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60" r:id="rId5"/>
    <p:sldId id="270" r:id="rId6"/>
    <p:sldId id="269" r:id="rId7"/>
    <p:sldId id="259" r:id="rId8"/>
    <p:sldId id="271" r:id="rId9"/>
    <p:sldId id="272" r:id="rId10"/>
    <p:sldId id="261" r:id="rId11"/>
    <p:sldId id="262" r:id="rId12"/>
    <p:sldId id="263" r:id="rId13"/>
    <p:sldId id="273" r:id="rId14"/>
    <p:sldId id="274" r:id="rId15"/>
    <p:sldId id="275" r:id="rId16"/>
    <p:sldId id="276" r:id="rId17"/>
    <p:sldId id="277" r:id="rId18"/>
    <p:sldId id="278" r:id="rId19"/>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431"/>
    <p:restoredTop sz="94653"/>
  </p:normalViewPr>
  <p:slideViewPr>
    <p:cSldViewPr snapToGrid="0" snapToObjects="1">
      <p:cViewPr varScale="1">
        <p:scale>
          <a:sx n="85" d="100"/>
          <a:sy n="85" d="100"/>
        </p:scale>
        <p:origin x="600" y="20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86A5E2-5B40-4FCB-A6A4-FD017220754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4B42601-F7DC-4544-A8EE-0D782939FC4E}">
      <dgm:prSet/>
      <dgm:spPr/>
      <dgm:t>
        <a:bodyPr/>
        <a:lstStyle/>
        <a:p>
          <a:r>
            <a:rPr lang="en-US" b="1"/>
            <a:t>Student Name:  Priya Kumari Makh</a:t>
          </a:r>
          <a:endParaRPr lang="en-US"/>
        </a:p>
      </dgm:t>
    </dgm:pt>
    <dgm:pt modelId="{B67E6F04-D55D-4B8A-9DA8-7C874D823429}" type="parTrans" cxnId="{F5354AFB-1066-4591-AFC1-8882BFA97A39}">
      <dgm:prSet/>
      <dgm:spPr/>
      <dgm:t>
        <a:bodyPr/>
        <a:lstStyle/>
        <a:p>
          <a:endParaRPr lang="en-US"/>
        </a:p>
      </dgm:t>
    </dgm:pt>
    <dgm:pt modelId="{34146EE7-8B8A-4F6F-8BF3-76533C98933B}" type="sibTrans" cxnId="{F5354AFB-1066-4591-AFC1-8882BFA97A39}">
      <dgm:prSet/>
      <dgm:spPr/>
      <dgm:t>
        <a:bodyPr/>
        <a:lstStyle/>
        <a:p>
          <a:endParaRPr lang="en-US"/>
        </a:p>
      </dgm:t>
    </dgm:pt>
    <dgm:pt modelId="{E92383E6-DF5F-45FE-9E48-D4FE41BC1D44}">
      <dgm:prSet/>
      <dgm:spPr/>
      <dgm:t>
        <a:bodyPr/>
        <a:lstStyle/>
        <a:p>
          <a:r>
            <a:rPr lang="en-US" b="1"/>
            <a:t>Student Number: 2226590</a:t>
          </a:r>
          <a:endParaRPr lang="en-US"/>
        </a:p>
      </dgm:t>
    </dgm:pt>
    <dgm:pt modelId="{61EA89C4-1B33-44E9-8A94-D135BED7517C}" type="parTrans" cxnId="{CE1D7687-E200-405D-9F83-A353C1B45FAE}">
      <dgm:prSet/>
      <dgm:spPr/>
      <dgm:t>
        <a:bodyPr/>
        <a:lstStyle/>
        <a:p>
          <a:endParaRPr lang="en-US"/>
        </a:p>
      </dgm:t>
    </dgm:pt>
    <dgm:pt modelId="{295A1B0F-AECE-4044-9A0E-A8E009D98C7F}" type="sibTrans" cxnId="{CE1D7687-E200-405D-9F83-A353C1B45FAE}">
      <dgm:prSet/>
      <dgm:spPr/>
      <dgm:t>
        <a:bodyPr/>
        <a:lstStyle/>
        <a:p>
          <a:endParaRPr lang="en-US"/>
        </a:p>
      </dgm:t>
    </dgm:pt>
    <dgm:pt modelId="{3B7E01C2-080D-4582-8E11-9B81DE8BD1A6}">
      <dgm:prSet/>
      <dgm:spPr/>
      <dgm:t>
        <a:bodyPr/>
        <a:lstStyle/>
        <a:p>
          <a:r>
            <a:rPr lang="en-US" b="1"/>
            <a:t>Lecturer’s Name: Parese Ahmed</a:t>
          </a:r>
          <a:endParaRPr lang="en-US"/>
        </a:p>
      </dgm:t>
    </dgm:pt>
    <dgm:pt modelId="{FBECF638-CAF6-430C-903B-F04F60C9406F}" type="parTrans" cxnId="{5E0951AD-3195-4114-BF5C-467BE5E5276E}">
      <dgm:prSet/>
      <dgm:spPr/>
      <dgm:t>
        <a:bodyPr/>
        <a:lstStyle/>
        <a:p>
          <a:endParaRPr lang="en-US"/>
        </a:p>
      </dgm:t>
    </dgm:pt>
    <dgm:pt modelId="{153D83C3-FFDE-4F38-B573-9B0D0EC56F3E}" type="sibTrans" cxnId="{5E0951AD-3195-4114-BF5C-467BE5E5276E}">
      <dgm:prSet/>
      <dgm:spPr/>
      <dgm:t>
        <a:bodyPr/>
        <a:lstStyle/>
        <a:p>
          <a:endParaRPr lang="en-US"/>
        </a:p>
      </dgm:t>
    </dgm:pt>
    <dgm:pt modelId="{358E7963-EA8C-4CAF-9A1E-0FFB246D5EB3}">
      <dgm:prSet/>
      <dgm:spPr/>
      <dgm:t>
        <a:bodyPr/>
        <a:lstStyle/>
        <a:p>
          <a:r>
            <a:rPr lang="en-US" b="1"/>
            <a:t>Module Code: BMHP6030_BIRM</a:t>
          </a:r>
          <a:endParaRPr lang="en-US"/>
        </a:p>
      </dgm:t>
    </dgm:pt>
    <dgm:pt modelId="{10F3B857-F475-41F8-9223-CA7CBA2E56B8}" type="parTrans" cxnId="{B5D3A4CC-6609-42A7-BD68-E74FDAC27B05}">
      <dgm:prSet/>
      <dgm:spPr/>
      <dgm:t>
        <a:bodyPr/>
        <a:lstStyle/>
        <a:p>
          <a:endParaRPr lang="en-US"/>
        </a:p>
      </dgm:t>
    </dgm:pt>
    <dgm:pt modelId="{4948EFA6-60CE-4F94-991B-23651774F726}" type="sibTrans" cxnId="{B5D3A4CC-6609-42A7-BD68-E74FDAC27B05}">
      <dgm:prSet/>
      <dgm:spPr/>
      <dgm:t>
        <a:bodyPr/>
        <a:lstStyle/>
        <a:p>
          <a:endParaRPr lang="en-US"/>
        </a:p>
      </dgm:t>
    </dgm:pt>
    <dgm:pt modelId="{AAC83FFE-B530-4C96-B8A8-C94EAAEF8BD1}">
      <dgm:prSet/>
      <dgm:spPr/>
      <dgm:t>
        <a:bodyPr/>
        <a:lstStyle/>
        <a:p>
          <a:r>
            <a:rPr lang="en-US" b="1"/>
            <a:t>Module Title: Health , Wellbeing and sustainable Development</a:t>
          </a:r>
          <a:endParaRPr lang="en-US"/>
        </a:p>
      </dgm:t>
    </dgm:pt>
    <dgm:pt modelId="{9E9DC7CB-7983-4E43-9C3A-2E95559AE38E}" type="parTrans" cxnId="{A03D863F-D1B9-4E89-831E-AEB91E6D2C47}">
      <dgm:prSet/>
      <dgm:spPr/>
      <dgm:t>
        <a:bodyPr/>
        <a:lstStyle/>
        <a:p>
          <a:endParaRPr lang="en-US"/>
        </a:p>
      </dgm:t>
    </dgm:pt>
    <dgm:pt modelId="{1A112613-3F60-4C70-8526-1C23260B81CF}" type="sibTrans" cxnId="{A03D863F-D1B9-4E89-831E-AEB91E6D2C47}">
      <dgm:prSet/>
      <dgm:spPr/>
      <dgm:t>
        <a:bodyPr/>
        <a:lstStyle/>
        <a:p>
          <a:endParaRPr lang="en-US"/>
        </a:p>
      </dgm:t>
    </dgm:pt>
    <dgm:pt modelId="{8A4A8E38-A32E-4CBB-A120-A78CFE5AA55D}" type="pres">
      <dgm:prSet presAssocID="{8586A5E2-5B40-4FCB-A6A4-FD017220754A}" presName="root" presStyleCnt="0">
        <dgm:presLayoutVars>
          <dgm:dir/>
          <dgm:resizeHandles val="exact"/>
        </dgm:presLayoutVars>
      </dgm:prSet>
      <dgm:spPr/>
    </dgm:pt>
    <dgm:pt modelId="{AC021CEF-ED57-48D6-B287-689ED933A680}" type="pres">
      <dgm:prSet presAssocID="{A4B42601-F7DC-4544-A8EE-0D782939FC4E}" presName="compNode" presStyleCnt="0"/>
      <dgm:spPr/>
    </dgm:pt>
    <dgm:pt modelId="{142CDAAB-2CAE-4E27-BCBF-6CFB7F543058}" type="pres">
      <dgm:prSet presAssocID="{A4B42601-F7DC-4544-A8EE-0D782939FC4E}" presName="bgRect" presStyleLbl="bgShp" presStyleIdx="0" presStyleCnt="5"/>
      <dgm:spPr/>
    </dgm:pt>
    <dgm:pt modelId="{53E92B56-BF9D-4B13-846A-491E35F9EBCD}" type="pres">
      <dgm:prSet presAssocID="{A4B42601-F7DC-4544-A8EE-0D782939FC4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57E00D4B-B4C6-4103-A4CC-689EB744D204}" type="pres">
      <dgm:prSet presAssocID="{A4B42601-F7DC-4544-A8EE-0D782939FC4E}" presName="spaceRect" presStyleCnt="0"/>
      <dgm:spPr/>
    </dgm:pt>
    <dgm:pt modelId="{9388570C-CB6C-48ED-AF8C-199E20F35FB7}" type="pres">
      <dgm:prSet presAssocID="{A4B42601-F7DC-4544-A8EE-0D782939FC4E}" presName="parTx" presStyleLbl="revTx" presStyleIdx="0" presStyleCnt="5">
        <dgm:presLayoutVars>
          <dgm:chMax val="0"/>
          <dgm:chPref val="0"/>
        </dgm:presLayoutVars>
      </dgm:prSet>
      <dgm:spPr/>
    </dgm:pt>
    <dgm:pt modelId="{17CC28E8-AD12-4A7A-B49B-F67925806B86}" type="pres">
      <dgm:prSet presAssocID="{34146EE7-8B8A-4F6F-8BF3-76533C98933B}" presName="sibTrans" presStyleCnt="0"/>
      <dgm:spPr/>
    </dgm:pt>
    <dgm:pt modelId="{615E386B-2DBC-4B71-89A1-2232205BD43D}" type="pres">
      <dgm:prSet presAssocID="{E92383E6-DF5F-45FE-9E48-D4FE41BC1D44}" presName="compNode" presStyleCnt="0"/>
      <dgm:spPr/>
    </dgm:pt>
    <dgm:pt modelId="{7EB0389E-834B-4F0D-8AE9-C6BE1D9C8823}" type="pres">
      <dgm:prSet presAssocID="{E92383E6-DF5F-45FE-9E48-D4FE41BC1D44}" presName="bgRect" presStyleLbl="bgShp" presStyleIdx="1" presStyleCnt="5"/>
      <dgm:spPr/>
    </dgm:pt>
    <dgm:pt modelId="{54877C33-E95C-4CA3-91F5-99770D6C7BD9}" type="pres">
      <dgm:prSet presAssocID="{E92383E6-DF5F-45FE-9E48-D4FE41BC1D4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AD88B383-C3BB-4FE6-9560-386CB9E453F8}" type="pres">
      <dgm:prSet presAssocID="{E92383E6-DF5F-45FE-9E48-D4FE41BC1D44}" presName="spaceRect" presStyleCnt="0"/>
      <dgm:spPr/>
    </dgm:pt>
    <dgm:pt modelId="{50E83A43-B383-49AB-9BE9-9FBA7343F799}" type="pres">
      <dgm:prSet presAssocID="{E92383E6-DF5F-45FE-9E48-D4FE41BC1D44}" presName="parTx" presStyleLbl="revTx" presStyleIdx="1" presStyleCnt="5">
        <dgm:presLayoutVars>
          <dgm:chMax val="0"/>
          <dgm:chPref val="0"/>
        </dgm:presLayoutVars>
      </dgm:prSet>
      <dgm:spPr/>
    </dgm:pt>
    <dgm:pt modelId="{7D0144F5-4296-4650-BA9B-EE12186EEA46}" type="pres">
      <dgm:prSet presAssocID="{295A1B0F-AECE-4044-9A0E-A8E009D98C7F}" presName="sibTrans" presStyleCnt="0"/>
      <dgm:spPr/>
    </dgm:pt>
    <dgm:pt modelId="{5B53D650-6C2F-4C53-B062-A04C00BB9064}" type="pres">
      <dgm:prSet presAssocID="{3B7E01C2-080D-4582-8E11-9B81DE8BD1A6}" presName="compNode" presStyleCnt="0"/>
      <dgm:spPr/>
    </dgm:pt>
    <dgm:pt modelId="{5A888671-7A70-4A59-9C8C-541ABEEECA19}" type="pres">
      <dgm:prSet presAssocID="{3B7E01C2-080D-4582-8E11-9B81DE8BD1A6}" presName="bgRect" presStyleLbl="bgShp" presStyleIdx="2" presStyleCnt="5"/>
      <dgm:spPr/>
    </dgm:pt>
    <dgm:pt modelId="{8B3D175F-5407-469D-ADD2-8C6C6208D0DA}" type="pres">
      <dgm:prSet presAssocID="{3B7E01C2-080D-4582-8E11-9B81DE8BD1A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3A54B6A5-2E8E-4E23-9FC1-66C737BF7B37}" type="pres">
      <dgm:prSet presAssocID="{3B7E01C2-080D-4582-8E11-9B81DE8BD1A6}" presName="spaceRect" presStyleCnt="0"/>
      <dgm:spPr/>
    </dgm:pt>
    <dgm:pt modelId="{17F2D8B9-3A1A-42EB-B44B-54F363AEBB7E}" type="pres">
      <dgm:prSet presAssocID="{3B7E01C2-080D-4582-8E11-9B81DE8BD1A6}" presName="parTx" presStyleLbl="revTx" presStyleIdx="2" presStyleCnt="5">
        <dgm:presLayoutVars>
          <dgm:chMax val="0"/>
          <dgm:chPref val="0"/>
        </dgm:presLayoutVars>
      </dgm:prSet>
      <dgm:spPr/>
    </dgm:pt>
    <dgm:pt modelId="{83A76FD4-9971-4586-ABD2-EF03F1A26460}" type="pres">
      <dgm:prSet presAssocID="{153D83C3-FFDE-4F38-B573-9B0D0EC56F3E}" presName="sibTrans" presStyleCnt="0"/>
      <dgm:spPr/>
    </dgm:pt>
    <dgm:pt modelId="{39E0C207-DE9B-4583-907C-7D5004F207A8}" type="pres">
      <dgm:prSet presAssocID="{358E7963-EA8C-4CAF-9A1E-0FFB246D5EB3}" presName="compNode" presStyleCnt="0"/>
      <dgm:spPr/>
    </dgm:pt>
    <dgm:pt modelId="{240EF5FA-34A1-4AEA-9B8E-D3EC69F991E4}" type="pres">
      <dgm:prSet presAssocID="{358E7963-EA8C-4CAF-9A1E-0FFB246D5EB3}" presName="bgRect" presStyleLbl="bgShp" presStyleIdx="3" presStyleCnt="5"/>
      <dgm:spPr/>
    </dgm:pt>
    <dgm:pt modelId="{30991A23-BB1E-4A78-A8FF-DE190D2C1370}" type="pres">
      <dgm:prSet presAssocID="{358E7963-EA8C-4CAF-9A1E-0FFB246D5EB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cessor"/>
        </a:ext>
      </dgm:extLst>
    </dgm:pt>
    <dgm:pt modelId="{26AFC785-119C-489A-8BE8-893DDF3253CE}" type="pres">
      <dgm:prSet presAssocID="{358E7963-EA8C-4CAF-9A1E-0FFB246D5EB3}" presName="spaceRect" presStyleCnt="0"/>
      <dgm:spPr/>
    </dgm:pt>
    <dgm:pt modelId="{14EE116D-8ADB-4E14-AFAA-3F8BC9AC07B6}" type="pres">
      <dgm:prSet presAssocID="{358E7963-EA8C-4CAF-9A1E-0FFB246D5EB3}" presName="parTx" presStyleLbl="revTx" presStyleIdx="3" presStyleCnt="5">
        <dgm:presLayoutVars>
          <dgm:chMax val="0"/>
          <dgm:chPref val="0"/>
        </dgm:presLayoutVars>
      </dgm:prSet>
      <dgm:spPr/>
    </dgm:pt>
    <dgm:pt modelId="{4E883DC2-5491-4F87-BC33-3A3D2651F9CD}" type="pres">
      <dgm:prSet presAssocID="{4948EFA6-60CE-4F94-991B-23651774F726}" presName="sibTrans" presStyleCnt="0"/>
      <dgm:spPr/>
    </dgm:pt>
    <dgm:pt modelId="{6E642748-9F0C-4EC4-BD75-84D2B9577EEE}" type="pres">
      <dgm:prSet presAssocID="{AAC83FFE-B530-4C96-B8A8-C94EAAEF8BD1}" presName="compNode" presStyleCnt="0"/>
      <dgm:spPr/>
    </dgm:pt>
    <dgm:pt modelId="{4CE77580-B784-4E6D-8B30-E88EE9382B93}" type="pres">
      <dgm:prSet presAssocID="{AAC83FFE-B530-4C96-B8A8-C94EAAEF8BD1}" presName="bgRect" presStyleLbl="bgShp" presStyleIdx="4" presStyleCnt="5"/>
      <dgm:spPr/>
    </dgm:pt>
    <dgm:pt modelId="{D2514B25-0790-4B74-BD1E-FC013B7AB204}" type="pres">
      <dgm:prSet presAssocID="{AAC83FFE-B530-4C96-B8A8-C94EAAEF8BD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nt"/>
        </a:ext>
      </dgm:extLst>
    </dgm:pt>
    <dgm:pt modelId="{8D832574-064C-4636-9193-235FB5CDFD31}" type="pres">
      <dgm:prSet presAssocID="{AAC83FFE-B530-4C96-B8A8-C94EAAEF8BD1}" presName="spaceRect" presStyleCnt="0"/>
      <dgm:spPr/>
    </dgm:pt>
    <dgm:pt modelId="{CD05D839-F26C-415E-90EF-F25960FF2A1E}" type="pres">
      <dgm:prSet presAssocID="{AAC83FFE-B530-4C96-B8A8-C94EAAEF8BD1}" presName="parTx" presStyleLbl="revTx" presStyleIdx="4" presStyleCnt="5">
        <dgm:presLayoutVars>
          <dgm:chMax val="0"/>
          <dgm:chPref val="0"/>
        </dgm:presLayoutVars>
      </dgm:prSet>
      <dgm:spPr/>
    </dgm:pt>
  </dgm:ptLst>
  <dgm:cxnLst>
    <dgm:cxn modelId="{A03D863F-D1B9-4E89-831E-AEB91E6D2C47}" srcId="{8586A5E2-5B40-4FCB-A6A4-FD017220754A}" destId="{AAC83FFE-B530-4C96-B8A8-C94EAAEF8BD1}" srcOrd="4" destOrd="0" parTransId="{9E9DC7CB-7983-4E43-9C3A-2E95559AE38E}" sibTransId="{1A112613-3F60-4C70-8526-1C23260B81CF}"/>
    <dgm:cxn modelId="{4C6B044B-5F0B-4973-88CB-05E2BABB6436}" type="presOf" srcId="{358E7963-EA8C-4CAF-9A1E-0FFB246D5EB3}" destId="{14EE116D-8ADB-4E14-AFAA-3F8BC9AC07B6}" srcOrd="0" destOrd="0" presId="urn:microsoft.com/office/officeart/2018/2/layout/IconVerticalSolidList"/>
    <dgm:cxn modelId="{E0CA247C-70CC-4F92-A185-D4A2703D09EF}" type="presOf" srcId="{E92383E6-DF5F-45FE-9E48-D4FE41BC1D44}" destId="{50E83A43-B383-49AB-9BE9-9FBA7343F799}" srcOrd="0" destOrd="0" presId="urn:microsoft.com/office/officeart/2018/2/layout/IconVerticalSolidList"/>
    <dgm:cxn modelId="{CE1D7687-E200-405D-9F83-A353C1B45FAE}" srcId="{8586A5E2-5B40-4FCB-A6A4-FD017220754A}" destId="{E92383E6-DF5F-45FE-9E48-D4FE41BC1D44}" srcOrd="1" destOrd="0" parTransId="{61EA89C4-1B33-44E9-8A94-D135BED7517C}" sibTransId="{295A1B0F-AECE-4044-9A0E-A8E009D98C7F}"/>
    <dgm:cxn modelId="{D142DE9F-8085-48DA-AF86-A19717AB11E9}" type="presOf" srcId="{AAC83FFE-B530-4C96-B8A8-C94EAAEF8BD1}" destId="{CD05D839-F26C-415E-90EF-F25960FF2A1E}" srcOrd="0" destOrd="0" presId="urn:microsoft.com/office/officeart/2018/2/layout/IconVerticalSolidList"/>
    <dgm:cxn modelId="{5E0951AD-3195-4114-BF5C-467BE5E5276E}" srcId="{8586A5E2-5B40-4FCB-A6A4-FD017220754A}" destId="{3B7E01C2-080D-4582-8E11-9B81DE8BD1A6}" srcOrd="2" destOrd="0" parTransId="{FBECF638-CAF6-430C-903B-F04F60C9406F}" sibTransId="{153D83C3-FFDE-4F38-B573-9B0D0EC56F3E}"/>
    <dgm:cxn modelId="{8A5452BA-52DA-4D3B-B360-5A3579B09759}" type="presOf" srcId="{3B7E01C2-080D-4582-8E11-9B81DE8BD1A6}" destId="{17F2D8B9-3A1A-42EB-B44B-54F363AEBB7E}" srcOrd="0" destOrd="0" presId="urn:microsoft.com/office/officeart/2018/2/layout/IconVerticalSolidList"/>
    <dgm:cxn modelId="{23081CC2-5404-46D8-88B4-019E68AC846C}" type="presOf" srcId="{8586A5E2-5B40-4FCB-A6A4-FD017220754A}" destId="{8A4A8E38-A32E-4CBB-A120-A78CFE5AA55D}" srcOrd="0" destOrd="0" presId="urn:microsoft.com/office/officeart/2018/2/layout/IconVerticalSolidList"/>
    <dgm:cxn modelId="{B5D3A4CC-6609-42A7-BD68-E74FDAC27B05}" srcId="{8586A5E2-5B40-4FCB-A6A4-FD017220754A}" destId="{358E7963-EA8C-4CAF-9A1E-0FFB246D5EB3}" srcOrd="3" destOrd="0" parTransId="{10F3B857-F475-41F8-9223-CA7CBA2E56B8}" sibTransId="{4948EFA6-60CE-4F94-991B-23651774F726}"/>
    <dgm:cxn modelId="{C8ADDEE6-0A9D-44D2-9CB5-82FE009232B9}" type="presOf" srcId="{A4B42601-F7DC-4544-A8EE-0D782939FC4E}" destId="{9388570C-CB6C-48ED-AF8C-199E20F35FB7}" srcOrd="0" destOrd="0" presId="urn:microsoft.com/office/officeart/2018/2/layout/IconVerticalSolidList"/>
    <dgm:cxn modelId="{F5354AFB-1066-4591-AFC1-8882BFA97A39}" srcId="{8586A5E2-5B40-4FCB-A6A4-FD017220754A}" destId="{A4B42601-F7DC-4544-A8EE-0D782939FC4E}" srcOrd="0" destOrd="0" parTransId="{B67E6F04-D55D-4B8A-9DA8-7C874D823429}" sibTransId="{34146EE7-8B8A-4F6F-8BF3-76533C98933B}"/>
    <dgm:cxn modelId="{119EFDF0-5D80-47B0-97FE-4A6695A18809}" type="presParOf" srcId="{8A4A8E38-A32E-4CBB-A120-A78CFE5AA55D}" destId="{AC021CEF-ED57-48D6-B287-689ED933A680}" srcOrd="0" destOrd="0" presId="urn:microsoft.com/office/officeart/2018/2/layout/IconVerticalSolidList"/>
    <dgm:cxn modelId="{D5251C0C-4580-4C02-9165-C59266CEA76A}" type="presParOf" srcId="{AC021CEF-ED57-48D6-B287-689ED933A680}" destId="{142CDAAB-2CAE-4E27-BCBF-6CFB7F543058}" srcOrd="0" destOrd="0" presId="urn:microsoft.com/office/officeart/2018/2/layout/IconVerticalSolidList"/>
    <dgm:cxn modelId="{A7780D35-BA48-4C77-B824-CEA832875AB3}" type="presParOf" srcId="{AC021CEF-ED57-48D6-B287-689ED933A680}" destId="{53E92B56-BF9D-4B13-846A-491E35F9EBCD}" srcOrd="1" destOrd="0" presId="urn:microsoft.com/office/officeart/2018/2/layout/IconVerticalSolidList"/>
    <dgm:cxn modelId="{E3D59795-37A9-4267-B628-7ED38D0CD161}" type="presParOf" srcId="{AC021CEF-ED57-48D6-B287-689ED933A680}" destId="{57E00D4B-B4C6-4103-A4CC-689EB744D204}" srcOrd="2" destOrd="0" presId="urn:microsoft.com/office/officeart/2018/2/layout/IconVerticalSolidList"/>
    <dgm:cxn modelId="{9AE15AED-5415-4FBC-8D6B-FC9903E71185}" type="presParOf" srcId="{AC021CEF-ED57-48D6-B287-689ED933A680}" destId="{9388570C-CB6C-48ED-AF8C-199E20F35FB7}" srcOrd="3" destOrd="0" presId="urn:microsoft.com/office/officeart/2018/2/layout/IconVerticalSolidList"/>
    <dgm:cxn modelId="{E9B627C6-FFD8-45EB-ADB3-F1C93589C301}" type="presParOf" srcId="{8A4A8E38-A32E-4CBB-A120-A78CFE5AA55D}" destId="{17CC28E8-AD12-4A7A-B49B-F67925806B86}" srcOrd="1" destOrd="0" presId="urn:microsoft.com/office/officeart/2018/2/layout/IconVerticalSolidList"/>
    <dgm:cxn modelId="{79BF2985-F64F-44A4-AAC3-EF974E74D501}" type="presParOf" srcId="{8A4A8E38-A32E-4CBB-A120-A78CFE5AA55D}" destId="{615E386B-2DBC-4B71-89A1-2232205BD43D}" srcOrd="2" destOrd="0" presId="urn:microsoft.com/office/officeart/2018/2/layout/IconVerticalSolidList"/>
    <dgm:cxn modelId="{6A70C504-E600-4D00-A89F-132CFF4DACD8}" type="presParOf" srcId="{615E386B-2DBC-4B71-89A1-2232205BD43D}" destId="{7EB0389E-834B-4F0D-8AE9-C6BE1D9C8823}" srcOrd="0" destOrd="0" presId="urn:microsoft.com/office/officeart/2018/2/layout/IconVerticalSolidList"/>
    <dgm:cxn modelId="{600C3280-5693-4D4B-B246-D93C9D38D68B}" type="presParOf" srcId="{615E386B-2DBC-4B71-89A1-2232205BD43D}" destId="{54877C33-E95C-4CA3-91F5-99770D6C7BD9}" srcOrd="1" destOrd="0" presId="urn:microsoft.com/office/officeart/2018/2/layout/IconVerticalSolidList"/>
    <dgm:cxn modelId="{CE91A016-B8B3-4940-BFF7-D01C3D04A53E}" type="presParOf" srcId="{615E386B-2DBC-4B71-89A1-2232205BD43D}" destId="{AD88B383-C3BB-4FE6-9560-386CB9E453F8}" srcOrd="2" destOrd="0" presId="urn:microsoft.com/office/officeart/2018/2/layout/IconVerticalSolidList"/>
    <dgm:cxn modelId="{6B69DB6E-B441-45AF-8595-ADE29BFCA8A1}" type="presParOf" srcId="{615E386B-2DBC-4B71-89A1-2232205BD43D}" destId="{50E83A43-B383-49AB-9BE9-9FBA7343F799}" srcOrd="3" destOrd="0" presId="urn:microsoft.com/office/officeart/2018/2/layout/IconVerticalSolidList"/>
    <dgm:cxn modelId="{97A66327-9C87-4740-9CAC-0397327FA70B}" type="presParOf" srcId="{8A4A8E38-A32E-4CBB-A120-A78CFE5AA55D}" destId="{7D0144F5-4296-4650-BA9B-EE12186EEA46}" srcOrd="3" destOrd="0" presId="urn:microsoft.com/office/officeart/2018/2/layout/IconVerticalSolidList"/>
    <dgm:cxn modelId="{A374E3C2-7C4C-4FAB-B847-23C84FCCADAE}" type="presParOf" srcId="{8A4A8E38-A32E-4CBB-A120-A78CFE5AA55D}" destId="{5B53D650-6C2F-4C53-B062-A04C00BB9064}" srcOrd="4" destOrd="0" presId="urn:microsoft.com/office/officeart/2018/2/layout/IconVerticalSolidList"/>
    <dgm:cxn modelId="{DFF1487C-7FD7-47AA-B6C0-BC84DAEFC89E}" type="presParOf" srcId="{5B53D650-6C2F-4C53-B062-A04C00BB9064}" destId="{5A888671-7A70-4A59-9C8C-541ABEEECA19}" srcOrd="0" destOrd="0" presId="urn:microsoft.com/office/officeart/2018/2/layout/IconVerticalSolidList"/>
    <dgm:cxn modelId="{EC77D684-1096-4FBC-BF1C-6E2D2114F6F4}" type="presParOf" srcId="{5B53D650-6C2F-4C53-B062-A04C00BB9064}" destId="{8B3D175F-5407-469D-ADD2-8C6C6208D0DA}" srcOrd="1" destOrd="0" presId="urn:microsoft.com/office/officeart/2018/2/layout/IconVerticalSolidList"/>
    <dgm:cxn modelId="{BA861A46-5F87-4EC9-A014-053D63C783BD}" type="presParOf" srcId="{5B53D650-6C2F-4C53-B062-A04C00BB9064}" destId="{3A54B6A5-2E8E-4E23-9FC1-66C737BF7B37}" srcOrd="2" destOrd="0" presId="urn:microsoft.com/office/officeart/2018/2/layout/IconVerticalSolidList"/>
    <dgm:cxn modelId="{D2958EE6-2A88-4B87-91CD-AF45C42D3385}" type="presParOf" srcId="{5B53D650-6C2F-4C53-B062-A04C00BB9064}" destId="{17F2D8B9-3A1A-42EB-B44B-54F363AEBB7E}" srcOrd="3" destOrd="0" presId="urn:microsoft.com/office/officeart/2018/2/layout/IconVerticalSolidList"/>
    <dgm:cxn modelId="{A2660342-DC72-4CBE-A6F2-016450DE7E2A}" type="presParOf" srcId="{8A4A8E38-A32E-4CBB-A120-A78CFE5AA55D}" destId="{83A76FD4-9971-4586-ABD2-EF03F1A26460}" srcOrd="5" destOrd="0" presId="urn:microsoft.com/office/officeart/2018/2/layout/IconVerticalSolidList"/>
    <dgm:cxn modelId="{013DA140-DF71-4550-853D-3554EB19AE7D}" type="presParOf" srcId="{8A4A8E38-A32E-4CBB-A120-A78CFE5AA55D}" destId="{39E0C207-DE9B-4583-907C-7D5004F207A8}" srcOrd="6" destOrd="0" presId="urn:microsoft.com/office/officeart/2018/2/layout/IconVerticalSolidList"/>
    <dgm:cxn modelId="{016A75A9-34DA-44F9-B63B-15E3930CFE31}" type="presParOf" srcId="{39E0C207-DE9B-4583-907C-7D5004F207A8}" destId="{240EF5FA-34A1-4AEA-9B8E-D3EC69F991E4}" srcOrd="0" destOrd="0" presId="urn:microsoft.com/office/officeart/2018/2/layout/IconVerticalSolidList"/>
    <dgm:cxn modelId="{9E46255D-ADB0-4341-A64D-DCC98DCEACEC}" type="presParOf" srcId="{39E0C207-DE9B-4583-907C-7D5004F207A8}" destId="{30991A23-BB1E-4A78-A8FF-DE190D2C1370}" srcOrd="1" destOrd="0" presId="urn:microsoft.com/office/officeart/2018/2/layout/IconVerticalSolidList"/>
    <dgm:cxn modelId="{2610F7B8-E8EC-4407-9B94-04A0875EC333}" type="presParOf" srcId="{39E0C207-DE9B-4583-907C-7D5004F207A8}" destId="{26AFC785-119C-489A-8BE8-893DDF3253CE}" srcOrd="2" destOrd="0" presId="urn:microsoft.com/office/officeart/2018/2/layout/IconVerticalSolidList"/>
    <dgm:cxn modelId="{9CC577A5-CDC6-46B9-B3CF-7636FF455AAC}" type="presParOf" srcId="{39E0C207-DE9B-4583-907C-7D5004F207A8}" destId="{14EE116D-8ADB-4E14-AFAA-3F8BC9AC07B6}" srcOrd="3" destOrd="0" presId="urn:microsoft.com/office/officeart/2018/2/layout/IconVerticalSolidList"/>
    <dgm:cxn modelId="{ED36E2A4-CAED-47F0-85B0-D15D15B3A8C7}" type="presParOf" srcId="{8A4A8E38-A32E-4CBB-A120-A78CFE5AA55D}" destId="{4E883DC2-5491-4F87-BC33-3A3D2651F9CD}" srcOrd="7" destOrd="0" presId="urn:microsoft.com/office/officeart/2018/2/layout/IconVerticalSolidList"/>
    <dgm:cxn modelId="{38FD193A-5DD7-44E7-BBCE-49E4E7F4E9F7}" type="presParOf" srcId="{8A4A8E38-A32E-4CBB-A120-A78CFE5AA55D}" destId="{6E642748-9F0C-4EC4-BD75-84D2B9577EEE}" srcOrd="8" destOrd="0" presId="urn:microsoft.com/office/officeart/2018/2/layout/IconVerticalSolidList"/>
    <dgm:cxn modelId="{91204A54-2B58-467B-B3B3-3B3EBBA800A6}" type="presParOf" srcId="{6E642748-9F0C-4EC4-BD75-84D2B9577EEE}" destId="{4CE77580-B784-4E6D-8B30-E88EE9382B93}" srcOrd="0" destOrd="0" presId="urn:microsoft.com/office/officeart/2018/2/layout/IconVerticalSolidList"/>
    <dgm:cxn modelId="{028446C9-BE5A-4FDE-83F5-0214C6DB72B3}" type="presParOf" srcId="{6E642748-9F0C-4EC4-BD75-84D2B9577EEE}" destId="{D2514B25-0790-4B74-BD1E-FC013B7AB204}" srcOrd="1" destOrd="0" presId="urn:microsoft.com/office/officeart/2018/2/layout/IconVerticalSolidList"/>
    <dgm:cxn modelId="{60CB9939-59CF-470B-94D3-EC58F45995B1}" type="presParOf" srcId="{6E642748-9F0C-4EC4-BD75-84D2B9577EEE}" destId="{8D832574-064C-4636-9193-235FB5CDFD31}" srcOrd="2" destOrd="0" presId="urn:microsoft.com/office/officeart/2018/2/layout/IconVerticalSolidList"/>
    <dgm:cxn modelId="{9ED442E9-E8B4-4715-A71B-B8B57EBDCAA2}" type="presParOf" srcId="{6E642748-9F0C-4EC4-BD75-84D2B9577EEE}" destId="{CD05D839-F26C-415E-90EF-F25960FF2A1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F1656D-FB2C-2742-A389-71B378127A01}" type="doc">
      <dgm:prSet loTypeId="urn:microsoft.com/office/officeart/2005/8/layout/process1" loCatId="" qsTypeId="urn:microsoft.com/office/officeart/2005/8/quickstyle/simple1" qsCatId="simple" csTypeId="urn:microsoft.com/office/officeart/2005/8/colors/colorful1" csCatId="colorful" phldr="1"/>
      <dgm:spPr/>
    </dgm:pt>
    <dgm:pt modelId="{78AA4C37-7E82-D54F-9918-ABB3D32DBBE2}">
      <dgm:prSet phldrT="[Text]"/>
      <dgm:spPr/>
      <dgm:t>
        <a:bodyPr/>
        <a:lstStyle/>
        <a:p>
          <a:pPr>
            <a:buNone/>
          </a:pPr>
          <a:r>
            <a:rPr lang="en-GB" b="1" i="0" u="none" dirty="0"/>
            <a:t>Target Goal 3.8 - Guarantee that everyone has access to universal health coverage, basic medical care, and reasonably priced, safe, and effective medications and vaccines (WHO, 2021). </a:t>
          </a:r>
          <a:endParaRPr lang="en-GB" dirty="0"/>
        </a:p>
      </dgm:t>
    </dgm:pt>
    <dgm:pt modelId="{5469046F-4376-E44B-ADC7-00FBE9473107}" type="parTrans" cxnId="{C26D1C78-E425-9646-8BFD-F49CE8E0AB6D}">
      <dgm:prSet/>
      <dgm:spPr/>
      <dgm:t>
        <a:bodyPr/>
        <a:lstStyle/>
        <a:p>
          <a:endParaRPr lang="en-GB"/>
        </a:p>
      </dgm:t>
    </dgm:pt>
    <dgm:pt modelId="{667E339D-F9A6-FF4D-9C20-34BCD425D34D}" type="sibTrans" cxnId="{C26D1C78-E425-9646-8BFD-F49CE8E0AB6D}">
      <dgm:prSet/>
      <dgm:spPr/>
      <dgm:t>
        <a:bodyPr/>
        <a:lstStyle/>
        <a:p>
          <a:endParaRPr lang="en-GB"/>
        </a:p>
      </dgm:t>
    </dgm:pt>
    <dgm:pt modelId="{D02EFFEB-DA09-B546-80AE-E61295DE6AEA}">
      <dgm:prSet phldrT="[Text]"/>
      <dgm:spPr/>
      <dgm:t>
        <a:bodyPr/>
        <a:lstStyle/>
        <a:p>
          <a:pPr>
            <a:buNone/>
          </a:pPr>
          <a:r>
            <a:rPr lang="en-GB" b="1" i="0" u="none" dirty="0"/>
            <a:t>Target Goal 3.2 aims to eradicate preventable deaths of newborns and children under five years old (WHO, 2021)</a:t>
          </a:r>
          <a:endParaRPr lang="en-GB" dirty="0"/>
        </a:p>
      </dgm:t>
    </dgm:pt>
    <dgm:pt modelId="{F9052056-59C0-FE47-AE81-B36CCFF75D61}" type="parTrans" cxnId="{FD4BB2B4-F4C7-D640-92B9-45DE76AE50BA}">
      <dgm:prSet/>
      <dgm:spPr/>
      <dgm:t>
        <a:bodyPr/>
        <a:lstStyle/>
        <a:p>
          <a:endParaRPr lang="en-GB"/>
        </a:p>
      </dgm:t>
    </dgm:pt>
    <dgm:pt modelId="{B6CE007F-7C80-0148-90FA-3F7AB39AD908}" type="sibTrans" cxnId="{FD4BB2B4-F4C7-D640-92B9-45DE76AE50BA}">
      <dgm:prSet/>
      <dgm:spPr/>
      <dgm:t>
        <a:bodyPr/>
        <a:lstStyle/>
        <a:p>
          <a:endParaRPr lang="en-GB"/>
        </a:p>
      </dgm:t>
    </dgm:pt>
    <dgm:pt modelId="{CCCFA095-8AAF-C24C-9233-E85FAE6D1F2D}">
      <dgm:prSet phldrT="[Text]"/>
      <dgm:spPr/>
      <dgm:t>
        <a:bodyPr/>
        <a:lstStyle/>
        <a:p>
          <a:pPr>
            <a:buNone/>
          </a:pPr>
          <a:r>
            <a:rPr lang="en-GB" b="1" i="0" u="none"/>
            <a:t>Target Goal 3.4 </a:t>
          </a:r>
          <a:r>
            <a:rPr lang="en-GB" b="0" i="0" u="none"/>
            <a:t>- Promote mental health and well-being </a:t>
          </a:r>
          <a:r>
            <a:rPr lang="en-GB" b="1" i="0" u="none"/>
            <a:t>(WHO, 2021)</a:t>
          </a:r>
          <a:r>
            <a:rPr lang="en-GB" b="0" i="0" u="none"/>
            <a:t>. </a:t>
          </a:r>
          <a:r>
            <a:rPr lang="en-GB" b="1" i="0" u="none"/>
            <a:t>. </a:t>
          </a:r>
          <a:endParaRPr lang="en-GB" dirty="0"/>
        </a:p>
      </dgm:t>
    </dgm:pt>
    <dgm:pt modelId="{EC4D7212-EF2C-784C-B411-C8CA3F4EF7FA}" type="parTrans" cxnId="{237B2991-7765-4343-8042-A5B6A5DD3B9C}">
      <dgm:prSet/>
      <dgm:spPr/>
      <dgm:t>
        <a:bodyPr/>
        <a:lstStyle/>
        <a:p>
          <a:endParaRPr lang="en-GB"/>
        </a:p>
      </dgm:t>
    </dgm:pt>
    <dgm:pt modelId="{EC8FAFC9-B514-C84B-8674-ED42D3F2E3E6}" type="sibTrans" cxnId="{237B2991-7765-4343-8042-A5B6A5DD3B9C}">
      <dgm:prSet/>
      <dgm:spPr/>
      <dgm:t>
        <a:bodyPr/>
        <a:lstStyle/>
        <a:p>
          <a:endParaRPr lang="en-GB"/>
        </a:p>
      </dgm:t>
    </dgm:pt>
    <dgm:pt modelId="{F679BE94-44D4-A640-BA86-7BE1AFBB90E4}" type="pres">
      <dgm:prSet presAssocID="{03F1656D-FB2C-2742-A389-71B378127A01}" presName="Name0" presStyleCnt="0">
        <dgm:presLayoutVars>
          <dgm:dir/>
          <dgm:resizeHandles val="exact"/>
        </dgm:presLayoutVars>
      </dgm:prSet>
      <dgm:spPr/>
    </dgm:pt>
    <dgm:pt modelId="{17CE72AD-3279-2F45-AAB8-3306AF3C69EF}" type="pres">
      <dgm:prSet presAssocID="{D02EFFEB-DA09-B546-80AE-E61295DE6AEA}" presName="node" presStyleLbl="node1" presStyleIdx="0" presStyleCnt="3">
        <dgm:presLayoutVars>
          <dgm:bulletEnabled val="1"/>
        </dgm:presLayoutVars>
      </dgm:prSet>
      <dgm:spPr/>
    </dgm:pt>
    <dgm:pt modelId="{933A9ABD-255A-5446-9A43-3FAC8F61FC27}" type="pres">
      <dgm:prSet presAssocID="{B6CE007F-7C80-0148-90FA-3F7AB39AD908}" presName="sibTrans" presStyleLbl="sibTrans2D1" presStyleIdx="0" presStyleCnt="2"/>
      <dgm:spPr/>
    </dgm:pt>
    <dgm:pt modelId="{6EE14842-7A2F-6E40-B799-BB5662B84E17}" type="pres">
      <dgm:prSet presAssocID="{B6CE007F-7C80-0148-90FA-3F7AB39AD908}" presName="connectorText" presStyleLbl="sibTrans2D1" presStyleIdx="0" presStyleCnt="2"/>
      <dgm:spPr/>
    </dgm:pt>
    <dgm:pt modelId="{B9EFFAB8-BE8D-D147-A530-26B921B83A0C}" type="pres">
      <dgm:prSet presAssocID="{CCCFA095-8AAF-C24C-9233-E85FAE6D1F2D}" presName="node" presStyleLbl="node1" presStyleIdx="1" presStyleCnt="3">
        <dgm:presLayoutVars>
          <dgm:bulletEnabled val="1"/>
        </dgm:presLayoutVars>
      </dgm:prSet>
      <dgm:spPr/>
    </dgm:pt>
    <dgm:pt modelId="{A5F89C99-635C-5C41-86BE-6553333E1A48}" type="pres">
      <dgm:prSet presAssocID="{EC8FAFC9-B514-C84B-8674-ED42D3F2E3E6}" presName="sibTrans" presStyleLbl="sibTrans2D1" presStyleIdx="1" presStyleCnt="2"/>
      <dgm:spPr/>
    </dgm:pt>
    <dgm:pt modelId="{AE6B5F2E-E6C9-384C-9AC6-2DB31E76CD78}" type="pres">
      <dgm:prSet presAssocID="{EC8FAFC9-B514-C84B-8674-ED42D3F2E3E6}" presName="connectorText" presStyleLbl="sibTrans2D1" presStyleIdx="1" presStyleCnt="2"/>
      <dgm:spPr/>
    </dgm:pt>
    <dgm:pt modelId="{D546F995-BDB7-CD47-8219-F1867CA0CFFC}" type="pres">
      <dgm:prSet presAssocID="{78AA4C37-7E82-D54F-9918-ABB3D32DBBE2}" presName="node" presStyleLbl="node1" presStyleIdx="2" presStyleCnt="3" custScaleX="133511">
        <dgm:presLayoutVars>
          <dgm:bulletEnabled val="1"/>
        </dgm:presLayoutVars>
      </dgm:prSet>
      <dgm:spPr/>
    </dgm:pt>
  </dgm:ptLst>
  <dgm:cxnLst>
    <dgm:cxn modelId="{7A38D85E-9278-F54D-9836-AAFB43446DB6}" type="presOf" srcId="{03F1656D-FB2C-2742-A389-71B378127A01}" destId="{F679BE94-44D4-A640-BA86-7BE1AFBB90E4}" srcOrd="0" destOrd="0" presId="urn:microsoft.com/office/officeart/2005/8/layout/process1"/>
    <dgm:cxn modelId="{CEAAA56F-FC67-0443-926C-83C10A747CE3}" type="presOf" srcId="{EC8FAFC9-B514-C84B-8674-ED42D3F2E3E6}" destId="{AE6B5F2E-E6C9-384C-9AC6-2DB31E76CD78}" srcOrd="1" destOrd="0" presId="urn:microsoft.com/office/officeart/2005/8/layout/process1"/>
    <dgm:cxn modelId="{C26D1C78-E425-9646-8BFD-F49CE8E0AB6D}" srcId="{03F1656D-FB2C-2742-A389-71B378127A01}" destId="{78AA4C37-7E82-D54F-9918-ABB3D32DBBE2}" srcOrd="2" destOrd="0" parTransId="{5469046F-4376-E44B-ADC7-00FBE9473107}" sibTransId="{667E339D-F9A6-FF4D-9C20-34BCD425D34D}"/>
    <dgm:cxn modelId="{CF29D978-FA53-D345-9D64-33D9C0D07AB9}" type="presOf" srcId="{B6CE007F-7C80-0148-90FA-3F7AB39AD908}" destId="{933A9ABD-255A-5446-9A43-3FAC8F61FC27}" srcOrd="0" destOrd="0" presId="urn:microsoft.com/office/officeart/2005/8/layout/process1"/>
    <dgm:cxn modelId="{A9E1487A-B75A-2946-A54B-14CE1F1A33E5}" type="presOf" srcId="{CCCFA095-8AAF-C24C-9233-E85FAE6D1F2D}" destId="{B9EFFAB8-BE8D-D147-A530-26B921B83A0C}" srcOrd="0" destOrd="0" presId="urn:microsoft.com/office/officeart/2005/8/layout/process1"/>
    <dgm:cxn modelId="{BC330B7E-F70A-3943-99F5-ED3B0FE32E8F}" type="presOf" srcId="{D02EFFEB-DA09-B546-80AE-E61295DE6AEA}" destId="{17CE72AD-3279-2F45-AAB8-3306AF3C69EF}" srcOrd="0" destOrd="0" presId="urn:microsoft.com/office/officeart/2005/8/layout/process1"/>
    <dgm:cxn modelId="{237B2991-7765-4343-8042-A5B6A5DD3B9C}" srcId="{03F1656D-FB2C-2742-A389-71B378127A01}" destId="{CCCFA095-8AAF-C24C-9233-E85FAE6D1F2D}" srcOrd="1" destOrd="0" parTransId="{EC4D7212-EF2C-784C-B411-C8CA3F4EF7FA}" sibTransId="{EC8FAFC9-B514-C84B-8674-ED42D3F2E3E6}"/>
    <dgm:cxn modelId="{FD4BB2B4-F4C7-D640-92B9-45DE76AE50BA}" srcId="{03F1656D-FB2C-2742-A389-71B378127A01}" destId="{D02EFFEB-DA09-B546-80AE-E61295DE6AEA}" srcOrd="0" destOrd="0" parTransId="{F9052056-59C0-FE47-AE81-B36CCFF75D61}" sibTransId="{B6CE007F-7C80-0148-90FA-3F7AB39AD908}"/>
    <dgm:cxn modelId="{6CD415BE-17B4-D74E-9AFF-BE2F2EBAD146}" type="presOf" srcId="{EC8FAFC9-B514-C84B-8674-ED42D3F2E3E6}" destId="{A5F89C99-635C-5C41-86BE-6553333E1A48}" srcOrd="0" destOrd="0" presId="urn:microsoft.com/office/officeart/2005/8/layout/process1"/>
    <dgm:cxn modelId="{BBBE02F9-C5C6-8F4A-BCCF-8E53C73A6580}" type="presOf" srcId="{B6CE007F-7C80-0148-90FA-3F7AB39AD908}" destId="{6EE14842-7A2F-6E40-B799-BB5662B84E17}" srcOrd="1" destOrd="0" presId="urn:microsoft.com/office/officeart/2005/8/layout/process1"/>
    <dgm:cxn modelId="{F712E6FA-D443-5942-92D3-6F9018D72D75}" type="presOf" srcId="{78AA4C37-7E82-D54F-9918-ABB3D32DBBE2}" destId="{D546F995-BDB7-CD47-8219-F1867CA0CFFC}" srcOrd="0" destOrd="0" presId="urn:microsoft.com/office/officeart/2005/8/layout/process1"/>
    <dgm:cxn modelId="{4030FA79-7F2E-DE41-AB93-D389F3F1CDF0}" type="presParOf" srcId="{F679BE94-44D4-A640-BA86-7BE1AFBB90E4}" destId="{17CE72AD-3279-2F45-AAB8-3306AF3C69EF}" srcOrd="0" destOrd="0" presId="urn:microsoft.com/office/officeart/2005/8/layout/process1"/>
    <dgm:cxn modelId="{53D0BC31-0861-5749-B514-B53A565EB317}" type="presParOf" srcId="{F679BE94-44D4-A640-BA86-7BE1AFBB90E4}" destId="{933A9ABD-255A-5446-9A43-3FAC8F61FC27}" srcOrd="1" destOrd="0" presId="urn:microsoft.com/office/officeart/2005/8/layout/process1"/>
    <dgm:cxn modelId="{364957DF-4EC0-C144-A84C-B370776E8A5D}" type="presParOf" srcId="{933A9ABD-255A-5446-9A43-3FAC8F61FC27}" destId="{6EE14842-7A2F-6E40-B799-BB5662B84E17}" srcOrd="0" destOrd="0" presId="urn:microsoft.com/office/officeart/2005/8/layout/process1"/>
    <dgm:cxn modelId="{8817D137-C6B9-F54B-9523-736B4D4F68C6}" type="presParOf" srcId="{F679BE94-44D4-A640-BA86-7BE1AFBB90E4}" destId="{B9EFFAB8-BE8D-D147-A530-26B921B83A0C}" srcOrd="2" destOrd="0" presId="urn:microsoft.com/office/officeart/2005/8/layout/process1"/>
    <dgm:cxn modelId="{50DEC048-817A-DA4A-A20D-196877FDEA91}" type="presParOf" srcId="{F679BE94-44D4-A640-BA86-7BE1AFBB90E4}" destId="{A5F89C99-635C-5C41-86BE-6553333E1A48}" srcOrd="3" destOrd="0" presId="urn:microsoft.com/office/officeart/2005/8/layout/process1"/>
    <dgm:cxn modelId="{4C2EA3E7-C319-D14E-BC16-C9F043FCB8D5}" type="presParOf" srcId="{A5F89C99-635C-5C41-86BE-6553333E1A48}" destId="{AE6B5F2E-E6C9-384C-9AC6-2DB31E76CD78}" srcOrd="0" destOrd="0" presId="urn:microsoft.com/office/officeart/2005/8/layout/process1"/>
    <dgm:cxn modelId="{E6A9C05D-FCD1-EC49-95AD-4C4D517112F9}" type="presParOf" srcId="{F679BE94-44D4-A640-BA86-7BE1AFBB90E4}" destId="{D546F995-BDB7-CD47-8219-F1867CA0CFFC}"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D454B0-A7F8-4A4F-8EC5-C6437503C14C}" type="doc">
      <dgm:prSet loTypeId="urn:microsoft.com/office/officeart/2005/8/layout/process1" loCatId="" qsTypeId="urn:microsoft.com/office/officeart/2005/8/quickstyle/simple1" qsCatId="simple" csTypeId="urn:microsoft.com/office/officeart/2005/8/colors/colorful5" csCatId="colorful" phldr="1"/>
      <dgm:spPr/>
    </dgm:pt>
    <dgm:pt modelId="{835F2C35-3349-E047-B5EE-BFD491F65D4B}">
      <dgm:prSet phldrT="[Text]" custT="1"/>
      <dgm:spPr/>
      <dgm:t>
        <a:bodyPr/>
        <a:lstStyle/>
        <a:p>
          <a:pPr>
            <a:buNone/>
          </a:pPr>
          <a:r>
            <a:rPr lang="en-GB" sz="1400" b="0" i="0" u="none" dirty="0">
              <a:latin typeface="Arial" panose="020B0604020202020204" pitchFamily="34" charset="0"/>
              <a:cs typeface="Arial" panose="020B0604020202020204" pitchFamily="34" charset="0"/>
            </a:rPr>
            <a:t>Child deaths in the UK are lower than worldwide, but poor areas still have more preventable deaths (Akanni et al., 2024). </a:t>
          </a:r>
          <a:r>
            <a:rPr lang="en-GB" sz="1400" b="1" i="0" u="none" dirty="0">
              <a:latin typeface="Arial" panose="020B0604020202020204" pitchFamily="34" charset="0"/>
              <a:cs typeface="Arial" panose="020B0604020202020204" pitchFamily="34" charset="0"/>
            </a:rPr>
            <a:t>SDG 3.2</a:t>
          </a:r>
          <a:r>
            <a:rPr lang="en-GB" sz="1400" b="0" i="0" u="none" dirty="0">
              <a:latin typeface="Arial" panose="020B0604020202020204" pitchFamily="34" charset="0"/>
              <a:cs typeface="Arial" panose="020B0604020202020204" pitchFamily="34" charset="0"/>
            </a:rPr>
            <a:t> aims to stop these deaths. Making sure every child survives helps fairness and lowers future health and money problems.</a:t>
          </a:r>
          <a:endParaRPr lang="en-GB" sz="1400" dirty="0">
            <a:latin typeface="Arial" panose="020B0604020202020204" pitchFamily="34" charset="0"/>
            <a:cs typeface="Arial" panose="020B0604020202020204" pitchFamily="34" charset="0"/>
          </a:endParaRPr>
        </a:p>
      </dgm:t>
    </dgm:pt>
    <dgm:pt modelId="{B3117D0E-5BF8-2C41-B93D-8F3B345DC6DD}" type="parTrans" cxnId="{5323E6B6-2BC1-0343-B789-CFBBC8273672}">
      <dgm:prSet/>
      <dgm:spPr/>
      <dgm:t>
        <a:bodyPr/>
        <a:lstStyle/>
        <a:p>
          <a:endParaRPr lang="en-GB"/>
        </a:p>
      </dgm:t>
    </dgm:pt>
    <dgm:pt modelId="{07BC2680-BDA8-E841-AB3D-2F103E134483}" type="sibTrans" cxnId="{5323E6B6-2BC1-0343-B789-CFBBC8273672}">
      <dgm:prSet/>
      <dgm:spPr/>
      <dgm:t>
        <a:bodyPr/>
        <a:lstStyle/>
        <a:p>
          <a:endParaRPr lang="en-GB"/>
        </a:p>
      </dgm:t>
    </dgm:pt>
    <dgm:pt modelId="{EA5FD02D-3903-5242-9410-C75DB6D8A1F1}">
      <dgm:prSet phldrT="[Text]"/>
      <dgm:spPr/>
      <dgm:t>
        <a:bodyPr/>
        <a:lstStyle/>
        <a:p>
          <a:pPr>
            <a:buNone/>
          </a:pPr>
          <a:r>
            <a:rPr lang="en-GB" b="0" i="0" u="none" dirty="0"/>
            <a:t>Although the NHS offers free healthcare, some people in the UK still face long waiting times and access issues (The King’s Fund, 2024). SDG 3.8 ensures fair access to healthcare, which helps improve health in the long term.</a:t>
          </a:r>
          <a:endParaRPr lang="en-GB" b="0" dirty="0"/>
        </a:p>
      </dgm:t>
    </dgm:pt>
    <dgm:pt modelId="{5B8E3625-8D3C-B74E-9E47-03411979E953}" type="parTrans" cxnId="{6CFBC4BE-A453-3B4A-833F-DEA746DE9EB0}">
      <dgm:prSet/>
      <dgm:spPr/>
      <dgm:t>
        <a:bodyPr/>
        <a:lstStyle/>
        <a:p>
          <a:endParaRPr lang="en-GB"/>
        </a:p>
      </dgm:t>
    </dgm:pt>
    <dgm:pt modelId="{ABEBB51B-1EA4-0041-9236-F8D74AD14C45}" type="sibTrans" cxnId="{6CFBC4BE-A453-3B4A-833F-DEA746DE9EB0}">
      <dgm:prSet/>
      <dgm:spPr/>
      <dgm:t>
        <a:bodyPr/>
        <a:lstStyle/>
        <a:p>
          <a:endParaRPr lang="en-GB"/>
        </a:p>
      </dgm:t>
    </dgm:pt>
    <dgm:pt modelId="{E717FCBE-7BA4-EB41-80F5-25A4F068720C}">
      <dgm:prSet phldrT="[Text]" custT="1"/>
      <dgm:spPr/>
      <dgm:t>
        <a:bodyPr/>
        <a:lstStyle/>
        <a:p>
          <a:pPr>
            <a:buNone/>
          </a:pPr>
          <a:r>
            <a:rPr lang="en-GB" sz="1400" dirty="0">
              <a:latin typeface="Arial" panose="020B0604020202020204" pitchFamily="34" charset="0"/>
              <a:cs typeface="Arial" panose="020B0604020202020204" pitchFamily="34" charset="0"/>
            </a:rPr>
            <a:t>
Mental health problems are rising in the United kingdom 1.6 adults have mental health problem and young people's mental health has worsen since covid 19 (Baker and Kirk-Wade, 2024; Young Minds, 2021). The SDG 3.4 main focus is improving mental health and by doing this it supports overall mental health and quality of life .</a:t>
          </a:r>
        </a:p>
      </dgm:t>
    </dgm:pt>
    <dgm:pt modelId="{E81951BB-A458-894B-95C4-137469CBA0E9}" type="parTrans" cxnId="{76CAB72E-2DFB-9E44-AE62-89CA4FF5EACB}">
      <dgm:prSet/>
      <dgm:spPr/>
      <dgm:t>
        <a:bodyPr/>
        <a:lstStyle/>
        <a:p>
          <a:endParaRPr lang="en-GB"/>
        </a:p>
      </dgm:t>
    </dgm:pt>
    <dgm:pt modelId="{829B00F2-1EB3-154D-A3D2-35ECA6A1A01B}" type="sibTrans" cxnId="{76CAB72E-2DFB-9E44-AE62-89CA4FF5EACB}">
      <dgm:prSet/>
      <dgm:spPr/>
      <dgm:t>
        <a:bodyPr/>
        <a:lstStyle/>
        <a:p>
          <a:endParaRPr lang="en-GB"/>
        </a:p>
      </dgm:t>
    </dgm:pt>
    <dgm:pt modelId="{98FE82A5-157F-6D49-9A6A-E70611DCBD3A}" type="pres">
      <dgm:prSet presAssocID="{A1D454B0-A7F8-4A4F-8EC5-C6437503C14C}" presName="Name0" presStyleCnt="0">
        <dgm:presLayoutVars>
          <dgm:dir/>
          <dgm:resizeHandles val="exact"/>
        </dgm:presLayoutVars>
      </dgm:prSet>
      <dgm:spPr/>
    </dgm:pt>
    <dgm:pt modelId="{AB32A86E-6992-7E4D-B6C6-4B9E69FC2CB8}" type="pres">
      <dgm:prSet presAssocID="{835F2C35-3349-E047-B5EE-BFD491F65D4B}" presName="node" presStyleLbl="node1" presStyleIdx="0" presStyleCnt="3" custScaleX="349430" custScaleY="118691">
        <dgm:presLayoutVars>
          <dgm:bulletEnabled val="1"/>
        </dgm:presLayoutVars>
      </dgm:prSet>
      <dgm:spPr/>
    </dgm:pt>
    <dgm:pt modelId="{DB4F4761-84FE-0649-B752-32F8974B6622}" type="pres">
      <dgm:prSet presAssocID="{07BC2680-BDA8-E841-AB3D-2F103E134483}" presName="sibTrans" presStyleLbl="sibTrans2D1" presStyleIdx="0" presStyleCnt="2"/>
      <dgm:spPr/>
    </dgm:pt>
    <dgm:pt modelId="{FA3F42E9-FD59-634A-8F26-1B212A57F831}" type="pres">
      <dgm:prSet presAssocID="{07BC2680-BDA8-E841-AB3D-2F103E134483}" presName="connectorText" presStyleLbl="sibTrans2D1" presStyleIdx="0" presStyleCnt="2"/>
      <dgm:spPr/>
    </dgm:pt>
    <dgm:pt modelId="{BF14B4C2-F5F8-8C4C-B62F-17A8A50B0718}" type="pres">
      <dgm:prSet presAssocID="{E717FCBE-7BA4-EB41-80F5-25A4F068720C}" presName="node" presStyleLbl="node1" presStyleIdx="1" presStyleCnt="3" custScaleX="412772" custScaleY="101565">
        <dgm:presLayoutVars>
          <dgm:bulletEnabled val="1"/>
        </dgm:presLayoutVars>
      </dgm:prSet>
      <dgm:spPr/>
    </dgm:pt>
    <dgm:pt modelId="{0E8EF2A7-CD4C-BB40-8CEE-4DA36F927B55}" type="pres">
      <dgm:prSet presAssocID="{829B00F2-1EB3-154D-A3D2-35ECA6A1A01B}" presName="sibTrans" presStyleLbl="sibTrans2D1" presStyleIdx="1" presStyleCnt="2"/>
      <dgm:spPr/>
    </dgm:pt>
    <dgm:pt modelId="{579BFC33-403A-C444-9FA6-CD4176DD9B52}" type="pres">
      <dgm:prSet presAssocID="{829B00F2-1EB3-154D-A3D2-35ECA6A1A01B}" presName="connectorText" presStyleLbl="sibTrans2D1" presStyleIdx="1" presStyleCnt="2"/>
      <dgm:spPr/>
    </dgm:pt>
    <dgm:pt modelId="{49F2D058-EB1E-F745-85B1-6F187C5FB811}" type="pres">
      <dgm:prSet presAssocID="{EA5FD02D-3903-5242-9410-C75DB6D8A1F1}" presName="node" presStyleLbl="node1" presStyleIdx="2" presStyleCnt="3" custScaleX="382215">
        <dgm:presLayoutVars>
          <dgm:bulletEnabled val="1"/>
        </dgm:presLayoutVars>
      </dgm:prSet>
      <dgm:spPr/>
    </dgm:pt>
  </dgm:ptLst>
  <dgm:cxnLst>
    <dgm:cxn modelId="{7C13F81F-FFFE-B349-B4C7-62C106776181}" type="presOf" srcId="{EA5FD02D-3903-5242-9410-C75DB6D8A1F1}" destId="{49F2D058-EB1E-F745-85B1-6F187C5FB811}" srcOrd="0" destOrd="0" presId="urn:microsoft.com/office/officeart/2005/8/layout/process1"/>
    <dgm:cxn modelId="{76CAB72E-2DFB-9E44-AE62-89CA4FF5EACB}" srcId="{A1D454B0-A7F8-4A4F-8EC5-C6437503C14C}" destId="{E717FCBE-7BA4-EB41-80F5-25A4F068720C}" srcOrd="1" destOrd="0" parTransId="{E81951BB-A458-894B-95C4-137469CBA0E9}" sibTransId="{829B00F2-1EB3-154D-A3D2-35ECA6A1A01B}"/>
    <dgm:cxn modelId="{69D87337-7231-F048-BB13-F798DF947EDF}" type="presOf" srcId="{E717FCBE-7BA4-EB41-80F5-25A4F068720C}" destId="{BF14B4C2-F5F8-8C4C-B62F-17A8A50B0718}" srcOrd="0" destOrd="0" presId="urn:microsoft.com/office/officeart/2005/8/layout/process1"/>
    <dgm:cxn modelId="{AB13BD4B-32F8-AC47-96E6-986290942FB6}" type="presOf" srcId="{07BC2680-BDA8-E841-AB3D-2F103E134483}" destId="{DB4F4761-84FE-0649-B752-32F8974B6622}" srcOrd="0" destOrd="0" presId="urn:microsoft.com/office/officeart/2005/8/layout/process1"/>
    <dgm:cxn modelId="{D69A0268-CAD8-794E-8701-D76597CFF865}" type="presOf" srcId="{829B00F2-1EB3-154D-A3D2-35ECA6A1A01B}" destId="{0E8EF2A7-CD4C-BB40-8CEE-4DA36F927B55}" srcOrd="0" destOrd="0" presId="urn:microsoft.com/office/officeart/2005/8/layout/process1"/>
    <dgm:cxn modelId="{01BA58B6-10E2-8F46-BB03-7358E062504B}" type="presOf" srcId="{829B00F2-1EB3-154D-A3D2-35ECA6A1A01B}" destId="{579BFC33-403A-C444-9FA6-CD4176DD9B52}" srcOrd="1" destOrd="0" presId="urn:microsoft.com/office/officeart/2005/8/layout/process1"/>
    <dgm:cxn modelId="{684674B6-F6DF-384E-A188-CA9EEF34C976}" type="presOf" srcId="{835F2C35-3349-E047-B5EE-BFD491F65D4B}" destId="{AB32A86E-6992-7E4D-B6C6-4B9E69FC2CB8}" srcOrd="0" destOrd="0" presId="urn:microsoft.com/office/officeart/2005/8/layout/process1"/>
    <dgm:cxn modelId="{5323E6B6-2BC1-0343-B789-CFBBC8273672}" srcId="{A1D454B0-A7F8-4A4F-8EC5-C6437503C14C}" destId="{835F2C35-3349-E047-B5EE-BFD491F65D4B}" srcOrd="0" destOrd="0" parTransId="{B3117D0E-5BF8-2C41-B93D-8F3B345DC6DD}" sibTransId="{07BC2680-BDA8-E841-AB3D-2F103E134483}"/>
    <dgm:cxn modelId="{CA76EBB6-0E9F-AD41-AC4C-41AA4CF6A05E}" type="presOf" srcId="{07BC2680-BDA8-E841-AB3D-2F103E134483}" destId="{FA3F42E9-FD59-634A-8F26-1B212A57F831}" srcOrd="1" destOrd="0" presId="urn:microsoft.com/office/officeart/2005/8/layout/process1"/>
    <dgm:cxn modelId="{DC4B9EB9-BEF4-FB4A-847E-3F252CDBC277}" type="presOf" srcId="{A1D454B0-A7F8-4A4F-8EC5-C6437503C14C}" destId="{98FE82A5-157F-6D49-9A6A-E70611DCBD3A}" srcOrd="0" destOrd="0" presId="urn:microsoft.com/office/officeart/2005/8/layout/process1"/>
    <dgm:cxn modelId="{6CFBC4BE-A453-3B4A-833F-DEA746DE9EB0}" srcId="{A1D454B0-A7F8-4A4F-8EC5-C6437503C14C}" destId="{EA5FD02D-3903-5242-9410-C75DB6D8A1F1}" srcOrd="2" destOrd="0" parTransId="{5B8E3625-8D3C-B74E-9E47-03411979E953}" sibTransId="{ABEBB51B-1EA4-0041-9236-F8D74AD14C45}"/>
    <dgm:cxn modelId="{CB6A5EC0-696D-6741-BA62-F6489702CC08}" type="presParOf" srcId="{98FE82A5-157F-6D49-9A6A-E70611DCBD3A}" destId="{AB32A86E-6992-7E4D-B6C6-4B9E69FC2CB8}" srcOrd="0" destOrd="0" presId="urn:microsoft.com/office/officeart/2005/8/layout/process1"/>
    <dgm:cxn modelId="{DFAACA6E-1A49-214E-8EBD-E62899C9444E}" type="presParOf" srcId="{98FE82A5-157F-6D49-9A6A-E70611DCBD3A}" destId="{DB4F4761-84FE-0649-B752-32F8974B6622}" srcOrd="1" destOrd="0" presId="urn:microsoft.com/office/officeart/2005/8/layout/process1"/>
    <dgm:cxn modelId="{741D00EA-B231-464F-9497-11AA221D7400}" type="presParOf" srcId="{DB4F4761-84FE-0649-B752-32F8974B6622}" destId="{FA3F42E9-FD59-634A-8F26-1B212A57F831}" srcOrd="0" destOrd="0" presId="urn:microsoft.com/office/officeart/2005/8/layout/process1"/>
    <dgm:cxn modelId="{6D356C79-D279-3A46-A023-F59F4EF6984A}" type="presParOf" srcId="{98FE82A5-157F-6D49-9A6A-E70611DCBD3A}" destId="{BF14B4C2-F5F8-8C4C-B62F-17A8A50B0718}" srcOrd="2" destOrd="0" presId="urn:microsoft.com/office/officeart/2005/8/layout/process1"/>
    <dgm:cxn modelId="{5512D71D-FA1E-9B4B-9CF1-D5ED15E55D96}" type="presParOf" srcId="{98FE82A5-157F-6D49-9A6A-E70611DCBD3A}" destId="{0E8EF2A7-CD4C-BB40-8CEE-4DA36F927B55}" srcOrd="3" destOrd="0" presId="urn:microsoft.com/office/officeart/2005/8/layout/process1"/>
    <dgm:cxn modelId="{E2C91744-9402-4B42-9A0C-7CDDAC5E2E27}" type="presParOf" srcId="{0E8EF2A7-CD4C-BB40-8CEE-4DA36F927B55}" destId="{579BFC33-403A-C444-9FA6-CD4176DD9B52}" srcOrd="0" destOrd="0" presId="urn:microsoft.com/office/officeart/2005/8/layout/process1"/>
    <dgm:cxn modelId="{B484CC61-7072-614B-A147-91ECB76D6F20}" type="presParOf" srcId="{98FE82A5-157F-6D49-9A6A-E70611DCBD3A}" destId="{49F2D058-EB1E-F745-85B1-6F187C5FB811}" srcOrd="4" destOrd="0" presId="urn:microsoft.com/office/officeart/2005/8/layout/process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50A0B3-E712-BC47-A81E-F4B4296C6759}" type="doc">
      <dgm:prSet loTypeId="urn:microsoft.com/office/officeart/2005/8/layout/hChevron3" loCatId="" qsTypeId="urn:microsoft.com/office/officeart/2005/8/quickstyle/simple1" qsCatId="simple" csTypeId="urn:microsoft.com/office/officeart/2005/8/colors/colorful3" csCatId="colorful" phldr="1"/>
      <dgm:spPr/>
      <dgm:t>
        <a:bodyPr/>
        <a:lstStyle/>
        <a:p>
          <a:endParaRPr lang="en-GB"/>
        </a:p>
      </dgm:t>
    </dgm:pt>
    <dgm:pt modelId="{27617407-AF9C-F645-AB6B-EA4D51DA3D06}">
      <dgm:prSet phldrT="[Text]"/>
      <dgm:spPr/>
      <dgm:t>
        <a:bodyPr/>
        <a:lstStyle/>
        <a:p>
          <a:r>
            <a:rPr lang="en-GB" b="1" i="0" u="none" dirty="0"/>
            <a:t>Perceived susceptibility</a:t>
          </a:r>
          <a:endParaRPr lang="en-GB" dirty="0"/>
        </a:p>
      </dgm:t>
    </dgm:pt>
    <dgm:pt modelId="{FDD332F4-2D05-A449-B08D-E2350205BE58}" type="parTrans" cxnId="{06853BDB-4210-B344-AE4C-F5E1BADA12A1}">
      <dgm:prSet/>
      <dgm:spPr/>
      <dgm:t>
        <a:bodyPr/>
        <a:lstStyle/>
        <a:p>
          <a:endParaRPr lang="en-GB"/>
        </a:p>
      </dgm:t>
    </dgm:pt>
    <dgm:pt modelId="{91884429-A866-8A4B-B076-588402C11A87}" type="sibTrans" cxnId="{06853BDB-4210-B344-AE4C-F5E1BADA12A1}">
      <dgm:prSet/>
      <dgm:spPr/>
      <dgm:t>
        <a:bodyPr/>
        <a:lstStyle/>
        <a:p>
          <a:endParaRPr lang="en-GB"/>
        </a:p>
      </dgm:t>
    </dgm:pt>
    <dgm:pt modelId="{BC4D3CBE-7A1E-6F47-A96E-AF6B66CB197C}">
      <dgm:prSet phldrT="[Text]"/>
      <dgm:spPr/>
      <dgm:t>
        <a:bodyPr/>
        <a:lstStyle/>
        <a:p>
          <a:pPr>
            <a:buNone/>
          </a:pPr>
          <a:r>
            <a:rPr lang="en-GB" b="1" i="0" u="none" dirty="0"/>
            <a:t>Perceived severity</a:t>
          </a:r>
          <a:endParaRPr lang="en-GB" dirty="0"/>
        </a:p>
      </dgm:t>
    </dgm:pt>
    <dgm:pt modelId="{C21B3E69-49DB-EF4C-A509-0B8D299A60C5}" type="parTrans" cxnId="{1882BFD9-5F34-2B4A-9036-B49D670708FB}">
      <dgm:prSet/>
      <dgm:spPr/>
      <dgm:t>
        <a:bodyPr/>
        <a:lstStyle/>
        <a:p>
          <a:endParaRPr lang="en-GB"/>
        </a:p>
      </dgm:t>
    </dgm:pt>
    <dgm:pt modelId="{EEEB9624-1298-2E46-AA34-0F261CC6B1DD}" type="sibTrans" cxnId="{1882BFD9-5F34-2B4A-9036-B49D670708FB}">
      <dgm:prSet/>
      <dgm:spPr/>
      <dgm:t>
        <a:bodyPr/>
        <a:lstStyle/>
        <a:p>
          <a:endParaRPr lang="en-GB"/>
        </a:p>
      </dgm:t>
    </dgm:pt>
    <dgm:pt modelId="{C6856AFE-31C2-8244-90D6-ADA90921884C}">
      <dgm:prSet phldrT="[Text]"/>
      <dgm:spPr/>
      <dgm:t>
        <a:bodyPr/>
        <a:lstStyle/>
        <a:p>
          <a:pPr>
            <a:buNone/>
          </a:pPr>
          <a:r>
            <a:rPr lang="en-GB" b="1" i="0" u="none" dirty="0"/>
            <a:t>Perceived benefits</a:t>
          </a:r>
          <a:endParaRPr lang="en-GB" dirty="0"/>
        </a:p>
      </dgm:t>
    </dgm:pt>
    <dgm:pt modelId="{4C759075-DE52-6D47-B118-5F87ABC9089D}" type="parTrans" cxnId="{88EEAA0E-9202-7D42-BF32-6A4758D69D23}">
      <dgm:prSet/>
      <dgm:spPr/>
      <dgm:t>
        <a:bodyPr/>
        <a:lstStyle/>
        <a:p>
          <a:endParaRPr lang="en-GB"/>
        </a:p>
      </dgm:t>
    </dgm:pt>
    <dgm:pt modelId="{DD55BCCA-0A2B-2741-A05C-819272368D07}" type="sibTrans" cxnId="{88EEAA0E-9202-7D42-BF32-6A4758D69D23}">
      <dgm:prSet/>
      <dgm:spPr/>
      <dgm:t>
        <a:bodyPr/>
        <a:lstStyle/>
        <a:p>
          <a:endParaRPr lang="en-GB"/>
        </a:p>
      </dgm:t>
    </dgm:pt>
    <dgm:pt modelId="{C66EA9DC-0688-D547-95DA-A990304E8B10}">
      <dgm:prSet/>
      <dgm:spPr/>
      <dgm:t>
        <a:bodyPr/>
        <a:lstStyle/>
        <a:p>
          <a:pPr>
            <a:buNone/>
          </a:pPr>
          <a:r>
            <a:rPr lang="en-GB" b="1" i="0" u="none" dirty="0"/>
            <a:t>Perceived barriers</a:t>
          </a:r>
          <a:endParaRPr lang="en-GB" b="0" i="0" u="none" dirty="0"/>
        </a:p>
      </dgm:t>
    </dgm:pt>
    <dgm:pt modelId="{DEF98722-3F0A-CF46-8B71-01AC0BBEDD4C}" type="parTrans" cxnId="{F485BE54-52D7-CD4C-808E-858841E29E6D}">
      <dgm:prSet/>
      <dgm:spPr/>
      <dgm:t>
        <a:bodyPr/>
        <a:lstStyle/>
        <a:p>
          <a:endParaRPr lang="en-GB"/>
        </a:p>
      </dgm:t>
    </dgm:pt>
    <dgm:pt modelId="{602E4166-9584-DB40-A4A3-21529E6CB2AB}" type="sibTrans" cxnId="{F485BE54-52D7-CD4C-808E-858841E29E6D}">
      <dgm:prSet/>
      <dgm:spPr/>
      <dgm:t>
        <a:bodyPr/>
        <a:lstStyle/>
        <a:p>
          <a:endParaRPr lang="en-GB"/>
        </a:p>
      </dgm:t>
    </dgm:pt>
    <dgm:pt modelId="{DCB11600-1B5D-F048-81EC-81288EE4CF61}">
      <dgm:prSet/>
      <dgm:spPr/>
      <dgm:t>
        <a:bodyPr/>
        <a:lstStyle/>
        <a:p>
          <a:pPr>
            <a:buNone/>
          </a:pPr>
          <a:r>
            <a:rPr lang="en-GB" b="1" i="0" u="none" dirty="0"/>
            <a:t>Self-efficacy</a:t>
          </a:r>
          <a:endParaRPr lang="en-GB" b="0" i="0" u="none" dirty="0"/>
        </a:p>
      </dgm:t>
    </dgm:pt>
    <dgm:pt modelId="{5449A421-C856-8142-B04C-0AC0FC24EB69}" type="parTrans" cxnId="{974A0E09-E069-064D-8E7C-963036CC02A4}">
      <dgm:prSet/>
      <dgm:spPr/>
      <dgm:t>
        <a:bodyPr/>
        <a:lstStyle/>
        <a:p>
          <a:endParaRPr lang="en-GB"/>
        </a:p>
      </dgm:t>
    </dgm:pt>
    <dgm:pt modelId="{6CF13DDA-5CF2-E845-BF88-06F6778603C1}" type="sibTrans" cxnId="{974A0E09-E069-064D-8E7C-963036CC02A4}">
      <dgm:prSet/>
      <dgm:spPr/>
      <dgm:t>
        <a:bodyPr/>
        <a:lstStyle/>
        <a:p>
          <a:endParaRPr lang="en-GB"/>
        </a:p>
      </dgm:t>
    </dgm:pt>
    <dgm:pt modelId="{D36F470C-C6D2-CE4C-B63C-2C4C9054BB8A}">
      <dgm:prSet/>
      <dgm:spPr/>
      <dgm:t>
        <a:bodyPr/>
        <a:lstStyle/>
        <a:p>
          <a:pPr>
            <a:buNone/>
          </a:pPr>
          <a:r>
            <a:rPr lang="en-GB" b="1" i="0" u="none"/>
            <a:t>Cues to action</a:t>
          </a:r>
          <a:endParaRPr lang="en-GB" b="0" i="0" u="none" dirty="0"/>
        </a:p>
      </dgm:t>
    </dgm:pt>
    <dgm:pt modelId="{C830E878-9848-9F48-8E9C-C5A97D37F85B}" type="parTrans" cxnId="{CFCE0CC5-5949-D44F-8B21-34D444DB3275}">
      <dgm:prSet/>
      <dgm:spPr/>
      <dgm:t>
        <a:bodyPr/>
        <a:lstStyle/>
        <a:p>
          <a:endParaRPr lang="en-GB"/>
        </a:p>
      </dgm:t>
    </dgm:pt>
    <dgm:pt modelId="{94E53C69-0D6B-184B-8508-90452FDA36F6}" type="sibTrans" cxnId="{CFCE0CC5-5949-D44F-8B21-34D444DB3275}">
      <dgm:prSet/>
      <dgm:spPr/>
      <dgm:t>
        <a:bodyPr/>
        <a:lstStyle/>
        <a:p>
          <a:endParaRPr lang="en-GB"/>
        </a:p>
      </dgm:t>
    </dgm:pt>
    <dgm:pt modelId="{74F73A36-F694-AC4E-AF26-C66D0C48DA86}" type="pres">
      <dgm:prSet presAssocID="{2150A0B3-E712-BC47-A81E-F4B4296C6759}" presName="Name0" presStyleCnt="0">
        <dgm:presLayoutVars>
          <dgm:dir/>
          <dgm:resizeHandles val="exact"/>
        </dgm:presLayoutVars>
      </dgm:prSet>
      <dgm:spPr/>
    </dgm:pt>
    <dgm:pt modelId="{A53A4ED9-40AB-7B43-A14D-11D8999C5475}" type="pres">
      <dgm:prSet presAssocID="{27617407-AF9C-F645-AB6B-EA4D51DA3D06}" presName="parTxOnly" presStyleLbl="node1" presStyleIdx="0" presStyleCnt="6">
        <dgm:presLayoutVars>
          <dgm:bulletEnabled val="1"/>
        </dgm:presLayoutVars>
      </dgm:prSet>
      <dgm:spPr/>
    </dgm:pt>
    <dgm:pt modelId="{F810AD27-CF76-BF48-96F6-3A5461B1AB90}" type="pres">
      <dgm:prSet presAssocID="{91884429-A866-8A4B-B076-588402C11A87}" presName="parSpace" presStyleCnt="0"/>
      <dgm:spPr/>
    </dgm:pt>
    <dgm:pt modelId="{C33EC915-786E-FD40-B581-B514E732A89E}" type="pres">
      <dgm:prSet presAssocID="{BC4D3CBE-7A1E-6F47-A96E-AF6B66CB197C}" presName="parTxOnly" presStyleLbl="node1" presStyleIdx="1" presStyleCnt="6">
        <dgm:presLayoutVars>
          <dgm:bulletEnabled val="1"/>
        </dgm:presLayoutVars>
      </dgm:prSet>
      <dgm:spPr/>
    </dgm:pt>
    <dgm:pt modelId="{58917852-932C-4441-966E-41ABD0F21041}" type="pres">
      <dgm:prSet presAssocID="{EEEB9624-1298-2E46-AA34-0F261CC6B1DD}" presName="parSpace" presStyleCnt="0"/>
      <dgm:spPr/>
    </dgm:pt>
    <dgm:pt modelId="{03D6019A-984E-1049-916F-C0697018EB53}" type="pres">
      <dgm:prSet presAssocID="{C6856AFE-31C2-8244-90D6-ADA90921884C}" presName="parTxOnly" presStyleLbl="node1" presStyleIdx="2" presStyleCnt="6">
        <dgm:presLayoutVars>
          <dgm:bulletEnabled val="1"/>
        </dgm:presLayoutVars>
      </dgm:prSet>
      <dgm:spPr/>
    </dgm:pt>
    <dgm:pt modelId="{9D366281-EC11-444A-8C64-4A1E9213D3D4}" type="pres">
      <dgm:prSet presAssocID="{DD55BCCA-0A2B-2741-A05C-819272368D07}" presName="parSpace" presStyleCnt="0"/>
      <dgm:spPr/>
    </dgm:pt>
    <dgm:pt modelId="{9DA3772C-D4D0-224A-9428-B3E0CFAB7587}" type="pres">
      <dgm:prSet presAssocID="{C66EA9DC-0688-D547-95DA-A990304E8B10}" presName="parTxOnly" presStyleLbl="node1" presStyleIdx="3" presStyleCnt="6">
        <dgm:presLayoutVars>
          <dgm:bulletEnabled val="1"/>
        </dgm:presLayoutVars>
      </dgm:prSet>
      <dgm:spPr/>
    </dgm:pt>
    <dgm:pt modelId="{7215C490-6ED5-AB40-8859-9E81552549BA}" type="pres">
      <dgm:prSet presAssocID="{602E4166-9584-DB40-A4A3-21529E6CB2AB}" presName="parSpace" presStyleCnt="0"/>
      <dgm:spPr/>
    </dgm:pt>
    <dgm:pt modelId="{132B8E07-2947-5F47-8246-9A0DE6C4A431}" type="pres">
      <dgm:prSet presAssocID="{DCB11600-1B5D-F048-81EC-81288EE4CF61}" presName="parTxOnly" presStyleLbl="node1" presStyleIdx="4" presStyleCnt="6">
        <dgm:presLayoutVars>
          <dgm:bulletEnabled val="1"/>
        </dgm:presLayoutVars>
      </dgm:prSet>
      <dgm:spPr/>
    </dgm:pt>
    <dgm:pt modelId="{1C65B2BE-3A8A-E240-992F-4C213BF7DB75}" type="pres">
      <dgm:prSet presAssocID="{6CF13DDA-5CF2-E845-BF88-06F6778603C1}" presName="parSpace" presStyleCnt="0"/>
      <dgm:spPr/>
    </dgm:pt>
    <dgm:pt modelId="{9014EC93-E7A1-2E44-AAA0-B8F1486A382F}" type="pres">
      <dgm:prSet presAssocID="{D36F470C-C6D2-CE4C-B63C-2C4C9054BB8A}" presName="parTxOnly" presStyleLbl="node1" presStyleIdx="5" presStyleCnt="6">
        <dgm:presLayoutVars>
          <dgm:bulletEnabled val="1"/>
        </dgm:presLayoutVars>
      </dgm:prSet>
      <dgm:spPr/>
    </dgm:pt>
  </dgm:ptLst>
  <dgm:cxnLst>
    <dgm:cxn modelId="{974A0E09-E069-064D-8E7C-963036CC02A4}" srcId="{2150A0B3-E712-BC47-A81E-F4B4296C6759}" destId="{DCB11600-1B5D-F048-81EC-81288EE4CF61}" srcOrd="4" destOrd="0" parTransId="{5449A421-C856-8142-B04C-0AC0FC24EB69}" sibTransId="{6CF13DDA-5CF2-E845-BF88-06F6778603C1}"/>
    <dgm:cxn modelId="{88EEAA0E-9202-7D42-BF32-6A4758D69D23}" srcId="{2150A0B3-E712-BC47-A81E-F4B4296C6759}" destId="{C6856AFE-31C2-8244-90D6-ADA90921884C}" srcOrd="2" destOrd="0" parTransId="{4C759075-DE52-6D47-B118-5F87ABC9089D}" sibTransId="{DD55BCCA-0A2B-2741-A05C-819272368D07}"/>
    <dgm:cxn modelId="{F485BE54-52D7-CD4C-808E-858841E29E6D}" srcId="{2150A0B3-E712-BC47-A81E-F4B4296C6759}" destId="{C66EA9DC-0688-D547-95DA-A990304E8B10}" srcOrd="3" destOrd="0" parTransId="{DEF98722-3F0A-CF46-8B71-01AC0BBEDD4C}" sibTransId="{602E4166-9584-DB40-A4A3-21529E6CB2AB}"/>
    <dgm:cxn modelId="{D3C4F37A-C2B9-1A46-9D5D-287711ED1E38}" type="presOf" srcId="{BC4D3CBE-7A1E-6F47-A96E-AF6B66CB197C}" destId="{C33EC915-786E-FD40-B581-B514E732A89E}" srcOrd="0" destOrd="0" presId="urn:microsoft.com/office/officeart/2005/8/layout/hChevron3"/>
    <dgm:cxn modelId="{6263C980-0BFE-A541-BF69-CD71780E4694}" type="presOf" srcId="{C6856AFE-31C2-8244-90D6-ADA90921884C}" destId="{03D6019A-984E-1049-916F-C0697018EB53}" srcOrd="0" destOrd="0" presId="urn:microsoft.com/office/officeart/2005/8/layout/hChevron3"/>
    <dgm:cxn modelId="{2B7AEB9D-746F-A445-919F-D0B45FA73011}" type="presOf" srcId="{DCB11600-1B5D-F048-81EC-81288EE4CF61}" destId="{132B8E07-2947-5F47-8246-9A0DE6C4A431}" srcOrd="0" destOrd="0" presId="urn:microsoft.com/office/officeart/2005/8/layout/hChevron3"/>
    <dgm:cxn modelId="{06DFFCB9-16FD-1646-A758-C48B307F323D}" type="presOf" srcId="{C66EA9DC-0688-D547-95DA-A990304E8B10}" destId="{9DA3772C-D4D0-224A-9428-B3E0CFAB7587}" srcOrd="0" destOrd="0" presId="urn:microsoft.com/office/officeart/2005/8/layout/hChevron3"/>
    <dgm:cxn modelId="{CFCE0CC5-5949-D44F-8B21-34D444DB3275}" srcId="{2150A0B3-E712-BC47-A81E-F4B4296C6759}" destId="{D36F470C-C6D2-CE4C-B63C-2C4C9054BB8A}" srcOrd="5" destOrd="0" parTransId="{C830E878-9848-9F48-8E9C-C5A97D37F85B}" sibTransId="{94E53C69-0D6B-184B-8508-90452FDA36F6}"/>
    <dgm:cxn modelId="{A91B6CD6-525D-5144-A1A4-A871478A5A64}" type="presOf" srcId="{2150A0B3-E712-BC47-A81E-F4B4296C6759}" destId="{74F73A36-F694-AC4E-AF26-C66D0C48DA86}" srcOrd="0" destOrd="0" presId="urn:microsoft.com/office/officeart/2005/8/layout/hChevron3"/>
    <dgm:cxn modelId="{1882BFD9-5F34-2B4A-9036-B49D670708FB}" srcId="{2150A0B3-E712-BC47-A81E-F4B4296C6759}" destId="{BC4D3CBE-7A1E-6F47-A96E-AF6B66CB197C}" srcOrd="1" destOrd="0" parTransId="{C21B3E69-49DB-EF4C-A509-0B8D299A60C5}" sibTransId="{EEEB9624-1298-2E46-AA34-0F261CC6B1DD}"/>
    <dgm:cxn modelId="{06853BDB-4210-B344-AE4C-F5E1BADA12A1}" srcId="{2150A0B3-E712-BC47-A81E-F4B4296C6759}" destId="{27617407-AF9C-F645-AB6B-EA4D51DA3D06}" srcOrd="0" destOrd="0" parTransId="{FDD332F4-2D05-A449-B08D-E2350205BE58}" sibTransId="{91884429-A866-8A4B-B076-588402C11A87}"/>
    <dgm:cxn modelId="{E4062EE0-7FBC-F845-A8A7-559162B71957}" type="presOf" srcId="{27617407-AF9C-F645-AB6B-EA4D51DA3D06}" destId="{A53A4ED9-40AB-7B43-A14D-11D8999C5475}" srcOrd="0" destOrd="0" presId="urn:microsoft.com/office/officeart/2005/8/layout/hChevron3"/>
    <dgm:cxn modelId="{D75666F6-CB8A-F14E-B7B2-85F02C505931}" type="presOf" srcId="{D36F470C-C6D2-CE4C-B63C-2C4C9054BB8A}" destId="{9014EC93-E7A1-2E44-AAA0-B8F1486A382F}" srcOrd="0" destOrd="0" presId="urn:microsoft.com/office/officeart/2005/8/layout/hChevron3"/>
    <dgm:cxn modelId="{1CC793A5-A01F-8848-AFA6-26C9E00B6752}" type="presParOf" srcId="{74F73A36-F694-AC4E-AF26-C66D0C48DA86}" destId="{A53A4ED9-40AB-7B43-A14D-11D8999C5475}" srcOrd="0" destOrd="0" presId="urn:microsoft.com/office/officeart/2005/8/layout/hChevron3"/>
    <dgm:cxn modelId="{72071A21-4519-934E-AC4A-53CC4B1D2E9F}" type="presParOf" srcId="{74F73A36-F694-AC4E-AF26-C66D0C48DA86}" destId="{F810AD27-CF76-BF48-96F6-3A5461B1AB90}" srcOrd="1" destOrd="0" presId="urn:microsoft.com/office/officeart/2005/8/layout/hChevron3"/>
    <dgm:cxn modelId="{84FE214C-66EC-AA48-94B0-829D219051AD}" type="presParOf" srcId="{74F73A36-F694-AC4E-AF26-C66D0C48DA86}" destId="{C33EC915-786E-FD40-B581-B514E732A89E}" srcOrd="2" destOrd="0" presId="urn:microsoft.com/office/officeart/2005/8/layout/hChevron3"/>
    <dgm:cxn modelId="{796E8F45-CB68-A14C-93B4-A75921583AF8}" type="presParOf" srcId="{74F73A36-F694-AC4E-AF26-C66D0C48DA86}" destId="{58917852-932C-4441-966E-41ABD0F21041}" srcOrd="3" destOrd="0" presId="urn:microsoft.com/office/officeart/2005/8/layout/hChevron3"/>
    <dgm:cxn modelId="{7F63D725-4277-4740-80AD-5C7D50C1BBD8}" type="presParOf" srcId="{74F73A36-F694-AC4E-AF26-C66D0C48DA86}" destId="{03D6019A-984E-1049-916F-C0697018EB53}" srcOrd="4" destOrd="0" presId="urn:microsoft.com/office/officeart/2005/8/layout/hChevron3"/>
    <dgm:cxn modelId="{E423D5F0-8568-0142-9097-F188BBC72B08}" type="presParOf" srcId="{74F73A36-F694-AC4E-AF26-C66D0C48DA86}" destId="{9D366281-EC11-444A-8C64-4A1E9213D3D4}" srcOrd="5" destOrd="0" presId="urn:microsoft.com/office/officeart/2005/8/layout/hChevron3"/>
    <dgm:cxn modelId="{A0CB73F7-9FF1-954B-BEDE-885220EE47A7}" type="presParOf" srcId="{74F73A36-F694-AC4E-AF26-C66D0C48DA86}" destId="{9DA3772C-D4D0-224A-9428-B3E0CFAB7587}" srcOrd="6" destOrd="0" presId="urn:microsoft.com/office/officeart/2005/8/layout/hChevron3"/>
    <dgm:cxn modelId="{DEF1C4E1-06C7-B54B-B846-FB2B9334DD3E}" type="presParOf" srcId="{74F73A36-F694-AC4E-AF26-C66D0C48DA86}" destId="{7215C490-6ED5-AB40-8859-9E81552549BA}" srcOrd="7" destOrd="0" presId="urn:microsoft.com/office/officeart/2005/8/layout/hChevron3"/>
    <dgm:cxn modelId="{3F310D94-A154-F845-8D0C-F48A63067D08}" type="presParOf" srcId="{74F73A36-F694-AC4E-AF26-C66D0C48DA86}" destId="{132B8E07-2947-5F47-8246-9A0DE6C4A431}" srcOrd="8" destOrd="0" presId="urn:microsoft.com/office/officeart/2005/8/layout/hChevron3"/>
    <dgm:cxn modelId="{ED3EEBF1-6C9E-E941-88EF-A73681BF305D}" type="presParOf" srcId="{74F73A36-F694-AC4E-AF26-C66D0C48DA86}" destId="{1C65B2BE-3A8A-E240-992F-4C213BF7DB75}" srcOrd="9" destOrd="0" presId="urn:microsoft.com/office/officeart/2005/8/layout/hChevron3"/>
    <dgm:cxn modelId="{EB3ABBFE-A4BC-D94C-B171-45B177C27050}" type="presParOf" srcId="{74F73A36-F694-AC4E-AF26-C66D0C48DA86}" destId="{9014EC93-E7A1-2E44-AAA0-B8F1486A382F}" srcOrd="10"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0AEC188-11C3-CB4F-A696-711A73A6D506}" type="doc">
      <dgm:prSet loTypeId="urn:microsoft.com/office/officeart/2005/8/layout/hierarchy6" loCatId="" qsTypeId="urn:microsoft.com/office/officeart/2005/8/quickstyle/simple1" qsCatId="simple" csTypeId="urn:microsoft.com/office/officeart/2005/8/colors/colorful5" csCatId="colorful" phldr="1"/>
      <dgm:spPr/>
      <dgm:t>
        <a:bodyPr/>
        <a:lstStyle/>
        <a:p>
          <a:endParaRPr lang="en-GB"/>
        </a:p>
      </dgm:t>
    </dgm:pt>
    <dgm:pt modelId="{57661C78-9109-9047-9B9E-473DBAC927C2}">
      <dgm:prSet phldrT="[Text]"/>
      <dgm:spPr/>
      <dgm:t>
        <a:bodyPr/>
        <a:lstStyle/>
        <a:p>
          <a:pPr>
            <a:buNone/>
          </a:pPr>
          <a:r>
            <a:rPr lang="en-GB" b="0" i="0" u="none" dirty="0"/>
            <a:t>Ethnic disparities</a:t>
          </a:r>
          <a:endParaRPr lang="en-GB" dirty="0"/>
        </a:p>
      </dgm:t>
    </dgm:pt>
    <dgm:pt modelId="{391F2B89-12D5-2848-A9F6-5F8FF07F3165}" type="parTrans" cxnId="{855245AC-A53A-804C-9870-D66A6C7423FF}">
      <dgm:prSet/>
      <dgm:spPr/>
      <dgm:t>
        <a:bodyPr/>
        <a:lstStyle/>
        <a:p>
          <a:endParaRPr lang="en-GB"/>
        </a:p>
      </dgm:t>
    </dgm:pt>
    <dgm:pt modelId="{6CC6E88A-14B9-004A-ACBC-BD4D5CFC8930}" type="sibTrans" cxnId="{855245AC-A53A-804C-9870-D66A6C7423FF}">
      <dgm:prSet/>
      <dgm:spPr/>
      <dgm:t>
        <a:bodyPr/>
        <a:lstStyle/>
        <a:p>
          <a:endParaRPr lang="en-GB"/>
        </a:p>
      </dgm:t>
    </dgm:pt>
    <dgm:pt modelId="{F1080278-531D-4E49-909E-A8232255615F}">
      <dgm:prSet/>
      <dgm:spPr/>
      <dgm:t>
        <a:bodyPr/>
        <a:lstStyle/>
        <a:p>
          <a:r>
            <a:rPr lang="en-GB" b="0" i="0" u="none" dirty="0"/>
            <a:t>Barriers include language, cultural differences, and stigma. (Healthwatch Ealing, 2022)</a:t>
          </a:r>
        </a:p>
      </dgm:t>
    </dgm:pt>
    <dgm:pt modelId="{D7C9CC3B-7D72-0144-A199-900C74CB7CB5}" type="parTrans" cxnId="{94497B8E-781A-504E-9C96-D9B4F17F4E18}">
      <dgm:prSet/>
      <dgm:spPr/>
      <dgm:t>
        <a:bodyPr/>
        <a:lstStyle/>
        <a:p>
          <a:endParaRPr lang="en-GB"/>
        </a:p>
      </dgm:t>
    </dgm:pt>
    <dgm:pt modelId="{1DDE27A4-2A31-A945-937E-F59CBBF21D47}" type="sibTrans" cxnId="{94497B8E-781A-504E-9C96-D9B4F17F4E18}">
      <dgm:prSet/>
      <dgm:spPr/>
      <dgm:t>
        <a:bodyPr/>
        <a:lstStyle/>
        <a:p>
          <a:endParaRPr lang="en-GB"/>
        </a:p>
      </dgm:t>
    </dgm:pt>
    <dgm:pt modelId="{E8745FE4-96FA-8344-8CE0-6FC2DE802F0B}">
      <dgm:prSet/>
      <dgm:spPr/>
      <dgm:t>
        <a:bodyPr/>
        <a:lstStyle/>
        <a:p>
          <a:pPr>
            <a:buNone/>
          </a:pPr>
          <a:r>
            <a:rPr lang="en-GB" b="0" i="0" u="none" dirty="0"/>
            <a:t>According to Robertson et al. (2021), Black, Asian, and Minority Ethnic (BAME) individuals frequently experience poorer health outcomes.</a:t>
          </a:r>
        </a:p>
      </dgm:t>
    </dgm:pt>
    <dgm:pt modelId="{6EB302E5-9CAA-A042-8B43-F65CD17A95D4}" type="parTrans" cxnId="{0B27C9D9-6788-9E4B-89BB-7ECE00AAAB4D}">
      <dgm:prSet/>
      <dgm:spPr/>
      <dgm:t>
        <a:bodyPr/>
        <a:lstStyle/>
        <a:p>
          <a:endParaRPr lang="en-GB"/>
        </a:p>
      </dgm:t>
    </dgm:pt>
    <dgm:pt modelId="{12D651C4-3D3E-4E46-838D-73D7F9CB7340}" type="sibTrans" cxnId="{0B27C9D9-6788-9E4B-89BB-7ECE00AAAB4D}">
      <dgm:prSet/>
      <dgm:spPr/>
      <dgm:t>
        <a:bodyPr/>
        <a:lstStyle/>
        <a:p>
          <a:endParaRPr lang="en-GB"/>
        </a:p>
      </dgm:t>
    </dgm:pt>
    <dgm:pt modelId="{FF38FCEA-A74D-5D4F-8AA0-8BF653B27556}">
      <dgm:prSet/>
      <dgm:spPr/>
      <dgm:t>
        <a:bodyPr/>
        <a:lstStyle/>
        <a:p>
          <a:pPr>
            <a:buNone/>
          </a:pPr>
          <a:r>
            <a:rPr lang="en-GB" b="0" i="0" u="none" dirty="0"/>
            <a:t>Higher rates of diabetes and heart problems in South Asian communities (Robertson et al., 2021).</a:t>
          </a:r>
        </a:p>
      </dgm:t>
    </dgm:pt>
    <dgm:pt modelId="{9B5095BB-863C-A647-AD29-38070B73C62C}" type="parTrans" cxnId="{BB3A8B2B-0D54-8242-9F18-41576C3D1A6F}">
      <dgm:prSet/>
      <dgm:spPr/>
      <dgm:t>
        <a:bodyPr/>
        <a:lstStyle/>
        <a:p>
          <a:endParaRPr lang="en-GB"/>
        </a:p>
      </dgm:t>
    </dgm:pt>
    <dgm:pt modelId="{83FF02B1-7DA2-864E-8378-51BF85AA07D7}" type="sibTrans" cxnId="{BB3A8B2B-0D54-8242-9F18-41576C3D1A6F}">
      <dgm:prSet/>
      <dgm:spPr/>
      <dgm:t>
        <a:bodyPr/>
        <a:lstStyle/>
        <a:p>
          <a:endParaRPr lang="en-GB"/>
        </a:p>
      </dgm:t>
    </dgm:pt>
    <dgm:pt modelId="{7F29A362-A735-F047-B09B-98C114871A56}" type="pres">
      <dgm:prSet presAssocID="{A0AEC188-11C3-CB4F-A696-711A73A6D506}" presName="mainComposite" presStyleCnt="0">
        <dgm:presLayoutVars>
          <dgm:chPref val="1"/>
          <dgm:dir/>
          <dgm:animOne val="branch"/>
          <dgm:animLvl val="lvl"/>
          <dgm:resizeHandles val="exact"/>
        </dgm:presLayoutVars>
      </dgm:prSet>
      <dgm:spPr/>
    </dgm:pt>
    <dgm:pt modelId="{1634F2A0-41CE-B747-9FB1-ADDE77E5C7CD}" type="pres">
      <dgm:prSet presAssocID="{A0AEC188-11C3-CB4F-A696-711A73A6D506}" presName="hierFlow" presStyleCnt="0"/>
      <dgm:spPr/>
    </dgm:pt>
    <dgm:pt modelId="{34327B59-ED7C-DE44-8061-EC7A19107BF7}" type="pres">
      <dgm:prSet presAssocID="{A0AEC188-11C3-CB4F-A696-711A73A6D506}" presName="hierChild1" presStyleCnt="0">
        <dgm:presLayoutVars>
          <dgm:chPref val="1"/>
          <dgm:animOne val="branch"/>
          <dgm:animLvl val="lvl"/>
        </dgm:presLayoutVars>
      </dgm:prSet>
      <dgm:spPr/>
    </dgm:pt>
    <dgm:pt modelId="{6A14351E-A9AD-1341-B802-A23C145BC1E2}" type="pres">
      <dgm:prSet presAssocID="{57661C78-9109-9047-9B9E-473DBAC927C2}" presName="Name14" presStyleCnt="0"/>
      <dgm:spPr/>
    </dgm:pt>
    <dgm:pt modelId="{D8FF261C-E86E-2941-90A7-B821FECEAE7A}" type="pres">
      <dgm:prSet presAssocID="{57661C78-9109-9047-9B9E-473DBAC927C2}" presName="level1Shape" presStyleLbl="node0" presStyleIdx="0" presStyleCnt="1" custLinFactNeighborX="-8582" custLinFactNeighborY="1580">
        <dgm:presLayoutVars>
          <dgm:chPref val="3"/>
        </dgm:presLayoutVars>
      </dgm:prSet>
      <dgm:spPr/>
    </dgm:pt>
    <dgm:pt modelId="{3BE17906-176E-EC45-AF5C-852B702745D6}" type="pres">
      <dgm:prSet presAssocID="{57661C78-9109-9047-9B9E-473DBAC927C2}" presName="hierChild2" presStyleCnt="0"/>
      <dgm:spPr/>
    </dgm:pt>
    <dgm:pt modelId="{6658D0F5-10F8-E545-B378-1C08D768E723}" type="pres">
      <dgm:prSet presAssocID="{D7C9CC3B-7D72-0144-A199-900C74CB7CB5}" presName="Name19" presStyleLbl="parChTrans1D2" presStyleIdx="0" presStyleCnt="3"/>
      <dgm:spPr/>
    </dgm:pt>
    <dgm:pt modelId="{C20930AE-6202-7B49-B615-E01708FF890F}" type="pres">
      <dgm:prSet presAssocID="{F1080278-531D-4E49-909E-A8232255615F}" presName="Name21" presStyleCnt="0"/>
      <dgm:spPr/>
    </dgm:pt>
    <dgm:pt modelId="{C602DC67-0234-5D4B-AC8D-CA5E479B5845}" type="pres">
      <dgm:prSet presAssocID="{F1080278-531D-4E49-909E-A8232255615F}" presName="level2Shape" presStyleLbl="node2" presStyleIdx="0" presStyleCnt="3"/>
      <dgm:spPr/>
    </dgm:pt>
    <dgm:pt modelId="{56EFD5DD-0F89-F647-9F56-CEC2B99DCA89}" type="pres">
      <dgm:prSet presAssocID="{F1080278-531D-4E49-909E-A8232255615F}" presName="hierChild3" presStyleCnt="0"/>
      <dgm:spPr/>
    </dgm:pt>
    <dgm:pt modelId="{0FA5AE9A-7409-9D45-828F-02262F4B0776}" type="pres">
      <dgm:prSet presAssocID="{6EB302E5-9CAA-A042-8B43-F65CD17A95D4}" presName="Name19" presStyleLbl="parChTrans1D2" presStyleIdx="1" presStyleCnt="3"/>
      <dgm:spPr/>
    </dgm:pt>
    <dgm:pt modelId="{B3650A2D-AB35-C247-91B5-567CB14EB3BE}" type="pres">
      <dgm:prSet presAssocID="{E8745FE4-96FA-8344-8CE0-6FC2DE802F0B}" presName="Name21" presStyleCnt="0"/>
      <dgm:spPr/>
    </dgm:pt>
    <dgm:pt modelId="{CFD167B3-790E-A14B-888A-1D39A633115E}" type="pres">
      <dgm:prSet presAssocID="{E8745FE4-96FA-8344-8CE0-6FC2DE802F0B}" presName="level2Shape" presStyleLbl="node2" presStyleIdx="1" presStyleCnt="3"/>
      <dgm:spPr/>
    </dgm:pt>
    <dgm:pt modelId="{991A38A3-3301-744C-9C48-2E7509271B40}" type="pres">
      <dgm:prSet presAssocID="{E8745FE4-96FA-8344-8CE0-6FC2DE802F0B}" presName="hierChild3" presStyleCnt="0"/>
      <dgm:spPr/>
    </dgm:pt>
    <dgm:pt modelId="{BAC6D5C8-157E-5043-A28B-8BA4FEAE09B3}" type="pres">
      <dgm:prSet presAssocID="{9B5095BB-863C-A647-AD29-38070B73C62C}" presName="Name19" presStyleLbl="parChTrans1D2" presStyleIdx="2" presStyleCnt="3"/>
      <dgm:spPr/>
    </dgm:pt>
    <dgm:pt modelId="{B3F13D10-DFB9-994B-8373-7DBF008C8B50}" type="pres">
      <dgm:prSet presAssocID="{FF38FCEA-A74D-5D4F-8AA0-8BF653B27556}" presName="Name21" presStyleCnt="0"/>
      <dgm:spPr/>
    </dgm:pt>
    <dgm:pt modelId="{558788E0-484B-1A44-8F74-E266888CDEB0}" type="pres">
      <dgm:prSet presAssocID="{FF38FCEA-A74D-5D4F-8AA0-8BF653B27556}" presName="level2Shape" presStyleLbl="node2" presStyleIdx="2" presStyleCnt="3" custLinFactNeighborX="6648" custLinFactNeighborY="-279"/>
      <dgm:spPr/>
    </dgm:pt>
    <dgm:pt modelId="{8521A06B-85C3-0D4F-8744-05B418DF006A}" type="pres">
      <dgm:prSet presAssocID="{FF38FCEA-A74D-5D4F-8AA0-8BF653B27556}" presName="hierChild3" presStyleCnt="0"/>
      <dgm:spPr/>
    </dgm:pt>
    <dgm:pt modelId="{F1A3A898-31D6-F344-A792-98C3F4486A90}" type="pres">
      <dgm:prSet presAssocID="{A0AEC188-11C3-CB4F-A696-711A73A6D506}" presName="bgShapesFlow" presStyleCnt="0"/>
      <dgm:spPr/>
    </dgm:pt>
  </dgm:ptLst>
  <dgm:cxnLst>
    <dgm:cxn modelId="{BB3A8B2B-0D54-8242-9F18-41576C3D1A6F}" srcId="{57661C78-9109-9047-9B9E-473DBAC927C2}" destId="{FF38FCEA-A74D-5D4F-8AA0-8BF653B27556}" srcOrd="2" destOrd="0" parTransId="{9B5095BB-863C-A647-AD29-38070B73C62C}" sibTransId="{83FF02B1-7DA2-864E-8378-51BF85AA07D7}"/>
    <dgm:cxn modelId="{D772404F-EEC9-CE48-BEBE-BCF85795CD8D}" type="presOf" srcId="{A0AEC188-11C3-CB4F-A696-711A73A6D506}" destId="{7F29A362-A735-F047-B09B-98C114871A56}" srcOrd="0" destOrd="0" presId="urn:microsoft.com/office/officeart/2005/8/layout/hierarchy6"/>
    <dgm:cxn modelId="{00483360-0BEB-3941-82D6-2DBB88967AE9}" type="presOf" srcId="{D7C9CC3B-7D72-0144-A199-900C74CB7CB5}" destId="{6658D0F5-10F8-E545-B378-1C08D768E723}" srcOrd="0" destOrd="0" presId="urn:microsoft.com/office/officeart/2005/8/layout/hierarchy6"/>
    <dgm:cxn modelId="{9177FE72-424B-724B-8ADE-A1B34B3CE0FD}" type="presOf" srcId="{E8745FE4-96FA-8344-8CE0-6FC2DE802F0B}" destId="{CFD167B3-790E-A14B-888A-1D39A633115E}" srcOrd="0" destOrd="0" presId="urn:microsoft.com/office/officeart/2005/8/layout/hierarchy6"/>
    <dgm:cxn modelId="{D86E7988-C807-CE4F-BB3E-91BB78D9BE22}" type="presOf" srcId="{6EB302E5-9CAA-A042-8B43-F65CD17A95D4}" destId="{0FA5AE9A-7409-9D45-828F-02262F4B0776}" srcOrd="0" destOrd="0" presId="urn:microsoft.com/office/officeart/2005/8/layout/hierarchy6"/>
    <dgm:cxn modelId="{93FA9488-89BD-4E40-9576-B32328C0CBBD}" type="presOf" srcId="{FF38FCEA-A74D-5D4F-8AA0-8BF653B27556}" destId="{558788E0-484B-1A44-8F74-E266888CDEB0}" srcOrd="0" destOrd="0" presId="urn:microsoft.com/office/officeart/2005/8/layout/hierarchy6"/>
    <dgm:cxn modelId="{F2FD4B8B-8C75-AB41-949D-F9C1EC2467DF}" type="presOf" srcId="{F1080278-531D-4E49-909E-A8232255615F}" destId="{C602DC67-0234-5D4B-AC8D-CA5E479B5845}" srcOrd="0" destOrd="0" presId="urn:microsoft.com/office/officeart/2005/8/layout/hierarchy6"/>
    <dgm:cxn modelId="{94497B8E-781A-504E-9C96-D9B4F17F4E18}" srcId="{57661C78-9109-9047-9B9E-473DBAC927C2}" destId="{F1080278-531D-4E49-909E-A8232255615F}" srcOrd="0" destOrd="0" parTransId="{D7C9CC3B-7D72-0144-A199-900C74CB7CB5}" sibTransId="{1DDE27A4-2A31-A945-937E-F59CBBF21D47}"/>
    <dgm:cxn modelId="{855245AC-A53A-804C-9870-D66A6C7423FF}" srcId="{A0AEC188-11C3-CB4F-A696-711A73A6D506}" destId="{57661C78-9109-9047-9B9E-473DBAC927C2}" srcOrd="0" destOrd="0" parTransId="{391F2B89-12D5-2848-A9F6-5F8FF07F3165}" sibTransId="{6CC6E88A-14B9-004A-ACBC-BD4D5CFC8930}"/>
    <dgm:cxn modelId="{579DB5AF-8C89-0149-870C-64FA9D190AED}" type="presOf" srcId="{57661C78-9109-9047-9B9E-473DBAC927C2}" destId="{D8FF261C-E86E-2941-90A7-B821FECEAE7A}" srcOrd="0" destOrd="0" presId="urn:microsoft.com/office/officeart/2005/8/layout/hierarchy6"/>
    <dgm:cxn modelId="{0B27C9D9-6788-9E4B-89BB-7ECE00AAAB4D}" srcId="{57661C78-9109-9047-9B9E-473DBAC927C2}" destId="{E8745FE4-96FA-8344-8CE0-6FC2DE802F0B}" srcOrd="1" destOrd="0" parTransId="{6EB302E5-9CAA-A042-8B43-F65CD17A95D4}" sibTransId="{12D651C4-3D3E-4E46-838D-73D7F9CB7340}"/>
    <dgm:cxn modelId="{D7E2EAF2-03E3-0645-8C8F-850FB0ECA7A5}" type="presOf" srcId="{9B5095BB-863C-A647-AD29-38070B73C62C}" destId="{BAC6D5C8-157E-5043-A28B-8BA4FEAE09B3}" srcOrd="0" destOrd="0" presId="urn:microsoft.com/office/officeart/2005/8/layout/hierarchy6"/>
    <dgm:cxn modelId="{82999EAE-8054-324B-AFC5-D7CDD7076FF1}" type="presParOf" srcId="{7F29A362-A735-F047-B09B-98C114871A56}" destId="{1634F2A0-41CE-B747-9FB1-ADDE77E5C7CD}" srcOrd="0" destOrd="0" presId="urn:microsoft.com/office/officeart/2005/8/layout/hierarchy6"/>
    <dgm:cxn modelId="{EA02D384-30E4-BA4F-95A1-48DCDA5137CF}" type="presParOf" srcId="{1634F2A0-41CE-B747-9FB1-ADDE77E5C7CD}" destId="{34327B59-ED7C-DE44-8061-EC7A19107BF7}" srcOrd="0" destOrd="0" presId="urn:microsoft.com/office/officeart/2005/8/layout/hierarchy6"/>
    <dgm:cxn modelId="{69582888-637A-1F45-AD7F-95F5D3FC97CA}" type="presParOf" srcId="{34327B59-ED7C-DE44-8061-EC7A19107BF7}" destId="{6A14351E-A9AD-1341-B802-A23C145BC1E2}" srcOrd="0" destOrd="0" presId="urn:microsoft.com/office/officeart/2005/8/layout/hierarchy6"/>
    <dgm:cxn modelId="{CA28A82E-1769-234E-841B-D709A6BA8842}" type="presParOf" srcId="{6A14351E-A9AD-1341-B802-A23C145BC1E2}" destId="{D8FF261C-E86E-2941-90A7-B821FECEAE7A}" srcOrd="0" destOrd="0" presId="urn:microsoft.com/office/officeart/2005/8/layout/hierarchy6"/>
    <dgm:cxn modelId="{0F562510-6340-D949-B2EA-0CDE62A319F3}" type="presParOf" srcId="{6A14351E-A9AD-1341-B802-A23C145BC1E2}" destId="{3BE17906-176E-EC45-AF5C-852B702745D6}" srcOrd="1" destOrd="0" presId="urn:microsoft.com/office/officeart/2005/8/layout/hierarchy6"/>
    <dgm:cxn modelId="{20A510B7-68B1-E24C-8B4F-1FABA07813C8}" type="presParOf" srcId="{3BE17906-176E-EC45-AF5C-852B702745D6}" destId="{6658D0F5-10F8-E545-B378-1C08D768E723}" srcOrd="0" destOrd="0" presId="urn:microsoft.com/office/officeart/2005/8/layout/hierarchy6"/>
    <dgm:cxn modelId="{1D1E2D41-C02F-5C4B-9360-7111280C7748}" type="presParOf" srcId="{3BE17906-176E-EC45-AF5C-852B702745D6}" destId="{C20930AE-6202-7B49-B615-E01708FF890F}" srcOrd="1" destOrd="0" presId="urn:microsoft.com/office/officeart/2005/8/layout/hierarchy6"/>
    <dgm:cxn modelId="{B1A6AD38-A37C-5C42-9A1E-BBCC94D930C7}" type="presParOf" srcId="{C20930AE-6202-7B49-B615-E01708FF890F}" destId="{C602DC67-0234-5D4B-AC8D-CA5E479B5845}" srcOrd="0" destOrd="0" presId="urn:microsoft.com/office/officeart/2005/8/layout/hierarchy6"/>
    <dgm:cxn modelId="{04DB4A04-0EE5-8144-B66C-6D880A3995E7}" type="presParOf" srcId="{C20930AE-6202-7B49-B615-E01708FF890F}" destId="{56EFD5DD-0F89-F647-9F56-CEC2B99DCA89}" srcOrd="1" destOrd="0" presId="urn:microsoft.com/office/officeart/2005/8/layout/hierarchy6"/>
    <dgm:cxn modelId="{6F9D632C-04F5-B049-9BD1-B597B230EECD}" type="presParOf" srcId="{3BE17906-176E-EC45-AF5C-852B702745D6}" destId="{0FA5AE9A-7409-9D45-828F-02262F4B0776}" srcOrd="2" destOrd="0" presId="urn:microsoft.com/office/officeart/2005/8/layout/hierarchy6"/>
    <dgm:cxn modelId="{641FA6ED-4E9C-8147-9977-7AA9361FCEB9}" type="presParOf" srcId="{3BE17906-176E-EC45-AF5C-852B702745D6}" destId="{B3650A2D-AB35-C247-91B5-567CB14EB3BE}" srcOrd="3" destOrd="0" presId="urn:microsoft.com/office/officeart/2005/8/layout/hierarchy6"/>
    <dgm:cxn modelId="{0BADFFCE-2380-8542-BE2E-6BF6A91867D1}" type="presParOf" srcId="{B3650A2D-AB35-C247-91B5-567CB14EB3BE}" destId="{CFD167B3-790E-A14B-888A-1D39A633115E}" srcOrd="0" destOrd="0" presId="urn:microsoft.com/office/officeart/2005/8/layout/hierarchy6"/>
    <dgm:cxn modelId="{B23D9F2D-D66F-5D45-B99A-1DF1B2AE7D5B}" type="presParOf" srcId="{B3650A2D-AB35-C247-91B5-567CB14EB3BE}" destId="{991A38A3-3301-744C-9C48-2E7509271B40}" srcOrd="1" destOrd="0" presId="urn:microsoft.com/office/officeart/2005/8/layout/hierarchy6"/>
    <dgm:cxn modelId="{ADB66B46-4718-074F-9F37-DC9E779BA2E9}" type="presParOf" srcId="{3BE17906-176E-EC45-AF5C-852B702745D6}" destId="{BAC6D5C8-157E-5043-A28B-8BA4FEAE09B3}" srcOrd="4" destOrd="0" presId="urn:microsoft.com/office/officeart/2005/8/layout/hierarchy6"/>
    <dgm:cxn modelId="{BC0EFE58-91EC-BC48-8702-23ADFC097904}" type="presParOf" srcId="{3BE17906-176E-EC45-AF5C-852B702745D6}" destId="{B3F13D10-DFB9-994B-8373-7DBF008C8B50}" srcOrd="5" destOrd="0" presId="urn:microsoft.com/office/officeart/2005/8/layout/hierarchy6"/>
    <dgm:cxn modelId="{BDB59C14-BAAC-B843-92D7-0F2534079E3F}" type="presParOf" srcId="{B3F13D10-DFB9-994B-8373-7DBF008C8B50}" destId="{558788E0-484B-1A44-8F74-E266888CDEB0}" srcOrd="0" destOrd="0" presId="urn:microsoft.com/office/officeart/2005/8/layout/hierarchy6"/>
    <dgm:cxn modelId="{97727EB6-00E8-FB45-B74F-EE851444F8F3}" type="presParOf" srcId="{B3F13D10-DFB9-994B-8373-7DBF008C8B50}" destId="{8521A06B-85C3-0D4F-8744-05B418DF006A}" srcOrd="1" destOrd="0" presId="urn:microsoft.com/office/officeart/2005/8/layout/hierarchy6"/>
    <dgm:cxn modelId="{E468E04F-4E75-9641-8661-B4D8A64BCBB1}" type="presParOf" srcId="{7F29A362-A735-F047-B09B-98C114871A56}" destId="{F1A3A898-31D6-F344-A792-98C3F4486A90}" srcOrd="1" destOrd="0" presId="urn:microsoft.com/office/officeart/2005/8/layout/hierarchy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904A105-64D9-6E4F-A1B0-4607A4ABCFDF}" type="doc">
      <dgm:prSet loTypeId="urn:microsoft.com/office/officeart/2005/8/layout/cycle8" loCatId="" qsTypeId="urn:microsoft.com/office/officeart/2005/8/quickstyle/simple1" qsCatId="simple" csTypeId="urn:microsoft.com/office/officeart/2005/8/colors/accent1_2" csCatId="accent1" phldr="1"/>
      <dgm:spPr/>
    </dgm:pt>
    <dgm:pt modelId="{5E6B9A30-F73B-304A-A460-27EFB5CDA683}">
      <dgm:prSet phldrT="[Text]"/>
      <dgm:spPr/>
      <dgm:t>
        <a:bodyPr/>
        <a:lstStyle/>
        <a:p>
          <a:pPr>
            <a:buNone/>
          </a:pPr>
          <a:r>
            <a:rPr lang="en-GB" b="0" i="0" u="none"/>
            <a:t>Helping people who find technology hard to use feel safe and confident using online health services supports digital inclusion.</a:t>
          </a:r>
          <a:endParaRPr lang="en-GB" dirty="0"/>
        </a:p>
      </dgm:t>
    </dgm:pt>
    <dgm:pt modelId="{DF37B01D-675D-9D49-B3BD-CDB4464E5B8C}" type="parTrans" cxnId="{0949F019-58C3-594B-89E7-D6AB064FE9DB}">
      <dgm:prSet/>
      <dgm:spPr/>
      <dgm:t>
        <a:bodyPr/>
        <a:lstStyle/>
        <a:p>
          <a:endParaRPr lang="en-GB"/>
        </a:p>
      </dgm:t>
    </dgm:pt>
    <dgm:pt modelId="{7F6D7262-97FC-BB44-964B-B291BCBCD983}" type="sibTrans" cxnId="{0949F019-58C3-594B-89E7-D6AB064FE9DB}">
      <dgm:prSet/>
      <dgm:spPr/>
      <dgm:t>
        <a:bodyPr/>
        <a:lstStyle/>
        <a:p>
          <a:endParaRPr lang="en-GB"/>
        </a:p>
      </dgm:t>
    </dgm:pt>
    <dgm:pt modelId="{D98E4173-EEE1-8546-83BA-D82FF06E042C}">
      <dgm:prSet phldrT="[Text]"/>
      <dgm:spPr/>
      <dgm:t>
        <a:bodyPr/>
        <a:lstStyle/>
        <a:p>
          <a:pPr>
            <a:buNone/>
          </a:pPr>
          <a:r>
            <a:rPr lang="en-GB" b="0" i="0" u="none" dirty="0"/>
            <a:t>Everyone should get the same good care, no matter where they live, how much money they have, or their background.</a:t>
          </a:r>
          <a:endParaRPr lang="en-GB" dirty="0"/>
        </a:p>
      </dgm:t>
    </dgm:pt>
    <dgm:pt modelId="{B5F2DC42-2518-3B4F-80B6-7D4CE0DC0BE9}" type="parTrans" cxnId="{61E912EF-2E91-D849-A5D5-A60B3C8BC687}">
      <dgm:prSet/>
      <dgm:spPr/>
      <dgm:t>
        <a:bodyPr/>
        <a:lstStyle/>
        <a:p>
          <a:endParaRPr lang="en-GB"/>
        </a:p>
      </dgm:t>
    </dgm:pt>
    <dgm:pt modelId="{A3DA2D25-2AFE-3545-B6C1-F5E32E9877F5}" type="sibTrans" cxnId="{61E912EF-2E91-D849-A5D5-A60B3C8BC687}">
      <dgm:prSet/>
      <dgm:spPr/>
      <dgm:t>
        <a:bodyPr/>
        <a:lstStyle/>
        <a:p>
          <a:endParaRPr lang="en-GB"/>
        </a:p>
      </dgm:t>
    </dgm:pt>
    <dgm:pt modelId="{0BF5DD72-3526-3540-A46F-D0B104226E46}">
      <dgm:prSet phldrT="[Text]"/>
      <dgm:spPr/>
      <dgm:t>
        <a:bodyPr/>
        <a:lstStyle/>
        <a:p>
          <a:pPr>
            <a:buNone/>
          </a:pPr>
          <a:r>
            <a:rPr lang="en-GB" b="0" i="0" u="none" dirty="0"/>
            <a:t>Help people talk about their feelings, reduce stigma and make mental health support easy to find.</a:t>
          </a:r>
          <a:endParaRPr lang="en-GB" dirty="0"/>
        </a:p>
      </dgm:t>
    </dgm:pt>
    <dgm:pt modelId="{AC90B2C3-71C9-D64C-8A0D-18A0E773267D}" type="parTrans" cxnId="{DEB47E96-F25B-C84A-93F7-C3F513768843}">
      <dgm:prSet/>
      <dgm:spPr/>
      <dgm:t>
        <a:bodyPr/>
        <a:lstStyle/>
        <a:p>
          <a:endParaRPr lang="en-GB"/>
        </a:p>
      </dgm:t>
    </dgm:pt>
    <dgm:pt modelId="{EF8B0232-F95F-A140-95A1-9436DEAF6581}" type="sibTrans" cxnId="{DEB47E96-F25B-C84A-93F7-C3F513768843}">
      <dgm:prSet/>
      <dgm:spPr/>
      <dgm:t>
        <a:bodyPr/>
        <a:lstStyle/>
        <a:p>
          <a:endParaRPr lang="en-GB"/>
        </a:p>
      </dgm:t>
    </dgm:pt>
    <dgm:pt modelId="{7CD7BB74-F10A-7148-8AE1-37607AE51FD3}" type="pres">
      <dgm:prSet presAssocID="{B904A105-64D9-6E4F-A1B0-4607A4ABCFDF}" presName="compositeShape" presStyleCnt="0">
        <dgm:presLayoutVars>
          <dgm:chMax val="7"/>
          <dgm:dir/>
          <dgm:resizeHandles val="exact"/>
        </dgm:presLayoutVars>
      </dgm:prSet>
      <dgm:spPr/>
    </dgm:pt>
    <dgm:pt modelId="{09D58AD8-A05F-0048-904A-E65E1C0FB414}" type="pres">
      <dgm:prSet presAssocID="{B904A105-64D9-6E4F-A1B0-4607A4ABCFDF}" presName="wedge1" presStyleLbl="node1" presStyleIdx="0" presStyleCnt="3"/>
      <dgm:spPr/>
    </dgm:pt>
    <dgm:pt modelId="{4206EDA1-3F0E-2C46-94FB-44D632F69C8E}" type="pres">
      <dgm:prSet presAssocID="{B904A105-64D9-6E4F-A1B0-4607A4ABCFDF}" presName="dummy1a" presStyleCnt="0"/>
      <dgm:spPr/>
    </dgm:pt>
    <dgm:pt modelId="{368A3B5D-5EED-3742-A697-A0B0F569E6E9}" type="pres">
      <dgm:prSet presAssocID="{B904A105-64D9-6E4F-A1B0-4607A4ABCFDF}" presName="dummy1b" presStyleCnt="0"/>
      <dgm:spPr/>
    </dgm:pt>
    <dgm:pt modelId="{5B9EDFB0-57C9-D948-9350-B2D6FF0FB770}" type="pres">
      <dgm:prSet presAssocID="{B904A105-64D9-6E4F-A1B0-4607A4ABCFDF}" presName="wedge1Tx" presStyleLbl="node1" presStyleIdx="0" presStyleCnt="3">
        <dgm:presLayoutVars>
          <dgm:chMax val="0"/>
          <dgm:chPref val="0"/>
          <dgm:bulletEnabled val="1"/>
        </dgm:presLayoutVars>
      </dgm:prSet>
      <dgm:spPr/>
    </dgm:pt>
    <dgm:pt modelId="{081B6412-424F-FB4A-B636-80A20D5E4462}" type="pres">
      <dgm:prSet presAssocID="{B904A105-64D9-6E4F-A1B0-4607A4ABCFDF}" presName="wedge2" presStyleLbl="node1" presStyleIdx="1" presStyleCnt="3"/>
      <dgm:spPr/>
    </dgm:pt>
    <dgm:pt modelId="{3D90E4F5-1195-2F48-A4FB-7C1BA7F37FA7}" type="pres">
      <dgm:prSet presAssocID="{B904A105-64D9-6E4F-A1B0-4607A4ABCFDF}" presName="dummy2a" presStyleCnt="0"/>
      <dgm:spPr/>
    </dgm:pt>
    <dgm:pt modelId="{DCBFB5D9-93CC-0A48-AFD8-4C3C68CC0EEA}" type="pres">
      <dgm:prSet presAssocID="{B904A105-64D9-6E4F-A1B0-4607A4ABCFDF}" presName="dummy2b" presStyleCnt="0"/>
      <dgm:spPr/>
    </dgm:pt>
    <dgm:pt modelId="{5F1DAA66-528D-0E4B-BF44-FE17C80674E3}" type="pres">
      <dgm:prSet presAssocID="{B904A105-64D9-6E4F-A1B0-4607A4ABCFDF}" presName="wedge2Tx" presStyleLbl="node1" presStyleIdx="1" presStyleCnt="3">
        <dgm:presLayoutVars>
          <dgm:chMax val="0"/>
          <dgm:chPref val="0"/>
          <dgm:bulletEnabled val="1"/>
        </dgm:presLayoutVars>
      </dgm:prSet>
      <dgm:spPr/>
    </dgm:pt>
    <dgm:pt modelId="{E9F7DD87-08AC-9244-9A98-3C33EF46E950}" type="pres">
      <dgm:prSet presAssocID="{B904A105-64D9-6E4F-A1B0-4607A4ABCFDF}" presName="wedge3" presStyleLbl="node1" presStyleIdx="2" presStyleCnt="3"/>
      <dgm:spPr/>
    </dgm:pt>
    <dgm:pt modelId="{324A3249-26CF-7949-AA9F-D2C6D80DA307}" type="pres">
      <dgm:prSet presAssocID="{B904A105-64D9-6E4F-A1B0-4607A4ABCFDF}" presName="dummy3a" presStyleCnt="0"/>
      <dgm:spPr/>
    </dgm:pt>
    <dgm:pt modelId="{99693E1F-9356-034F-A7F8-57AC0A0B888D}" type="pres">
      <dgm:prSet presAssocID="{B904A105-64D9-6E4F-A1B0-4607A4ABCFDF}" presName="dummy3b" presStyleCnt="0"/>
      <dgm:spPr/>
    </dgm:pt>
    <dgm:pt modelId="{22A526DA-D0C2-CD41-86AC-75036C63C161}" type="pres">
      <dgm:prSet presAssocID="{B904A105-64D9-6E4F-A1B0-4607A4ABCFDF}" presName="wedge3Tx" presStyleLbl="node1" presStyleIdx="2" presStyleCnt="3">
        <dgm:presLayoutVars>
          <dgm:chMax val="0"/>
          <dgm:chPref val="0"/>
          <dgm:bulletEnabled val="1"/>
        </dgm:presLayoutVars>
      </dgm:prSet>
      <dgm:spPr/>
    </dgm:pt>
    <dgm:pt modelId="{3398CD6D-65A0-B347-8555-B553C6C3C7A1}" type="pres">
      <dgm:prSet presAssocID="{7F6D7262-97FC-BB44-964B-B291BCBCD983}" presName="arrowWedge1" presStyleLbl="fgSibTrans2D1" presStyleIdx="0" presStyleCnt="3"/>
      <dgm:spPr/>
    </dgm:pt>
    <dgm:pt modelId="{1A462F39-A337-624F-B2B2-19326D7A63BB}" type="pres">
      <dgm:prSet presAssocID="{A3DA2D25-2AFE-3545-B6C1-F5E32E9877F5}" presName="arrowWedge2" presStyleLbl="fgSibTrans2D1" presStyleIdx="1" presStyleCnt="3"/>
      <dgm:spPr/>
    </dgm:pt>
    <dgm:pt modelId="{290D364E-D292-7342-92DE-8D9E02532F3C}" type="pres">
      <dgm:prSet presAssocID="{EF8B0232-F95F-A140-95A1-9436DEAF6581}" presName="arrowWedge3" presStyleLbl="fgSibTrans2D1" presStyleIdx="2" presStyleCnt="3"/>
      <dgm:spPr/>
    </dgm:pt>
  </dgm:ptLst>
  <dgm:cxnLst>
    <dgm:cxn modelId="{0949F019-58C3-594B-89E7-D6AB064FE9DB}" srcId="{B904A105-64D9-6E4F-A1B0-4607A4ABCFDF}" destId="{5E6B9A30-F73B-304A-A460-27EFB5CDA683}" srcOrd="0" destOrd="0" parTransId="{DF37B01D-675D-9D49-B3BD-CDB4464E5B8C}" sibTransId="{7F6D7262-97FC-BB44-964B-B291BCBCD983}"/>
    <dgm:cxn modelId="{1C691B22-136F-0E4D-B54D-56588697ABAB}" type="presOf" srcId="{5E6B9A30-F73B-304A-A460-27EFB5CDA683}" destId="{5B9EDFB0-57C9-D948-9350-B2D6FF0FB770}" srcOrd="1" destOrd="0" presId="urn:microsoft.com/office/officeart/2005/8/layout/cycle8"/>
    <dgm:cxn modelId="{AA9CBF7C-0BF3-1C49-AE6F-E0E817239620}" type="presOf" srcId="{D98E4173-EEE1-8546-83BA-D82FF06E042C}" destId="{5F1DAA66-528D-0E4B-BF44-FE17C80674E3}" srcOrd="1" destOrd="0" presId="urn:microsoft.com/office/officeart/2005/8/layout/cycle8"/>
    <dgm:cxn modelId="{DEB47E96-F25B-C84A-93F7-C3F513768843}" srcId="{B904A105-64D9-6E4F-A1B0-4607A4ABCFDF}" destId="{0BF5DD72-3526-3540-A46F-D0B104226E46}" srcOrd="2" destOrd="0" parTransId="{AC90B2C3-71C9-D64C-8A0D-18A0E773267D}" sibTransId="{EF8B0232-F95F-A140-95A1-9436DEAF6581}"/>
    <dgm:cxn modelId="{22570DC0-FE58-5A4C-B105-370900878788}" type="presOf" srcId="{0BF5DD72-3526-3540-A46F-D0B104226E46}" destId="{22A526DA-D0C2-CD41-86AC-75036C63C161}" srcOrd="1" destOrd="0" presId="urn:microsoft.com/office/officeart/2005/8/layout/cycle8"/>
    <dgm:cxn modelId="{7A6DCDC1-4ED1-6540-95F9-B4F7F5B70510}" type="presOf" srcId="{D98E4173-EEE1-8546-83BA-D82FF06E042C}" destId="{081B6412-424F-FB4A-B636-80A20D5E4462}" srcOrd="0" destOrd="0" presId="urn:microsoft.com/office/officeart/2005/8/layout/cycle8"/>
    <dgm:cxn modelId="{2B876DDD-6FEF-0443-99BC-907ED068FD46}" type="presOf" srcId="{0BF5DD72-3526-3540-A46F-D0B104226E46}" destId="{E9F7DD87-08AC-9244-9A98-3C33EF46E950}" srcOrd="0" destOrd="0" presId="urn:microsoft.com/office/officeart/2005/8/layout/cycle8"/>
    <dgm:cxn modelId="{EE6F8FDE-8D12-E34F-AD1E-EFF74CDD2321}" type="presOf" srcId="{B904A105-64D9-6E4F-A1B0-4607A4ABCFDF}" destId="{7CD7BB74-F10A-7148-8AE1-37607AE51FD3}" srcOrd="0" destOrd="0" presId="urn:microsoft.com/office/officeart/2005/8/layout/cycle8"/>
    <dgm:cxn modelId="{61E912EF-2E91-D849-A5D5-A60B3C8BC687}" srcId="{B904A105-64D9-6E4F-A1B0-4607A4ABCFDF}" destId="{D98E4173-EEE1-8546-83BA-D82FF06E042C}" srcOrd="1" destOrd="0" parTransId="{B5F2DC42-2518-3B4F-80B6-7D4CE0DC0BE9}" sibTransId="{A3DA2D25-2AFE-3545-B6C1-F5E32E9877F5}"/>
    <dgm:cxn modelId="{D6C96CF4-04CE-424A-AAC2-67EFC823B86A}" type="presOf" srcId="{5E6B9A30-F73B-304A-A460-27EFB5CDA683}" destId="{09D58AD8-A05F-0048-904A-E65E1C0FB414}" srcOrd="0" destOrd="0" presId="urn:microsoft.com/office/officeart/2005/8/layout/cycle8"/>
    <dgm:cxn modelId="{5B603D95-3CCB-D846-9AA8-D76436901A11}" type="presParOf" srcId="{7CD7BB74-F10A-7148-8AE1-37607AE51FD3}" destId="{09D58AD8-A05F-0048-904A-E65E1C0FB414}" srcOrd="0" destOrd="0" presId="urn:microsoft.com/office/officeart/2005/8/layout/cycle8"/>
    <dgm:cxn modelId="{79539741-75F2-B84F-A336-56DB3C887348}" type="presParOf" srcId="{7CD7BB74-F10A-7148-8AE1-37607AE51FD3}" destId="{4206EDA1-3F0E-2C46-94FB-44D632F69C8E}" srcOrd="1" destOrd="0" presId="urn:microsoft.com/office/officeart/2005/8/layout/cycle8"/>
    <dgm:cxn modelId="{83B76751-33A6-844C-8D42-74A7334465B6}" type="presParOf" srcId="{7CD7BB74-F10A-7148-8AE1-37607AE51FD3}" destId="{368A3B5D-5EED-3742-A697-A0B0F569E6E9}" srcOrd="2" destOrd="0" presId="urn:microsoft.com/office/officeart/2005/8/layout/cycle8"/>
    <dgm:cxn modelId="{2A90BE19-4CFE-C64A-93F3-F89109962D77}" type="presParOf" srcId="{7CD7BB74-F10A-7148-8AE1-37607AE51FD3}" destId="{5B9EDFB0-57C9-D948-9350-B2D6FF0FB770}" srcOrd="3" destOrd="0" presId="urn:microsoft.com/office/officeart/2005/8/layout/cycle8"/>
    <dgm:cxn modelId="{F9445A50-ACEB-8E45-BF4F-D52F4DA58BF6}" type="presParOf" srcId="{7CD7BB74-F10A-7148-8AE1-37607AE51FD3}" destId="{081B6412-424F-FB4A-B636-80A20D5E4462}" srcOrd="4" destOrd="0" presId="urn:microsoft.com/office/officeart/2005/8/layout/cycle8"/>
    <dgm:cxn modelId="{B35B5969-1B0F-B84F-8FC5-7655D99EF389}" type="presParOf" srcId="{7CD7BB74-F10A-7148-8AE1-37607AE51FD3}" destId="{3D90E4F5-1195-2F48-A4FB-7C1BA7F37FA7}" srcOrd="5" destOrd="0" presId="urn:microsoft.com/office/officeart/2005/8/layout/cycle8"/>
    <dgm:cxn modelId="{D66D9A2E-E2C4-A048-B4A9-1193E09F8438}" type="presParOf" srcId="{7CD7BB74-F10A-7148-8AE1-37607AE51FD3}" destId="{DCBFB5D9-93CC-0A48-AFD8-4C3C68CC0EEA}" srcOrd="6" destOrd="0" presId="urn:microsoft.com/office/officeart/2005/8/layout/cycle8"/>
    <dgm:cxn modelId="{D4B25C71-9098-4246-9A73-C082C0477A0B}" type="presParOf" srcId="{7CD7BB74-F10A-7148-8AE1-37607AE51FD3}" destId="{5F1DAA66-528D-0E4B-BF44-FE17C80674E3}" srcOrd="7" destOrd="0" presId="urn:microsoft.com/office/officeart/2005/8/layout/cycle8"/>
    <dgm:cxn modelId="{39437879-F121-9E4C-AFBE-EC836962875D}" type="presParOf" srcId="{7CD7BB74-F10A-7148-8AE1-37607AE51FD3}" destId="{E9F7DD87-08AC-9244-9A98-3C33EF46E950}" srcOrd="8" destOrd="0" presId="urn:microsoft.com/office/officeart/2005/8/layout/cycle8"/>
    <dgm:cxn modelId="{25951555-8129-B94A-92BB-E07B1CB71F0E}" type="presParOf" srcId="{7CD7BB74-F10A-7148-8AE1-37607AE51FD3}" destId="{324A3249-26CF-7949-AA9F-D2C6D80DA307}" srcOrd="9" destOrd="0" presId="urn:microsoft.com/office/officeart/2005/8/layout/cycle8"/>
    <dgm:cxn modelId="{8999B69A-E8E1-EA46-9B22-D9A808A43641}" type="presParOf" srcId="{7CD7BB74-F10A-7148-8AE1-37607AE51FD3}" destId="{99693E1F-9356-034F-A7F8-57AC0A0B888D}" srcOrd="10" destOrd="0" presId="urn:microsoft.com/office/officeart/2005/8/layout/cycle8"/>
    <dgm:cxn modelId="{1369D394-400E-F648-9E50-20670F88A6D9}" type="presParOf" srcId="{7CD7BB74-F10A-7148-8AE1-37607AE51FD3}" destId="{22A526DA-D0C2-CD41-86AC-75036C63C161}" srcOrd="11" destOrd="0" presId="urn:microsoft.com/office/officeart/2005/8/layout/cycle8"/>
    <dgm:cxn modelId="{AC18E6AB-6CE4-324B-8345-16893CC03270}" type="presParOf" srcId="{7CD7BB74-F10A-7148-8AE1-37607AE51FD3}" destId="{3398CD6D-65A0-B347-8555-B553C6C3C7A1}" srcOrd="12" destOrd="0" presId="urn:microsoft.com/office/officeart/2005/8/layout/cycle8"/>
    <dgm:cxn modelId="{287B8135-0409-464A-93F2-8E87AE69A99E}" type="presParOf" srcId="{7CD7BB74-F10A-7148-8AE1-37607AE51FD3}" destId="{1A462F39-A337-624F-B2B2-19326D7A63BB}" srcOrd="13" destOrd="0" presId="urn:microsoft.com/office/officeart/2005/8/layout/cycle8"/>
    <dgm:cxn modelId="{77D7C755-3C7F-2D46-BD0C-EB4B724BFE5D}" type="presParOf" srcId="{7CD7BB74-F10A-7148-8AE1-37607AE51FD3}" destId="{290D364E-D292-7342-92DE-8D9E02532F3C}"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2CDAAB-2CAE-4E27-BCBF-6CFB7F543058}">
      <dsp:nvSpPr>
        <dsp:cNvPr id="0" name=""/>
        <dsp:cNvSpPr/>
      </dsp:nvSpPr>
      <dsp:spPr>
        <a:xfrm>
          <a:off x="0" y="4592"/>
          <a:ext cx="6299960"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E92B56-BF9D-4B13-846A-491E35F9EBCD}">
      <dsp:nvSpPr>
        <dsp:cNvPr id="0" name=""/>
        <dsp:cNvSpPr/>
      </dsp:nvSpPr>
      <dsp:spPr>
        <a:xfrm>
          <a:off x="295926" y="224703"/>
          <a:ext cx="538048" cy="5380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88570C-CB6C-48ED-AF8C-199E20F35FB7}">
      <dsp:nvSpPr>
        <dsp:cNvPr id="0" name=""/>
        <dsp:cNvSpPr/>
      </dsp:nvSpPr>
      <dsp:spPr>
        <a:xfrm>
          <a:off x="1129902" y="4592"/>
          <a:ext cx="5170057"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b="1" kern="1200"/>
            <a:t>Student Name:  Priya Kumari Makh</a:t>
          </a:r>
          <a:endParaRPr lang="en-US" sz="1900" kern="1200"/>
        </a:p>
      </dsp:txBody>
      <dsp:txXfrm>
        <a:off x="1129902" y="4592"/>
        <a:ext cx="5170057" cy="978270"/>
      </dsp:txXfrm>
    </dsp:sp>
    <dsp:sp modelId="{7EB0389E-834B-4F0D-8AE9-C6BE1D9C8823}">
      <dsp:nvSpPr>
        <dsp:cNvPr id="0" name=""/>
        <dsp:cNvSpPr/>
      </dsp:nvSpPr>
      <dsp:spPr>
        <a:xfrm>
          <a:off x="0" y="1227431"/>
          <a:ext cx="6299960"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877C33-E95C-4CA3-91F5-99770D6C7BD9}">
      <dsp:nvSpPr>
        <dsp:cNvPr id="0" name=""/>
        <dsp:cNvSpPr/>
      </dsp:nvSpPr>
      <dsp:spPr>
        <a:xfrm>
          <a:off x="295926" y="1447541"/>
          <a:ext cx="538048" cy="5380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E83A43-B383-49AB-9BE9-9FBA7343F799}">
      <dsp:nvSpPr>
        <dsp:cNvPr id="0" name=""/>
        <dsp:cNvSpPr/>
      </dsp:nvSpPr>
      <dsp:spPr>
        <a:xfrm>
          <a:off x="1129902" y="1227431"/>
          <a:ext cx="5170057"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b="1" kern="1200"/>
            <a:t>Student Number: 2226590</a:t>
          </a:r>
          <a:endParaRPr lang="en-US" sz="1900" kern="1200"/>
        </a:p>
      </dsp:txBody>
      <dsp:txXfrm>
        <a:off x="1129902" y="1227431"/>
        <a:ext cx="5170057" cy="978270"/>
      </dsp:txXfrm>
    </dsp:sp>
    <dsp:sp modelId="{5A888671-7A70-4A59-9C8C-541ABEEECA19}">
      <dsp:nvSpPr>
        <dsp:cNvPr id="0" name=""/>
        <dsp:cNvSpPr/>
      </dsp:nvSpPr>
      <dsp:spPr>
        <a:xfrm>
          <a:off x="0" y="2450269"/>
          <a:ext cx="6299960"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3D175F-5407-469D-ADD2-8C6C6208D0DA}">
      <dsp:nvSpPr>
        <dsp:cNvPr id="0" name=""/>
        <dsp:cNvSpPr/>
      </dsp:nvSpPr>
      <dsp:spPr>
        <a:xfrm>
          <a:off x="295926" y="2670380"/>
          <a:ext cx="538048" cy="5380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F2D8B9-3A1A-42EB-B44B-54F363AEBB7E}">
      <dsp:nvSpPr>
        <dsp:cNvPr id="0" name=""/>
        <dsp:cNvSpPr/>
      </dsp:nvSpPr>
      <dsp:spPr>
        <a:xfrm>
          <a:off x="1129902" y="2450269"/>
          <a:ext cx="5170057"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b="1" kern="1200"/>
            <a:t>Lecturer’s Name: Parese Ahmed</a:t>
          </a:r>
          <a:endParaRPr lang="en-US" sz="1900" kern="1200"/>
        </a:p>
      </dsp:txBody>
      <dsp:txXfrm>
        <a:off x="1129902" y="2450269"/>
        <a:ext cx="5170057" cy="978270"/>
      </dsp:txXfrm>
    </dsp:sp>
    <dsp:sp modelId="{240EF5FA-34A1-4AEA-9B8E-D3EC69F991E4}">
      <dsp:nvSpPr>
        <dsp:cNvPr id="0" name=""/>
        <dsp:cNvSpPr/>
      </dsp:nvSpPr>
      <dsp:spPr>
        <a:xfrm>
          <a:off x="0" y="3673107"/>
          <a:ext cx="6299960"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991A23-BB1E-4A78-A8FF-DE190D2C1370}">
      <dsp:nvSpPr>
        <dsp:cNvPr id="0" name=""/>
        <dsp:cNvSpPr/>
      </dsp:nvSpPr>
      <dsp:spPr>
        <a:xfrm>
          <a:off x="295926" y="3893218"/>
          <a:ext cx="538048" cy="5380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EE116D-8ADB-4E14-AFAA-3F8BC9AC07B6}">
      <dsp:nvSpPr>
        <dsp:cNvPr id="0" name=""/>
        <dsp:cNvSpPr/>
      </dsp:nvSpPr>
      <dsp:spPr>
        <a:xfrm>
          <a:off x="1129902" y="3673107"/>
          <a:ext cx="5170057"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b="1" kern="1200"/>
            <a:t>Module Code: BMHP6030_BIRM</a:t>
          </a:r>
          <a:endParaRPr lang="en-US" sz="1900" kern="1200"/>
        </a:p>
      </dsp:txBody>
      <dsp:txXfrm>
        <a:off x="1129902" y="3673107"/>
        <a:ext cx="5170057" cy="978270"/>
      </dsp:txXfrm>
    </dsp:sp>
    <dsp:sp modelId="{4CE77580-B784-4E6D-8B30-E88EE9382B93}">
      <dsp:nvSpPr>
        <dsp:cNvPr id="0" name=""/>
        <dsp:cNvSpPr/>
      </dsp:nvSpPr>
      <dsp:spPr>
        <a:xfrm>
          <a:off x="0" y="4895945"/>
          <a:ext cx="6299960"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514B25-0790-4B74-BD1E-FC013B7AB204}">
      <dsp:nvSpPr>
        <dsp:cNvPr id="0" name=""/>
        <dsp:cNvSpPr/>
      </dsp:nvSpPr>
      <dsp:spPr>
        <a:xfrm>
          <a:off x="295926" y="5116056"/>
          <a:ext cx="538048" cy="5380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05D839-F26C-415E-90EF-F25960FF2A1E}">
      <dsp:nvSpPr>
        <dsp:cNvPr id="0" name=""/>
        <dsp:cNvSpPr/>
      </dsp:nvSpPr>
      <dsp:spPr>
        <a:xfrm>
          <a:off x="1129902" y="4895945"/>
          <a:ext cx="5170057"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b="1" kern="1200"/>
            <a:t>Module Title: Health , Wellbeing and sustainable Development</a:t>
          </a:r>
          <a:endParaRPr lang="en-US" sz="1900" kern="1200"/>
        </a:p>
      </dsp:txBody>
      <dsp:txXfrm>
        <a:off x="1129902" y="4895945"/>
        <a:ext cx="5170057" cy="9782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CE72AD-3279-2F45-AAB8-3306AF3C69EF}">
      <dsp:nvSpPr>
        <dsp:cNvPr id="0" name=""/>
        <dsp:cNvSpPr/>
      </dsp:nvSpPr>
      <dsp:spPr>
        <a:xfrm>
          <a:off x="2223" y="1556684"/>
          <a:ext cx="1964019" cy="230388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0" u="none" kern="1200" dirty="0"/>
            <a:t>Target Goal 3.2 aims to eradicate preventable deaths of newborns and children under five years old (WHO, 2021)</a:t>
          </a:r>
          <a:endParaRPr lang="en-GB" sz="1500" kern="1200" dirty="0"/>
        </a:p>
      </dsp:txBody>
      <dsp:txXfrm>
        <a:off x="59747" y="1614208"/>
        <a:ext cx="1848971" cy="2188839"/>
      </dsp:txXfrm>
    </dsp:sp>
    <dsp:sp modelId="{933A9ABD-255A-5446-9A43-3FAC8F61FC27}">
      <dsp:nvSpPr>
        <dsp:cNvPr id="0" name=""/>
        <dsp:cNvSpPr/>
      </dsp:nvSpPr>
      <dsp:spPr>
        <a:xfrm>
          <a:off x="2162644" y="2465089"/>
          <a:ext cx="416372" cy="48707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162644" y="2562504"/>
        <a:ext cx="291460" cy="292246"/>
      </dsp:txXfrm>
    </dsp:sp>
    <dsp:sp modelId="{B9EFFAB8-BE8D-D147-A530-26B921B83A0C}">
      <dsp:nvSpPr>
        <dsp:cNvPr id="0" name=""/>
        <dsp:cNvSpPr/>
      </dsp:nvSpPr>
      <dsp:spPr>
        <a:xfrm>
          <a:off x="2751850" y="1556684"/>
          <a:ext cx="1964019" cy="2303887"/>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0" u="none" kern="1200"/>
            <a:t>Target Goal 3.4 </a:t>
          </a:r>
          <a:r>
            <a:rPr lang="en-GB" sz="1500" b="0" i="0" u="none" kern="1200"/>
            <a:t>- Promote mental health and well-being </a:t>
          </a:r>
          <a:r>
            <a:rPr lang="en-GB" sz="1500" b="1" i="0" u="none" kern="1200"/>
            <a:t>(WHO, 2021)</a:t>
          </a:r>
          <a:r>
            <a:rPr lang="en-GB" sz="1500" b="0" i="0" u="none" kern="1200"/>
            <a:t>. </a:t>
          </a:r>
          <a:r>
            <a:rPr lang="en-GB" sz="1500" b="1" i="0" u="none" kern="1200"/>
            <a:t>. </a:t>
          </a:r>
          <a:endParaRPr lang="en-GB" sz="1500" kern="1200" dirty="0"/>
        </a:p>
      </dsp:txBody>
      <dsp:txXfrm>
        <a:off x="2809374" y="1614208"/>
        <a:ext cx="1848971" cy="2188839"/>
      </dsp:txXfrm>
    </dsp:sp>
    <dsp:sp modelId="{A5F89C99-635C-5C41-86BE-6553333E1A48}">
      <dsp:nvSpPr>
        <dsp:cNvPr id="0" name=""/>
        <dsp:cNvSpPr/>
      </dsp:nvSpPr>
      <dsp:spPr>
        <a:xfrm>
          <a:off x="4912271" y="2465089"/>
          <a:ext cx="416372" cy="48707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912271" y="2562504"/>
        <a:ext cx="291460" cy="292246"/>
      </dsp:txXfrm>
    </dsp:sp>
    <dsp:sp modelId="{D546F995-BDB7-CD47-8219-F1867CA0CFFC}">
      <dsp:nvSpPr>
        <dsp:cNvPr id="0" name=""/>
        <dsp:cNvSpPr/>
      </dsp:nvSpPr>
      <dsp:spPr>
        <a:xfrm>
          <a:off x="5501477" y="1556684"/>
          <a:ext cx="2622182" cy="2303887"/>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0" u="none" kern="1200" dirty="0"/>
            <a:t>Target Goal 3.8 - Guarantee that everyone has access to universal health coverage, basic medical care, and reasonably priced, safe, and effective medications and vaccines (WHO, 2021). </a:t>
          </a:r>
          <a:endParaRPr lang="en-GB" sz="1500" kern="1200" dirty="0"/>
        </a:p>
      </dsp:txBody>
      <dsp:txXfrm>
        <a:off x="5568956" y="1624163"/>
        <a:ext cx="2487224" cy="21689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32A86E-6992-7E4D-B6C6-4B9E69FC2CB8}">
      <dsp:nvSpPr>
        <dsp:cNvPr id="0" name=""/>
        <dsp:cNvSpPr/>
      </dsp:nvSpPr>
      <dsp:spPr>
        <a:xfrm>
          <a:off x="5393" y="1051050"/>
          <a:ext cx="2912597" cy="2550537"/>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u="none" kern="1200" dirty="0">
              <a:latin typeface="Arial" panose="020B0604020202020204" pitchFamily="34" charset="0"/>
              <a:cs typeface="Arial" panose="020B0604020202020204" pitchFamily="34" charset="0"/>
            </a:rPr>
            <a:t>Child deaths in the UK are lower than worldwide, but poor areas still have more preventable deaths (Akanni et al., 2024). </a:t>
          </a:r>
          <a:r>
            <a:rPr lang="en-GB" sz="1400" b="1" i="0" u="none" kern="1200" dirty="0">
              <a:latin typeface="Arial" panose="020B0604020202020204" pitchFamily="34" charset="0"/>
              <a:cs typeface="Arial" panose="020B0604020202020204" pitchFamily="34" charset="0"/>
            </a:rPr>
            <a:t>SDG 3.2</a:t>
          </a:r>
          <a:r>
            <a:rPr lang="en-GB" sz="1400" b="0" i="0" u="none" kern="1200" dirty="0">
              <a:latin typeface="Arial" panose="020B0604020202020204" pitchFamily="34" charset="0"/>
              <a:cs typeface="Arial" panose="020B0604020202020204" pitchFamily="34" charset="0"/>
            </a:rPr>
            <a:t> aims to stop these deaths. Making sure every child survives helps fairness and lowers future health and money problems.</a:t>
          </a:r>
          <a:endParaRPr lang="en-GB" sz="1400" kern="1200" dirty="0">
            <a:latin typeface="Arial" panose="020B0604020202020204" pitchFamily="34" charset="0"/>
            <a:cs typeface="Arial" panose="020B0604020202020204" pitchFamily="34" charset="0"/>
          </a:endParaRPr>
        </a:p>
      </dsp:txBody>
      <dsp:txXfrm>
        <a:off x="80096" y="1125753"/>
        <a:ext cx="2763191" cy="2401131"/>
      </dsp:txXfrm>
    </dsp:sp>
    <dsp:sp modelId="{DB4F4761-84FE-0649-B752-32F8974B6622}">
      <dsp:nvSpPr>
        <dsp:cNvPr id="0" name=""/>
        <dsp:cNvSpPr/>
      </dsp:nvSpPr>
      <dsp:spPr>
        <a:xfrm>
          <a:off x="3001343" y="2222962"/>
          <a:ext cx="176707" cy="20671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001343" y="2264305"/>
        <a:ext cx="123695" cy="124028"/>
      </dsp:txXfrm>
    </dsp:sp>
    <dsp:sp modelId="{BF14B4C2-F5F8-8C4C-B62F-17A8A50B0718}">
      <dsp:nvSpPr>
        <dsp:cNvPr id="0" name=""/>
        <dsp:cNvSpPr/>
      </dsp:nvSpPr>
      <dsp:spPr>
        <a:xfrm>
          <a:off x="3251402" y="1235060"/>
          <a:ext cx="3440570" cy="2182518"/>
        </a:xfrm>
        <a:prstGeom prst="roundRect">
          <a:avLst>
            <a:gd name="adj" fmla="val 10000"/>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
Mental health problems are rising in the United kingdom 1.6 adults have mental health problem and young people's mental health has worsen since covid 19 (Baker and Kirk-Wade, 2024; Young Minds, 2021). The SDG 3.4 main focus is improving mental health and by doing this it supports overall mental health and quality of life .</a:t>
          </a:r>
        </a:p>
      </dsp:txBody>
      <dsp:txXfrm>
        <a:off x="3315326" y="1298984"/>
        <a:ext cx="3312722" cy="2054670"/>
      </dsp:txXfrm>
    </dsp:sp>
    <dsp:sp modelId="{0E8EF2A7-CD4C-BB40-8CEE-4DA36F927B55}">
      <dsp:nvSpPr>
        <dsp:cNvPr id="0" name=""/>
        <dsp:cNvSpPr/>
      </dsp:nvSpPr>
      <dsp:spPr>
        <a:xfrm>
          <a:off x="6775326" y="2222962"/>
          <a:ext cx="176707" cy="206714"/>
        </a:xfrm>
        <a:prstGeom prst="rightArrow">
          <a:avLst>
            <a:gd name="adj1" fmla="val 60000"/>
            <a:gd name="adj2" fmla="val 50000"/>
          </a:avLst>
        </a:prstGeom>
        <a:solidFill>
          <a:schemeClr val="accent5">
            <a:hueOff val="-9933876"/>
            <a:satOff val="39811"/>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6775326" y="2264305"/>
        <a:ext cx="123695" cy="124028"/>
      </dsp:txXfrm>
    </dsp:sp>
    <dsp:sp modelId="{49F2D058-EB1E-F745-85B1-6F187C5FB811}">
      <dsp:nvSpPr>
        <dsp:cNvPr id="0" name=""/>
        <dsp:cNvSpPr/>
      </dsp:nvSpPr>
      <dsp:spPr>
        <a:xfrm>
          <a:off x="7025384" y="1251875"/>
          <a:ext cx="3185869" cy="2148888"/>
        </a:xfrm>
        <a:prstGeom prst="roundRect">
          <a:avLst>
            <a:gd name="adj" fmla="val 1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u="none" kern="1200" dirty="0"/>
            <a:t>Although the NHS offers free healthcare, some people in the UK still face long waiting times and access issues (The King’s Fund, 2024). SDG 3.8 ensures fair access to healthcare, which helps improve health in the long term.</a:t>
          </a:r>
          <a:endParaRPr lang="en-GB" sz="1600" b="0" kern="1200" dirty="0"/>
        </a:p>
      </dsp:txBody>
      <dsp:txXfrm>
        <a:off x="7088323" y="1314814"/>
        <a:ext cx="3059991" cy="20230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3A4ED9-40AB-7B43-A14D-11D8999C5475}">
      <dsp:nvSpPr>
        <dsp:cNvPr id="0" name=""/>
        <dsp:cNvSpPr/>
      </dsp:nvSpPr>
      <dsp:spPr>
        <a:xfrm>
          <a:off x="1006" y="1731585"/>
          <a:ext cx="1649192" cy="659676"/>
        </a:xfrm>
        <a:prstGeom prst="homePlat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678" tIns="45339" rIns="22670" bIns="45339" numCol="1" spcCol="1270" anchor="ctr" anchorCtr="0">
          <a:noAutofit/>
        </a:bodyPr>
        <a:lstStyle/>
        <a:p>
          <a:pPr marL="0" lvl="0" indent="0" algn="ctr" defTabSz="755650">
            <a:lnSpc>
              <a:spcPct val="90000"/>
            </a:lnSpc>
            <a:spcBef>
              <a:spcPct val="0"/>
            </a:spcBef>
            <a:spcAft>
              <a:spcPct val="35000"/>
            </a:spcAft>
            <a:buNone/>
          </a:pPr>
          <a:r>
            <a:rPr lang="en-GB" sz="1700" b="1" i="0" u="none" kern="1200" dirty="0"/>
            <a:t>Perceived susceptibility</a:t>
          </a:r>
          <a:endParaRPr lang="en-GB" sz="1700" kern="1200" dirty="0"/>
        </a:p>
      </dsp:txBody>
      <dsp:txXfrm>
        <a:off x="1006" y="1731585"/>
        <a:ext cx="1484273" cy="659676"/>
      </dsp:txXfrm>
    </dsp:sp>
    <dsp:sp modelId="{C33EC915-786E-FD40-B581-B514E732A89E}">
      <dsp:nvSpPr>
        <dsp:cNvPr id="0" name=""/>
        <dsp:cNvSpPr/>
      </dsp:nvSpPr>
      <dsp:spPr>
        <a:xfrm>
          <a:off x="1320360" y="1731585"/>
          <a:ext cx="1649192" cy="659676"/>
        </a:xfrm>
        <a:prstGeom prst="chevron">
          <a:avLst/>
        </a:prstGeom>
        <a:solidFill>
          <a:schemeClr val="accent3">
            <a:hueOff val="2250053"/>
            <a:satOff val="-337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45339" rIns="22670" bIns="45339" numCol="1" spcCol="1270" anchor="ctr" anchorCtr="0">
          <a:noAutofit/>
        </a:bodyPr>
        <a:lstStyle/>
        <a:p>
          <a:pPr marL="0" lvl="0" indent="0" algn="ctr" defTabSz="755650">
            <a:lnSpc>
              <a:spcPct val="90000"/>
            </a:lnSpc>
            <a:spcBef>
              <a:spcPct val="0"/>
            </a:spcBef>
            <a:spcAft>
              <a:spcPct val="35000"/>
            </a:spcAft>
            <a:buNone/>
          </a:pPr>
          <a:r>
            <a:rPr lang="en-GB" sz="1700" b="1" i="0" u="none" kern="1200" dirty="0"/>
            <a:t>Perceived severity</a:t>
          </a:r>
          <a:endParaRPr lang="en-GB" sz="1700" kern="1200" dirty="0"/>
        </a:p>
      </dsp:txBody>
      <dsp:txXfrm>
        <a:off x="1650198" y="1731585"/>
        <a:ext cx="989516" cy="659676"/>
      </dsp:txXfrm>
    </dsp:sp>
    <dsp:sp modelId="{03D6019A-984E-1049-916F-C0697018EB53}">
      <dsp:nvSpPr>
        <dsp:cNvPr id="0" name=""/>
        <dsp:cNvSpPr/>
      </dsp:nvSpPr>
      <dsp:spPr>
        <a:xfrm>
          <a:off x="2639714" y="1731585"/>
          <a:ext cx="1649192" cy="659676"/>
        </a:xfrm>
        <a:prstGeom prst="chevron">
          <a:avLst/>
        </a:prstGeom>
        <a:solidFill>
          <a:schemeClr val="accent3">
            <a:hueOff val="4500106"/>
            <a:satOff val="-6752"/>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45339" rIns="22670" bIns="45339" numCol="1" spcCol="1270" anchor="ctr" anchorCtr="0">
          <a:noAutofit/>
        </a:bodyPr>
        <a:lstStyle/>
        <a:p>
          <a:pPr marL="0" lvl="0" indent="0" algn="ctr" defTabSz="755650">
            <a:lnSpc>
              <a:spcPct val="90000"/>
            </a:lnSpc>
            <a:spcBef>
              <a:spcPct val="0"/>
            </a:spcBef>
            <a:spcAft>
              <a:spcPct val="35000"/>
            </a:spcAft>
            <a:buNone/>
          </a:pPr>
          <a:r>
            <a:rPr lang="en-GB" sz="1700" b="1" i="0" u="none" kern="1200" dirty="0"/>
            <a:t>Perceived benefits</a:t>
          </a:r>
          <a:endParaRPr lang="en-GB" sz="1700" kern="1200" dirty="0"/>
        </a:p>
      </dsp:txBody>
      <dsp:txXfrm>
        <a:off x="2969552" y="1731585"/>
        <a:ext cx="989516" cy="659676"/>
      </dsp:txXfrm>
    </dsp:sp>
    <dsp:sp modelId="{9DA3772C-D4D0-224A-9428-B3E0CFAB7587}">
      <dsp:nvSpPr>
        <dsp:cNvPr id="0" name=""/>
        <dsp:cNvSpPr/>
      </dsp:nvSpPr>
      <dsp:spPr>
        <a:xfrm>
          <a:off x="3959067" y="1731585"/>
          <a:ext cx="1649192" cy="659676"/>
        </a:xfrm>
        <a:prstGeom prst="chevron">
          <a:avLst/>
        </a:prstGeom>
        <a:solidFill>
          <a:schemeClr val="accent3">
            <a:hueOff val="6750158"/>
            <a:satOff val="-10128"/>
            <a:lumOff val="-1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45339" rIns="22670" bIns="45339" numCol="1" spcCol="1270" anchor="ctr" anchorCtr="0">
          <a:noAutofit/>
        </a:bodyPr>
        <a:lstStyle/>
        <a:p>
          <a:pPr marL="0" lvl="0" indent="0" algn="ctr" defTabSz="755650">
            <a:lnSpc>
              <a:spcPct val="90000"/>
            </a:lnSpc>
            <a:spcBef>
              <a:spcPct val="0"/>
            </a:spcBef>
            <a:spcAft>
              <a:spcPct val="35000"/>
            </a:spcAft>
            <a:buNone/>
          </a:pPr>
          <a:r>
            <a:rPr lang="en-GB" sz="1700" b="1" i="0" u="none" kern="1200" dirty="0"/>
            <a:t>Perceived barriers</a:t>
          </a:r>
          <a:endParaRPr lang="en-GB" sz="1700" b="0" i="0" u="none" kern="1200" dirty="0"/>
        </a:p>
      </dsp:txBody>
      <dsp:txXfrm>
        <a:off x="4288905" y="1731585"/>
        <a:ext cx="989516" cy="659676"/>
      </dsp:txXfrm>
    </dsp:sp>
    <dsp:sp modelId="{132B8E07-2947-5F47-8246-9A0DE6C4A431}">
      <dsp:nvSpPr>
        <dsp:cNvPr id="0" name=""/>
        <dsp:cNvSpPr/>
      </dsp:nvSpPr>
      <dsp:spPr>
        <a:xfrm>
          <a:off x="5278421" y="1731585"/>
          <a:ext cx="1649192" cy="659676"/>
        </a:xfrm>
        <a:prstGeom prst="chevron">
          <a:avLst/>
        </a:prstGeom>
        <a:solidFill>
          <a:schemeClr val="accent3">
            <a:hueOff val="9000211"/>
            <a:satOff val="-13504"/>
            <a:lumOff val="-2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45339" rIns="22670" bIns="45339" numCol="1" spcCol="1270" anchor="ctr" anchorCtr="0">
          <a:noAutofit/>
        </a:bodyPr>
        <a:lstStyle/>
        <a:p>
          <a:pPr marL="0" lvl="0" indent="0" algn="ctr" defTabSz="755650">
            <a:lnSpc>
              <a:spcPct val="90000"/>
            </a:lnSpc>
            <a:spcBef>
              <a:spcPct val="0"/>
            </a:spcBef>
            <a:spcAft>
              <a:spcPct val="35000"/>
            </a:spcAft>
            <a:buNone/>
          </a:pPr>
          <a:r>
            <a:rPr lang="en-GB" sz="1700" b="1" i="0" u="none" kern="1200" dirty="0"/>
            <a:t>Self-efficacy</a:t>
          </a:r>
          <a:endParaRPr lang="en-GB" sz="1700" b="0" i="0" u="none" kern="1200" dirty="0"/>
        </a:p>
      </dsp:txBody>
      <dsp:txXfrm>
        <a:off x="5608259" y="1731585"/>
        <a:ext cx="989516" cy="659676"/>
      </dsp:txXfrm>
    </dsp:sp>
    <dsp:sp modelId="{9014EC93-E7A1-2E44-AAA0-B8F1486A382F}">
      <dsp:nvSpPr>
        <dsp:cNvPr id="0" name=""/>
        <dsp:cNvSpPr/>
      </dsp:nvSpPr>
      <dsp:spPr>
        <a:xfrm>
          <a:off x="6597775" y="1731585"/>
          <a:ext cx="1649192" cy="659676"/>
        </a:xfrm>
        <a:prstGeom prst="chevron">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45339" rIns="22670" bIns="45339" numCol="1" spcCol="1270" anchor="ctr" anchorCtr="0">
          <a:noAutofit/>
        </a:bodyPr>
        <a:lstStyle/>
        <a:p>
          <a:pPr marL="0" lvl="0" indent="0" algn="ctr" defTabSz="755650">
            <a:lnSpc>
              <a:spcPct val="90000"/>
            </a:lnSpc>
            <a:spcBef>
              <a:spcPct val="0"/>
            </a:spcBef>
            <a:spcAft>
              <a:spcPct val="35000"/>
            </a:spcAft>
            <a:buNone/>
          </a:pPr>
          <a:r>
            <a:rPr lang="en-GB" sz="1700" b="1" i="0" u="none" kern="1200"/>
            <a:t>Cues to action</a:t>
          </a:r>
          <a:endParaRPr lang="en-GB" sz="1700" b="0" i="0" u="none" kern="1200" dirty="0"/>
        </a:p>
      </dsp:txBody>
      <dsp:txXfrm>
        <a:off x="6927613" y="1731585"/>
        <a:ext cx="989516" cy="6596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FF261C-E86E-2941-90A7-B821FECEAE7A}">
      <dsp:nvSpPr>
        <dsp:cNvPr id="0" name=""/>
        <dsp:cNvSpPr/>
      </dsp:nvSpPr>
      <dsp:spPr>
        <a:xfrm>
          <a:off x="2656309" y="921828"/>
          <a:ext cx="2182675" cy="1455117"/>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u="none" kern="1200" dirty="0"/>
            <a:t>Ethnic disparities</a:t>
          </a:r>
          <a:endParaRPr lang="en-GB" sz="1500" kern="1200" dirty="0"/>
        </a:p>
      </dsp:txBody>
      <dsp:txXfrm>
        <a:off x="2698928" y="964447"/>
        <a:ext cx="2097437" cy="1369879"/>
      </dsp:txXfrm>
    </dsp:sp>
    <dsp:sp modelId="{6658D0F5-10F8-E545-B378-1C08D768E723}">
      <dsp:nvSpPr>
        <dsp:cNvPr id="0" name=""/>
        <dsp:cNvSpPr/>
      </dsp:nvSpPr>
      <dsp:spPr>
        <a:xfrm>
          <a:off x="1097486" y="2376945"/>
          <a:ext cx="2650161" cy="559055"/>
        </a:xfrm>
        <a:custGeom>
          <a:avLst/>
          <a:gdLst/>
          <a:ahLst/>
          <a:cxnLst/>
          <a:rect l="0" t="0" r="0" b="0"/>
          <a:pathLst>
            <a:path>
              <a:moveTo>
                <a:pt x="2650161" y="0"/>
              </a:moveTo>
              <a:lnTo>
                <a:pt x="2650161" y="279527"/>
              </a:lnTo>
              <a:lnTo>
                <a:pt x="0" y="279527"/>
              </a:lnTo>
              <a:lnTo>
                <a:pt x="0" y="559055"/>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602DC67-0234-5D4B-AC8D-CA5E479B5845}">
      <dsp:nvSpPr>
        <dsp:cNvPr id="0" name=""/>
        <dsp:cNvSpPr/>
      </dsp:nvSpPr>
      <dsp:spPr>
        <a:xfrm>
          <a:off x="6148" y="2936001"/>
          <a:ext cx="2182675" cy="1455117"/>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u="none" kern="1200" dirty="0"/>
            <a:t>Barriers include language, cultural differences, and stigma. (Healthwatch Ealing, 2022)</a:t>
          </a:r>
        </a:p>
      </dsp:txBody>
      <dsp:txXfrm>
        <a:off x="48767" y="2978620"/>
        <a:ext cx="2097437" cy="1369879"/>
      </dsp:txXfrm>
    </dsp:sp>
    <dsp:sp modelId="{0FA5AE9A-7409-9D45-828F-02262F4B0776}">
      <dsp:nvSpPr>
        <dsp:cNvPr id="0" name=""/>
        <dsp:cNvSpPr/>
      </dsp:nvSpPr>
      <dsp:spPr>
        <a:xfrm>
          <a:off x="3747647" y="2376945"/>
          <a:ext cx="187317" cy="559055"/>
        </a:xfrm>
        <a:custGeom>
          <a:avLst/>
          <a:gdLst/>
          <a:ahLst/>
          <a:cxnLst/>
          <a:rect l="0" t="0" r="0" b="0"/>
          <a:pathLst>
            <a:path>
              <a:moveTo>
                <a:pt x="0" y="0"/>
              </a:moveTo>
              <a:lnTo>
                <a:pt x="0" y="279527"/>
              </a:lnTo>
              <a:lnTo>
                <a:pt x="187317" y="279527"/>
              </a:lnTo>
              <a:lnTo>
                <a:pt x="187317" y="559055"/>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FD167B3-790E-A14B-888A-1D39A633115E}">
      <dsp:nvSpPr>
        <dsp:cNvPr id="0" name=""/>
        <dsp:cNvSpPr/>
      </dsp:nvSpPr>
      <dsp:spPr>
        <a:xfrm>
          <a:off x="2843626" y="2936001"/>
          <a:ext cx="2182675" cy="1455117"/>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u="none" kern="1200" dirty="0"/>
            <a:t>According to Robertson et al. (2021), Black, Asian, and Minority Ethnic (BAME) individuals frequently experience poorer health outcomes.</a:t>
          </a:r>
        </a:p>
      </dsp:txBody>
      <dsp:txXfrm>
        <a:off x="2886245" y="2978620"/>
        <a:ext cx="2097437" cy="1369879"/>
      </dsp:txXfrm>
    </dsp:sp>
    <dsp:sp modelId="{BAC6D5C8-157E-5043-A28B-8BA4FEAE09B3}">
      <dsp:nvSpPr>
        <dsp:cNvPr id="0" name=""/>
        <dsp:cNvSpPr/>
      </dsp:nvSpPr>
      <dsp:spPr>
        <a:xfrm>
          <a:off x="3747647" y="2376945"/>
          <a:ext cx="3030943" cy="554996"/>
        </a:xfrm>
        <a:custGeom>
          <a:avLst/>
          <a:gdLst/>
          <a:ahLst/>
          <a:cxnLst/>
          <a:rect l="0" t="0" r="0" b="0"/>
          <a:pathLst>
            <a:path>
              <a:moveTo>
                <a:pt x="0" y="0"/>
              </a:moveTo>
              <a:lnTo>
                <a:pt x="0" y="277498"/>
              </a:lnTo>
              <a:lnTo>
                <a:pt x="3030943" y="277498"/>
              </a:lnTo>
              <a:lnTo>
                <a:pt x="3030943" y="554996"/>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58788E0-484B-1A44-8F74-E266888CDEB0}">
      <dsp:nvSpPr>
        <dsp:cNvPr id="0" name=""/>
        <dsp:cNvSpPr/>
      </dsp:nvSpPr>
      <dsp:spPr>
        <a:xfrm>
          <a:off x="5687253" y="2931942"/>
          <a:ext cx="2182675" cy="1455117"/>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u="none" kern="1200" dirty="0"/>
            <a:t>Higher rates of diabetes and heart problems in South Asian communities (Robertson et al., 2021).</a:t>
          </a:r>
        </a:p>
      </dsp:txBody>
      <dsp:txXfrm>
        <a:off x="5729872" y="2974561"/>
        <a:ext cx="2097437" cy="136987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D58AD8-A05F-0048-904A-E65E1C0FB414}">
      <dsp:nvSpPr>
        <dsp:cNvPr id="0" name=""/>
        <dsp:cNvSpPr/>
      </dsp:nvSpPr>
      <dsp:spPr>
        <a:xfrm>
          <a:off x="2170590" y="381002"/>
          <a:ext cx="4923729" cy="4923729"/>
        </a:xfrm>
        <a:prstGeom prst="pie">
          <a:avLst>
            <a:gd name="adj1" fmla="val 16200000"/>
            <a:gd name="adj2" fmla="val 18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0" i="0" u="none" kern="1200"/>
            <a:t>Helping people who find technology hard to use feel safe and confident using online health services supports digital inclusion.</a:t>
          </a:r>
          <a:endParaRPr lang="en-GB" sz="1400" kern="1200" dirty="0"/>
        </a:p>
      </dsp:txBody>
      <dsp:txXfrm>
        <a:off x="4765512" y="1424364"/>
        <a:ext cx="1758474" cy="1465395"/>
      </dsp:txXfrm>
    </dsp:sp>
    <dsp:sp modelId="{081B6412-424F-FB4A-B636-80A20D5E4462}">
      <dsp:nvSpPr>
        <dsp:cNvPr id="0" name=""/>
        <dsp:cNvSpPr/>
      </dsp:nvSpPr>
      <dsp:spPr>
        <a:xfrm>
          <a:off x="2069184" y="556850"/>
          <a:ext cx="4923729" cy="4923729"/>
        </a:xfrm>
        <a:prstGeom prst="pie">
          <a:avLst>
            <a:gd name="adj1" fmla="val 1800000"/>
            <a:gd name="adj2" fmla="val 90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0" i="0" u="none" kern="1200" dirty="0"/>
            <a:t>Everyone should get the same good care, no matter where they live, how much money they have, or their background.</a:t>
          </a:r>
          <a:endParaRPr lang="en-GB" sz="1400" kern="1200" dirty="0"/>
        </a:p>
      </dsp:txBody>
      <dsp:txXfrm>
        <a:off x="3241501" y="3751413"/>
        <a:ext cx="2637712" cy="1289548"/>
      </dsp:txXfrm>
    </dsp:sp>
    <dsp:sp modelId="{E9F7DD87-08AC-9244-9A98-3C33EF46E950}">
      <dsp:nvSpPr>
        <dsp:cNvPr id="0" name=""/>
        <dsp:cNvSpPr/>
      </dsp:nvSpPr>
      <dsp:spPr>
        <a:xfrm>
          <a:off x="1967779" y="381002"/>
          <a:ext cx="4923729" cy="4923729"/>
        </a:xfrm>
        <a:prstGeom prst="pie">
          <a:avLst>
            <a:gd name="adj1" fmla="val 90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0" i="0" u="none" kern="1200" dirty="0"/>
            <a:t>Help people talk about their feelings, reduce stigma and make mental health support easy to find.</a:t>
          </a:r>
          <a:endParaRPr lang="en-GB" sz="1400" kern="1200" dirty="0"/>
        </a:p>
      </dsp:txBody>
      <dsp:txXfrm>
        <a:off x="2538111" y="1424364"/>
        <a:ext cx="1758474" cy="1465395"/>
      </dsp:txXfrm>
    </dsp:sp>
    <dsp:sp modelId="{3398CD6D-65A0-B347-8555-B553C6C3C7A1}">
      <dsp:nvSpPr>
        <dsp:cNvPr id="0" name=""/>
        <dsp:cNvSpPr/>
      </dsp:nvSpPr>
      <dsp:spPr>
        <a:xfrm>
          <a:off x="1866194" y="76200"/>
          <a:ext cx="5533334" cy="5533334"/>
        </a:xfrm>
        <a:prstGeom prst="circularArrow">
          <a:avLst>
            <a:gd name="adj1" fmla="val 5085"/>
            <a:gd name="adj2" fmla="val 327528"/>
            <a:gd name="adj3" fmla="val 1472472"/>
            <a:gd name="adj4" fmla="val 1619943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A462F39-A337-624F-B2B2-19326D7A63BB}">
      <dsp:nvSpPr>
        <dsp:cNvPr id="0" name=""/>
        <dsp:cNvSpPr/>
      </dsp:nvSpPr>
      <dsp:spPr>
        <a:xfrm>
          <a:off x="1764382" y="251736"/>
          <a:ext cx="5533334" cy="5533334"/>
        </a:xfrm>
        <a:prstGeom prst="circularArrow">
          <a:avLst>
            <a:gd name="adj1" fmla="val 5085"/>
            <a:gd name="adj2" fmla="val 327528"/>
            <a:gd name="adj3" fmla="val 8671970"/>
            <a:gd name="adj4" fmla="val 180050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90D364E-D292-7342-92DE-8D9E02532F3C}">
      <dsp:nvSpPr>
        <dsp:cNvPr id="0" name=""/>
        <dsp:cNvSpPr/>
      </dsp:nvSpPr>
      <dsp:spPr>
        <a:xfrm>
          <a:off x="1662570" y="76200"/>
          <a:ext cx="5533334" cy="5533334"/>
        </a:xfrm>
        <a:prstGeom prst="circularArrow">
          <a:avLst>
            <a:gd name="adj1" fmla="val 5085"/>
            <a:gd name="adj2" fmla="val 327528"/>
            <a:gd name="adj3" fmla="val 15873039"/>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942281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txBody>
          <a:bodyPr/>
          <a:lstStyle/>
          <a:p>
            <a:endParaRPr lang="en-US"/>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Tree>
    <p:extLst>
      <p:ext uri="{BB962C8B-B14F-4D97-AF65-F5344CB8AC3E}">
        <p14:creationId xmlns:p14="http://schemas.microsoft.com/office/powerpoint/2010/main" val="1534841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US"/>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10/14/25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10/14/25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10/14/25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10/14/25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12.sv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3" Type="http://schemas.openxmlformats.org/officeDocument/2006/relationships/image" Target="../media/image17.gif"/><Relationship Id="rId7" Type="http://schemas.openxmlformats.org/officeDocument/2006/relationships/diagramColors" Target="../diagrams/colors2.xml"/><Relationship Id="rId12"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QuickStyle" Target="../diagrams/quickStyle2.xml"/><Relationship Id="rId11" Type="http://schemas.openxmlformats.org/officeDocument/2006/relationships/diagramQuickStyle" Target="../diagrams/quickStyle3.xml"/><Relationship Id="rId5" Type="http://schemas.openxmlformats.org/officeDocument/2006/relationships/diagramLayout" Target="../diagrams/layout2.xml"/><Relationship Id="rId10" Type="http://schemas.openxmlformats.org/officeDocument/2006/relationships/diagramLayout" Target="../diagrams/layout3.xml"/><Relationship Id="rId4" Type="http://schemas.openxmlformats.org/officeDocument/2006/relationships/diagramData" Target="../diagrams/data2.xml"/><Relationship Id="rId9"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hyperlink" Target="https://www.ncbi.nlm.nih.gov/books/NBK606120/" TargetMode="External"/><Relationship Id="rId7" Type="http://schemas.openxmlformats.org/officeDocument/2006/relationships/hyperlink" Target="https://commonslibrary.parliament.uk/research-briefings/sn06787/" TargetMode="External"/><Relationship Id="rId2" Type="http://schemas.openxmlformats.org/officeDocument/2006/relationships/hyperlink" Target="https://www.healthequitynorth.co.uk/app/uploads/Infant-mortality-report-EMBARGOED.pdf" TargetMode="External"/><Relationship Id="rId1" Type="http://schemas.openxmlformats.org/officeDocument/2006/relationships/slideLayout" Target="../slideLayouts/slideLayout6.xml"/><Relationship Id="rId6" Type="http://schemas.openxmlformats.org/officeDocument/2006/relationships/hyperlink" Target="https://www.gov.uk/government/publications/10-year-health-plan-for-england-fit-for-the-future/fit-for-the-future-10-year-health-plan-for-england-executive-summary" TargetMode="External"/><Relationship Id="rId5" Type="http://schemas.openxmlformats.org/officeDocument/2006/relationships/hyperlink" Target="https://michellebondonga.wordpress.com/2016/04/12/m1-assess-the-biomedical-and-socio-medical-models-of-health/" TargetMode="External"/><Relationship Id="rId4" Type="http://schemas.openxmlformats.org/officeDocument/2006/relationships/hyperlink" Target="https://researchbriefings.files.parliament.uk/documents/SN06988/SN06988.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legislation.gov.uk/ukpga/2010/15/contents" TargetMode="External"/><Relationship Id="rId7" Type="http://schemas.openxmlformats.org/officeDocument/2006/relationships/hyperlink" Target="https://doi.org/10.4103/jfmpc.jfmpc_145_17" TargetMode="External"/><Relationship Id="rId2" Type="http://schemas.openxmlformats.org/officeDocument/2006/relationships/hyperlink" Target="https://doi.org/10.1186/s12998-017-0147-x" TargetMode="External"/><Relationship Id="rId1" Type="http://schemas.openxmlformats.org/officeDocument/2006/relationships/slideLayout" Target="../slideLayouts/slideLayout6.xml"/><Relationship Id="rId6" Type="http://schemas.openxmlformats.org/officeDocument/2006/relationships/hyperlink" Target="https://fonddulac.extension.wisc.edu/implementing-the-8-dimensions-of-wellness/" TargetMode="External"/><Relationship Id="rId5" Type="http://schemas.openxmlformats.org/officeDocument/2006/relationships/hyperlink" Target="https://www.britannica.com/topic/Brundtland-Report" TargetMode="External"/><Relationship Id="rId4" Type="http://schemas.openxmlformats.org/officeDocument/2006/relationships/hyperlink" Target="https://www.healthwatchealing.org.uk/sites/healthwatchealing.org.uk/files/Healthwatch%20Ealing%20Health%20Inequalities%20Access%20Report.pdf"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england.nhs.uk/wp-content/uploads/2016/04/making-every-contact-count.pdf" TargetMode="External"/><Relationship Id="rId3" Type="http://schemas.openxmlformats.org/officeDocument/2006/relationships/hyperlink" Target="https://shcs.ucdavis.edu/health-and-wellness/eight-dimensions-wellness" TargetMode="External"/><Relationship Id="rId7" Type="http://schemas.openxmlformats.org/officeDocument/2006/relationships/hyperlink" Target="https://www.ons.gov.uk/peoplepopulationandcommunity/wellbeing/methodologies/ukmeasuresofnationalwellbeinguserguide" TargetMode="External"/><Relationship Id="rId2" Type="http://schemas.openxmlformats.org/officeDocument/2006/relationships/hyperlink" Target="https://www.instituteofhealthequity.org/resources-reports/marmot-review-10-years-on/the-marmot-review-10-years-on-full-report.pdf" TargetMode="External"/><Relationship Id="rId1" Type="http://schemas.openxmlformats.org/officeDocument/2006/relationships/slideLayout" Target="../slideLayouts/slideLayout6.xml"/><Relationship Id="rId6" Type="http://schemas.openxmlformats.org/officeDocument/2006/relationships/hyperlink" Target="https://webarchive.nationalarchives.gov.uk/ukgwa/20230418155402/https:/www.longtermplan.nhs.uk/publication/nhs-long-term-plan/" TargetMode="External"/><Relationship Id="rId5" Type="http://schemas.openxmlformats.org/officeDocument/2006/relationships/hyperlink" Target="https://www.england.nhs.uk/2025/07/nhs-publishes-waiting-list-breakdowns-to-tackle-health-inequalities/" TargetMode="External"/><Relationship Id="rId4" Type="http://schemas.openxmlformats.org/officeDocument/2006/relationships/hyperlink" Target="https://www.nhs.uk/mental-health/social-care-and-your-rights/mental-health-and-the-law/mental-health-act/" TargetMode="External"/><Relationship Id="rId9" Type="http://schemas.openxmlformats.org/officeDocument/2006/relationships/hyperlink" Target="https://doi.org/10.1007/s11019-023-10150-2"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legislation.gov.uk/ukpga/2012/7/contents" TargetMode="External"/><Relationship Id="rId3" Type="http://schemas.openxmlformats.org/officeDocument/2006/relationships/hyperlink" Target="https://doi.org/10.1007/978-3-030-41239-5_5" TargetMode="External"/><Relationship Id="rId7" Type="http://schemas.openxmlformats.org/officeDocument/2006/relationships/hyperlink" Target="https://www.kingsfund.org.uk/insight-and-analysis/data-and-charts/patient-waiting-times" TargetMode="External"/><Relationship Id="rId2" Type="http://schemas.openxmlformats.org/officeDocument/2006/relationships/hyperlink" Target="https://www.nhsrho.org/wp-content/uploads/2023/05/Ethnic-Health-Inequalities-Kings-Fund-Report.pdf" TargetMode="External"/><Relationship Id="rId1" Type="http://schemas.openxmlformats.org/officeDocument/2006/relationships/slideLayout" Target="../slideLayouts/slideLayout6.xml"/><Relationship Id="rId6" Type="http://schemas.openxmlformats.org/officeDocument/2006/relationships/hyperlink" Target="https://www.legislation.gov.uk/ukpga/2014/23/section/1" TargetMode="External"/><Relationship Id="rId5" Type="http://schemas.openxmlformats.org/officeDocument/2006/relationships/hyperlink" Target="https://pmc.ncbi.nlm.nih.gov/articles/PMC5508938/" TargetMode="External"/><Relationship Id="rId10" Type="http://schemas.openxmlformats.org/officeDocument/2006/relationships/hyperlink" Target="https://www.undp.org/sustainable-development-goals" TargetMode="External"/><Relationship Id="rId4" Type="http://schemas.openxmlformats.org/officeDocument/2006/relationships/hyperlink" Target="https://www.ruralhealthinfo.org/toolkits/health-promotion/2/theories-and-models/health-belief" TargetMode="External"/><Relationship Id="rId9" Type="http://schemas.openxmlformats.org/officeDocument/2006/relationships/hyperlink" Target="https://www.un.org/sustainabledevelopment/health/"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who.int/europe/about-us/our-work/sustainable-development-goals/targets-of-sustainable-development-goal-3" TargetMode="External"/><Relationship Id="rId7" Type="http://schemas.openxmlformats.org/officeDocument/2006/relationships/hyperlink" Target="https://www.youngminds.org.uk/about-us/reports-and-impact/coronavirus-impact-on-young-people-with-mental-health-needs/" TargetMode="External"/><Relationship Id="rId2" Type="http://schemas.openxmlformats.org/officeDocument/2006/relationships/hyperlink" Target="https://www.who.int/publications/i/item/9789241506908" TargetMode="External"/><Relationship Id="rId1" Type="http://schemas.openxmlformats.org/officeDocument/2006/relationships/slideLayout" Target="../slideLayouts/slideLayout6.xml"/><Relationship Id="rId6" Type="http://schemas.openxmlformats.org/officeDocument/2006/relationships/hyperlink" Target="https://www.who.int/activities/promoting-well-being" TargetMode="External"/><Relationship Id="rId5" Type="http://schemas.openxmlformats.org/officeDocument/2006/relationships/hyperlink" Target="https://www.who.int/about/governance/constitution" TargetMode="External"/><Relationship Id="rId4" Type="http://schemas.openxmlformats.org/officeDocument/2006/relationships/hyperlink" Target="https://resource.download.wjec.co.uk/vtc/2022-23/ko22-23_5-1e/wjec/models%20of%20health.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8932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1E20A23C-2D96-6A8B-19FC-6941E3D66E38}"/>
              </a:ext>
            </a:extLst>
          </p:cNvPr>
          <p:cNvSpPr txBox="1"/>
          <p:nvPr/>
        </p:nvSpPr>
        <p:spPr>
          <a:xfrm>
            <a:off x="837981" y="1195697"/>
            <a:ext cx="3199567" cy="423811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700" i="1" kern="1200">
                <a:solidFill>
                  <a:schemeClr val="bg1"/>
                </a:solidFill>
                <a:latin typeface="+mj-lt"/>
                <a:ea typeface="+mj-ea"/>
                <a:cs typeface="+mj-cs"/>
              </a:rPr>
              <a:t>Health, Wellbeing and Sustainable Development, in the UK Health and Social Care</a:t>
            </a:r>
            <a:endParaRPr lang="en-US" sz="3700" kern="1200">
              <a:solidFill>
                <a:schemeClr val="bg1"/>
              </a:solidFill>
              <a:latin typeface="+mj-lt"/>
              <a:ea typeface="+mj-ea"/>
              <a:cs typeface="+mj-cs"/>
            </a:endParaRPr>
          </a:p>
        </p:txBody>
      </p:sp>
      <p:grpSp>
        <p:nvGrpSpPr>
          <p:cNvPr id="17"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09754" cy="709660"/>
            <a:chOff x="2267504" y="2540250"/>
            <a:chExt cx="1990951" cy="739640"/>
          </a:xfrm>
          <a:solidFill>
            <a:schemeClr val="bg1"/>
          </a:solidFill>
        </p:grpSpPr>
        <p:sp>
          <p:nvSpPr>
            <p:cNvPr id="18" name="Freeform: Shape 17">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1" name="Oval 20">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154" y="4752208"/>
            <a:ext cx="364926"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Oval 22">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154" y="4752208"/>
            <a:ext cx="364926"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5"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8563" y="5539935"/>
            <a:ext cx="974912" cy="975171"/>
            <a:chOff x="5829300" y="3162300"/>
            <a:chExt cx="532256" cy="532257"/>
          </a:xfrm>
          <a:solidFill>
            <a:schemeClr val="bg1"/>
          </a:solidFill>
        </p:grpSpPr>
        <p:sp>
          <p:nvSpPr>
            <p:cNvPr id="26" name="Freeform: Shape 25">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9" name="Subtitle 2">
            <a:extLst>
              <a:ext uri="{FF2B5EF4-FFF2-40B4-BE49-F238E27FC236}">
                <a16:creationId xmlns:a16="http://schemas.microsoft.com/office/drawing/2014/main" id="{340A139C-28A6-15E2-48B3-C0892E85BD3B}"/>
              </a:ext>
            </a:extLst>
          </p:cNvPr>
          <p:cNvGraphicFramePr/>
          <p:nvPr>
            <p:extLst>
              <p:ext uri="{D42A27DB-BD31-4B8C-83A1-F6EECF244321}">
                <p14:modId xmlns:p14="http://schemas.microsoft.com/office/powerpoint/2010/main" val="1461268495"/>
              </p:ext>
            </p:extLst>
          </p:nvPr>
        </p:nvGraphicFramePr>
        <p:xfrm>
          <a:off x="5482710" y="477540"/>
          <a:ext cx="6299960"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459575" y="14990"/>
            <a:ext cx="2844240" cy="707886"/>
          </a:xfrm>
          <a:prstGeom prst="rect">
            <a:avLst/>
          </a:prstGeom>
          <a:noFill/>
        </p:spPr>
        <p:txBody>
          <a:bodyPr wrap="none">
            <a:spAutoFit/>
          </a:bodyPr>
          <a:lstStyle/>
          <a:p>
            <a:pPr>
              <a:defRPr sz="4000" b="1">
                <a:solidFill>
                  <a:srgbClr val="225496"/>
                </a:solidFill>
                <a:latin typeface="Calibri"/>
              </a:defRPr>
            </a:pPr>
            <a:r>
              <a:rPr dirty="0"/>
              <a:t>Introduction</a:t>
            </a:r>
          </a:p>
        </p:txBody>
      </p:sp>
      <p:sp>
        <p:nvSpPr>
          <p:cNvPr id="2" name="Internal Storage 1">
            <a:extLst>
              <a:ext uri="{FF2B5EF4-FFF2-40B4-BE49-F238E27FC236}">
                <a16:creationId xmlns:a16="http://schemas.microsoft.com/office/drawing/2014/main" id="{4F732B73-5FDA-948D-81A3-FAF9620CECA2}"/>
              </a:ext>
            </a:extLst>
          </p:cNvPr>
          <p:cNvSpPr/>
          <p:nvPr/>
        </p:nvSpPr>
        <p:spPr>
          <a:xfrm>
            <a:off x="735428" y="880672"/>
            <a:ext cx="10717967" cy="5096656"/>
          </a:xfrm>
          <a:prstGeom prst="flowChartInternalStorage">
            <a:avLst/>
          </a:prstGeom>
        </p:spPr>
        <p:style>
          <a:lnRef idx="1">
            <a:schemeClr val="accent6"/>
          </a:lnRef>
          <a:fillRef idx="2">
            <a:schemeClr val="accent6"/>
          </a:fillRef>
          <a:effectRef idx="1">
            <a:schemeClr val="accent6"/>
          </a:effectRef>
          <a:fontRef idx="minor">
            <a:schemeClr val="dk1"/>
          </a:fontRef>
        </p:style>
        <p:txBody>
          <a:bodyPr rtlCol="0" anchor="ct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Health, well-being, and sustainability are all linked.</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Good health means more than not being ill. It includes feeling well in body, mind, and daily life.</a:t>
            </a:r>
          </a:p>
          <a:p>
            <a:pPr marL="342900" indent="-342900">
              <a:buFont typeface="Arial" panose="020B0604020202020204" pitchFamily="34" charset="0"/>
              <a:buChar char="•"/>
            </a:pPr>
            <a:r>
              <a:rPr lang="en-US" altLang="en-US" sz="2400" dirty="0">
                <a:solidFill>
                  <a:srgbClr val="000000"/>
                </a:solidFill>
                <a:latin typeface="Arial" panose="020B0604020202020204" pitchFamily="34" charset="0"/>
                <a:cs typeface="Arial" panose="020B0604020202020204" pitchFamily="34" charset="0"/>
              </a:rPr>
              <a:t>SDG 3 - Good Health and Wellbeing focuses on helping everyone live healthy and promote wellbeing at all ages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Sustainable development means caring for people and the planet now and for the future.</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This presentation demonstrates how these concepts combine to provide equitable, long-lasting care for all.</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612" y="179298"/>
            <a:ext cx="8229600" cy="1143000"/>
          </a:xfrm>
        </p:spPr>
        <p:txBody>
          <a:bodyPr/>
          <a:lstStyle/>
          <a:p>
            <a:r>
              <a:rPr lang="en-GB"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What is Health? </a:t>
            </a:r>
            <a:endParaRPr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5" name="TextBox 4">
            <a:extLst>
              <a:ext uri="{FF2B5EF4-FFF2-40B4-BE49-F238E27FC236}">
                <a16:creationId xmlns:a16="http://schemas.microsoft.com/office/drawing/2014/main" id="{E9803661-612D-73E0-C7E9-5680A444B5EF}"/>
              </a:ext>
            </a:extLst>
          </p:cNvPr>
          <p:cNvSpPr txBox="1"/>
          <p:nvPr/>
        </p:nvSpPr>
        <p:spPr>
          <a:xfrm>
            <a:off x="3331689" y="1795712"/>
            <a:ext cx="7057177" cy="1938992"/>
          </a:xfrm>
          <a:prstGeom prst="rect">
            <a:avLst/>
          </a:prstGeom>
          <a:noFill/>
        </p:spPr>
        <p:txBody>
          <a:bodyPr wrap="square" rtlCol="0">
            <a:spAutoFit/>
          </a:bodyPr>
          <a:lstStyle/>
          <a:p>
            <a:r>
              <a:rPr lang="en-GB" sz="2000" dirty="0"/>
              <a:t>According to the World Health Organization (1948), health is more than just the absence of disease; it includes mental, social, and physical well-being.</a:t>
            </a:r>
          </a:p>
          <a:p>
            <a:endParaRPr lang="en-GB" sz="2000" dirty="0"/>
          </a:p>
          <a:p>
            <a:endParaRPr lang="en-GB" sz="2000" dirty="0"/>
          </a:p>
          <a:p>
            <a:r>
              <a:rPr lang="en-US" sz="2000" dirty="0"/>
              <a:t>.</a:t>
            </a:r>
          </a:p>
        </p:txBody>
      </p:sp>
      <p:pic>
        <p:nvPicPr>
          <p:cNvPr id="7" name="Graphic 6" descr="Heart with pulse outline">
            <a:extLst>
              <a:ext uri="{FF2B5EF4-FFF2-40B4-BE49-F238E27FC236}">
                <a16:creationId xmlns:a16="http://schemas.microsoft.com/office/drawing/2014/main" id="{FEBD6C14-84BA-4949-8434-C1A06C49461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86194" y="934986"/>
            <a:ext cx="2986836" cy="2986836"/>
          </a:xfrm>
          <a:prstGeom prst="rect">
            <a:avLst/>
          </a:prstGeom>
        </p:spPr>
      </p:pic>
      <p:sp>
        <p:nvSpPr>
          <p:cNvPr id="13" name="TextBox 12">
            <a:extLst>
              <a:ext uri="{FF2B5EF4-FFF2-40B4-BE49-F238E27FC236}">
                <a16:creationId xmlns:a16="http://schemas.microsoft.com/office/drawing/2014/main" id="{3C13EDF4-D0AE-32FD-0BFD-3A957BFBDCA5}"/>
              </a:ext>
            </a:extLst>
          </p:cNvPr>
          <p:cNvSpPr txBox="1"/>
          <p:nvPr/>
        </p:nvSpPr>
        <p:spPr>
          <a:xfrm>
            <a:off x="1349115" y="3539494"/>
            <a:ext cx="10546939" cy="1369606"/>
          </a:xfrm>
          <a:prstGeom prst="rect">
            <a:avLst/>
          </a:prstGeom>
          <a:noFill/>
        </p:spPr>
        <p:txBody>
          <a:bodyPr wrap="square" rtlCol="0">
            <a:spAutoFit/>
          </a:bodyPr>
          <a:lstStyle/>
          <a:p>
            <a:pPr lvl="0" defTabSz="914400" eaLnBrk="0" fontAlgn="base" hangingPunct="0">
              <a:spcBef>
                <a:spcPct val="0"/>
              </a:spcBef>
              <a:spcAft>
                <a:spcPct val="0"/>
              </a:spcAft>
            </a:pPr>
            <a:endParaRPr lang="en-US" altLang="en-US" sz="1100" dirty="0">
              <a:latin typeface="Arial" panose="020B0604020202020204" pitchFamily="34" charset="0"/>
            </a:endParaRPr>
          </a:p>
          <a:p>
            <a:pPr lvl="0" defTabSz="914400" eaLnBrk="0" fontAlgn="base" hangingPunct="0">
              <a:spcBef>
                <a:spcPct val="0"/>
              </a:spcBef>
              <a:spcAft>
                <a:spcPct val="0"/>
              </a:spcAft>
            </a:pPr>
            <a:r>
              <a:rPr lang="en-US" altLang="en-US" dirty="0">
                <a:solidFill>
                  <a:srgbClr val="000000"/>
                </a:solidFill>
                <a:latin typeface="Arial" panose="020B0604020202020204" pitchFamily="34" charset="0"/>
              </a:rPr>
              <a:t>Using the World Health Organization's definition, we can determine health isn’t only about not being sick. It’s about balance between body, mind, and social life . </a:t>
            </a:r>
            <a:r>
              <a:rPr lang="en-US" altLang="en-US" dirty="0">
                <a:solidFill>
                  <a:srgbClr val="000000"/>
                </a:solidFill>
              </a:rPr>
              <a:t>Feeling good on a social, emotional, and physical level is a sign of good health.</a:t>
            </a:r>
            <a:endParaRPr lang="en-US" altLang="en-US" dirty="0">
              <a:latin typeface="Arial" panose="020B0604020202020204" pitchFamily="34" charset="0"/>
            </a:endParaRPr>
          </a:p>
          <a:p>
            <a:pPr lvl="0" defTabSz="914400" eaLnBrk="0" fontAlgn="base" hangingPunct="0">
              <a:spcBef>
                <a:spcPct val="0"/>
              </a:spcBef>
              <a:spcAft>
                <a:spcPct val="0"/>
              </a:spcAft>
              <a:buFontTx/>
              <a:buChar char="•"/>
            </a:pPr>
            <a:endParaRPr lang="en-US" altLang="en-US" dirty="0">
              <a:solidFill>
                <a:srgbClr val="000000"/>
              </a:solidFill>
              <a:latin typeface="Arial" panose="020B0604020202020204" pitchFamily="34" charset="0"/>
            </a:endParaRPr>
          </a:p>
        </p:txBody>
      </p:sp>
      <p:sp>
        <p:nvSpPr>
          <p:cNvPr id="16" name="Rectangle 4">
            <a:extLst>
              <a:ext uri="{FF2B5EF4-FFF2-40B4-BE49-F238E27FC236}">
                <a16:creationId xmlns:a16="http://schemas.microsoft.com/office/drawing/2014/main" id="{12A2239E-B744-9417-DEBD-342DF422FF3F}"/>
              </a:ext>
            </a:extLst>
          </p:cNvPr>
          <p:cNvSpPr>
            <a:spLocks noChangeArrowheads="1"/>
          </p:cNvSpPr>
          <p:nvPr/>
        </p:nvSpPr>
        <p:spPr bwMode="auto">
          <a:xfrm>
            <a:off x="0" y="-140732"/>
            <a:ext cx="184731"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200" b="0" i="0" u="none" strike="noStrike" cap="none" normalizeH="0" baseline="0" dirty="0">
                <a:ln>
                  <a:noFill/>
                </a:ln>
                <a:solidFill>
                  <a:srgbClr val="000000"/>
                </a:solidFill>
                <a:effectLst/>
                <a:latin typeface="Arial" panose="020B0604020202020204" pitchFamily="34" charset="0"/>
              </a:rPr>
            </a:br>
            <a:br>
              <a:rPr kumimoji="0" lang="en-US" altLang="en-US" sz="1200" b="0" i="0" u="none" strike="noStrike" cap="none" normalizeH="0" baseline="0" dirty="0">
                <a:ln>
                  <a:noFill/>
                </a:ln>
                <a:solidFill>
                  <a:srgbClr val="000000"/>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7" name="TextBox 16">
            <a:extLst>
              <a:ext uri="{FF2B5EF4-FFF2-40B4-BE49-F238E27FC236}">
                <a16:creationId xmlns:a16="http://schemas.microsoft.com/office/drawing/2014/main" id="{5B4C277C-9772-1899-D4DC-64C2C61BA8C5}"/>
              </a:ext>
            </a:extLst>
          </p:cNvPr>
          <p:cNvSpPr txBox="1"/>
          <p:nvPr/>
        </p:nvSpPr>
        <p:spPr>
          <a:xfrm>
            <a:off x="1349115" y="4909100"/>
            <a:ext cx="10546939" cy="646331"/>
          </a:xfrm>
          <a:prstGeom prst="rect">
            <a:avLst/>
          </a:prstGeom>
          <a:noFill/>
        </p:spPr>
        <p:txBody>
          <a:bodyPr wrap="square" rtlCol="0">
            <a:spAutoFit/>
          </a:bodyPr>
          <a:lstStyle/>
          <a:p>
            <a:pPr lvl="0" defTabSz="914400" eaLnBrk="0" fontAlgn="base" hangingPunct="0">
              <a:spcBef>
                <a:spcPct val="0"/>
              </a:spcBef>
              <a:spcAft>
                <a:spcPct val="0"/>
              </a:spcAft>
            </a:pPr>
            <a:r>
              <a:rPr lang="en-US" altLang="en-US" dirty="0">
                <a:solidFill>
                  <a:srgbClr val="000000"/>
                </a:solidFill>
                <a:latin typeface="-webkit-standard"/>
              </a:rPr>
              <a:t>For Example, someone with asthma can still be </a:t>
            </a:r>
            <a:r>
              <a:rPr lang="en-US" altLang="en-US" i="1" dirty="0">
                <a:solidFill>
                  <a:srgbClr val="000000"/>
                </a:solidFill>
              </a:rPr>
              <a:t>healthy</a:t>
            </a:r>
            <a:r>
              <a:rPr lang="en-US" altLang="en-US" dirty="0">
                <a:solidFill>
                  <a:srgbClr val="000000"/>
                </a:solidFill>
                <a:latin typeface="-webkit-standard"/>
              </a:rPr>
              <a:t> if their condition is managed, they feel mentally well, and have good social support.</a:t>
            </a:r>
            <a:endParaRPr lang="en-US" altLang="en-US" dirty="0">
              <a:latin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002611" y="127929"/>
            <a:ext cx="8647459" cy="707886"/>
          </a:xfrm>
          <a:prstGeom prst="rect">
            <a:avLst/>
          </a:prstGeom>
          <a:noFill/>
        </p:spPr>
        <p:txBody>
          <a:bodyPr wrap="square">
            <a:spAutoFit/>
          </a:bodyPr>
          <a:lstStyle/>
          <a:p>
            <a:pPr>
              <a:defRPr sz="4000" b="1">
                <a:solidFill>
                  <a:srgbClr val="225496"/>
                </a:solidFill>
                <a:latin typeface="Calibri"/>
              </a:defRPr>
            </a:pPr>
            <a:r>
              <a:rPr lang="en-GB" dirty="0"/>
              <a:t>Models Of Health – Biomedical Module </a:t>
            </a:r>
            <a:endParaRPr dirty="0"/>
          </a:p>
        </p:txBody>
      </p:sp>
      <p:sp>
        <p:nvSpPr>
          <p:cNvPr id="11" name="TextBox 10">
            <a:extLst>
              <a:ext uri="{FF2B5EF4-FFF2-40B4-BE49-F238E27FC236}">
                <a16:creationId xmlns:a16="http://schemas.microsoft.com/office/drawing/2014/main" id="{29BA4813-C058-CA8D-5BEF-913F5BA29E32}"/>
              </a:ext>
            </a:extLst>
          </p:cNvPr>
          <p:cNvSpPr txBox="1"/>
          <p:nvPr/>
        </p:nvSpPr>
        <p:spPr>
          <a:xfrm>
            <a:off x="374755" y="997358"/>
            <a:ext cx="7714562" cy="637097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The biomedical model emphasizes the physical and biological aspects of health, defining it as the absence of disease and linking illnesses to specific biological causes </a:t>
            </a:r>
            <a:r>
              <a:rPr lang="en-GB" sz="2400" dirty="0">
                <a:latin typeface="Arial" panose="020B0604020202020204" pitchFamily="34" charset="0"/>
                <a:cs typeface="Arial" panose="020B0604020202020204" pitchFamily="34" charset="0"/>
              </a:rPr>
              <a:t>(Rocca and Anjum, 2020)</a:t>
            </a:r>
            <a:r>
              <a:rPr lang="en-US" sz="2400" dirty="0">
                <a:latin typeface="Arial" panose="020B0604020202020204" pitchFamily="34" charset="0"/>
                <a:cs typeface="Arial" panose="020B0604020202020204" pitchFamily="34" charset="0"/>
              </a:rPr>
              <a:t>.</a:t>
            </a:r>
          </a:p>
          <a:p>
            <a:endParaRPr lang="en-US" sz="2400" dirty="0"/>
          </a:p>
          <a:p>
            <a:r>
              <a:rPr lang="en-US" altLang="en-US" sz="2400" dirty="0">
                <a:solidFill>
                  <a:srgbClr val="000000"/>
                </a:solidFill>
                <a:latin typeface="Arial" panose="020B0604020202020204" pitchFamily="34" charset="0"/>
                <a:cs typeface="Arial" panose="020B0604020202020204" pitchFamily="34" charset="0"/>
              </a:rPr>
              <a:t>According to WJEC (2023), the model views the body as a machine that can malfunction. Doctors act as "mechanics" to diagnose and fix the breakdown through medication or surgery. </a:t>
            </a:r>
          </a:p>
          <a:p>
            <a:endParaRPr lang="en-US" altLang="en-US" sz="2400" dirty="0">
              <a:solidFill>
                <a:srgbClr val="000000"/>
              </a:solidFill>
              <a:latin typeface="Arial" panose="020B0604020202020204" pitchFamily="34" charset="0"/>
              <a:cs typeface="Arial" panose="020B0604020202020204" pitchFamily="34" charset="0"/>
            </a:endParaRPr>
          </a:p>
          <a:p>
            <a:r>
              <a:rPr lang="en-US" altLang="en-US" sz="2400" dirty="0">
                <a:solidFill>
                  <a:srgbClr val="000000"/>
                </a:solidFill>
                <a:latin typeface="Arial" panose="020B0604020202020204" pitchFamily="34" charset="0"/>
                <a:cs typeface="Arial" panose="020B0604020202020204" pitchFamily="34" charset="0"/>
              </a:rPr>
              <a:t>According to </a:t>
            </a:r>
            <a:r>
              <a:rPr lang="en-GB" sz="2400" dirty="0" err="1">
                <a:latin typeface="Arial" panose="020B0604020202020204" pitchFamily="34" charset="0"/>
                <a:cs typeface="Arial" panose="020B0604020202020204" pitchFamily="34" charset="0"/>
              </a:rPr>
              <a:t>Bondonga</a:t>
            </a:r>
            <a:r>
              <a:rPr lang="en-GB" sz="2400" dirty="0">
                <a:latin typeface="Arial" panose="020B0604020202020204" pitchFamily="34" charset="0"/>
                <a:cs typeface="Arial" panose="020B0604020202020204" pitchFamily="34" charset="0"/>
              </a:rPr>
              <a:t> (2016) </a:t>
            </a:r>
            <a:r>
              <a:rPr lang="en-US" altLang="en-US" sz="2400" dirty="0">
                <a:solidFill>
                  <a:srgbClr val="000000"/>
                </a:solidFill>
                <a:latin typeface="Arial" panose="020B0604020202020204" pitchFamily="34" charset="0"/>
                <a:cs typeface="Arial" panose="020B0604020202020204" pitchFamily="34" charset="0"/>
              </a:rPr>
              <a:t>The strengths of biomedical model is it is Effective for diagnosis &amp; treatment. </a:t>
            </a:r>
            <a:r>
              <a:rPr lang="en-US" altLang="en-US" sz="2400" dirty="0">
                <a:latin typeface="Arial" panose="020B0604020202020204" pitchFamily="34" charset="0"/>
                <a:cs typeface="Arial" panose="020B0604020202020204" pitchFamily="34" charset="0"/>
              </a:rPr>
              <a:t>However, the weakness of the model it ignores medical and social wellbeing </a:t>
            </a:r>
          </a:p>
          <a:p>
            <a:endParaRPr lang="en-US" sz="2400" dirty="0"/>
          </a:p>
          <a:p>
            <a:endParaRPr lang="en-US" sz="2400" dirty="0"/>
          </a:p>
          <a:p>
            <a:endParaRPr lang="en-US" sz="2400" dirty="0"/>
          </a:p>
        </p:txBody>
      </p:sp>
      <p:sp>
        <p:nvSpPr>
          <p:cNvPr id="12" name="AutoShape 6" descr="Depiction of the biomedical and biopsychosocial models of healthcare">
            <a:extLst>
              <a:ext uri="{FF2B5EF4-FFF2-40B4-BE49-F238E27FC236}">
                <a16:creationId xmlns:a16="http://schemas.microsoft.com/office/drawing/2014/main" id="{54E5FABA-E6BE-9AB6-C8F6-89E822F963C9}"/>
              </a:ext>
            </a:extLst>
          </p:cNvPr>
          <p:cNvSpPr>
            <a:spLocks noChangeAspect="1" noChangeArrowheads="1"/>
          </p:cNvSpPr>
          <p:nvPr/>
        </p:nvSpPr>
        <p:spPr bwMode="auto">
          <a:xfrm>
            <a:off x="5942013" y="289472"/>
            <a:ext cx="3291928" cy="329192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AutoShape 8" descr="Depiction of the biomedical and biopsychosocial models of healthcare">
            <a:extLst>
              <a:ext uri="{FF2B5EF4-FFF2-40B4-BE49-F238E27FC236}">
                <a16:creationId xmlns:a16="http://schemas.microsoft.com/office/drawing/2014/main" id="{26742E1F-9638-8E6E-6E5E-E8F2C8731440}"/>
              </a:ext>
            </a:extLst>
          </p:cNvPr>
          <p:cNvSpPr>
            <a:spLocks noChangeAspect="1" noChangeArrowheads="1"/>
          </p:cNvSpPr>
          <p:nvPr/>
        </p:nvSpPr>
        <p:spPr bwMode="auto">
          <a:xfrm>
            <a:off x="5942012" y="2028331"/>
            <a:ext cx="1553069" cy="155306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7" name="Picture 16" descr="A diagram of disease&#10;&#10;AI-generated content may be incorrect.">
            <a:extLst>
              <a:ext uri="{FF2B5EF4-FFF2-40B4-BE49-F238E27FC236}">
                <a16:creationId xmlns:a16="http://schemas.microsoft.com/office/drawing/2014/main" id="{9A384045-7077-467D-94A1-645865AD0C9D}"/>
              </a:ext>
            </a:extLst>
          </p:cNvPr>
          <p:cNvPicPr>
            <a:picLocks noChangeAspect="1"/>
          </p:cNvPicPr>
          <p:nvPr/>
        </p:nvPicPr>
        <p:blipFill>
          <a:blip r:embed="rId3"/>
          <a:stretch>
            <a:fillRect/>
          </a:stretch>
        </p:blipFill>
        <p:spPr>
          <a:xfrm>
            <a:off x="8089317" y="1072420"/>
            <a:ext cx="4019258" cy="5017960"/>
          </a:xfrm>
          <a:prstGeom prst="rect">
            <a:avLst/>
          </a:prstGeom>
        </p:spPr>
      </p:pic>
      <p:sp>
        <p:nvSpPr>
          <p:cNvPr id="18" name="TextBox 17">
            <a:extLst>
              <a:ext uri="{FF2B5EF4-FFF2-40B4-BE49-F238E27FC236}">
                <a16:creationId xmlns:a16="http://schemas.microsoft.com/office/drawing/2014/main" id="{20F58B75-A610-3A73-C07B-4065810B28BA}"/>
              </a:ext>
            </a:extLst>
          </p:cNvPr>
          <p:cNvSpPr txBox="1"/>
          <p:nvPr/>
        </p:nvSpPr>
        <p:spPr>
          <a:xfrm>
            <a:off x="8357706" y="6098845"/>
            <a:ext cx="3878975" cy="369332"/>
          </a:xfrm>
          <a:prstGeom prst="rect">
            <a:avLst/>
          </a:prstGeom>
          <a:noFill/>
        </p:spPr>
        <p:txBody>
          <a:bodyPr wrap="square" rtlCol="0">
            <a:spAutoFit/>
          </a:bodyPr>
          <a:lstStyle/>
          <a:p>
            <a:r>
              <a:rPr lang="en-US" dirty="0"/>
              <a:t>Biomedical Image </a:t>
            </a:r>
            <a:r>
              <a:rPr lang="en-GB" dirty="0"/>
              <a:t>(Leeper, 2019)</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D68207-3397-ADF5-C9B5-DC754F89B386}"/>
              </a:ext>
            </a:extLst>
          </p:cNvPr>
          <p:cNvSpPr txBox="1"/>
          <p:nvPr/>
        </p:nvSpPr>
        <p:spPr>
          <a:xfrm>
            <a:off x="428080" y="4314783"/>
            <a:ext cx="7026743" cy="3170099"/>
          </a:xfrm>
          <a:prstGeom prst="rect">
            <a:avLst/>
          </a:prstGeom>
          <a:noFill/>
        </p:spPr>
        <p:txBody>
          <a:bodyPr wrap="square" rtlCol="0">
            <a:spAutoFit/>
          </a:bodyPr>
          <a:lstStyle/>
          <a:p>
            <a:pPr lvl="0" defTabSz="914400" eaLnBrk="0" fontAlgn="base" hangingPunct="0">
              <a:spcBef>
                <a:spcPct val="0"/>
              </a:spcBef>
              <a:spcAft>
                <a:spcPct val="0"/>
              </a:spcAft>
            </a:pPr>
            <a:r>
              <a:rPr lang="en-US" altLang="en-US" b="1" dirty="0">
                <a:solidFill>
                  <a:srgbClr val="0E101A"/>
                </a:solidFill>
                <a:latin typeface="Arial" panose="020B0604020202020204" pitchFamily="34" charset="0"/>
                <a:cs typeface="Arial" panose="020B0604020202020204" pitchFamily="34" charset="0"/>
              </a:rPr>
              <a:t>Strengths - </a:t>
            </a:r>
            <a:r>
              <a:rPr lang="en-US" altLang="en-US" dirty="0">
                <a:solidFill>
                  <a:srgbClr val="0E101A"/>
                </a:solidFill>
                <a:latin typeface="Arial" panose="020B0604020202020204" pitchFamily="34" charset="0"/>
                <a:cs typeface="Arial" panose="020B0604020202020204" pitchFamily="34" charset="0"/>
              </a:rPr>
              <a:t>According to Hadi (2025), this module acts as a broad framework for analyzing and treating individuals in current healthcare settings by integrating biological, psychological, and social aspects of health. </a:t>
            </a:r>
          </a:p>
          <a:p>
            <a:pPr lvl="0" defTabSz="914400" eaLnBrk="0" fontAlgn="base" hangingPunct="0">
              <a:spcBef>
                <a:spcPct val="0"/>
              </a:spcBef>
              <a:spcAft>
                <a:spcPct val="0"/>
              </a:spcAft>
            </a:pPr>
            <a:endParaRPr lang="en-US" b="1" dirty="0">
              <a:solidFill>
                <a:srgbClr val="0E101A"/>
              </a:solidFill>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GB" b="1" dirty="0">
                <a:latin typeface="Arial" panose="020B0604020202020204" pitchFamily="34" charset="0"/>
                <a:cs typeface="Arial" panose="020B0604020202020204" pitchFamily="34" charset="0"/>
              </a:rPr>
              <a:t>Weakness - </a:t>
            </a:r>
            <a:r>
              <a:rPr lang="en-GB" dirty="0">
                <a:latin typeface="Arial" panose="020B0604020202020204" pitchFamily="34" charset="0"/>
                <a:cs typeface="Arial" panose="020B0604020202020204" pitchFamily="34" charset="0"/>
              </a:rPr>
              <a:t>It can be hard to use in busy health services, especially when trying to measure results and cover all three areas equally </a:t>
            </a:r>
            <a:r>
              <a:rPr lang="en-GB" dirty="0"/>
              <a:t>(Kusnanto, </a:t>
            </a:r>
            <a:r>
              <a:rPr lang="en-GB" dirty="0" err="1"/>
              <a:t>Agustian</a:t>
            </a:r>
            <a:r>
              <a:rPr lang="en-GB" dirty="0"/>
              <a:t> and </a:t>
            </a:r>
            <a:r>
              <a:rPr lang="en-GB" dirty="0" err="1"/>
              <a:t>Hilmanto</a:t>
            </a:r>
            <a:r>
              <a:rPr lang="en-GB" dirty="0"/>
              <a:t>, 2018) </a:t>
            </a:r>
            <a:r>
              <a:rPr lang="en-GB" dirty="0">
                <a:latin typeface="Arial" panose="020B0604020202020204" pitchFamily="34" charset="0"/>
                <a:cs typeface="Arial" panose="020B0604020202020204" pitchFamily="34" charset="0"/>
              </a:rPr>
              <a:t>.</a:t>
            </a:r>
            <a:br>
              <a:rPr lang="en-GB" dirty="0"/>
            </a:br>
            <a:endParaRPr lang="en-GB" dirty="0"/>
          </a:p>
          <a:p>
            <a:pPr lvl="0" defTabSz="914400" eaLnBrk="0" fontAlgn="base" hangingPunct="0">
              <a:spcBef>
                <a:spcPct val="0"/>
              </a:spcBef>
              <a:spcAft>
                <a:spcPct val="0"/>
              </a:spcAft>
            </a:pPr>
            <a:endParaRPr lang="en-US" altLang="en-US" sz="2000" dirty="0">
              <a:solidFill>
                <a:srgbClr val="0E101A"/>
              </a:solidFill>
              <a:latin typeface="Arial" panose="020B0604020202020204" pitchFamily="34" charset="0"/>
              <a:cs typeface="Arial" panose="020B0604020202020204" pitchFamily="34" charset="0"/>
            </a:endParaRPr>
          </a:p>
          <a:p>
            <a:endParaRPr lang="en-US" dirty="0"/>
          </a:p>
        </p:txBody>
      </p:sp>
      <p:sp>
        <p:nvSpPr>
          <p:cNvPr id="6" name="TextBox 5">
            <a:extLst>
              <a:ext uri="{FF2B5EF4-FFF2-40B4-BE49-F238E27FC236}">
                <a16:creationId xmlns:a16="http://schemas.microsoft.com/office/drawing/2014/main" id="{EBA1C386-007F-3ABB-365A-68C98ED899EE}"/>
              </a:ext>
            </a:extLst>
          </p:cNvPr>
          <p:cNvSpPr txBox="1"/>
          <p:nvPr/>
        </p:nvSpPr>
        <p:spPr>
          <a:xfrm>
            <a:off x="1666222" y="104105"/>
            <a:ext cx="9825317" cy="707886"/>
          </a:xfrm>
          <a:prstGeom prst="rect">
            <a:avLst/>
          </a:prstGeom>
          <a:noFill/>
        </p:spPr>
        <p:txBody>
          <a:bodyPr wrap="square">
            <a:spAutoFit/>
          </a:bodyPr>
          <a:lstStyle/>
          <a:p>
            <a:pPr>
              <a:defRPr sz="4000" b="1">
                <a:solidFill>
                  <a:srgbClr val="225496"/>
                </a:solidFill>
                <a:latin typeface="Calibri"/>
              </a:defRPr>
            </a:pPr>
            <a:r>
              <a:rPr lang="en-GB" dirty="0"/>
              <a:t>Models Of Health – Biopsychosocial Module </a:t>
            </a:r>
          </a:p>
        </p:txBody>
      </p:sp>
      <p:pic>
        <p:nvPicPr>
          <p:cNvPr id="4100" name="Picture 4" descr="figure 1">
            <a:extLst>
              <a:ext uri="{FF2B5EF4-FFF2-40B4-BE49-F238E27FC236}">
                <a16:creationId xmlns:a16="http://schemas.microsoft.com/office/drawing/2014/main" id="{B58D22B4-3591-4BA4-9BBE-8DDDF270F7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4823" y="1097209"/>
            <a:ext cx="4483100" cy="42291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4E6B56A-DBB4-42D1-C173-89DF71D2DBAB}"/>
              </a:ext>
            </a:extLst>
          </p:cNvPr>
          <p:cNvSpPr txBox="1"/>
          <p:nvPr/>
        </p:nvSpPr>
        <p:spPr>
          <a:xfrm>
            <a:off x="7602070" y="5399678"/>
            <a:ext cx="3693459" cy="646331"/>
          </a:xfrm>
          <a:prstGeom prst="rect">
            <a:avLst/>
          </a:prstGeom>
          <a:noFill/>
        </p:spPr>
        <p:txBody>
          <a:bodyPr wrap="square" rtlCol="0">
            <a:spAutoFit/>
          </a:bodyPr>
          <a:lstStyle/>
          <a:p>
            <a:r>
              <a:rPr lang="en-US" dirty="0"/>
              <a:t>Image of Biopsychosocial Module </a:t>
            </a:r>
            <a:r>
              <a:rPr lang="en-GB" dirty="0"/>
              <a:t>(</a:t>
            </a:r>
            <a:r>
              <a:rPr lang="en-GB" dirty="0" err="1"/>
              <a:t>Gliedt</a:t>
            </a:r>
            <a:r>
              <a:rPr lang="en-GB" dirty="0"/>
              <a:t> et al., 2017)</a:t>
            </a:r>
            <a:endParaRPr lang="en-US" dirty="0"/>
          </a:p>
        </p:txBody>
      </p:sp>
      <p:sp>
        <p:nvSpPr>
          <p:cNvPr id="12" name="Rectangle 5">
            <a:extLst>
              <a:ext uri="{FF2B5EF4-FFF2-40B4-BE49-F238E27FC236}">
                <a16:creationId xmlns:a16="http://schemas.microsoft.com/office/drawing/2014/main" id="{496AB69F-D3E6-F0DE-DF92-3E3A865524A4}"/>
              </a:ext>
            </a:extLst>
          </p:cNvPr>
          <p:cNvSpPr>
            <a:spLocks noChangeArrowheads="1"/>
          </p:cNvSpPr>
          <p:nvPr/>
        </p:nvSpPr>
        <p:spPr bwMode="auto">
          <a:xfrm>
            <a:off x="0" y="-94565"/>
            <a:ext cx="24878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3" name="TextBox 12">
            <a:extLst>
              <a:ext uri="{FF2B5EF4-FFF2-40B4-BE49-F238E27FC236}">
                <a16:creationId xmlns:a16="http://schemas.microsoft.com/office/drawing/2014/main" id="{50CD414F-69C8-BDD5-B8AD-43D56CE9B297}"/>
              </a:ext>
            </a:extLst>
          </p:cNvPr>
          <p:cNvSpPr txBox="1"/>
          <p:nvPr/>
        </p:nvSpPr>
        <p:spPr>
          <a:xfrm>
            <a:off x="248786" y="898463"/>
            <a:ext cx="7100048" cy="3416320"/>
          </a:xfrm>
          <a:prstGeom prst="rect">
            <a:avLst/>
          </a:prstGeom>
          <a:noFill/>
        </p:spPr>
        <p:txBody>
          <a:bodyPr wrap="square" rtlCol="0">
            <a:spAutoFit/>
          </a:bodyPr>
          <a:lstStyle/>
          <a:p>
            <a:pPr lvl="0" defTabSz="914400" eaLnBrk="0" fontAlgn="base" hangingPunct="0">
              <a:spcBef>
                <a:spcPct val="0"/>
              </a:spcBef>
              <a:spcAft>
                <a:spcPct val="0"/>
              </a:spcAft>
            </a:pPr>
            <a:r>
              <a:rPr lang="en-US" altLang="en-US" dirty="0">
                <a:solidFill>
                  <a:srgbClr val="000000"/>
                </a:solidFill>
                <a:latin typeface="Arial" panose="020B0604020202020204" pitchFamily="34" charset="0"/>
                <a:cs typeface="Arial" panose="020B0604020202020204" pitchFamily="34" charset="0"/>
              </a:rPr>
              <a:t>According to </a:t>
            </a:r>
            <a:r>
              <a:rPr lang="en-GB" altLang="en-US" dirty="0">
                <a:solidFill>
                  <a:srgbClr val="000000"/>
                </a:solidFill>
                <a:latin typeface="Arial" panose="020B0604020202020204" pitchFamily="34" charset="0"/>
                <a:cs typeface="Arial" panose="020B0604020202020204" pitchFamily="34" charset="0"/>
              </a:rPr>
              <a:t>R</a:t>
            </a:r>
            <a:r>
              <a:rPr lang="en-GB" dirty="0">
                <a:latin typeface="Arial" panose="020B0604020202020204" pitchFamily="34" charset="0"/>
                <a:cs typeface="Arial" panose="020B0604020202020204" pitchFamily="34" charset="0"/>
              </a:rPr>
              <a:t>oberts,( 2023)</a:t>
            </a:r>
            <a:r>
              <a:rPr lang="en-US" dirty="0">
                <a:solidFill>
                  <a:srgbClr val="000000"/>
                </a:solidFill>
                <a:latin typeface="Arial" panose="020B0604020202020204" pitchFamily="34" charset="0"/>
                <a:cs typeface="Arial" panose="020B0604020202020204" pitchFamily="34" charset="0"/>
              </a:rPr>
              <a:t> a </a:t>
            </a:r>
            <a:r>
              <a:rPr lang="en-US" altLang="en-US" dirty="0">
                <a:solidFill>
                  <a:srgbClr val="000000"/>
                </a:solidFill>
                <a:latin typeface="Arial" panose="020B0604020202020204" pitchFamily="34" charset="0"/>
                <a:cs typeface="Arial" panose="020B0604020202020204" pitchFamily="34" charset="0"/>
              </a:rPr>
              <a:t>person’s health is influenced by three interacting factors:</a:t>
            </a:r>
          </a:p>
          <a:p>
            <a:pPr lvl="0" defTabSz="914400" eaLnBrk="0" fontAlgn="base" hangingPunct="0">
              <a:spcBef>
                <a:spcPct val="0"/>
              </a:spcBef>
              <a:spcAft>
                <a:spcPct val="0"/>
              </a:spcAft>
            </a:pPr>
            <a:endParaRPr lang="en-US" altLang="en-US" b="1" dirty="0">
              <a:solidFill>
                <a:srgbClr val="000000"/>
              </a:solidFill>
              <a:latin typeface="Arial" panose="020B0604020202020204" pitchFamily="34" charset="0"/>
              <a:cs typeface="Arial" panose="020B0604020202020204" pitchFamily="34" charset="0"/>
            </a:endParaRPr>
          </a:p>
          <a:p>
            <a:pPr lvl="1" defTabSz="914400" eaLnBrk="0" fontAlgn="base" hangingPunct="0">
              <a:spcBef>
                <a:spcPct val="0"/>
              </a:spcBef>
              <a:spcAft>
                <a:spcPct val="0"/>
              </a:spcAft>
              <a:buFontTx/>
              <a:buAutoNum type="arabicPeriod"/>
            </a:pPr>
            <a:r>
              <a:rPr lang="en-US" altLang="en-US" b="1" dirty="0">
                <a:solidFill>
                  <a:srgbClr val="000000"/>
                </a:solidFill>
                <a:highlight>
                  <a:srgbClr val="FFFF00"/>
                </a:highlight>
                <a:latin typeface="Arial" panose="020B0604020202020204" pitchFamily="34" charset="0"/>
                <a:cs typeface="Arial" panose="020B0604020202020204" pitchFamily="34" charset="0"/>
              </a:rPr>
              <a:t>Biological</a:t>
            </a:r>
            <a:r>
              <a:rPr lang="en-US" altLang="en-US" b="1" dirty="0">
                <a:solidFill>
                  <a:srgbClr val="000000"/>
                </a:solidFill>
                <a:latin typeface="Arial" panose="020B0604020202020204" pitchFamily="34" charset="0"/>
                <a:cs typeface="Arial" panose="020B0604020202020204" pitchFamily="34" charset="0"/>
              </a:rPr>
              <a:t> </a:t>
            </a:r>
            <a:r>
              <a:rPr lang="en-US" altLang="en-US" dirty="0">
                <a:solidFill>
                  <a:srgbClr val="000000"/>
                </a:solidFill>
                <a:latin typeface="Arial" panose="020B0604020202020204" pitchFamily="34" charset="0"/>
                <a:cs typeface="Arial" panose="020B0604020202020204" pitchFamily="34" charset="0"/>
              </a:rPr>
              <a:t>such as body, genes, illness, physical health.</a:t>
            </a:r>
          </a:p>
          <a:p>
            <a:pPr lvl="1" defTabSz="914400" eaLnBrk="0" fontAlgn="base" hangingPunct="0">
              <a:spcBef>
                <a:spcPct val="0"/>
              </a:spcBef>
              <a:spcAft>
                <a:spcPct val="0"/>
              </a:spcAft>
              <a:buFontTx/>
              <a:buAutoNum type="arabicPeriod" startAt="2"/>
            </a:pPr>
            <a:r>
              <a:rPr lang="en-US" altLang="en-US" b="1" dirty="0">
                <a:solidFill>
                  <a:srgbClr val="000000"/>
                </a:solidFill>
                <a:highlight>
                  <a:srgbClr val="FFFF00"/>
                </a:highlight>
                <a:latin typeface="Arial" panose="020B0604020202020204" pitchFamily="34" charset="0"/>
                <a:cs typeface="Arial" panose="020B0604020202020204" pitchFamily="34" charset="0"/>
              </a:rPr>
              <a:t>Psychological</a:t>
            </a:r>
            <a:r>
              <a:rPr lang="en-US" altLang="en-US" b="1" dirty="0">
                <a:solidFill>
                  <a:srgbClr val="000000"/>
                </a:solidFill>
                <a:latin typeface="Arial" panose="020B0604020202020204" pitchFamily="34" charset="0"/>
                <a:cs typeface="Arial" panose="020B0604020202020204" pitchFamily="34" charset="0"/>
              </a:rPr>
              <a:t> </a:t>
            </a:r>
            <a:r>
              <a:rPr lang="en-US" altLang="en-US" dirty="0">
                <a:solidFill>
                  <a:srgbClr val="000000"/>
                </a:solidFill>
                <a:latin typeface="Arial" panose="020B0604020202020204" pitchFamily="34" charset="0"/>
                <a:cs typeface="Arial" panose="020B0604020202020204" pitchFamily="34" charset="0"/>
              </a:rPr>
              <a:t>such as thoughts, emotions, mental health.</a:t>
            </a:r>
          </a:p>
          <a:p>
            <a:pPr lvl="1" defTabSz="914400" eaLnBrk="0" fontAlgn="base" hangingPunct="0">
              <a:spcBef>
                <a:spcPct val="0"/>
              </a:spcBef>
              <a:spcAft>
                <a:spcPct val="0"/>
              </a:spcAft>
              <a:buFontTx/>
              <a:buAutoNum type="arabicPeriod" startAt="3"/>
            </a:pPr>
            <a:r>
              <a:rPr lang="en-US" altLang="en-US" b="1" dirty="0">
                <a:solidFill>
                  <a:srgbClr val="000000"/>
                </a:solidFill>
                <a:highlight>
                  <a:srgbClr val="FFFF00"/>
                </a:highlight>
                <a:latin typeface="Arial" panose="020B0604020202020204" pitchFamily="34" charset="0"/>
                <a:cs typeface="Arial" panose="020B0604020202020204" pitchFamily="34" charset="0"/>
              </a:rPr>
              <a:t>Social</a:t>
            </a:r>
            <a:r>
              <a:rPr lang="en-US" altLang="en-US" b="1" dirty="0">
                <a:solidFill>
                  <a:srgbClr val="000000"/>
                </a:solidFill>
                <a:latin typeface="Arial" panose="020B0604020202020204" pitchFamily="34" charset="0"/>
                <a:cs typeface="Arial" panose="020B0604020202020204" pitchFamily="34" charset="0"/>
              </a:rPr>
              <a:t> </a:t>
            </a:r>
            <a:r>
              <a:rPr lang="en-US" altLang="en-US" dirty="0">
                <a:solidFill>
                  <a:srgbClr val="000000"/>
                </a:solidFill>
                <a:latin typeface="Arial" panose="020B0604020202020204" pitchFamily="34" charset="0"/>
                <a:cs typeface="Arial" panose="020B0604020202020204" pitchFamily="34" charset="0"/>
              </a:rPr>
              <a:t>such as  family, culture, lifestyle, socioeconomic status.</a:t>
            </a:r>
          </a:p>
          <a:p>
            <a:pPr lvl="0" defTabSz="914400" eaLnBrk="0" fontAlgn="base" hangingPunct="0">
              <a:spcBef>
                <a:spcPct val="0"/>
              </a:spcBef>
              <a:spcAft>
                <a:spcPct val="0"/>
              </a:spcAft>
            </a:pPr>
            <a:endParaRPr lang="en-US" altLang="en-US" dirty="0">
              <a:solidFill>
                <a:srgbClr val="000000"/>
              </a:solidFill>
              <a:latin typeface="Arial" panose="020B0604020202020204" pitchFamily="34" charset="0"/>
            </a:endParaRPr>
          </a:p>
          <a:p>
            <a:pPr lvl="0" defTabSz="914400" eaLnBrk="0" fontAlgn="base" hangingPunct="0">
              <a:spcBef>
                <a:spcPct val="0"/>
              </a:spcBef>
              <a:spcAft>
                <a:spcPct val="0"/>
              </a:spcAft>
            </a:pPr>
            <a:r>
              <a:rPr lang="en-US" altLang="en-US" dirty="0">
                <a:solidFill>
                  <a:srgbClr val="000000"/>
                </a:solidFill>
                <a:latin typeface="Arial" panose="020B0604020202020204" pitchFamily="34" charset="0"/>
              </a:rPr>
              <a:t>Social and psychological factors affect how we get sick and how we recover. This model shows that health is more than just physical illness – it considers the whole person (</a:t>
            </a:r>
            <a:r>
              <a:rPr lang="en-GB" altLang="en-US" dirty="0">
                <a:solidFill>
                  <a:srgbClr val="000000"/>
                </a:solidFill>
                <a:latin typeface="Arial" panose="020B0604020202020204" pitchFamily="34" charset="0"/>
                <a:cs typeface="Arial" panose="020B0604020202020204" pitchFamily="34" charset="0"/>
              </a:rPr>
              <a:t>R</a:t>
            </a:r>
            <a:r>
              <a:rPr lang="en-GB" dirty="0">
                <a:latin typeface="Arial" panose="020B0604020202020204" pitchFamily="34" charset="0"/>
                <a:cs typeface="Arial" panose="020B0604020202020204" pitchFamily="34" charset="0"/>
              </a:rPr>
              <a:t>oberts, 2023)</a:t>
            </a:r>
            <a:r>
              <a:rPr lang="en-US" dirty="0">
                <a:solidFill>
                  <a:srgbClr val="000000"/>
                </a:solidFill>
                <a:latin typeface="Arial" panose="020B0604020202020204" pitchFamily="34" charset="0"/>
                <a:cs typeface="Arial" panose="020B0604020202020204" pitchFamily="34" charset="0"/>
              </a:rPr>
              <a:t> </a:t>
            </a:r>
            <a:r>
              <a:rPr lang="en-US" altLang="en-US" dirty="0">
                <a:solidFill>
                  <a:srgbClr val="000000"/>
                </a:solidFill>
                <a:latin typeface="Arial" panose="020B0604020202020204" pitchFamily="34" charset="0"/>
              </a:rPr>
              <a:t>.</a:t>
            </a:r>
          </a:p>
          <a:p>
            <a:endParaRPr lang="en-US" dirty="0"/>
          </a:p>
        </p:txBody>
      </p:sp>
    </p:spTree>
    <p:extLst>
      <p:ext uri="{BB962C8B-B14F-4D97-AF65-F5344CB8AC3E}">
        <p14:creationId xmlns:p14="http://schemas.microsoft.com/office/powerpoint/2010/main" val="3434192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06F14-7EB6-2EE0-2C40-3B1FED197608}"/>
              </a:ext>
            </a:extLst>
          </p:cNvPr>
          <p:cNvSpPr>
            <a:spLocks noGrp="1"/>
          </p:cNvSpPr>
          <p:nvPr>
            <p:ph type="title"/>
          </p:nvPr>
        </p:nvSpPr>
        <p:spPr>
          <a:xfrm>
            <a:off x="3162300" y="-177837"/>
            <a:ext cx="8229600" cy="1143000"/>
          </a:xfrm>
        </p:spPr>
        <p:txBody>
          <a:bodyPr>
            <a:normAutofit/>
          </a:bodyPr>
          <a:lstStyle/>
          <a:p>
            <a:pPr>
              <a:defRPr sz="4000" b="1">
                <a:solidFill>
                  <a:srgbClr val="225496"/>
                </a:solidFill>
                <a:latin typeface="Calibri"/>
              </a:defRPr>
            </a:pPr>
            <a:r>
              <a:rPr lang="en-GB" dirty="0"/>
              <a:t>What is Wellness ? </a:t>
            </a:r>
          </a:p>
        </p:txBody>
      </p:sp>
      <p:sp>
        <p:nvSpPr>
          <p:cNvPr id="5" name="TextBox 4">
            <a:extLst>
              <a:ext uri="{FF2B5EF4-FFF2-40B4-BE49-F238E27FC236}">
                <a16:creationId xmlns:a16="http://schemas.microsoft.com/office/drawing/2014/main" id="{2212B9F8-7B16-A281-E18D-4EBA3C4D3BD6}"/>
              </a:ext>
            </a:extLst>
          </p:cNvPr>
          <p:cNvSpPr txBox="1"/>
          <p:nvPr/>
        </p:nvSpPr>
        <p:spPr>
          <a:xfrm>
            <a:off x="4184866" y="933544"/>
            <a:ext cx="6495969" cy="1200329"/>
          </a:xfrm>
          <a:prstGeom prst="rect">
            <a:avLst/>
          </a:prstGeom>
          <a:noFill/>
        </p:spPr>
        <p:txBody>
          <a:bodyPr wrap="square">
            <a:spAutoFit/>
          </a:bodyPr>
          <a:lstStyle/>
          <a:p>
            <a:r>
              <a:rPr lang="en-US" sz="1800" dirty="0"/>
              <a:t>Well-being is a positive state that both individuals and societies can feel. It is essential for day-to-day living and is influenced by social, economic, and environmental factors, much like health </a:t>
            </a:r>
            <a:r>
              <a:rPr lang="en-GB" dirty="0"/>
              <a:t>(World Health Organization, 2025)</a:t>
            </a:r>
            <a:r>
              <a:rPr lang="en-US" sz="1800" dirty="0"/>
              <a:t>.</a:t>
            </a:r>
          </a:p>
        </p:txBody>
      </p:sp>
      <p:sp>
        <p:nvSpPr>
          <p:cNvPr id="7" name="TextBox 6">
            <a:extLst>
              <a:ext uri="{FF2B5EF4-FFF2-40B4-BE49-F238E27FC236}">
                <a16:creationId xmlns:a16="http://schemas.microsoft.com/office/drawing/2014/main" id="{B6A90AB9-C120-3ED0-1455-D57140045D12}"/>
              </a:ext>
            </a:extLst>
          </p:cNvPr>
          <p:cNvSpPr txBox="1"/>
          <p:nvPr/>
        </p:nvSpPr>
        <p:spPr>
          <a:xfrm>
            <a:off x="4146766" y="1997839"/>
            <a:ext cx="6908936" cy="2862322"/>
          </a:xfrm>
          <a:prstGeom prst="rect">
            <a:avLst/>
          </a:prstGeom>
          <a:noFill/>
        </p:spPr>
        <p:txBody>
          <a:bodyPr wrap="square" rtlCol="0">
            <a:spAutoFit/>
          </a:bodyPr>
          <a:lstStyle/>
          <a:p>
            <a:endParaRPr lang="en-US" dirty="0"/>
          </a:p>
          <a:p>
            <a:r>
              <a:rPr lang="en-US" dirty="0"/>
              <a:t>Physical , emotional , social , intellectual , occupational , financial , environmental and spiritual are the eight interconnected components that make up wellbeing (Menke , 2018).</a:t>
            </a:r>
          </a:p>
          <a:p>
            <a:endParaRPr lang="en-US" dirty="0"/>
          </a:p>
          <a:p>
            <a:pPr lvl="0" defTabSz="914400" eaLnBrk="0" fontAlgn="base" hangingPunct="0">
              <a:spcBef>
                <a:spcPct val="0"/>
              </a:spcBef>
              <a:spcAft>
                <a:spcPct val="0"/>
              </a:spcAft>
            </a:pPr>
            <a:r>
              <a:rPr lang="en-US" altLang="en-US" dirty="0">
                <a:solidFill>
                  <a:srgbClr val="000000"/>
                </a:solidFill>
                <a:latin typeface="-webkit-standard"/>
              </a:rPr>
              <a:t>According to Stoewen (2017), all wellness aspects affect each other and neglecting one can harm overall health. Finding personal peace aligned with one’s goals supports a satisfying life, even if perfect balance isn’t needed.</a:t>
            </a:r>
            <a:endParaRPr lang="en-US" altLang="en-US" dirty="0">
              <a:latin typeface="Arial" panose="020B0604020202020204" pitchFamily="34" charset="0"/>
            </a:endParaRPr>
          </a:p>
          <a:p>
            <a:endParaRPr lang="en-US" dirty="0"/>
          </a:p>
        </p:txBody>
      </p:sp>
      <p:sp>
        <p:nvSpPr>
          <p:cNvPr id="9" name="TextBox 8">
            <a:extLst>
              <a:ext uri="{FF2B5EF4-FFF2-40B4-BE49-F238E27FC236}">
                <a16:creationId xmlns:a16="http://schemas.microsoft.com/office/drawing/2014/main" id="{C04A2482-C8A3-8E4F-D497-F918AAED9747}"/>
              </a:ext>
            </a:extLst>
          </p:cNvPr>
          <p:cNvSpPr txBox="1"/>
          <p:nvPr/>
        </p:nvSpPr>
        <p:spPr>
          <a:xfrm>
            <a:off x="637823" y="3984682"/>
            <a:ext cx="4378325" cy="646331"/>
          </a:xfrm>
          <a:prstGeom prst="rect">
            <a:avLst/>
          </a:prstGeom>
          <a:noFill/>
        </p:spPr>
        <p:txBody>
          <a:bodyPr wrap="square" rtlCol="0">
            <a:spAutoFit/>
          </a:bodyPr>
          <a:lstStyle/>
          <a:p>
            <a:r>
              <a:rPr lang="en-US" dirty="0"/>
              <a:t>8 Dimensions of wellbeing </a:t>
            </a:r>
          </a:p>
          <a:p>
            <a:r>
              <a:rPr lang="en-US" dirty="0"/>
              <a:t>      </a:t>
            </a:r>
            <a:r>
              <a:rPr lang="en-GB" dirty="0"/>
              <a:t>(</a:t>
            </a:r>
            <a:r>
              <a:rPr lang="en-GB" dirty="0" err="1"/>
              <a:t>kelly.lamb</a:t>
            </a:r>
            <a:r>
              <a:rPr lang="en-GB" dirty="0"/>
              <a:t>, 2019)</a:t>
            </a:r>
            <a:r>
              <a:rPr lang="en-US" dirty="0"/>
              <a:t> </a:t>
            </a:r>
          </a:p>
        </p:txBody>
      </p:sp>
      <p:pic>
        <p:nvPicPr>
          <p:cNvPr id="3078" name="Picture 6" descr="8 Dimensions of Wellness Circles ">
            <a:extLst>
              <a:ext uri="{FF2B5EF4-FFF2-40B4-BE49-F238E27FC236}">
                <a16:creationId xmlns:a16="http://schemas.microsoft.com/office/drawing/2014/main" id="{377B77FD-03D7-6E0D-FD3D-9986D9B0EA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373" y="362044"/>
            <a:ext cx="3866578" cy="362263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C9E6965A-6EA9-6751-16CA-6C7A7C8CDCAA}"/>
              </a:ext>
            </a:extLst>
          </p:cNvPr>
          <p:cNvSpPr txBox="1"/>
          <p:nvPr/>
        </p:nvSpPr>
        <p:spPr>
          <a:xfrm>
            <a:off x="1072906" y="5199558"/>
            <a:ext cx="10043012" cy="923330"/>
          </a:xfrm>
          <a:prstGeom prst="rect">
            <a:avLst/>
          </a:prstGeom>
          <a:noFill/>
        </p:spPr>
        <p:txBody>
          <a:bodyPr wrap="square" rtlCol="0">
            <a:spAutoFit/>
          </a:bodyPr>
          <a:lstStyle/>
          <a:p>
            <a:pPr lvl="0" defTabSz="914400" eaLnBrk="0" fontAlgn="base" hangingPunct="0">
              <a:spcBef>
                <a:spcPct val="0"/>
              </a:spcBef>
              <a:spcAft>
                <a:spcPct val="0"/>
              </a:spcAft>
            </a:pPr>
            <a:r>
              <a:rPr lang="en-US" altLang="en-US" dirty="0">
                <a:solidFill>
                  <a:srgbClr val="0E101A"/>
                </a:solidFill>
                <a:latin typeface="Arial" panose="020B0604020202020204" pitchFamily="34" charset="0"/>
              </a:rPr>
              <a:t>According to the Office for National Statistics (2025), well-being can be measured </a:t>
            </a:r>
            <a:r>
              <a:rPr lang="en-US" altLang="en-US" b="1" dirty="0">
                <a:solidFill>
                  <a:srgbClr val="0E101A"/>
                </a:solidFill>
                <a:highlight>
                  <a:srgbClr val="FFFF00"/>
                </a:highlight>
                <a:latin typeface="Arial" panose="020B0604020202020204" pitchFamily="34" charset="0"/>
              </a:rPr>
              <a:t>Subjective </a:t>
            </a:r>
            <a:r>
              <a:rPr lang="en-US" altLang="en-US" dirty="0">
                <a:solidFill>
                  <a:srgbClr val="0E101A"/>
                </a:solidFill>
                <a:latin typeface="Arial" panose="020B0604020202020204" pitchFamily="34" charset="0"/>
              </a:rPr>
              <a:t>based on people’s feelings and opinions, and </a:t>
            </a:r>
            <a:r>
              <a:rPr lang="en-US" altLang="en-US" b="1" dirty="0">
                <a:solidFill>
                  <a:srgbClr val="0E101A"/>
                </a:solidFill>
                <a:highlight>
                  <a:srgbClr val="FFFF00"/>
                </a:highlight>
                <a:latin typeface="Arial" panose="020B0604020202020204" pitchFamily="34" charset="0"/>
              </a:rPr>
              <a:t>Objective </a:t>
            </a:r>
            <a:r>
              <a:rPr lang="en-US" altLang="en-US" dirty="0">
                <a:solidFill>
                  <a:srgbClr val="0E101A"/>
                </a:solidFill>
                <a:latin typeface="Arial" panose="020B0604020202020204" pitchFamily="34" charset="0"/>
              </a:rPr>
              <a:t>based on  aspects of their lives and  environments. </a:t>
            </a:r>
            <a:endParaRPr lang="en-US" altLang="en-US" dirty="0">
              <a:latin typeface="Arial" panose="020B0604020202020204" pitchFamily="34" charset="0"/>
            </a:endParaRPr>
          </a:p>
        </p:txBody>
      </p:sp>
    </p:spTree>
    <p:extLst>
      <p:ext uri="{BB962C8B-B14F-4D97-AF65-F5344CB8AC3E}">
        <p14:creationId xmlns:p14="http://schemas.microsoft.com/office/powerpoint/2010/main" val="471430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 name="TextBox 2"/>
          <p:cNvSpPr txBox="1"/>
          <p:nvPr/>
        </p:nvSpPr>
        <p:spPr>
          <a:xfrm>
            <a:off x="705167" y="174426"/>
            <a:ext cx="3552508" cy="830997"/>
          </a:xfrm>
          <a:prstGeom prst="rect">
            <a:avLst/>
          </a:prstGeom>
          <a:noFill/>
        </p:spPr>
        <p:txBody>
          <a:bodyPr wrap="square">
            <a:spAutoFit/>
          </a:bodyPr>
          <a:lstStyle/>
          <a:p>
            <a:pPr algn="ctr">
              <a:defRPr sz="4000" b="1">
                <a:solidFill>
                  <a:srgbClr val="225496"/>
                </a:solidFill>
                <a:latin typeface="Calibri"/>
              </a:defRPr>
            </a:pPr>
            <a:r>
              <a:rPr lang="en-GB" sz="2400" dirty="0">
                <a:latin typeface="Arial" panose="020B0604020202020204" pitchFamily="34" charset="0"/>
                <a:cs typeface="Arial" panose="020B0604020202020204" pitchFamily="34" charset="0"/>
              </a:rPr>
              <a:t>What is Sustainable Development </a:t>
            </a:r>
            <a:endParaRPr sz="2400" dirty="0">
              <a:latin typeface="Arial" panose="020B0604020202020204" pitchFamily="34" charset="0"/>
              <a:cs typeface="Arial" panose="020B0604020202020204" pitchFamily="34" charset="0"/>
            </a:endParaRPr>
          </a:p>
        </p:txBody>
      </p:sp>
      <p:sp>
        <p:nvSpPr>
          <p:cNvPr id="4" name="TextBox 3"/>
          <p:cNvSpPr txBox="1"/>
          <p:nvPr/>
        </p:nvSpPr>
        <p:spPr>
          <a:xfrm>
            <a:off x="285757" y="1536174"/>
            <a:ext cx="4619301" cy="3785652"/>
          </a:xfrm>
          <a:prstGeom prst="rect">
            <a:avLst/>
          </a:prstGeom>
          <a:noFill/>
        </p:spPr>
        <p:txBody>
          <a:bodyPr wrap="square">
            <a:spAutoFit/>
          </a:bodyPr>
          <a:lstStyle/>
          <a:p>
            <a:pPr>
              <a:defRPr sz="2800">
                <a:solidFill>
                  <a:srgbClr val="000000"/>
                </a:solidFill>
                <a:latin typeface="Calibri"/>
              </a:defRPr>
            </a:pPr>
            <a:r>
              <a:rPr lang="en-US" altLang="en-US" sz="2400" dirty="0">
                <a:solidFill>
                  <a:srgbClr val="0E101A"/>
                </a:solidFill>
                <a:latin typeface="Arial" panose="020B0604020202020204" pitchFamily="34" charset="0"/>
              </a:rPr>
              <a:t>The term' sustainability' describes the long-term upkeep of resources and procedures. According to the United Nations (1987), in the  Brundtland Report, sustainable development involves fulfilling today's needs without limiting the ability of future generations to meet theirs </a:t>
            </a:r>
            <a:endParaRPr lang="en-GB" sz="2400" dirty="0"/>
          </a:p>
        </p:txBody>
      </p:sp>
      <p:sp>
        <p:nvSpPr>
          <p:cNvPr id="10" name="TextBox 9">
            <a:extLst>
              <a:ext uri="{FF2B5EF4-FFF2-40B4-BE49-F238E27FC236}">
                <a16:creationId xmlns:a16="http://schemas.microsoft.com/office/drawing/2014/main" id="{B0F12466-6A55-FEA4-60D6-953689876D5A}"/>
              </a:ext>
            </a:extLst>
          </p:cNvPr>
          <p:cNvSpPr txBox="1"/>
          <p:nvPr/>
        </p:nvSpPr>
        <p:spPr>
          <a:xfrm>
            <a:off x="5839143" y="174426"/>
            <a:ext cx="6197567" cy="1077218"/>
          </a:xfrm>
          <a:prstGeom prst="rect">
            <a:avLst/>
          </a:prstGeom>
          <a:noFill/>
        </p:spPr>
        <p:txBody>
          <a:bodyPr wrap="square">
            <a:spAutoFit/>
          </a:bodyPr>
          <a:lstStyle/>
          <a:p>
            <a:pPr algn="ctr">
              <a:defRPr sz="4000" b="1">
                <a:solidFill>
                  <a:srgbClr val="225496"/>
                </a:solidFill>
                <a:latin typeface="Calibri"/>
              </a:defRPr>
            </a:pPr>
            <a:r>
              <a:rPr lang="en-GB" sz="3200" dirty="0"/>
              <a:t>UN </a:t>
            </a:r>
            <a:r>
              <a:rPr sz="3200" dirty="0"/>
              <a:t>Sustainable Development</a:t>
            </a:r>
            <a:r>
              <a:rPr lang="en-GB" sz="3200" dirty="0"/>
              <a:t> </a:t>
            </a:r>
          </a:p>
          <a:p>
            <a:pPr algn="ctr">
              <a:defRPr sz="4000" b="1">
                <a:solidFill>
                  <a:srgbClr val="225496"/>
                </a:solidFill>
                <a:latin typeface="Calibri"/>
              </a:defRPr>
            </a:pPr>
            <a:r>
              <a:rPr lang="en-GB" sz="3200" dirty="0"/>
              <a:t>Goals </a:t>
            </a:r>
            <a:endParaRPr sz="3200" dirty="0"/>
          </a:p>
        </p:txBody>
      </p:sp>
      <p:cxnSp>
        <p:nvCxnSpPr>
          <p:cNvPr id="15" name="Straight Connector 14">
            <a:extLst>
              <a:ext uri="{FF2B5EF4-FFF2-40B4-BE49-F238E27FC236}">
                <a16:creationId xmlns:a16="http://schemas.microsoft.com/office/drawing/2014/main" id="{BB5C5039-EEE5-7758-B8CC-819E6FD0DD6F}"/>
              </a:ext>
            </a:extLst>
          </p:cNvPr>
          <p:cNvCxnSpPr/>
          <p:nvPr/>
        </p:nvCxnSpPr>
        <p:spPr>
          <a:xfrm>
            <a:off x="5372100" y="0"/>
            <a:ext cx="0" cy="6858000"/>
          </a:xfrm>
          <a:prstGeom prst="line">
            <a:avLst/>
          </a:prstGeom>
        </p:spPr>
        <p:style>
          <a:lnRef idx="2">
            <a:schemeClr val="dk1"/>
          </a:lnRef>
          <a:fillRef idx="0">
            <a:schemeClr val="dk1"/>
          </a:fillRef>
          <a:effectRef idx="1">
            <a:schemeClr val="dk1"/>
          </a:effectRef>
          <a:fontRef idx="minor">
            <a:schemeClr val="tx1"/>
          </a:fontRef>
        </p:style>
      </p:cxnSp>
      <p:sp>
        <p:nvSpPr>
          <p:cNvPr id="17" name="Rectangle 16">
            <a:extLst>
              <a:ext uri="{FF2B5EF4-FFF2-40B4-BE49-F238E27FC236}">
                <a16:creationId xmlns:a16="http://schemas.microsoft.com/office/drawing/2014/main" id="{DCFEEC43-F950-FC9E-C5E5-DF5C76ED0441}"/>
              </a:ext>
            </a:extLst>
          </p:cNvPr>
          <p:cNvSpPr/>
          <p:nvPr/>
        </p:nvSpPr>
        <p:spPr>
          <a:xfrm>
            <a:off x="152115" y="1136826"/>
            <a:ext cx="4952993" cy="461432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0F8F6C28-3EC7-BF96-8C32-7B028AD3F25E}"/>
              </a:ext>
            </a:extLst>
          </p:cNvPr>
          <p:cNvSpPr txBox="1"/>
          <p:nvPr/>
        </p:nvSpPr>
        <p:spPr>
          <a:xfrm>
            <a:off x="285756" y="1720839"/>
            <a:ext cx="4619301" cy="3416320"/>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'Sustainability' refers to the long-term maintenance of systems and resources. According to the Jarvie</a:t>
            </a:r>
            <a:r>
              <a:rPr lang="en-GB" sz="2400" dirty="0"/>
              <a:t>, (2025) </a:t>
            </a:r>
            <a:r>
              <a:rPr lang="en-GB" sz="2400" dirty="0">
                <a:latin typeface="Arial" panose="020B0604020202020204" pitchFamily="34" charset="0"/>
                <a:cs typeface="Arial" panose="020B0604020202020204" pitchFamily="34" charset="0"/>
              </a:rPr>
              <a:t>in the Brundtland Report, sustainable development involves fulfilling today's needs without affecting the ability of future generations to meet theirs.</a:t>
            </a:r>
          </a:p>
        </p:txBody>
      </p:sp>
      <p:sp>
        <p:nvSpPr>
          <p:cNvPr id="19" name="Rectangle 18">
            <a:extLst>
              <a:ext uri="{FF2B5EF4-FFF2-40B4-BE49-F238E27FC236}">
                <a16:creationId xmlns:a16="http://schemas.microsoft.com/office/drawing/2014/main" id="{117C1D23-8C75-A81C-2804-033E2AE5428B}"/>
              </a:ext>
            </a:extLst>
          </p:cNvPr>
          <p:cNvSpPr/>
          <p:nvPr/>
        </p:nvSpPr>
        <p:spPr>
          <a:xfrm>
            <a:off x="6486526" y="1386408"/>
            <a:ext cx="4952993" cy="461432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lvl="0" defTabSz="914400" eaLnBrk="0" fontAlgn="base" hangingPunct="0">
              <a:spcBef>
                <a:spcPct val="0"/>
              </a:spcBef>
              <a:spcAft>
                <a:spcPct val="0"/>
              </a:spcAft>
            </a:pPr>
            <a:endParaRPr lang="en-GB" altLang="en-US" sz="2400" dirty="0">
              <a:solidFill>
                <a:srgbClr val="000000"/>
              </a:solidFill>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lang="en-GB" altLang="en-US" sz="2400" dirty="0">
              <a:solidFill>
                <a:srgbClr val="000000"/>
              </a:solidFill>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lang="en-GB" altLang="en-US" sz="2400" dirty="0">
              <a:solidFill>
                <a:srgbClr val="000000"/>
              </a:solidFill>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GB" altLang="en-US" sz="2400" dirty="0">
                <a:solidFill>
                  <a:srgbClr val="000000"/>
                </a:solidFill>
                <a:latin typeface="Arial" panose="020B0604020202020204" pitchFamily="34" charset="0"/>
                <a:cs typeface="Arial" panose="020B0604020202020204" pitchFamily="34" charset="0"/>
              </a:rPr>
              <a:t>According to the United Nation development programme , (2025)</a:t>
            </a:r>
          </a:p>
          <a:p>
            <a:pPr lvl="0" defTabSz="914400" eaLnBrk="0" fontAlgn="base" hangingPunct="0">
              <a:spcBef>
                <a:spcPct val="0"/>
              </a:spcBef>
              <a:spcAft>
                <a:spcPct val="0"/>
              </a:spcAft>
            </a:pPr>
            <a:r>
              <a:rPr lang="en-US" altLang="en-US" sz="2400" dirty="0">
                <a:solidFill>
                  <a:srgbClr val="000000"/>
                </a:solidFill>
                <a:latin typeface="Arial" panose="020B0604020202020204" pitchFamily="34" charset="0"/>
                <a:cs typeface="Arial" panose="020B0604020202020204" pitchFamily="34" charset="0"/>
              </a:rPr>
              <a:t>The Sustainable Development Goals (SDGs) </a:t>
            </a:r>
          </a:p>
          <a:p>
            <a:pPr lvl="0" defTabSz="914400" eaLnBrk="0" fontAlgn="base" hangingPunct="0">
              <a:spcBef>
                <a:spcPct val="0"/>
              </a:spcBef>
              <a:spcAft>
                <a:spcPct val="0"/>
              </a:spcAft>
            </a:pPr>
            <a:r>
              <a:rPr lang="en-US" altLang="en-US" sz="2400" dirty="0">
                <a:solidFill>
                  <a:srgbClr val="000000"/>
                </a:solidFill>
                <a:latin typeface="Arial" panose="020B0604020202020204" pitchFamily="34" charset="0"/>
                <a:cs typeface="Arial" panose="020B0604020202020204" pitchFamily="34" charset="0"/>
              </a:rPr>
              <a:t>were set by the United Nations in 2015. </a:t>
            </a:r>
          </a:p>
          <a:p>
            <a:pPr lvl="0" defTabSz="914400" eaLnBrk="0" fontAlgn="base" hangingPunct="0">
              <a:spcBef>
                <a:spcPct val="0"/>
              </a:spcBef>
              <a:spcAft>
                <a:spcPct val="0"/>
              </a:spcAft>
            </a:pPr>
            <a:endParaRPr lang="en-US" altLang="en-US" sz="2400" dirty="0">
              <a:solidFill>
                <a:srgbClr val="000000"/>
              </a:solidFill>
              <a:latin typeface="Arial" panose="020B0604020202020204" pitchFamily="34" charset="0"/>
              <a:cs typeface="Arial" panose="020B0604020202020204" pitchFamily="34" charset="0"/>
            </a:endParaRPr>
          </a:p>
          <a:p>
            <a:pPr defTabSz="914400" eaLnBrk="0" fontAlgn="base" hangingPunct="0">
              <a:spcBef>
                <a:spcPct val="0"/>
              </a:spcBef>
              <a:spcAft>
                <a:spcPct val="0"/>
              </a:spcAft>
            </a:pPr>
            <a:r>
              <a:rPr lang="en-US" altLang="en-US" sz="2400" dirty="0">
                <a:solidFill>
                  <a:srgbClr val="000000"/>
                </a:solidFill>
                <a:latin typeface="Arial" panose="020B0604020202020204" pitchFamily="34" charset="0"/>
                <a:cs typeface="Arial" panose="020B0604020202020204" pitchFamily="34" charset="0"/>
              </a:rPr>
              <a:t>They are a global plan to </a:t>
            </a:r>
          </a:p>
          <a:p>
            <a:pPr marL="285750" indent="-285750" defTabSz="914400" eaLnBrk="0" fontAlgn="base" hangingPunct="0">
              <a:spcBef>
                <a:spcPct val="0"/>
              </a:spcBef>
              <a:spcAft>
                <a:spcPct val="0"/>
              </a:spcAft>
              <a:buFont typeface="Arial" panose="020B0604020202020204" pitchFamily="34" charset="0"/>
              <a:buChar char="•"/>
            </a:pPr>
            <a:r>
              <a:rPr lang="en-US" altLang="en-US" sz="2400" dirty="0">
                <a:solidFill>
                  <a:srgbClr val="000000"/>
                </a:solidFill>
                <a:latin typeface="Arial" panose="020B0604020202020204" pitchFamily="34" charset="0"/>
                <a:cs typeface="Arial" panose="020B0604020202020204" pitchFamily="34" charset="0"/>
              </a:rPr>
              <a:t>End Poverty </a:t>
            </a:r>
          </a:p>
          <a:p>
            <a:pPr marL="285750" indent="-285750" defTabSz="914400" eaLnBrk="0" fontAlgn="base" hangingPunct="0">
              <a:spcBef>
                <a:spcPct val="0"/>
              </a:spcBef>
              <a:spcAft>
                <a:spcPct val="0"/>
              </a:spcAft>
              <a:buFont typeface="Arial" panose="020B0604020202020204" pitchFamily="34" charset="0"/>
              <a:buChar char="•"/>
            </a:pPr>
            <a:r>
              <a:rPr lang="en-US" altLang="en-US" sz="2400" dirty="0">
                <a:solidFill>
                  <a:srgbClr val="000000"/>
                </a:solidFill>
                <a:latin typeface="Arial" panose="020B0604020202020204" pitchFamily="34" charset="0"/>
                <a:cs typeface="Arial" panose="020B0604020202020204" pitchFamily="34" charset="0"/>
              </a:rPr>
              <a:t>Protect the World </a:t>
            </a:r>
          </a:p>
          <a:p>
            <a:pPr marL="285750" indent="-285750" defTabSz="914400" eaLnBrk="0" fontAlgn="base" hangingPunct="0">
              <a:spcBef>
                <a:spcPct val="0"/>
              </a:spcBef>
              <a:spcAft>
                <a:spcPct val="0"/>
              </a:spcAft>
              <a:buFont typeface="Arial" panose="020B0604020202020204" pitchFamily="34" charset="0"/>
              <a:buChar char="•"/>
            </a:pPr>
            <a:r>
              <a:rPr lang="en-US" altLang="en-US" sz="2400" dirty="0">
                <a:solidFill>
                  <a:srgbClr val="000000"/>
                </a:solidFill>
                <a:latin typeface="Arial" panose="020B0604020202020204" pitchFamily="34" charset="0"/>
                <a:cs typeface="Arial" panose="020B0604020202020204" pitchFamily="34" charset="0"/>
              </a:rPr>
              <a:t>Ensure Peace and Growth for everyone by 2030</a:t>
            </a:r>
          </a:p>
          <a:p>
            <a:pPr marL="285750" indent="-285750" defTabSz="914400" eaLnBrk="0" fontAlgn="base" hangingPunct="0">
              <a:spcBef>
                <a:spcPct val="0"/>
              </a:spcBef>
              <a:spcAft>
                <a:spcPct val="0"/>
              </a:spcAft>
              <a:buFont typeface="Arial" panose="020B0604020202020204" pitchFamily="34" charset="0"/>
              <a:buChar char="•"/>
            </a:pPr>
            <a:endParaRPr lang="en-US" altLang="en-US" dirty="0">
              <a:solidFill>
                <a:srgbClr val="000000"/>
              </a:solidFill>
              <a:latin typeface="Arial" panose="020B0604020202020204" pitchFamily="34" charset="0"/>
              <a:cs typeface="Arial" panose="020B0604020202020204" pitchFamily="34" charset="0"/>
            </a:endParaRPr>
          </a:p>
          <a:p>
            <a:pPr marL="285750" indent="-285750" defTabSz="914400" eaLnBrk="0" fontAlgn="base" hangingPunct="0">
              <a:spcBef>
                <a:spcPct val="0"/>
              </a:spcBef>
              <a:spcAft>
                <a:spcPct val="0"/>
              </a:spcAft>
              <a:buFont typeface="Arial" panose="020B0604020202020204" pitchFamily="34" charset="0"/>
              <a:buChar char="•"/>
            </a:pPr>
            <a:endParaRPr lang="en-US" altLang="en-US" dirty="0">
              <a:solidFill>
                <a:srgbClr val="000000"/>
              </a:solidFill>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lang="en-US" altLang="en-US" dirty="0">
              <a:solidFill>
                <a:srgbClr val="000000"/>
              </a:solidFill>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lang="en-US" altLang="en-US" dirty="0">
              <a:solidFill>
                <a:srgbClr val="000000"/>
              </a:solidFill>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hart of goals with icons&#10;&#10;AI-generated content may be incorrect.">
            <a:extLst>
              <a:ext uri="{FF2B5EF4-FFF2-40B4-BE49-F238E27FC236}">
                <a16:creationId xmlns:a16="http://schemas.microsoft.com/office/drawing/2014/main" id="{EC7C03C4-92CA-3B87-51D3-0E8920035C59}"/>
              </a:ext>
            </a:extLst>
          </p:cNvPr>
          <p:cNvPicPr>
            <a:picLocks noChangeAspect="1"/>
          </p:cNvPicPr>
          <p:nvPr/>
        </p:nvPicPr>
        <p:blipFill>
          <a:blip r:embed="rId2"/>
          <a:stretch>
            <a:fillRect/>
          </a:stretch>
        </p:blipFill>
        <p:spPr>
          <a:xfrm>
            <a:off x="149546" y="853336"/>
            <a:ext cx="6972300" cy="4305300"/>
          </a:xfrm>
          <a:prstGeom prst="rect">
            <a:avLst/>
          </a:prstGeom>
        </p:spPr>
      </p:pic>
      <p:sp>
        <p:nvSpPr>
          <p:cNvPr id="11" name="TextBox 10">
            <a:extLst>
              <a:ext uri="{FF2B5EF4-FFF2-40B4-BE49-F238E27FC236}">
                <a16:creationId xmlns:a16="http://schemas.microsoft.com/office/drawing/2014/main" id="{35CF994D-A58E-E5E6-BC9C-D1559B519128}"/>
              </a:ext>
            </a:extLst>
          </p:cNvPr>
          <p:cNvSpPr txBox="1"/>
          <p:nvPr/>
        </p:nvSpPr>
        <p:spPr>
          <a:xfrm>
            <a:off x="7501179" y="853336"/>
            <a:ext cx="3952068" cy="5324535"/>
          </a:xfrm>
          <a:prstGeom prst="rect">
            <a:avLst/>
          </a:prstGeom>
          <a:noFill/>
        </p:spPr>
        <p:txBody>
          <a:bodyPr wrap="square" rtlCol="0">
            <a:spAutoFit/>
          </a:bodyPr>
          <a:lstStyle/>
          <a:p>
            <a:r>
              <a:rPr lang="en-US" sz="2000" dirty="0"/>
              <a:t>The </a:t>
            </a:r>
            <a:r>
              <a:rPr lang="en-GB" dirty="0"/>
              <a:t>United Nations Development Programme, (2025) state that the </a:t>
            </a:r>
            <a:r>
              <a:rPr lang="en-US" sz="2000" dirty="0"/>
              <a:t>the 17 Sustainable Development Goals are interconnected. </a:t>
            </a:r>
          </a:p>
          <a:p>
            <a:endParaRPr lang="en-US" sz="2000" dirty="0"/>
          </a:p>
          <a:p>
            <a:r>
              <a:rPr lang="en-US" sz="2000" dirty="0"/>
              <a:t>Progress in one area can impact others, so countries must balance social, economic, and environmental needs. </a:t>
            </a:r>
          </a:p>
          <a:p>
            <a:endParaRPr lang="en-US" sz="2000" dirty="0"/>
          </a:p>
          <a:p>
            <a:r>
              <a:rPr lang="en-US" sz="2000" dirty="0"/>
              <a:t>Nations have committed to focusing on aiding the most disadvantaged populations. </a:t>
            </a:r>
          </a:p>
          <a:p>
            <a:endParaRPr lang="en-US" sz="2000" dirty="0"/>
          </a:p>
          <a:p>
            <a:r>
              <a:rPr lang="en-US" sz="2000" dirty="0"/>
              <a:t>It aims to end poverty, hunger, and AIDS, as well as to promote equality for women and girls. </a:t>
            </a:r>
            <a:endParaRPr lang="en-US" dirty="0"/>
          </a:p>
        </p:txBody>
      </p:sp>
      <p:sp>
        <p:nvSpPr>
          <p:cNvPr id="15" name="TextBox 14">
            <a:extLst>
              <a:ext uri="{FF2B5EF4-FFF2-40B4-BE49-F238E27FC236}">
                <a16:creationId xmlns:a16="http://schemas.microsoft.com/office/drawing/2014/main" id="{602E187F-B229-87A3-B28A-053971E51B16}"/>
              </a:ext>
            </a:extLst>
          </p:cNvPr>
          <p:cNvSpPr txBox="1"/>
          <p:nvPr/>
        </p:nvSpPr>
        <p:spPr>
          <a:xfrm>
            <a:off x="3045792" y="5299537"/>
            <a:ext cx="3952068" cy="646331"/>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 United Nations Development Programme, 2025)</a:t>
            </a:r>
            <a:endParaRPr lang="en-US" dirty="0"/>
          </a:p>
        </p:txBody>
      </p:sp>
    </p:spTree>
    <p:extLst>
      <p:ext uri="{BB962C8B-B14F-4D97-AF65-F5344CB8AC3E}">
        <p14:creationId xmlns:p14="http://schemas.microsoft.com/office/powerpoint/2010/main" val="1492952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 y="0"/>
            <a:ext cx="1218852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58169307-0D74-7889-1E50-2D482130E677}"/>
              </a:ext>
            </a:extLst>
          </p:cNvPr>
          <p:cNvSpPr txBox="1"/>
          <p:nvPr/>
        </p:nvSpPr>
        <p:spPr>
          <a:xfrm>
            <a:off x="4189475" y="566581"/>
            <a:ext cx="4764708" cy="1018715"/>
          </a:xfrm>
          <a:prstGeom prst="rect">
            <a:avLst/>
          </a:prstGeom>
        </p:spPr>
        <p:txBody>
          <a:bodyPr vert="horz" lIns="91440" tIns="45720" rIns="91440" bIns="45720" rtlCol="0" anchor="t">
            <a:normAutofit/>
          </a:bodyPr>
          <a:lstStyle/>
          <a:p>
            <a:pPr lvl="0" defTabSz="914400" eaLnBrk="0" fontAlgn="base" hangingPunct="0">
              <a:spcBef>
                <a:spcPct val="0"/>
              </a:spcBef>
              <a:spcAft>
                <a:spcPct val="0"/>
              </a:spcAft>
            </a:pPr>
            <a:r>
              <a:rPr lang="en-US" altLang="en-US" dirty="0">
                <a:solidFill>
                  <a:srgbClr val="000000"/>
                </a:solidFill>
                <a:latin typeface="Calibri" panose="020F0502020204030204" pitchFamily="34" charset="0"/>
              </a:rPr>
              <a:t>The main goal of SDG 3 is to ensure that everyone, regardless of age, lives a healthy life and promote well-being </a:t>
            </a:r>
            <a:r>
              <a:rPr lang="en-US" altLang="en-US" dirty="0">
                <a:solidFill>
                  <a:srgbClr val="000000"/>
                </a:solidFill>
                <a:latin typeface="Times New Roman" panose="02020603050405020304" pitchFamily="18" charset="0"/>
              </a:rPr>
              <a:t>(United Nations, 2023).</a:t>
            </a:r>
            <a:endParaRPr lang="en-US" altLang="en-US" sz="2400" dirty="0">
              <a:latin typeface="Arial" panose="020B0604020202020204" pitchFamily="34" charset="0"/>
            </a:endParaRPr>
          </a:p>
        </p:txBody>
      </p:sp>
      <p:grpSp>
        <p:nvGrpSpPr>
          <p:cNvPr id="6155" name="Group 615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6724" y="-16714"/>
            <a:ext cx="6372101" cy="6874714"/>
            <a:chOff x="5818240" y="-1"/>
            <a:chExt cx="6373761" cy="6874714"/>
          </a:xfrm>
        </p:grpSpPr>
        <p:sp>
          <p:nvSpPr>
            <p:cNvPr id="6156" name="Freeform: Shape 615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Freeform: Shape 615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8" name="Freeform: Shape 615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Freeform: Shape 615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146" name="Picture 2" descr="Goal 3—The SDGs and a Healthier 2030 | United Nations">
            <a:extLst>
              <a:ext uri="{FF2B5EF4-FFF2-40B4-BE49-F238E27FC236}">
                <a16:creationId xmlns:a16="http://schemas.microsoft.com/office/drawing/2014/main" id="{B7E505E2-411A-3A56-46BC-6FC9CBE57E6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1216"/>
            <a:ext cx="3902335" cy="218530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5" name="Diagram 14">
            <a:extLst>
              <a:ext uri="{FF2B5EF4-FFF2-40B4-BE49-F238E27FC236}">
                <a16:creationId xmlns:a16="http://schemas.microsoft.com/office/drawing/2014/main" id="{68E22988-A68B-E9B9-30CF-2DF725C5E5E0}"/>
              </a:ext>
            </a:extLst>
          </p:cNvPr>
          <p:cNvGraphicFramePr/>
          <p:nvPr>
            <p:extLst>
              <p:ext uri="{D42A27DB-BD31-4B8C-83A1-F6EECF244321}">
                <p14:modId xmlns:p14="http://schemas.microsoft.com/office/powerpoint/2010/main" val="2736017095"/>
              </p:ext>
            </p:extLst>
          </p:nvPr>
        </p:nvGraphicFramePr>
        <p:xfrm>
          <a:off x="3900117" y="512058"/>
          <a:ext cx="8125883" cy="54172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8" name="TextBox 17">
            <a:extLst>
              <a:ext uri="{FF2B5EF4-FFF2-40B4-BE49-F238E27FC236}">
                <a16:creationId xmlns:a16="http://schemas.microsoft.com/office/drawing/2014/main" id="{B0F2085B-ECA7-093E-1FEB-CEC514F1BA96}"/>
              </a:ext>
            </a:extLst>
          </p:cNvPr>
          <p:cNvSpPr txBox="1"/>
          <p:nvPr/>
        </p:nvSpPr>
        <p:spPr>
          <a:xfrm>
            <a:off x="7292519" y="1670537"/>
            <a:ext cx="3902334" cy="369332"/>
          </a:xfrm>
          <a:prstGeom prst="rect">
            <a:avLst/>
          </a:prstGeom>
          <a:noFill/>
        </p:spPr>
        <p:txBody>
          <a:bodyPr wrap="square" rtlCol="0">
            <a:spAutoFit/>
          </a:bodyPr>
          <a:lstStyle/>
          <a:p>
            <a:r>
              <a:rPr lang="en-US" dirty="0"/>
              <a:t>Some Of SDG3 Goals by 2023</a:t>
            </a:r>
          </a:p>
        </p:txBody>
      </p:sp>
      <p:graphicFrame>
        <p:nvGraphicFramePr>
          <p:cNvPr id="19" name="Diagram 18">
            <a:extLst>
              <a:ext uri="{FF2B5EF4-FFF2-40B4-BE49-F238E27FC236}">
                <a16:creationId xmlns:a16="http://schemas.microsoft.com/office/drawing/2014/main" id="{F8B14D80-9445-14BF-F9DA-514E91FB5C8E}"/>
              </a:ext>
            </a:extLst>
          </p:cNvPr>
          <p:cNvGraphicFramePr/>
          <p:nvPr>
            <p:extLst>
              <p:ext uri="{D42A27DB-BD31-4B8C-83A1-F6EECF244321}">
                <p14:modId xmlns:p14="http://schemas.microsoft.com/office/powerpoint/2010/main" val="2619414901"/>
              </p:ext>
            </p:extLst>
          </p:nvPr>
        </p:nvGraphicFramePr>
        <p:xfrm>
          <a:off x="162825" y="3221397"/>
          <a:ext cx="10216648" cy="465263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20" name="TextBox 19">
            <a:extLst>
              <a:ext uri="{FF2B5EF4-FFF2-40B4-BE49-F238E27FC236}">
                <a16:creationId xmlns:a16="http://schemas.microsoft.com/office/drawing/2014/main" id="{29F27862-79EF-BBF1-84B4-BC0506FEBE27}"/>
              </a:ext>
            </a:extLst>
          </p:cNvPr>
          <p:cNvSpPr txBox="1"/>
          <p:nvPr/>
        </p:nvSpPr>
        <p:spPr>
          <a:xfrm>
            <a:off x="10379473" y="5282983"/>
            <a:ext cx="1440591" cy="646331"/>
          </a:xfrm>
          <a:prstGeom prst="rect">
            <a:avLst/>
          </a:prstGeom>
          <a:noFill/>
        </p:spPr>
        <p:txBody>
          <a:bodyPr wrap="square" rtlCol="0">
            <a:spAutoFit/>
          </a:bodyPr>
          <a:lstStyle/>
          <a:p>
            <a:r>
              <a:rPr lang="en-US" dirty="0"/>
              <a:t>Why is it Important</a:t>
            </a:r>
          </a:p>
        </p:txBody>
      </p:sp>
    </p:spTree>
    <p:extLst>
      <p:ext uri="{BB962C8B-B14F-4D97-AF65-F5344CB8AC3E}">
        <p14:creationId xmlns:p14="http://schemas.microsoft.com/office/powerpoint/2010/main" val="2901045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11" name="Rounded Rectangle 10">
            <a:extLst>
              <a:ext uri="{FF2B5EF4-FFF2-40B4-BE49-F238E27FC236}">
                <a16:creationId xmlns:a16="http://schemas.microsoft.com/office/drawing/2014/main" id="{0B080367-4C41-FB13-E1A9-22B036712391}"/>
              </a:ext>
            </a:extLst>
          </p:cNvPr>
          <p:cNvSpPr/>
          <p:nvPr/>
        </p:nvSpPr>
        <p:spPr>
          <a:xfrm>
            <a:off x="148630" y="181086"/>
            <a:ext cx="3896427" cy="2825585"/>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lvl="0" algn="ctr" defTabSz="914400" eaLnBrk="0" fontAlgn="base" hangingPunct="0">
              <a:spcBef>
                <a:spcPct val="0"/>
              </a:spcBef>
              <a:spcAft>
                <a:spcPct val="0"/>
              </a:spcAft>
            </a:pPr>
            <a:r>
              <a:rPr lang="en-US" altLang="en-US" sz="1400" dirty="0">
                <a:solidFill>
                  <a:srgbClr val="000000"/>
                </a:solidFill>
                <a:highlight>
                  <a:srgbClr val="FFFF00"/>
                </a:highlight>
                <a:latin typeface="Arial" panose="020B0604020202020204" pitchFamily="34" charset="0"/>
                <a:cs typeface="Arial" panose="020B0604020202020204" pitchFamily="34" charset="0"/>
              </a:rPr>
              <a:t>National Policies</a:t>
            </a:r>
            <a:endParaRPr lang="en-US" altLang="en-US" sz="1400" dirty="0">
              <a:solidFill>
                <a:schemeClr val="tx1"/>
              </a:solidFill>
              <a:highlight>
                <a:srgbClr val="FFFF00"/>
              </a:highlight>
              <a:latin typeface="Arial" panose="020B0604020202020204" pitchFamily="34" charset="0"/>
              <a:cs typeface="Arial" panose="020B0604020202020204" pitchFamily="34" charset="0"/>
            </a:endParaRPr>
          </a:p>
          <a:p>
            <a:pPr defTabSz="914400" eaLnBrk="0" fontAlgn="base" hangingPunct="0">
              <a:spcBef>
                <a:spcPct val="0"/>
              </a:spcBef>
              <a:spcAft>
                <a:spcPct val="0"/>
              </a:spcAft>
              <a:buFontTx/>
              <a:buChar char="•"/>
            </a:pPr>
            <a:r>
              <a:rPr lang="en-GB" sz="1400" dirty="0">
                <a:solidFill>
                  <a:schemeClr val="tx1"/>
                </a:solidFill>
                <a:latin typeface="Arial" panose="020B0604020202020204" pitchFamily="34" charset="0"/>
                <a:cs typeface="Arial" panose="020B0604020202020204" pitchFamily="34" charset="0"/>
              </a:rPr>
              <a:t>In 2019, the NHS revealed its 10-year Long Term Plan, which aims to improve digital care, mental health, and prevention </a:t>
            </a:r>
            <a:r>
              <a:rPr lang="en-GB" sz="1400" dirty="0">
                <a:solidFill>
                  <a:schemeClr val="tx1"/>
                </a:solidFill>
              </a:rPr>
              <a:t>(NHS Long Term Plan, 2019)</a:t>
            </a:r>
            <a:r>
              <a:rPr lang="en-GB" sz="1400" dirty="0">
                <a:solidFill>
                  <a:schemeClr val="tx1"/>
                </a:solidFill>
                <a:latin typeface="Arial" panose="020B0604020202020204" pitchFamily="34" charset="0"/>
                <a:cs typeface="Arial" panose="020B0604020202020204" pitchFamily="34" charset="0"/>
              </a:rPr>
              <a:t>.</a:t>
            </a:r>
          </a:p>
          <a:p>
            <a:pPr algn="ctr" defTabSz="914400" eaLnBrk="0" fontAlgn="base" hangingPunct="0">
              <a:spcBef>
                <a:spcPct val="0"/>
              </a:spcBef>
              <a:spcAft>
                <a:spcPct val="0"/>
              </a:spcAft>
              <a:buFontTx/>
              <a:buChar char="•"/>
            </a:pPr>
            <a:endParaRPr lang="en-GB" sz="1400" b="1" dirty="0">
              <a:latin typeface="Arial" panose="020B0604020202020204" pitchFamily="34" charset="0"/>
              <a:cs typeface="Arial" panose="020B0604020202020204" pitchFamily="34" charset="0"/>
            </a:endParaRPr>
          </a:p>
          <a:p>
            <a:pPr algn="ctr" defTabSz="914400" eaLnBrk="0" fontAlgn="base" hangingPunct="0">
              <a:spcBef>
                <a:spcPct val="0"/>
              </a:spcBef>
              <a:spcAft>
                <a:spcPct val="0"/>
              </a:spcAft>
              <a:buFontTx/>
              <a:buChar char="•"/>
            </a:pPr>
            <a:r>
              <a:rPr lang="en-US" altLang="en-US" sz="1400" b="1" dirty="0">
                <a:solidFill>
                  <a:srgbClr val="000000"/>
                </a:solidFill>
                <a:latin typeface="Arial" panose="020B0604020202020204" pitchFamily="34" charset="0"/>
                <a:cs typeface="Arial" panose="020B0604020202020204" pitchFamily="34" charset="0"/>
              </a:rPr>
              <a:t>Major NHS shifts </a:t>
            </a:r>
            <a:r>
              <a:rPr lang="en-US" altLang="en-US" sz="1400" dirty="0">
                <a:solidFill>
                  <a:srgbClr val="000000"/>
                </a:solidFill>
                <a:latin typeface="Arial" panose="020B0604020202020204" pitchFamily="34" charset="0"/>
                <a:cs typeface="Arial" panose="020B0604020202020204" pitchFamily="34" charset="0"/>
              </a:rPr>
              <a:t>(Department of Health and Social Care, 2025) </a:t>
            </a:r>
            <a:br>
              <a:rPr lang="en-US" altLang="en-US" sz="1400" dirty="0">
                <a:solidFill>
                  <a:srgbClr val="000000"/>
                </a:solidFill>
                <a:latin typeface="Arial" panose="020B0604020202020204" pitchFamily="34" charset="0"/>
                <a:cs typeface="Arial" panose="020B0604020202020204" pitchFamily="34" charset="0"/>
              </a:rPr>
            </a:br>
            <a:r>
              <a:rPr lang="en-US" altLang="en-US" sz="1400" dirty="0">
                <a:solidFill>
                  <a:srgbClr val="000000"/>
                </a:solidFill>
                <a:latin typeface="Arial" panose="020B0604020202020204" pitchFamily="34" charset="0"/>
                <a:cs typeface="Arial" panose="020B0604020202020204" pitchFamily="34" charset="0"/>
              </a:rPr>
              <a:t>• Hospital → Community care </a:t>
            </a:r>
          </a:p>
          <a:p>
            <a:pPr algn="ctr" defTabSz="914400" eaLnBrk="0" fontAlgn="base" hangingPunct="0">
              <a:spcBef>
                <a:spcPct val="0"/>
              </a:spcBef>
              <a:spcAft>
                <a:spcPct val="0"/>
              </a:spcAft>
              <a:buFontTx/>
              <a:buChar char="•"/>
            </a:pPr>
            <a:r>
              <a:rPr lang="en-US" altLang="en-US" sz="1400" dirty="0">
                <a:solidFill>
                  <a:srgbClr val="000000"/>
                </a:solidFill>
                <a:latin typeface="Arial" panose="020B0604020202020204" pitchFamily="34" charset="0"/>
                <a:cs typeface="Arial" panose="020B0604020202020204" pitchFamily="34" charset="0"/>
              </a:rPr>
              <a:t> Traditional → Digital services </a:t>
            </a:r>
          </a:p>
          <a:p>
            <a:pPr algn="ctr" defTabSz="914400" eaLnBrk="0" fontAlgn="base" hangingPunct="0">
              <a:spcBef>
                <a:spcPct val="0"/>
              </a:spcBef>
              <a:spcAft>
                <a:spcPct val="0"/>
              </a:spcAft>
            </a:pPr>
            <a:r>
              <a:rPr lang="en-US" altLang="en-US" sz="1400" dirty="0">
                <a:solidFill>
                  <a:srgbClr val="000000"/>
                </a:solidFill>
                <a:latin typeface="Arial" panose="020B0604020202020204" pitchFamily="34" charset="0"/>
                <a:cs typeface="Arial" panose="020B0604020202020204" pitchFamily="34" charset="0"/>
              </a:rPr>
              <a:t>• Sickness → Prevention</a:t>
            </a:r>
            <a:endParaRPr lang="en-GB" sz="1400" b="1" dirty="0">
              <a:latin typeface="Arial" panose="020B0604020202020204" pitchFamily="34" charset="0"/>
              <a:cs typeface="Arial" panose="020B0604020202020204" pitchFamily="34" charset="0"/>
            </a:endParaRPr>
          </a:p>
          <a:p>
            <a:pPr defTabSz="914400" eaLnBrk="0" fontAlgn="base" hangingPunct="0">
              <a:spcBef>
                <a:spcPct val="0"/>
              </a:spcBef>
              <a:spcAft>
                <a:spcPct val="0"/>
              </a:spcAft>
              <a:buFontTx/>
              <a:buChar char="•"/>
            </a:pPr>
            <a:endParaRPr lang="en-GB" dirty="0"/>
          </a:p>
        </p:txBody>
      </p:sp>
      <p:sp>
        <p:nvSpPr>
          <p:cNvPr id="12" name="Rounded Rectangle 11">
            <a:extLst>
              <a:ext uri="{FF2B5EF4-FFF2-40B4-BE49-F238E27FC236}">
                <a16:creationId xmlns:a16="http://schemas.microsoft.com/office/drawing/2014/main" id="{CFB70DE4-C800-75C6-D02D-AD8661B5FA00}"/>
              </a:ext>
            </a:extLst>
          </p:cNvPr>
          <p:cNvSpPr/>
          <p:nvPr/>
        </p:nvSpPr>
        <p:spPr>
          <a:xfrm>
            <a:off x="148630" y="3157509"/>
            <a:ext cx="5247756" cy="327420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914400" eaLnBrk="0" fontAlgn="base" hangingPunct="0">
              <a:spcBef>
                <a:spcPct val="0"/>
              </a:spcBef>
              <a:spcAft>
                <a:spcPct val="0"/>
              </a:spcAft>
            </a:pPr>
            <a:r>
              <a:rPr lang="en-US" altLang="en-US" sz="1600" dirty="0">
                <a:solidFill>
                  <a:srgbClr val="0E101A"/>
                </a:solidFill>
                <a:highlight>
                  <a:srgbClr val="FFFF00"/>
                </a:highlight>
                <a:latin typeface="Arial" panose="020B0604020202020204" pitchFamily="34" charset="0"/>
              </a:rPr>
              <a:t>Legislation</a:t>
            </a:r>
            <a:endParaRPr lang="en-US" altLang="en-US" sz="1600" dirty="0">
              <a:highlight>
                <a:srgbClr val="FFFF00"/>
              </a:highlight>
              <a:latin typeface="Arial" panose="020B0604020202020204" pitchFamily="34" charset="0"/>
            </a:endParaRPr>
          </a:p>
          <a:p>
            <a:pPr lvl="0" algn="ctr" defTabSz="914400" eaLnBrk="0" fontAlgn="base" hangingPunct="0">
              <a:spcBef>
                <a:spcPct val="0"/>
              </a:spcBef>
              <a:spcAft>
                <a:spcPct val="0"/>
              </a:spcAft>
            </a:pPr>
            <a:endParaRPr lang="en-US" altLang="en-US" sz="1600" dirty="0">
              <a:solidFill>
                <a:srgbClr val="0E101A"/>
              </a:solidFill>
              <a:latin typeface="Arial" panose="020B0604020202020204" pitchFamily="34" charset="0"/>
            </a:endParaRPr>
          </a:p>
          <a:p>
            <a:pPr marL="285750" lvl="0" indent="-285750" defTabSz="914400" eaLnBrk="0" fontAlgn="base" hangingPunct="0">
              <a:spcBef>
                <a:spcPct val="0"/>
              </a:spcBef>
              <a:spcAft>
                <a:spcPct val="0"/>
              </a:spcAft>
              <a:buFont typeface="Arial" panose="020B0604020202020204" pitchFamily="34" charset="0"/>
              <a:buChar char="•"/>
            </a:pPr>
            <a:r>
              <a:rPr lang="en-US" altLang="en-US" sz="1600" dirty="0">
                <a:solidFill>
                  <a:srgbClr val="0E101A"/>
                </a:solidFill>
                <a:latin typeface="Arial" panose="020B0604020202020204" pitchFamily="34" charset="0"/>
              </a:rPr>
              <a:t>Care Act 2014 - Fair, safe, high-quality </a:t>
            </a:r>
            <a:r>
              <a:rPr lang="en-US" altLang="en-US" sz="1600" dirty="0">
                <a:solidFill>
                  <a:schemeClr val="tx1"/>
                </a:solidFill>
                <a:latin typeface="Arial" panose="020B0604020202020204" pitchFamily="34" charset="0"/>
              </a:rPr>
              <a:t>care </a:t>
            </a:r>
            <a:r>
              <a:rPr lang="en-GB" dirty="0">
                <a:solidFill>
                  <a:schemeClr val="tx1"/>
                </a:solidFill>
              </a:rPr>
              <a:t>(The Care act , 2014)</a:t>
            </a:r>
            <a:endParaRPr lang="en-US" sz="1600" dirty="0">
              <a:solidFill>
                <a:schemeClr val="tx1"/>
              </a:solidFill>
              <a:latin typeface="Arial" panose="020B0604020202020204" pitchFamily="34" charset="0"/>
            </a:endParaRPr>
          </a:p>
          <a:p>
            <a:pPr marL="285750" lvl="0" indent="-285750" defTabSz="914400" eaLnBrk="0" fontAlgn="base" hangingPunct="0">
              <a:spcBef>
                <a:spcPct val="0"/>
              </a:spcBef>
              <a:spcAft>
                <a:spcPct val="0"/>
              </a:spcAft>
              <a:buFont typeface="Arial" panose="020B0604020202020204" pitchFamily="34" charset="0"/>
              <a:buChar char="•"/>
            </a:pPr>
            <a:r>
              <a:rPr lang="en-US" altLang="en-US" sz="1600" dirty="0">
                <a:solidFill>
                  <a:srgbClr val="0E101A"/>
                </a:solidFill>
                <a:latin typeface="Arial" panose="020B0604020202020204" pitchFamily="34" charset="0"/>
              </a:rPr>
              <a:t>Health &amp; Social Care Act 2012 - Patient rights &amp; NHS organisation (UK Government, 2012)</a:t>
            </a:r>
            <a:endParaRPr lang="en-US" altLang="en-US" sz="1600" dirty="0">
              <a:solidFill>
                <a:schemeClr val="tx1"/>
              </a:solidFill>
              <a:latin typeface="Arial" panose="020B0604020202020204" pitchFamily="34" charset="0"/>
            </a:endParaRPr>
          </a:p>
          <a:p>
            <a:pPr marL="285750" lvl="0" indent="-285750" defTabSz="914400" eaLnBrk="0" fontAlgn="base" hangingPunct="0">
              <a:spcBef>
                <a:spcPct val="0"/>
              </a:spcBef>
              <a:spcAft>
                <a:spcPct val="0"/>
              </a:spcAft>
              <a:buFont typeface="Arial" panose="020B0604020202020204" pitchFamily="34" charset="0"/>
              <a:buChar char="•"/>
            </a:pPr>
            <a:r>
              <a:rPr lang="en-US" altLang="en-US" sz="1600" dirty="0">
                <a:solidFill>
                  <a:srgbClr val="0E101A"/>
                </a:solidFill>
                <a:latin typeface="Arial" panose="020B0604020202020204" pitchFamily="34" charset="0"/>
              </a:rPr>
              <a:t>Children Acts 1989 &amp; 2004 -  Protect children’s welfare (Foster, 2024)</a:t>
            </a:r>
            <a:endParaRPr lang="en-US" altLang="en-US" sz="1600" dirty="0">
              <a:solidFill>
                <a:schemeClr val="tx1"/>
              </a:solidFill>
              <a:latin typeface="Arial" panose="020B0604020202020204" pitchFamily="34" charset="0"/>
            </a:endParaRPr>
          </a:p>
          <a:p>
            <a:pPr marL="285750" lvl="0" indent="-285750" defTabSz="914400" eaLnBrk="0" fontAlgn="base" hangingPunct="0">
              <a:spcBef>
                <a:spcPct val="0"/>
              </a:spcBef>
              <a:spcAft>
                <a:spcPct val="0"/>
              </a:spcAft>
              <a:buFont typeface="Arial" panose="020B0604020202020204" pitchFamily="34" charset="0"/>
              <a:buChar char="•"/>
            </a:pPr>
            <a:r>
              <a:rPr lang="en-US" altLang="en-US" sz="1600" dirty="0">
                <a:solidFill>
                  <a:srgbClr val="0E101A"/>
                </a:solidFill>
                <a:latin typeface="Arial" panose="020B0604020202020204" pitchFamily="34" charset="0"/>
              </a:rPr>
              <a:t>Equality Act 2010 - No discrimination, equal access (GOV.UK, 2010)</a:t>
            </a:r>
            <a:endParaRPr lang="en-US" altLang="en-US" sz="1600" dirty="0">
              <a:solidFill>
                <a:schemeClr val="tx1"/>
              </a:solidFill>
              <a:latin typeface="Arial" panose="020B0604020202020204" pitchFamily="34" charset="0"/>
            </a:endParaRPr>
          </a:p>
          <a:p>
            <a:pPr marL="285750" lvl="0" indent="-285750" defTabSz="914400" eaLnBrk="0" fontAlgn="base" hangingPunct="0">
              <a:spcBef>
                <a:spcPct val="0"/>
              </a:spcBef>
              <a:spcAft>
                <a:spcPct val="0"/>
              </a:spcAft>
              <a:buFont typeface="Arial" panose="020B0604020202020204" pitchFamily="34" charset="0"/>
              <a:buChar char="•"/>
            </a:pPr>
            <a:r>
              <a:rPr lang="en-US" altLang="en-US" sz="1600" dirty="0">
                <a:solidFill>
                  <a:srgbClr val="0E101A"/>
                </a:solidFill>
                <a:latin typeface="Arial" panose="020B0604020202020204" pitchFamily="34" charset="0"/>
              </a:rPr>
              <a:t>Mental Health Act 1983 (updated 2007) -  Rights &amp; treatment for mental health (NHS, 2022)  </a:t>
            </a:r>
            <a:endParaRPr lang="en-US" altLang="en-US" sz="1600" dirty="0">
              <a:solidFill>
                <a:schemeClr val="tx1"/>
              </a:solidFill>
              <a:latin typeface="Arial" panose="020B0604020202020204" pitchFamily="34" charset="0"/>
            </a:endParaRPr>
          </a:p>
        </p:txBody>
      </p:sp>
      <p:sp>
        <p:nvSpPr>
          <p:cNvPr id="16" name="Rounded Rectangle 15">
            <a:extLst>
              <a:ext uri="{FF2B5EF4-FFF2-40B4-BE49-F238E27FC236}">
                <a16:creationId xmlns:a16="http://schemas.microsoft.com/office/drawing/2014/main" id="{ABD889CE-A6E5-D191-4B63-6FE9B044E5D5}"/>
              </a:ext>
            </a:extLst>
          </p:cNvPr>
          <p:cNvSpPr/>
          <p:nvPr/>
        </p:nvSpPr>
        <p:spPr>
          <a:xfrm>
            <a:off x="4211070" y="223707"/>
            <a:ext cx="3896427" cy="260861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914400" eaLnBrk="0" fontAlgn="base" hangingPunct="0">
              <a:spcBef>
                <a:spcPct val="0"/>
              </a:spcBef>
              <a:spcAft>
                <a:spcPct val="0"/>
              </a:spcAft>
            </a:pPr>
            <a:r>
              <a:rPr lang="en-GB" sz="1400" dirty="0">
                <a:solidFill>
                  <a:schemeClr val="tx1"/>
                </a:solidFill>
                <a:highlight>
                  <a:srgbClr val="FFFF00"/>
                </a:highlight>
              </a:rPr>
              <a:t>Global Frameworks</a:t>
            </a:r>
          </a:p>
          <a:p>
            <a:pPr algn="ctr" defTabSz="914400" eaLnBrk="0" fontAlgn="base" hangingPunct="0">
              <a:spcBef>
                <a:spcPct val="0"/>
              </a:spcBef>
              <a:spcAft>
                <a:spcPct val="0"/>
              </a:spcAft>
            </a:pPr>
            <a:endParaRPr lang="en-GB" sz="1600" dirty="0">
              <a:solidFill>
                <a:schemeClr val="tx1"/>
              </a:solidFill>
            </a:endParaRPr>
          </a:p>
          <a:p>
            <a:pPr algn="ctr" defTabSz="914400" eaLnBrk="0" fontAlgn="base" hangingPunct="0">
              <a:spcBef>
                <a:spcPct val="0"/>
              </a:spcBef>
              <a:spcAft>
                <a:spcPct val="0"/>
              </a:spcAft>
            </a:pPr>
            <a:r>
              <a:rPr lang="en-GB" sz="1600" dirty="0">
                <a:solidFill>
                  <a:schemeClr val="tx1"/>
                </a:solidFill>
              </a:rPr>
              <a:t>WHO's Health in All Policies emphasises health considerations across all sectors, while the United Nations' SDG 3 focuses on good health and well-being (WHO, 2014; United Nations, 2023). Both organisations work together to promote holistic approaches to global health.</a:t>
            </a:r>
          </a:p>
        </p:txBody>
      </p:sp>
      <p:sp>
        <p:nvSpPr>
          <p:cNvPr id="17" name="Rounded Rectangle 16">
            <a:extLst>
              <a:ext uri="{FF2B5EF4-FFF2-40B4-BE49-F238E27FC236}">
                <a16:creationId xmlns:a16="http://schemas.microsoft.com/office/drawing/2014/main" id="{DA1D1B1E-9A83-1864-5F8D-FD1897D14103}"/>
              </a:ext>
            </a:extLst>
          </p:cNvPr>
          <p:cNvSpPr/>
          <p:nvPr/>
        </p:nvSpPr>
        <p:spPr>
          <a:xfrm>
            <a:off x="8169208" y="181086"/>
            <a:ext cx="3896427" cy="260861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lvl="0" algn="ctr" defTabSz="914400" eaLnBrk="0" fontAlgn="base" hangingPunct="0">
              <a:spcBef>
                <a:spcPct val="0"/>
              </a:spcBef>
              <a:spcAft>
                <a:spcPct val="0"/>
              </a:spcAft>
            </a:pPr>
            <a:r>
              <a:rPr lang="en-US" altLang="en-US" sz="1600" dirty="0">
                <a:solidFill>
                  <a:srgbClr val="0E101A"/>
                </a:solidFill>
                <a:highlight>
                  <a:srgbClr val="FFFF00"/>
                </a:highlight>
                <a:latin typeface="Arial" panose="020B0604020202020204" pitchFamily="34" charset="0"/>
              </a:rPr>
              <a:t>Overall Primary Ideas</a:t>
            </a:r>
          </a:p>
          <a:p>
            <a:pPr lvl="0" defTabSz="914400" eaLnBrk="0" fontAlgn="base" hangingPunct="0">
              <a:spcBef>
                <a:spcPct val="0"/>
              </a:spcBef>
              <a:spcAft>
                <a:spcPct val="0"/>
              </a:spcAft>
            </a:pPr>
            <a:endParaRPr lang="en-US" altLang="en-US" sz="1600" dirty="0">
              <a:solidFill>
                <a:schemeClr val="tx1"/>
              </a:solidFill>
              <a:highlight>
                <a:srgbClr val="FFFF00"/>
              </a:highlight>
              <a:latin typeface="Arial" panose="020B0604020202020204" pitchFamily="34" charset="0"/>
            </a:endParaRPr>
          </a:p>
          <a:p>
            <a:pPr marL="285750" lvl="0" indent="-285750" defTabSz="914400" eaLnBrk="0" fontAlgn="base" hangingPunct="0">
              <a:spcBef>
                <a:spcPct val="0"/>
              </a:spcBef>
              <a:spcAft>
                <a:spcPct val="0"/>
              </a:spcAft>
              <a:buFont typeface="Arial" panose="020B0604020202020204" pitchFamily="34" charset="0"/>
              <a:buChar char="•"/>
            </a:pPr>
            <a:r>
              <a:rPr lang="en-US" altLang="en-US" sz="1600" dirty="0">
                <a:solidFill>
                  <a:srgbClr val="0E101A"/>
                </a:solidFill>
                <a:latin typeface="Arial" panose="020B0604020202020204" pitchFamily="34" charset="0"/>
              </a:rPr>
              <a:t>Person centered focused on patients</a:t>
            </a:r>
          </a:p>
          <a:p>
            <a:pPr marL="285750" lvl="0" indent="-285750" defTabSz="914400" eaLnBrk="0" fontAlgn="base" hangingPunct="0">
              <a:spcBef>
                <a:spcPct val="0"/>
              </a:spcBef>
              <a:spcAft>
                <a:spcPct val="0"/>
              </a:spcAft>
              <a:buFont typeface="Arial" panose="020B0604020202020204" pitchFamily="34" charset="0"/>
              <a:buChar char="•"/>
            </a:pPr>
            <a:r>
              <a:rPr lang="en-US" altLang="en-US" sz="1600" dirty="0">
                <a:solidFill>
                  <a:srgbClr val="0E101A"/>
                </a:solidFill>
                <a:latin typeface="Arial" panose="020B0604020202020204" pitchFamily="34" charset="0"/>
              </a:rPr>
              <a:t>Prevention-based treatment</a:t>
            </a:r>
            <a:endParaRPr lang="en-US" altLang="en-US" sz="1600" dirty="0">
              <a:solidFill>
                <a:schemeClr val="tx1"/>
              </a:solidFill>
              <a:latin typeface="Arial" panose="020B0604020202020204" pitchFamily="34" charset="0"/>
            </a:endParaRPr>
          </a:p>
          <a:p>
            <a:pPr marL="285750" lvl="0" indent="-285750" defTabSz="914400" eaLnBrk="0" fontAlgn="base" hangingPunct="0">
              <a:spcBef>
                <a:spcPct val="0"/>
              </a:spcBef>
              <a:spcAft>
                <a:spcPct val="0"/>
              </a:spcAft>
              <a:buFont typeface="Arial" panose="020B0604020202020204" pitchFamily="34" charset="0"/>
              <a:buChar char="•"/>
            </a:pPr>
            <a:r>
              <a:rPr lang="en-US" altLang="en-US" sz="1600" dirty="0">
                <a:solidFill>
                  <a:srgbClr val="0E101A"/>
                </a:solidFill>
                <a:latin typeface="Arial" panose="020B0604020202020204" pitchFamily="34" charset="0"/>
              </a:rPr>
              <a:t>Innovative digital technologies Anti-discrimination and equality</a:t>
            </a:r>
            <a:endParaRPr lang="en-US" altLang="en-US" sz="1600" dirty="0">
              <a:solidFill>
                <a:schemeClr val="tx1"/>
              </a:solidFill>
              <a:latin typeface="Arial" panose="020B0604020202020204" pitchFamily="34" charset="0"/>
            </a:endParaRPr>
          </a:p>
        </p:txBody>
      </p:sp>
      <p:pic>
        <p:nvPicPr>
          <p:cNvPr id="7176" name="Picture 8" descr="B-BISS: Introduction to the NHS Long ...">
            <a:extLst>
              <a:ext uri="{FF2B5EF4-FFF2-40B4-BE49-F238E27FC236}">
                <a16:creationId xmlns:a16="http://schemas.microsoft.com/office/drawing/2014/main" id="{DC7B265F-3EE5-F10E-C23F-82FF076F0F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5672" y="3109507"/>
            <a:ext cx="2753536" cy="1832353"/>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Health in all policies: Helsinki statement. Framework for country action">
            <a:extLst>
              <a:ext uri="{FF2B5EF4-FFF2-40B4-BE49-F238E27FC236}">
                <a16:creationId xmlns:a16="http://schemas.microsoft.com/office/drawing/2014/main" id="{8F188F18-E6B6-36D0-AE3B-03B2218E9F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68365" y="2956341"/>
            <a:ext cx="1534710" cy="2179470"/>
          </a:xfrm>
          <a:prstGeom prst="rect">
            <a:avLst/>
          </a:prstGeom>
          <a:noFill/>
          <a:extLst>
            <a:ext uri="{909E8E84-426E-40DD-AFC4-6F175D3DCCD1}">
              <a14:hiddenFill xmlns:a14="http://schemas.microsoft.com/office/drawing/2010/main">
                <a:solidFill>
                  <a:srgbClr val="FFFFFF"/>
                </a:solidFill>
              </a14:hiddenFill>
            </a:ext>
          </a:extLst>
        </p:spPr>
      </p:pic>
      <p:pic>
        <p:nvPicPr>
          <p:cNvPr id="7180" name="Picture 12" descr="United Nations - UIHJ - Judicial officers">
            <a:extLst>
              <a:ext uri="{FF2B5EF4-FFF2-40B4-BE49-F238E27FC236}">
                <a16:creationId xmlns:a16="http://schemas.microsoft.com/office/drawing/2014/main" id="{01265867-005B-7311-038E-BA79470A338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06514" y="3109507"/>
            <a:ext cx="1629318" cy="1629318"/>
          </a:xfrm>
          <a:prstGeom prst="rect">
            <a:avLst/>
          </a:prstGeom>
          <a:noFill/>
          <a:extLst>
            <a:ext uri="{909E8E84-426E-40DD-AFC4-6F175D3DCCD1}">
              <a14:hiddenFill xmlns:a14="http://schemas.microsoft.com/office/drawing/2010/main">
                <a:solidFill>
                  <a:srgbClr val="FFFFFF"/>
                </a:solidFill>
              </a14:hiddenFill>
            </a:ext>
          </a:extLst>
        </p:spPr>
      </p:pic>
      <p:pic>
        <p:nvPicPr>
          <p:cNvPr id="7182" name="Picture 14" descr="Legislation Update October 2021 ...">
            <a:extLst>
              <a:ext uri="{FF2B5EF4-FFF2-40B4-BE49-F238E27FC236}">
                <a16:creationId xmlns:a16="http://schemas.microsoft.com/office/drawing/2014/main" id="{BD7E3F51-ECD0-96B0-EA82-96B30A6EAB3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881" r="3196" b="42685"/>
          <a:stretch>
            <a:fillRect/>
          </a:stretch>
        </p:blipFill>
        <p:spPr bwMode="auto">
          <a:xfrm>
            <a:off x="6792440" y="5201315"/>
            <a:ext cx="3896427" cy="13458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 name="TextBox 2"/>
          <p:cNvSpPr txBox="1"/>
          <p:nvPr/>
        </p:nvSpPr>
        <p:spPr>
          <a:xfrm>
            <a:off x="2395579" y="0"/>
            <a:ext cx="7397666" cy="707886"/>
          </a:xfrm>
          <a:prstGeom prst="rect">
            <a:avLst/>
          </a:prstGeom>
          <a:noFill/>
        </p:spPr>
        <p:txBody>
          <a:bodyPr wrap="none">
            <a:spAutoFit/>
          </a:bodyPr>
          <a:lstStyle/>
          <a:p>
            <a:pPr>
              <a:defRPr sz="4000" b="1">
                <a:solidFill>
                  <a:srgbClr val="225496"/>
                </a:solidFill>
                <a:latin typeface="Calibri"/>
              </a:defRPr>
            </a:pPr>
            <a:r>
              <a:rPr lang="en-GB" dirty="0"/>
              <a:t>MECC - Make Every Contact Count</a:t>
            </a:r>
          </a:p>
        </p:txBody>
      </p:sp>
      <p:sp>
        <p:nvSpPr>
          <p:cNvPr id="4" name="TextBox 3"/>
          <p:cNvSpPr txBox="1"/>
          <p:nvPr/>
        </p:nvSpPr>
        <p:spPr>
          <a:xfrm>
            <a:off x="562292" y="821410"/>
            <a:ext cx="11064240" cy="1815882"/>
          </a:xfrm>
          <a:prstGeom prst="rect">
            <a:avLst/>
          </a:prstGeom>
          <a:noFill/>
        </p:spPr>
        <p:txBody>
          <a:bodyPr wrap="square">
            <a:spAutoFit/>
          </a:bodyPr>
          <a:lstStyle/>
          <a:p>
            <a:pPr>
              <a:defRPr sz="2800">
                <a:solidFill>
                  <a:srgbClr val="000000"/>
                </a:solidFill>
                <a:latin typeface="Calibri"/>
              </a:defRPr>
            </a:pPr>
            <a:r>
              <a:rPr lang="en-GB" sz="1600" dirty="0">
                <a:latin typeface="Arial" panose="020B0604020202020204" pitchFamily="34" charset="0"/>
                <a:cs typeface="Arial" panose="020B0604020202020204" pitchFamily="34" charset="0"/>
              </a:rPr>
              <a:t>According to Public Health England (2016), to promote health and sustainable development, MECC, a UK public health initiative, encourages healthy behaviours such as quitting smoking, drinking less alcohol, eating sensibly, exercising, and taking care of one's mental health.</a:t>
            </a:r>
          </a:p>
          <a:p>
            <a:pPr>
              <a:defRPr sz="2800">
                <a:solidFill>
                  <a:srgbClr val="000000"/>
                </a:solidFill>
                <a:latin typeface="Calibri"/>
              </a:defRPr>
            </a:pPr>
            <a:endParaRPr lang="en-GB" sz="1600" dirty="0">
              <a:latin typeface="Arial" panose="020B0604020202020204" pitchFamily="34" charset="0"/>
              <a:cs typeface="Arial" panose="020B0604020202020204" pitchFamily="34" charset="0"/>
            </a:endParaRPr>
          </a:p>
          <a:p>
            <a:pPr>
              <a:defRPr sz="2800">
                <a:solidFill>
                  <a:srgbClr val="000000"/>
                </a:solidFill>
                <a:latin typeface="Calibri"/>
              </a:defRPr>
            </a:pPr>
            <a:r>
              <a:rPr lang="en-GB" sz="1600" dirty="0"/>
              <a:t>MECC encourages early intervention to lower the risk factors for chronic diseases. Encourages healthier lives, thereby enhancing people's mental and physical well-being. Reduces long-term healthcare costs and improves the ability of communities to maintain good health (Public Health England, 2016)</a:t>
            </a:r>
            <a:r>
              <a:rPr lang="en-GB" sz="1600" b="1" dirty="0"/>
              <a:t>.</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85DA30A-47C4-3CBE-DAC4-8249320495F4}"/>
              </a:ext>
            </a:extLst>
          </p:cNvPr>
          <p:cNvSpPr txBox="1"/>
          <p:nvPr/>
        </p:nvSpPr>
        <p:spPr>
          <a:xfrm>
            <a:off x="2547979" y="2750816"/>
            <a:ext cx="7399718" cy="1323439"/>
          </a:xfrm>
          <a:prstGeom prst="rect">
            <a:avLst/>
          </a:prstGeom>
          <a:noFill/>
        </p:spPr>
        <p:txBody>
          <a:bodyPr wrap="none">
            <a:spAutoFit/>
          </a:bodyPr>
          <a:lstStyle/>
          <a:p>
            <a:pPr>
              <a:defRPr sz="4000" b="1">
                <a:solidFill>
                  <a:srgbClr val="225496"/>
                </a:solidFill>
                <a:latin typeface="Calibri"/>
              </a:defRPr>
            </a:pPr>
            <a:r>
              <a:rPr lang="en-GB" sz="4000" dirty="0"/>
              <a:t>MECC and the Health Belief Mode</a:t>
            </a:r>
          </a:p>
          <a:p>
            <a:pPr>
              <a:defRPr sz="4000" b="1">
                <a:solidFill>
                  <a:srgbClr val="225496"/>
                </a:solidFill>
                <a:latin typeface="Calibri"/>
              </a:defRPr>
            </a:pPr>
            <a:endParaRPr lang="en-GB" dirty="0"/>
          </a:p>
        </p:txBody>
      </p:sp>
      <p:sp>
        <p:nvSpPr>
          <p:cNvPr id="6" name="TextBox 5">
            <a:extLst>
              <a:ext uri="{FF2B5EF4-FFF2-40B4-BE49-F238E27FC236}">
                <a16:creationId xmlns:a16="http://schemas.microsoft.com/office/drawing/2014/main" id="{8CED1E71-B239-A71C-8184-AD7ABB4F6A24}"/>
              </a:ext>
            </a:extLst>
          </p:cNvPr>
          <p:cNvSpPr txBox="1"/>
          <p:nvPr/>
        </p:nvSpPr>
        <p:spPr>
          <a:xfrm>
            <a:off x="715718" y="4074255"/>
            <a:ext cx="11064240" cy="830997"/>
          </a:xfrm>
          <a:prstGeom prst="rect">
            <a:avLst/>
          </a:prstGeom>
          <a:noFill/>
        </p:spPr>
        <p:txBody>
          <a:bodyPr wrap="square">
            <a:spAutoFit/>
          </a:bodyPr>
          <a:lstStyle/>
          <a:p>
            <a:pPr lvl="0" defTabSz="914400" eaLnBrk="0" fontAlgn="base" hangingPunct="0">
              <a:spcBef>
                <a:spcPct val="0"/>
              </a:spcBef>
              <a:spcAft>
                <a:spcPct val="0"/>
              </a:spcAft>
            </a:pPr>
            <a:r>
              <a:rPr lang="en-US" altLang="en-US" sz="1600" dirty="0">
                <a:solidFill>
                  <a:srgbClr val="0E101A"/>
                </a:solidFill>
                <a:latin typeface="Arial" panose="020B0604020202020204" pitchFamily="34" charset="0"/>
              </a:rPr>
              <a:t>The Health Belief Model (HBM) explains </a:t>
            </a:r>
            <a:r>
              <a:rPr lang="en-US" altLang="en-US" sz="1600" i="1" dirty="0">
                <a:solidFill>
                  <a:srgbClr val="0E101A"/>
                </a:solidFill>
                <a:latin typeface="Arial" panose="020B0604020202020204" pitchFamily="34" charset="0"/>
              </a:rPr>
              <a:t>Making Every Contact Count's (MECC)</a:t>
            </a:r>
            <a:r>
              <a:rPr lang="en-US" altLang="en-US" sz="1600" dirty="0">
                <a:solidFill>
                  <a:srgbClr val="0E101A"/>
                </a:solidFill>
                <a:latin typeface="Arial" panose="020B0604020202020204" pitchFamily="34" charset="0"/>
              </a:rPr>
              <a:t> approach to motivating people to make healthy changes by focusing on beliefs about risk, benefits, barriers and confidence to take action </a:t>
            </a:r>
            <a:r>
              <a:rPr lang="en-US" altLang="en-US" sz="1600" i="1" dirty="0">
                <a:solidFill>
                  <a:srgbClr val="0E101A"/>
                </a:solidFill>
                <a:latin typeface="Arial" panose="020B0604020202020204" pitchFamily="34" charset="0"/>
              </a:rPr>
              <a:t>(Rural Health Information Hub, 2024; Public Health England, 2016).</a:t>
            </a:r>
            <a:endParaRPr lang="en-US" altLang="en-US" sz="1600" dirty="0">
              <a:latin typeface="Arial" panose="020B0604020202020204" pitchFamily="34" charset="0"/>
            </a:endParaRPr>
          </a:p>
        </p:txBody>
      </p:sp>
      <p:graphicFrame>
        <p:nvGraphicFramePr>
          <p:cNvPr id="8" name="Diagram 7">
            <a:extLst>
              <a:ext uri="{FF2B5EF4-FFF2-40B4-BE49-F238E27FC236}">
                <a16:creationId xmlns:a16="http://schemas.microsoft.com/office/drawing/2014/main" id="{89B8EB18-FBF9-2FFC-CD5D-CCA8AA3D1FCA}"/>
              </a:ext>
            </a:extLst>
          </p:cNvPr>
          <p:cNvGraphicFramePr/>
          <p:nvPr>
            <p:extLst>
              <p:ext uri="{D42A27DB-BD31-4B8C-83A1-F6EECF244321}">
                <p14:modId xmlns:p14="http://schemas.microsoft.com/office/powerpoint/2010/main" val="2439851192"/>
              </p:ext>
            </p:extLst>
          </p:nvPr>
        </p:nvGraphicFramePr>
        <p:xfrm>
          <a:off x="1970425" y="3780693"/>
          <a:ext cx="8247974" cy="41228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73D2EF17-FE8C-7E83-1721-4F95437AC5DC}"/>
              </a:ext>
            </a:extLst>
          </p:cNvPr>
          <p:cNvSpPr txBox="1"/>
          <p:nvPr/>
        </p:nvSpPr>
        <p:spPr>
          <a:xfrm>
            <a:off x="2425291" y="6342215"/>
            <a:ext cx="7367954" cy="400110"/>
          </a:xfrm>
          <a:prstGeom prst="rect">
            <a:avLst/>
          </a:prstGeom>
          <a:noFill/>
        </p:spPr>
        <p:txBody>
          <a:bodyPr wrap="square" rtlCol="0">
            <a:spAutoFit/>
          </a:bodyPr>
          <a:lstStyle/>
          <a:p>
            <a:pPr lvl="0" defTabSz="914400" eaLnBrk="0" fontAlgn="base" hangingPunct="0">
              <a:spcBef>
                <a:spcPct val="0"/>
              </a:spcBef>
              <a:spcAft>
                <a:spcPct val="0"/>
              </a:spcAft>
            </a:pPr>
            <a:r>
              <a:rPr lang="en-US" altLang="en-US" dirty="0">
                <a:solidFill>
                  <a:srgbClr val="000000"/>
                </a:solidFill>
                <a:latin typeface="Times New Roman" panose="02020603050405020304" pitchFamily="18" charset="0"/>
              </a:rPr>
              <a:t>The HBM is made up of the following above </a:t>
            </a:r>
            <a:r>
              <a:rPr lang="en-US" altLang="en-US" sz="2000" dirty="0">
                <a:solidFill>
                  <a:srgbClr val="000000"/>
                </a:solidFill>
                <a:latin typeface="Times New Roman" panose="02020603050405020304" pitchFamily="18" charset="0"/>
              </a:rPr>
              <a:t>(</a:t>
            </a:r>
            <a:r>
              <a:rPr lang="en-US" altLang="en-US" sz="2000" dirty="0" err="1">
                <a:solidFill>
                  <a:srgbClr val="000000"/>
                </a:solidFill>
                <a:latin typeface="Times New Roman" panose="02020603050405020304" pitchFamily="18" charset="0"/>
              </a:rPr>
              <a:t>Alyafei</a:t>
            </a:r>
            <a:r>
              <a:rPr lang="en-US" altLang="en-US" sz="2000" dirty="0">
                <a:solidFill>
                  <a:srgbClr val="000000"/>
                </a:solidFill>
                <a:latin typeface="Times New Roman" panose="02020603050405020304" pitchFamily="18" charset="0"/>
              </a:rPr>
              <a:t> and Carr, 2024).</a:t>
            </a:r>
            <a:endParaRPr lang="en-US" altLang="en-US" sz="3200" dirty="0">
              <a:latin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 name="TextBox 2"/>
          <p:cNvSpPr txBox="1"/>
          <p:nvPr/>
        </p:nvSpPr>
        <p:spPr>
          <a:xfrm>
            <a:off x="3990822" y="-54044"/>
            <a:ext cx="3971472" cy="707886"/>
          </a:xfrm>
          <a:prstGeom prst="rect">
            <a:avLst/>
          </a:prstGeom>
          <a:noFill/>
        </p:spPr>
        <p:txBody>
          <a:bodyPr wrap="none">
            <a:spAutoFit/>
          </a:bodyPr>
          <a:lstStyle/>
          <a:p>
            <a:pPr>
              <a:defRPr sz="4000" b="1">
                <a:solidFill>
                  <a:srgbClr val="225496"/>
                </a:solidFill>
                <a:latin typeface="Calibri"/>
              </a:defRPr>
            </a:pPr>
            <a:r>
              <a:rPr lang="en-GB" sz="4000" dirty="0"/>
              <a:t>Equity and Access</a:t>
            </a:r>
            <a:endParaRPr dirty="0"/>
          </a:p>
        </p:txBody>
      </p:sp>
      <p:sp>
        <p:nvSpPr>
          <p:cNvPr id="4" name="TextBox 3"/>
          <p:cNvSpPr txBox="1"/>
          <p:nvPr/>
        </p:nvSpPr>
        <p:spPr>
          <a:xfrm>
            <a:off x="-676311" y="2309978"/>
            <a:ext cx="11064240" cy="954107"/>
          </a:xfrm>
          <a:prstGeom prst="rect">
            <a:avLst/>
          </a:prstGeom>
          <a:noFill/>
        </p:spPr>
        <p:txBody>
          <a:bodyPr wrap="square">
            <a:spAutoFit/>
          </a:bodyPr>
          <a:lstStyle/>
          <a:p>
            <a:pPr>
              <a:defRPr sz="2800">
                <a:solidFill>
                  <a:srgbClr val="000000"/>
                </a:solidFill>
                <a:latin typeface="Calibri"/>
              </a:defRPr>
            </a:pPr>
            <a:endParaRPr lang="en-GB" dirty="0"/>
          </a:p>
          <a:p>
            <a:pPr>
              <a:defRPr sz="2800">
                <a:solidFill>
                  <a:srgbClr val="000000"/>
                </a:solidFill>
                <a:latin typeface="Calibri"/>
              </a:defRPr>
            </a:pPr>
            <a:endParaRPr dirty="0"/>
          </a:p>
        </p:txBody>
      </p:sp>
      <p:graphicFrame>
        <p:nvGraphicFramePr>
          <p:cNvPr id="6" name="Diagram 5">
            <a:extLst>
              <a:ext uri="{FF2B5EF4-FFF2-40B4-BE49-F238E27FC236}">
                <a16:creationId xmlns:a16="http://schemas.microsoft.com/office/drawing/2014/main" id="{423D7C3F-9052-823D-787A-3287A3D27E5D}"/>
              </a:ext>
            </a:extLst>
          </p:cNvPr>
          <p:cNvGraphicFramePr/>
          <p:nvPr>
            <p:extLst>
              <p:ext uri="{D42A27DB-BD31-4B8C-83A1-F6EECF244321}">
                <p14:modId xmlns:p14="http://schemas.microsoft.com/office/powerpoint/2010/main" val="85494889"/>
              </p:ext>
            </p:extLst>
          </p:nvPr>
        </p:nvGraphicFramePr>
        <p:xfrm>
          <a:off x="92365" y="1643048"/>
          <a:ext cx="7869929" cy="52899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ounded Rectangle 6">
            <a:extLst>
              <a:ext uri="{FF2B5EF4-FFF2-40B4-BE49-F238E27FC236}">
                <a16:creationId xmlns:a16="http://schemas.microsoft.com/office/drawing/2014/main" id="{5CB2736D-547C-1644-8ED9-ECCBD9AA4EEB}"/>
              </a:ext>
            </a:extLst>
          </p:cNvPr>
          <p:cNvSpPr/>
          <p:nvPr/>
        </p:nvSpPr>
        <p:spPr>
          <a:xfrm>
            <a:off x="1222307" y="820574"/>
            <a:ext cx="10800271" cy="1155939"/>
          </a:xfrm>
          <a:prstGeom prst="round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GB" dirty="0">
                <a:solidFill>
                  <a:schemeClr val="tx1"/>
                </a:solidFill>
              </a:rPr>
              <a:t>Inequalities in health remain a significant issue in the United Kingdom. Digital skills, education, income, and ethnicity can all affect access to healthcare (Marmot et al., 2020).</a:t>
            </a:r>
          </a:p>
          <a:p>
            <a:pPr algn="ctr"/>
            <a:endParaRPr lang="en-US" dirty="0"/>
          </a:p>
        </p:txBody>
      </p:sp>
      <p:sp>
        <p:nvSpPr>
          <p:cNvPr id="8" name="Oval 7">
            <a:extLst>
              <a:ext uri="{FF2B5EF4-FFF2-40B4-BE49-F238E27FC236}">
                <a16:creationId xmlns:a16="http://schemas.microsoft.com/office/drawing/2014/main" id="{28E5E784-76A8-EAC8-1554-4FF649F46F80}"/>
              </a:ext>
            </a:extLst>
          </p:cNvPr>
          <p:cNvSpPr/>
          <p:nvPr/>
        </p:nvSpPr>
        <p:spPr>
          <a:xfrm>
            <a:off x="8157943" y="2517800"/>
            <a:ext cx="3864635" cy="3479045"/>
          </a:xfrm>
          <a:prstGeom prst="ellipse">
            <a:avLst/>
          </a:prstGeom>
        </p:spPr>
        <p:style>
          <a:lnRef idx="1">
            <a:schemeClr val="accent2"/>
          </a:lnRef>
          <a:fillRef idx="3">
            <a:schemeClr val="accent2"/>
          </a:fillRef>
          <a:effectRef idx="2">
            <a:schemeClr val="accent2"/>
          </a:effectRef>
          <a:fontRef idx="minor">
            <a:schemeClr val="lt1"/>
          </a:fontRef>
        </p:style>
        <p:txBody>
          <a:bodyPr rtlCol="0" anchor="ctr"/>
          <a:lstStyle/>
          <a:p>
            <a:pPr algn="ctr" defTabSz="914400" eaLnBrk="0" fontAlgn="base" hangingPunct="0">
              <a:spcBef>
                <a:spcPct val="0"/>
              </a:spcBef>
              <a:spcAft>
                <a:spcPct val="0"/>
              </a:spcAft>
            </a:pPr>
            <a:r>
              <a:rPr lang="en-GB" b="1" dirty="0"/>
              <a:t>Poverty</a:t>
            </a:r>
          </a:p>
          <a:p>
            <a:pPr lvl="0" algn="ctr" defTabSz="914400" eaLnBrk="0" fontAlgn="base" hangingPunct="0">
              <a:spcBef>
                <a:spcPct val="0"/>
              </a:spcBef>
              <a:spcAft>
                <a:spcPct val="0"/>
              </a:spcAft>
            </a:pPr>
            <a:r>
              <a:rPr lang="en-US" altLang="en-US" dirty="0">
                <a:solidFill>
                  <a:schemeClr val="tx1"/>
                </a:solidFill>
                <a:latin typeface="Arial" panose="020B0604020202020204" pitchFamily="34" charset="0"/>
              </a:rPr>
              <a:t>People in poor areas have less access to quality healthcare and longer waiting times </a:t>
            </a:r>
            <a:r>
              <a:rPr lang="en-GB" dirty="0">
                <a:solidFill>
                  <a:schemeClr val="tx1"/>
                </a:solidFill>
              </a:rPr>
              <a:t>(NHS England, 2025)</a:t>
            </a:r>
            <a:endParaRPr lang="en-US" altLang="en-US" dirty="0">
              <a:solidFill>
                <a:schemeClr val="tx1"/>
              </a:solidFill>
              <a:latin typeface="Arial" panose="020B0604020202020204" pitchFamily="34" charset="0"/>
            </a:endParaRPr>
          </a:p>
        </p:txBody>
      </p:sp>
      <p:sp>
        <p:nvSpPr>
          <p:cNvPr id="9" name="Rectangle 3">
            <a:extLst>
              <a:ext uri="{FF2B5EF4-FFF2-40B4-BE49-F238E27FC236}">
                <a16:creationId xmlns:a16="http://schemas.microsoft.com/office/drawing/2014/main" id="{17588A10-B519-84B1-8C32-F0C6EF8CB602}"/>
              </a:ext>
            </a:extLst>
          </p:cNvPr>
          <p:cNvSpPr>
            <a:spLocks noChangeArrowheads="1"/>
          </p:cNvSpPr>
          <p:nvPr/>
        </p:nvSpPr>
        <p:spPr bwMode="auto">
          <a:xfrm>
            <a:off x="0" y="-138499"/>
            <a:ext cx="184731" cy="276999"/>
          </a:xfrm>
          <a:prstGeom prst="rect">
            <a:avLst/>
          </a:prstGeom>
          <a:ln/>
        </p:spPr>
        <p:style>
          <a:lnRef idx="1">
            <a:schemeClr val="accent2"/>
          </a:lnRef>
          <a:fillRef idx="3">
            <a:schemeClr val="accent2"/>
          </a:fillRef>
          <a:effectRef idx="2">
            <a:schemeClr val="accent2"/>
          </a:effectRef>
          <a:fontRef idx="minor">
            <a:schemeClr val="lt1"/>
          </a:fontRef>
        </p:style>
        <p:txBody>
          <a:bodyPr vert="horz" wrap="none" lIns="91440" tIns="0"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014FE-9B51-1E22-4D99-A5D6A30396C8}"/>
              </a:ext>
            </a:extLst>
          </p:cNvPr>
          <p:cNvSpPr>
            <a:spLocks noGrp="1"/>
          </p:cNvSpPr>
          <p:nvPr>
            <p:ph type="title"/>
          </p:nvPr>
        </p:nvSpPr>
        <p:spPr>
          <a:xfrm>
            <a:off x="-1112807" y="-146583"/>
            <a:ext cx="8229600" cy="1143000"/>
          </a:xfrm>
        </p:spPr>
        <p:txBody>
          <a:bodyPr/>
          <a:lstStyle/>
          <a:p>
            <a:pPr>
              <a:defRPr sz="4000" b="1">
                <a:solidFill>
                  <a:srgbClr val="225496"/>
                </a:solidFill>
                <a:latin typeface="Calibri"/>
              </a:defRPr>
            </a:pPr>
            <a:r>
              <a:rPr lang="en-GB" dirty="0"/>
              <a:t>Recommendations</a:t>
            </a:r>
          </a:p>
        </p:txBody>
      </p:sp>
      <p:graphicFrame>
        <p:nvGraphicFramePr>
          <p:cNvPr id="5" name="Diagram 4">
            <a:extLst>
              <a:ext uri="{FF2B5EF4-FFF2-40B4-BE49-F238E27FC236}">
                <a16:creationId xmlns:a16="http://schemas.microsoft.com/office/drawing/2014/main" id="{39102661-80B1-910C-0C64-17F3A96BCC80}"/>
              </a:ext>
            </a:extLst>
          </p:cNvPr>
          <p:cNvGraphicFramePr/>
          <p:nvPr>
            <p:extLst>
              <p:ext uri="{D42A27DB-BD31-4B8C-83A1-F6EECF244321}">
                <p14:modId xmlns:p14="http://schemas.microsoft.com/office/powerpoint/2010/main" val="1230616462"/>
              </p:ext>
            </p:extLst>
          </p:nvPr>
        </p:nvGraphicFramePr>
        <p:xfrm>
          <a:off x="-1263819" y="996417"/>
          <a:ext cx="9062099" cy="58615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itle 1">
            <a:extLst>
              <a:ext uri="{FF2B5EF4-FFF2-40B4-BE49-F238E27FC236}">
                <a16:creationId xmlns:a16="http://schemas.microsoft.com/office/drawing/2014/main" id="{2C057189-4CC7-20D0-F873-9184E4612150}"/>
              </a:ext>
            </a:extLst>
          </p:cNvPr>
          <p:cNvSpPr txBox="1">
            <a:spLocks/>
          </p:cNvSpPr>
          <p:nvPr/>
        </p:nvSpPr>
        <p:spPr>
          <a:xfrm>
            <a:off x="5129842" y="278334"/>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defRPr sz="4000" b="1">
                <a:solidFill>
                  <a:srgbClr val="225496"/>
                </a:solidFill>
                <a:latin typeface="Calibri"/>
              </a:defRPr>
            </a:pPr>
            <a:r>
              <a:rPr lang="en-GB" sz="4000" b="1" dirty="0">
                <a:solidFill>
                  <a:srgbClr val="225496"/>
                </a:solidFill>
                <a:latin typeface="Calibri"/>
              </a:rPr>
              <a:t>Conclusions </a:t>
            </a:r>
          </a:p>
        </p:txBody>
      </p:sp>
      <p:cxnSp>
        <p:nvCxnSpPr>
          <p:cNvPr id="8" name="Straight Connector 7">
            <a:extLst>
              <a:ext uri="{FF2B5EF4-FFF2-40B4-BE49-F238E27FC236}">
                <a16:creationId xmlns:a16="http://schemas.microsoft.com/office/drawing/2014/main" id="{D6668B82-3F68-781D-8DEB-CD6D84666F64}"/>
              </a:ext>
            </a:extLst>
          </p:cNvPr>
          <p:cNvCxnSpPr>
            <a:cxnSpLocks/>
          </p:cNvCxnSpPr>
          <p:nvPr/>
        </p:nvCxnSpPr>
        <p:spPr>
          <a:xfrm>
            <a:off x="6297283" y="0"/>
            <a:ext cx="0" cy="6883879"/>
          </a:xfrm>
          <a:prstGeom prst="line">
            <a:avLst/>
          </a:prstGeom>
          <a:ln>
            <a:solidFill>
              <a:schemeClr val="dk1"/>
            </a:solidFill>
          </a:ln>
        </p:spPr>
        <p:style>
          <a:lnRef idx="2">
            <a:schemeClr val="dk1"/>
          </a:lnRef>
          <a:fillRef idx="0">
            <a:schemeClr val="dk1"/>
          </a:fillRef>
          <a:effectRef idx="1">
            <a:schemeClr val="dk1"/>
          </a:effectRef>
          <a:fontRef idx="minor">
            <a:schemeClr val="tx1"/>
          </a:fontRef>
        </p:style>
      </p:cxnSp>
      <p:sp>
        <p:nvSpPr>
          <p:cNvPr id="3" name="Folded Corner 2">
            <a:extLst>
              <a:ext uri="{FF2B5EF4-FFF2-40B4-BE49-F238E27FC236}">
                <a16:creationId xmlns:a16="http://schemas.microsoft.com/office/drawing/2014/main" id="{1921D5ED-531B-1F49-E3AD-695FF5B9FD26}"/>
              </a:ext>
            </a:extLst>
          </p:cNvPr>
          <p:cNvSpPr/>
          <p:nvPr/>
        </p:nvSpPr>
        <p:spPr>
          <a:xfrm>
            <a:off x="6733790" y="1537937"/>
            <a:ext cx="5021705" cy="4631960"/>
          </a:xfrm>
          <a:prstGeom prst="foldedCorner">
            <a:avLst/>
          </a:prstGeom>
        </p:spPr>
        <p:style>
          <a:lnRef idx="0">
            <a:schemeClr val="accent6"/>
          </a:lnRef>
          <a:fillRef idx="3">
            <a:schemeClr val="accent6"/>
          </a:fillRef>
          <a:effectRef idx="3">
            <a:schemeClr val="accent6"/>
          </a:effectRef>
          <a:fontRef idx="minor">
            <a:schemeClr val="lt1"/>
          </a:fontRef>
        </p:style>
        <p:txBody>
          <a:bodyPr rtlCol="0" anchor="ctr"/>
          <a:lstStyle/>
          <a:p>
            <a:endParaRPr lang="en-US" dirty="0">
              <a:solidFill>
                <a:schemeClr val="tx1"/>
              </a:solidFill>
            </a:endParaRPr>
          </a:p>
          <a:p>
            <a:endParaRPr lang="en-US" dirty="0">
              <a:solidFill>
                <a:schemeClr val="tx1"/>
              </a:solidFill>
            </a:endParaRPr>
          </a:p>
          <a:p>
            <a:r>
              <a:rPr lang="en-US" dirty="0">
                <a:solidFill>
                  <a:schemeClr val="tx1"/>
                </a:solidFill>
              </a:rPr>
              <a:t>Health, well-being, and sustainability are interconnected.</a:t>
            </a:r>
          </a:p>
          <a:p>
            <a:endParaRPr lang="en-US" dirty="0">
              <a:solidFill>
                <a:schemeClr val="tx1"/>
              </a:solidFill>
            </a:endParaRPr>
          </a:p>
          <a:p>
            <a:r>
              <a:rPr lang="en-US" dirty="0">
                <a:solidFill>
                  <a:schemeClr val="tx1"/>
                </a:solidFill>
              </a:rPr>
              <a:t>Joined-up care helps everyone stay healthy in body and mind.</a:t>
            </a:r>
          </a:p>
          <a:p>
            <a:endParaRPr lang="en-US" dirty="0">
              <a:solidFill>
                <a:schemeClr val="tx1"/>
              </a:solidFill>
            </a:endParaRPr>
          </a:p>
          <a:p>
            <a:r>
              <a:rPr lang="en-US" dirty="0">
                <a:solidFill>
                  <a:schemeClr val="tx1"/>
                </a:solidFill>
              </a:rPr>
              <a:t>The SDGs guide the UK to make care fair and equal for all.</a:t>
            </a:r>
          </a:p>
          <a:p>
            <a:endParaRPr lang="en-US" dirty="0">
              <a:solidFill>
                <a:schemeClr val="tx1"/>
              </a:solidFill>
            </a:endParaRPr>
          </a:p>
          <a:p>
            <a:r>
              <a:rPr lang="en-US" dirty="0">
                <a:solidFill>
                  <a:schemeClr val="tx1"/>
                </a:solidFill>
              </a:rPr>
              <a:t>Working towards these goals builds a better, fairer, future for everyone.</a:t>
            </a:r>
          </a:p>
        </p:txBody>
      </p:sp>
    </p:spTree>
    <p:extLst>
      <p:ext uri="{BB962C8B-B14F-4D97-AF65-F5344CB8AC3E}">
        <p14:creationId xmlns:p14="http://schemas.microsoft.com/office/powerpoint/2010/main" val="1122710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0790AB2-F91C-C8D7-EACD-7E52F6171F67}"/>
              </a:ext>
            </a:extLst>
          </p:cNvPr>
          <p:cNvSpPr txBox="1">
            <a:spLocks/>
          </p:cNvSpPr>
          <p:nvPr/>
        </p:nvSpPr>
        <p:spPr>
          <a:xfrm>
            <a:off x="1690353" y="0"/>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defRPr sz="4000" b="1">
                <a:solidFill>
                  <a:srgbClr val="225496"/>
                </a:solidFill>
                <a:latin typeface="Calibri"/>
              </a:defRPr>
            </a:pPr>
            <a:r>
              <a:rPr lang="en-GB" sz="4000" b="1" dirty="0">
                <a:solidFill>
                  <a:srgbClr val="225496"/>
                </a:solidFill>
                <a:latin typeface="Calibri"/>
              </a:rPr>
              <a:t>Reference </a:t>
            </a:r>
          </a:p>
        </p:txBody>
      </p:sp>
      <p:sp>
        <p:nvSpPr>
          <p:cNvPr id="7" name="TextBox 6">
            <a:extLst>
              <a:ext uri="{FF2B5EF4-FFF2-40B4-BE49-F238E27FC236}">
                <a16:creationId xmlns:a16="http://schemas.microsoft.com/office/drawing/2014/main" id="{248C312D-D8C2-3E4D-8E65-4E4C5188891B}"/>
              </a:ext>
            </a:extLst>
          </p:cNvPr>
          <p:cNvSpPr txBox="1"/>
          <p:nvPr/>
        </p:nvSpPr>
        <p:spPr>
          <a:xfrm>
            <a:off x="464695" y="959370"/>
            <a:ext cx="11242623" cy="5632311"/>
          </a:xfrm>
          <a:prstGeom prst="rect">
            <a:avLst/>
          </a:prstGeom>
          <a:noFill/>
        </p:spPr>
        <p:txBody>
          <a:bodyPr wrap="square" rtlCol="0">
            <a:spAutoFit/>
          </a:bodyPr>
          <a:lstStyle/>
          <a:p>
            <a:r>
              <a:rPr lang="en-GB" dirty="0"/>
              <a:t> </a:t>
            </a:r>
          </a:p>
          <a:p>
            <a:pPr marL="285750" lvl="0" indent="-285750">
              <a:buFont typeface="Arial" panose="020B0604020202020204" pitchFamily="34" charset="0"/>
              <a:buChar char="•"/>
            </a:pPr>
            <a:r>
              <a:rPr lang="en-GB" dirty="0"/>
              <a:t>Akanni, L., Udu, K., Esan, O., Black, M., Norman, P., Boston, R., Munford, L., Davies, H., Pickett, K. and Taylor-Robinson, D. (2024). </a:t>
            </a:r>
            <a:r>
              <a:rPr lang="en-GB" i="1" dirty="0"/>
              <a:t>INFANT MORTALITY IN ENGLAND AUGUST 2024</a:t>
            </a:r>
            <a:r>
              <a:rPr lang="en-GB" dirty="0"/>
              <a:t>. [online] Available at: </a:t>
            </a:r>
            <a:r>
              <a:rPr lang="en-GB" u="sng" dirty="0">
                <a:hlinkClick r:id="rId2"/>
              </a:rPr>
              <a:t>https://www.healthequitynorth.co.uk/app/uploads/Infant-mortality-report-EMBARGOED.pdf</a:t>
            </a:r>
            <a:r>
              <a:rPr lang="en-GB" dirty="0"/>
              <a:t>. (Accessed 07 Oct. 2025).</a:t>
            </a:r>
          </a:p>
          <a:p>
            <a:pPr marL="285750" lvl="0" indent="-285750">
              <a:buFont typeface="Arial" panose="020B0604020202020204" pitchFamily="34" charset="0"/>
              <a:buChar char="•"/>
            </a:pPr>
            <a:r>
              <a:rPr lang="en-GB" dirty="0" err="1"/>
              <a:t>Alyafei</a:t>
            </a:r>
            <a:r>
              <a:rPr lang="en-GB" dirty="0"/>
              <a:t>, A. and Carr, R.E. (2024). </a:t>
            </a:r>
            <a:r>
              <a:rPr lang="en-GB" i="1" dirty="0"/>
              <a:t>The Health Belief Model of </a:t>
            </a:r>
            <a:r>
              <a:rPr lang="en-GB" i="1" dirty="0" err="1"/>
              <a:t>Behavior</a:t>
            </a:r>
            <a:r>
              <a:rPr lang="en-GB" i="1" dirty="0"/>
              <a:t> Change</a:t>
            </a:r>
            <a:r>
              <a:rPr lang="en-GB" dirty="0"/>
              <a:t>. [online] National Library of Medicine. Available at: </a:t>
            </a:r>
            <a:r>
              <a:rPr lang="en-GB" u="sng" dirty="0">
                <a:hlinkClick r:id="rId3"/>
              </a:rPr>
              <a:t>https://www.ncbi.nlm.nih.gov/books/NBK606120/</a:t>
            </a:r>
            <a:r>
              <a:rPr lang="en-GB" dirty="0"/>
              <a:t>. (Accessed 11 Oct. 2025).</a:t>
            </a:r>
          </a:p>
          <a:p>
            <a:pPr marL="285750" lvl="0" indent="-285750">
              <a:buFont typeface="Arial" panose="020B0604020202020204" pitchFamily="34" charset="0"/>
              <a:buChar char="•"/>
            </a:pPr>
            <a:r>
              <a:rPr lang="en-GB" dirty="0"/>
              <a:t>Baker, C. and Kirk-Wade, E. (2024). </a:t>
            </a:r>
            <a:r>
              <a:rPr lang="en-GB" i="1" dirty="0"/>
              <a:t>Mental Health Statistics for England: prevalence, Services and Funding</a:t>
            </a:r>
            <a:r>
              <a:rPr lang="en-GB" dirty="0"/>
              <a:t>. [online] </a:t>
            </a:r>
            <a:r>
              <a:rPr lang="en-GB" dirty="0" err="1"/>
              <a:t>Parliament.uk</a:t>
            </a:r>
            <a:r>
              <a:rPr lang="en-GB" dirty="0"/>
              <a:t>. Available at: </a:t>
            </a:r>
            <a:r>
              <a:rPr lang="en-GB" u="sng" dirty="0">
                <a:hlinkClick r:id="rId4"/>
              </a:rPr>
              <a:t>https://researchbriefings.files.parliament.uk/documents/SN06988/SN06988.pdf</a:t>
            </a:r>
            <a:r>
              <a:rPr lang="en-GB" dirty="0"/>
              <a:t>. (Accessed 08 Oct. 2025).</a:t>
            </a:r>
          </a:p>
          <a:p>
            <a:pPr marL="285750" lvl="0" indent="-285750">
              <a:buFont typeface="Arial" panose="020B0604020202020204" pitchFamily="34" charset="0"/>
              <a:buChar char="•"/>
            </a:pPr>
            <a:r>
              <a:rPr lang="en-GB" dirty="0" err="1"/>
              <a:t>Bondonga</a:t>
            </a:r>
            <a:r>
              <a:rPr lang="en-GB" dirty="0"/>
              <a:t>, M. (2016). </a:t>
            </a:r>
            <a:r>
              <a:rPr lang="en-GB" i="1" dirty="0"/>
              <a:t>M1 – Assess the Biomedical and Socio-Medical Models of Health</a:t>
            </a:r>
            <a:r>
              <a:rPr lang="en-GB" dirty="0"/>
              <a:t>. [online] </a:t>
            </a:r>
            <a:r>
              <a:rPr lang="en-GB" dirty="0" err="1"/>
              <a:t>Michellebondonga</a:t>
            </a:r>
            <a:r>
              <a:rPr lang="en-GB" dirty="0"/>
              <a:t>. Available at: </a:t>
            </a:r>
            <a:r>
              <a:rPr lang="en-GB" u="sng" dirty="0">
                <a:hlinkClick r:id="rId5"/>
              </a:rPr>
              <a:t>https://michellebondonga.wordpress.com/2016/04/12/m1-assess-the-biomedical-and-socio-medical-models-of-health/</a:t>
            </a:r>
            <a:r>
              <a:rPr lang="en-GB" dirty="0"/>
              <a:t>. (Accessed 01 Oct. 2025).</a:t>
            </a:r>
          </a:p>
          <a:p>
            <a:pPr marL="285750" lvl="0" indent="-285750">
              <a:buFont typeface="Arial" panose="020B0604020202020204" pitchFamily="34" charset="0"/>
              <a:buChar char="•"/>
            </a:pPr>
            <a:r>
              <a:rPr lang="en-GB" dirty="0"/>
              <a:t>Department of Health and Social Care (2025). </a:t>
            </a:r>
            <a:r>
              <a:rPr lang="en-GB" i="1" dirty="0"/>
              <a:t>Fit for the future: 10 Year Health Plan for England - Executive Summary</a:t>
            </a:r>
            <a:r>
              <a:rPr lang="en-GB" dirty="0"/>
              <a:t>. [online] GOV.UK. Available at: </a:t>
            </a:r>
            <a:r>
              <a:rPr lang="en-GB" u="sng" dirty="0">
                <a:hlinkClick r:id="rId6"/>
              </a:rPr>
              <a:t>https://www.gov.uk/government/publications/10-year-health-plan-for-england-fit-for-the-future/fit-for-the-future-10-year-health-plan-for-england-executive-summary</a:t>
            </a:r>
            <a:r>
              <a:rPr lang="en-GB" dirty="0"/>
              <a:t>. (Accessed 09 Oct. 2025).</a:t>
            </a:r>
          </a:p>
          <a:p>
            <a:pPr marL="285750" lvl="0" indent="-285750">
              <a:buFont typeface="Arial" panose="020B0604020202020204" pitchFamily="34" charset="0"/>
              <a:buChar char="•"/>
            </a:pPr>
            <a:r>
              <a:rPr lang="en-GB" dirty="0"/>
              <a:t>Foster, D. (2024). An Overview of Child Protection Legislation in England. </a:t>
            </a:r>
            <a:r>
              <a:rPr lang="en-GB" i="1" dirty="0" err="1"/>
              <a:t>commonslibrary.parliament.uk</a:t>
            </a:r>
            <a:r>
              <a:rPr lang="en-GB" dirty="0"/>
              <a:t>, [online] 1(6787). Available at: </a:t>
            </a:r>
            <a:r>
              <a:rPr lang="en-GB" u="sng" dirty="0">
                <a:hlinkClick r:id="rId7"/>
              </a:rPr>
              <a:t>https://commonslibrary.parliament.uk/research-briefings/sn06787/</a:t>
            </a:r>
            <a:r>
              <a:rPr lang="en-GB" dirty="0"/>
              <a:t>. (Accessed 09 Oct. 2025).</a:t>
            </a:r>
          </a:p>
          <a:p>
            <a:endParaRPr lang="en-US" dirty="0"/>
          </a:p>
        </p:txBody>
      </p:sp>
    </p:spTree>
    <p:extLst>
      <p:ext uri="{BB962C8B-B14F-4D97-AF65-F5344CB8AC3E}">
        <p14:creationId xmlns:p14="http://schemas.microsoft.com/office/powerpoint/2010/main" val="877960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342BA0-F09E-0BE8-C386-6C0103449BF5}"/>
              </a:ext>
            </a:extLst>
          </p:cNvPr>
          <p:cNvSpPr txBox="1"/>
          <p:nvPr/>
        </p:nvSpPr>
        <p:spPr>
          <a:xfrm>
            <a:off x="464695" y="959370"/>
            <a:ext cx="11242623" cy="5078313"/>
          </a:xfrm>
          <a:prstGeom prst="rect">
            <a:avLst/>
          </a:prstGeom>
          <a:noFill/>
        </p:spPr>
        <p:txBody>
          <a:bodyPr wrap="square" rtlCol="0">
            <a:spAutoFit/>
          </a:bodyPr>
          <a:lstStyle/>
          <a:p>
            <a:pPr marL="285750" lvl="0" indent="-285750">
              <a:buFont typeface="Arial" panose="020B0604020202020204" pitchFamily="34" charset="0"/>
              <a:buChar char="•"/>
            </a:pPr>
            <a:r>
              <a:rPr lang="en-GB" dirty="0" err="1"/>
              <a:t>Gliedt</a:t>
            </a:r>
            <a:r>
              <a:rPr lang="en-GB" dirty="0"/>
              <a:t>, J.A., Schneider, M.J., Evans, M.W., King, J. and Eubanks, J.E. (2017). The biopsychosocial model and chiropractic: a commentary with recommendations for the chiropractic profession. </a:t>
            </a:r>
            <a:r>
              <a:rPr lang="en-GB" i="1" dirty="0"/>
              <a:t>Chiropractic &amp; Manual Therapies</a:t>
            </a:r>
            <a:r>
              <a:rPr lang="en-GB" dirty="0"/>
              <a:t>, [online] 25(1). Doi: </a:t>
            </a:r>
            <a:r>
              <a:rPr lang="en-GB" u="sng" dirty="0">
                <a:hlinkClick r:id="rId2"/>
              </a:rPr>
              <a:t>https://doi.org/10.1186/s12998-017-0147-x</a:t>
            </a:r>
            <a:r>
              <a:rPr lang="en-GB" dirty="0"/>
              <a:t>. (Accessed 02 Oct. 2025).</a:t>
            </a:r>
          </a:p>
          <a:p>
            <a:pPr marL="285750" lvl="0" indent="-285750">
              <a:buFont typeface="Arial" panose="020B0604020202020204" pitchFamily="34" charset="0"/>
              <a:buChar char="•"/>
            </a:pPr>
            <a:r>
              <a:rPr lang="en-GB" dirty="0"/>
              <a:t>GOV.UK (2010). </a:t>
            </a:r>
            <a:r>
              <a:rPr lang="en-GB" i="1" dirty="0"/>
              <a:t>Equality Act 2010</a:t>
            </a:r>
            <a:r>
              <a:rPr lang="en-GB" dirty="0"/>
              <a:t>. [online] </a:t>
            </a:r>
            <a:r>
              <a:rPr lang="en-GB" dirty="0" err="1"/>
              <a:t>Legislation.gov.uk</a:t>
            </a:r>
            <a:r>
              <a:rPr lang="en-GB" dirty="0"/>
              <a:t>. Available at: </a:t>
            </a:r>
            <a:r>
              <a:rPr lang="en-GB" u="sng" dirty="0">
                <a:hlinkClick r:id="rId3"/>
              </a:rPr>
              <a:t>https://www.legislation.gov.uk/ukpga/2010/15/contents</a:t>
            </a:r>
            <a:r>
              <a:rPr lang="en-GB" dirty="0"/>
              <a:t>. (Accessed 09 Oct. 2025).</a:t>
            </a:r>
          </a:p>
          <a:p>
            <a:pPr marL="285750" lvl="0" indent="-285750">
              <a:buFont typeface="Arial" panose="020B0604020202020204" pitchFamily="34" charset="0"/>
              <a:buChar char="•"/>
            </a:pPr>
            <a:r>
              <a:rPr lang="en-GB" dirty="0"/>
              <a:t>Health watch Ealing (2022). </a:t>
            </a:r>
            <a:r>
              <a:rPr lang="en-GB" i="1" dirty="0"/>
              <a:t>Improving the Ability of BAME Communities to Access and Obtain Support from the Health and Social Care Services Research Report (2022)</a:t>
            </a:r>
            <a:r>
              <a:rPr lang="en-GB" dirty="0"/>
              <a:t>. [online] Available at: </a:t>
            </a:r>
            <a:r>
              <a:rPr lang="en-GB" u="sng" dirty="0">
                <a:hlinkClick r:id="rId4"/>
              </a:rPr>
              <a:t>https://www.healthwatchealing.org.uk/sites/healthwatchealing.org.uk/files/Healthwatch%20Ealing%20Health%20Inequalities%20Access%20Report.pdf</a:t>
            </a:r>
            <a:r>
              <a:rPr lang="en-GB" dirty="0"/>
              <a:t>. (Accessed 12 Oct. 2025).</a:t>
            </a:r>
          </a:p>
          <a:p>
            <a:pPr marL="285750" lvl="0" indent="-285750">
              <a:buFont typeface="Arial" panose="020B0604020202020204" pitchFamily="34" charset="0"/>
              <a:buChar char="•"/>
            </a:pPr>
            <a:r>
              <a:rPr lang="en-GB" dirty="0"/>
              <a:t>Jarvie, M.E. (2025). Brundtland Report | publication by World Commission on Environment and Development. In: </a:t>
            </a:r>
            <a:r>
              <a:rPr lang="en-GB" i="1" dirty="0" err="1"/>
              <a:t>Encyclopædia</a:t>
            </a:r>
            <a:r>
              <a:rPr lang="en-GB" i="1" dirty="0"/>
              <a:t> Britannica</a:t>
            </a:r>
            <a:r>
              <a:rPr lang="en-GB" dirty="0"/>
              <a:t>. [online] Available at: </a:t>
            </a:r>
            <a:r>
              <a:rPr lang="en-GB" u="sng" dirty="0">
                <a:hlinkClick r:id="rId5"/>
              </a:rPr>
              <a:t>https://www.britannica.com/topic/Brundtland-Report</a:t>
            </a:r>
            <a:r>
              <a:rPr lang="en-GB" dirty="0"/>
              <a:t>. (Accessed 04 Oct. 2025).</a:t>
            </a:r>
          </a:p>
          <a:p>
            <a:pPr marL="285750" lvl="0" indent="-285750">
              <a:buFont typeface="Arial" panose="020B0604020202020204" pitchFamily="34" charset="0"/>
              <a:buChar char="•"/>
            </a:pPr>
            <a:r>
              <a:rPr lang="en-GB" dirty="0"/>
              <a:t>Kelly. Lamb (2019). </a:t>
            </a:r>
            <a:r>
              <a:rPr lang="en-GB" i="1" dirty="0"/>
              <a:t>Implementing the 8 Dimensions of Wellness</a:t>
            </a:r>
            <a:r>
              <a:rPr lang="en-GB" dirty="0"/>
              <a:t>. [online] Extension Fond du Lac County. Available at: </a:t>
            </a:r>
            <a:r>
              <a:rPr lang="en-GB" u="sng" dirty="0">
                <a:hlinkClick r:id="rId6"/>
              </a:rPr>
              <a:t>https://fonddulac.extension.wisc.edu/implementing-the-8-dimensions-of-wellness/</a:t>
            </a:r>
            <a:r>
              <a:rPr lang="en-GB" dirty="0"/>
              <a:t>. (Accessed 03 Oct. 2025). </a:t>
            </a:r>
          </a:p>
          <a:p>
            <a:pPr marL="285750" lvl="0" indent="-285750">
              <a:buFont typeface="Arial" panose="020B0604020202020204" pitchFamily="34" charset="0"/>
              <a:buChar char="•"/>
            </a:pPr>
            <a:r>
              <a:rPr lang="en-GB" dirty="0"/>
              <a:t>Kusnanto, H., </a:t>
            </a:r>
            <a:r>
              <a:rPr lang="en-GB" dirty="0" err="1"/>
              <a:t>Agustian</a:t>
            </a:r>
            <a:r>
              <a:rPr lang="en-GB" dirty="0"/>
              <a:t>, D. and </a:t>
            </a:r>
            <a:r>
              <a:rPr lang="en-GB" dirty="0" err="1"/>
              <a:t>Hilmanto</a:t>
            </a:r>
            <a:r>
              <a:rPr lang="en-GB" dirty="0"/>
              <a:t>, D. (2018). Biopsychosocial Model of Illnesses in Primary care: a Hermeneutic Literature Review. </a:t>
            </a:r>
            <a:r>
              <a:rPr lang="en-GB" i="1" dirty="0"/>
              <a:t>Journal of Family Medicine and Primary Care</a:t>
            </a:r>
            <a:r>
              <a:rPr lang="en-GB" dirty="0"/>
              <a:t>, [online] 7(3), pp.497–500. Doi: </a:t>
            </a:r>
            <a:r>
              <a:rPr lang="en-GB" u="sng" dirty="0">
                <a:hlinkClick r:id="rId7"/>
              </a:rPr>
              <a:t>https://doi.org/10.4103/jfmpc.jfmpc_145_17</a:t>
            </a:r>
            <a:r>
              <a:rPr lang="en-GB" dirty="0"/>
              <a:t>.  </a:t>
            </a:r>
          </a:p>
          <a:p>
            <a:endParaRPr lang="en-US" dirty="0"/>
          </a:p>
        </p:txBody>
      </p:sp>
    </p:spTree>
    <p:extLst>
      <p:ext uri="{BB962C8B-B14F-4D97-AF65-F5344CB8AC3E}">
        <p14:creationId xmlns:p14="http://schemas.microsoft.com/office/powerpoint/2010/main" val="26399606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890523-C33F-88AE-B207-74C7511F7EBF}"/>
              </a:ext>
            </a:extLst>
          </p:cNvPr>
          <p:cNvSpPr txBox="1"/>
          <p:nvPr/>
        </p:nvSpPr>
        <p:spPr>
          <a:xfrm>
            <a:off x="164892" y="449706"/>
            <a:ext cx="11527436" cy="6740307"/>
          </a:xfrm>
          <a:prstGeom prst="rect">
            <a:avLst/>
          </a:prstGeom>
          <a:noFill/>
        </p:spPr>
        <p:txBody>
          <a:bodyPr wrap="square" rtlCol="0">
            <a:spAutoFit/>
          </a:bodyPr>
          <a:lstStyle/>
          <a:p>
            <a:pPr marL="285750" lvl="0" indent="-285750">
              <a:buFont typeface="Arial" panose="020B0604020202020204" pitchFamily="34" charset="0"/>
              <a:buChar char="•"/>
            </a:pPr>
            <a:r>
              <a:rPr lang="en-GB" dirty="0"/>
              <a:t>Marmot, M., Allen, J., Boyce, T., Goldblatt, P. and Morrison, J. (2020). </a:t>
            </a:r>
            <a:r>
              <a:rPr lang="en-GB" i="1" dirty="0"/>
              <a:t>Health Equity in England: the Marmot Review 10 Years On</a:t>
            </a:r>
            <a:r>
              <a:rPr lang="en-GB" dirty="0"/>
              <a:t>. [online] Institute of Health Equity. Available at: </a:t>
            </a:r>
            <a:r>
              <a:rPr lang="en-GB" u="sng" dirty="0">
                <a:hlinkClick r:id="rId2"/>
              </a:rPr>
              <a:t>https://www.instituteofhealthequity.org/resources-reports/marmot-review-10-years-on/the-marmot-review-10-years-on-full-report.pdf</a:t>
            </a:r>
            <a:r>
              <a:rPr lang="en-GB" dirty="0"/>
              <a:t>. (Accessed 12 Oct. 2025).</a:t>
            </a:r>
          </a:p>
          <a:p>
            <a:pPr marL="285750" lvl="0" indent="-285750">
              <a:buFont typeface="Arial" panose="020B0604020202020204" pitchFamily="34" charset="0"/>
              <a:buChar char="•"/>
            </a:pPr>
            <a:r>
              <a:rPr lang="en-GB" dirty="0"/>
              <a:t>Menke, J. (2018). </a:t>
            </a:r>
            <a:r>
              <a:rPr lang="en-GB" i="1" dirty="0"/>
              <a:t>Eight Dimensions of Wellness</a:t>
            </a:r>
            <a:r>
              <a:rPr lang="en-GB" dirty="0"/>
              <a:t>. [online] Student Health and Counselling Services. Available at: </a:t>
            </a:r>
            <a:r>
              <a:rPr lang="en-GB" u="sng" dirty="0">
                <a:hlinkClick r:id="rId3"/>
              </a:rPr>
              <a:t>https://shcs.ucdavis.edu/health-and-wellness/eight-dimensions-wellness</a:t>
            </a:r>
            <a:r>
              <a:rPr lang="en-GB" dirty="0"/>
              <a:t>. Accessed 03 Oct. 2025).</a:t>
            </a:r>
          </a:p>
          <a:p>
            <a:pPr marL="285750" lvl="0" indent="-285750">
              <a:buFont typeface="Arial" panose="020B0604020202020204" pitchFamily="34" charset="0"/>
              <a:buChar char="•"/>
            </a:pPr>
            <a:r>
              <a:rPr lang="en-GB" dirty="0"/>
              <a:t>NHS (2022). </a:t>
            </a:r>
            <a:r>
              <a:rPr lang="en-GB" i="1" dirty="0"/>
              <a:t>Mental Health Act</a:t>
            </a:r>
            <a:r>
              <a:rPr lang="en-GB" dirty="0"/>
              <a:t>. [online] </a:t>
            </a:r>
            <a:r>
              <a:rPr lang="en-GB" dirty="0" err="1"/>
              <a:t>nhs.uk</a:t>
            </a:r>
            <a:r>
              <a:rPr lang="en-GB" dirty="0"/>
              <a:t>. Available at: </a:t>
            </a:r>
            <a:r>
              <a:rPr lang="en-GB" u="sng" dirty="0">
                <a:hlinkClick r:id="rId4"/>
              </a:rPr>
              <a:t>https://www.nhs.uk/mental-health/social-care-and-your-rights/mental-health-and-the-law/mental-health-act/</a:t>
            </a:r>
            <a:r>
              <a:rPr lang="en-GB" dirty="0"/>
              <a:t>. (Accessed 09 Oct. 2025).</a:t>
            </a:r>
          </a:p>
          <a:p>
            <a:pPr marL="285750" lvl="0" indent="-285750">
              <a:buFont typeface="Arial" panose="020B0604020202020204" pitchFamily="34" charset="0"/>
              <a:buChar char="•"/>
            </a:pPr>
            <a:r>
              <a:rPr lang="en-GB" dirty="0"/>
              <a:t>NHS England (2025). </a:t>
            </a:r>
            <a:r>
              <a:rPr lang="en-GB" i="1" dirty="0"/>
              <a:t>NHS England» NHS publishes waiting list breakdowns to tackle health inequalities</a:t>
            </a:r>
            <a:r>
              <a:rPr lang="en-GB" dirty="0"/>
              <a:t>. [online] </a:t>
            </a:r>
            <a:r>
              <a:rPr lang="en-GB" dirty="0" err="1"/>
              <a:t>England.nhs.uk</a:t>
            </a:r>
            <a:r>
              <a:rPr lang="en-GB" dirty="0"/>
              <a:t>. Available at: </a:t>
            </a:r>
            <a:r>
              <a:rPr lang="en-GB" u="sng" dirty="0">
                <a:hlinkClick r:id="rId5"/>
              </a:rPr>
              <a:t>https://www.england.nhs.uk/2025/07/nhs-publishes-waiting-list-breakdowns-to-tackle-health-inequalities/</a:t>
            </a:r>
            <a:r>
              <a:rPr lang="en-GB" dirty="0"/>
              <a:t>. (Accessed 13 Oct. 2025).</a:t>
            </a:r>
          </a:p>
          <a:p>
            <a:pPr marL="285750" lvl="0" indent="-285750">
              <a:buFont typeface="Arial" panose="020B0604020202020204" pitchFamily="34" charset="0"/>
              <a:buChar char="•"/>
            </a:pPr>
            <a:r>
              <a:rPr lang="en-GB" dirty="0"/>
              <a:t>NHS Long Term Plan (2019). </a:t>
            </a:r>
            <a:r>
              <a:rPr lang="en-GB" i="1" dirty="0"/>
              <a:t>UK Government Web Archive</a:t>
            </a:r>
            <a:r>
              <a:rPr lang="en-GB" dirty="0"/>
              <a:t>. [online] </a:t>
            </a:r>
            <a:r>
              <a:rPr lang="en-GB" dirty="0" err="1"/>
              <a:t>Nationalarchives.gov.uk</a:t>
            </a:r>
            <a:r>
              <a:rPr lang="en-GB" dirty="0"/>
              <a:t>. Available at: </a:t>
            </a:r>
            <a:r>
              <a:rPr lang="en-GB" u="sng" dirty="0">
                <a:hlinkClick r:id="rId6"/>
              </a:rPr>
              <a:t>https://webarchive.nationalarchives.gov.uk/ukgwa/20230418155402/https:/www.longtermplan.nhs.uk/publication/nhs-long-term-plan/</a:t>
            </a:r>
            <a:r>
              <a:rPr lang="en-GB" dirty="0"/>
              <a:t>. (Accessed 08 Oct. 2025).</a:t>
            </a:r>
          </a:p>
          <a:p>
            <a:pPr marL="285750" lvl="0" indent="-285750">
              <a:buFont typeface="Arial" panose="020B0604020202020204" pitchFamily="34" charset="0"/>
              <a:buChar char="•"/>
            </a:pPr>
            <a:r>
              <a:rPr lang="en-GB" dirty="0"/>
              <a:t>Office For National Statistics (2025). </a:t>
            </a:r>
            <a:r>
              <a:rPr lang="en-GB" i="1" dirty="0"/>
              <a:t>UK Measures of National Well-being User Guide - Office for National Statistics</a:t>
            </a:r>
            <a:r>
              <a:rPr lang="en-GB" dirty="0"/>
              <a:t>. [online] </a:t>
            </a:r>
            <a:r>
              <a:rPr lang="en-GB" dirty="0" err="1"/>
              <a:t>www.ons.gov.uk</a:t>
            </a:r>
            <a:r>
              <a:rPr lang="en-GB" dirty="0"/>
              <a:t>. Available at: </a:t>
            </a:r>
            <a:r>
              <a:rPr lang="en-GB" u="sng" dirty="0">
                <a:hlinkClick r:id="rId7"/>
              </a:rPr>
              <a:t>https://www.ons.gov.uk/peoplepopulationandcommunity/wellbeing/methodologies/ukmeasuresofnationalwellbeinguserguide</a:t>
            </a:r>
            <a:r>
              <a:rPr lang="en-GB" dirty="0"/>
              <a:t>. (Accessed 03 Oct. 2025).</a:t>
            </a:r>
          </a:p>
          <a:p>
            <a:pPr marL="285750" lvl="0" indent="-285750">
              <a:buFont typeface="Arial" panose="020B0604020202020204" pitchFamily="34" charset="0"/>
              <a:buChar char="•"/>
            </a:pPr>
            <a:r>
              <a:rPr lang="en-GB" dirty="0"/>
              <a:t>Public Health England (2016). </a:t>
            </a:r>
            <a:r>
              <a:rPr lang="en-GB" i="1" dirty="0"/>
              <a:t>Making Every Contact Count (MECC): Consensus Statement</a:t>
            </a:r>
            <a:r>
              <a:rPr lang="en-GB" dirty="0"/>
              <a:t>. [online] Available at: </a:t>
            </a:r>
            <a:r>
              <a:rPr lang="en-GB" u="sng" dirty="0">
                <a:hlinkClick r:id="rId8"/>
              </a:rPr>
              <a:t>https://www.england.nhs.uk/wp-content/uploads/2016/04/making-every-contact-count.pdf</a:t>
            </a:r>
            <a:r>
              <a:rPr lang="en-GB" dirty="0"/>
              <a:t>. (Accessed 11 Oct. 2025).</a:t>
            </a:r>
          </a:p>
          <a:p>
            <a:pPr marL="285750" indent="-285750">
              <a:buFont typeface="Arial" panose="020B0604020202020204" pitchFamily="34" charset="0"/>
              <a:buChar char="•"/>
            </a:pPr>
            <a:r>
              <a:rPr lang="en-GB" dirty="0"/>
              <a:t>Roberts, A. (2023). The Biopsychosocial model: Its Use and Abuse. </a:t>
            </a:r>
            <a:r>
              <a:rPr lang="en-GB" i="1" dirty="0"/>
              <a:t>Medicine, Health Care, and Philosophy</a:t>
            </a:r>
            <a:r>
              <a:rPr lang="en-GB" dirty="0"/>
              <a:t>, 26(3), pp.1–18. Doi: </a:t>
            </a:r>
            <a:r>
              <a:rPr lang="en-GB" u="sng" dirty="0">
                <a:hlinkClick r:id="rId9"/>
              </a:rPr>
              <a:t>HTTPs://doi.org/10.1007/s11019-023-10150-2</a:t>
            </a:r>
            <a:r>
              <a:rPr lang="en-GB" dirty="0"/>
              <a:t>. </a:t>
            </a:r>
          </a:p>
          <a:p>
            <a:pPr lvl="0"/>
            <a:endParaRPr lang="en-GB" dirty="0"/>
          </a:p>
          <a:p>
            <a:pPr marL="285750" lvl="0" indent="-285750">
              <a:buFont typeface="Arial" panose="020B0604020202020204" pitchFamily="34" charset="0"/>
              <a:buChar char="•"/>
            </a:pPr>
            <a:endParaRPr lang="en-GB" dirty="0"/>
          </a:p>
          <a:p>
            <a:endParaRPr lang="en-US" dirty="0"/>
          </a:p>
        </p:txBody>
      </p:sp>
    </p:spTree>
    <p:extLst>
      <p:ext uri="{BB962C8B-B14F-4D97-AF65-F5344CB8AC3E}">
        <p14:creationId xmlns:p14="http://schemas.microsoft.com/office/powerpoint/2010/main" val="36347597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BF8DA5-7E81-9F21-56DF-F3DF5874144F}"/>
              </a:ext>
            </a:extLst>
          </p:cNvPr>
          <p:cNvSpPr txBox="1"/>
          <p:nvPr/>
        </p:nvSpPr>
        <p:spPr>
          <a:xfrm>
            <a:off x="164892" y="449706"/>
            <a:ext cx="11527436" cy="6463308"/>
          </a:xfrm>
          <a:prstGeom prst="rect">
            <a:avLst/>
          </a:prstGeom>
          <a:noFill/>
        </p:spPr>
        <p:txBody>
          <a:bodyPr wrap="square" rtlCol="0">
            <a:spAutoFit/>
          </a:bodyPr>
          <a:lstStyle/>
          <a:p>
            <a:pPr marL="285750" lvl="0" indent="-285750">
              <a:buFont typeface="Arial" panose="020B0604020202020204" pitchFamily="34" charset="0"/>
              <a:buChar char="•"/>
            </a:pPr>
            <a:r>
              <a:rPr lang="en-GB" dirty="0"/>
              <a:t>Robertson, R., Williams, E., Buck, D. and </a:t>
            </a:r>
            <a:r>
              <a:rPr lang="en-GB" dirty="0" err="1"/>
              <a:t>Breckwoldt</a:t>
            </a:r>
            <a:r>
              <a:rPr lang="en-GB" dirty="0"/>
              <a:t>, J. (2021). </a:t>
            </a:r>
            <a:r>
              <a:rPr lang="en-GB" i="1" dirty="0"/>
              <a:t>Ethnic health inequalities and the NHS Driving progress in a changing system</a:t>
            </a:r>
            <a:r>
              <a:rPr lang="en-GB" dirty="0"/>
              <a:t>. [online] Available at: </a:t>
            </a:r>
            <a:r>
              <a:rPr lang="en-GB" u="sng" dirty="0">
                <a:hlinkClick r:id="rId2"/>
              </a:rPr>
              <a:t>https://www.nhsrho.org/wp-content/uploads/2023/05/Ethnic-Health-Inequalities-Kings-Fund-Report.pdf</a:t>
            </a:r>
            <a:r>
              <a:rPr lang="en-GB" dirty="0"/>
              <a:t>. (Accessed 12 Oct. 2025).</a:t>
            </a:r>
          </a:p>
          <a:p>
            <a:pPr marL="285750" lvl="0" indent="-285750">
              <a:buFont typeface="Arial" panose="020B0604020202020204" pitchFamily="34" charset="0"/>
              <a:buChar char="•"/>
            </a:pPr>
            <a:r>
              <a:rPr lang="en-GB" dirty="0"/>
              <a:t>Rocca, E. and Anjum, R.L. (2020). Complexity, Reductionism and the Biomedical Model. </a:t>
            </a:r>
            <a:r>
              <a:rPr lang="en-GB" i="1" dirty="0"/>
              <a:t>Rethinking Causality, Complexity and Evidence for the Unique Patient</a:t>
            </a:r>
            <a:r>
              <a:rPr lang="en-GB" dirty="0"/>
              <a:t>, [online] 1(1), pp.75–94. Doi: </a:t>
            </a:r>
            <a:r>
              <a:rPr lang="en-GB" u="sng" dirty="0">
                <a:hlinkClick r:id="rId3"/>
              </a:rPr>
              <a:t>https://doi.org/10.1007/978-3-030-41239-5_5</a:t>
            </a:r>
            <a:r>
              <a:rPr lang="en-GB" dirty="0"/>
              <a:t>. </a:t>
            </a:r>
          </a:p>
          <a:p>
            <a:pPr marL="285750" lvl="0" indent="-285750">
              <a:buFont typeface="Arial" panose="020B0604020202020204" pitchFamily="34" charset="0"/>
              <a:buChar char="•"/>
            </a:pPr>
            <a:r>
              <a:rPr lang="en-GB" dirty="0"/>
              <a:t>Rural Health Information Hub (2024). </a:t>
            </a:r>
            <a:r>
              <a:rPr lang="en-GB" i="1" dirty="0"/>
              <a:t>The Health Belief Model</a:t>
            </a:r>
            <a:r>
              <a:rPr lang="en-GB" dirty="0"/>
              <a:t>. [online] Rural Health Information Hub. Available at: </a:t>
            </a:r>
            <a:r>
              <a:rPr lang="en-GB" u="sng" dirty="0">
                <a:hlinkClick r:id="rId4"/>
              </a:rPr>
              <a:t>https://www.ruralhealthinfo.org/toolkits/health-promotion/2/theories-and-models/health-belief</a:t>
            </a:r>
            <a:r>
              <a:rPr lang="en-GB" dirty="0"/>
              <a:t>. (Accessed 11 Oct. 2025).</a:t>
            </a:r>
          </a:p>
          <a:p>
            <a:pPr marL="285750" lvl="0" indent="-285750">
              <a:buFont typeface="Arial" panose="020B0604020202020204" pitchFamily="34" charset="0"/>
              <a:buChar char="•"/>
            </a:pPr>
            <a:r>
              <a:rPr lang="en-GB" dirty="0"/>
              <a:t>Stoewen, D.L. (2017). Dimensions of wellness: Change your habits, change your life. </a:t>
            </a:r>
            <a:r>
              <a:rPr lang="en-GB" i="1" dirty="0"/>
              <a:t>The Canadian Veterinary Journal</a:t>
            </a:r>
            <a:r>
              <a:rPr lang="en-GB" dirty="0"/>
              <a:t>, [online] 58(8), p.861. Available at: </a:t>
            </a:r>
            <a:r>
              <a:rPr lang="en-GB" u="sng" dirty="0">
                <a:hlinkClick r:id="rId5"/>
              </a:rPr>
              <a:t>https://pmc.ncbi.nlm.nih.gov/articles/PMC5508938/</a:t>
            </a:r>
            <a:r>
              <a:rPr lang="en-GB" dirty="0"/>
              <a:t>. (Accessed 03 Oct. 2025).</a:t>
            </a:r>
          </a:p>
          <a:p>
            <a:pPr marL="285750" lvl="0" indent="-285750">
              <a:buFont typeface="Arial" panose="020B0604020202020204" pitchFamily="34" charset="0"/>
              <a:buChar char="•"/>
            </a:pPr>
            <a:r>
              <a:rPr lang="en-GB" dirty="0"/>
              <a:t>The Care act (2014). </a:t>
            </a:r>
            <a:r>
              <a:rPr lang="en-GB" i="1" dirty="0"/>
              <a:t>Care Act 2014</a:t>
            </a:r>
            <a:r>
              <a:rPr lang="en-GB" dirty="0"/>
              <a:t>. [online] </a:t>
            </a:r>
            <a:r>
              <a:rPr lang="en-GB" dirty="0" err="1"/>
              <a:t>Legislation.gov.uk</a:t>
            </a:r>
            <a:r>
              <a:rPr lang="en-GB" dirty="0"/>
              <a:t>. Available at: </a:t>
            </a:r>
            <a:r>
              <a:rPr lang="en-GB" u="sng" dirty="0">
                <a:hlinkClick r:id="rId6"/>
              </a:rPr>
              <a:t>https://www.legislation.gov.uk/ukpga/2014/23/section/1</a:t>
            </a:r>
            <a:r>
              <a:rPr lang="en-GB" dirty="0"/>
              <a:t>. (Accessed 09 Oct. 2025).</a:t>
            </a:r>
          </a:p>
          <a:p>
            <a:pPr marL="285750" lvl="0" indent="-285750">
              <a:buFont typeface="Arial" panose="020B0604020202020204" pitchFamily="34" charset="0"/>
              <a:buChar char="•"/>
            </a:pPr>
            <a:r>
              <a:rPr lang="en-GB" dirty="0"/>
              <a:t>The King's Fund (2024). </a:t>
            </a:r>
            <a:r>
              <a:rPr lang="en-GB" i="1" dirty="0"/>
              <a:t>Patient Waiting Times</a:t>
            </a:r>
            <a:r>
              <a:rPr lang="en-GB" dirty="0"/>
              <a:t>. [online] The King’s Fund. Available at: </a:t>
            </a:r>
            <a:r>
              <a:rPr lang="en-GB" u="sng" dirty="0">
                <a:hlinkClick r:id="rId7"/>
              </a:rPr>
              <a:t>https://www.kingsfund.org.uk/insight-and-analysis/data-and-charts/patient-waiting-times</a:t>
            </a:r>
            <a:r>
              <a:rPr lang="en-GB" dirty="0"/>
              <a:t>. (Accessed 08 Oct. 2025).</a:t>
            </a:r>
          </a:p>
          <a:p>
            <a:pPr marL="285750" lvl="0" indent="-285750">
              <a:buFont typeface="Arial" panose="020B0604020202020204" pitchFamily="34" charset="0"/>
              <a:buChar char="•"/>
            </a:pPr>
            <a:r>
              <a:rPr lang="en-GB" dirty="0"/>
              <a:t>UK Government (2012). </a:t>
            </a:r>
            <a:r>
              <a:rPr lang="en-GB" i="1" dirty="0"/>
              <a:t>Health and Social Care Act 2012</a:t>
            </a:r>
            <a:r>
              <a:rPr lang="en-GB" dirty="0"/>
              <a:t>. [online] </a:t>
            </a:r>
            <a:r>
              <a:rPr lang="en-GB" dirty="0" err="1"/>
              <a:t>legislation.gov.uk</a:t>
            </a:r>
            <a:r>
              <a:rPr lang="en-GB" dirty="0"/>
              <a:t>. Available at: </a:t>
            </a:r>
            <a:r>
              <a:rPr lang="en-GB" u="sng" dirty="0">
                <a:hlinkClick r:id="rId8"/>
              </a:rPr>
              <a:t>https://www.legislation.gov.uk/ukpga/2012/7/contents</a:t>
            </a:r>
            <a:r>
              <a:rPr lang="en-GB" dirty="0"/>
              <a:t>. (Accessed 09 Oct. 2025).</a:t>
            </a:r>
          </a:p>
          <a:p>
            <a:pPr marL="285750" lvl="0" indent="-285750">
              <a:buFont typeface="Arial" panose="020B0604020202020204" pitchFamily="34" charset="0"/>
              <a:buChar char="•"/>
            </a:pPr>
            <a:r>
              <a:rPr lang="en-GB" dirty="0"/>
              <a:t>United Nations (2023). </a:t>
            </a:r>
            <a:r>
              <a:rPr lang="en-GB" i="1" dirty="0"/>
              <a:t>Goal 3: Ensure healthy lives and promote well-being for all at all ages</a:t>
            </a:r>
            <a:r>
              <a:rPr lang="en-GB" dirty="0"/>
              <a:t>. [online] United Nations Sustainable Development Goals. Available at: </a:t>
            </a:r>
            <a:r>
              <a:rPr lang="en-GB" u="sng" dirty="0">
                <a:hlinkClick r:id="rId9"/>
              </a:rPr>
              <a:t>https://www.un.org/sustainabledevelopment/health/</a:t>
            </a:r>
            <a:r>
              <a:rPr lang="en-GB" dirty="0"/>
              <a:t>. (Accessed 06 Oct. 2025).</a:t>
            </a:r>
          </a:p>
          <a:p>
            <a:pPr marL="285750" lvl="0" indent="-285750">
              <a:buFont typeface="Arial" panose="020B0604020202020204" pitchFamily="34" charset="0"/>
              <a:buChar char="•"/>
            </a:pPr>
            <a:r>
              <a:rPr lang="en-GB" dirty="0"/>
              <a:t>United Nations Development Programme (2025). </a:t>
            </a:r>
            <a:r>
              <a:rPr lang="en-GB" i="1" dirty="0"/>
              <a:t>Sustainable development goals</a:t>
            </a:r>
            <a:r>
              <a:rPr lang="en-GB" dirty="0"/>
              <a:t>. [online] United Nations Development Programme. Available at: </a:t>
            </a:r>
            <a:r>
              <a:rPr lang="en-GB" u="sng" dirty="0">
                <a:hlinkClick r:id="rId10"/>
              </a:rPr>
              <a:t>https://www.undp.org/sustainable-development-goals</a:t>
            </a:r>
            <a:r>
              <a:rPr lang="en-GB" dirty="0"/>
              <a:t>. (Accessed 04 Oct. 2025).</a:t>
            </a:r>
          </a:p>
          <a:p>
            <a:pPr marL="285750" lvl="0" indent="-285750">
              <a:buFont typeface="Arial" panose="020B0604020202020204" pitchFamily="34" charset="0"/>
              <a:buChar char="•"/>
            </a:pPr>
            <a:endParaRPr lang="en-GB" dirty="0"/>
          </a:p>
        </p:txBody>
      </p:sp>
    </p:spTree>
    <p:extLst>
      <p:ext uri="{BB962C8B-B14F-4D97-AF65-F5344CB8AC3E}">
        <p14:creationId xmlns:p14="http://schemas.microsoft.com/office/powerpoint/2010/main" val="34571832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2B56A58-6D23-1D3F-D9B4-C0E98875DBE2}"/>
              </a:ext>
            </a:extLst>
          </p:cNvPr>
          <p:cNvSpPr txBox="1"/>
          <p:nvPr/>
        </p:nvSpPr>
        <p:spPr>
          <a:xfrm>
            <a:off x="179882" y="164892"/>
            <a:ext cx="11662348" cy="5032147"/>
          </a:xfrm>
          <a:prstGeom prst="rect">
            <a:avLst/>
          </a:prstGeom>
          <a:noFill/>
        </p:spPr>
        <p:txBody>
          <a:bodyPr wrap="square">
            <a:spAutoFit/>
          </a:bodyPr>
          <a:lstStyle/>
          <a:p>
            <a:pPr marL="285750" lvl="0" indent="-285750">
              <a:buFont typeface="Arial" panose="020B0604020202020204" pitchFamily="34" charset="0"/>
              <a:buChar char="•"/>
            </a:pPr>
            <a:r>
              <a:rPr lang="en-GB" dirty="0"/>
              <a:t>WHO (2014). </a:t>
            </a:r>
            <a:r>
              <a:rPr lang="en-GB" i="1" dirty="0"/>
              <a:t>Health in all policies: Helsinki statement. Framework for country action</a:t>
            </a:r>
            <a:r>
              <a:rPr lang="en-GB" dirty="0"/>
              <a:t>. [online] </a:t>
            </a:r>
            <a:r>
              <a:rPr lang="en-GB" dirty="0" err="1"/>
              <a:t>www.who.int</a:t>
            </a:r>
            <a:r>
              <a:rPr lang="en-GB" dirty="0"/>
              <a:t>. Available at: </a:t>
            </a:r>
            <a:r>
              <a:rPr lang="en-GB" u="sng" dirty="0">
                <a:hlinkClick r:id="rId2"/>
              </a:rPr>
              <a:t>https://www.who.int/publications/i/item/9789241506908</a:t>
            </a:r>
            <a:r>
              <a:rPr lang="en-GB" dirty="0"/>
              <a:t>. (Accessed 09 Oct. 2025).</a:t>
            </a:r>
          </a:p>
          <a:p>
            <a:pPr marL="285750" lvl="0" indent="-285750">
              <a:buFont typeface="Arial" panose="020B0604020202020204" pitchFamily="34" charset="0"/>
              <a:buChar char="•"/>
            </a:pPr>
            <a:r>
              <a:rPr lang="en-GB" dirty="0"/>
              <a:t>WHO (2021). </a:t>
            </a:r>
            <a:r>
              <a:rPr lang="en-GB" i="1" dirty="0"/>
              <a:t>Targets of Sustainable Development Goal 3</a:t>
            </a:r>
            <a:r>
              <a:rPr lang="en-GB" dirty="0"/>
              <a:t>. [online] </a:t>
            </a:r>
            <a:r>
              <a:rPr lang="en-GB" dirty="0" err="1"/>
              <a:t>Who.int</a:t>
            </a:r>
            <a:r>
              <a:rPr lang="en-GB" dirty="0"/>
              <a:t>. Available at: </a:t>
            </a:r>
            <a:r>
              <a:rPr lang="en-GB" u="sng" dirty="0">
                <a:hlinkClick r:id="rId3"/>
              </a:rPr>
              <a:t>https://www.who.int/europe/about-us/our-work/sustainable-development-goals/targets-of-sustainable-development-goal-3</a:t>
            </a:r>
            <a:r>
              <a:rPr lang="en-GB" dirty="0"/>
              <a:t>. (Accessed 06 Oct. 2025).</a:t>
            </a:r>
          </a:p>
          <a:p>
            <a:pPr marL="285750" lvl="0" indent="-285750">
              <a:buFont typeface="Arial" panose="020B0604020202020204" pitchFamily="34" charset="0"/>
              <a:buChar char="•"/>
            </a:pPr>
            <a:r>
              <a:rPr lang="en-GB" dirty="0"/>
              <a:t>WJEC (2023). </a:t>
            </a:r>
            <a:r>
              <a:rPr lang="en-GB" i="1" dirty="0"/>
              <a:t>Knowledge Organiser -A Level Sociology Health and disability: Models of health</a:t>
            </a:r>
            <a:r>
              <a:rPr lang="en-GB" dirty="0"/>
              <a:t>. [online] Available at: </a:t>
            </a:r>
            <a:r>
              <a:rPr lang="en-GB" u="sng" dirty="0">
                <a:hlinkClick r:id="rId4"/>
              </a:rPr>
              <a:t>https://resource.download.wjec.co.uk/vtc/2022-23/ko22-23_5-1e/wjec/models%20of%20health.pdf</a:t>
            </a:r>
            <a:r>
              <a:rPr lang="en-GB" dirty="0"/>
              <a:t>. (Accessed 01 Oct. 2025). </a:t>
            </a:r>
          </a:p>
          <a:p>
            <a:pPr marL="285750" lvl="0" indent="-285750">
              <a:buFont typeface="Arial" panose="020B0604020202020204" pitchFamily="34" charset="0"/>
              <a:buChar char="•"/>
            </a:pPr>
            <a:r>
              <a:rPr lang="en-GB" dirty="0"/>
              <a:t>World Health Organization (1948). </a:t>
            </a:r>
            <a:r>
              <a:rPr lang="en-GB" i="1" dirty="0"/>
              <a:t>Constitution of the world health organization</a:t>
            </a:r>
            <a:r>
              <a:rPr lang="en-GB" dirty="0"/>
              <a:t>. [online] World Health Organization. Available at: </a:t>
            </a:r>
            <a:r>
              <a:rPr lang="en-GB" u="sng" dirty="0">
                <a:hlinkClick r:id="rId5"/>
              </a:rPr>
              <a:t>https://www.who.int/about/governance/constitution</a:t>
            </a:r>
            <a:r>
              <a:rPr lang="en-GB" dirty="0"/>
              <a:t>. (Accessed 01 Oct. 2025). </a:t>
            </a:r>
          </a:p>
          <a:p>
            <a:pPr marL="285750" lvl="0" indent="-285750">
              <a:buFont typeface="Arial" panose="020B0604020202020204" pitchFamily="34" charset="0"/>
              <a:buChar char="•"/>
            </a:pPr>
            <a:r>
              <a:rPr lang="en-GB" dirty="0"/>
              <a:t>World Health Organization (2025). </a:t>
            </a:r>
            <a:r>
              <a:rPr lang="en-GB" i="1" dirty="0"/>
              <a:t>Promoting well-being</a:t>
            </a:r>
            <a:r>
              <a:rPr lang="en-GB" dirty="0"/>
              <a:t>. [online] World Health Organization. Available at: </a:t>
            </a:r>
            <a:r>
              <a:rPr lang="en-GB" u="sng" dirty="0">
                <a:hlinkClick r:id="rId6"/>
              </a:rPr>
              <a:t>https://www.who.int/activities/promoting-well-being</a:t>
            </a:r>
            <a:r>
              <a:rPr lang="en-GB" dirty="0"/>
              <a:t>. (Accessed 03 Oct. 2025).</a:t>
            </a:r>
          </a:p>
          <a:p>
            <a:pPr marL="285750" lvl="0" indent="-285750">
              <a:buFont typeface="Arial" panose="020B0604020202020204" pitchFamily="34" charset="0"/>
              <a:buChar char="•"/>
            </a:pPr>
            <a:r>
              <a:rPr lang="en-GB" dirty="0"/>
              <a:t>Young Minds (2021). </a:t>
            </a:r>
            <a:r>
              <a:rPr lang="en-GB" i="1" dirty="0"/>
              <a:t>Covid Impact On Young People with Mental Health Needs</a:t>
            </a:r>
            <a:r>
              <a:rPr lang="en-GB" dirty="0"/>
              <a:t>. [online] Young Minds. Available at: </a:t>
            </a:r>
            <a:r>
              <a:rPr lang="en-GB" u="sng" dirty="0">
                <a:hlinkClick r:id="rId7"/>
              </a:rPr>
              <a:t>https://www.youngminds.org.uk/about-us/reports-and-impact/coronavirus-impact-on-young-people-with-mental-health-needs/</a:t>
            </a:r>
            <a:r>
              <a:rPr lang="en-GB" dirty="0"/>
              <a:t>. (Accessed 08 Oct. 2025).</a:t>
            </a:r>
          </a:p>
          <a:p>
            <a:r>
              <a:rPr lang="en-GB" dirty="0"/>
              <a:t> </a:t>
            </a:r>
          </a:p>
          <a:p>
            <a:r>
              <a:rPr lang="en-GB" dirty="0"/>
              <a:t> </a:t>
            </a:r>
          </a:p>
          <a:p>
            <a:pPr marL="342900" lvl="0" indent="-342900">
              <a:lnSpc>
                <a:spcPts val="1800"/>
              </a:lnSpc>
              <a:spcAft>
                <a:spcPts val="1200"/>
              </a:spcAft>
              <a:buFont typeface="+mj-lt"/>
              <a:buAutoNum type="arabicPeriod"/>
            </a:pP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8051275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Madison</Template>
  <TotalTime>2139</TotalTime>
  <Words>3660</Words>
  <Application>Microsoft Macintosh PowerPoint</Application>
  <PresentationFormat>Custom</PresentationFormat>
  <Paragraphs>182</Paragraphs>
  <Slides>18</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-webkit-standard</vt:lpstr>
      <vt:lpstr>ADLaM Display</vt:lpstr>
      <vt:lpstr>Arial</vt:lpstr>
      <vt:lpstr>Calibri</vt:lpstr>
      <vt:lpstr>Times New Roman</vt:lpstr>
      <vt:lpstr>Office Theme</vt:lpstr>
      <vt:lpstr>PowerPoint Presentation</vt:lpstr>
      <vt:lpstr>PowerPoint Presentation</vt:lpstr>
      <vt:lpstr>What is Health? </vt:lpstr>
      <vt:lpstr>PowerPoint Presentation</vt:lpstr>
      <vt:lpstr>PowerPoint Presentation</vt:lpstr>
      <vt:lpstr>What is Wellness ? </vt:lpstr>
      <vt:lpstr>PowerPoint Presentation</vt:lpstr>
      <vt:lpstr>PowerPoint Presentation</vt:lpstr>
      <vt:lpstr>PowerPoint Presentation</vt:lpstr>
      <vt:lpstr>PowerPoint Presentation</vt:lpstr>
      <vt:lpstr>PowerPoint Presentation</vt:lpstr>
      <vt:lpstr>PowerPoint Presentation</vt:lpstr>
      <vt:lpstr>Recommendations</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Priya Kumari Makh (2226590)</cp:lastModifiedBy>
  <cp:revision>5</cp:revision>
  <dcterms:created xsi:type="dcterms:W3CDTF">2013-01-27T09:14:16Z</dcterms:created>
  <dcterms:modified xsi:type="dcterms:W3CDTF">2025-10-14T09:29:21Z</dcterms:modified>
  <cp:category/>
</cp:coreProperties>
</file>