
<file path=[Content_Types].xml><?xml version="1.0" encoding="utf-8"?>
<Types xmlns="http://schemas.openxmlformats.org/package/2006/content-types">
  <Override PartName="/docProps/core.xml" ContentType="application/vnd.openxmlformats-package.core-properties+xml"/>
  <Override PartName="/ppt/slides/slide11.xml" ContentType="application/vnd.openxmlformats-officedocument.presentationml.slide+xml"/>
  <Override PartName="/ppt/slides/slide9.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Layouts/slideLayout4.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2.xml" ContentType="application/vnd.openxmlformats-officedocument.presentationml.slide+xml"/>
  <Override PartName="/ppt/viewProps.xml" ContentType="application/vnd.openxmlformats-officedocument.presentationml.viewProps+xml"/>
  <Override PartName="/docProps/app.xml" ContentType="application/vnd.openxmlformats-officedocument.extended-properties+xml"/>
  <Override PartName="/ppt/slides/slide7.xml" ContentType="application/vnd.openxmlformats-officedocument.presentationml.slide+xml"/>
  <Override PartName="/ppt/slideLayouts/slideLayout8.xml" ContentType="application/vnd.openxmlformats-officedocument.presentationml.slideLayout+xml"/>
  <Override PartName="/ppt/presProps.xml" ContentType="application/vnd.openxmlformats-officedocument.presentationml.presProps+xml"/>
  <Default Extension="xml" ContentType="application/xml"/>
  <Override PartName="/ppt/slides/slide4.xml" ContentType="application/vnd.openxmlformats-officedocument.presentationml.slide+xml"/>
  <Override PartName="/ppt/slideLayouts/slideLayout5.xml" ContentType="application/vnd.openxmlformats-officedocument.presentationml.slideLayout+xml"/>
  <Override PartName="/ppt/slides/slide1.xml" ContentType="application/vnd.openxmlformats-officedocument.presentationml.slide+xml"/>
  <Override PartName="/ppt/slideLayouts/slideLayout2.xml" ContentType="application/vnd.openxmlformats-officedocument.presentationml.slideLayout+xml"/>
  <Override PartName="/ppt/slideLayouts/slideLayout10.xml" ContentType="application/vnd.openxmlformats-officedocument.presentationml.slideLayout+xml"/>
  <Override PartName="/ppt/slides/slide13.xml" ContentType="application/vnd.openxmlformats-officedocument.presentationml.slide+xml"/>
  <Default Extension="rels" ContentType="application/vnd.openxmlformats-package.relationships+xml"/>
  <Override PartName="/ppt/slides/slide10.xml" ContentType="application/vnd.openxmlformats-officedocument.presentationml.slide+xml"/>
  <Default Extension="jpeg" ContentType="image/jpeg"/>
  <Override PartName="/ppt/slides/slide8.xml" ContentType="application/vnd.openxmlformats-officedocument.presentationml.slide+xml"/>
  <Override PartName="/ppt/tableStyles.xml" ContentType="application/vnd.openxmlformats-officedocument.presentationml.tableStyles+xml"/>
  <Override PartName="/ppt/slideLayouts/slideLayout9.xml" ContentType="application/vnd.openxmlformats-officedocument.presentationml.slideLayout+xml"/>
  <Override PartName="/ppt/slides/slide5.xml" ContentType="application/vnd.openxmlformats-officedocument.presentationml.slide+xml"/>
  <Override PartName="/ppt/slideLayouts/slideLayout6.xml" ContentType="application/vnd.openxmlformats-officedocument.presentationml.slideLayout+xml"/>
  <Override PartName="/ppt/theme/theme1.xml" ContentType="application/vnd.openxmlformats-officedocument.theme+xml"/>
  <Override PartName="/ppt/slides/slide2.xml" ContentType="application/vnd.openxmlformats-officedocument.presentationml.slide+xml"/>
  <Override PartName="/ppt/slideLayouts/slideLayout3.xml" ContentType="application/vnd.openxmlformats-officedocument.presentationml.slideLayout+xml"/>
  <Override PartName="/ppt/presentation.xml" ContentType="application/vnd.openxmlformats-officedocument.presentationml.presentation.main+xml"/>
  <Default Extension="bin" ContentType="application/vnd.openxmlformats-officedocument.presentationml.printerSettings"/>
  <Override PartName="/ppt/slideLayouts/slideLayout11.xml" ContentType="application/vnd.openxmlformats-officedocument.presentationml.slideLayout+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57" r:id="rId3"/>
    <p:sldId id="258" r:id="rId4"/>
    <p:sldId id="267" r:id="rId5"/>
    <p:sldId id="266" r:id="rId6"/>
    <p:sldId id="265" r:id="rId7"/>
    <p:sldId id="259" r:id="rId8"/>
    <p:sldId id="260" r:id="rId9"/>
    <p:sldId id="268" r:id="rId10"/>
    <p:sldId id="261" r:id="rId11"/>
    <p:sldId id="262" r:id="rId12"/>
    <p:sldId id="263" r:id="rId13"/>
    <p:sldId id="264"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99" d="100"/>
          <a:sy n="99" d="100"/>
        </p:scale>
        <p:origin x="-116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8"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A06B5DA-1B99-4549-920A-CF69DC5F8233}"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A06B5DA-1B99-4549-920A-CF69DC5F8233}"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A06B5DA-1B99-4549-920A-CF69DC5F8233}"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A06B5DA-1B99-4549-920A-CF69DC5F8233}" type="datetimeFigureOut">
              <a:rPr lang="en-US" smtClean="0"/>
              <a:t>2/9/14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A06B5DA-1B99-4549-920A-CF69DC5F8233}" type="datetimeFigureOut">
              <a:rPr lang="en-US" smtClean="0"/>
              <a:t>2/9/14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A06B5DA-1B99-4549-920A-CF69DC5F8233}" type="datetimeFigureOut">
              <a:rPr lang="en-US" smtClean="0"/>
              <a:t>2/9/14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06B5DA-1B99-4549-920A-CF69DC5F8233}" type="datetimeFigureOut">
              <a:rPr lang="en-US" smtClean="0"/>
              <a:t>2/9/14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A06B5DA-1B99-4549-920A-CF69DC5F8233}" type="datetimeFigureOut">
              <a:rPr lang="en-US" smtClean="0"/>
              <a:t>2/9/14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A06B5DA-1B99-4549-920A-CF69DC5F8233}" type="datetimeFigureOut">
              <a:rPr lang="en-US" smtClean="0"/>
              <a:t>2/9/14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A06B5DA-1B99-4549-920A-CF69DC5F8233}"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A06B5DA-1B99-4549-920A-CF69DC5F8233}"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638B9D-1BF6-DC43-9111-F1A86F9A6754}"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06B5DA-1B99-4549-920A-CF69DC5F8233}" type="datetimeFigureOut">
              <a:rPr lang="en-US" smtClean="0"/>
              <a:t>2/9/14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638B9D-1BF6-DC43-9111-F1A86F9A6754}" type="slidenum">
              <a:rPr lang="en-US" smtClean="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New Testament Christology</a:t>
            </a:r>
            <a:endParaRPr lang="en-US" dirty="0"/>
          </a:p>
        </p:txBody>
      </p:sp>
      <p:sp>
        <p:nvSpPr>
          <p:cNvPr id="3" name="Subtitle 2"/>
          <p:cNvSpPr>
            <a:spLocks noGrp="1"/>
          </p:cNvSpPr>
          <p:nvPr>
            <p:ph type="subTitle" idx="1"/>
          </p:nvPr>
        </p:nvSpPr>
        <p:spPr/>
        <p:txBody>
          <a:bodyPr/>
          <a:lstStyle/>
          <a:p>
            <a:r>
              <a:rPr lang="en-US" dirty="0" smtClean="0"/>
              <a:t>Christology, Monotheism and ‘Christological Monotheism’</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Antecedents</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Conceptual framework for ‘christological monotheism’ provided by ancient Judaism.</a:t>
            </a:r>
          </a:p>
          <a:p>
            <a:r>
              <a:rPr lang="en-US" dirty="0" smtClean="0"/>
              <a:t>Importance of ‘divine agency’ in Jewish texts (Palestine and the Diaspora).</a:t>
            </a:r>
          </a:p>
          <a:p>
            <a:r>
              <a:rPr lang="en-US" dirty="0" smtClean="0"/>
              <a:t>God appoints a figure to act as his chief agent or principal representative.</a:t>
            </a:r>
          </a:p>
          <a:p>
            <a:r>
              <a:rPr lang="en-US" dirty="0" smtClean="0"/>
              <a:t>High and exalted status, second only to God in terms of authority and status.</a:t>
            </a:r>
          </a:p>
        </p:txBody>
      </p:sp>
      <p:pic>
        <p:nvPicPr>
          <p:cNvPr id="7" name="Content Placeholder 6" descr="upload-147.jpg"/>
          <p:cNvPicPr>
            <a:picLocks noGrp="1" noChangeAspect="1"/>
          </p:cNvPicPr>
          <p:nvPr>
            <p:ph sz="half" idx="2"/>
          </p:nvPr>
        </p:nvPicPr>
        <p:blipFill>
          <a:blip r:embed="rId2"/>
          <a:srcRect l="-20360" r="-20360"/>
          <a:stretch>
            <a:fillRect/>
          </a:stretch>
        </p:blipFill>
        <p:spPr>
          <a:xfrm>
            <a:off x="4648200" y="1600200"/>
            <a:ext cx="4038600" cy="4525963"/>
          </a:xfrm>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Divine Agency</a:t>
            </a:r>
            <a:endParaRPr lang="en-US" dirty="0"/>
          </a:p>
        </p:txBody>
      </p:sp>
      <p:sp>
        <p:nvSpPr>
          <p:cNvPr id="5" name="Content Placeholder 4"/>
          <p:cNvSpPr>
            <a:spLocks noGrp="1"/>
          </p:cNvSpPr>
          <p:nvPr>
            <p:ph sz="half" idx="1"/>
          </p:nvPr>
        </p:nvSpPr>
        <p:spPr/>
        <p:txBody>
          <a:bodyPr>
            <a:normAutofit fontScale="92500" lnSpcReduction="10000"/>
          </a:bodyPr>
          <a:lstStyle/>
          <a:p>
            <a:r>
              <a:rPr lang="en-US" dirty="0" smtClean="0"/>
              <a:t>Divine attribute</a:t>
            </a:r>
          </a:p>
          <a:p>
            <a:pPr>
              <a:buNone/>
            </a:pPr>
            <a:r>
              <a:rPr lang="en-US" dirty="0" smtClean="0"/>
              <a:t>	</a:t>
            </a:r>
            <a:r>
              <a:rPr lang="en-US" sz="2400" dirty="0" smtClean="0">
                <a:solidFill>
                  <a:srgbClr val="FFFF00"/>
                </a:solidFill>
              </a:rPr>
              <a:t>- Wisdom or Logos</a:t>
            </a:r>
          </a:p>
          <a:p>
            <a:pPr>
              <a:buNone/>
            </a:pPr>
            <a:endParaRPr lang="en-US" sz="2400" dirty="0" smtClean="0">
              <a:solidFill>
                <a:srgbClr val="FFFF00"/>
              </a:solidFill>
            </a:endParaRPr>
          </a:p>
          <a:p>
            <a:r>
              <a:rPr lang="en-US" dirty="0" smtClean="0"/>
              <a:t>Exalted patriarch</a:t>
            </a:r>
          </a:p>
          <a:p>
            <a:pPr>
              <a:buNone/>
            </a:pPr>
            <a:r>
              <a:rPr lang="en-US" dirty="0">
                <a:solidFill>
                  <a:srgbClr val="FFFF00"/>
                </a:solidFill>
              </a:rPr>
              <a:t>	</a:t>
            </a:r>
            <a:r>
              <a:rPr lang="en-US" sz="2400" dirty="0" smtClean="0">
                <a:solidFill>
                  <a:srgbClr val="FFFF00"/>
                </a:solidFill>
              </a:rPr>
              <a:t>- Moses </a:t>
            </a:r>
            <a:r>
              <a:rPr lang="en-US" sz="2400" dirty="0" smtClean="0">
                <a:solidFill>
                  <a:srgbClr val="FFFF00"/>
                </a:solidFill>
              </a:rPr>
              <a:t>, Abraham or Enoch</a:t>
            </a:r>
          </a:p>
          <a:p>
            <a:pPr>
              <a:buNone/>
            </a:pPr>
            <a:endParaRPr lang="en-US" sz="2400" dirty="0" smtClean="0">
              <a:solidFill>
                <a:srgbClr val="FFFF00"/>
              </a:solidFill>
            </a:endParaRPr>
          </a:p>
          <a:p>
            <a:r>
              <a:rPr lang="en-US" dirty="0" smtClean="0"/>
              <a:t>Principal angel</a:t>
            </a:r>
          </a:p>
          <a:p>
            <a:pPr>
              <a:buNone/>
            </a:pPr>
            <a:r>
              <a:rPr lang="en-US" dirty="0" smtClean="0">
                <a:solidFill>
                  <a:srgbClr val="FFFF00"/>
                </a:solidFill>
              </a:rPr>
              <a:t>	</a:t>
            </a:r>
            <a:r>
              <a:rPr lang="en-US" sz="2400" dirty="0" smtClean="0">
                <a:solidFill>
                  <a:srgbClr val="FFFF00"/>
                </a:solidFill>
              </a:rPr>
              <a:t>- Michael (Daniel 10) , Yahoe</a:t>
            </a:r>
            <a:r>
              <a:rPr lang="en-US" sz="2400" dirty="0" smtClean="0">
                <a:solidFill>
                  <a:srgbClr val="FFFF00"/>
                </a:solidFill>
              </a:rPr>
              <a:t>l (Apocalypse of Abraham)</a:t>
            </a:r>
            <a:r>
              <a:rPr lang="en-US" sz="2400" dirty="0" smtClean="0">
                <a:solidFill>
                  <a:srgbClr val="FFFF00"/>
                </a:solidFill>
              </a:rPr>
              <a:t> or Melchizedek (see 11Q </a:t>
            </a:r>
            <a:r>
              <a:rPr lang="en-US" sz="2400" dirty="0" smtClean="0">
                <a:solidFill>
                  <a:srgbClr val="FFFF00"/>
                </a:solidFill>
              </a:rPr>
              <a:t>Melchizedek).</a:t>
            </a:r>
            <a:endParaRPr lang="en-US" sz="2400" dirty="0" smtClean="0"/>
          </a:p>
          <a:p>
            <a:pPr>
              <a:buNone/>
            </a:pPr>
            <a:endParaRPr lang="en-US" sz="2400" dirty="0"/>
          </a:p>
        </p:txBody>
      </p:sp>
      <p:sp>
        <p:nvSpPr>
          <p:cNvPr id="6" name="Content Placeholder 5"/>
          <p:cNvSpPr>
            <a:spLocks noGrp="1"/>
          </p:cNvSpPr>
          <p:nvPr>
            <p:ph sz="half" idx="2"/>
          </p:nvPr>
        </p:nvSpPr>
        <p:spPr/>
        <p:txBody>
          <a:bodyPr>
            <a:normAutofit fontScale="92500" lnSpcReduction="10000"/>
          </a:bodyPr>
          <a:lstStyle/>
          <a:p>
            <a:r>
              <a:rPr lang="en-US" dirty="0" smtClean="0"/>
              <a:t>Participation in creation</a:t>
            </a:r>
          </a:p>
          <a:p>
            <a:pPr>
              <a:buNone/>
            </a:pPr>
            <a:r>
              <a:rPr lang="en-US" dirty="0" smtClean="0">
                <a:solidFill>
                  <a:srgbClr val="FFFF00"/>
                </a:solidFill>
              </a:rPr>
              <a:t>	</a:t>
            </a:r>
            <a:r>
              <a:rPr lang="en-US" sz="2400" dirty="0" smtClean="0">
                <a:solidFill>
                  <a:srgbClr val="FFFF00"/>
                </a:solidFill>
              </a:rPr>
              <a:t>- Wisdom</a:t>
            </a:r>
          </a:p>
          <a:p>
            <a:pPr>
              <a:buNone/>
            </a:pPr>
            <a:endParaRPr lang="en-US" sz="2400" dirty="0" smtClean="0">
              <a:solidFill>
                <a:srgbClr val="FFFF00"/>
              </a:solidFill>
            </a:endParaRPr>
          </a:p>
          <a:p>
            <a:r>
              <a:rPr lang="en-US" dirty="0" smtClean="0"/>
              <a:t>Future (eschatological) salvation</a:t>
            </a:r>
          </a:p>
          <a:p>
            <a:pPr>
              <a:buNone/>
            </a:pPr>
            <a:r>
              <a:rPr lang="en-US" sz="2400" dirty="0" smtClean="0">
                <a:solidFill>
                  <a:srgbClr val="FFFF00"/>
                </a:solidFill>
              </a:rPr>
              <a:t>	</a:t>
            </a:r>
            <a:r>
              <a:rPr lang="en-US" sz="2000" dirty="0" smtClean="0">
                <a:solidFill>
                  <a:srgbClr val="FFFF00"/>
                </a:solidFill>
              </a:rPr>
              <a:t>- Melchizedek, Enoch (Jubilees 10:17), Elijah (Sir. 48:10)</a:t>
            </a:r>
            <a:endParaRPr lang="en-US" sz="2000" dirty="0" smtClean="0"/>
          </a:p>
          <a:p>
            <a:pPr>
              <a:buNone/>
            </a:pPr>
            <a:endParaRPr lang="en-US" sz="2400" dirty="0" smtClean="0"/>
          </a:p>
          <a:p>
            <a:r>
              <a:rPr lang="en-US" sz="2400" dirty="0" smtClean="0"/>
              <a:t>Grand representative</a:t>
            </a:r>
            <a:endParaRPr lang="en-US" sz="2400" dirty="0" smtClean="0"/>
          </a:p>
          <a:p>
            <a:pPr>
              <a:buNone/>
            </a:pPr>
            <a:r>
              <a:rPr lang="en-US" sz="2400" dirty="0" smtClean="0">
                <a:solidFill>
                  <a:srgbClr val="FFFF00"/>
                </a:solidFill>
              </a:rPr>
              <a:t>	</a:t>
            </a:r>
            <a:r>
              <a:rPr lang="en-US" sz="2000" dirty="0" smtClean="0">
                <a:solidFill>
                  <a:srgbClr val="FFFF00"/>
                </a:solidFill>
              </a:rPr>
              <a:t>- Michael (Daniel 10), Yahoel (Apocalypse of Abraham)</a:t>
            </a:r>
            <a:endParaRPr lang="en-US" sz="2000" dirty="0" smtClean="0"/>
          </a:p>
          <a:p>
            <a:pPr>
              <a:buNone/>
            </a:pP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Divine Attributes</a:t>
            </a:r>
            <a:endParaRPr lang="en-US" dirty="0"/>
          </a:p>
        </p:txBody>
      </p:sp>
      <p:sp>
        <p:nvSpPr>
          <p:cNvPr id="7" name="Content Placeholder 6"/>
          <p:cNvSpPr>
            <a:spLocks noGrp="1"/>
          </p:cNvSpPr>
          <p:nvPr>
            <p:ph sz="half" idx="1"/>
          </p:nvPr>
        </p:nvSpPr>
        <p:spPr/>
        <p:txBody>
          <a:bodyPr>
            <a:normAutofit fontScale="92500" lnSpcReduction="10000"/>
          </a:bodyPr>
          <a:lstStyle/>
          <a:p>
            <a:r>
              <a:rPr lang="en-US" dirty="0" smtClean="0">
                <a:solidFill>
                  <a:srgbClr val="FFFF00"/>
                </a:solidFill>
              </a:rPr>
              <a:t>Wisdom</a:t>
            </a:r>
            <a:r>
              <a:rPr lang="en-US" dirty="0" smtClean="0"/>
              <a:t> depicted as a separate being:</a:t>
            </a:r>
          </a:p>
          <a:p>
            <a:pPr>
              <a:buNone/>
            </a:pPr>
            <a:r>
              <a:rPr lang="en-US" dirty="0" smtClean="0"/>
              <a:t>	- Proverbs 8:22-31: she is God’s companion in the creation of the world.</a:t>
            </a:r>
          </a:p>
          <a:p>
            <a:pPr>
              <a:buNone/>
            </a:pPr>
            <a:r>
              <a:rPr lang="en-US" dirty="0" smtClean="0"/>
              <a:t>	- Wisdom of Solomon: she is ‘the fashioner of all things’ (7:22) who sits by God’s throne (9:4).</a:t>
            </a:r>
          </a:p>
          <a:p>
            <a:pPr>
              <a:buNone/>
            </a:pPr>
            <a:r>
              <a:rPr lang="en-US" dirty="0" smtClean="0"/>
              <a:t>	Ben Sira: she is equated with the Torah (24:23).</a:t>
            </a:r>
            <a:endParaRPr lang="en-US" dirty="0"/>
          </a:p>
        </p:txBody>
      </p:sp>
      <p:sp>
        <p:nvSpPr>
          <p:cNvPr id="8" name="Content Placeholder 7"/>
          <p:cNvSpPr>
            <a:spLocks noGrp="1"/>
          </p:cNvSpPr>
          <p:nvPr>
            <p:ph sz="half" idx="2"/>
          </p:nvPr>
        </p:nvSpPr>
        <p:spPr/>
        <p:txBody>
          <a:bodyPr>
            <a:normAutofit fontScale="92500" lnSpcReduction="10000"/>
          </a:bodyPr>
          <a:lstStyle/>
          <a:p>
            <a:r>
              <a:rPr lang="en-US" dirty="0" smtClean="0">
                <a:solidFill>
                  <a:srgbClr val="FFFF00"/>
                </a:solidFill>
              </a:rPr>
              <a:t>Word/Logos </a:t>
            </a:r>
            <a:r>
              <a:rPr lang="en-US" dirty="0" smtClean="0"/>
              <a:t>as a separate entity from God:</a:t>
            </a:r>
          </a:p>
          <a:p>
            <a:pPr>
              <a:buNone/>
            </a:pPr>
            <a:r>
              <a:rPr lang="en-US" dirty="0" smtClean="0"/>
              <a:t>	- Psalm 33:6: ‘By the word of the Lord were the heavens made	‘.</a:t>
            </a:r>
          </a:p>
          <a:p>
            <a:pPr>
              <a:buNone/>
            </a:pPr>
            <a:r>
              <a:rPr lang="en-US" dirty="0" smtClean="0"/>
              <a:t>	- Philo, ‘first born’, ‘second God’.</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Exalted Patriarchs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Speculation about Melchizedek, the king who mysteriously appears to meet Abraham (Genesis 14).</a:t>
            </a:r>
          </a:p>
          <a:p>
            <a:r>
              <a:rPr lang="en-US" dirty="0" smtClean="0"/>
              <a:t>In 11QMelchizedek this figure has the role of administering judgment and is called ‘Elohim’ (God; 2:9-11 from Psalm 82:1-2).</a:t>
            </a:r>
          </a:p>
          <a:p>
            <a:r>
              <a:rPr lang="en-US" dirty="0" smtClean="0"/>
              <a:t>He is therefore exalted to heaven and given a key function usually attributed to God.</a:t>
            </a:r>
          </a:p>
          <a:p>
            <a:r>
              <a:rPr lang="en-US" dirty="0" smtClean="0"/>
              <a:t>Similar speculation about figures such as Moses, Abraham, Adam, Enoch (cf. Gen. 5:24).</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Principal Angels</a:t>
            </a:r>
            <a:endParaRPr lang="en-US" dirty="0"/>
          </a:p>
        </p:txBody>
      </p:sp>
      <p:sp>
        <p:nvSpPr>
          <p:cNvPr id="3" name="Content Placeholder 2"/>
          <p:cNvSpPr>
            <a:spLocks noGrp="1"/>
          </p:cNvSpPr>
          <p:nvPr>
            <p:ph sz="half" idx="1"/>
          </p:nvPr>
        </p:nvSpPr>
        <p:spPr/>
        <p:txBody>
          <a:bodyPr>
            <a:normAutofit fontScale="85000" lnSpcReduction="10000"/>
          </a:bodyPr>
          <a:lstStyle/>
          <a:p>
            <a:r>
              <a:rPr lang="en-US" dirty="0" smtClean="0"/>
              <a:t>Development of ideas about angels in ancient Judaism (late Second Temple Judaism):</a:t>
            </a:r>
          </a:p>
          <a:p>
            <a:pPr lvl="1"/>
            <a:r>
              <a:rPr lang="en-US" sz="2000" dirty="0" smtClean="0"/>
              <a:t>Michael and Gabriel (Dan. 8:16; 10:13; 12:1)</a:t>
            </a:r>
          </a:p>
          <a:p>
            <a:pPr lvl="1"/>
            <a:r>
              <a:rPr lang="en-US" sz="2000" dirty="0" smtClean="0"/>
              <a:t>Raphael (Tobit).</a:t>
            </a:r>
            <a:endParaRPr lang="en-US" dirty="0" smtClean="0"/>
          </a:p>
          <a:p>
            <a:r>
              <a:rPr lang="en-US" dirty="0" smtClean="0"/>
              <a:t>Reasons for this development:</a:t>
            </a:r>
          </a:p>
          <a:p>
            <a:pPr lvl="1"/>
            <a:r>
              <a:rPr lang="en-US" sz="2118" dirty="0" smtClean="0"/>
              <a:t>preservation of God’s transcendence? Note that he is often addressed directly, even where angels are present.</a:t>
            </a:r>
          </a:p>
          <a:p>
            <a:pPr lvl="1"/>
            <a:r>
              <a:rPr lang="en-US" sz="2118" dirty="0" smtClean="0"/>
              <a:t>emphasis on God’s sovereignty</a:t>
            </a:r>
          </a:p>
          <a:p>
            <a:pPr lvl="1">
              <a:buNone/>
            </a:pPr>
            <a:endParaRPr lang="en-US" dirty="0" smtClean="0"/>
          </a:p>
        </p:txBody>
      </p:sp>
      <p:sp>
        <p:nvSpPr>
          <p:cNvPr id="4" name="Content Placeholder 3"/>
          <p:cNvSpPr>
            <a:spLocks noGrp="1"/>
          </p:cNvSpPr>
          <p:nvPr>
            <p:ph sz="half" idx="2"/>
          </p:nvPr>
        </p:nvSpPr>
        <p:spPr/>
        <p:txBody>
          <a:bodyPr>
            <a:normAutofit fontScale="85000" lnSpcReduction="10000"/>
          </a:bodyPr>
          <a:lstStyle/>
          <a:p>
            <a:r>
              <a:rPr lang="en-US" dirty="0" smtClean="0"/>
              <a:t>Features may be applied to Jesus which could be seen as characteristic of angels (‘angelomorphic’) even if Jesus is never explicitly identified as an angel. See especially the Book of Revelation.</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US" sz="3600" dirty="0" smtClean="0"/>
              <a:t>Jewish Divine Agents – </a:t>
            </a:r>
            <a:br>
              <a:rPr lang="en-US" sz="3600" dirty="0" smtClean="0"/>
            </a:br>
            <a:r>
              <a:rPr lang="en-US" sz="3600" dirty="0" smtClean="0"/>
              <a:t>Exalted Attributes and Designations</a:t>
            </a:r>
            <a:endParaRPr lang="en-US" sz="3600" dirty="0"/>
          </a:p>
        </p:txBody>
      </p:sp>
      <p:sp>
        <p:nvSpPr>
          <p:cNvPr id="6" name="Content Placeholder 5"/>
          <p:cNvSpPr>
            <a:spLocks noGrp="1"/>
          </p:cNvSpPr>
          <p:nvPr>
            <p:ph sz="half" idx="1"/>
          </p:nvPr>
        </p:nvSpPr>
        <p:spPr/>
        <p:txBody>
          <a:bodyPr>
            <a:normAutofit fontScale="70000" lnSpcReduction="20000"/>
          </a:bodyPr>
          <a:lstStyle/>
          <a:p>
            <a:pPr>
              <a:buNone/>
            </a:pPr>
            <a:r>
              <a:rPr lang="en-US" dirty="0" smtClean="0"/>
              <a:t>	</a:t>
            </a:r>
          </a:p>
          <a:p>
            <a:pPr>
              <a:buNone/>
            </a:pPr>
            <a:endParaRPr lang="en-US" dirty="0" smtClean="0"/>
          </a:p>
          <a:p>
            <a:pPr>
              <a:buNone/>
            </a:pPr>
            <a:r>
              <a:rPr lang="en-US" dirty="0" smtClean="0"/>
              <a:t>	</a:t>
            </a:r>
            <a:r>
              <a:rPr lang="en-US" dirty="0" smtClean="0">
                <a:solidFill>
                  <a:srgbClr val="FFFF00"/>
                </a:solidFill>
              </a:rPr>
              <a:t>‘Be attentive to him [the angel of the Lord] and listen to his voice; do not rebel against him, for he will not pardon your transgression; for my name is in him’ (Exodus 23:21)</a:t>
            </a:r>
            <a:endParaRPr lang="en-US" dirty="0">
              <a:solidFill>
                <a:srgbClr val="FFFF00"/>
              </a:solidFill>
            </a:endParaRPr>
          </a:p>
        </p:txBody>
      </p:sp>
      <p:sp>
        <p:nvSpPr>
          <p:cNvPr id="7" name="Content Placeholder 6"/>
          <p:cNvSpPr>
            <a:spLocks noGrp="1"/>
          </p:cNvSpPr>
          <p:nvPr>
            <p:ph sz="half" idx="2"/>
          </p:nvPr>
        </p:nvSpPr>
        <p:spPr/>
        <p:txBody>
          <a:bodyPr>
            <a:normAutofit fontScale="70000" lnSpcReduction="20000"/>
          </a:bodyPr>
          <a:lstStyle/>
          <a:p>
            <a:pPr>
              <a:buNone/>
            </a:pPr>
            <a:r>
              <a:rPr lang="en-US" dirty="0" smtClean="0"/>
              <a:t>	</a:t>
            </a:r>
            <a:r>
              <a:rPr lang="en-US" dirty="0" smtClean="0">
                <a:solidFill>
                  <a:srgbClr val="41EDFF"/>
                </a:solidFill>
              </a:rPr>
              <a:t>“I am Yahoel and I was called so by him who causes those with me on the seventh expanse, on the firmament to shake, a power through the medium of the ineffable name in me’ (Apocalypse of Abraham 10:8).</a:t>
            </a:r>
          </a:p>
          <a:p>
            <a:pPr>
              <a:buNone/>
            </a:pPr>
            <a:endParaRPr lang="en-US" dirty="0" smtClean="0">
              <a:solidFill>
                <a:srgbClr val="41EDFF"/>
              </a:solidFill>
            </a:endParaRPr>
          </a:p>
          <a:p>
            <a:pPr>
              <a:buNone/>
            </a:pPr>
            <a:r>
              <a:rPr lang="en-US" dirty="0" smtClean="0">
                <a:solidFill>
                  <a:srgbClr val="41EDFF"/>
                </a:solidFill>
              </a:rPr>
              <a:t>	And I stood up and saw him who had taken my right hand and set me on my feet. The appearance of his body was like sapphire and the aspect of his face was like chrysolite, and the hair of his head like head’ (11:1-2).</a:t>
            </a:r>
            <a:endParaRPr lang="en-US" dirty="0" smtClean="0">
              <a:solidFill>
                <a:srgbClr val="41EDFF"/>
              </a:solidFill>
            </a:endParaRP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Divine Agents and Monotheism</a:t>
            </a:r>
            <a:endParaRPr lang="en-US" dirty="0"/>
          </a:p>
        </p:txBody>
      </p:sp>
      <p:sp>
        <p:nvSpPr>
          <p:cNvPr id="5" name="Content Placeholder 4"/>
          <p:cNvSpPr>
            <a:spLocks noGrp="1"/>
          </p:cNvSpPr>
          <p:nvPr>
            <p:ph idx="1"/>
          </p:nvPr>
        </p:nvSpPr>
        <p:spPr/>
        <p:txBody>
          <a:bodyPr>
            <a:normAutofit fontScale="77500" lnSpcReduction="20000"/>
          </a:bodyPr>
          <a:lstStyle/>
          <a:p>
            <a:r>
              <a:rPr lang="en-US" dirty="0" smtClean="0"/>
              <a:t>Compromise of Jewish monotheism?</a:t>
            </a:r>
          </a:p>
          <a:p>
            <a:endParaRPr lang="en-US" dirty="0" smtClean="0"/>
          </a:p>
          <a:p>
            <a:r>
              <a:rPr lang="en-US" dirty="0" smtClean="0"/>
              <a:t>Wisdom and Logos: metaphorical descriptions of God’s involvement in the world or divine beings alongside God?</a:t>
            </a:r>
          </a:p>
          <a:p>
            <a:pPr>
              <a:buNone/>
            </a:pPr>
            <a:r>
              <a:rPr lang="en-US" dirty="0" smtClean="0"/>
              <a:t>	‘</a:t>
            </a:r>
            <a:r>
              <a:rPr lang="en-US" dirty="0" smtClean="0">
                <a:solidFill>
                  <a:srgbClr val="FFFF00"/>
                </a:solidFill>
              </a:rPr>
              <a:t>What is clear is that such language was used in ways that left open the possibility that a separate being was being thought as existing alongside God’ (Christopher Tuckett, </a:t>
            </a:r>
            <a:r>
              <a:rPr lang="en-US" i="1" dirty="0" smtClean="0">
                <a:solidFill>
                  <a:srgbClr val="FFFF00"/>
                </a:solidFill>
              </a:rPr>
              <a:t>Christology and the New Testament, </a:t>
            </a:r>
            <a:r>
              <a:rPr lang="en-US" dirty="0" smtClean="0">
                <a:solidFill>
                  <a:srgbClr val="FFFF00"/>
                </a:solidFill>
              </a:rPr>
              <a:t>page 29). </a:t>
            </a:r>
          </a:p>
          <a:p>
            <a:r>
              <a:rPr lang="en-US" dirty="0" smtClean="0"/>
              <a:t>Exaltation of patriarchs (e.g. Moses) is intended as an anticipation of the blessing of the elect ones.</a:t>
            </a:r>
          </a:p>
          <a:p>
            <a:r>
              <a:rPr lang="en-US" dirty="0" smtClean="0"/>
              <a:t>Principal angels are distinct from, and subordinate to, God; their authority stems from the one whom they represent.</a:t>
            </a: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Divine Agents and Monotheism</a:t>
            </a:r>
            <a:endParaRPr lang="en-US" dirty="0"/>
          </a:p>
        </p:txBody>
      </p:sp>
      <p:sp>
        <p:nvSpPr>
          <p:cNvPr id="5" name="Content Placeholder 4"/>
          <p:cNvSpPr>
            <a:spLocks noGrp="1"/>
          </p:cNvSpPr>
          <p:nvPr>
            <p:ph idx="1"/>
          </p:nvPr>
        </p:nvSpPr>
        <p:spPr/>
        <p:txBody>
          <a:bodyPr>
            <a:normAutofit/>
          </a:bodyPr>
          <a:lstStyle/>
          <a:p>
            <a:r>
              <a:rPr lang="en-US" dirty="0" smtClean="0"/>
              <a:t>Main ‘mutation’ in early Christianity is the veneration of Christ as a divine being (‘binitarian devotion’). No evidence of principal agents being the objects of worship (Larry Hurtado, |Richard Bauckham).</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US" dirty="0" smtClean="0"/>
              <a:t>Christ-Devotion, </a:t>
            </a:r>
            <a:br>
              <a:rPr lang="en-US" dirty="0" smtClean="0"/>
            </a:br>
            <a:r>
              <a:rPr lang="en-US" dirty="0" smtClean="0"/>
              <a:t>Monotheism and Christology</a:t>
            </a:r>
            <a:endParaRPr lang="en-US" dirty="0"/>
          </a:p>
        </p:txBody>
      </p:sp>
      <p:sp>
        <p:nvSpPr>
          <p:cNvPr id="10" name="Content Placeholder 9"/>
          <p:cNvSpPr>
            <a:spLocks noGrp="1"/>
          </p:cNvSpPr>
          <p:nvPr>
            <p:ph idx="1"/>
          </p:nvPr>
        </p:nvSpPr>
        <p:spPr/>
        <p:txBody>
          <a:bodyPr>
            <a:normAutofit fontScale="92500"/>
          </a:bodyPr>
          <a:lstStyle/>
          <a:p>
            <a:pPr>
              <a:buNone/>
            </a:pPr>
            <a:r>
              <a:rPr lang="en-US" dirty="0" smtClean="0">
                <a:solidFill>
                  <a:srgbClr val="41EDFF"/>
                </a:solidFill>
              </a:rPr>
              <a:t>RESPONSE A</a:t>
            </a:r>
          </a:p>
          <a:p>
            <a:r>
              <a:rPr lang="en-US" dirty="0" smtClean="0"/>
              <a:t>Christ-devotion was a </a:t>
            </a:r>
            <a:r>
              <a:rPr lang="en-US" dirty="0" smtClean="0">
                <a:solidFill>
                  <a:srgbClr val="FFFF00"/>
                </a:solidFill>
              </a:rPr>
              <a:t>distinctive development </a:t>
            </a:r>
            <a:r>
              <a:rPr lang="en-US" dirty="0" smtClean="0"/>
              <a:t>in early Christianity in relation to Jewish monotheism</a:t>
            </a:r>
          </a:p>
          <a:p>
            <a:r>
              <a:rPr lang="en-US" dirty="0" smtClean="0"/>
              <a:t>However, this ‘</a:t>
            </a:r>
            <a:r>
              <a:rPr lang="en-US" dirty="0" smtClean="0">
                <a:solidFill>
                  <a:srgbClr val="FFFF00"/>
                </a:solidFill>
              </a:rPr>
              <a:t>binitarian</a:t>
            </a:r>
            <a:r>
              <a:rPr lang="en-US" dirty="0" smtClean="0"/>
              <a:t>’ pattern of belief in the divinity of Jesus only occurred during the last decades of the first century (John’s Gospel). </a:t>
            </a:r>
          </a:p>
          <a:p>
            <a:r>
              <a:rPr lang="en-US" dirty="0" smtClean="0"/>
              <a:t>Rejection of early high christology (James Dunn, Maurice Casey).</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US" dirty="0" smtClean="0"/>
              <a:t>Christ-Devotion, </a:t>
            </a:r>
            <a:br>
              <a:rPr lang="en-US" dirty="0" smtClean="0"/>
            </a:br>
            <a:r>
              <a:rPr lang="en-US" dirty="0" smtClean="0"/>
              <a:t>Monotheism and Christology</a:t>
            </a:r>
            <a:endParaRPr lang="en-US" dirty="0"/>
          </a:p>
        </p:txBody>
      </p:sp>
      <p:sp>
        <p:nvSpPr>
          <p:cNvPr id="11" name="Content Placeholder 10"/>
          <p:cNvSpPr>
            <a:spLocks noGrp="1"/>
          </p:cNvSpPr>
          <p:nvPr>
            <p:ph idx="1"/>
          </p:nvPr>
        </p:nvSpPr>
        <p:spPr/>
        <p:txBody>
          <a:bodyPr>
            <a:normAutofit fontScale="77500" lnSpcReduction="20000"/>
          </a:bodyPr>
          <a:lstStyle/>
          <a:p>
            <a:pPr>
              <a:buNone/>
            </a:pPr>
            <a:r>
              <a:rPr lang="en-US" dirty="0" smtClean="0">
                <a:solidFill>
                  <a:srgbClr val="41EDFF"/>
                </a:solidFill>
              </a:rPr>
              <a:t>RESPONSE B</a:t>
            </a:r>
          </a:p>
          <a:p>
            <a:pPr>
              <a:buNone/>
            </a:pPr>
            <a:endParaRPr lang="en-US" dirty="0" smtClean="0">
              <a:solidFill>
                <a:srgbClr val="41EDFF"/>
              </a:solidFill>
            </a:endParaRPr>
          </a:p>
          <a:p>
            <a:r>
              <a:rPr lang="en-US" dirty="0" smtClean="0"/>
              <a:t>Ancient Judaism could accommodate a </a:t>
            </a:r>
            <a:r>
              <a:rPr lang="en-US" dirty="0" smtClean="0">
                <a:solidFill>
                  <a:srgbClr val="FFFF00"/>
                </a:solidFill>
              </a:rPr>
              <a:t>second divine being alongside God</a:t>
            </a:r>
            <a:r>
              <a:rPr lang="en-US" dirty="0" smtClean="0"/>
              <a:t>.</a:t>
            </a:r>
          </a:p>
          <a:p>
            <a:r>
              <a:rPr lang="en-US" dirty="0" smtClean="0"/>
              <a:t>Thus, there is a Jewish precedent for the ‘high’ developments in early christology (worship of Jesus as a divine being).</a:t>
            </a:r>
          </a:p>
          <a:p>
            <a:r>
              <a:rPr lang="en-US" dirty="0" smtClean="0"/>
              <a:t>God’s mediator as a </a:t>
            </a:r>
            <a:r>
              <a:rPr lang="en-US" dirty="0" smtClean="0">
                <a:solidFill>
                  <a:srgbClr val="FFFF00"/>
                </a:solidFill>
              </a:rPr>
              <a:t>personification of his glory </a:t>
            </a:r>
            <a:r>
              <a:rPr lang="en-US" dirty="0" smtClean="0"/>
              <a:t>(angel of the Lord) and as personification of God’s name (Yahoel).</a:t>
            </a:r>
          </a:p>
          <a:p>
            <a:r>
              <a:rPr lang="en-US" dirty="0" smtClean="0"/>
              <a:t>They share God’s nature and mode of being (Christopher Rowland, Andrew Chester).</a:t>
            </a:r>
          </a:p>
          <a:p>
            <a:r>
              <a:rPr lang="en-US" dirty="0" smtClean="0"/>
              <a:t>Exalted status of such figures points to their divine nature not only their function in relation to God.</a:t>
            </a: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debate continues</a:t>
            </a:r>
            <a:endParaRPr lang="en-US" dirty="0"/>
          </a:p>
        </p:txBody>
      </p:sp>
      <p:sp>
        <p:nvSpPr>
          <p:cNvPr id="3" name="Content Placeholder 2"/>
          <p:cNvSpPr>
            <a:spLocks noGrp="1"/>
          </p:cNvSpPr>
          <p:nvPr>
            <p:ph idx="1"/>
          </p:nvPr>
        </p:nvSpPr>
        <p:spPr/>
        <p:txBody>
          <a:bodyPr>
            <a:normAutofit lnSpcReduction="10000"/>
          </a:bodyPr>
          <a:lstStyle/>
          <a:p>
            <a:r>
              <a:rPr lang="en-US" dirty="0" smtClean="0"/>
              <a:t>One of the major issues in recent New Testament scholarship.</a:t>
            </a:r>
          </a:p>
          <a:p>
            <a:r>
              <a:rPr lang="en-US" dirty="0" smtClean="0"/>
              <a:t>Greater understanding of the Jewish context of early Christianity due to the publication of key sources and the discovery of the Dead Sea Scrolls: </a:t>
            </a:r>
          </a:p>
          <a:p>
            <a:pPr lvl="1"/>
            <a:r>
              <a:rPr lang="en-US" dirty="0" smtClean="0"/>
              <a:t>diversity in ancient Judaism</a:t>
            </a:r>
          </a:p>
          <a:p>
            <a:pPr lvl="1"/>
            <a:r>
              <a:rPr lang="en-US" dirty="0" smtClean="0"/>
              <a:t>importance of intermediary figures in Jewish traditions</a:t>
            </a: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debate continues</a:t>
            </a:r>
            <a:endParaRPr lang="en-US" dirty="0"/>
          </a:p>
        </p:txBody>
      </p:sp>
      <p:sp>
        <p:nvSpPr>
          <p:cNvPr id="3" name="Content Placeholder 2"/>
          <p:cNvSpPr>
            <a:spLocks noGrp="1"/>
          </p:cNvSpPr>
          <p:nvPr>
            <p:ph idx="1"/>
          </p:nvPr>
        </p:nvSpPr>
        <p:spPr/>
        <p:txBody>
          <a:bodyPr>
            <a:normAutofit fontScale="92500" lnSpcReduction="10000"/>
          </a:bodyPr>
          <a:lstStyle/>
          <a:p>
            <a:pPr>
              <a:buNone/>
            </a:pPr>
            <a:r>
              <a:rPr lang="en-US" dirty="0" smtClean="0"/>
              <a:t>Greater understanding of early Christianity</a:t>
            </a:r>
          </a:p>
          <a:p>
            <a:pPr>
              <a:buNone/>
            </a:pPr>
            <a:r>
              <a:rPr lang="en-US" dirty="0" smtClean="0"/>
              <a:t>	</a:t>
            </a:r>
            <a:r>
              <a:rPr lang="en-US" sz="2800" dirty="0" smtClean="0"/>
              <a:t>- early Christian beliefs about Jesus</a:t>
            </a:r>
          </a:p>
          <a:p>
            <a:pPr>
              <a:buNone/>
            </a:pPr>
            <a:r>
              <a:rPr lang="en-US" sz="2800" dirty="0" smtClean="0"/>
              <a:t>	- factors that led to the development of those beliefs</a:t>
            </a:r>
          </a:p>
          <a:p>
            <a:pPr>
              <a:buNone/>
            </a:pPr>
            <a:r>
              <a:rPr lang="en-US" sz="2800" dirty="0" smtClean="0"/>
              <a:t>	- early Jewish Christians worshipped Christ as a divine figure alongside God (not a later Gentile innovation)</a:t>
            </a:r>
          </a:p>
          <a:p>
            <a:pPr>
              <a:buNone/>
            </a:pPr>
            <a:r>
              <a:rPr lang="en-US" sz="2800" dirty="0" smtClean="0"/>
              <a:t>	- deep christological reflection on the Jewish scriptures</a:t>
            </a:r>
          </a:p>
          <a:p>
            <a:pPr>
              <a:buNone/>
            </a:pPr>
            <a:r>
              <a:rPr lang="en-US" sz="2800" dirty="0" smtClean="0"/>
              <a:t>	</a:t>
            </a:r>
          </a:p>
          <a:p>
            <a:pPr>
              <a:buNone/>
            </a:pPr>
            <a:r>
              <a:rPr lang="en-US" sz="2800" dirty="0" smtClean="0"/>
              <a:t>	These are the foundations upon which the authors of the various NT writings developed their own interpretations of the identity and role of Jesus.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114</TotalTime>
  <Words>1106</Words>
  <Application>Microsoft Macintosh PowerPoint</Application>
  <PresentationFormat>On-screen Show (4:3)</PresentationFormat>
  <Paragraphs>87</Paragraphs>
  <Slides>13</Slides>
  <Notes>0</Notes>
  <HiddenSlides>0</HiddenSlides>
  <MMClips>0</MMClips>
  <ScaleCrop>false</ScaleCrop>
  <HeadingPairs>
    <vt:vector size="4" baseType="variant">
      <vt:variant>
        <vt:lpstr>Design Template</vt:lpstr>
      </vt:variant>
      <vt:variant>
        <vt:i4>1</vt:i4>
      </vt:variant>
      <vt:variant>
        <vt:lpstr>Slide Titles</vt:lpstr>
      </vt:variant>
      <vt:variant>
        <vt:i4>13</vt:i4>
      </vt:variant>
    </vt:vector>
  </HeadingPairs>
  <TitlesOfParts>
    <vt:vector size="14" baseType="lpstr">
      <vt:lpstr>Office Theme</vt:lpstr>
      <vt:lpstr>New Testament Christology</vt:lpstr>
      <vt:lpstr>Jewish Antecedents</vt:lpstr>
      <vt:lpstr>Jewish Divine Agency</vt:lpstr>
      <vt:lpstr>Divine Attributes</vt:lpstr>
      <vt:lpstr>Exalted Patriarchs</vt:lpstr>
      <vt:lpstr>Principal Angels</vt:lpstr>
      <vt:lpstr>Jewish Divine Agents –  Exalted Attributes and Designations</vt:lpstr>
      <vt:lpstr>Divine Agents and Monotheism</vt:lpstr>
      <vt:lpstr>Divine Agents and Monotheism</vt:lpstr>
      <vt:lpstr>Christ-Devotion,  Monotheism and Christology</vt:lpstr>
      <vt:lpstr>Christ-Devotion,  Monotheism and Christology</vt:lpstr>
      <vt:lpstr>The debate continues</vt:lpstr>
      <vt:lpstr>The debate continues</vt:lpstr>
    </vt:vector>
  </TitlesOfParts>
  <Company>Theology and Religious Studies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Testament Christology</dc:title>
  <dc:creator>Catrin Williams</dc:creator>
  <cp:lastModifiedBy>Catrin Williams</cp:lastModifiedBy>
  <cp:revision>6</cp:revision>
  <dcterms:created xsi:type="dcterms:W3CDTF">2014-02-09T16:08:34Z</dcterms:created>
  <dcterms:modified xsi:type="dcterms:W3CDTF">2014-02-09T18:03:16Z</dcterms:modified>
</cp:coreProperties>
</file>