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398A0"/>
    <a:srgbClr val="FFDD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526"/>
    <p:restoredTop sz="94590"/>
  </p:normalViewPr>
  <p:slideViewPr>
    <p:cSldViewPr snapToGrid="0">
      <p:cViewPr>
        <p:scale>
          <a:sx n="82" d="100"/>
          <a:sy n="82" d="100"/>
        </p:scale>
        <p:origin x="-608" y="6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B0C159-A23E-5543-95EC-F8859FD7DE1A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6952A6-DB6F-904A-9768-B2EC8A1D56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762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6952A6-DB6F-904A-9768-B2EC8A1D56D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045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A3F19-4A4F-3365-81C5-F2188791D0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BF9603-7F5A-1217-0A8F-C74CAB95D2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22AD8-FE79-CB2B-6E79-297358994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E4EF1-AAF9-5746-98B2-A8A5A2CC34BF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FA070A-B52B-4BFF-A810-2486E85B3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0D49C0-6A18-05F1-6F70-44D8D3081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9B404-9254-9F47-91AC-1AAC8023A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663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52609-D1AF-0564-801E-9D59FB7FA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9347A-A058-6CCF-FC94-0025F31190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9C9031-FFCC-823F-B667-6186139F5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E4EF1-AAF9-5746-98B2-A8A5A2CC34BF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6129EE-F11D-CF9A-0DC9-AE15B5C2A0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4FC7C-E6FB-759B-0E50-49E10550B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9B404-9254-9F47-91AC-1AAC8023A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046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4E78A-7455-3EC9-B7DE-7B7BBE842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C82544-DBE1-AC5B-6520-95F4292AA9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C94BA-1503-A46C-8EEB-5EA48CEA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E4EF1-AAF9-5746-98B2-A8A5A2CC34BF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F63CF7-221B-B8CE-0947-BEF897BB6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5EB7E-E5B1-3967-1EF0-E5F05E1EC3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9B404-9254-9F47-91AC-1AAC8023A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95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3B829-99CC-FDC3-B011-1B185BC77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7C9EF-C0D7-7C78-6525-94C2AD3318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1AB22C-A869-85CB-ED91-22F0E25A01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D1CC14-FA29-480C-757E-811C97A56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E4EF1-AAF9-5746-98B2-A8A5A2CC34BF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D5C348-4DE9-7689-6297-0E4CE86F1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724B9D-8EF9-FBA2-FA6D-D38F8BE55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9B404-9254-9F47-91AC-1AAC8023A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452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608CC-D903-F778-61A2-84D455BE2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92774F-8FB0-C1FA-CC33-65F9BCB4DC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C63E9F-5CAA-521A-CC1A-2852DD5A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CF8FFE-5D56-D5DA-83E8-508AF419FB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51D97C-7645-FF7E-2B93-39C0800BE9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DCA805-186B-8EE4-7885-A7BAFFA21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E4EF1-AAF9-5746-98B2-A8A5A2CC34BF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2E1173-6D35-A113-C90F-11F3A6F26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C098D3-9F00-2134-F844-13E99AE3E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9B404-9254-9F47-91AC-1AAC8023A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50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541A3-6581-C813-C6DD-017B0B109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09DB07-B6FA-752A-8246-FDC3624850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E4EF1-AAF9-5746-98B2-A8A5A2CC34BF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995BE5-B2C3-A934-D6C3-E8DF92A98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198F8B-9E38-3A59-3536-3413748D1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9B404-9254-9F47-91AC-1AAC8023A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675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9A9ECB-9BE9-1067-2343-DCA662946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E4EF1-AAF9-5746-98B2-A8A5A2CC34BF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68D03C-76D8-AAAF-5866-A3DF79891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66ECF2-8623-A16B-130C-6F3437F34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9B404-9254-9F47-91AC-1AAC8023A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292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5B293-85D3-B195-3B47-2DDE47383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6F05B7-9EB9-D9EC-4F07-4A1F02DD5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7892F3-FCEC-2435-2A92-9F74482CCE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10848-0444-326E-906A-E4958ED36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E4EF1-AAF9-5746-98B2-A8A5A2CC34BF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39D166-F923-7261-055C-7C1511B37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6E59F5-3D81-4CD9-AF4F-6E461271B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9B404-9254-9F47-91AC-1AAC8023A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372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CE3C7-2081-CBAE-874C-199C5CFFE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3446D7-4BB2-FEA9-D364-CD4F62B3CB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E06BF3-2C24-E416-2239-77FFCB0387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69243E-77A9-4B9C-8848-3A8E5ABF3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E4EF1-AAF9-5746-98B2-A8A5A2CC34BF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AB288-6302-6938-2B89-046C50092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B95C02-6252-08E1-2FC9-34069C1C3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9B404-9254-9F47-91AC-1AAC8023A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754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E6B-D47B-318E-CB0C-F0C19761C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AD8E39-CF01-A5D9-485F-E1EB6C7657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458C66-D142-0C93-2F5D-47BB2E361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E4EF1-AAF9-5746-98B2-A8A5A2CC34BF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6C453-0AF6-4ADF-53D5-42AA6076F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8A7C9F-B718-BD15-71A0-1731BA011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9B404-9254-9F47-91AC-1AAC8023A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13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663839-5BB6-354B-95D8-8F844994E5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F42294-7BE0-B9A3-F44B-68AC1EDAE7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9A0162-4062-80F2-2598-9385036D9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E4EF1-AAF9-5746-98B2-A8A5A2CC34BF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A7A7FB-5812-1C9E-D1B7-DDA3C9B08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EEB772-310B-17C6-0A62-3FD4B9043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9B404-9254-9F47-91AC-1AAC8023A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29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60ED36-486F-65BB-14E1-71E867D28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0368EA-CC1C-09DC-491F-4C7181B9FD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74472C-A7D6-9259-E4B2-3D12A1F7EA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FE4EF1-AAF9-5746-98B2-A8A5A2CC34BF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25D6B-5610-8BBA-1587-58FE956640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76A80-F403-B7DB-6F59-7E7B7CD605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E9B404-9254-9F47-91AC-1AAC8023A4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6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D93D7F8-93B0-6201-4E44-DF04D53278C8}"/>
              </a:ext>
            </a:extLst>
          </p:cNvPr>
          <p:cNvSpPr/>
          <p:nvPr/>
        </p:nvSpPr>
        <p:spPr>
          <a:xfrm>
            <a:off x="1631005" y="753894"/>
            <a:ext cx="8929991" cy="3832697"/>
          </a:xfrm>
          <a:prstGeom prst="roundRect">
            <a:avLst/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BC9EB0-2251-7BAD-6929-06EF4EF068AF}"/>
              </a:ext>
            </a:extLst>
          </p:cNvPr>
          <p:cNvSpPr txBox="1"/>
          <p:nvPr/>
        </p:nvSpPr>
        <p:spPr>
          <a:xfrm>
            <a:off x="1696368" y="931304"/>
            <a:ext cx="879926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Arial Rounded MT Bold" panose="020F0704030504030204" pitchFamily="34" charset="77"/>
              </a:rPr>
              <a:t>The Role of Media in Public Protection. Evaluate if media outlets have a responsibility on the impact of public safety and perception?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7E12343D-8B42-2198-9888-16A731486FBC}"/>
              </a:ext>
            </a:extLst>
          </p:cNvPr>
          <p:cNvSpPr/>
          <p:nvPr/>
        </p:nvSpPr>
        <p:spPr>
          <a:xfrm>
            <a:off x="3659981" y="4886326"/>
            <a:ext cx="4872037" cy="1614487"/>
          </a:xfrm>
          <a:prstGeom prst="roundRect">
            <a:avLst/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F79D7B-311B-2A85-536A-CC8122B7EE5F}"/>
              </a:ext>
            </a:extLst>
          </p:cNvPr>
          <p:cNvSpPr txBox="1"/>
          <p:nvPr/>
        </p:nvSpPr>
        <p:spPr>
          <a:xfrm>
            <a:off x="3659982" y="5093404"/>
            <a:ext cx="48720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Courtney Grota 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220657 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Public Protection and Counter Terrorism (BMPL6014) </a:t>
            </a:r>
          </a:p>
        </p:txBody>
      </p:sp>
    </p:spTree>
    <p:extLst>
      <p:ext uri="{BB962C8B-B14F-4D97-AF65-F5344CB8AC3E}">
        <p14:creationId xmlns:p14="http://schemas.microsoft.com/office/powerpoint/2010/main" val="2309177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73B62C5-CE83-1B4F-DCB3-FC376EF2C886}"/>
              </a:ext>
            </a:extLst>
          </p:cNvPr>
          <p:cNvSpPr/>
          <p:nvPr/>
        </p:nvSpPr>
        <p:spPr>
          <a:xfrm>
            <a:off x="438104" y="527523"/>
            <a:ext cx="11266098" cy="1040239"/>
          </a:xfrm>
          <a:prstGeom prst="roundRect">
            <a:avLst/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D55955-F105-D48E-3336-EB4BFC976A72}"/>
              </a:ext>
            </a:extLst>
          </p:cNvPr>
          <p:cNvSpPr txBox="1"/>
          <p:nvPr/>
        </p:nvSpPr>
        <p:spPr>
          <a:xfrm>
            <a:off x="303610" y="643898"/>
            <a:ext cx="115350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Introduction: the influence of media on public protection and safety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D094179B-9186-3254-43A5-E3B1F9C0C630}"/>
              </a:ext>
            </a:extLst>
          </p:cNvPr>
          <p:cNvSpPr/>
          <p:nvPr/>
        </p:nvSpPr>
        <p:spPr>
          <a:xfrm>
            <a:off x="193963" y="1704109"/>
            <a:ext cx="3726873" cy="5029200"/>
          </a:xfrm>
          <a:prstGeom prst="roundRect">
            <a:avLst>
              <a:gd name="adj" fmla="val 3491"/>
            </a:avLst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07E74BFC-3211-77AA-1F3E-DEA414D809EB}"/>
              </a:ext>
            </a:extLst>
          </p:cNvPr>
          <p:cNvSpPr/>
          <p:nvPr/>
        </p:nvSpPr>
        <p:spPr>
          <a:xfrm>
            <a:off x="4232564" y="1704109"/>
            <a:ext cx="3726873" cy="5029200"/>
          </a:xfrm>
          <a:prstGeom prst="roundRect">
            <a:avLst>
              <a:gd name="adj" fmla="val 3491"/>
            </a:avLst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362375EA-BDCD-B4FA-17A2-7DD3DAB935C9}"/>
              </a:ext>
            </a:extLst>
          </p:cNvPr>
          <p:cNvSpPr/>
          <p:nvPr/>
        </p:nvSpPr>
        <p:spPr>
          <a:xfrm>
            <a:off x="8271165" y="1704109"/>
            <a:ext cx="3726873" cy="5029200"/>
          </a:xfrm>
          <a:prstGeom prst="roundRect">
            <a:avLst>
              <a:gd name="adj" fmla="val 3281"/>
            </a:avLst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BFEF0E-E7AD-E928-AF3D-39EA66EA47A9}"/>
              </a:ext>
            </a:extLst>
          </p:cNvPr>
          <p:cNvSpPr txBox="1"/>
          <p:nvPr/>
        </p:nvSpPr>
        <p:spPr>
          <a:xfrm>
            <a:off x="4335565" y="1718023"/>
            <a:ext cx="35208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Public protection &amp; The role of the media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1AB843C-0A60-2974-8CF0-93ED1703EB39}"/>
              </a:ext>
            </a:extLst>
          </p:cNvPr>
          <p:cNvSpPr txBox="1"/>
          <p:nvPr/>
        </p:nvSpPr>
        <p:spPr>
          <a:xfrm>
            <a:off x="8271165" y="1718023"/>
            <a:ext cx="3314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Media Coverage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92E544-DCF2-BB88-6D48-DB8174EA8806}"/>
              </a:ext>
            </a:extLst>
          </p:cNvPr>
          <p:cNvSpPr txBox="1"/>
          <p:nvPr/>
        </p:nvSpPr>
        <p:spPr>
          <a:xfrm>
            <a:off x="193962" y="1704109"/>
            <a:ext cx="3314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Objectives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23CB1B-FC69-D636-EAAB-048280A23E26}"/>
              </a:ext>
            </a:extLst>
          </p:cNvPr>
          <p:cNvSpPr txBox="1"/>
          <p:nvPr/>
        </p:nvSpPr>
        <p:spPr>
          <a:xfrm>
            <a:off x="328457" y="2269868"/>
            <a:ext cx="3386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Analyse the role of media in public safety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FD40F7-E517-8E5E-8A8C-70E21E30A6A2}"/>
              </a:ext>
            </a:extLst>
          </p:cNvPr>
          <p:cNvSpPr txBox="1"/>
          <p:nvPr/>
        </p:nvSpPr>
        <p:spPr>
          <a:xfrm>
            <a:off x="303610" y="3711396"/>
            <a:ext cx="3386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Evaluate the impact of media responsibility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E70DB8-8C52-BDBC-FB40-00907FCAFD9A}"/>
              </a:ext>
            </a:extLst>
          </p:cNvPr>
          <p:cNvSpPr txBox="1"/>
          <p:nvPr/>
        </p:nvSpPr>
        <p:spPr>
          <a:xfrm>
            <a:off x="328457" y="5292390"/>
            <a:ext cx="3386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Encourage critical thinking about media ethics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EE7378-2EE6-BD82-D905-2D87351327AC}"/>
              </a:ext>
            </a:extLst>
          </p:cNvPr>
          <p:cNvSpPr txBox="1"/>
          <p:nvPr/>
        </p:nvSpPr>
        <p:spPr>
          <a:xfrm>
            <a:off x="4277683" y="2685367"/>
            <a:ext cx="363663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Actions taken to ensure the well being and safety of members of society.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E6FE09-39EE-C0D6-2E10-F33449B92C7A}"/>
              </a:ext>
            </a:extLst>
          </p:cNvPr>
          <p:cNvSpPr txBox="1"/>
          <p:nvPr/>
        </p:nvSpPr>
        <p:spPr>
          <a:xfrm>
            <a:off x="4232564" y="4644646"/>
            <a:ext cx="35472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 Inform of risks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Raising awareness on safety measures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Shaping public perception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C83B470-E49B-0950-37E3-B3E02E584B08}"/>
              </a:ext>
            </a:extLst>
          </p:cNvPr>
          <p:cNvSpPr txBox="1"/>
          <p:nvPr/>
        </p:nvSpPr>
        <p:spPr>
          <a:xfrm>
            <a:off x="8409920" y="2530043"/>
            <a:ext cx="35208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Educational programmes and documentaries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675CF5D-97A8-0184-C04D-61B0F1490443}"/>
              </a:ext>
            </a:extLst>
          </p:cNvPr>
          <p:cNvSpPr txBox="1"/>
          <p:nvPr/>
        </p:nvSpPr>
        <p:spPr>
          <a:xfrm>
            <a:off x="8306919" y="4229147"/>
            <a:ext cx="33148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Emergency alerts and breaking news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7A81B74-2A8D-6A64-3135-DD3B06DE3E14}"/>
              </a:ext>
            </a:extLst>
          </p:cNvPr>
          <p:cNvSpPr txBox="1"/>
          <p:nvPr/>
        </p:nvSpPr>
        <p:spPr>
          <a:xfrm>
            <a:off x="8409920" y="5752641"/>
            <a:ext cx="3108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Public Service announcements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81E7344-A15C-0196-14C8-F917E7339BCD}"/>
              </a:ext>
            </a:extLst>
          </p:cNvPr>
          <p:cNvSpPr txBox="1"/>
          <p:nvPr/>
        </p:nvSpPr>
        <p:spPr>
          <a:xfrm>
            <a:off x="9249198" y="126721"/>
            <a:ext cx="2748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(Soken-Huberty, no date)</a:t>
            </a:r>
          </a:p>
        </p:txBody>
      </p:sp>
    </p:spTree>
    <p:extLst>
      <p:ext uri="{BB962C8B-B14F-4D97-AF65-F5344CB8AC3E}">
        <p14:creationId xmlns:p14="http://schemas.microsoft.com/office/powerpoint/2010/main" val="3601334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AD1DD50-4AF7-869E-902E-43DB1A2CB1DC}"/>
              </a:ext>
            </a:extLst>
          </p:cNvPr>
          <p:cNvSpPr/>
          <p:nvPr/>
        </p:nvSpPr>
        <p:spPr>
          <a:xfrm>
            <a:off x="413657" y="537029"/>
            <a:ext cx="11364685" cy="722085"/>
          </a:xfrm>
          <a:prstGeom prst="roundRect">
            <a:avLst/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5D4825-33DA-C4EE-3381-AF0D3CC0674C}"/>
              </a:ext>
            </a:extLst>
          </p:cNvPr>
          <p:cNvSpPr txBox="1"/>
          <p:nvPr/>
        </p:nvSpPr>
        <p:spPr>
          <a:xfrm>
            <a:off x="856343" y="537029"/>
            <a:ext cx="104793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Media as an informative tool for public safety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DC914BF3-4B12-9C78-24C6-32B816F957DE}"/>
              </a:ext>
            </a:extLst>
          </p:cNvPr>
          <p:cNvSpPr/>
          <p:nvPr/>
        </p:nvSpPr>
        <p:spPr>
          <a:xfrm>
            <a:off x="413655" y="1431122"/>
            <a:ext cx="11364685" cy="1745217"/>
          </a:xfrm>
          <a:prstGeom prst="roundRect">
            <a:avLst>
              <a:gd name="adj" fmla="val 4031"/>
            </a:avLst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F94072F7-3D5A-BEFE-0EC9-31030753D992}"/>
              </a:ext>
            </a:extLst>
          </p:cNvPr>
          <p:cNvSpPr/>
          <p:nvPr/>
        </p:nvSpPr>
        <p:spPr>
          <a:xfrm>
            <a:off x="413655" y="3429000"/>
            <a:ext cx="5551715" cy="3018971"/>
          </a:xfrm>
          <a:prstGeom prst="roundRect">
            <a:avLst>
              <a:gd name="adj" fmla="val 4047"/>
            </a:avLst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87B38E5E-7C25-8400-A139-5A04C76BCED4}"/>
              </a:ext>
            </a:extLst>
          </p:cNvPr>
          <p:cNvSpPr/>
          <p:nvPr/>
        </p:nvSpPr>
        <p:spPr>
          <a:xfrm>
            <a:off x="6226625" y="3437949"/>
            <a:ext cx="5551715" cy="3018971"/>
          </a:xfrm>
          <a:prstGeom prst="roundRect">
            <a:avLst>
              <a:gd name="adj" fmla="val 3686"/>
            </a:avLst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❌Sensationalised headlines </a:t>
            </a:r>
          </a:p>
          <a:p>
            <a:endParaRPr lang="en-GB" sz="24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❌Misinformation and fake news </a:t>
            </a:r>
          </a:p>
          <a:p>
            <a:endParaRPr lang="en-GB" sz="24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❌Overexposure to negative news</a:t>
            </a:r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B9A83A-7FF0-9D59-7D92-3FE03444205C}"/>
              </a:ext>
            </a:extLst>
          </p:cNvPr>
          <p:cNvSpPr txBox="1"/>
          <p:nvPr/>
        </p:nvSpPr>
        <p:spPr>
          <a:xfrm>
            <a:off x="1148831" y="3437949"/>
            <a:ext cx="40813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Spreading awareness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4E940D-6C60-0757-04B5-B1D42F13D84B}"/>
              </a:ext>
            </a:extLst>
          </p:cNvPr>
          <p:cNvSpPr txBox="1"/>
          <p:nvPr/>
        </p:nvSpPr>
        <p:spPr>
          <a:xfrm>
            <a:off x="6379166" y="3420052"/>
            <a:ext cx="5246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Causing unnecessary panic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EC62E2-2DD9-216D-6495-A2DD5D213C6F}"/>
              </a:ext>
            </a:extLst>
          </p:cNvPr>
          <p:cNvSpPr txBox="1"/>
          <p:nvPr/>
        </p:nvSpPr>
        <p:spPr>
          <a:xfrm>
            <a:off x="4631943" y="1443317"/>
            <a:ext cx="29281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Alerts of media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398F91-8CCE-56AA-2A33-8EA7D4289332}"/>
              </a:ext>
            </a:extLst>
          </p:cNvPr>
          <p:cNvSpPr txBox="1"/>
          <p:nvPr/>
        </p:nvSpPr>
        <p:spPr>
          <a:xfrm>
            <a:off x="636405" y="2088286"/>
            <a:ext cx="28965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Breaking news and live reports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1082DE-2A92-8795-6E6C-E5E924213375}"/>
              </a:ext>
            </a:extLst>
          </p:cNvPr>
          <p:cNvSpPr txBox="1"/>
          <p:nvPr/>
        </p:nvSpPr>
        <p:spPr>
          <a:xfrm>
            <a:off x="4323215" y="2138545"/>
            <a:ext cx="34154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Emergency alerts and notifications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863CAAA-790E-9E74-20DE-946D4C50BF4D}"/>
              </a:ext>
            </a:extLst>
          </p:cNvPr>
          <p:cNvSpPr txBox="1"/>
          <p:nvPr/>
        </p:nvSpPr>
        <p:spPr>
          <a:xfrm>
            <a:off x="8060938" y="2088285"/>
            <a:ext cx="32723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Social media updates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62FCA3-905F-2A61-98F8-484D6193EF7F}"/>
              </a:ext>
            </a:extLst>
          </p:cNvPr>
          <p:cNvSpPr txBox="1"/>
          <p:nvPr/>
        </p:nvSpPr>
        <p:spPr>
          <a:xfrm>
            <a:off x="579463" y="4128096"/>
            <a:ext cx="52200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✅Informing the public </a:t>
            </a:r>
          </a:p>
          <a:p>
            <a:endParaRPr lang="en-GB" sz="24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✅Educational Campaigns </a:t>
            </a:r>
          </a:p>
          <a:p>
            <a:endParaRPr lang="en-GB" sz="24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✅Holding authorities accountable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71320F-7334-0A0A-E79D-244CC173DB3A}"/>
              </a:ext>
            </a:extLst>
          </p:cNvPr>
          <p:cNvSpPr txBox="1"/>
          <p:nvPr/>
        </p:nvSpPr>
        <p:spPr>
          <a:xfrm>
            <a:off x="10066989" y="6465766"/>
            <a:ext cx="2822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(Thompson, 2025)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D8E2E70-4E1C-1AA9-4959-54B9A45BE1B2}"/>
              </a:ext>
            </a:extLst>
          </p:cNvPr>
          <p:cNvSpPr txBox="1"/>
          <p:nvPr/>
        </p:nvSpPr>
        <p:spPr>
          <a:xfrm>
            <a:off x="49124" y="6458332"/>
            <a:ext cx="3483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English Plus, 2023)</a:t>
            </a:r>
          </a:p>
        </p:txBody>
      </p:sp>
    </p:spTree>
    <p:extLst>
      <p:ext uri="{BB962C8B-B14F-4D97-AF65-F5344CB8AC3E}">
        <p14:creationId xmlns:p14="http://schemas.microsoft.com/office/powerpoint/2010/main" val="1558412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706C904-123C-C8F7-50E9-49011EA7088A}"/>
              </a:ext>
            </a:extLst>
          </p:cNvPr>
          <p:cNvSpPr/>
          <p:nvPr/>
        </p:nvSpPr>
        <p:spPr>
          <a:xfrm>
            <a:off x="6690839" y="4057962"/>
            <a:ext cx="4753499" cy="1343818"/>
          </a:xfrm>
          <a:prstGeom prst="roundRect">
            <a:avLst>
              <a:gd name="adj" fmla="val 4821"/>
            </a:avLst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D1929F9-E0D2-756D-1BB2-5321550D2289}"/>
              </a:ext>
            </a:extLst>
          </p:cNvPr>
          <p:cNvSpPr/>
          <p:nvPr/>
        </p:nvSpPr>
        <p:spPr>
          <a:xfrm>
            <a:off x="982052" y="318976"/>
            <a:ext cx="10227897" cy="776177"/>
          </a:xfrm>
          <a:prstGeom prst="roundRect">
            <a:avLst/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7754F6-5E67-8F93-EDE0-E09A07ED7B4B}"/>
              </a:ext>
            </a:extLst>
          </p:cNvPr>
          <p:cNvSpPr txBox="1"/>
          <p:nvPr/>
        </p:nvSpPr>
        <p:spPr>
          <a:xfrm>
            <a:off x="1400663" y="318976"/>
            <a:ext cx="93906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Ethical  responsibilities of media outlets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2425F45-AD9A-082B-DC13-93ED2249798B}"/>
              </a:ext>
            </a:extLst>
          </p:cNvPr>
          <p:cNvSpPr/>
          <p:nvPr/>
        </p:nvSpPr>
        <p:spPr>
          <a:xfrm>
            <a:off x="233916" y="1254642"/>
            <a:ext cx="5904133" cy="5284382"/>
          </a:xfrm>
          <a:prstGeom prst="roundRect">
            <a:avLst>
              <a:gd name="adj" fmla="val 2773"/>
            </a:avLst>
          </a:prstGeom>
          <a:solidFill>
            <a:srgbClr val="FF0000">
              <a:alpha val="43085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863357-226D-6189-4D15-0F9899690BAB}"/>
              </a:ext>
            </a:extLst>
          </p:cNvPr>
          <p:cNvSpPr txBox="1"/>
          <p:nvPr/>
        </p:nvSpPr>
        <p:spPr>
          <a:xfrm>
            <a:off x="6414443" y="4078341"/>
            <a:ext cx="530628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Promoting public awareness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F04F4362-0527-36CD-949A-40AE9A687297}"/>
              </a:ext>
            </a:extLst>
          </p:cNvPr>
          <p:cNvSpPr/>
          <p:nvPr/>
        </p:nvSpPr>
        <p:spPr>
          <a:xfrm>
            <a:off x="7208873" y="2405842"/>
            <a:ext cx="3582462" cy="1343818"/>
          </a:xfrm>
          <a:prstGeom prst="roundRect">
            <a:avLst>
              <a:gd name="adj" fmla="val 8514"/>
            </a:avLst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F24EF35-1976-EBA2-BB5F-399078D366B7}"/>
              </a:ext>
            </a:extLst>
          </p:cNvPr>
          <p:cNvSpPr txBox="1"/>
          <p:nvPr/>
        </p:nvSpPr>
        <p:spPr>
          <a:xfrm>
            <a:off x="6623355" y="2477587"/>
            <a:ext cx="47534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Avoiding Misinformation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38D5FF-0827-6850-E6E6-D6F5258B19F9}"/>
              </a:ext>
            </a:extLst>
          </p:cNvPr>
          <p:cNvSpPr txBox="1"/>
          <p:nvPr/>
        </p:nvSpPr>
        <p:spPr>
          <a:xfrm>
            <a:off x="819195" y="1200001"/>
            <a:ext cx="46654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Accuracy over Clickbait?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0C9FAE-35B1-E2D3-8459-0DC1EB87312F}"/>
              </a:ext>
            </a:extLst>
          </p:cNvPr>
          <p:cNvSpPr txBox="1"/>
          <p:nvPr/>
        </p:nvSpPr>
        <p:spPr>
          <a:xfrm>
            <a:off x="233916" y="2108256"/>
            <a:ext cx="60794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✅Public trust and credibility </a:t>
            </a:r>
          </a:p>
          <a:p>
            <a:endParaRPr lang="en-GB" sz="24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✅Preventing misinformation and panic </a:t>
            </a:r>
          </a:p>
          <a:p>
            <a:endParaRPr lang="en-GB" sz="24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✅Ethical responsibility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122454-9910-B94B-5E53-A65AE85F9CEC}"/>
              </a:ext>
            </a:extLst>
          </p:cNvPr>
          <p:cNvSpPr txBox="1"/>
          <p:nvPr/>
        </p:nvSpPr>
        <p:spPr>
          <a:xfrm>
            <a:off x="295933" y="4432284"/>
            <a:ext cx="51886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❌ Clickbait drives profit</a:t>
            </a:r>
          </a:p>
          <a:p>
            <a:endParaRPr lang="en-GB" sz="24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❌Fast paced news cycle </a:t>
            </a:r>
          </a:p>
          <a:p>
            <a:endParaRPr lang="en-GB" sz="24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❌Social media influence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DEF253-31B5-5DC9-3A6B-1EA0A5779271}"/>
              </a:ext>
            </a:extLst>
          </p:cNvPr>
          <p:cNvSpPr txBox="1"/>
          <p:nvPr/>
        </p:nvSpPr>
        <p:spPr>
          <a:xfrm>
            <a:off x="10253051" y="6354358"/>
            <a:ext cx="19389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(McCart,2025)</a:t>
            </a:r>
          </a:p>
        </p:txBody>
      </p:sp>
    </p:spTree>
    <p:extLst>
      <p:ext uri="{BB962C8B-B14F-4D97-AF65-F5344CB8AC3E}">
        <p14:creationId xmlns:p14="http://schemas.microsoft.com/office/powerpoint/2010/main" val="3700142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4FE4A21-9A60-4870-44D3-8139A056E0A5}"/>
              </a:ext>
            </a:extLst>
          </p:cNvPr>
          <p:cNvSpPr/>
          <p:nvPr/>
        </p:nvSpPr>
        <p:spPr>
          <a:xfrm>
            <a:off x="4520290" y="348185"/>
            <a:ext cx="3151415" cy="798486"/>
          </a:xfrm>
          <a:prstGeom prst="roundRect">
            <a:avLst/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FC69BB-987B-3185-B407-65DA9F257BEE}"/>
              </a:ext>
            </a:extLst>
          </p:cNvPr>
          <p:cNvSpPr txBox="1"/>
          <p:nvPr/>
        </p:nvSpPr>
        <p:spPr>
          <a:xfrm>
            <a:off x="4520290" y="348185"/>
            <a:ext cx="3151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Conclusion</a:t>
            </a:r>
            <a:endParaRPr lang="en-GB" sz="5400" b="1" u="sng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2D2D511-489F-0C15-6DB3-B5BAB1F78D7E}"/>
              </a:ext>
            </a:extLst>
          </p:cNvPr>
          <p:cNvSpPr/>
          <p:nvPr/>
        </p:nvSpPr>
        <p:spPr>
          <a:xfrm>
            <a:off x="391886" y="1306287"/>
            <a:ext cx="5241471" cy="5203528"/>
          </a:xfrm>
          <a:prstGeom prst="roundRect">
            <a:avLst>
              <a:gd name="adj" fmla="val 4533"/>
            </a:avLst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9BAFD301-45B6-171D-0424-9E6394D188B1}"/>
              </a:ext>
            </a:extLst>
          </p:cNvPr>
          <p:cNvSpPr/>
          <p:nvPr/>
        </p:nvSpPr>
        <p:spPr>
          <a:xfrm>
            <a:off x="7184569" y="1322760"/>
            <a:ext cx="4359729" cy="5203528"/>
          </a:xfrm>
          <a:prstGeom prst="roundRect">
            <a:avLst>
              <a:gd name="adj" fmla="val 2185"/>
            </a:avLst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2C0ADE-F5C9-B7F5-E54C-C5BB7B10A7B3}"/>
              </a:ext>
            </a:extLst>
          </p:cNvPr>
          <p:cNvSpPr txBox="1"/>
          <p:nvPr/>
        </p:nvSpPr>
        <p:spPr>
          <a:xfrm>
            <a:off x="1157967" y="1380474"/>
            <a:ext cx="3445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Key Arguments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06B01D-6078-26D5-AB7A-050D6698D54D}"/>
              </a:ext>
            </a:extLst>
          </p:cNvPr>
          <p:cNvSpPr txBox="1"/>
          <p:nvPr/>
        </p:nvSpPr>
        <p:spPr>
          <a:xfrm>
            <a:off x="7641769" y="1351094"/>
            <a:ext cx="3445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Solutions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06C2A09-CB9F-58A9-A4EC-AE0E54483F6B}"/>
              </a:ext>
            </a:extLst>
          </p:cNvPr>
          <p:cNvSpPr txBox="1"/>
          <p:nvPr/>
        </p:nvSpPr>
        <p:spPr>
          <a:xfrm>
            <a:off x="7426778" y="2111958"/>
            <a:ext cx="4354287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Media Literacy education </a:t>
            </a:r>
          </a:p>
          <a:p>
            <a:endParaRPr lang="en-GB" sz="40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r>
              <a:rPr lang="en-GB" sz="40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Regulatory oversight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5686FA-6CAF-0C3E-27C7-501696853176}"/>
              </a:ext>
            </a:extLst>
          </p:cNvPr>
          <p:cNvSpPr txBox="1"/>
          <p:nvPr/>
        </p:nvSpPr>
        <p:spPr>
          <a:xfrm>
            <a:off x="410935" y="2215465"/>
            <a:ext cx="493939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Arial Rounded MT Bold" panose="020F0704030504030204" pitchFamily="34" charset="77"/>
              </a:rPr>
              <a:t>Media alerts the public of risks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Arial Rounded MT Bold" panose="020F0704030504030204" pitchFamily="34" charset="77"/>
              </a:rPr>
              <a:t> Can widely distribute protection campaigns into society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Avoiding clickbait and panic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Arial Rounded MT Bold" panose="020F0704030504030204" pitchFamily="34" charset="77"/>
              </a:rPr>
              <a:t>Misinformation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0986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BB06EF9F-59D3-CC32-326B-A98C5C880757}"/>
              </a:ext>
            </a:extLst>
          </p:cNvPr>
          <p:cNvSpPr/>
          <p:nvPr/>
        </p:nvSpPr>
        <p:spPr>
          <a:xfrm>
            <a:off x="227703" y="157817"/>
            <a:ext cx="2474259" cy="458518"/>
          </a:xfrm>
          <a:prstGeom prst="roundRect">
            <a:avLst>
              <a:gd name="adj" fmla="val 13590"/>
            </a:avLst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A75F92D-86D6-C857-50C3-A318A3950783}"/>
              </a:ext>
            </a:extLst>
          </p:cNvPr>
          <p:cNvSpPr/>
          <p:nvPr/>
        </p:nvSpPr>
        <p:spPr>
          <a:xfrm>
            <a:off x="114748" y="699247"/>
            <a:ext cx="11962504" cy="5895191"/>
          </a:xfrm>
          <a:prstGeom prst="roundRect">
            <a:avLst>
              <a:gd name="adj" fmla="val 8451"/>
            </a:avLst>
          </a:prstGeom>
          <a:solidFill>
            <a:srgbClr val="FF0000">
              <a:alpha val="42052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28D63A-3FB8-BA59-1440-CD7F79EC8358}"/>
              </a:ext>
            </a:extLst>
          </p:cNvPr>
          <p:cNvSpPr txBox="1"/>
          <p:nvPr/>
        </p:nvSpPr>
        <p:spPr>
          <a:xfrm>
            <a:off x="227703" y="154669"/>
            <a:ext cx="24742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Reference List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1942FE-C900-6710-863A-0EBB191C64A0}"/>
              </a:ext>
            </a:extLst>
          </p:cNvPr>
          <p:cNvSpPr txBox="1"/>
          <p:nvPr/>
        </p:nvSpPr>
        <p:spPr>
          <a:xfrm>
            <a:off x="257399" y="1100632"/>
            <a:ext cx="11677202" cy="5092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English Plus (2023) </a:t>
            </a:r>
            <a:r>
              <a:rPr lang="en-GB" sz="1600" b="1" i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The power of media: how it shapes public opinion and society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. Available at: https://</a:t>
            </a:r>
            <a:r>
              <a:rPr lang="en-GB" sz="1600" b="1" dirty="0" err="1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englishpluspodcast.com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/the-power-of-media-how-it-shapes-public-opinion-and-society/ (Accessed: 20th March 2025).</a:t>
            </a:r>
          </a:p>
          <a:p>
            <a:pPr>
              <a:buNone/>
            </a:pPr>
            <a:r>
              <a:rPr lang="en-GB" sz="1600" b="1" u="none" strike="noStrike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b="1" dirty="0">
              <a:solidFill>
                <a:schemeClr val="bg1"/>
              </a:solidFill>
              <a:effectLst/>
              <a:latin typeface="Arial Rounded MT Bold" panose="020F0704030504030204" pitchFamily="34" charset="77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McCart, C. (2025) W</a:t>
            </a:r>
            <a:r>
              <a:rPr lang="en-GB" sz="1600" b="1" i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hat is clickbait? it is dangerous?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. Available at: https://</a:t>
            </a:r>
            <a:r>
              <a:rPr lang="en-GB" sz="1600" b="1" dirty="0" err="1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www.comparitech.com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/blog/information-security/what-is-clickbait/?</a:t>
            </a:r>
            <a:r>
              <a:rPr lang="en-GB" sz="1600" b="1" dirty="0" err="1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utm_source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=</a:t>
            </a:r>
            <a:r>
              <a:rPr lang="en-GB" sz="1600" b="1" dirty="0" err="1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chatgpt.com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(Accessed: 20th March 2025).</a:t>
            </a:r>
          </a:p>
          <a:p>
            <a:pPr>
              <a:lnSpc>
                <a:spcPct val="150000"/>
              </a:lnSpc>
              <a:buNone/>
            </a:pP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50000"/>
              </a:lnSpc>
              <a:buNone/>
            </a:pP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Soken-Huberty, E. (no date) </a:t>
            </a:r>
            <a:r>
              <a:rPr lang="en-GB" sz="1600" b="1" i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what’s the role of the media in protecting human rights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. Available at: https://</a:t>
            </a:r>
            <a:r>
              <a:rPr lang="en-GB" sz="1600" b="1" dirty="0" err="1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www.humanrightscareers.com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/issues/</a:t>
            </a:r>
            <a:r>
              <a:rPr lang="en-GB" sz="1600" b="1" dirty="0" err="1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whats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-the-role-of-the-media-in-protecting-human-rights/?</a:t>
            </a:r>
            <a:r>
              <a:rPr lang="en-GB" sz="1600" b="1" dirty="0" err="1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utm_source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=</a:t>
            </a:r>
            <a:r>
              <a:rPr lang="en-GB" sz="1600" b="1" dirty="0" err="1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chatgpt.com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(Accessed: 20th March 2025).</a:t>
            </a:r>
          </a:p>
          <a:p>
            <a:pPr>
              <a:lnSpc>
                <a:spcPct val="150000"/>
              </a:lnSpc>
              <a:buNone/>
            </a:pP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Thompson, K. (2025) M</a:t>
            </a:r>
            <a:r>
              <a:rPr lang="en-GB" sz="1600" b="1" i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oral panics and the media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. Available at: https://</a:t>
            </a:r>
            <a:r>
              <a:rPr lang="en-GB" sz="1600" b="1" dirty="0" err="1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revisesociology.com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/2019/08/19/moral-panics/?</a:t>
            </a:r>
            <a:r>
              <a:rPr lang="en-GB" sz="1600" b="1" dirty="0" err="1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utm_source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=</a:t>
            </a:r>
            <a:r>
              <a:rPr lang="en-GB" sz="1600" b="1" dirty="0" err="1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chatgpt.com#google_vignette</a:t>
            </a:r>
            <a:r>
              <a:rPr lang="en-GB" sz="1600" b="1" dirty="0">
                <a:solidFill>
                  <a:schemeClr val="bg1"/>
                </a:solidFill>
                <a:effectLst/>
                <a:latin typeface="Arial Rounded MT Bold" panose="020F0704030504030204" pitchFamily="34" charset="77"/>
                <a:ea typeface="Aptos" panose="020B0004020202020204" pitchFamily="34" charset="0"/>
                <a:cs typeface="Times New Roman" panose="02020603050405020304" pitchFamily="18" charset="0"/>
              </a:rPr>
              <a:t> (Accessed: 19th March 2025).</a:t>
            </a:r>
          </a:p>
        </p:txBody>
      </p:sp>
    </p:spTree>
    <p:extLst>
      <p:ext uri="{BB962C8B-B14F-4D97-AF65-F5344CB8AC3E}">
        <p14:creationId xmlns:p14="http://schemas.microsoft.com/office/powerpoint/2010/main" val="10707028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437</Words>
  <Application>Microsoft Macintosh PowerPoint</Application>
  <PresentationFormat>Widescreen</PresentationFormat>
  <Paragraphs>76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Rounded MT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courtney grota</dc:creator>
  <cp:lastModifiedBy>courtney grota</cp:lastModifiedBy>
  <cp:revision>8</cp:revision>
  <dcterms:created xsi:type="dcterms:W3CDTF">2025-03-26T22:21:50Z</dcterms:created>
  <dcterms:modified xsi:type="dcterms:W3CDTF">2025-03-28T00:57:40Z</dcterms:modified>
</cp:coreProperties>
</file>