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7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76" autoAdjust="0"/>
    <p:restoredTop sz="94660"/>
  </p:normalViewPr>
  <p:slideViewPr>
    <p:cSldViewPr snapToGrid="0">
      <p:cViewPr varScale="1">
        <p:scale>
          <a:sx n="74" d="100"/>
          <a:sy n="74" d="100"/>
        </p:scale>
        <p:origin x="41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0ABA1-7BE6-4FF7-A7C3-D6CDC9B1D0EE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C2B75A-3A99-456C-B5F3-A557F293DA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18117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0ABA1-7BE6-4FF7-A7C3-D6CDC9B1D0EE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C2B75A-3A99-456C-B5F3-A557F293DA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6679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0ABA1-7BE6-4FF7-A7C3-D6CDC9B1D0EE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C2B75A-3A99-456C-B5F3-A557F293DA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5058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0ABA1-7BE6-4FF7-A7C3-D6CDC9B1D0EE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C2B75A-3A99-456C-B5F3-A557F293DA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51471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0ABA1-7BE6-4FF7-A7C3-D6CDC9B1D0EE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C2B75A-3A99-456C-B5F3-A557F293DA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22327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0ABA1-7BE6-4FF7-A7C3-D6CDC9B1D0EE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C2B75A-3A99-456C-B5F3-A557F293DA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0769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0ABA1-7BE6-4FF7-A7C3-D6CDC9B1D0EE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C2B75A-3A99-456C-B5F3-A557F293DA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39327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0ABA1-7BE6-4FF7-A7C3-D6CDC9B1D0EE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C2B75A-3A99-456C-B5F3-A557F293DA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53165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0ABA1-7BE6-4FF7-A7C3-D6CDC9B1D0EE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C2B75A-3A99-456C-B5F3-A557F293DA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23772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0ABA1-7BE6-4FF7-A7C3-D6CDC9B1D0EE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C2B75A-3A99-456C-B5F3-A557F293DA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01719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0ABA1-7BE6-4FF7-A7C3-D6CDC9B1D0EE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C2B75A-3A99-456C-B5F3-A557F293DA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00985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A0ABA1-7BE6-4FF7-A7C3-D6CDC9B1D0EE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C2B75A-3A99-456C-B5F3-A557F293DA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59373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8" r:id="rId1"/>
    <p:sldLayoutId id="2147483769" r:id="rId2"/>
    <p:sldLayoutId id="2147483770" r:id="rId3"/>
    <p:sldLayoutId id="2147483771" r:id="rId4"/>
    <p:sldLayoutId id="2147483772" r:id="rId5"/>
    <p:sldLayoutId id="2147483773" r:id="rId6"/>
    <p:sldLayoutId id="2147483774" r:id="rId7"/>
    <p:sldLayoutId id="2147483775" r:id="rId8"/>
    <p:sldLayoutId id="2147483776" r:id="rId9"/>
    <p:sldLayoutId id="2147483777" r:id="rId10"/>
    <p:sldLayoutId id="214748377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48380" t="18952" r="20986" b="21112"/>
          <a:stretch/>
        </p:blipFill>
        <p:spPr>
          <a:xfrm>
            <a:off x="9882747" y="115910"/>
            <a:ext cx="2167586" cy="2376152"/>
          </a:xfrm>
          <a:prstGeom prst="rect">
            <a:avLst/>
          </a:prstGeom>
          <a:ln>
            <a:solidFill>
              <a:schemeClr val="bg1"/>
            </a:solidFill>
          </a:ln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977334">
            <a:off x="826240" y="1240722"/>
            <a:ext cx="2457474" cy="1792511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4"/>
          <a:srcRect l="28307" t="23645" r="28199" b="-2396"/>
          <a:stretch/>
        </p:blipFill>
        <p:spPr>
          <a:xfrm>
            <a:off x="192780" y="2770743"/>
            <a:ext cx="1388116" cy="2513325"/>
          </a:xfrm>
          <a:prstGeom prst="ellipse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271328" y="115910"/>
            <a:ext cx="276229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u="sng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Inclusion</a:t>
            </a:r>
            <a:endParaRPr lang="en-US" sz="5400" b="1" u="sng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pic>
        <p:nvPicPr>
          <p:cNvPr id="23" name="Picture 2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66455" y="1505387"/>
            <a:ext cx="2605761" cy="4357718"/>
          </a:xfrm>
          <a:prstGeom prst="rect">
            <a:avLst/>
          </a:prstGeom>
        </p:spPr>
      </p:pic>
      <p:pic>
        <p:nvPicPr>
          <p:cNvPr id="24" name="Picture 2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172216" y="4608954"/>
            <a:ext cx="3019784" cy="2508303"/>
          </a:xfrm>
          <a:prstGeom prst="rect">
            <a:avLst/>
          </a:prstGeom>
        </p:spPr>
      </p:pic>
      <p:cxnSp>
        <p:nvCxnSpPr>
          <p:cNvPr id="29" name="Straight Arrow Connector 28"/>
          <p:cNvCxnSpPr/>
          <p:nvPr/>
        </p:nvCxnSpPr>
        <p:spPr>
          <a:xfrm>
            <a:off x="8411360" y="5183060"/>
            <a:ext cx="656371" cy="412342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/>
          <p:nvPr/>
        </p:nvCxnSpPr>
        <p:spPr>
          <a:xfrm flipH="1">
            <a:off x="5902625" y="5140850"/>
            <a:ext cx="529023" cy="454552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/>
          <p:nvPr/>
        </p:nvCxnSpPr>
        <p:spPr>
          <a:xfrm flipV="1">
            <a:off x="9097049" y="1542582"/>
            <a:ext cx="674492" cy="361565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43" name="Picture 4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89466" y="4954988"/>
            <a:ext cx="2093954" cy="1816234"/>
          </a:xfrm>
          <a:prstGeom prst="rect">
            <a:avLst/>
          </a:prstGeom>
        </p:spPr>
      </p:pic>
      <p:sp>
        <p:nvSpPr>
          <p:cNvPr id="45" name="Cloud Callout 44"/>
          <p:cNvSpPr/>
          <p:nvPr/>
        </p:nvSpPr>
        <p:spPr>
          <a:xfrm rot="1160407">
            <a:off x="1881912" y="3448593"/>
            <a:ext cx="2037939" cy="1394136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Inclusion or integration?</a:t>
            </a:r>
            <a:endParaRPr lang="en-GB" dirty="0"/>
          </a:p>
        </p:txBody>
      </p:sp>
      <p:sp>
        <p:nvSpPr>
          <p:cNvPr id="46" name="Cloud Callout 45"/>
          <p:cNvSpPr/>
          <p:nvPr/>
        </p:nvSpPr>
        <p:spPr>
          <a:xfrm rot="1160407">
            <a:off x="275295" y="5225669"/>
            <a:ext cx="2037939" cy="1394136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Equality or equity?</a:t>
            </a:r>
            <a:endParaRPr lang="en-GB" dirty="0"/>
          </a:p>
        </p:txBody>
      </p:sp>
      <p:cxnSp>
        <p:nvCxnSpPr>
          <p:cNvPr id="47" name="Straight Arrow Connector 46"/>
          <p:cNvCxnSpPr/>
          <p:nvPr/>
        </p:nvCxnSpPr>
        <p:spPr>
          <a:xfrm flipH="1" flipV="1">
            <a:off x="5608423" y="1505387"/>
            <a:ext cx="648847" cy="383484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2" name="TextBox 51"/>
          <p:cNvSpPr txBox="1"/>
          <p:nvPr/>
        </p:nvSpPr>
        <p:spPr>
          <a:xfrm>
            <a:off x="3744154" y="462419"/>
            <a:ext cx="212264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What are these barriers?</a:t>
            </a:r>
          </a:p>
          <a:p>
            <a:endParaRPr lang="en-GB" dirty="0"/>
          </a:p>
          <a:p>
            <a:r>
              <a:rPr lang="en-GB" dirty="0" smtClean="0"/>
              <a:t>What impact will there be if schools don’t approach these barriers correctly.</a:t>
            </a:r>
          </a:p>
        </p:txBody>
      </p:sp>
    </p:spTree>
    <p:extLst>
      <p:ext uri="{BB962C8B-B14F-4D97-AF65-F5344CB8AC3E}">
        <p14:creationId xmlns:p14="http://schemas.microsoft.com/office/powerpoint/2010/main" val="3425631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0554704"/>
              </p:ext>
            </p:extLst>
          </p:nvPr>
        </p:nvGraphicFramePr>
        <p:xfrm>
          <a:off x="115906" y="136513"/>
          <a:ext cx="11925839" cy="6721487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433024"/>
                <a:gridCol w="235204"/>
                <a:gridCol w="235204"/>
                <a:gridCol w="1112540"/>
                <a:gridCol w="1112540"/>
                <a:gridCol w="1113597"/>
                <a:gridCol w="235204"/>
                <a:gridCol w="1113597"/>
                <a:gridCol w="1112540"/>
                <a:gridCol w="1113597"/>
                <a:gridCol w="235204"/>
                <a:gridCol w="1113597"/>
                <a:gridCol w="759991"/>
              </a:tblGrid>
              <a:tr h="127089">
                <a:tc gridSpan="1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</a:rPr>
                        <a:t>Personal Evaluation – to support your academic progress please complete the section below </a:t>
                      </a:r>
                      <a:r>
                        <a:rPr lang="en-GB" sz="1000" u="sng">
                          <a:effectLst/>
                        </a:rPr>
                        <a:t>BEFORE</a:t>
                      </a:r>
                      <a:r>
                        <a:rPr lang="en-GB" sz="1000" u="none" strike="noStrike">
                          <a:effectLst/>
                        </a:rPr>
                        <a:t> submitting your work.</a:t>
                      </a:r>
                      <a:endParaRPr lang="en-GB" sz="14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42537" marR="42537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99128">
                <a:tc gridSpan="3">
                  <a:txBody>
                    <a:bodyPr/>
                    <a:lstStyle/>
                    <a:p>
                      <a:pPr marL="71755" marR="7175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What do you consider to be the best aspects of this work?</a:t>
                      </a:r>
                      <a:endParaRPr lang="en-GB" sz="105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537" marR="42537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10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>
                          <a:effectLst/>
                        </a:rPr>
                        <a:t>Poster design                            </a:t>
                      </a:r>
                      <a:endParaRPr lang="en-GB" sz="14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42537" marR="42537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534820">
                <a:tc gridSpan="3">
                  <a:txBody>
                    <a:bodyPr/>
                    <a:lstStyle/>
                    <a:p>
                      <a:pPr marL="71755" marR="7175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Which aspects do you consider could have been improved in this piece of work?</a:t>
                      </a:r>
                      <a:endParaRPr lang="en-GB" sz="105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537" marR="42537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10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>
                          <a:effectLst/>
                        </a:rPr>
                        <a:t>Spread of knowledge </a:t>
                      </a:r>
                      <a:endParaRPr lang="en-GB" sz="14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42537" marR="42537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534820">
                <a:tc gridSpan="3">
                  <a:txBody>
                    <a:bodyPr/>
                    <a:lstStyle/>
                    <a:p>
                      <a:pPr marL="71755" marR="7175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What have you found most satisfying whilst undertaking this submission?</a:t>
                      </a:r>
                      <a:endParaRPr lang="en-GB" sz="105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537" marR="42537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10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>
                          <a:effectLst/>
                        </a:rPr>
                        <a:t>Conducting further research into this topic </a:t>
                      </a:r>
                      <a:endParaRPr lang="en-GB" sz="14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42537" marR="42537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168329">
                <a:tc row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>
                          <a:effectLst/>
                        </a:rPr>
                        <a:t> </a:t>
                      </a:r>
                      <a:endParaRPr lang="en-GB" sz="140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>
                          <a:effectLst/>
                        </a:rPr>
                        <a:t>ASSESSMENT CRITERIA</a:t>
                      </a:r>
                      <a:endParaRPr lang="en-GB" sz="14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42537" marR="42537" marT="0" marB="0"/>
                </a:tc>
                <a:tc rowSpan="2" gridSpan="2">
                  <a:txBody>
                    <a:bodyPr/>
                    <a:lstStyle/>
                    <a:p>
                      <a:pPr marL="71755" marR="7175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Learning</a:t>
                      </a:r>
                      <a:endParaRPr lang="en-GB" sz="1050">
                        <a:effectLst/>
                      </a:endParaRPr>
                    </a:p>
                    <a:p>
                      <a:pPr marL="71755" marR="7175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Outcomes</a:t>
                      </a:r>
                      <a:endParaRPr lang="en-GB" sz="1050">
                        <a:effectLst/>
                      </a:endParaRPr>
                    </a:p>
                    <a:p>
                      <a:pPr marL="71755" marR="7175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  <a:endParaRPr lang="en-GB" sz="1050">
                        <a:effectLst/>
                      </a:endParaRPr>
                    </a:p>
                    <a:p>
                      <a:pPr marL="71755" marR="7175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4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42537" marR="42537" marT="0" marB="0" vert="vert270"/>
                </a:tc>
                <a:tc rowSpan="2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10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>
                          <a:effectLst/>
                        </a:rPr>
                        <a:t>GRADE</a:t>
                      </a:r>
                      <a:endParaRPr lang="en-GB" sz="14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42537" marR="42537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36657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Poor</a:t>
                      </a:r>
                      <a:endParaRPr lang="en-GB" sz="140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0-25%</a:t>
                      </a:r>
                      <a:endParaRPr lang="en-GB" sz="14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42537" marR="4253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Unsatisfactory</a:t>
                      </a:r>
                      <a:endParaRPr lang="en-GB" sz="140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26-39%</a:t>
                      </a:r>
                      <a:endParaRPr lang="en-GB" sz="14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42537" marR="42537" marT="0" marB="0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Satisfactory</a:t>
                      </a:r>
                      <a:endParaRPr lang="en-GB" sz="140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40 – 49%</a:t>
                      </a:r>
                      <a:endParaRPr lang="en-GB" sz="14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42537" marR="42537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Good</a:t>
                      </a:r>
                      <a:endParaRPr lang="en-GB" sz="140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50 – 59%</a:t>
                      </a:r>
                      <a:endParaRPr lang="en-GB" sz="14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42537" marR="4253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Very Good</a:t>
                      </a:r>
                      <a:endParaRPr lang="en-GB" sz="140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60 – 69%</a:t>
                      </a:r>
                      <a:endParaRPr lang="en-GB" sz="14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42537" marR="42537" marT="0" marB="0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Excellent</a:t>
                      </a:r>
                      <a:endParaRPr lang="en-GB" sz="140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70 – 85%</a:t>
                      </a:r>
                      <a:endParaRPr lang="en-GB" sz="14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42537" marR="42537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Exceptional</a:t>
                      </a:r>
                      <a:endParaRPr lang="en-GB" sz="140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86– 100%</a:t>
                      </a:r>
                      <a:endParaRPr lang="en-GB" sz="14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42537" marR="42537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400" u="sng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</a:rPr>
                        <a:t>  %</a:t>
                      </a:r>
                      <a:endParaRPr lang="en-GB" sz="14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42537" marR="42537" marT="0" marB="0"/>
                </a:tc>
              </a:tr>
              <a:tr h="26278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</a:rPr>
                        <a:t>Understanding of principles of inclusion</a:t>
                      </a:r>
                      <a:endParaRPr lang="en-GB" sz="14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42537" marR="42537" marT="0" marB="0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</a:rPr>
                        <a:t>1</a:t>
                      </a:r>
                      <a:endParaRPr lang="en-GB" sz="14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42537" marR="42537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4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42537" marR="4253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4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42537" marR="42537" marT="0" marB="0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4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42537" marR="42537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4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42537" marR="42537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>
                          <a:effectLst/>
                        </a:rPr>
                        <a:t> </a:t>
                      </a:r>
                      <a:endParaRPr lang="en-GB" sz="14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42537" marR="42537" marT="0" marB="0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4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42537" marR="42537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4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42537" marR="42537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</a:rPr>
                        <a:t>40%</a:t>
                      </a:r>
                      <a:endParaRPr lang="en-GB" sz="14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42537" marR="42537" marT="0" marB="0"/>
                </a:tc>
              </a:tr>
              <a:tr h="3984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</a:rPr>
                        <a:t>Understanding of the issues relating to chosen aspects of inclusion</a:t>
                      </a:r>
                      <a:endParaRPr lang="en-GB" sz="14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42537" marR="42537" marT="0" marB="0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</a:rPr>
                        <a:t>2,3</a:t>
                      </a:r>
                      <a:endParaRPr lang="en-GB" sz="14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42537" marR="42537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4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42537" marR="4253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4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42537" marR="42537" marT="0" marB="0"/>
                </a:tc>
                <a:tc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4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42537" marR="42537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4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42537" marR="4253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effectLst/>
                        </a:rPr>
                        <a:t> </a:t>
                      </a:r>
                      <a:endParaRPr lang="en-GB" sz="105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537" marR="42537" marT="0" marB="0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4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42537" marR="42537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4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42537" marR="42537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</a:rPr>
                        <a:t>30%</a:t>
                      </a:r>
                      <a:endParaRPr lang="en-GB" sz="14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42537" marR="42537" marT="0" marB="0"/>
                </a:tc>
              </a:tr>
              <a:tr h="53416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</a:rPr>
                        <a:t>Response to questions</a:t>
                      </a:r>
                      <a:endParaRPr lang="en-GB" sz="14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42537" marR="42537" marT="0" marB="0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40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</a:rPr>
                        <a:t>1,2,3</a:t>
                      </a:r>
                      <a:endParaRPr lang="en-GB" sz="14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42537" marR="42537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4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42537" marR="4253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4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42537" marR="42537" marT="0" marB="0"/>
                </a:tc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4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42537" marR="42537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4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42537" marR="42537" marT="0" marB="0"/>
                </a:tc>
                <a:tc>
                  <a:txBody>
                    <a:bodyPr/>
                    <a:lstStyle/>
                    <a:p>
                      <a:pPr indent="178435"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4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42537" marR="42537" marT="0" marB="0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4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42537" marR="42537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4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42537" marR="42537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</a:rPr>
                        <a:t>10%</a:t>
                      </a:r>
                      <a:endParaRPr lang="en-GB" sz="14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42537" marR="42537" marT="0" marB="0"/>
                </a:tc>
              </a:tr>
              <a:tr h="26278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</a:rPr>
                        <a:t>Visual presentation and delivery skills</a:t>
                      </a:r>
                      <a:endParaRPr lang="en-GB" sz="14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42537" marR="42537" marT="0" marB="0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4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42537" marR="42537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4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42537" marR="4253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4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42537" marR="42537" marT="0" marB="0"/>
                </a:tc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4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42537" marR="42537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4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42537" marR="42537" marT="0" marB="0"/>
                </a:tc>
                <a:tc>
                  <a:txBody>
                    <a:bodyPr/>
                    <a:lstStyle/>
                    <a:p>
                      <a:pPr indent="178435"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4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42537" marR="42537" marT="0" marB="0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4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42537" marR="42537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4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42537" marR="42537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</a:rPr>
                        <a:t>20%</a:t>
                      </a:r>
                      <a:endParaRPr lang="en-GB" sz="14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42537" marR="42537" marT="0" marB="0"/>
                </a:tc>
              </a:tr>
              <a:tr h="262781">
                <a:tc gridSpan="1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</a:rPr>
                        <a:t>It is expected that students will present work that is proof read, correctly referenced and adheres to the Assessment Checklist. Therefore a range of 0 – 10 marks will be deducted for non-completion of any of the points on the checklist below.</a:t>
                      </a:r>
                      <a:endParaRPr lang="en-GB" sz="14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42537" marR="42537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>
                          <a:effectLst/>
                        </a:rPr>
                        <a:t> </a:t>
                      </a:r>
                      <a:endParaRPr lang="en-GB" sz="14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42537" marR="42537" marT="0" marB="0"/>
                </a:tc>
              </a:tr>
              <a:tr h="2206261">
                <a:tc gridSpan="13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>
                          <a:effectLst/>
                        </a:rPr>
                        <a:t>TUTOR COMMENTS:</a:t>
                      </a:r>
                      <a:endParaRPr lang="en-GB" sz="1400" u="sng">
                        <a:effectLst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>
                          <a:effectLst/>
                        </a:rPr>
                        <a:t> </a:t>
                      </a:r>
                      <a:endParaRPr lang="en-GB" sz="1400" u="sng">
                        <a:effectLst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>
                          <a:effectLst/>
                        </a:rPr>
                        <a:t> </a:t>
                      </a:r>
                      <a:endParaRPr lang="en-GB" sz="1400" u="sng">
                        <a:effectLst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>
                          <a:effectLst/>
                        </a:rPr>
                        <a:t> </a:t>
                      </a:r>
                      <a:endParaRPr lang="en-GB" sz="1400" u="sng">
                        <a:effectLst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>
                          <a:effectLst/>
                        </a:rPr>
                        <a:t> </a:t>
                      </a:r>
                      <a:endParaRPr lang="en-GB" sz="1400" u="sng">
                        <a:effectLst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>
                          <a:effectLst/>
                        </a:rPr>
                        <a:t> </a:t>
                      </a:r>
                      <a:endParaRPr lang="en-GB" sz="1400" u="sng">
                        <a:effectLst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>
                          <a:effectLst/>
                        </a:rPr>
                        <a:t> </a:t>
                      </a:r>
                      <a:endParaRPr lang="en-GB" sz="1400" u="sng">
                        <a:effectLst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>
                          <a:effectLst/>
                        </a:rPr>
                        <a:t> </a:t>
                      </a:r>
                      <a:endParaRPr lang="en-GB" sz="1400" u="sng">
                        <a:effectLst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>
                          <a:effectLst/>
                        </a:rPr>
                        <a:t> </a:t>
                      </a:r>
                      <a:endParaRPr lang="en-GB" sz="1400" u="sng">
                        <a:effectLst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>
                          <a:effectLst/>
                        </a:rPr>
                        <a:t> </a:t>
                      </a:r>
                      <a:endParaRPr lang="en-GB" sz="1400" u="sng">
                        <a:effectLst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>
                          <a:effectLst/>
                        </a:rPr>
                        <a:t> </a:t>
                      </a:r>
                      <a:endParaRPr lang="en-GB" sz="1400" u="sng">
                        <a:effectLst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>
                          <a:effectLst/>
                        </a:rPr>
                        <a:t> </a:t>
                      </a:r>
                      <a:endParaRPr lang="en-GB" sz="1400" u="sng">
                        <a:effectLst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>
                          <a:effectLst/>
                        </a:rPr>
                        <a:t> </a:t>
                      </a:r>
                      <a:endParaRPr lang="en-GB" sz="14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42537" marR="42537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98473">
                <a:tc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</a:rPr>
                        <a:t> Submission date: 10</a:t>
                      </a:r>
                      <a:r>
                        <a:rPr lang="en-GB" sz="1000" u="none" strike="noStrike" baseline="30000">
                          <a:effectLst/>
                        </a:rPr>
                        <a:t>th</a:t>
                      </a:r>
                      <a:r>
                        <a:rPr lang="en-GB" sz="1000" u="none" strike="noStrike">
                          <a:effectLst/>
                        </a:rPr>
                        <a:t> Nov 17</a:t>
                      </a:r>
                      <a:endParaRPr lang="en-GB" sz="1400" u="sng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</a:rPr>
                        <a:t>via Turnitin</a:t>
                      </a:r>
                      <a:endParaRPr lang="en-GB" sz="14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42537" marR="42537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</a:rPr>
                        <a:t>Return date: 10</a:t>
                      </a:r>
                      <a:r>
                        <a:rPr lang="en-GB" sz="1000" u="none" strike="noStrike" baseline="30000">
                          <a:effectLst/>
                        </a:rPr>
                        <a:t>th</a:t>
                      </a:r>
                      <a:r>
                        <a:rPr lang="en-GB" sz="1000" u="none" strike="noStrike">
                          <a:effectLst/>
                        </a:rPr>
                        <a:t> Dec 17</a:t>
                      </a:r>
                      <a:endParaRPr lang="en-GB" sz="1400" u="sng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</a:rPr>
                        <a:t>(at least within 4 weeks)</a:t>
                      </a:r>
                      <a:endParaRPr lang="en-GB" sz="14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42537" marR="42537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</a:rPr>
                        <a:t>Tutor: </a:t>
                      </a:r>
                      <a:endParaRPr lang="en-GB" sz="14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42537" marR="42537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u="none" strike="noStrike" dirty="0">
                          <a:effectLst/>
                        </a:rPr>
                        <a:t>Mark: </a:t>
                      </a:r>
                      <a:endParaRPr lang="en-GB" sz="1400" u="sng" dirty="0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42537" marR="42537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36350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918</TotalTime>
  <Words>237</Words>
  <Application>Microsoft Office PowerPoint</Application>
  <PresentationFormat>Widescreen</PresentationFormat>
  <Paragraphs>98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Calibri</vt:lpstr>
      <vt:lpstr>Calibri Light</vt:lpstr>
      <vt:lpstr>MS Minngs</vt:lpstr>
      <vt:lpstr>Times New Roman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Lewis Jones</dc:creator>
  <cp:lastModifiedBy>Lewis Jones</cp:lastModifiedBy>
  <cp:revision>8</cp:revision>
  <dcterms:created xsi:type="dcterms:W3CDTF">2017-11-09T19:10:03Z</dcterms:created>
  <dcterms:modified xsi:type="dcterms:W3CDTF">2017-11-10T10:28:20Z</dcterms:modified>
</cp:coreProperties>
</file>