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  <p:sldMasterId id="2147483696" r:id="rId2"/>
    <p:sldMasterId id="2147483708" r:id="rId3"/>
  </p:sldMasterIdLst>
  <p:notesMasterIdLst>
    <p:notesMasterId r:id="rId21"/>
  </p:notesMasterIdLst>
  <p:sldIdLst>
    <p:sldId id="267" r:id="rId4"/>
    <p:sldId id="258" r:id="rId5"/>
    <p:sldId id="259" r:id="rId6"/>
    <p:sldId id="261" r:id="rId7"/>
    <p:sldId id="269" r:id="rId8"/>
    <p:sldId id="271" r:id="rId9"/>
    <p:sldId id="270" r:id="rId10"/>
    <p:sldId id="266" r:id="rId11"/>
    <p:sldId id="262" r:id="rId12"/>
    <p:sldId id="273" r:id="rId13"/>
    <p:sldId id="274" r:id="rId14"/>
    <p:sldId id="275" r:id="rId15"/>
    <p:sldId id="276" r:id="rId16"/>
    <p:sldId id="277" r:id="rId17"/>
    <p:sldId id="263" r:id="rId18"/>
    <p:sldId id="272" r:id="rId19"/>
    <p:sldId id="278" r:id="rId20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74" d="100"/>
          <a:sy n="74" d="100"/>
        </p:scale>
        <p:origin x="1248" y="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3" Type="http://schemas.openxmlformats.org/officeDocument/2006/relationships/slideMaster" Target="slideMasters/slideMaster3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theme" Target="theme/theme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viewProps" Target="viewProp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9C5D537-F9AE-4F9D-B594-E0C86B681A70}" type="datetimeFigureOut">
              <a:rPr lang="en-GB" smtClean="0"/>
              <a:t>09/12/2020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5901EF2-76B8-4C9C-92C7-C408595390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48980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09/12/2020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22833809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09/12/2020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418852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09/12/2020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1343558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09/12/2020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965872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09/12/2020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809825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09/12/2020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971828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09/12/2020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913144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09/12/2020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428285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en-US" dirty="0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Click icon to add picture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09/12/2020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05135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09/12/2020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9008708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09/12/2020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3390425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4B6DCC-51C7-40E2-995C-E12EA1EE2AD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09/12/2020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E025D4-7952-439F-B6C0-7A30E74F2F02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9753341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4B6DCC-51C7-40E2-995C-E12EA1EE2AD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09/12/2020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E025D4-7952-439F-B6C0-7A30E74F2F02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58081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4B6DCC-51C7-40E2-995C-E12EA1EE2AD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09/12/2020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E025D4-7952-439F-B6C0-7A30E74F2F02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3155356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4B6DCC-51C7-40E2-995C-E12EA1EE2AD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09/12/2020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E025D4-7952-439F-B6C0-7A30E74F2F02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2618696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4B6DCC-51C7-40E2-995C-E12EA1EE2AD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09/12/2020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E025D4-7952-439F-B6C0-7A30E74F2F02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7878920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4B6DCC-51C7-40E2-995C-E12EA1EE2AD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09/12/2020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E025D4-7952-439F-B6C0-7A30E74F2F02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1952627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4B6DCC-51C7-40E2-995C-E12EA1EE2AD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09/12/2020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E025D4-7952-439F-B6C0-7A30E74F2F02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1246162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4B6DCC-51C7-40E2-995C-E12EA1EE2AD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09/12/2020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E025D4-7952-439F-B6C0-7A30E74F2F02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6679068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4B6DCC-51C7-40E2-995C-E12EA1EE2AD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09/12/2020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E025D4-7952-439F-B6C0-7A30E74F2F02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5230615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4B6DCC-51C7-40E2-995C-E12EA1EE2AD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09/12/2020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E025D4-7952-439F-B6C0-7A30E74F2F02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0573597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4B6DCC-51C7-40E2-995C-E12EA1EE2AD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09/12/2020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E025D4-7952-439F-B6C0-7A30E74F2F02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4741416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4B6DCC-51C7-40E2-995C-E12EA1EE2AD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09/12/2020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E025D4-7952-439F-B6C0-7A30E74F2F02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44382616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4B6DCC-51C7-40E2-995C-E12EA1EE2AD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09/12/2020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E025D4-7952-439F-B6C0-7A30E74F2F02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19204380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4B6DCC-51C7-40E2-995C-E12EA1EE2AD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09/12/2020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E025D4-7952-439F-B6C0-7A30E74F2F02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93987346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4B6DCC-51C7-40E2-995C-E12EA1EE2AD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09/12/2020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E025D4-7952-439F-B6C0-7A30E74F2F02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41202033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4B6DCC-51C7-40E2-995C-E12EA1EE2AD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09/12/2020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E025D4-7952-439F-B6C0-7A30E74F2F02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0960687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4B6DCC-51C7-40E2-995C-E12EA1EE2AD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09/12/2020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E025D4-7952-439F-B6C0-7A30E74F2F02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0711704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4B6DCC-51C7-40E2-995C-E12EA1EE2AD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09/12/2020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E025D4-7952-439F-B6C0-7A30E74F2F02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9076255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4B6DCC-51C7-40E2-995C-E12EA1EE2AD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09/12/2020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E025D4-7952-439F-B6C0-7A30E74F2F02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69038567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4B6DCC-51C7-40E2-995C-E12EA1EE2AD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09/12/2020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E025D4-7952-439F-B6C0-7A30E74F2F02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99370129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4B6DCC-51C7-40E2-995C-E12EA1EE2AD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09/12/2020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E025D4-7952-439F-B6C0-7A30E74F2F02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33542510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4B6DCC-51C7-40E2-995C-E12EA1EE2AD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09/12/2020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E025D4-7952-439F-B6C0-7A30E74F2F02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66250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alphaModFix amt="95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pPr defTabSz="914400"/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 defTabSz="914400"/>
              <a:t>09/12/2020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pPr defTabSz="914400"/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pPr defTabSz="914400"/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 defTabSz="914400"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0084908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defTabSz="914400"/>
            <a:fld id="{EC4B6DCC-51C7-40E2-995C-E12EA1EE2AD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 defTabSz="914400"/>
              <a:t>09/12/2020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defTabSz="914400"/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defTabSz="914400"/>
            <a:fld id="{83E025D4-7952-439F-B6C0-7A30E74F2F02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 defTabSz="914400"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671231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defTabSz="914400"/>
            <a:fld id="{EC4B6DCC-51C7-40E2-995C-E12EA1EE2AD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 defTabSz="914400"/>
              <a:t>09/12/2020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defTabSz="914400"/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defTabSz="914400"/>
            <a:fld id="{83E025D4-7952-439F-B6C0-7A30E74F2F02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 defTabSz="914400"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162952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0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tif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16.jpe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67544" y="836712"/>
            <a:ext cx="8229600" cy="1828800"/>
          </a:xfrm>
        </p:spPr>
        <p:txBody>
          <a:bodyPr>
            <a:normAutofit fontScale="90000"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Reframing the World: The Emergence and significance of global history 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81944" y="6192258"/>
            <a:ext cx="6400800" cy="665742"/>
          </a:xfrm>
        </p:spPr>
        <p:txBody>
          <a:bodyPr>
            <a:normAutofit/>
          </a:bodyPr>
          <a:lstStyle/>
          <a:p>
            <a:r>
              <a:rPr lang="en-GB" sz="3200" b="1" dirty="0" smtClean="0">
                <a:solidFill>
                  <a:schemeClr val="bg1"/>
                </a:solidFill>
              </a:rPr>
              <a:t>HPPH4010</a:t>
            </a:r>
          </a:p>
        </p:txBody>
      </p:sp>
      <p:sp>
        <p:nvSpPr>
          <p:cNvPr id="4" name="Subtitle 2"/>
          <p:cNvSpPr txBox="1">
            <a:spLocks/>
          </p:cNvSpPr>
          <p:nvPr/>
        </p:nvSpPr>
        <p:spPr>
          <a:xfrm>
            <a:off x="115910" y="3068707"/>
            <a:ext cx="8912180" cy="176777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algn="ctr" defTabSz="914400">
              <a:spcBef>
                <a:spcPct val="20000"/>
              </a:spcBef>
              <a:buClr>
                <a:prstClr val="white">
                  <a:shade val="95000"/>
                </a:prstClr>
              </a:buClr>
              <a:buSzPct val="65000"/>
              <a:defRPr/>
            </a:pPr>
            <a:r>
              <a:rPr lang="en-GB" sz="3000" dirty="0" smtClean="0">
                <a:solidFill>
                  <a:prstClr val="black"/>
                </a:solidFill>
              </a:rPr>
              <a:t>Globalization </a:t>
            </a:r>
            <a:endParaRPr lang="en-GB" sz="3000" dirty="0">
              <a:solidFill>
                <a:prstClr val="black"/>
              </a:solidFill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62896" y="3627311"/>
            <a:ext cx="4056845" cy="24811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4167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Origins of Globalization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1" y="1417638"/>
            <a:ext cx="6117464" cy="5440362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A neologism likely originating around the mid-20</a:t>
            </a:r>
            <a:r>
              <a:rPr lang="en-GB" baseline="30000" dirty="0" smtClean="0">
                <a:solidFill>
                  <a:schemeClr val="bg1"/>
                </a:solidFill>
              </a:rPr>
              <a:t>th</a:t>
            </a:r>
            <a:r>
              <a:rPr lang="en-GB" dirty="0" smtClean="0">
                <a:solidFill>
                  <a:schemeClr val="bg1"/>
                </a:solidFill>
              </a:rPr>
              <a:t> century; entering into </a:t>
            </a:r>
            <a:r>
              <a:rPr lang="en-GB" dirty="0">
                <a:solidFill>
                  <a:schemeClr val="bg1"/>
                </a:solidFill>
              </a:rPr>
              <a:t>popular consciousness </a:t>
            </a:r>
            <a:r>
              <a:rPr lang="en-GB" dirty="0" smtClean="0">
                <a:solidFill>
                  <a:schemeClr val="bg1"/>
                </a:solidFill>
              </a:rPr>
              <a:t>from around the </a:t>
            </a:r>
            <a:r>
              <a:rPr lang="en-GB" dirty="0">
                <a:solidFill>
                  <a:schemeClr val="bg1"/>
                </a:solidFill>
              </a:rPr>
              <a:t>1990s – discourse in business / marketing &gt; to the social sciences &gt; and then increasingly popularity among historians and archaeologists from late 00s. </a:t>
            </a:r>
          </a:p>
          <a:p>
            <a:endParaRPr lang="en-GB" sz="500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Contested definitions but not only concerned with the movement of goods, people and ideas but also the consequent impacts that result. </a:t>
            </a:r>
          </a:p>
          <a:p>
            <a:endParaRPr lang="en-GB" sz="500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Contemporary zeitgeist – is it a valuable concept to apply to the </a:t>
            </a:r>
            <a:r>
              <a:rPr lang="en-GB" dirty="0" smtClean="0">
                <a:solidFill>
                  <a:schemeClr val="bg1"/>
                </a:solidFill>
              </a:rPr>
              <a:t>pre-1600s</a:t>
            </a:r>
            <a:r>
              <a:rPr lang="en-GB" dirty="0">
                <a:solidFill>
                  <a:schemeClr val="bg1"/>
                </a:solidFill>
              </a:rPr>
              <a:t>? </a:t>
            </a:r>
          </a:p>
          <a:p>
            <a:endParaRPr lang="en-GB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4294967295"/>
          </p:nvPr>
        </p:nvPicPr>
        <p:blipFill>
          <a:blip r:embed="rId2"/>
          <a:stretch>
            <a:fillRect/>
          </a:stretch>
        </p:blipFill>
        <p:spPr>
          <a:xfrm>
            <a:off x="6211123" y="4418647"/>
            <a:ext cx="2601912" cy="1890713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5872767" y="6309360"/>
            <a:ext cx="327123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Seattle anti-WTO riots (1999)</a:t>
            </a: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09005" y="2312786"/>
            <a:ext cx="2843456" cy="1736529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3117" y="1417638"/>
            <a:ext cx="8757765" cy="3711787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1" y="5129425"/>
            <a:ext cx="9179116" cy="430887"/>
          </a:xfrm>
          <a:prstGeom prst="rect">
            <a:avLst/>
          </a:prstGeom>
          <a:solidFill>
            <a:schemeClr val="tx1">
              <a:lumMod val="95000"/>
            </a:schemeClr>
          </a:solidFill>
        </p:spPr>
        <p:txBody>
          <a:bodyPr wrap="none">
            <a:spAutoFit/>
          </a:bodyPr>
          <a:lstStyle/>
          <a:p>
            <a:r>
              <a:rPr lang="en-GB" sz="2200" dirty="0">
                <a:solidFill>
                  <a:schemeClr val="bg1"/>
                </a:solidFill>
              </a:rPr>
              <a:t>A brief history of </a:t>
            </a:r>
            <a:r>
              <a:rPr lang="en-GB" sz="2200" dirty="0" smtClean="0">
                <a:solidFill>
                  <a:schemeClr val="bg1"/>
                </a:solidFill>
              </a:rPr>
              <a:t>globalization according to the World Economic Forum</a:t>
            </a:r>
            <a:endParaRPr lang="en-GB" sz="2200" dirty="0">
              <a:solidFill>
                <a:schemeClr val="bg1"/>
              </a:solidFill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193116" y="5747870"/>
            <a:ext cx="8757765" cy="830997"/>
          </a:xfrm>
          <a:prstGeom prst="rect">
            <a:avLst/>
          </a:prstGeom>
          <a:solidFill>
            <a:srgbClr val="FFFFCC"/>
          </a:solidFill>
        </p:spPr>
        <p:txBody>
          <a:bodyPr wrap="square">
            <a:spAutoFit/>
          </a:bodyPr>
          <a:lstStyle/>
          <a:p>
            <a:r>
              <a:rPr lang="en-GB" sz="2400" dirty="0" smtClean="0">
                <a:solidFill>
                  <a:schemeClr val="bg1"/>
                </a:solidFill>
              </a:rPr>
              <a:t>Previously World </a:t>
            </a:r>
            <a:r>
              <a:rPr lang="en-GB" sz="2400" dirty="0">
                <a:solidFill>
                  <a:schemeClr val="bg1"/>
                </a:solidFill>
              </a:rPr>
              <a:t>Bank have assumed that globalisation </a:t>
            </a:r>
            <a:r>
              <a:rPr lang="en-GB" sz="2400" dirty="0" smtClean="0">
                <a:solidFill>
                  <a:schemeClr val="bg1"/>
                </a:solidFill>
              </a:rPr>
              <a:t>as a process </a:t>
            </a:r>
            <a:r>
              <a:rPr lang="en-GB" sz="2400" dirty="0">
                <a:solidFill>
                  <a:schemeClr val="bg1"/>
                </a:solidFill>
              </a:rPr>
              <a:t>started from 1982 – see Hopkins (2010): 26</a:t>
            </a:r>
          </a:p>
        </p:txBody>
      </p:sp>
    </p:spTree>
    <p:extLst>
      <p:ext uri="{BB962C8B-B14F-4D97-AF65-F5344CB8AC3E}">
        <p14:creationId xmlns:p14="http://schemas.microsoft.com/office/powerpoint/2010/main" val="8879810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6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(</a:t>
            </a:r>
            <a:r>
              <a:rPr lang="en-GB" dirty="0" err="1" smtClean="0">
                <a:solidFill>
                  <a:schemeClr val="bg1"/>
                </a:solidFill>
              </a:rPr>
              <a:t>mis</a:t>
            </a:r>
            <a:r>
              <a:rPr lang="en-GB" dirty="0" smtClean="0">
                <a:solidFill>
                  <a:schemeClr val="bg1"/>
                </a:solidFill>
              </a:rPr>
              <a:t>)conceptions of globalization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5257800"/>
          </a:xfrm>
        </p:spPr>
        <p:txBody>
          <a:bodyPr>
            <a:norm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Initially conceived of </a:t>
            </a:r>
            <a:r>
              <a:rPr lang="en-GB" dirty="0">
                <a:solidFill>
                  <a:schemeClr val="bg1"/>
                </a:solidFill>
              </a:rPr>
              <a:t>in terms of </a:t>
            </a:r>
            <a:r>
              <a:rPr lang="en-GB" dirty="0" smtClean="0">
                <a:solidFill>
                  <a:schemeClr val="bg1"/>
                </a:solidFill>
              </a:rPr>
              <a:t>McDonaldization</a:t>
            </a:r>
            <a:r>
              <a:rPr lang="en-GB" dirty="0">
                <a:solidFill>
                  <a:schemeClr val="bg1"/>
                </a:solidFill>
              </a:rPr>
              <a:t>, westernization or “</a:t>
            </a:r>
            <a:r>
              <a:rPr lang="en-GB" dirty="0" err="1" smtClean="0">
                <a:solidFill>
                  <a:schemeClr val="bg1"/>
                </a:solidFill>
              </a:rPr>
              <a:t>grobalization</a:t>
            </a:r>
            <a:r>
              <a:rPr lang="en-GB" dirty="0" smtClean="0">
                <a:solidFill>
                  <a:schemeClr val="bg1"/>
                </a:solidFill>
              </a:rPr>
              <a:t>”:</a:t>
            </a:r>
          </a:p>
          <a:p>
            <a:pPr lvl="1"/>
            <a:r>
              <a:rPr lang="en-GB" sz="2100" dirty="0">
                <a:solidFill>
                  <a:schemeClr val="bg1"/>
                </a:solidFill>
              </a:rPr>
              <a:t>The latter </a:t>
            </a:r>
            <a:r>
              <a:rPr lang="en-GB" sz="2100" dirty="0" smtClean="0">
                <a:solidFill>
                  <a:schemeClr val="bg1"/>
                </a:solidFill>
              </a:rPr>
              <a:t>alluding to the endless </a:t>
            </a:r>
            <a:r>
              <a:rPr lang="en-GB" sz="2100" dirty="0">
                <a:solidFill>
                  <a:schemeClr val="bg1"/>
                </a:solidFill>
              </a:rPr>
              <a:t>pursuit for growth, often </a:t>
            </a:r>
            <a:r>
              <a:rPr lang="en-GB" sz="2100" dirty="0" smtClean="0">
                <a:solidFill>
                  <a:schemeClr val="bg1"/>
                </a:solidFill>
              </a:rPr>
              <a:t>resulting in </a:t>
            </a:r>
            <a:r>
              <a:rPr lang="en-GB" sz="2100" dirty="0">
                <a:solidFill>
                  <a:schemeClr val="bg1"/>
                </a:solidFill>
              </a:rPr>
              <a:t>the production of vacuous material goods and “cultural output</a:t>
            </a:r>
            <a:r>
              <a:rPr lang="en-GB" sz="2100" dirty="0" smtClean="0">
                <a:solidFill>
                  <a:schemeClr val="bg1"/>
                </a:solidFill>
              </a:rPr>
              <a:t>”.</a:t>
            </a:r>
          </a:p>
          <a:p>
            <a:pPr lvl="1"/>
            <a:endParaRPr lang="en-GB" sz="500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Themes such as standardization </a:t>
            </a:r>
            <a:r>
              <a:rPr lang="en-GB" dirty="0">
                <a:solidFill>
                  <a:schemeClr val="bg1"/>
                </a:solidFill>
              </a:rPr>
              <a:t>and </a:t>
            </a:r>
            <a:r>
              <a:rPr lang="en-GB" dirty="0" smtClean="0">
                <a:solidFill>
                  <a:schemeClr val="bg1"/>
                </a:solidFill>
              </a:rPr>
              <a:t>homogenization are often connected to the concept. </a:t>
            </a:r>
          </a:p>
          <a:p>
            <a:endParaRPr lang="en-GB" sz="500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However, there is a flip side to globalization which involves people responding, adapting, rejecting and amelioration wider “global” influences, often leading to new, distinct, </a:t>
            </a:r>
            <a:r>
              <a:rPr lang="en-GB" dirty="0" err="1" smtClean="0">
                <a:solidFill>
                  <a:schemeClr val="bg1"/>
                </a:solidFill>
              </a:rPr>
              <a:t>heterogenous</a:t>
            </a:r>
            <a:r>
              <a:rPr lang="en-GB" dirty="0" smtClean="0">
                <a:solidFill>
                  <a:schemeClr val="bg1"/>
                </a:solidFill>
              </a:rPr>
              <a:t> outputs. </a:t>
            </a:r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1026" name="Picture 2" descr="Globalizations and the Ancient World: Amazon.co.uk: Jennings, Justin:  9781107652453: Book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94949" y="1361644"/>
            <a:ext cx="3830436" cy="54611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Content Placeholder 4"/>
          <p:cNvSpPr txBox="1">
            <a:spLocks/>
          </p:cNvSpPr>
          <p:nvPr/>
        </p:nvSpPr>
        <p:spPr>
          <a:xfrm>
            <a:off x="0" y="1326398"/>
            <a:ext cx="5093594" cy="5531601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vert="horz">
            <a:normAutofit fontScale="92500" lnSpcReduction="10000"/>
          </a:bodyPr>
          <a:lstStyle>
            <a:lvl1pPr marL="548640" indent="-411480" algn="l" rtl="0" eaLnBrk="1" latinLnBrk="0" hangingPunct="1">
              <a:spcBef>
                <a:spcPct val="20000"/>
              </a:spcBef>
              <a:buClr>
                <a:schemeClr val="tx1">
                  <a:shade val="95000"/>
                </a:schemeClr>
              </a:buClr>
              <a:buSzPct val="65000"/>
              <a:buFont typeface="Wingdings 2"/>
              <a:buChar char=""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868680" indent="-283464" algn="l" rtl="0" eaLnBrk="1" latinLnBrk="0" hangingPunct="1">
              <a:spcBef>
                <a:spcPct val="20000"/>
              </a:spcBef>
              <a:buClr>
                <a:schemeClr val="tx1"/>
              </a:buClr>
              <a:buSzPct val="80000"/>
              <a:buFont typeface="Wingdings 2"/>
              <a:buChar char="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33856" indent="-228600" algn="l" rtl="0" eaLnBrk="1" latinLnBrk="0" hangingPunct="1">
              <a:spcBef>
                <a:spcPct val="20000"/>
              </a:spcBef>
              <a:buClr>
                <a:schemeClr val="tx1"/>
              </a:buClr>
              <a:buSzPct val="95000"/>
              <a:buFont typeface="Wingdings"/>
              <a:buChar char=""/>
              <a:defRPr kumimoji="0"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5331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SzPct val="100000"/>
              <a:buFont typeface="Wingdings 3"/>
              <a:buChar char="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533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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6479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3"/>
              <a:buChar char="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65960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67128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6829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defTabSz="914400">
              <a:buFont typeface="Wingdings 2"/>
              <a:buNone/>
            </a:pPr>
            <a:r>
              <a:rPr lang="en-GB" dirty="0" smtClean="0">
                <a:solidFill>
                  <a:schemeClr val="bg1"/>
                </a:solidFill>
              </a:rPr>
              <a:t>Adoption of modern globalisation criteria by Jennings (2011) to discuss </a:t>
            </a:r>
            <a:r>
              <a:rPr lang="en-GB" dirty="0" err="1" smtClean="0">
                <a:solidFill>
                  <a:schemeClr val="bg1"/>
                </a:solidFill>
              </a:rPr>
              <a:t>Uruk-Warsa</a:t>
            </a:r>
            <a:r>
              <a:rPr lang="en-GB" dirty="0" smtClean="0">
                <a:solidFill>
                  <a:schemeClr val="bg1"/>
                </a:solidFill>
              </a:rPr>
              <a:t>, Cahokia and the </a:t>
            </a:r>
            <a:r>
              <a:rPr lang="en-GB" dirty="0" err="1" smtClean="0">
                <a:solidFill>
                  <a:schemeClr val="bg1"/>
                </a:solidFill>
              </a:rPr>
              <a:t>Huari</a:t>
            </a:r>
            <a:r>
              <a:rPr lang="en-GB" dirty="0" smtClean="0">
                <a:solidFill>
                  <a:schemeClr val="bg1"/>
                </a:solidFill>
              </a:rPr>
              <a:t> cultures:</a:t>
            </a:r>
          </a:p>
          <a:p>
            <a:pPr lvl="1" defTabSz="914400"/>
            <a:r>
              <a:rPr lang="en-GB" sz="2600" dirty="0" smtClean="0">
                <a:solidFill>
                  <a:schemeClr val="bg1"/>
                </a:solidFill>
              </a:rPr>
              <a:t>Time-Space Compression</a:t>
            </a:r>
          </a:p>
          <a:p>
            <a:pPr lvl="1" defTabSz="914400"/>
            <a:r>
              <a:rPr lang="en-GB" sz="2600" dirty="0" smtClean="0">
                <a:solidFill>
                  <a:schemeClr val="bg1"/>
                </a:solidFill>
              </a:rPr>
              <a:t>Deterritorialisation</a:t>
            </a:r>
          </a:p>
          <a:p>
            <a:pPr lvl="1" defTabSz="914400"/>
            <a:r>
              <a:rPr lang="en-GB" sz="2600" dirty="0" smtClean="0">
                <a:solidFill>
                  <a:schemeClr val="bg1"/>
                </a:solidFill>
              </a:rPr>
              <a:t>Standardization</a:t>
            </a:r>
          </a:p>
          <a:p>
            <a:pPr lvl="1" defTabSz="914400"/>
            <a:r>
              <a:rPr lang="en-GB" sz="2600" dirty="0" smtClean="0">
                <a:solidFill>
                  <a:schemeClr val="bg1"/>
                </a:solidFill>
              </a:rPr>
              <a:t>Unevenness</a:t>
            </a:r>
          </a:p>
          <a:p>
            <a:pPr lvl="1" defTabSz="914400"/>
            <a:r>
              <a:rPr lang="en-GB" sz="2600" dirty="0" smtClean="0">
                <a:solidFill>
                  <a:schemeClr val="bg1"/>
                </a:solidFill>
              </a:rPr>
              <a:t>Cultural homogenization</a:t>
            </a:r>
          </a:p>
          <a:p>
            <a:pPr lvl="1" defTabSz="914400"/>
            <a:r>
              <a:rPr lang="en-GB" sz="2600" dirty="0" smtClean="0">
                <a:solidFill>
                  <a:schemeClr val="bg1"/>
                </a:solidFill>
              </a:rPr>
              <a:t>Cultural heterogeneity</a:t>
            </a:r>
          </a:p>
          <a:p>
            <a:pPr lvl="1" defTabSz="914400"/>
            <a:r>
              <a:rPr lang="en-GB" sz="2600" dirty="0" smtClean="0">
                <a:solidFill>
                  <a:schemeClr val="bg1"/>
                </a:solidFill>
              </a:rPr>
              <a:t>Re-embedding of local culture</a:t>
            </a:r>
          </a:p>
          <a:p>
            <a:pPr lvl="1" defTabSz="914400"/>
            <a:r>
              <a:rPr lang="en-GB" sz="2600" dirty="0" smtClean="0">
                <a:solidFill>
                  <a:schemeClr val="bg1"/>
                </a:solidFill>
              </a:rPr>
              <a:t>Vulnerability</a:t>
            </a:r>
          </a:p>
          <a:p>
            <a:pPr defTabSz="914400"/>
            <a:endParaRPr lang="en-GB" dirty="0"/>
          </a:p>
        </p:txBody>
      </p:sp>
      <p:sp>
        <p:nvSpPr>
          <p:cNvPr id="7" name="Content Placeholder 4"/>
          <p:cNvSpPr txBox="1">
            <a:spLocks/>
          </p:cNvSpPr>
          <p:nvPr/>
        </p:nvSpPr>
        <p:spPr>
          <a:xfrm>
            <a:off x="0" y="1387276"/>
            <a:ext cx="5093594" cy="5531601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vert="horz">
            <a:normAutofit fontScale="92500" lnSpcReduction="10000"/>
          </a:bodyPr>
          <a:lstStyle>
            <a:lvl1pPr marL="548640" indent="-411480" algn="l" rtl="0" eaLnBrk="1" latinLnBrk="0" hangingPunct="1">
              <a:spcBef>
                <a:spcPct val="20000"/>
              </a:spcBef>
              <a:buClr>
                <a:schemeClr val="tx1">
                  <a:shade val="95000"/>
                </a:schemeClr>
              </a:buClr>
              <a:buSzPct val="65000"/>
              <a:buFont typeface="Wingdings 2"/>
              <a:buChar char=""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868680" indent="-283464" algn="l" rtl="0" eaLnBrk="1" latinLnBrk="0" hangingPunct="1">
              <a:spcBef>
                <a:spcPct val="20000"/>
              </a:spcBef>
              <a:buClr>
                <a:schemeClr val="tx1"/>
              </a:buClr>
              <a:buSzPct val="80000"/>
              <a:buFont typeface="Wingdings 2"/>
              <a:buChar char="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33856" indent="-228600" algn="l" rtl="0" eaLnBrk="1" latinLnBrk="0" hangingPunct="1">
              <a:spcBef>
                <a:spcPct val="20000"/>
              </a:spcBef>
              <a:buClr>
                <a:schemeClr val="tx1"/>
              </a:buClr>
              <a:buSzPct val="95000"/>
              <a:buFont typeface="Wingdings"/>
              <a:buChar char=""/>
              <a:defRPr kumimoji="0"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5331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SzPct val="100000"/>
              <a:buFont typeface="Wingdings 3"/>
              <a:buChar char="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533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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6479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3"/>
              <a:buChar char="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65960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67128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6829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defTabSz="914400">
              <a:buFont typeface="Wingdings 2"/>
              <a:buNone/>
            </a:pPr>
            <a:r>
              <a:rPr lang="en-GB" smtClean="0">
                <a:solidFill>
                  <a:schemeClr val="bg1"/>
                </a:solidFill>
              </a:rPr>
              <a:t>Adoption of modern globalisation criteria by Jennings (2011) to discuss Uruk-Warsa, Cahokia and the Huari cultures:</a:t>
            </a:r>
          </a:p>
          <a:p>
            <a:pPr lvl="1" defTabSz="914400"/>
            <a:r>
              <a:rPr lang="en-GB" sz="2600" smtClean="0">
                <a:solidFill>
                  <a:schemeClr val="bg1"/>
                </a:solidFill>
              </a:rPr>
              <a:t>Time-Space Compression</a:t>
            </a:r>
          </a:p>
          <a:p>
            <a:pPr lvl="1" defTabSz="914400"/>
            <a:r>
              <a:rPr lang="en-GB" sz="2600" smtClean="0">
                <a:solidFill>
                  <a:schemeClr val="bg1"/>
                </a:solidFill>
              </a:rPr>
              <a:t>Deterritorialisation</a:t>
            </a:r>
          </a:p>
          <a:p>
            <a:pPr lvl="1" defTabSz="914400"/>
            <a:r>
              <a:rPr lang="en-GB" sz="2600" smtClean="0">
                <a:solidFill>
                  <a:schemeClr val="bg1"/>
                </a:solidFill>
              </a:rPr>
              <a:t>Standardization</a:t>
            </a:r>
          </a:p>
          <a:p>
            <a:pPr lvl="1" defTabSz="914400"/>
            <a:r>
              <a:rPr lang="en-GB" sz="2600" smtClean="0">
                <a:solidFill>
                  <a:schemeClr val="bg1"/>
                </a:solidFill>
              </a:rPr>
              <a:t>Unevenness</a:t>
            </a:r>
          </a:p>
          <a:p>
            <a:pPr lvl="1" defTabSz="914400"/>
            <a:r>
              <a:rPr lang="en-GB" sz="2600" smtClean="0">
                <a:solidFill>
                  <a:schemeClr val="bg1"/>
                </a:solidFill>
              </a:rPr>
              <a:t>Cultural homogenization</a:t>
            </a:r>
          </a:p>
          <a:p>
            <a:pPr lvl="1" defTabSz="914400"/>
            <a:r>
              <a:rPr lang="en-GB" sz="2600" smtClean="0">
                <a:solidFill>
                  <a:schemeClr val="bg1"/>
                </a:solidFill>
              </a:rPr>
              <a:t>Cultural heterogeneity</a:t>
            </a:r>
          </a:p>
          <a:p>
            <a:pPr lvl="1" defTabSz="914400"/>
            <a:r>
              <a:rPr lang="en-GB" sz="2600" smtClean="0">
                <a:solidFill>
                  <a:schemeClr val="bg1"/>
                </a:solidFill>
              </a:rPr>
              <a:t>Re-embedding of local culture</a:t>
            </a:r>
          </a:p>
          <a:p>
            <a:pPr lvl="1" defTabSz="914400"/>
            <a:r>
              <a:rPr lang="en-GB" sz="2600" smtClean="0">
                <a:solidFill>
                  <a:schemeClr val="bg1"/>
                </a:solidFill>
              </a:rPr>
              <a:t>Vulnerability</a:t>
            </a:r>
          </a:p>
          <a:p>
            <a:pPr defTabSz="914400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256530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274638"/>
            <a:ext cx="9144000" cy="1143000"/>
          </a:xfrm>
        </p:spPr>
        <p:txBody>
          <a:bodyPr>
            <a:normAutofit/>
          </a:bodyPr>
          <a:lstStyle/>
          <a:p>
            <a:r>
              <a:rPr lang="en-GB" sz="3400" dirty="0" smtClean="0">
                <a:solidFill>
                  <a:schemeClr val="bg1"/>
                </a:solidFill>
              </a:rPr>
              <a:t>Can we apply concepts from globalization to the study of the pre-modern world?</a:t>
            </a:r>
            <a:endParaRPr lang="en-GB" sz="3400" dirty="0">
              <a:solidFill>
                <a:schemeClr val="bg1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0" y="1725768"/>
            <a:ext cx="9144000" cy="5132232"/>
          </a:xfrm>
        </p:spPr>
        <p:txBody>
          <a:bodyPr>
            <a:norm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A tool </a:t>
            </a:r>
            <a:r>
              <a:rPr lang="en-GB" dirty="0">
                <a:solidFill>
                  <a:schemeClr val="bg1"/>
                </a:solidFill>
              </a:rPr>
              <a:t>for analysing </a:t>
            </a:r>
            <a:r>
              <a:rPr lang="en-GB" dirty="0" smtClean="0">
                <a:solidFill>
                  <a:schemeClr val="bg1"/>
                </a:solidFill>
              </a:rPr>
              <a:t>connectivity and the social, cultural, political and economic consequences of this (potentially also as a label or descriptor for past phenomena). </a:t>
            </a:r>
          </a:p>
          <a:p>
            <a:endParaRPr lang="en-GB" sz="700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A sense of processes operating at different scales, from the macro to micro. </a:t>
            </a:r>
          </a:p>
          <a:p>
            <a:endParaRPr lang="en-GB" sz="600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Requires to think of developments within societies in a wider context, not just as purely internal developments. </a:t>
            </a:r>
          </a:p>
          <a:p>
            <a:pPr lvl="1"/>
            <a:r>
              <a:rPr lang="en-GB" dirty="0" smtClean="0">
                <a:solidFill>
                  <a:schemeClr val="bg1"/>
                </a:solidFill>
              </a:rPr>
              <a:t>Exogenous and endogenous. </a:t>
            </a:r>
          </a:p>
          <a:p>
            <a:endParaRPr lang="en-GB" sz="600" dirty="0" smtClean="0"/>
          </a:p>
        </p:txBody>
      </p:sp>
    </p:spTree>
    <p:extLst>
      <p:ext uri="{BB962C8B-B14F-4D97-AF65-F5344CB8AC3E}">
        <p14:creationId xmlns:p14="http://schemas.microsoft.com/office/powerpoint/2010/main" val="33191265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417638"/>
          </a:xfrm>
        </p:spPr>
        <p:txBody>
          <a:bodyPr>
            <a:norm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Globalization in relation to other concepts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5257800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It can co-opt or replace earlier, potentially more problematic concepts;</a:t>
            </a:r>
          </a:p>
          <a:p>
            <a:pPr lvl="1"/>
            <a:r>
              <a:rPr lang="en-GB" dirty="0">
                <a:solidFill>
                  <a:schemeClr val="bg1"/>
                </a:solidFill>
              </a:rPr>
              <a:t>Hybridity (potentially everything is a hybrid, whereas glocalization implies local elements enmeshed in with the “global”); may also (inadvertently) imply a sense of cultural purity on the part of the contributing partners. </a:t>
            </a:r>
          </a:p>
          <a:p>
            <a:pPr lvl="1"/>
            <a:r>
              <a:rPr lang="en-GB" dirty="0">
                <a:solidFill>
                  <a:schemeClr val="bg1"/>
                </a:solidFill>
              </a:rPr>
              <a:t>Creolization – focusing on unequal powers dynamics and themes of imperialism and colonization). </a:t>
            </a:r>
          </a:p>
          <a:p>
            <a:pPr lvl="1"/>
            <a:r>
              <a:rPr lang="en-GB" dirty="0">
                <a:solidFill>
                  <a:schemeClr val="bg1"/>
                </a:solidFill>
              </a:rPr>
              <a:t>World Systems theory – overly strong emphasis on economic structures; also unequal power dynamics. </a:t>
            </a:r>
          </a:p>
          <a:p>
            <a:pPr lvl="1"/>
            <a:r>
              <a:rPr lang="en-GB" dirty="0">
                <a:solidFill>
                  <a:schemeClr val="bg1"/>
                </a:solidFill>
              </a:rPr>
              <a:t>“Influence” – often implied a sense of passivity on the part of the recipient society/group.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25597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137160" indent="0">
              <a:buNone/>
            </a:pPr>
            <a:r>
              <a:rPr lang="en-GB" sz="6600" b="1" dirty="0" smtClean="0">
                <a:solidFill>
                  <a:schemeClr val="bg1"/>
                </a:solidFill>
              </a:rPr>
              <a:t>Applying Globalization to the Pre-modern history</a:t>
            </a:r>
            <a:endParaRPr lang="en-GB" sz="66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289730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Bronzization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0" y="1600200"/>
            <a:ext cx="9144000" cy="1542245"/>
          </a:xfrm>
        </p:spPr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A driver for widespread connectivity (especially between </a:t>
            </a:r>
            <a:r>
              <a:rPr lang="en-GB" dirty="0">
                <a:solidFill>
                  <a:schemeClr val="bg1"/>
                </a:solidFill>
              </a:rPr>
              <a:t>2000-1200 </a:t>
            </a:r>
            <a:r>
              <a:rPr lang="en-GB" dirty="0" smtClean="0">
                <a:solidFill>
                  <a:schemeClr val="bg1"/>
                </a:solidFill>
              </a:rPr>
              <a:t>BCE), </a:t>
            </a:r>
            <a:r>
              <a:rPr lang="en-GB" dirty="0">
                <a:solidFill>
                  <a:schemeClr val="bg1"/>
                </a:solidFill>
              </a:rPr>
              <a:t>was the need for tin (something more sparsely sourced) as a component of bronze </a:t>
            </a:r>
            <a:r>
              <a:rPr lang="en-GB" dirty="0" smtClean="0">
                <a:solidFill>
                  <a:schemeClr val="bg1"/>
                </a:solidFill>
              </a:rPr>
              <a:t>alloy. 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6" name="Content Placeholder 2"/>
          <p:cNvSpPr>
            <a:spLocks noGrp="1"/>
          </p:cNvSpPr>
          <p:nvPr>
            <p:ph sz="half" idx="1"/>
          </p:nvPr>
        </p:nvSpPr>
        <p:spPr>
          <a:xfrm>
            <a:off x="0" y="2987898"/>
            <a:ext cx="4495800" cy="3870101"/>
          </a:xfrm>
        </p:spPr>
        <p:txBody>
          <a:bodyPr>
            <a:normAutofit lnSpcReduction="10000"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It more than just local</a:t>
            </a:r>
            <a:r>
              <a:rPr lang="en-GB" dirty="0">
                <a:solidFill>
                  <a:schemeClr val="bg1"/>
                </a:solidFill>
              </a:rPr>
              <a:t>, regional and transregional exchange </a:t>
            </a:r>
            <a:r>
              <a:rPr lang="en-GB" dirty="0" smtClean="0">
                <a:solidFill>
                  <a:schemeClr val="bg1"/>
                </a:solidFill>
              </a:rPr>
              <a:t>– </a:t>
            </a:r>
            <a:r>
              <a:rPr lang="en-GB" dirty="0">
                <a:solidFill>
                  <a:schemeClr val="bg1"/>
                </a:solidFill>
              </a:rPr>
              <a:t>increasing dependencies, technological adaptation and the generation a range of glocal material culture (‘neither imports nor genuinely indigenous’)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4040125"/>
            <a:ext cx="4404575" cy="2817875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81880" y="2925761"/>
            <a:ext cx="2170895" cy="1707771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27217" y="2925761"/>
            <a:ext cx="1923245" cy="14424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28039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274638"/>
            <a:ext cx="9144000" cy="1143000"/>
          </a:xfrm>
        </p:spPr>
        <p:txBody>
          <a:bodyPr>
            <a:normAutofit fontScale="90000"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Globalization and the Roman Empire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0" y="1600200"/>
            <a:ext cx="8686800" cy="5257800"/>
          </a:xfrm>
        </p:spPr>
        <p:txBody>
          <a:bodyPr>
            <a:normAutofit lnSpcReduction="10000"/>
          </a:bodyPr>
          <a:lstStyle/>
          <a:p>
            <a:r>
              <a:rPr lang="en-GB" dirty="0">
                <a:solidFill>
                  <a:schemeClr val="bg1"/>
                </a:solidFill>
              </a:rPr>
              <a:t>Grand narrative of Romanization has been increasingly challenged since late 20</a:t>
            </a:r>
            <a:r>
              <a:rPr lang="en-GB" baseline="30000" dirty="0">
                <a:solidFill>
                  <a:schemeClr val="bg1"/>
                </a:solidFill>
              </a:rPr>
              <a:t>th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smtClean="0">
                <a:solidFill>
                  <a:schemeClr val="bg1"/>
                </a:solidFill>
              </a:rPr>
              <a:t>century</a:t>
            </a:r>
          </a:p>
          <a:p>
            <a:pPr lvl="1"/>
            <a:r>
              <a:rPr lang="en-GB" dirty="0" smtClean="0">
                <a:solidFill>
                  <a:schemeClr val="bg1"/>
                </a:solidFill>
              </a:rPr>
              <a:t>few </a:t>
            </a:r>
            <a:r>
              <a:rPr lang="en-GB" dirty="0">
                <a:solidFill>
                  <a:schemeClr val="bg1"/>
                </a:solidFill>
              </a:rPr>
              <a:t>unrepentant advocates of this concept (at least in an unrevised </a:t>
            </a:r>
            <a:r>
              <a:rPr lang="en-GB" dirty="0" smtClean="0">
                <a:solidFill>
                  <a:schemeClr val="bg1"/>
                </a:solidFill>
              </a:rPr>
              <a:t>manner</a:t>
            </a:r>
            <a:r>
              <a:rPr lang="en-GB" dirty="0">
                <a:solidFill>
                  <a:schemeClr val="bg1"/>
                </a:solidFill>
              </a:rPr>
              <a:t>)</a:t>
            </a:r>
            <a:r>
              <a:rPr lang="en-GB" dirty="0" smtClean="0">
                <a:solidFill>
                  <a:schemeClr val="bg1"/>
                </a:solidFill>
              </a:rPr>
              <a:t>.</a:t>
            </a:r>
          </a:p>
          <a:p>
            <a:pPr lvl="1"/>
            <a:endParaRPr lang="en-GB" sz="600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Old model quite </a:t>
            </a:r>
            <a:r>
              <a:rPr lang="en-GB" dirty="0" err="1" smtClean="0">
                <a:solidFill>
                  <a:schemeClr val="bg1"/>
                </a:solidFill>
              </a:rPr>
              <a:t>diffusionist</a:t>
            </a:r>
            <a:r>
              <a:rPr lang="en-GB" dirty="0" smtClean="0">
                <a:solidFill>
                  <a:schemeClr val="bg1"/>
                </a:solidFill>
              </a:rPr>
              <a:t> – acculturation seemed to underplay agency of “indigenous” groups, and saw changes in too lopsided a manner.  </a:t>
            </a:r>
          </a:p>
          <a:p>
            <a:endParaRPr lang="en-GB" sz="600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Globalization thinking a means to </a:t>
            </a:r>
            <a:r>
              <a:rPr lang="en-GB" i="1" dirty="0" smtClean="0">
                <a:solidFill>
                  <a:schemeClr val="bg1"/>
                </a:solidFill>
              </a:rPr>
              <a:t>de-centre</a:t>
            </a:r>
            <a:r>
              <a:rPr lang="en-GB" dirty="0" smtClean="0">
                <a:solidFill>
                  <a:schemeClr val="bg1"/>
                </a:solidFill>
              </a:rPr>
              <a:t> Rome and put greater emphasis on local variation. </a:t>
            </a:r>
          </a:p>
          <a:p>
            <a:pPr lvl="1"/>
            <a:r>
              <a:rPr lang="en-GB" dirty="0" smtClean="0">
                <a:solidFill>
                  <a:schemeClr val="bg1"/>
                </a:solidFill>
              </a:rPr>
              <a:t>Cultural changes resulting from many variables and many “directions”.</a:t>
            </a:r>
            <a:endParaRPr lang="en-GB" dirty="0">
              <a:solidFill>
                <a:schemeClr val="bg1"/>
              </a:solidFill>
            </a:endParaRPr>
          </a:p>
          <a:p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4294967295"/>
          </p:nvPr>
        </p:nvPicPr>
        <p:blipFill>
          <a:blip r:embed="rId2"/>
          <a:stretch>
            <a:fillRect/>
          </a:stretch>
        </p:blipFill>
        <p:spPr>
          <a:xfrm>
            <a:off x="5550795" y="1522413"/>
            <a:ext cx="3593206" cy="5410584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44699" y="1522413"/>
            <a:ext cx="5100033" cy="5016758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en-GB" sz="3200" b="1" dirty="0" smtClean="0">
                <a:solidFill>
                  <a:schemeClr val="bg1"/>
                </a:solidFill>
              </a:rPr>
              <a:t>Globalization notably apparent in the form of ‘symbolic </a:t>
            </a:r>
            <a:r>
              <a:rPr lang="en-GB" sz="3200" b="1" dirty="0">
                <a:solidFill>
                  <a:schemeClr val="bg1"/>
                </a:solidFill>
              </a:rPr>
              <a:t>exchange’: </a:t>
            </a:r>
            <a:endParaRPr lang="en-GB" sz="3200" b="1" dirty="0" smtClean="0">
              <a:solidFill>
                <a:schemeClr val="bg1"/>
              </a:solidFill>
            </a:endParaRPr>
          </a:p>
          <a:p>
            <a:r>
              <a:rPr lang="en-GB" sz="2800" dirty="0" smtClean="0">
                <a:solidFill>
                  <a:schemeClr val="bg1"/>
                </a:solidFill>
              </a:rPr>
              <a:t>1) rituals </a:t>
            </a:r>
            <a:r>
              <a:rPr lang="en-GB" sz="2800" dirty="0">
                <a:solidFill>
                  <a:schemeClr val="bg1"/>
                </a:solidFill>
              </a:rPr>
              <a:t>(imperial cult), </a:t>
            </a:r>
            <a:endParaRPr lang="en-GB" sz="2800" dirty="0" smtClean="0">
              <a:solidFill>
                <a:schemeClr val="bg1"/>
              </a:solidFill>
            </a:endParaRPr>
          </a:p>
          <a:p>
            <a:r>
              <a:rPr lang="en-GB" sz="2800" dirty="0" smtClean="0">
                <a:solidFill>
                  <a:schemeClr val="bg1"/>
                </a:solidFill>
              </a:rPr>
              <a:t>2)social </a:t>
            </a:r>
            <a:r>
              <a:rPr lang="en-GB" sz="2800" dirty="0">
                <a:solidFill>
                  <a:schemeClr val="bg1"/>
                </a:solidFill>
              </a:rPr>
              <a:t>practices (bath complexes, etc</a:t>
            </a:r>
            <a:r>
              <a:rPr lang="en-GB" sz="2800" dirty="0" smtClean="0">
                <a:solidFill>
                  <a:schemeClr val="bg1"/>
                </a:solidFill>
              </a:rPr>
              <a:t>.),</a:t>
            </a:r>
          </a:p>
          <a:p>
            <a:r>
              <a:rPr lang="en-GB" sz="2800" dirty="0">
                <a:solidFill>
                  <a:schemeClr val="bg1"/>
                </a:solidFill>
              </a:rPr>
              <a:t>3</a:t>
            </a:r>
            <a:r>
              <a:rPr lang="en-GB" sz="2800" dirty="0" smtClean="0">
                <a:solidFill>
                  <a:schemeClr val="bg1"/>
                </a:solidFill>
              </a:rPr>
              <a:t>) iconography </a:t>
            </a:r>
            <a:r>
              <a:rPr lang="en-GB" sz="2800" dirty="0">
                <a:solidFill>
                  <a:schemeClr val="bg1"/>
                </a:solidFill>
              </a:rPr>
              <a:t>(imagery of the emperor on coins, etc.), </a:t>
            </a:r>
            <a:endParaRPr lang="en-GB" sz="2800" dirty="0" smtClean="0">
              <a:solidFill>
                <a:schemeClr val="bg1"/>
              </a:solidFill>
            </a:endParaRPr>
          </a:p>
          <a:p>
            <a:r>
              <a:rPr lang="en-GB" sz="2800" dirty="0" smtClean="0">
                <a:solidFill>
                  <a:schemeClr val="bg1"/>
                </a:solidFill>
              </a:rPr>
              <a:t>4) bureaucratic </a:t>
            </a:r>
            <a:r>
              <a:rPr lang="en-GB" sz="2800" dirty="0">
                <a:solidFill>
                  <a:schemeClr val="bg1"/>
                </a:solidFill>
              </a:rPr>
              <a:t>demands (paying taxes, conducting census</a:t>
            </a:r>
            <a:r>
              <a:rPr lang="en-GB" sz="2800" dirty="0" smtClean="0">
                <a:solidFill>
                  <a:schemeClr val="bg1"/>
                </a:solidFill>
              </a:rPr>
              <a:t>).</a:t>
            </a:r>
            <a:endParaRPr lang="en-GB" sz="2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830590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274638"/>
            <a:ext cx="9144000" cy="1143000"/>
          </a:xfrm>
        </p:spPr>
        <p:txBody>
          <a:bodyPr>
            <a:normAutofit fontScale="90000"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Challenges of utilising globalisation thinking 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0" y="1815920"/>
            <a:ext cx="5650275" cy="5042079"/>
          </a:xfrm>
        </p:spPr>
        <p:txBody>
          <a:bodyPr>
            <a:normAutofit lnSpcReduction="10000"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It is a </a:t>
            </a:r>
            <a:r>
              <a:rPr lang="en-GB" dirty="0">
                <a:solidFill>
                  <a:schemeClr val="bg1"/>
                </a:solidFill>
              </a:rPr>
              <a:t>process or should </a:t>
            </a:r>
            <a:r>
              <a:rPr lang="en-GB" dirty="0" smtClean="0">
                <a:solidFill>
                  <a:schemeClr val="bg1"/>
                </a:solidFill>
              </a:rPr>
              <a:t>it be </a:t>
            </a:r>
            <a:r>
              <a:rPr lang="en-GB" dirty="0">
                <a:solidFill>
                  <a:schemeClr val="bg1"/>
                </a:solidFill>
              </a:rPr>
              <a:t>classed as its own discrete </a:t>
            </a:r>
            <a:r>
              <a:rPr lang="en-GB" dirty="0" smtClean="0">
                <a:solidFill>
                  <a:schemeClr val="bg1"/>
                </a:solidFill>
              </a:rPr>
              <a:t>set of cycles </a:t>
            </a:r>
            <a:r>
              <a:rPr lang="en-GB" dirty="0">
                <a:solidFill>
                  <a:schemeClr val="bg1"/>
                </a:solidFill>
              </a:rPr>
              <a:t>or </a:t>
            </a:r>
            <a:r>
              <a:rPr lang="en-GB" dirty="0" smtClean="0">
                <a:solidFill>
                  <a:schemeClr val="bg1"/>
                </a:solidFill>
              </a:rPr>
              <a:t>waves?</a:t>
            </a:r>
          </a:p>
          <a:p>
            <a:endParaRPr lang="en-GB" sz="500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Defining the period of focus?</a:t>
            </a:r>
          </a:p>
          <a:p>
            <a:endParaRPr lang="en-GB" sz="500" dirty="0" smtClean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How do you assess the intensity of connections when quantitative data is severely lacking? Where is the “threshold” set? </a:t>
            </a:r>
          </a:p>
          <a:p>
            <a:endParaRPr lang="en-GB" sz="500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Is it better than the core-periphery model?</a:t>
            </a:r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99279" y="2197065"/>
            <a:ext cx="3644721" cy="39023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51217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605306" y="631066"/>
            <a:ext cx="8358390" cy="55092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8800" b="1" dirty="0" smtClean="0">
                <a:solidFill>
                  <a:schemeClr val="bg1"/>
                </a:solidFill>
              </a:rPr>
              <a:t>Applying Globalisation to the Antique Indian Ocean?</a:t>
            </a:r>
            <a:endParaRPr lang="en-GB" sz="88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772301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561109" y="135082"/>
            <a:ext cx="7954241" cy="1132609"/>
          </a:xfrm>
        </p:spPr>
        <p:txBody>
          <a:bodyPr/>
          <a:lstStyle/>
          <a:p>
            <a:r>
              <a:rPr lang="en-GB" b="1" dirty="0" smtClean="0">
                <a:latin typeface="+mn-lt"/>
              </a:rPr>
              <a:t>Temporal Issues</a:t>
            </a:r>
            <a:endParaRPr lang="en-GB" b="1" dirty="0">
              <a:latin typeface="+mn-lt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124691" y="1101436"/>
            <a:ext cx="5081154" cy="5756564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Two key steps:</a:t>
            </a:r>
          </a:p>
          <a:p>
            <a:pPr lvl="1"/>
            <a:r>
              <a:rPr lang="en-GB" dirty="0" smtClean="0"/>
              <a:t>Demarcating the chronological boundaries of study.</a:t>
            </a:r>
          </a:p>
          <a:p>
            <a:pPr lvl="2"/>
            <a:r>
              <a:rPr lang="en-GB" dirty="0" smtClean="0"/>
              <a:t>300 BCE to 700 CE.</a:t>
            </a:r>
          </a:p>
          <a:p>
            <a:pPr lvl="1"/>
            <a:r>
              <a:rPr lang="en-GB" dirty="0" smtClean="0"/>
              <a:t>How to place the study within a wider historical context:</a:t>
            </a:r>
          </a:p>
          <a:p>
            <a:pPr lvl="2"/>
            <a:r>
              <a:rPr lang="en-GB" dirty="0" smtClean="0"/>
              <a:t>Lineal progression – progress towards “modern” globalisation.</a:t>
            </a:r>
          </a:p>
          <a:p>
            <a:pPr lvl="2"/>
            <a:r>
              <a:rPr lang="en-GB" dirty="0" smtClean="0"/>
              <a:t>Cyclical (often tends to be favoured by those adopting World System(s) Theory.</a:t>
            </a:r>
          </a:p>
          <a:p>
            <a:pPr lvl="2"/>
            <a:r>
              <a:rPr lang="en-GB" dirty="0" smtClean="0"/>
              <a:t>A </a:t>
            </a:r>
            <a:r>
              <a:rPr lang="en-GB" dirty="0"/>
              <a:t>set of overlapping sequences (not stages</a:t>
            </a:r>
            <a:r>
              <a:rPr lang="en-GB" dirty="0" smtClean="0"/>
              <a:t>) – Hopkins (2010).</a:t>
            </a:r>
          </a:p>
          <a:p>
            <a:pPr lvl="2"/>
            <a:r>
              <a:rPr lang="en-GB" dirty="0" smtClean="0"/>
              <a:t>Neither </a:t>
            </a:r>
            <a:r>
              <a:rPr lang="en-GB" dirty="0"/>
              <a:t>a single universal epoch nor an evolutionary </a:t>
            </a:r>
            <a:r>
              <a:rPr lang="en-GB" dirty="0" smtClean="0"/>
              <a:t>process – Pitts and </a:t>
            </a:r>
            <a:r>
              <a:rPr lang="en-GB" dirty="0" err="1" smtClean="0"/>
              <a:t>Versluys</a:t>
            </a:r>
            <a:r>
              <a:rPr lang="en-GB" dirty="0" smtClean="0"/>
              <a:t> (2015).</a:t>
            </a:r>
          </a:p>
          <a:p>
            <a:pPr lvl="2"/>
            <a:endParaRPr lang="en-GB" sz="100" dirty="0"/>
          </a:p>
          <a:p>
            <a:r>
              <a:rPr lang="en-GB" dirty="0" smtClean="0"/>
              <a:t>Need </a:t>
            </a:r>
            <a:r>
              <a:rPr lang="en-GB" dirty="0"/>
              <a:t>to avoid an </a:t>
            </a:r>
            <a:r>
              <a:rPr lang="en-GB" dirty="0" smtClean="0"/>
              <a:t>overly </a:t>
            </a:r>
            <a:r>
              <a:rPr lang="en-GB" dirty="0"/>
              <a:t>schematised view of growth, apogee and </a:t>
            </a:r>
            <a:r>
              <a:rPr lang="en-GB" dirty="0" smtClean="0"/>
              <a:t>decline.</a:t>
            </a:r>
            <a:endParaRPr lang="en-GB" dirty="0"/>
          </a:p>
        </p:txBody>
      </p:sp>
      <p:pic>
        <p:nvPicPr>
          <p:cNvPr id="2" name="Content Placeholder 1"/>
          <p:cNvPicPr>
            <a:picLocks noGrp="1" noChangeAspect="1"/>
          </p:cNvPicPr>
          <p:nvPr>
            <p:ph sz="half" idx="2"/>
          </p:nvPr>
        </p:nvPicPr>
        <p:blipFill rotWithShape="1">
          <a:blip r:embed="rId2"/>
          <a:srcRect l="36951" t="11034" r="38342" b="30728"/>
          <a:stretch/>
        </p:blipFill>
        <p:spPr>
          <a:xfrm>
            <a:off x="5331853" y="86926"/>
            <a:ext cx="3619915" cy="6399315"/>
          </a:xfrm>
          <a:prstGeom prst="rect">
            <a:avLst/>
          </a:prstGeom>
        </p:spPr>
      </p:pic>
      <p:sp>
        <p:nvSpPr>
          <p:cNvPr id="7" name="Content Placeholder 4"/>
          <p:cNvSpPr txBox="1">
            <a:spLocks/>
          </p:cNvSpPr>
          <p:nvPr/>
        </p:nvSpPr>
        <p:spPr>
          <a:xfrm>
            <a:off x="5550794" y="6523789"/>
            <a:ext cx="3239841" cy="33421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sz="1400" dirty="0" smtClean="0">
                <a:solidFill>
                  <a:prstClr val="black"/>
                </a:solidFill>
              </a:rPr>
              <a:t>Image from Jennings (2011)</a:t>
            </a:r>
            <a:endParaRPr lang="en-GB" sz="14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747045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1"/>
            <a:ext cx="7886700" cy="845589"/>
          </a:xfrm>
        </p:spPr>
        <p:txBody>
          <a:bodyPr/>
          <a:lstStyle/>
          <a:p>
            <a:r>
              <a:rPr lang="en-GB" b="1" dirty="0">
                <a:latin typeface="+mn-lt"/>
              </a:rPr>
              <a:t>Levels of Geographic Integratio</a:t>
            </a:r>
            <a:r>
              <a:rPr lang="en-GB" b="1" dirty="0"/>
              <a:t>n</a:t>
            </a:r>
            <a:r>
              <a:rPr lang="en-GB" dirty="0"/>
              <a:t>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14298" y="1815084"/>
            <a:ext cx="5122720" cy="2722418"/>
          </a:xfrm>
        </p:spPr>
        <p:txBody>
          <a:bodyPr>
            <a:normAutofit fontScale="77500" lnSpcReduction="20000"/>
          </a:bodyPr>
          <a:lstStyle/>
          <a:p>
            <a:pPr lvl="1"/>
            <a:endParaRPr lang="en-GB" sz="100" dirty="0"/>
          </a:p>
          <a:p>
            <a:r>
              <a:rPr lang="en-GB" sz="2600" dirty="0" smtClean="0"/>
              <a:t>A </a:t>
            </a:r>
            <a:r>
              <a:rPr lang="en-GB" sz="2600" dirty="0"/>
              <a:t>wider integrated Indian Ocean </a:t>
            </a:r>
            <a:r>
              <a:rPr lang="en-GB" sz="2600" dirty="0" smtClean="0"/>
              <a:t>world – or separate, but strongly interconnected spheres?</a:t>
            </a:r>
          </a:p>
          <a:p>
            <a:endParaRPr lang="en-GB" sz="100" dirty="0"/>
          </a:p>
          <a:p>
            <a:r>
              <a:rPr lang="en-GB" sz="2600" dirty="0" smtClean="0"/>
              <a:t>What evidence is sufficient to determine this?</a:t>
            </a:r>
          </a:p>
          <a:p>
            <a:pPr lvl="1"/>
            <a:r>
              <a:rPr lang="en-GB" sz="2300" dirty="0"/>
              <a:t>Beaujard (2005) - argues that by the sixth century BCE there was a limited degree of </a:t>
            </a:r>
            <a:r>
              <a:rPr lang="en-GB" sz="2300" dirty="0" smtClean="0"/>
              <a:t>integration.</a:t>
            </a:r>
          </a:p>
          <a:p>
            <a:pPr lvl="1"/>
            <a:r>
              <a:rPr lang="en-GB" sz="2300" dirty="0" smtClean="0"/>
              <a:t>Roman finds in Southeast Asia? Embassy from Da Qin? Cosmas - Sri Lanka?</a:t>
            </a:r>
            <a:endParaRPr lang="en-GB" sz="2300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2"/>
          <a:srcRect l="14930" t="10141" r="7324" b="19624"/>
          <a:stretch/>
        </p:blipFill>
        <p:spPr>
          <a:xfrm>
            <a:off x="5278582" y="3950588"/>
            <a:ext cx="3797878" cy="2573200"/>
          </a:xfrm>
          <a:prstGeom prst="rect">
            <a:avLst/>
          </a:prstGeom>
        </p:spPr>
      </p:pic>
      <p:sp>
        <p:nvSpPr>
          <p:cNvPr id="7" name="Content Placeholder 4"/>
          <p:cNvSpPr txBox="1">
            <a:spLocks/>
          </p:cNvSpPr>
          <p:nvPr/>
        </p:nvSpPr>
        <p:spPr>
          <a:xfrm>
            <a:off x="5372099" y="6523788"/>
            <a:ext cx="3865418" cy="441050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sz="1400" dirty="0" smtClean="0"/>
              <a:t>Images from Chaudhuri (1985)</a:t>
            </a:r>
            <a:endParaRPr lang="en-GB" sz="1400" dirty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3"/>
          <a:srcRect l="29436" t="17653" r="12675" b="30516"/>
          <a:stretch/>
        </p:blipFill>
        <p:spPr>
          <a:xfrm>
            <a:off x="5278582" y="1282562"/>
            <a:ext cx="3797878" cy="2550400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72734" y="799048"/>
            <a:ext cx="9164783" cy="99617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28600" lvl="0" indent="-2286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prstClr val="black"/>
                </a:solidFill>
              </a:rPr>
              <a:t>Regular, annual patterns of the monsoons in the Arabian Sea and the Bay of Bengal;</a:t>
            </a:r>
          </a:p>
          <a:p>
            <a:pPr marL="685800" lvl="1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pPr>
            <a:r>
              <a:rPr lang="en-GB" dirty="0">
                <a:solidFill>
                  <a:prstClr val="black"/>
                </a:solidFill>
              </a:rPr>
              <a:t>also more localised sailing conditions;</a:t>
            </a:r>
          </a:p>
          <a:p>
            <a:pPr marL="685800" lvl="1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pPr>
            <a:r>
              <a:rPr lang="en-GB" dirty="0">
                <a:solidFill>
                  <a:prstClr val="black"/>
                </a:solidFill>
              </a:rPr>
              <a:t>and shifting networks and nodes.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775" t="8324" r="6902" b="40091"/>
          <a:stretch/>
        </p:blipFill>
        <p:spPr>
          <a:xfrm>
            <a:off x="863835" y="4537502"/>
            <a:ext cx="3511320" cy="2234476"/>
          </a:xfrm>
          <a:prstGeom prst="rect">
            <a:avLst/>
          </a:prstGeom>
        </p:spPr>
      </p:pic>
      <p:sp>
        <p:nvSpPr>
          <p:cNvPr id="9" name="Content Placeholder 4"/>
          <p:cNvSpPr txBox="1">
            <a:spLocks/>
          </p:cNvSpPr>
          <p:nvPr/>
        </p:nvSpPr>
        <p:spPr>
          <a:xfrm>
            <a:off x="49135" y="4985247"/>
            <a:ext cx="770318" cy="133898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sz="1400" dirty="0" smtClean="0"/>
              <a:t>Images from Abu-</a:t>
            </a:r>
            <a:r>
              <a:rPr lang="en-GB" sz="1400" dirty="0" err="1" smtClean="0"/>
              <a:t>Lughod</a:t>
            </a:r>
            <a:r>
              <a:rPr lang="en-GB" sz="1400" dirty="0" smtClean="0"/>
              <a:t> (1989)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13942613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3909" y="93518"/>
            <a:ext cx="8894618" cy="1372249"/>
          </a:xfrm>
        </p:spPr>
        <p:txBody>
          <a:bodyPr/>
          <a:lstStyle/>
          <a:p>
            <a:r>
              <a:rPr lang="en-GB" b="1" dirty="0">
                <a:latin typeface="+mn-lt"/>
              </a:rPr>
              <a:t>Scales of Circulation and Connectivity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3909" y="1748974"/>
            <a:ext cx="5839691" cy="4218313"/>
          </a:xfrm>
        </p:spPr>
        <p:txBody>
          <a:bodyPr>
            <a:normAutofit lnSpcReduction="10000"/>
          </a:bodyPr>
          <a:lstStyle/>
          <a:p>
            <a:r>
              <a:rPr lang="en-GB" sz="3200" dirty="0" smtClean="0"/>
              <a:t>Does a minimum </a:t>
            </a:r>
            <a:r>
              <a:rPr lang="en-GB" sz="3200" dirty="0"/>
              <a:t>threshold </a:t>
            </a:r>
            <a:r>
              <a:rPr lang="en-GB" sz="3200" dirty="0" smtClean="0"/>
              <a:t>need </a:t>
            </a:r>
            <a:r>
              <a:rPr lang="en-GB" sz="3200" dirty="0"/>
              <a:t>to be exceeded in terms of the movement of goods and people to </a:t>
            </a:r>
            <a:r>
              <a:rPr lang="en-GB" sz="3200" dirty="0" smtClean="0"/>
              <a:t>qualify as “(archaic) globalisation”?</a:t>
            </a:r>
          </a:p>
          <a:p>
            <a:endParaRPr lang="en-GB" sz="100" dirty="0"/>
          </a:p>
          <a:p>
            <a:r>
              <a:rPr lang="en-GB" sz="3200" dirty="0"/>
              <a:t>Looking for exchanges that are regular, potentially systematic, and have a profound impact on shaping </a:t>
            </a:r>
            <a:r>
              <a:rPr lang="en-GB" sz="3200" dirty="0" smtClean="0"/>
              <a:t>societies.</a:t>
            </a:r>
          </a:p>
          <a:p>
            <a:endParaRPr lang="en-GB" sz="100" dirty="0"/>
          </a:p>
        </p:txBody>
      </p:sp>
      <p:sp>
        <p:nvSpPr>
          <p:cNvPr id="5" name="Text Placeholder 4"/>
          <p:cNvSpPr txBox="1">
            <a:spLocks/>
          </p:cNvSpPr>
          <p:nvPr/>
        </p:nvSpPr>
        <p:spPr>
          <a:xfrm>
            <a:off x="6089071" y="1798926"/>
            <a:ext cx="2909453" cy="823912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sz="2400" b="1" dirty="0" err="1" smtClean="0">
                <a:solidFill>
                  <a:prstClr val="black"/>
                </a:solidFill>
              </a:rPr>
              <a:t>Belich</a:t>
            </a:r>
            <a:r>
              <a:rPr lang="en-GB" sz="2400" b="1" dirty="0" smtClean="0">
                <a:solidFill>
                  <a:prstClr val="black"/>
                </a:solidFill>
              </a:rPr>
              <a:t>, Darwin </a:t>
            </a:r>
            <a:r>
              <a:rPr lang="en-GB" sz="2400" b="1" dirty="0">
                <a:solidFill>
                  <a:prstClr val="black"/>
                </a:solidFill>
              </a:rPr>
              <a:t>and Wickham </a:t>
            </a:r>
            <a:r>
              <a:rPr lang="en-GB" sz="2400" b="1" dirty="0" smtClean="0">
                <a:solidFill>
                  <a:prstClr val="black"/>
                </a:solidFill>
              </a:rPr>
              <a:t>(2016)</a:t>
            </a:r>
            <a:endParaRPr lang="en-GB" sz="2400" b="1" dirty="0">
              <a:solidFill>
                <a:prstClr val="black"/>
              </a:solidFill>
            </a:endParaRPr>
          </a:p>
        </p:txBody>
      </p:sp>
      <p:sp>
        <p:nvSpPr>
          <p:cNvPr id="6" name="Content Placeholder 5"/>
          <p:cNvSpPr txBox="1">
            <a:spLocks/>
          </p:cNvSpPr>
          <p:nvPr/>
        </p:nvSpPr>
        <p:spPr>
          <a:xfrm>
            <a:off x="6089071" y="2749623"/>
            <a:ext cx="2639291" cy="1108508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3600" i="1" dirty="0" smtClean="0">
                <a:solidFill>
                  <a:prstClr val="black"/>
                </a:solidFill>
              </a:rPr>
              <a:t>Contact</a:t>
            </a:r>
          </a:p>
          <a:p>
            <a:r>
              <a:rPr lang="en-GB" sz="3600" i="1" dirty="0" smtClean="0">
                <a:solidFill>
                  <a:prstClr val="black"/>
                </a:solidFill>
              </a:rPr>
              <a:t>Interaction</a:t>
            </a:r>
          </a:p>
          <a:p>
            <a:r>
              <a:rPr lang="en-GB" sz="3600" i="1" dirty="0" smtClean="0">
                <a:solidFill>
                  <a:prstClr val="black"/>
                </a:solidFill>
              </a:rPr>
              <a:t>Circulation</a:t>
            </a:r>
          </a:p>
          <a:p>
            <a:r>
              <a:rPr lang="en-GB" sz="3600" i="1" dirty="0" smtClean="0">
                <a:solidFill>
                  <a:prstClr val="black"/>
                </a:solidFill>
              </a:rPr>
              <a:t>Integration</a:t>
            </a:r>
            <a:endParaRPr lang="en-GB" sz="3600" i="1" dirty="0">
              <a:solidFill>
                <a:prstClr val="black"/>
              </a:solidFill>
            </a:endParaRPr>
          </a:p>
        </p:txBody>
      </p:sp>
      <p:sp>
        <p:nvSpPr>
          <p:cNvPr id="7" name="Content Placeholder 3"/>
          <p:cNvSpPr txBox="1">
            <a:spLocks/>
          </p:cNvSpPr>
          <p:nvPr/>
        </p:nvSpPr>
        <p:spPr>
          <a:xfrm>
            <a:off x="103909" y="4395354"/>
            <a:ext cx="5985164" cy="2462645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2200" dirty="0">
              <a:solidFill>
                <a:prstClr val="black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103909" y="5781675"/>
            <a:ext cx="8790706" cy="9787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28600" indent="-228600" defTabSz="9144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prstClr val="black"/>
                </a:solidFill>
              </a:rPr>
              <a:t>How to measure this – problems with a dearth of statistical data – focus on qualitative indicators? </a:t>
            </a:r>
          </a:p>
        </p:txBody>
      </p:sp>
    </p:spTree>
    <p:extLst>
      <p:ext uri="{BB962C8B-B14F-4D97-AF65-F5344CB8AC3E}">
        <p14:creationId xmlns:p14="http://schemas.microsoft.com/office/powerpoint/2010/main" val="2751872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" y="0"/>
            <a:ext cx="8401050" cy="1238010"/>
          </a:xfrm>
        </p:spPr>
        <p:txBody>
          <a:bodyPr/>
          <a:lstStyle/>
          <a:p>
            <a:r>
              <a:rPr lang="en-GB" b="1" dirty="0" smtClean="0">
                <a:latin typeface="+mn-lt"/>
              </a:rPr>
              <a:t>Circulation and Integration? </a:t>
            </a:r>
            <a:endParaRPr lang="en-GB" b="1" dirty="0"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300" y="1101436"/>
            <a:ext cx="8946573" cy="4838028"/>
          </a:xfrm>
        </p:spPr>
        <p:txBody>
          <a:bodyPr/>
          <a:lstStyle/>
          <a:p>
            <a:r>
              <a:rPr lang="en-GB" sz="2400" dirty="0"/>
              <a:t>Movement of goods across Indian Ocean in first millennium CE – far more complex than just the flow of “luxuries”.</a:t>
            </a:r>
          </a:p>
          <a:p>
            <a:pPr lvl="1"/>
            <a:r>
              <a:rPr lang="en-GB" sz="2000" dirty="0"/>
              <a:t>e</a:t>
            </a:r>
            <a:r>
              <a:rPr lang="en-GB" sz="2000" dirty="0" smtClean="0"/>
              <a:t>.g</a:t>
            </a:r>
            <a:r>
              <a:rPr lang="en-GB" sz="2000" dirty="0"/>
              <a:t>. movement of foodstuffs, metals, range of textiles, etc. </a:t>
            </a:r>
          </a:p>
          <a:p>
            <a:pPr lvl="1"/>
            <a:r>
              <a:rPr lang="en-GB" sz="2000" dirty="0"/>
              <a:t>Black pepper consumption in the Roman Empire. </a:t>
            </a:r>
            <a:endParaRPr lang="en-GB" sz="2000" dirty="0" smtClean="0"/>
          </a:p>
          <a:p>
            <a:pPr lvl="1"/>
            <a:r>
              <a:rPr lang="en-GB" sz="2000" dirty="0" smtClean="0"/>
              <a:t>Production </a:t>
            </a:r>
            <a:r>
              <a:rPr lang="en-GB" sz="2000" dirty="0"/>
              <a:t>of agate and carnelian </a:t>
            </a:r>
            <a:r>
              <a:rPr lang="en-GB" sz="2000" dirty="0" smtClean="0"/>
              <a:t>beads at Pattanam.</a:t>
            </a:r>
          </a:p>
          <a:p>
            <a:r>
              <a:rPr lang="en-GB" sz="2400" dirty="0"/>
              <a:t>Evers (2017) – “bottom up” study of traders, retailers, and craftsmen (such as the </a:t>
            </a:r>
            <a:r>
              <a:rPr lang="en-GB" sz="2400" i="1" dirty="0" err="1"/>
              <a:t>aurifices</a:t>
            </a:r>
            <a:r>
              <a:rPr lang="en-GB" sz="2400" dirty="0"/>
              <a:t>, </a:t>
            </a:r>
            <a:r>
              <a:rPr lang="en-GB" sz="2400" i="1" dirty="0" err="1"/>
              <a:t>anularii</a:t>
            </a:r>
            <a:r>
              <a:rPr lang="en-GB" sz="2400" dirty="0"/>
              <a:t>, </a:t>
            </a:r>
            <a:r>
              <a:rPr lang="en-GB" sz="2400" i="1" dirty="0" err="1"/>
              <a:t>gemmari</a:t>
            </a:r>
            <a:r>
              <a:rPr lang="en-GB" sz="2400" dirty="0"/>
              <a:t>, and </a:t>
            </a:r>
            <a:r>
              <a:rPr lang="en-GB" sz="2400" i="1" dirty="0" err="1"/>
              <a:t>margaritarii</a:t>
            </a:r>
            <a:r>
              <a:rPr lang="en-GB" sz="2400" dirty="0"/>
              <a:t>) in the Roman Empire and in India (</a:t>
            </a:r>
            <a:r>
              <a:rPr lang="en-GB" sz="2400" i="1" dirty="0" err="1"/>
              <a:t>shreni</a:t>
            </a:r>
            <a:r>
              <a:rPr lang="en-GB" sz="2400" dirty="0"/>
              <a:t>, </a:t>
            </a:r>
            <a:r>
              <a:rPr lang="en-GB" sz="2400" i="1" dirty="0" err="1"/>
              <a:t>vanji</a:t>
            </a:r>
            <a:r>
              <a:rPr lang="en-GB" sz="2400" dirty="0"/>
              <a:t>, </a:t>
            </a:r>
            <a:r>
              <a:rPr lang="en-GB" sz="2400" i="1" dirty="0" err="1"/>
              <a:t>navika</a:t>
            </a:r>
            <a:r>
              <a:rPr lang="en-GB" sz="2400" dirty="0"/>
              <a:t>, and </a:t>
            </a:r>
            <a:r>
              <a:rPr lang="en-GB" sz="2400" i="1" dirty="0" err="1"/>
              <a:t>nigamas</a:t>
            </a:r>
            <a:r>
              <a:rPr lang="en-GB" sz="2400" dirty="0"/>
              <a:t>).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4447308" y="4603173"/>
            <a:ext cx="4696692" cy="2254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114300" y="6495549"/>
            <a:ext cx="7616536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600" dirty="0"/>
              <a:t>Ship Capacities and Upper Estimate for Black Pepper </a:t>
            </a:r>
            <a:r>
              <a:rPr lang="en-GB" sz="1600" dirty="0" smtClean="0"/>
              <a:t>Imports – from Cobb (forthcoming)</a:t>
            </a:r>
            <a:endParaRPr lang="en-GB" sz="1600" dirty="0"/>
          </a:p>
        </p:txBody>
      </p:sp>
      <p:graphicFrame>
        <p:nvGraphicFramePr>
          <p:cNvPr id="6" name="Table 5"/>
          <p:cNvGraphicFramePr>
            <a:graphicFrameLocks noGrp="1"/>
          </p:cNvGraphicFramePr>
          <p:nvPr>
            <p:extLst/>
          </p:nvPr>
        </p:nvGraphicFramePr>
        <p:xfrm>
          <a:off x="114300" y="4018639"/>
          <a:ext cx="6224156" cy="2476910"/>
        </p:xfrm>
        <a:graphic>
          <a:graphicData uri="http://schemas.openxmlformats.org/drawingml/2006/table">
            <a:tbl>
              <a:tblPr firstRow="1" firstCol="1" bandRow="1"/>
              <a:tblGrid>
                <a:gridCol w="1310966"/>
                <a:gridCol w="1301992"/>
                <a:gridCol w="1290256"/>
                <a:gridCol w="1226744"/>
                <a:gridCol w="1094198"/>
              </a:tblGrid>
              <a:tr h="1475509"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9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 b="1" dirty="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Large sized ships</a:t>
                      </a:r>
                      <a:endParaRPr lang="en-GB" sz="1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 dirty="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4 ships of 625mt capacity, each carrying 544mt of black Pepper</a:t>
                      </a:r>
                      <a:endParaRPr lang="en-GB" sz="1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 dirty="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(De Romanis’ estimate for the Hermapollon)</a:t>
                      </a:r>
                      <a:endParaRPr lang="en-GB" sz="1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 b="1" dirty="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Medium sized ships</a:t>
                      </a:r>
                      <a:endParaRPr lang="en-GB" sz="1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 dirty="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10 ships of 180mt capacity, each carrying 140mt of black pepper (Morelli’ estimate for the Hermapollon) </a:t>
                      </a:r>
                      <a:endParaRPr lang="en-GB" sz="1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 b="1" dirty="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Small sized ships</a:t>
                      </a:r>
                      <a:endParaRPr lang="en-GB" sz="1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 dirty="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14 ships of 75mt capacity, each carrying 50mt of black pepper</a:t>
                      </a:r>
                      <a:endParaRPr lang="en-GB" sz="1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 b="1" dirty="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9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 b="1" dirty="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Total number of ships required</a:t>
                      </a:r>
                      <a:endParaRPr lang="en-GB" sz="105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001401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Estimated volume of black pepper imported:</a:t>
                      </a:r>
                      <a:r>
                        <a:rPr lang="en-GB" sz="1100" b="1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1200" b="1" dirty="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4,263.25 metric tonnes </a:t>
                      </a:r>
                      <a:endParaRPr lang="en-GB" sz="1100" b="1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2,176mt conveyed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1,400mt conveyed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1550mt conveyed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 b="1" dirty="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28 ships (4 large, 10 medium, 14 small)</a:t>
                      </a:r>
                      <a:endParaRPr lang="en-GB" sz="1200" b="1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"/>
          <a:srcRect l="18296" t="24727" r="35000" b="12364"/>
          <a:stretch/>
        </p:blipFill>
        <p:spPr>
          <a:xfrm>
            <a:off x="6534818" y="4018639"/>
            <a:ext cx="2412819" cy="2031229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6653123" y="6060178"/>
            <a:ext cx="2335639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600" dirty="0"/>
              <a:t>Image from Seland (2016)</a:t>
            </a:r>
          </a:p>
        </p:txBody>
      </p:sp>
    </p:spTree>
    <p:extLst>
      <p:ext uri="{BB962C8B-B14F-4D97-AF65-F5344CB8AC3E}">
        <p14:creationId xmlns:p14="http://schemas.microsoft.com/office/powerpoint/2010/main" val="1395074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Bibliography (1)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700011"/>
            <a:ext cx="9144000" cy="5157990"/>
          </a:xfrm>
        </p:spPr>
        <p:txBody>
          <a:bodyPr>
            <a:normAutofit lnSpcReduction="10000"/>
          </a:bodyPr>
          <a:lstStyle/>
          <a:p>
            <a:r>
              <a:rPr lang="en-GB" dirty="0" err="1">
                <a:solidFill>
                  <a:schemeClr val="bg1"/>
                </a:solidFill>
              </a:rPr>
              <a:t>Hodos</a:t>
            </a:r>
            <a:r>
              <a:rPr lang="en-GB" dirty="0">
                <a:solidFill>
                  <a:schemeClr val="bg1"/>
                </a:solidFill>
              </a:rPr>
              <a:t>, </a:t>
            </a:r>
            <a:r>
              <a:rPr lang="en-GB" dirty="0" smtClean="0">
                <a:solidFill>
                  <a:schemeClr val="bg1"/>
                </a:solidFill>
              </a:rPr>
              <a:t>Tamar</a:t>
            </a:r>
            <a:r>
              <a:rPr lang="en-GB" dirty="0">
                <a:solidFill>
                  <a:schemeClr val="bg1"/>
                </a:solidFill>
              </a:rPr>
              <a:t> (ed.) </a:t>
            </a:r>
            <a:r>
              <a:rPr lang="en-GB" dirty="0" smtClean="0">
                <a:solidFill>
                  <a:schemeClr val="bg1"/>
                </a:solidFill>
              </a:rPr>
              <a:t>2017. </a:t>
            </a:r>
            <a:r>
              <a:rPr lang="en-GB" i="1" dirty="0">
                <a:solidFill>
                  <a:schemeClr val="bg1"/>
                </a:solidFill>
              </a:rPr>
              <a:t>The Routledge Handbook of Archaeology and Globalization</a:t>
            </a:r>
            <a:r>
              <a:rPr lang="en-GB" dirty="0">
                <a:solidFill>
                  <a:schemeClr val="bg1"/>
                </a:solidFill>
              </a:rPr>
              <a:t>, </a:t>
            </a:r>
            <a:r>
              <a:rPr lang="en-GB" dirty="0" smtClean="0">
                <a:solidFill>
                  <a:schemeClr val="bg1"/>
                </a:solidFill>
              </a:rPr>
              <a:t>London/New </a:t>
            </a:r>
            <a:r>
              <a:rPr lang="en-GB" dirty="0">
                <a:solidFill>
                  <a:schemeClr val="bg1"/>
                </a:solidFill>
              </a:rPr>
              <a:t>York: Routledge</a:t>
            </a:r>
            <a:r>
              <a:rPr lang="en-GB" dirty="0" smtClean="0">
                <a:solidFill>
                  <a:schemeClr val="bg1"/>
                </a:solidFill>
              </a:rPr>
              <a:t>.</a:t>
            </a:r>
          </a:p>
          <a:p>
            <a:endParaRPr lang="en-GB" sz="500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Hopkins, Antony G. 2010. ‘The </a:t>
            </a:r>
            <a:r>
              <a:rPr lang="en-GB" dirty="0">
                <a:solidFill>
                  <a:schemeClr val="bg1"/>
                </a:solidFill>
              </a:rPr>
              <a:t>Historiography of Globalization and the Globalization of </a:t>
            </a:r>
            <a:r>
              <a:rPr lang="en-GB" dirty="0" smtClean="0">
                <a:solidFill>
                  <a:schemeClr val="bg1"/>
                </a:solidFill>
              </a:rPr>
              <a:t>Regionalism’, </a:t>
            </a:r>
            <a:r>
              <a:rPr lang="en-GB" i="1" dirty="0">
                <a:solidFill>
                  <a:schemeClr val="bg1"/>
                </a:solidFill>
              </a:rPr>
              <a:t>Journal of the Economic and Social History of the Orient</a:t>
            </a:r>
            <a:r>
              <a:rPr lang="en-GB" dirty="0">
                <a:solidFill>
                  <a:schemeClr val="bg1"/>
                </a:solidFill>
              </a:rPr>
              <a:t> 53 (1-2): 19-36</a:t>
            </a:r>
            <a:r>
              <a:rPr lang="en-GB" dirty="0" smtClean="0">
                <a:solidFill>
                  <a:schemeClr val="bg1"/>
                </a:solidFill>
              </a:rPr>
              <a:t>.</a:t>
            </a:r>
          </a:p>
          <a:p>
            <a:endParaRPr lang="en-GB" sz="500" dirty="0" smtClean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Hopkins, </a:t>
            </a:r>
            <a:r>
              <a:rPr lang="en-GB" dirty="0" smtClean="0">
                <a:solidFill>
                  <a:schemeClr val="bg1"/>
                </a:solidFill>
              </a:rPr>
              <a:t>Antony </a:t>
            </a:r>
            <a:r>
              <a:rPr lang="en-GB" dirty="0">
                <a:solidFill>
                  <a:schemeClr val="bg1"/>
                </a:solidFill>
              </a:rPr>
              <a:t>G. (ed.), </a:t>
            </a:r>
            <a:r>
              <a:rPr lang="en-GB" dirty="0" smtClean="0">
                <a:solidFill>
                  <a:schemeClr val="bg1"/>
                </a:solidFill>
              </a:rPr>
              <a:t>2002. </a:t>
            </a:r>
            <a:r>
              <a:rPr lang="en-GB" i="1" dirty="0">
                <a:solidFill>
                  <a:schemeClr val="bg1"/>
                </a:solidFill>
              </a:rPr>
              <a:t>Globalization in World History</a:t>
            </a:r>
            <a:r>
              <a:rPr lang="en-GB" dirty="0">
                <a:solidFill>
                  <a:schemeClr val="bg1"/>
                </a:solidFill>
              </a:rPr>
              <a:t>. London: Pimlico. </a:t>
            </a:r>
            <a:endParaRPr lang="en-GB" dirty="0" smtClean="0">
              <a:solidFill>
                <a:schemeClr val="bg1"/>
              </a:solidFill>
            </a:endParaRPr>
          </a:p>
          <a:p>
            <a:endParaRPr lang="en-GB" sz="500" dirty="0" smtClean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Jennings, </a:t>
            </a:r>
            <a:r>
              <a:rPr lang="en-GB" dirty="0" smtClean="0">
                <a:solidFill>
                  <a:schemeClr val="bg1"/>
                </a:solidFill>
              </a:rPr>
              <a:t>Justin </a:t>
            </a:r>
            <a:r>
              <a:rPr lang="en-GB" dirty="0">
                <a:solidFill>
                  <a:schemeClr val="bg1"/>
                </a:solidFill>
              </a:rPr>
              <a:t>2011. </a:t>
            </a:r>
            <a:r>
              <a:rPr lang="en-GB" i="1" dirty="0">
                <a:solidFill>
                  <a:schemeClr val="bg1"/>
                </a:solidFill>
              </a:rPr>
              <a:t>Globalizations and the Ancient World</a:t>
            </a:r>
            <a:r>
              <a:rPr lang="en-GB" dirty="0">
                <a:solidFill>
                  <a:schemeClr val="bg1"/>
                </a:solidFill>
              </a:rPr>
              <a:t>. Cambridge. Cambridge University Press.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endParaRPr lang="en-GB" dirty="0">
              <a:solidFill>
                <a:schemeClr val="bg1"/>
              </a:solidFill>
            </a:endParaRPr>
          </a:p>
          <a:p>
            <a:endParaRPr lang="en-GB" sz="500" dirty="0" smtClean="0">
              <a:solidFill>
                <a:schemeClr val="bg1"/>
              </a:solidFill>
            </a:endParaRPr>
          </a:p>
          <a:p>
            <a:endParaRPr lang="en-GB" sz="600" dirty="0">
              <a:solidFill>
                <a:schemeClr val="bg1"/>
              </a:solidFill>
            </a:endParaRPr>
          </a:p>
          <a:p>
            <a:endParaRPr lang="en-GB" dirty="0" smtClean="0"/>
          </a:p>
          <a:p>
            <a:endParaRPr lang="en-GB" sz="500" dirty="0"/>
          </a:p>
          <a:p>
            <a:endParaRPr lang="en-GB" sz="600" dirty="0" smtClean="0"/>
          </a:p>
        </p:txBody>
      </p:sp>
    </p:spTree>
    <p:extLst>
      <p:ext uri="{BB962C8B-B14F-4D97-AF65-F5344CB8AC3E}">
        <p14:creationId xmlns:p14="http://schemas.microsoft.com/office/powerpoint/2010/main" val="9219581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Bibliography (2)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5257800"/>
          </a:xfrm>
        </p:spPr>
        <p:txBody>
          <a:bodyPr>
            <a:normAutofit lnSpcReduction="10000"/>
          </a:bodyPr>
          <a:lstStyle/>
          <a:p>
            <a:r>
              <a:rPr lang="en-GB" dirty="0">
                <a:solidFill>
                  <a:schemeClr val="bg1"/>
                </a:solidFill>
              </a:rPr>
              <a:t>Pitts, Martin and Miguel J. Versluys (eds.), 2015. </a:t>
            </a:r>
            <a:r>
              <a:rPr lang="en-GB" i="1" dirty="0">
                <a:solidFill>
                  <a:schemeClr val="bg1"/>
                </a:solidFill>
              </a:rPr>
              <a:t>Globalisation and the Roman World: World History, Connectivity and Material Culture</a:t>
            </a:r>
            <a:r>
              <a:rPr lang="en-GB" dirty="0">
                <a:solidFill>
                  <a:schemeClr val="bg1"/>
                </a:solidFill>
              </a:rPr>
              <a:t>, Cambridge: Cambridge University Press. </a:t>
            </a:r>
          </a:p>
          <a:p>
            <a:endParaRPr lang="en-GB" sz="500" dirty="0" smtClean="0">
              <a:solidFill>
                <a:schemeClr val="bg1"/>
              </a:solidFill>
            </a:endParaRPr>
          </a:p>
          <a:p>
            <a:r>
              <a:rPr lang="en-GB" dirty="0" err="1" smtClean="0">
                <a:solidFill>
                  <a:schemeClr val="bg1"/>
                </a:solidFill>
              </a:rPr>
              <a:t>Stek</a:t>
            </a:r>
            <a:r>
              <a:rPr lang="en-GB" dirty="0">
                <a:solidFill>
                  <a:schemeClr val="bg1"/>
                </a:solidFill>
              </a:rPr>
              <a:t>, </a:t>
            </a:r>
            <a:r>
              <a:rPr lang="en-GB" dirty="0" err="1">
                <a:solidFill>
                  <a:schemeClr val="bg1"/>
                </a:solidFill>
              </a:rPr>
              <a:t>Tesse</a:t>
            </a:r>
            <a:r>
              <a:rPr lang="en-GB" dirty="0">
                <a:solidFill>
                  <a:schemeClr val="bg1"/>
                </a:solidFill>
              </a:rPr>
              <a:t> D. 2014. ‘Roman imperialism, globalization and Romanization in early Roman Italy. Research questions in archaeology and ancient history’, </a:t>
            </a:r>
            <a:r>
              <a:rPr lang="en-GB" i="1" dirty="0">
                <a:solidFill>
                  <a:schemeClr val="bg1"/>
                </a:solidFill>
              </a:rPr>
              <a:t>Archaeological Dialogues</a:t>
            </a:r>
            <a:r>
              <a:rPr lang="en-GB" dirty="0">
                <a:solidFill>
                  <a:schemeClr val="bg1"/>
                </a:solidFill>
              </a:rPr>
              <a:t>, 21 (1), 30-40.</a:t>
            </a:r>
          </a:p>
          <a:p>
            <a:endParaRPr lang="en-GB" sz="500" dirty="0">
              <a:solidFill>
                <a:schemeClr val="bg1"/>
              </a:solidFill>
            </a:endParaRPr>
          </a:p>
          <a:p>
            <a:r>
              <a:rPr lang="en-GB" dirty="0" err="1">
                <a:solidFill>
                  <a:schemeClr val="bg1"/>
                </a:solidFill>
              </a:rPr>
              <a:t>Witcher</a:t>
            </a:r>
            <a:r>
              <a:rPr lang="en-GB" dirty="0">
                <a:solidFill>
                  <a:schemeClr val="bg1"/>
                </a:solidFill>
              </a:rPr>
              <a:t>, Robert 2017. ‘The globalized Roman world’, in Tamar </a:t>
            </a:r>
            <a:r>
              <a:rPr lang="en-GB" dirty="0" err="1">
                <a:solidFill>
                  <a:schemeClr val="bg1"/>
                </a:solidFill>
              </a:rPr>
              <a:t>Hodos</a:t>
            </a:r>
            <a:r>
              <a:rPr lang="en-GB" dirty="0">
                <a:solidFill>
                  <a:schemeClr val="bg1"/>
                </a:solidFill>
              </a:rPr>
              <a:t> (ed.), </a:t>
            </a:r>
            <a:r>
              <a:rPr lang="en-GB" i="1" dirty="0">
                <a:solidFill>
                  <a:schemeClr val="bg1"/>
                </a:solidFill>
              </a:rPr>
              <a:t>The Routledge Handbook of Archaeology and Globalization</a:t>
            </a:r>
            <a:r>
              <a:rPr lang="en-GB" dirty="0">
                <a:solidFill>
                  <a:schemeClr val="bg1"/>
                </a:solidFill>
              </a:rPr>
              <a:t>, London and New York: Routledge, pp. 634-51.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161350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14400"/>
          </a:xfrm>
        </p:spPr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Discussion task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" y="1043189"/>
            <a:ext cx="5164428" cy="5814811"/>
          </a:xfrm>
        </p:spPr>
        <p:txBody>
          <a:bodyPr>
            <a:normAutofit/>
          </a:bodyPr>
          <a:lstStyle/>
          <a:p>
            <a:pPr marL="137160" indent="0">
              <a:buNone/>
            </a:pPr>
            <a:r>
              <a:rPr lang="en-GB" b="1" dirty="0" smtClean="0">
                <a:solidFill>
                  <a:schemeClr val="bg1"/>
                </a:solidFill>
              </a:rPr>
              <a:t>Take 15 minute break from the screen.</a:t>
            </a:r>
          </a:p>
          <a:p>
            <a:pPr marL="137160" indent="0">
              <a:buNone/>
            </a:pPr>
            <a:endParaRPr lang="en-GB" sz="500" dirty="0" smtClean="0">
              <a:solidFill>
                <a:schemeClr val="bg1"/>
              </a:solidFill>
            </a:endParaRPr>
          </a:p>
          <a:p>
            <a:pPr marL="137160" indent="0">
              <a:buNone/>
            </a:pPr>
            <a:r>
              <a:rPr lang="en-GB" b="1" dirty="0" smtClean="0">
                <a:solidFill>
                  <a:schemeClr val="bg1"/>
                </a:solidFill>
              </a:rPr>
              <a:t>Pick a past or present society that you are interested in, and consider whether any of Jennings criteria can be applied to analyse it.</a:t>
            </a:r>
          </a:p>
          <a:p>
            <a:pPr marL="457200" lvl="1" indent="0">
              <a:buNone/>
            </a:pPr>
            <a:r>
              <a:rPr lang="en-GB" sz="2000" dirty="0" smtClean="0">
                <a:solidFill>
                  <a:schemeClr val="bg1"/>
                </a:solidFill>
              </a:rPr>
              <a:t>You do not have to try and apply them all, you can just pick a few.</a:t>
            </a:r>
          </a:p>
          <a:p>
            <a:pPr marL="137160" indent="0">
              <a:buNone/>
            </a:pPr>
            <a:endParaRPr lang="en-GB" sz="500" dirty="0">
              <a:solidFill>
                <a:schemeClr val="bg1"/>
              </a:solidFill>
            </a:endParaRPr>
          </a:p>
          <a:p>
            <a:pPr marL="137160" indent="0">
              <a:buNone/>
            </a:pPr>
            <a:r>
              <a:rPr lang="en-GB" sz="2800" b="1" dirty="0" smtClean="0">
                <a:solidFill>
                  <a:schemeClr val="bg1"/>
                </a:solidFill>
              </a:rPr>
              <a:t>Make notes of your ideas for the discussion. </a:t>
            </a:r>
          </a:p>
          <a:p>
            <a:pPr marL="457200" lvl="1" indent="0">
              <a:buNone/>
            </a:pPr>
            <a:r>
              <a:rPr lang="en-GB" sz="2000" dirty="0" smtClean="0">
                <a:solidFill>
                  <a:schemeClr val="bg1"/>
                </a:solidFill>
              </a:rPr>
              <a:t>Consider also whether any of the previous models we have discussed in the module work better or not.</a:t>
            </a:r>
            <a:endParaRPr lang="en-GB" sz="2000" dirty="0">
              <a:solidFill>
                <a:schemeClr val="bg1"/>
              </a:solidFill>
            </a:endParaRPr>
          </a:p>
        </p:txBody>
      </p:sp>
      <p:sp>
        <p:nvSpPr>
          <p:cNvPr id="6" name="Content Placeholder 4"/>
          <p:cNvSpPr txBox="1">
            <a:spLocks/>
          </p:cNvSpPr>
          <p:nvPr/>
        </p:nvSpPr>
        <p:spPr>
          <a:xfrm>
            <a:off x="5164428" y="1043189"/>
            <a:ext cx="3979571" cy="5814811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vert="horz">
            <a:normAutofit lnSpcReduction="10000"/>
          </a:bodyPr>
          <a:lstStyle>
            <a:lvl1pPr marL="548640" indent="-411480" algn="l" rtl="0" eaLnBrk="1" latinLnBrk="0" hangingPunct="1">
              <a:spcBef>
                <a:spcPct val="20000"/>
              </a:spcBef>
              <a:buClr>
                <a:schemeClr val="tx1">
                  <a:shade val="95000"/>
                </a:schemeClr>
              </a:buClr>
              <a:buSzPct val="65000"/>
              <a:buFont typeface="Wingdings 2"/>
              <a:buChar char=""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868680" indent="-283464" algn="l" rtl="0" eaLnBrk="1" latinLnBrk="0" hangingPunct="1">
              <a:spcBef>
                <a:spcPct val="20000"/>
              </a:spcBef>
              <a:buClr>
                <a:schemeClr val="tx1"/>
              </a:buClr>
              <a:buSzPct val="80000"/>
              <a:buFont typeface="Wingdings 2"/>
              <a:buChar char="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33856" indent="-228600" algn="l" rtl="0" eaLnBrk="1" latinLnBrk="0" hangingPunct="1">
              <a:spcBef>
                <a:spcPct val="20000"/>
              </a:spcBef>
              <a:buClr>
                <a:schemeClr val="tx1"/>
              </a:buClr>
              <a:buSzPct val="95000"/>
              <a:buFont typeface="Wingdings"/>
              <a:buChar char=""/>
              <a:defRPr kumimoji="0"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5331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SzPct val="100000"/>
              <a:buFont typeface="Wingdings 3"/>
              <a:buChar char="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533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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6479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3"/>
              <a:buChar char="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65960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67128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6829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defTabSz="914400">
              <a:buFont typeface="Wingdings 2"/>
              <a:buNone/>
            </a:pPr>
            <a:r>
              <a:rPr lang="en-GB" dirty="0" smtClean="0">
                <a:solidFill>
                  <a:schemeClr val="bg1"/>
                </a:solidFill>
              </a:rPr>
              <a:t>Jennings </a:t>
            </a:r>
            <a:r>
              <a:rPr lang="en-GB" dirty="0" smtClean="0">
                <a:solidFill>
                  <a:schemeClr val="bg1"/>
                </a:solidFill>
              </a:rPr>
              <a:t>(2011) </a:t>
            </a:r>
            <a:r>
              <a:rPr lang="en-GB" dirty="0" smtClean="0">
                <a:solidFill>
                  <a:schemeClr val="bg1"/>
                </a:solidFill>
              </a:rPr>
              <a:t>criteria:</a:t>
            </a:r>
            <a:endParaRPr lang="en-GB" dirty="0" smtClean="0">
              <a:solidFill>
                <a:schemeClr val="bg1"/>
              </a:solidFill>
            </a:endParaRPr>
          </a:p>
          <a:p>
            <a:pPr lvl="1" defTabSz="914400"/>
            <a:r>
              <a:rPr lang="en-GB" sz="2600" dirty="0" smtClean="0">
                <a:solidFill>
                  <a:schemeClr val="bg1"/>
                </a:solidFill>
              </a:rPr>
              <a:t>Time-Space Compression</a:t>
            </a:r>
          </a:p>
          <a:p>
            <a:pPr lvl="1" defTabSz="914400"/>
            <a:r>
              <a:rPr lang="en-GB" sz="2600" dirty="0" smtClean="0">
                <a:solidFill>
                  <a:schemeClr val="bg1"/>
                </a:solidFill>
              </a:rPr>
              <a:t>Deterritorialisation</a:t>
            </a:r>
          </a:p>
          <a:p>
            <a:pPr lvl="1" defTabSz="914400"/>
            <a:r>
              <a:rPr lang="en-GB" sz="2600" dirty="0" smtClean="0">
                <a:solidFill>
                  <a:schemeClr val="bg1"/>
                </a:solidFill>
              </a:rPr>
              <a:t>Standardization</a:t>
            </a:r>
          </a:p>
          <a:p>
            <a:pPr lvl="1" defTabSz="914400"/>
            <a:r>
              <a:rPr lang="en-GB" sz="2600" dirty="0" smtClean="0">
                <a:solidFill>
                  <a:schemeClr val="bg1"/>
                </a:solidFill>
              </a:rPr>
              <a:t>Unevenness</a:t>
            </a:r>
          </a:p>
          <a:p>
            <a:pPr lvl="1" defTabSz="914400"/>
            <a:r>
              <a:rPr lang="en-GB" sz="2600" dirty="0" smtClean="0">
                <a:solidFill>
                  <a:schemeClr val="bg1"/>
                </a:solidFill>
              </a:rPr>
              <a:t>Cultural homogenization</a:t>
            </a:r>
          </a:p>
          <a:p>
            <a:pPr lvl="1" defTabSz="914400"/>
            <a:r>
              <a:rPr lang="en-GB" sz="2600" dirty="0" smtClean="0">
                <a:solidFill>
                  <a:schemeClr val="bg1"/>
                </a:solidFill>
              </a:rPr>
              <a:t>Cultural heterogeneity</a:t>
            </a:r>
          </a:p>
          <a:p>
            <a:pPr lvl="1" defTabSz="914400"/>
            <a:r>
              <a:rPr lang="en-GB" sz="2600" dirty="0" smtClean="0">
                <a:solidFill>
                  <a:schemeClr val="bg1"/>
                </a:solidFill>
              </a:rPr>
              <a:t>Re-embedding of local culture</a:t>
            </a:r>
          </a:p>
          <a:p>
            <a:pPr lvl="1" defTabSz="914400"/>
            <a:r>
              <a:rPr lang="en-GB" sz="2600" dirty="0" smtClean="0">
                <a:solidFill>
                  <a:schemeClr val="bg1"/>
                </a:solidFill>
              </a:rPr>
              <a:t>Vulnerability</a:t>
            </a:r>
          </a:p>
          <a:p>
            <a:pPr defTabSz="914400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247928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pex">
  <a:themeElements>
    <a:clrScheme name="Flow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Apex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pex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2_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937</TotalTime>
  <Words>1557</Words>
  <Application>Microsoft Office PowerPoint</Application>
  <PresentationFormat>On-screen Show (4:3)</PresentationFormat>
  <Paragraphs>169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17</vt:i4>
      </vt:variant>
    </vt:vector>
  </HeadingPairs>
  <TitlesOfParts>
    <vt:vector size="29" baseType="lpstr">
      <vt:lpstr>Arial</vt:lpstr>
      <vt:lpstr>Book Antiqua</vt:lpstr>
      <vt:lpstr>Calibri</vt:lpstr>
      <vt:lpstr>Calibri Light</vt:lpstr>
      <vt:lpstr>Lucida Sans</vt:lpstr>
      <vt:lpstr>Times New Roman</vt:lpstr>
      <vt:lpstr>Wingdings</vt:lpstr>
      <vt:lpstr>Wingdings 2</vt:lpstr>
      <vt:lpstr>Wingdings 3</vt:lpstr>
      <vt:lpstr>Apex</vt:lpstr>
      <vt:lpstr>1_Office Theme</vt:lpstr>
      <vt:lpstr>2_Office Theme</vt:lpstr>
      <vt:lpstr>Reframing the World: The Emergence and significance of global history </vt:lpstr>
      <vt:lpstr>Origins of Globalization</vt:lpstr>
      <vt:lpstr>(mis)conceptions of globalization</vt:lpstr>
      <vt:lpstr>Can we apply concepts from globalization to the study of the pre-modern world?</vt:lpstr>
      <vt:lpstr>Globalization in relation to other concepts</vt:lpstr>
      <vt:lpstr>PowerPoint Presentation</vt:lpstr>
      <vt:lpstr>Bronzization</vt:lpstr>
      <vt:lpstr>Globalization and the Roman Empire</vt:lpstr>
      <vt:lpstr>Challenges of utilising globalisation thinking </vt:lpstr>
      <vt:lpstr>PowerPoint Presentation</vt:lpstr>
      <vt:lpstr>Temporal Issues</vt:lpstr>
      <vt:lpstr>Levels of Geographic Integration </vt:lpstr>
      <vt:lpstr>Scales of Circulation and Connectivity</vt:lpstr>
      <vt:lpstr>Circulation and Integration? </vt:lpstr>
      <vt:lpstr>Bibliography (1)</vt:lpstr>
      <vt:lpstr>Bibliography (2)</vt:lpstr>
      <vt:lpstr>Discussion task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ECGE5001S Change Makers: Creativity and Value Creation</dc:title>
  <dc:creator>Matthew Cobb</dc:creator>
  <cp:lastModifiedBy>Matthew Cobb</cp:lastModifiedBy>
  <cp:revision>54</cp:revision>
  <dcterms:created xsi:type="dcterms:W3CDTF">2020-09-21T10:29:22Z</dcterms:created>
  <dcterms:modified xsi:type="dcterms:W3CDTF">2020-12-09T15:45:00Z</dcterms:modified>
</cp:coreProperties>
</file>