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62" r:id="rId3"/>
    <p:sldId id="263" r:id="rId4"/>
    <p:sldId id="268" r:id="rId5"/>
    <p:sldId id="269" r:id="rId6"/>
    <p:sldId id="265" r:id="rId7"/>
    <p:sldId id="271" r:id="rId8"/>
    <p:sldId id="298" r:id="rId9"/>
    <p:sldId id="266" r:id="rId10"/>
    <p:sldId id="272" r:id="rId11"/>
    <p:sldId id="278" r:id="rId12"/>
    <p:sldId id="299" r:id="rId13"/>
    <p:sldId id="30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4643"/>
  </p:normalViewPr>
  <p:slideViewPr>
    <p:cSldViewPr snapToGrid="0">
      <p:cViewPr varScale="1">
        <p:scale>
          <a:sx n="110" d="100"/>
          <a:sy n="110" d="100"/>
        </p:scale>
        <p:origin x="6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30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53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486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270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184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92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284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1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98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935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144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010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1887/DCNS.2017.19.2/bbandelow" TargetMode="External"/><Relationship Id="rId7" Type="http://schemas.openxmlformats.org/officeDocument/2006/relationships/hyperlink" Target="https://doi.org/10.1016/j.brat.2019.103532" TargetMode="External"/><Relationship Id="rId2" Type="http://schemas.openxmlformats.org/officeDocument/2006/relationships/hyperlink" Target="https://www.psychiatrist.com/wp-content/uploads/2021/02/15730_overview-key-data-european-study-epidemiology-ment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gale.com/apps/doc/A267203767/AONE?u=anon~6f865ed8&amp;sid=googleScholar&amp;xid=824880f7" TargetMode="External"/><Relationship Id="rId5" Type="http://schemas.openxmlformats.org/officeDocument/2006/relationships/hyperlink" Target="https://www.cambridge.org/core/journals/behaviour-change/article/metaanalysis-of-the-efficacy-of-virtual-reality-exposure-therapy-for-social-anxiety/523AE3EAF14DD82FB614431421656FC5?utm_source=chatgpt.com" TargetMode="External"/><Relationship Id="rId4" Type="http://schemas.openxmlformats.org/officeDocument/2006/relationships/hyperlink" Target="https://doi.org/10.3389/fpsyt.2019.00773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567-024-00478-3" TargetMode="External"/><Relationship Id="rId3" Type="http://schemas.openxmlformats.org/officeDocument/2006/relationships/hyperlink" Target="https://www.britannica.com/science/exposure-therapy-psychology" TargetMode="External"/><Relationship Id="rId7" Type="http://schemas.openxmlformats.org/officeDocument/2006/relationships/hyperlink" Target="https://doi.org/10.1016/S0140-6736(21)00359-7" TargetMode="External"/><Relationship Id="rId12" Type="http://schemas.openxmlformats.org/officeDocument/2006/relationships/hyperlink" Target="https://doi.org/10.1016/j.nlm.2013.11.014" TargetMode="External"/><Relationship Id="rId2" Type="http://schemas.openxmlformats.org/officeDocument/2006/relationships/hyperlink" Target="https://doi.org/10.6061/clinics/2019/e13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janxdis.2005.05.005" TargetMode="External"/><Relationship Id="rId11" Type="http://schemas.openxmlformats.org/officeDocument/2006/relationships/hyperlink" Target="https://www.researchgate.net/publication/318159561_Systematic_Desensitization?enrichId=rgreq-124a9c842f53c838d0bd11dd4ef06c49-XXX&amp;enrichSource=Y292ZXJQYWdlOzMxODE1OTU2MTtBUzoxMDc5MDAxNjQ0ODM0ODE2QDE2MzQyNjU0NDc5MDM%3D&amp;el=1_x_2&amp;_esc=publicationCoverPdf" TargetMode="External"/><Relationship Id="rId5" Type="http://schemas.openxmlformats.org/officeDocument/2006/relationships/hyperlink" Target="https://doi.org/10.1016/j.cpr.2007.01.003" TargetMode="External"/><Relationship Id="rId10" Type="http://schemas.openxmlformats.org/officeDocument/2006/relationships/hyperlink" Target="https://doi.org/10.1016/B978-0-323-91497-0.00065-5" TargetMode="External"/><Relationship Id="rId4" Type="http://schemas.openxmlformats.org/officeDocument/2006/relationships/hyperlink" Target="https://doi.org/10.1586/14737175.2014.934677" TargetMode="External"/><Relationship Id="rId9" Type="http://schemas.openxmlformats.org/officeDocument/2006/relationships/hyperlink" Target="https://doi.org/10.1002/jclp.235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A64FC-55EB-3DDB-CC85-913B6E986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505" y="696318"/>
            <a:ext cx="10240903" cy="664396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EXPOSURE THERAPY</a:t>
            </a:r>
          </a:p>
        </p:txBody>
      </p:sp>
      <p:pic>
        <p:nvPicPr>
          <p:cNvPr id="9" name="Picture 8" descr="Exposure Therapy: Types, How It's Done, and More">
            <a:extLst>
              <a:ext uri="{FF2B5EF4-FFF2-40B4-BE49-F238E27FC236}">
                <a16:creationId xmlns:a16="http://schemas.microsoft.com/office/drawing/2014/main" id="{9A820A93-6708-9883-8ABB-C69005FE5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26064"/>
          <a:stretch/>
        </p:blipFill>
        <p:spPr>
          <a:xfrm>
            <a:off x="978505" y="2139679"/>
            <a:ext cx="10240903" cy="395617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E30FB-F6EC-5513-1F94-E48B35F944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6A38BE-3E40-4DD0-9CDC-4F786D203A3B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29EC4-554E-9341-84B3-CB051CD6E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F5725-DFB1-4664-4AE6-F86AAB966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7772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A0E5E-8E6D-045F-15D4-FD5BCD520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505" y="478604"/>
            <a:ext cx="10240903" cy="1233488"/>
          </a:xfrm>
        </p:spPr>
        <p:txBody>
          <a:bodyPr anchor="b">
            <a:normAutofit/>
          </a:bodyPr>
          <a:lstStyle/>
          <a:p>
            <a:r>
              <a:rPr lang="en-US"/>
              <a:t>Exposure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31DA4-418C-69D9-DF2C-35875E6CD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505" y="1897225"/>
            <a:ext cx="10240903" cy="395617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/>
              <a:t>What is exposure therapy?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A treatment designed to systematically confront feared stimuli and reduce anxiety and fear responses.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External stimuli: Situations, objects and activities.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Internal stimuli: Unpleasant thoughts and physical sensations.</a:t>
            </a:r>
          </a:p>
          <a:p>
            <a:pPr marL="0" indent="0">
              <a:buNone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 marL="0" indent="0">
              <a:buNone/>
            </a:pPr>
            <a:r>
              <a:rPr lang="en-US" b="1"/>
              <a:t>(</a:t>
            </a:r>
            <a:r>
              <a:rPr lang="en-US" b="1" err="1"/>
              <a:t>Keplan</a:t>
            </a:r>
            <a:r>
              <a:rPr lang="en-US" b="1"/>
              <a:t> &amp; Tolin, 2011).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5DB1B-A74D-3BAB-1605-B0A7650C71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AD4C9B27-37D3-4047-941A-997D985560B3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2C779-B235-B527-0051-039455DC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DBE9F-9E24-091E-2A9D-893DE39FE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2909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E45BA-43AA-0801-C081-B4DEAEF79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US"/>
              <a:t>Historical background of exposure therapy</a:t>
            </a:r>
          </a:p>
        </p:txBody>
      </p:sp>
      <p:pic>
        <p:nvPicPr>
          <p:cNvPr id="7" name="Picture 6" descr="Ivan Petrovich Pavlov | SciHi Blog">
            <a:extLst>
              <a:ext uri="{FF2B5EF4-FFF2-40B4-BE49-F238E27FC236}">
                <a16:creationId xmlns:a16="http://schemas.microsoft.com/office/drawing/2014/main" id="{496AD27B-9BFE-8C8C-0B2B-298B8C1824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2" r="-1" b="-1"/>
          <a:stretch/>
        </p:blipFill>
        <p:spPr>
          <a:xfrm>
            <a:off x="1044054" y="1996141"/>
            <a:ext cx="4975746" cy="418082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D6529-07DC-8E12-1A49-7222F5272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b="1"/>
              <a:t>Ivan Pavlov (1900's)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200"/>
              <a:t>Developed from early 1900's research on conditioning and extinction.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200"/>
              <a:t>Ivan Pavlov introduced the concept of extinction as the weakening of a conditioned response. This was discovered through conducting experiments on threat prediction in dogs where he observed "defensive reflexes" leading to the concept of extinction as the weakening of conditioned responses.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(</a:t>
            </a:r>
            <a:r>
              <a:rPr lang="en-US" sz="1200" err="1"/>
              <a:t>VanElzakker</a:t>
            </a:r>
            <a:r>
              <a:rPr lang="en-US" sz="1200"/>
              <a:t> et al., 2015).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/>
              <a:t>Mary Cover Jones (1920's)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200"/>
              <a:t>Followed on from Little Albert's study by Watson and Rayner that laid the foundation for </a:t>
            </a:r>
            <a:r>
              <a:rPr lang="en-US" sz="1200" err="1"/>
              <a:t>behaviour</a:t>
            </a:r>
            <a:r>
              <a:rPr lang="en-US" sz="1200"/>
              <a:t> conditioning.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200"/>
              <a:t>Conducted the "Little Peter" experiment, where fear responses were reduced by pairing a feared stimuli (white rabbit: with pleasant experiences (eating sweets).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(Keller et al., 2019).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endParaRPr lang="en-US" sz="1100" b="1"/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endParaRPr lang="en-US" sz="1100"/>
          </a:p>
          <a:p>
            <a:pPr marL="0" indent="0">
              <a:lnSpc>
                <a:spcPct val="110000"/>
              </a:lnSpc>
              <a:buNone/>
            </a:pPr>
            <a:endParaRPr lang="en-US" sz="11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84D4C-4970-F556-5243-3F321E8694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4174EED-95C5-4DFC-9123-48D5D3FD3F85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E9D64-6C21-959D-0509-75F85F392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388F17-D577-47D2-24AE-0CECCC067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974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EFD30-D5AB-6A22-0A7E-1BB61546A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501" y="685756"/>
            <a:ext cx="10240903" cy="1233488"/>
          </a:xfrm>
        </p:spPr>
        <p:txBody>
          <a:bodyPr/>
          <a:lstStyle/>
          <a:p>
            <a:pPr algn="ctr"/>
            <a:r>
              <a:rPr lang="en-GB"/>
              <a:t>Historical background of exposure therapy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24712-A6E0-30DA-2165-176A5B8B3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653" y="2124965"/>
            <a:ext cx="11012928" cy="3946153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Joseph Wolpe (1950's)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Built upon Mary Cover Jone's work to develop systematic desensitisation. </a:t>
            </a:r>
          </a:p>
          <a:p>
            <a:pPr marL="0" indent="0">
              <a:buNone/>
            </a:pPr>
            <a:r>
              <a:rPr lang="en-GB"/>
              <a:t>Three step process: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b="1"/>
              <a:t>Phase 1</a:t>
            </a:r>
            <a:r>
              <a:rPr lang="en-GB"/>
              <a:t>: Client and therapist collaborate to crate a fear hierarchy from least to most anxiety-provoking.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b="1"/>
              <a:t>Phase 2</a:t>
            </a:r>
            <a:r>
              <a:rPr lang="en-GB"/>
              <a:t>: Clients are taught progressive muscle relaxation to manage physiological responses.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b="1"/>
              <a:t>Phase 3</a:t>
            </a:r>
            <a:r>
              <a:rPr lang="en-GB"/>
              <a:t>: Clients undergo a series of exposure sessions, gradually confronting items from the hierarchy list until anxiety significantly reduces or disappears. </a:t>
            </a:r>
          </a:p>
          <a:p>
            <a:pPr marL="0" indent="0">
              <a:buNone/>
            </a:pPr>
            <a:r>
              <a:rPr lang="en-GB" b="1"/>
              <a:t>(Thomas et al., 2007).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48CA2-8038-EC4F-0923-4504E0926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7C697A-CAC1-47DE-B1E4-88B57D9BB3B9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0D6013-7D61-0FF8-EB91-278B47542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AF8AA-85EB-B68E-BD81-F39380D13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4129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9427E-2B79-D14E-43A5-0AB5B9A14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44" y="-87086"/>
            <a:ext cx="10309745" cy="1233488"/>
          </a:xfrm>
        </p:spPr>
        <p:txBody>
          <a:bodyPr anchor="b">
            <a:normAutofit/>
          </a:bodyPr>
          <a:lstStyle/>
          <a:p>
            <a:r>
              <a:rPr lang="en-GB"/>
              <a:t>Theoretical foundations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A471E-7314-DECD-9B1F-AC021149A4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435" y="1463951"/>
            <a:ext cx="5725650" cy="4180822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100" b="1"/>
              <a:t>Habituation theory: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100"/>
              <a:t>Repeated exposure to a stimulus leads to gradual reduction in the fear response over time.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b="1"/>
              <a:t>Extinction theory: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100"/>
              <a:t>Based on classical conditioning principles. Repeated exposure to conditioned stimulus without the unconditioned stimulus weakens the fear association.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b="1"/>
              <a:t>Emotional processing theory: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100"/>
              <a:t>Fear is stored in a memory network comprising of stimuli, responses and meanings.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100"/>
              <a:t>Exposure facilitates new information processing, correcting faulty fear structures.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b="1"/>
              <a:t>Self-efficacy theory: </a:t>
            </a:r>
          </a:p>
          <a:p>
            <a:pPr marL="342900" indent="-342900"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100"/>
              <a:t>Emphasises developing coping skills rather than directly reducing fears. </a:t>
            </a:r>
          </a:p>
          <a:p>
            <a:pPr marL="342900" indent="-342900"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100"/>
              <a:t>Tolerating anxiety without avoidance builds confidence in managing fear, encouraging continued exposure across different fears.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b="1"/>
              <a:t>(</a:t>
            </a:r>
            <a:r>
              <a:rPr lang="en-GB" sz="1100" b="1" err="1"/>
              <a:t>Keplan</a:t>
            </a:r>
            <a:r>
              <a:rPr lang="en-GB" sz="1100" b="1"/>
              <a:t> &amp; Tolin, 2011). </a:t>
            </a:r>
          </a:p>
        </p:txBody>
      </p:sp>
      <p:pic>
        <p:nvPicPr>
          <p:cNvPr id="8" name="Picture 7" descr="Counselling via EAPs works for employee mental health | Startups Magazine">
            <a:extLst>
              <a:ext uri="{FF2B5EF4-FFF2-40B4-BE49-F238E27FC236}">
                <a16:creationId xmlns:a16="http://schemas.microsoft.com/office/drawing/2014/main" id="{60021862-1C28-6F58-B585-8AEED86E7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32" r="17159" b="2"/>
          <a:stretch/>
        </p:blipFill>
        <p:spPr>
          <a:xfrm>
            <a:off x="6402010" y="1463951"/>
            <a:ext cx="5181600" cy="418082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C6D74-B1BF-AEF2-3C26-24251F0549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7985CEA-5238-4F8B-A735-256D92477A22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018EB-001D-B34E-0DC0-E0D8C61A7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BCF94-4D02-76FD-3A50-7771B3412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4995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7CF20-B27A-D3EA-290F-B70F37BDD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632" y="295066"/>
            <a:ext cx="10240903" cy="1233488"/>
          </a:xfrm>
        </p:spPr>
        <p:txBody>
          <a:bodyPr/>
          <a:lstStyle/>
          <a:p>
            <a:pPr algn="ctr"/>
            <a:r>
              <a:rPr lang="en-GB"/>
              <a:t>Early techniques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802D1-B30B-B30E-B2C7-713E3373F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17" y="1733941"/>
            <a:ext cx="11214569" cy="4358344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Systematic </a:t>
            </a:r>
            <a:r>
              <a:rPr lang="en-US" b="1" err="1"/>
              <a:t>desensitisation</a:t>
            </a:r>
            <a:r>
              <a:rPr lang="en-US" b="1"/>
              <a:t>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 A technique based on gradual, step-by-step exposure to any feared stimuli while engaging in relaxation techniques to counteract the feelings of anxiety. </a:t>
            </a:r>
          </a:p>
          <a:p>
            <a:pPr marL="0" indent="0">
              <a:buNone/>
            </a:pPr>
            <a:r>
              <a:rPr lang="en-US" b="1"/>
              <a:t>Imaginal exposure: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Involves creating a mental image of the feared situation and stimuli, serving as an early exposure method that allows for individuals to confront their feared stimuli in a controlled setting. </a:t>
            </a:r>
          </a:p>
          <a:p>
            <a:pPr marL="0" indent="0">
              <a:buNone/>
            </a:pPr>
            <a:r>
              <a:rPr lang="en-US" b="1"/>
              <a:t>(Thomas et al., 2015; Wolpe., 1958) 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65BBE-0CA6-89AE-D902-992D7ED9C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205B08-EFA2-4C9E-8CAB-51812BCF1029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6200A-14F6-39F5-7328-81EDB7D11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A78A6-AC30-4B52-320E-78CE3444E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7965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00A10-8712-9FF9-E3B5-467FFE53A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501" y="476778"/>
            <a:ext cx="10240903" cy="1233488"/>
          </a:xfrm>
        </p:spPr>
        <p:txBody>
          <a:bodyPr/>
          <a:lstStyle/>
          <a:p>
            <a:pPr algn="ctr"/>
            <a:r>
              <a:rPr lang="en-GB"/>
              <a:t>Modern techniques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D2330-99CB-37D1-BE96-473F3EA65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653" y="2124965"/>
            <a:ext cx="11012928" cy="3946153"/>
          </a:xfrm>
        </p:spPr>
        <p:txBody>
          <a:bodyPr vert="horz" lIns="0" tIns="0" rIns="0" bIns="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Virtual reality (VR) in psychotherapy: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Offers fully immersive 3D environment for interactive simulations. Recently integrated into psychotherapy to enhance clinical training and treatment delivery. </a:t>
            </a:r>
          </a:p>
          <a:p>
            <a:pPr marL="0" indent="0">
              <a:buNone/>
            </a:pPr>
            <a:r>
              <a:rPr lang="en-GB" b="1"/>
              <a:t>Benefits of VR exposure therapy: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Provides controlled, individualised and immersive exposure to stimuli.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Often more accessible and practical than in vivo or imaginal exposure.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Allows patients to practice behavioural skills in a safe and supportive environment with guidance from clinician.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Facilitates the treatment for unique phobias and conditions, such as post-traumatic stress disorder and social anxiety. </a:t>
            </a:r>
          </a:p>
          <a:p>
            <a:pPr marL="0" indent="0">
              <a:buNone/>
            </a:pPr>
            <a:r>
              <a:rPr lang="en-GB" b="1"/>
              <a:t>(Boeldt et al., 2019)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07B77-F97C-3A40-00E0-017A618C7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2D94B8C-959A-4D88-9E81-1BF616E5F273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B87A0-3305-8A4E-DFF1-1C00C9380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6466CD-4F39-7EEB-5F35-5C676CA27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9418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37725-6129-245A-1D29-5063B512C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791" y="478604"/>
            <a:ext cx="10946873" cy="1233488"/>
          </a:xfrm>
        </p:spPr>
        <p:txBody>
          <a:bodyPr anchor="b">
            <a:normAutofit/>
          </a:bodyPr>
          <a:lstStyle/>
          <a:p>
            <a:r>
              <a:rPr lang="en-GB" sz="3200"/>
              <a:t>Graded and Flooding exposure</a:t>
            </a:r>
          </a:p>
        </p:txBody>
      </p:sp>
      <p:pic>
        <p:nvPicPr>
          <p:cNvPr id="7" name="Picture 6" descr="Exposure Therapy For Social Anxiety | Garrett Counseling">
            <a:extLst>
              <a:ext uri="{FF2B5EF4-FFF2-40B4-BE49-F238E27FC236}">
                <a16:creationId xmlns:a16="http://schemas.microsoft.com/office/drawing/2014/main" id="{59A45D65-7E14-2FAD-75BB-28F8157234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439" r="-1" b="37434"/>
          <a:stretch/>
        </p:blipFill>
        <p:spPr>
          <a:xfrm>
            <a:off x="973791" y="2025292"/>
            <a:ext cx="10240903" cy="395617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9486F-29F0-743E-D4DB-F64829E225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0FAC68-7FE1-47D1-9385-BE3FE0413C9C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6069E-0DAF-E795-9F48-663D8894E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BE505-546E-6EC5-3E6F-7F2B99DEB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7007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84C0-C9CC-E5C8-F505-D1DBE7B68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492" y="434088"/>
            <a:ext cx="10873949" cy="1280380"/>
          </a:xfrm>
        </p:spPr>
        <p:txBody>
          <a:bodyPr/>
          <a:lstStyle/>
          <a:p>
            <a:pPr algn="ctr"/>
            <a:r>
              <a:rPr lang="en-GB"/>
              <a:t>Graded and flooding exposure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A1A4-3527-FEE6-71E8-E1D8C794F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015" y="2066499"/>
            <a:ext cx="10240903" cy="4028065"/>
          </a:xfrm>
        </p:spPr>
        <p:txBody>
          <a:bodyPr vert="horz" lIns="0" tIns="0" rIns="0" bIns="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Graded exposure: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Often preferred for its comfort and gradual approach.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Involves creating a hierarchy of feared stimuli. Begins with the least distressing, progressing to more feared stimuli as tolerance increases and anxiety decreases. </a:t>
            </a:r>
          </a:p>
          <a:p>
            <a:pPr marL="0" indent="0">
              <a:buNone/>
            </a:pPr>
            <a:r>
              <a:rPr lang="en-GB"/>
              <a:t>Flooding method: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Involves confronting the most distressing stimuli early in treatment.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More challenging and uncomfortable for the individual. </a:t>
            </a:r>
          </a:p>
          <a:p>
            <a:pPr marL="0" indent="0">
              <a:buNone/>
            </a:pPr>
            <a:r>
              <a:rPr lang="en-GB"/>
              <a:t>Research shows no significant difference in success between graded exposure and flooding for individuals with OCD. </a:t>
            </a:r>
          </a:p>
          <a:p>
            <a:pPr marL="0" indent="0">
              <a:buNone/>
            </a:pPr>
            <a:r>
              <a:rPr lang="en-GB" b="1"/>
              <a:t>(Kaplan &amp; Tolin, 2011; Moulds &amp; Nixon, 2006).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0C3D8-95F4-1F0D-B96C-91BDEFEEF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52072D-92D8-42E0-9CFE-F853DF4B4049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55BF3-85F9-12C5-DE4C-314BA82E5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B1A7ED-2556-BECF-A94E-C259F2D22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1749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E1B50-D6B5-FC12-9B01-8A0A2F509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755" y="639721"/>
            <a:ext cx="10240903" cy="1233488"/>
          </a:xfrm>
        </p:spPr>
        <p:txBody>
          <a:bodyPr/>
          <a:lstStyle/>
          <a:p>
            <a:pPr algn="ctr"/>
            <a:r>
              <a:rPr lang="en-GB"/>
              <a:t>Empirical evidence supporting exposure therapy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BCBE7-375E-34A7-B78E-9052B490F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468" y="2129316"/>
            <a:ext cx="11060412" cy="394180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/>
              <a:t>Craske &amp; Barlow (2007) found that interoceptive exposure is one of the more efficacious methods for reducing distress during panic attacks.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Roth-Rawland and colleagues (2023) conducted a study with outpatients receiving treatment for health anxiety. They used interoceptive and in vivo exposure techniques for relapse prevention.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They discovered that 51%-63% of patients responded to the therapy.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29-43% of patients experienced remission, with no patients experiencing deterioration during the treatment process.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C4006-14EF-F79E-0E84-D4D6DF8D2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5D6BD60-6F57-4FC7-BE06-CE67B443E1F1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64837-60E0-77B6-DEDC-51FDE3A3E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5C960-DA5C-8703-B91B-918A830D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9634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2D26B-8625-DA2D-2271-786590995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846" y="334048"/>
            <a:ext cx="10035934" cy="110555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Meta-analysis supporting exposure therapy</a:t>
            </a:r>
            <a:endParaRPr lang="en-US" sz="2700"/>
          </a:p>
        </p:txBody>
      </p:sp>
      <p:pic>
        <p:nvPicPr>
          <p:cNvPr id="7" name="Picture 6" descr="Efficient vs. Effective and Other Word Mix-Ups in Writing">
            <a:extLst>
              <a:ext uri="{FF2B5EF4-FFF2-40B4-BE49-F238E27FC236}">
                <a16:creationId xmlns:a16="http://schemas.microsoft.com/office/drawing/2014/main" id="{E91DF702-42E9-BB1B-C752-E635417A3A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130" y="2068764"/>
            <a:ext cx="5707257" cy="271094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0DE80-88C5-A0C0-3097-97BED0979D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3846" y="1715563"/>
            <a:ext cx="4417146" cy="3192403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/>
              <a:t>Two meta-analyses conducted in 2018 investigated the efficacy of virtual reality exposure for social anxiety.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400"/>
              <a:t>The first meta-analysis (233 participants) showed significant reduction in social anxiety symptoms with virtual reality exposure compared with the waitlist control group. </a:t>
            </a:r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GB" sz="1400"/>
              <a:t>The second meta-analysis (340 participants) found no significant difference between </a:t>
            </a:r>
            <a:r>
              <a:rPr lang="en-GB" sz="1400" err="1"/>
              <a:t>virutal</a:t>
            </a:r>
            <a:r>
              <a:rPr lang="en-GB" sz="1400"/>
              <a:t> reality exposure and in vivo or imaginal exposure, with all methods equally as effective in reducing social anxiety symptoms.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Findings suggest that exposure therapy, irrespective of the delivery method, is highly effective in reducing symptoms across various anxiety disorders.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b="1"/>
              <a:t>(Chesham et al., 2018).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C0EF5-28FA-D898-4783-F9A27D3EAD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9249A4CE-0252-49CD-8AD5-35532C946585}" type="datetime1">
              <a:rPr kumimoji="0" lang="en-US" sz="800" b="0" i="0" u="none" strike="noStrike" kern="1200" cap="all" spc="3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1/14/25</a:t>
            </a:fld>
            <a:endParaRPr kumimoji="0" lang="en-US" sz="800" b="0" i="0" u="none" strike="noStrike" kern="1200" cap="all" spc="30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BCAA9-A62D-8373-500E-13298E186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C097E-B484-4393-7152-D3A712059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17DE1FC-E54A-4B87-A814-263D1E8654B2}" type="slidenum"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269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8C45A79-5E1E-6CAB-17E9-E031F985F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548" y="311906"/>
            <a:ext cx="10240903" cy="1233488"/>
          </a:xfrm>
        </p:spPr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0BE50D6-7931-F5C4-46C7-84771F0FB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14939"/>
            <a:ext cx="11155303" cy="3956179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Alonso, J., &amp; Lepine, J. (2000). Overview of key data from European study of epidemiology of mental disorders. </a:t>
            </a:r>
            <a:r>
              <a:rPr lang="en-GB" sz="18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Clinical Psychiatry, 68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2"/>
              </a:rPr>
              <a:t>https://www.psychiatrist.com/wp-content/uploads/2021/02/15730_overview-key-data-european-study-epidemiology-mental.pdf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Bandelow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B., Michaelis, S., &amp; </a:t>
            </a:r>
            <a:r>
              <a:rPr lang="en-GB" sz="18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Wedekind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D. (2017). Treatment of anxiety disorders. </a:t>
            </a:r>
            <a:r>
              <a:rPr lang="en-GB" sz="18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Dialogues in Clinical Neuroscience, 19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(2), p.93-107.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3"/>
              </a:rPr>
              <a:t>https://doi.org/10.31887/DCNS.2017.19.2/bbandelow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Boeldt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D., McMahon, E., McFaul, M., &amp; Greenleaf, W. (2019). Using virtual reality exposure therapy to enhance treatment of anxiety disorders: Identifying areas of clinical adoption and potential obstacles. </a:t>
            </a:r>
            <a:r>
              <a:rPr lang="en-GB" sz="18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Frontiers in Psychiatry, 10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4"/>
              </a:rPr>
              <a:t>https://doi.org/10.3389/fpsyt.2019.00773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Chesham, R.K., </a:t>
            </a:r>
            <a:r>
              <a:rPr lang="en-GB" sz="18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Malouff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J.M., &amp; Schutte, N.S. (2018). Meta-analysis of the efficacy of virtual reality exposure for social anxiety. </a:t>
            </a:r>
            <a:r>
              <a:rPr lang="en-GB" sz="18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Behaviour change, 35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(3), p.152-166.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5"/>
              </a:rPr>
              <a:t>doi:10.1017/bec.2018.15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Cuijpers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P., et al. (2016). Psychological treatment of generalized anxiety disorder: A meta-analysis.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Journal of Consulting and Clinical Psychology, 84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(8), 667–680.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Hofmann, S. G., et al. (2012). The Efficacy of Cognitive Behavioural Therapy: A Review of Meta-analyses.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Cognitive Therapy and Research, 36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(5), 427-440.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Kaplan, J.S., &amp; </a:t>
            </a:r>
            <a:r>
              <a:rPr lang="en-GB" sz="18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Tolin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D.F. (2011). Exposure therapy for anxiety disorders: Theoretical mechanisms of exposure and treatment strategies</a:t>
            </a:r>
            <a:r>
              <a:rPr lang="en-GB" sz="18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Psychiatric times, 28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(9).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6"/>
              </a:rPr>
              <a:t>https://link.gale.com/apps/doc/A267203767/AONE?u=anon~6f865ed8&amp;sid=googleScholar&amp;xid=824880f7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Keller, N., Hennings, A., &amp; </a:t>
            </a:r>
            <a:r>
              <a:rPr lang="en-GB" sz="18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Dunsmoor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J. (2021). Behavioural and neural processes in counterconditioning: past and future directions. </a:t>
            </a:r>
            <a:r>
              <a:rPr lang="en-GB" sz="18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Behaviour research and therapy, 125</a:t>
            </a:r>
            <a:r>
              <a:rPr lang="en-GB" sz="18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7"/>
              </a:rPr>
              <a:t>https://doi.org/10.1016/j.brat.2019.103532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2F581A-E691-F838-0DB6-D16D2AA19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F315D-FD72-C345-AF00-31B6254B40D7}" type="datetime1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64C8CB-7BCB-12AB-3C6E-991B41EFE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2DE5F-B691-32D3-2121-F6D0D7154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5500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20B07-72CE-5F2C-5134-126ACDCE3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4481"/>
            <a:ext cx="11155303" cy="5376638"/>
          </a:xfrm>
        </p:spPr>
        <p:txBody>
          <a:bodyPr>
            <a:normAutofit fontScale="40000" lnSpcReduction="20000"/>
          </a:bodyPr>
          <a:lstStyle/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Mangolini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V.I., Andrade, L.H.,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Lotufo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-Neto, F., &amp; Wang, Y. (2019). Treatment of anxiety disorders in clinical practice: A critical overview of recent systematic evidence.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Clinics, 74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2"/>
              </a:rPr>
              <a:t>https://doi.org/10.6061/clinics/2019/e1316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McDonough, M. (2024). Exposure therapy.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Encyclopaedia Britannica.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3"/>
              </a:rPr>
              <a:t>https://www.britannica.com/science/exposure-therapy-psychology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McGuire, J.F., Lewin, A.B., &amp; Storch, E.A. (2014). Enhancing exposure therapy for anxiety disorders, obsessive compulsive disorder, and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Posttraumatics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Stress Disorder.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Expert review of Neurotherapeutics, 14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(8), p.893-910.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4"/>
              </a:rPr>
              <a:t>https://doi.org/10.1586/14737175.2014.934677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McNally, R.J. (2007). Mechanisms of exposure therapy: How neuroscience can improve psychological treatments for anxiety disorders.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Clinical Psychology Review, 27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(6), p.750-759.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5"/>
              </a:rPr>
              <a:t>https://doi.org/10.1016/j.cpr.2007.01.003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Moulds, M.L., &amp; Nixon, R.D.V. (2006). In vivo flooding for anxiety disorders: Proposing its utility in the treatment posttraumatic stress disorder.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Journal of Anxiety Disorders, 20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(4), p.498-509.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6"/>
              </a:rPr>
              <a:t>https://doi.org/10.1016/j.janxdis.2005.05.005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Penninx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B., Pine, D.S., Holmes, E.A., &amp; Reif, A. (2021). Anxiety disorders.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The Lancet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397, -.914-927.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7"/>
              </a:rPr>
              <a:t>https://doi.org/10.1016/S0140-6736(21)00359-7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Racz, J.I.,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Bialocerkowski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A.,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Calteaux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i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., &amp; Farrell, L.J. (2024). Determinants of exposure therapy implementation in clinical practice for the treatment of anxiety, OCD, and PTSD: A systematic review.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Clinical child and family psychology review, 27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p.317-341.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8"/>
              </a:rPr>
              <a:t>https://doi.org/10.1007/s10567-024-00478-3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Roth-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Rowald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J.,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Maab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U., Mai, S., &amp; Weck, F. (2023). Exposure therapy for health anxiety: Effectiveness and response rates in routine care of an outpatient clinic.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Journal of Clinical Psychology, 79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(12). P.2884-2898.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9"/>
              </a:rPr>
              <a:t>https://doi.org/10.1002/jclp.23587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Stanton, C.H., &amp; </a:t>
            </a: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Tolin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D.F. (2023). Exposure therapy for anxiety disorders.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Encyclopaedia of Mental Health, 3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p.857-865.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10"/>
              </a:rPr>
              <a:t>https://doi.org/10.1016/B978-0-323-91497-0.00065-5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Thomas, K., Broman-Fulks, J., &amp; Dowd, C. (2007). Systematic desensitisation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ResearchGate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11"/>
              </a:rPr>
              <a:t>https://www.researchgate.net/publication/318159561_Systematic_Desensitization?enrichId=rgreq-124a9c842f53c838d0bd11dd4ef06c49-XXX&amp;enrichSource=Y292ZXJQYWdlOzMxODE1OTU2MTtBUzoxMDc5MDAxNjQ0ODM0ODE2QDE2MzQyNjU0NDc5MDM%3D&amp;el=1_x_2&amp;_esc=publicationCoverPdf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</a:pPr>
            <a:r>
              <a:rPr lang="en-GB" sz="2500" kern="100" dirty="0" err="1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VanElzakker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M.B., Dahlgren, K.M., Davis, C.F., Dubois, S., &amp; Shin, L.M. (2015). From Pavlov to PTSD: The extinction of conditioned fear in rodents, humans, and in anxiety disorders. </a:t>
            </a:r>
            <a:r>
              <a:rPr lang="en-GB" sz="2500" i="1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Neurobiology of learning and memory, 113</a:t>
            </a:r>
            <a:r>
              <a:rPr lang="en-GB" sz="2500" kern="100" dirty="0"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p.3-18. </a:t>
            </a:r>
            <a:r>
              <a:rPr lang="en-GB" sz="2500" u="sng" kern="100" dirty="0">
                <a:solidFill>
                  <a:srgbClr val="467886"/>
                </a:solidFill>
                <a:effectLst/>
                <a:latin typeface="Aptos Display" panose="020B0004020202020204" pitchFamily="34" charset="0"/>
                <a:ea typeface="Aptos" panose="020B0004020202020204" pitchFamily="34" charset="0"/>
                <a:cs typeface="Calibri" panose="020F0502020204030204" pitchFamily="34" charset="0"/>
                <a:hlinkClick r:id="rId12"/>
              </a:rPr>
              <a:t>https://doi.org/10.1016/j.nlm.2013.11.014</a:t>
            </a:r>
            <a:endParaRPr lang="en-GB" sz="25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8ABC6-5FDD-55A3-8301-2D367B9A8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01C20-89D9-6F43-8CEE-FAEDDE2720AF}" type="datetime1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39B69-D9DB-ED48-9F29-DB8B84600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16392-C55B-7421-F1EC-5075D3DC7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70851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1877</Words>
  <Application>Microsoft Macintosh PowerPoint</Application>
  <PresentationFormat>Widescreen</PresentationFormat>
  <Paragraphs>134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Avenir Next LT Pro</vt:lpstr>
      <vt:lpstr>Avenir Next LT Pro Light</vt:lpstr>
      <vt:lpstr>Calibri</vt:lpstr>
      <vt:lpstr>GradientRiseVTI</vt:lpstr>
      <vt:lpstr>EXPOSURE THERAPY</vt:lpstr>
      <vt:lpstr>Exposure therapy</vt:lpstr>
      <vt:lpstr>Historical background of exposure therapy</vt:lpstr>
      <vt:lpstr>Historical background of exposure therapy</vt:lpstr>
      <vt:lpstr>Theoretical foundations</vt:lpstr>
      <vt:lpstr>Early techniques</vt:lpstr>
      <vt:lpstr>Modern techniques</vt:lpstr>
      <vt:lpstr>Graded and Flooding exposure</vt:lpstr>
      <vt:lpstr>Graded and flooding exposure</vt:lpstr>
      <vt:lpstr>Empirical evidence supporting exposure therapy</vt:lpstr>
      <vt:lpstr>Meta-analysis supporting exposure therapy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Stacey Coleman</dc:creator>
  <cp:lastModifiedBy>Harriet Adams (2219657)</cp:lastModifiedBy>
  <cp:revision>2</cp:revision>
  <dcterms:created xsi:type="dcterms:W3CDTF">2025-01-14T11:49:39Z</dcterms:created>
  <dcterms:modified xsi:type="dcterms:W3CDTF">2025-01-14T12:38:04Z</dcterms:modified>
</cp:coreProperties>
</file>