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62" r:id="rId3"/>
    <p:sldId id="271" r:id="rId4"/>
    <p:sldId id="266" r:id="rId5"/>
    <p:sldId id="272" r:id="rId6"/>
    <p:sldId id="273" r:id="rId7"/>
    <p:sldId id="270" r:id="rId8"/>
    <p:sldId id="268" r:id="rId9"/>
    <p:sldId id="269" r:id="rId10"/>
    <p:sldId id="371" r:id="rId11"/>
    <p:sldId id="361" r:id="rId12"/>
    <p:sldId id="364" r:id="rId13"/>
    <p:sldId id="369" r:id="rId14"/>
    <p:sldId id="368" r:id="rId15"/>
    <p:sldId id="267" r:id="rId16"/>
    <p:sldId id="265" r:id="rId17"/>
    <p:sldId id="264"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114" d="100"/>
          <a:sy n="114" d="100"/>
        </p:scale>
        <p:origin x="47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02/07/2024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364339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02/07/2024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04191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02/07/2024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059907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02/07/2024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933966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02/07/2024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505529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02/07/2024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409847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02/07/2024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538301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02/07/2024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78786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02/07/2024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404736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02/07/2024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738589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02/07/2024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169451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02/07/2024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19364285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who.int/activities/ensuring-ethical-standards-and-procedures-for-research-with-human-beings"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www.uwtsd.ac.uk/research/research-integrity-and-ethics"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uwtsd.ac.uk/research/research-integrity-and-ethics"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uwtsd.ac.uk/research/research-integrity-and-ethics"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waEYcmnllOw?feature=oembed" TargetMode="External"/><Relationship Id="rId4" Type="http://schemas.openxmlformats.org/officeDocument/2006/relationships/hyperlink" Target="https://www.youtube.com/watch?v=waEYcmnllOw" TargetMode="External"/></Relationships>
</file>

<file path=ppt/slides/_rels/slide8.xml.rels><?xml version="1.0" encoding="UTF-8" standalone="yes"?>
<Relationships xmlns="http://schemas.openxmlformats.org/package/2006/relationships"><Relationship Id="rId2" Type="http://schemas.openxmlformats.org/officeDocument/2006/relationships/hyperlink" Target="https://www.nihr.ac.uk/"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ukri.org/councils/esrc/guidance-for-applicants/research-ethics-guidance/"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www.uwtsd.ac.uk/research/research-integrity-and-ethics"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www.uwtsd.ac.uk/research/research-integrity-and-ethics"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intranet.uwtsd.ac.uk/departments/library-and-learning-resources/open-access-and-research/research-data-management"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intranet.uwtsd.ac.uk/departments/library-and-learning-resources/open-access-and-research/research-data-management"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uwtsd.ac.uk/about/academic-office/other-forms-and-policies" TargetMode="External"/><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58224" y="1628801"/>
            <a:ext cx="7992888" cy="1470025"/>
          </a:xfrm>
        </p:spPr>
        <p:txBody>
          <a:bodyPr>
            <a:normAutofit fontScale="90000"/>
          </a:bodyPr>
          <a:lstStyle/>
          <a:p>
            <a:r>
              <a:rPr lang="en-GB" altLang="en-US" sz="5400" b="1" dirty="0">
                <a:solidFill>
                  <a:schemeClr val="bg1"/>
                </a:solidFill>
              </a:rPr>
              <a:t>Independent Project (BMHP6020)</a:t>
            </a:r>
          </a:p>
        </p:txBody>
      </p:sp>
      <p:sp>
        <p:nvSpPr>
          <p:cNvPr id="3" name="TextBox 2">
            <a:extLst>
              <a:ext uri="{FF2B5EF4-FFF2-40B4-BE49-F238E27FC236}">
                <a16:creationId xmlns:a16="http://schemas.microsoft.com/office/drawing/2014/main" id="{9D1C96DE-C090-4E6B-AC0B-470FD4653840}"/>
              </a:ext>
            </a:extLst>
          </p:cNvPr>
          <p:cNvSpPr txBox="1"/>
          <p:nvPr/>
        </p:nvSpPr>
        <p:spPr>
          <a:xfrm>
            <a:off x="1903881" y="3759175"/>
            <a:ext cx="9040344" cy="646331"/>
          </a:xfrm>
          <a:prstGeom prst="rect">
            <a:avLst/>
          </a:prstGeom>
          <a:noFill/>
        </p:spPr>
        <p:txBody>
          <a:bodyPr wrap="square" rtlCol="0">
            <a:spAutoFit/>
          </a:bodyPr>
          <a:lstStyle/>
          <a:p>
            <a:pPr algn="ctr"/>
            <a:r>
              <a:rPr lang="en-US" sz="3600" b="1" i="1" dirty="0">
                <a:solidFill>
                  <a:prstClr val="white"/>
                </a:solidFill>
                <a:latin typeface="Myriad Pro"/>
              </a:rPr>
              <a:t>Ethics in Research</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39470-6F93-4F78-B7CF-DC331B2D21DE}"/>
              </a:ext>
            </a:extLst>
          </p:cNvPr>
          <p:cNvSpPr>
            <a:spLocks noGrp="1"/>
          </p:cNvSpPr>
          <p:nvPr>
            <p:ph type="title"/>
          </p:nvPr>
        </p:nvSpPr>
        <p:spPr/>
        <p:txBody>
          <a:bodyPr/>
          <a:lstStyle/>
          <a:p>
            <a:r>
              <a:rPr lang="en-GB" dirty="0"/>
              <a:t>Lesson structure</a:t>
            </a:r>
          </a:p>
        </p:txBody>
      </p:sp>
      <p:sp>
        <p:nvSpPr>
          <p:cNvPr id="3" name="Content Placeholder 2">
            <a:extLst>
              <a:ext uri="{FF2B5EF4-FFF2-40B4-BE49-F238E27FC236}">
                <a16:creationId xmlns:a16="http://schemas.microsoft.com/office/drawing/2014/main" id="{B835B6CE-4E61-44A0-9DDC-9639E7DE7A36}"/>
              </a:ext>
            </a:extLst>
          </p:cNvPr>
          <p:cNvSpPr>
            <a:spLocks noGrp="1"/>
          </p:cNvSpPr>
          <p:nvPr>
            <p:ph idx="1"/>
          </p:nvPr>
        </p:nvSpPr>
        <p:spPr/>
        <p:txBody>
          <a:bodyPr>
            <a:normAutofit/>
          </a:bodyPr>
          <a:lstStyle/>
          <a:p>
            <a:endParaRPr lang="en-GB" dirty="0"/>
          </a:p>
          <a:p>
            <a:r>
              <a:rPr lang="en-GB" dirty="0"/>
              <a:t>Discuss Ethics in Research</a:t>
            </a:r>
          </a:p>
          <a:p>
            <a:r>
              <a:rPr lang="en-GB" dirty="0"/>
              <a:t>UWTSD’s Research Ethics</a:t>
            </a:r>
          </a:p>
          <a:p>
            <a:r>
              <a:rPr lang="en-GB" dirty="0"/>
              <a:t>Example of research in Health and Social Care in the UK </a:t>
            </a:r>
          </a:p>
          <a:p>
            <a:r>
              <a:rPr lang="en-GB" dirty="0"/>
              <a:t>Process of applying for Ethical Approval for your research project. </a:t>
            </a:r>
          </a:p>
          <a:p>
            <a:endParaRPr lang="en-GB" dirty="0"/>
          </a:p>
        </p:txBody>
      </p:sp>
    </p:spTree>
    <p:extLst>
      <p:ext uri="{BB962C8B-B14F-4D97-AF65-F5344CB8AC3E}">
        <p14:creationId xmlns:p14="http://schemas.microsoft.com/office/powerpoint/2010/main" val="2949646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B91972-EB82-FC47-5D88-CFED82734928}"/>
              </a:ext>
            </a:extLst>
          </p:cNvPr>
          <p:cNvSpPr>
            <a:spLocks noGrp="1"/>
          </p:cNvSpPr>
          <p:nvPr>
            <p:ph type="title"/>
          </p:nvPr>
        </p:nvSpPr>
        <p:spPr>
          <a:xfrm>
            <a:off x="609600" y="0"/>
            <a:ext cx="10972800" cy="1143000"/>
          </a:xfrm>
        </p:spPr>
        <p:txBody>
          <a:bodyPr/>
          <a:lstStyle/>
          <a:p>
            <a:r>
              <a:rPr lang="en-GB" dirty="0"/>
              <a:t>Defining Research Ethics</a:t>
            </a:r>
          </a:p>
        </p:txBody>
      </p:sp>
      <p:sp>
        <p:nvSpPr>
          <p:cNvPr id="3" name="Content Placeholder 2">
            <a:extLst>
              <a:ext uri="{FF2B5EF4-FFF2-40B4-BE49-F238E27FC236}">
                <a16:creationId xmlns:a16="http://schemas.microsoft.com/office/drawing/2014/main" id="{45749350-B2A9-2036-3FCB-54558DC8FDE4}"/>
              </a:ext>
            </a:extLst>
          </p:cNvPr>
          <p:cNvSpPr>
            <a:spLocks noGrp="1"/>
          </p:cNvSpPr>
          <p:nvPr>
            <p:ph idx="1"/>
          </p:nvPr>
        </p:nvSpPr>
        <p:spPr>
          <a:xfrm>
            <a:off x="609600" y="1143000"/>
            <a:ext cx="10972800" cy="4544735"/>
          </a:xfrm>
        </p:spPr>
        <p:txBody>
          <a:bodyPr>
            <a:normAutofit fontScale="77500" lnSpcReduction="20000"/>
          </a:bodyPr>
          <a:lstStyle/>
          <a:p>
            <a:r>
              <a:rPr lang="en-GB" dirty="0"/>
              <a:t>Research ethics govern the standards of conduct for scientific researchers. </a:t>
            </a:r>
          </a:p>
          <a:p>
            <a:endParaRPr lang="en-GB" dirty="0"/>
          </a:p>
          <a:p>
            <a:r>
              <a:rPr lang="en-GB" dirty="0"/>
              <a:t>It is important to adhere to ethical principles in order to protect the dignity, rights and welfare of research participants. </a:t>
            </a:r>
          </a:p>
          <a:p>
            <a:endParaRPr lang="en-GB" dirty="0"/>
          </a:p>
          <a:p>
            <a:r>
              <a:rPr lang="en-GB" dirty="0"/>
              <a:t>As such, all research involving human beings should be reviewed by an ethics committee to ensure that the appropriate ethical standards are being upheld. </a:t>
            </a:r>
          </a:p>
          <a:p>
            <a:endParaRPr lang="en-GB" dirty="0"/>
          </a:p>
          <a:p>
            <a:r>
              <a:rPr lang="en-GB" dirty="0"/>
              <a:t>Discussion of the ethical principles of beneficence, justice and autonomy are central to ethical review.</a:t>
            </a:r>
          </a:p>
          <a:p>
            <a:endParaRPr lang="en-GB" dirty="0"/>
          </a:p>
          <a:p>
            <a:pPr marL="0" indent="0">
              <a:buNone/>
            </a:pPr>
            <a:r>
              <a:rPr lang="en-GB" sz="2100" dirty="0"/>
              <a:t>Source: </a:t>
            </a:r>
            <a:r>
              <a:rPr lang="en-GB" sz="2100" dirty="0">
                <a:hlinkClick r:id="rId2"/>
              </a:rPr>
              <a:t>Ensuring ethical standards and procedures for research with human beings (who.int)</a:t>
            </a:r>
            <a:endParaRPr lang="en-GB" sz="2100" dirty="0"/>
          </a:p>
        </p:txBody>
      </p:sp>
    </p:spTree>
    <p:extLst>
      <p:ext uri="{BB962C8B-B14F-4D97-AF65-F5344CB8AC3E}">
        <p14:creationId xmlns:p14="http://schemas.microsoft.com/office/powerpoint/2010/main" val="32242269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758FA-5551-4FCE-9E19-40855FE9FE47}"/>
              </a:ext>
            </a:extLst>
          </p:cNvPr>
          <p:cNvSpPr>
            <a:spLocks noGrp="1"/>
          </p:cNvSpPr>
          <p:nvPr>
            <p:ph type="title"/>
          </p:nvPr>
        </p:nvSpPr>
        <p:spPr>
          <a:xfrm>
            <a:off x="609600" y="0"/>
            <a:ext cx="10972800" cy="1143000"/>
          </a:xfrm>
        </p:spPr>
        <p:txBody>
          <a:bodyPr>
            <a:normAutofit fontScale="90000"/>
          </a:bodyPr>
          <a:lstStyle/>
          <a:p>
            <a:r>
              <a:rPr lang="en-GB" dirty="0"/>
              <a:t>Importance of Ethics in Research – UWTSD (1/3)</a:t>
            </a:r>
          </a:p>
        </p:txBody>
      </p:sp>
      <p:sp>
        <p:nvSpPr>
          <p:cNvPr id="3" name="Content Placeholder 2">
            <a:extLst>
              <a:ext uri="{FF2B5EF4-FFF2-40B4-BE49-F238E27FC236}">
                <a16:creationId xmlns:a16="http://schemas.microsoft.com/office/drawing/2014/main" id="{B9F1106C-3148-4E18-8713-5DB743B53BD4}"/>
              </a:ext>
            </a:extLst>
          </p:cNvPr>
          <p:cNvSpPr>
            <a:spLocks noGrp="1"/>
          </p:cNvSpPr>
          <p:nvPr>
            <p:ph idx="1"/>
          </p:nvPr>
        </p:nvSpPr>
        <p:spPr>
          <a:xfrm>
            <a:off x="609600" y="1510018"/>
            <a:ext cx="10972800" cy="4007215"/>
          </a:xfrm>
        </p:spPr>
        <p:txBody>
          <a:bodyPr>
            <a:normAutofit fontScale="70000" lnSpcReduction="20000"/>
          </a:bodyPr>
          <a:lstStyle/>
          <a:p>
            <a:pPr marL="0" indent="0">
              <a:buNone/>
            </a:pPr>
            <a:r>
              <a:rPr lang="en-GB" dirty="0"/>
              <a:t>UWTSD and its researchers are expected to maintain the highest ethical standards and to foster values of honesty, rigour, openness, care and respect. To meet these aims, UWTSD will offer its research community:</a:t>
            </a:r>
          </a:p>
          <a:p>
            <a:r>
              <a:rPr lang="en-GB" dirty="0"/>
              <a:t>An extensive framework for research ethics, comprising clear policies, practices and procedures to support researchers</a:t>
            </a:r>
          </a:p>
          <a:p>
            <a:r>
              <a:rPr lang="en-GB" dirty="0"/>
              <a:t>Suitable learning, training, and mentoring opportunities to support the development of its researchers</a:t>
            </a:r>
          </a:p>
          <a:p>
            <a:r>
              <a:rPr lang="en-GB" dirty="0"/>
              <a:t>Robust management systems to ensure that policies relating to research integrity are implemented, that potential concerns are identified at an early stage and that mechanisms to support researchers in need of assistance are provided</a:t>
            </a:r>
          </a:p>
          <a:p>
            <a:r>
              <a:rPr lang="en-GB" dirty="0"/>
              <a:t>Awareness among researchers that high standards are expected of them.</a:t>
            </a:r>
          </a:p>
          <a:p>
            <a:pPr marL="0" indent="0">
              <a:buNone/>
            </a:pPr>
            <a:endParaRPr lang="en-GB" dirty="0"/>
          </a:p>
          <a:p>
            <a:pPr marL="0" indent="0">
              <a:buNone/>
            </a:pPr>
            <a:r>
              <a:rPr lang="en-GB" sz="2900" dirty="0"/>
              <a:t>Source: </a:t>
            </a:r>
            <a:r>
              <a:rPr lang="en-GB" sz="2900" dirty="0">
                <a:hlinkClick r:id="rId2"/>
              </a:rPr>
              <a:t>Research Integrity and Ethics | The University of Wales Trinity Saint David (uwtsd.ac.uk)</a:t>
            </a:r>
            <a:endParaRPr lang="en-GB" sz="2900" dirty="0"/>
          </a:p>
        </p:txBody>
      </p:sp>
    </p:spTree>
    <p:extLst>
      <p:ext uri="{BB962C8B-B14F-4D97-AF65-F5344CB8AC3E}">
        <p14:creationId xmlns:p14="http://schemas.microsoft.com/office/powerpoint/2010/main" val="28840492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EB4E30-04E6-1F99-72E9-FE01631CCA9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49876B3-77B0-19FA-ADA5-DA2DA3B0F945}"/>
              </a:ext>
            </a:extLst>
          </p:cNvPr>
          <p:cNvSpPr>
            <a:spLocks noGrp="1"/>
          </p:cNvSpPr>
          <p:nvPr>
            <p:ph type="title"/>
          </p:nvPr>
        </p:nvSpPr>
        <p:spPr>
          <a:xfrm>
            <a:off x="668323" y="0"/>
            <a:ext cx="10972800" cy="1143000"/>
          </a:xfrm>
        </p:spPr>
        <p:txBody>
          <a:bodyPr>
            <a:normAutofit fontScale="90000"/>
          </a:bodyPr>
          <a:lstStyle/>
          <a:p>
            <a:r>
              <a:rPr lang="en-GB" dirty="0"/>
              <a:t>Importance of Ethics in Research – UWTSD (2/3)</a:t>
            </a:r>
          </a:p>
        </p:txBody>
      </p:sp>
      <p:sp>
        <p:nvSpPr>
          <p:cNvPr id="3" name="Content Placeholder 2">
            <a:extLst>
              <a:ext uri="{FF2B5EF4-FFF2-40B4-BE49-F238E27FC236}">
                <a16:creationId xmlns:a16="http://schemas.microsoft.com/office/drawing/2014/main" id="{4C666D3C-7DAE-7D0B-0214-54CD880AED5A}"/>
              </a:ext>
            </a:extLst>
          </p:cNvPr>
          <p:cNvSpPr>
            <a:spLocks noGrp="1"/>
          </p:cNvSpPr>
          <p:nvPr>
            <p:ph idx="1"/>
          </p:nvPr>
        </p:nvSpPr>
        <p:spPr>
          <a:xfrm>
            <a:off x="609600" y="1249961"/>
            <a:ext cx="10972800" cy="4437776"/>
          </a:xfrm>
        </p:spPr>
        <p:txBody>
          <a:bodyPr>
            <a:normAutofit fontScale="70000" lnSpcReduction="20000"/>
          </a:bodyPr>
          <a:lstStyle/>
          <a:p>
            <a:pPr marL="0" indent="0">
              <a:buNone/>
            </a:pPr>
            <a:r>
              <a:rPr lang="en-GB" dirty="0"/>
              <a:t>The University believes that research ethics review and approval are important for the following reasons:</a:t>
            </a:r>
          </a:p>
          <a:p>
            <a:pPr marL="0" indent="0">
              <a:buNone/>
            </a:pPr>
            <a:endParaRPr lang="en-GB" dirty="0"/>
          </a:p>
          <a:p>
            <a:r>
              <a:rPr lang="en-GB" dirty="0"/>
              <a:t>To enhance the quality and integrity of research;</a:t>
            </a:r>
          </a:p>
          <a:p>
            <a:r>
              <a:rPr lang="en-GB" dirty="0"/>
              <a:t>To protect the rights and welfare of participants and minimise the risk of physical and mental discomfort, harm and danger from research procedures;</a:t>
            </a:r>
          </a:p>
          <a:p>
            <a:r>
              <a:rPr lang="en-GB" dirty="0"/>
              <a:t>To protect the welfare of researchers and their right to carry out legitimate investigations;</a:t>
            </a:r>
          </a:p>
          <a:p>
            <a:r>
              <a:rPr lang="en-GB" dirty="0"/>
              <a:t>To minimise the potential for claims of negligence made against the University, its researchers and any collaborating individual or organisation;</a:t>
            </a:r>
          </a:p>
          <a:p>
            <a:r>
              <a:rPr lang="en-GB" dirty="0"/>
              <a:t>To ensure the reputation of the University for the research it conducts and sponsors (continued..)</a:t>
            </a:r>
          </a:p>
          <a:p>
            <a:pPr marL="0" indent="0">
              <a:buNone/>
            </a:pPr>
            <a:endParaRPr lang="en-GB" dirty="0"/>
          </a:p>
          <a:p>
            <a:pPr marL="0" indent="0">
              <a:buNone/>
            </a:pPr>
            <a:r>
              <a:rPr lang="en-GB" sz="2900" dirty="0"/>
              <a:t>Source: </a:t>
            </a:r>
            <a:r>
              <a:rPr lang="en-GB" sz="2900" dirty="0">
                <a:hlinkClick r:id="rId2"/>
              </a:rPr>
              <a:t>Research Integrity and Ethics | The University of Wales Trinity Saint David (uwtsd.ac.uk)</a:t>
            </a:r>
            <a:endParaRPr lang="en-GB" sz="2900" dirty="0"/>
          </a:p>
        </p:txBody>
      </p:sp>
    </p:spTree>
    <p:extLst>
      <p:ext uri="{BB962C8B-B14F-4D97-AF65-F5344CB8AC3E}">
        <p14:creationId xmlns:p14="http://schemas.microsoft.com/office/powerpoint/2010/main" val="3054774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61CEF0-7959-747A-A7B7-AD79A9BF495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42D970F-89BF-CDED-26AC-F5801A900338}"/>
              </a:ext>
            </a:extLst>
          </p:cNvPr>
          <p:cNvSpPr>
            <a:spLocks noGrp="1"/>
          </p:cNvSpPr>
          <p:nvPr>
            <p:ph type="title"/>
          </p:nvPr>
        </p:nvSpPr>
        <p:spPr>
          <a:xfrm>
            <a:off x="609600" y="52430"/>
            <a:ext cx="10972800" cy="1143000"/>
          </a:xfrm>
        </p:spPr>
        <p:txBody>
          <a:bodyPr>
            <a:normAutofit fontScale="90000"/>
          </a:bodyPr>
          <a:lstStyle/>
          <a:p>
            <a:r>
              <a:rPr lang="en-GB" dirty="0"/>
              <a:t>Importance of Ethics in Research – UWTSD (3/3)</a:t>
            </a:r>
          </a:p>
        </p:txBody>
      </p:sp>
      <p:sp>
        <p:nvSpPr>
          <p:cNvPr id="3" name="Content Placeholder 2">
            <a:extLst>
              <a:ext uri="{FF2B5EF4-FFF2-40B4-BE49-F238E27FC236}">
                <a16:creationId xmlns:a16="http://schemas.microsoft.com/office/drawing/2014/main" id="{90F0778B-FD44-9039-DC6F-62D3B3DBB093}"/>
              </a:ext>
            </a:extLst>
          </p:cNvPr>
          <p:cNvSpPr>
            <a:spLocks noGrp="1"/>
          </p:cNvSpPr>
          <p:nvPr>
            <p:ph idx="1"/>
          </p:nvPr>
        </p:nvSpPr>
        <p:spPr>
          <a:xfrm>
            <a:off x="609600" y="1291906"/>
            <a:ext cx="10972800" cy="4370664"/>
          </a:xfrm>
        </p:spPr>
        <p:txBody>
          <a:bodyPr>
            <a:normAutofit fontScale="70000" lnSpcReduction="20000"/>
          </a:bodyPr>
          <a:lstStyle/>
          <a:p>
            <a:pPr marL="0" indent="0">
              <a:buNone/>
            </a:pPr>
            <a:r>
              <a:rPr lang="en-GB" dirty="0"/>
              <a:t>The University believes that research ethics review and approval are important for the following reasons:</a:t>
            </a:r>
          </a:p>
          <a:p>
            <a:pPr marL="0" indent="0">
              <a:buNone/>
            </a:pPr>
            <a:endParaRPr lang="en-GB" dirty="0"/>
          </a:p>
          <a:p>
            <a:r>
              <a:rPr lang="en-GB" dirty="0"/>
              <a:t>To ensure that research is conducted according to appropriate ethical, legal and professional frameworks, obligations and standards;</a:t>
            </a:r>
          </a:p>
          <a:p>
            <a:r>
              <a:rPr lang="en-GB" dirty="0"/>
              <a:t>To support a research environment that is underpinned by a culture of integrity and based on good governance, best practice and support for the development of researchers;</a:t>
            </a:r>
          </a:p>
          <a:p>
            <a:r>
              <a:rPr lang="en-GB" dirty="0"/>
              <a:t>To ensure that transparent, robust and fair processes to deal with allegations of research misconduct should they arise;</a:t>
            </a:r>
          </a:p>
          <a:p>
            <a:r>
              <a:rPr lang="en-GB" dirty="0"/>
              <a:t>To work together with other institutions as required from time to time to strengthen the integrity of research and to reviewing progress regularly and openly.</a:t>
            </a:r>
          </a:p>
          <a:p>
            <a:pPr marL="0" indent="0">
              <a:buNone/>
            </a:pPr>
            <a:endParaRPr lang="en-GB" dirty="0"/>
          </a:p>
          <a:p>
            <a:pPr marL="0" indent="0">
              <a:buNone/>
            </a:pPr>
            <a:r>
              <a:rPr lang="en-GB" sz="2900" dirty="0"/>
              <a:t>Source: </a:t>
            </a:r>
            <a:r>
              <a:rPr lang="en-GB" sz="2900" dirty="0">
                <a:hlinkClick r:id="rId2"/>
              </a:rPr>
              <a:t>Research Integrity and Ethics | The University of Wales Trinity Saint David (uwtsd.ac.uk)</a:t>
            </a:r>
            <a:endParaRPr lang="en-GB" sz="2900" dirty="0"/>
          </a:p>
        </p:txBody>
      </p:sp>
    </p:spTree>
    <p:extLst>
      <p:ext uri="{BB962C8B-B14F-4D97-AF65-F5344CB8AC3E}">
        <p14:creationId xmlns:p14="http://schemas.microsoft.com/office/powerpoint/2010/main" val="1958589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22A27D-0D67-E032-85BF-907D6651E774}"/>
              </a:ext>
            </a:extLst>
          </p:cNvPr>
          <p:cNvSpPr>
            <a:spLocks noGrp="1"/>
          </p:cNvSpPr>
          <p:nvPr>
            <p:ph type="title"/>
          </p:nvPr>
        </p:nvSpPr>
        <p:spPr/>
        <p:txBody>
          <a:bodyPr>
            <a:normAutofit fontScale="90000"/>
          </a:bodyPr>
          <a:lstStyle/>
          <a:p>
            <a:r>
              <a:rPr lang="en-GB" dirty="0"/>
              <a:t>Health &amp; Social Care Research in the UK - NIHR</a:t>
            </a:r>
          </a:p>
        </p:txBody>
      </p:sp>
      <p:pic>
        <p:nvPicPr>
          <p:cNvPr id="4" name="Online Media 3" title="Transforming lives through research">
            <a:hlinkClick r:id="" action="ppaction://media"/>
            <a:extLst>
              <a:ext uri="{FF2B5EF4-FFF2-40B4-BE49-F238E27FC236}">
                <a16:creationId xmlns:a16="http://schemas.microsoft.com/office/drawing/2014/main" id="{6C6CB5E1-AC53-065F-272D-229B6243D38F}"/>
              </a:ext>
            </a:extLst>
          </p:cNvPr>
          <p:cNvPicPr>
            <a:picLocks noGrp="1" noRot="1" noChangeAspect="1"/>
          </p:cNvPicPr>
          <p:nvPr>
            <p:ph idx="1"/>
            <a:videoFile r:link="rId1"/>
          </p:nvPr>
        </p:nvPicPr>
        <p:blipFill>
          <a:blip r:embed="rId3"/>
          <a:stretch>
            <a:fillRect/>
          </a:stretch>
        </p:blipFill>
        <p:spPr>
          <a:xfrm>
            <a:off x="3183193" y="1415534"/>
            <a:ext cx="5557167" cy="3140067"/>
          </a:xfrm>
          <a:prstGeom prst="rect">
            <a:avLst/>
          </a:prstGeom>
        </p:spPr>
      </p:pic>
      <p:sp>
        <p:nvSpPr>
          <p:cNvPr id="6" name="TextBox 5">
            <a:extLst>
              <a:ext uri="{FF2B5EF4-FFF2-40B4-BE49-F238E27FC236}">
                <a16:creationId xmlns:a16="http://schemas.microsoft.com/office/drawing/2014/main" id="{A982308A-4092-C3FF-23BC-72CF213F5CCD}"/>
              </a:ext>
            </a:extLst>
          </p:cNvPr>
          <p:cNvSpPr txBox="1"/>
          <p:nvPr/>
        </p:nvSpPr>
        <p:spPr>
          <a:xfrm>
            <a:off x="3391949" y="5140246"/>
            <a:ext cx="6096000" cy="369332"/>
          </a:xfrm>
          <a:prstGeom prst="rect">
            <a:avLst/>
          </a:prstGeom>
          <a:noFill/>
        </p:spPr>
        <p:txBody>
          <a:bodyPr wrap="square">
            <a:spAutoFit/>
          </a:bodyPr>
          <a:lstStyle/>
          <a:p>
            <a:r>
              <a:rPr lang="en-GB" dirty="0">
                <a:hlinkClick r:id="rId4"/>
              </a:rPr>
              <a:t>Transforming lives through research (youtube.com)</a:t>
            </a:r>
            <a:endParaRPr lang="en-GB" dirty="0"/>
          </a:p>
        </p:txBody>
      </p:sp>
    </p:spTree>
    <p:extLst>
      <p:ext uri="{BB962C8B-B14F-4D97-AF65-F5344CB8AC3E}">
        <p14:creationId xmlns:p14="http://schemas.microsoft.com/office/powerpoint/2010/main" val="24542068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2828A-7040-AF4D-D439-B9425C300458}"/>
              </a:ext>
            </a:extLst>
          </p:cNvPr>
          <p:cNvSpPr>
            <a:spLocks noGrp="1"/>
          </p:cNvSpPr>
          <p:nvPr>
            <p:ph type="title"/>
          </p:nvPr>
        </p:nvSpPr>
        <p:spPr/>
        <p:txBody>
          <a:bodyPr>
            <a:normAutofit fontScale="90000"/>
          </a:bodyPr>
          <a:lstStyle/>
          <a:p>
            <a:r>
              <a:rPr lang="en-GB" dirty="0"/>
              <a:t>Health &amp; Social Care Research in the UK - NIHR</a:t>
            </a:r>
          </a:p>
        </p:txBody>
      </p:sp>
      <p:sp>
        <p:nvSpPr>
          <p:cNvPr id="3" name="Content Placeholder 2">
            <a:extLst>
              <a:ext uri="{FF2B5EF4-FFF2-40B4-BE49-F238E27FC236}">
                <a16:creationId xmlns:a16="http://schemas.microsoft.com/office/drawing/2014/main" id="{B21690A5-21DF-0E34-A19C-B0B3ECE3C8EB}"/>
              </a:ext>
            </a:extLst>
          </p:cNvPr>
          <p:cNvSpPr>
            <a:spLocks noGrp="1"/>
          </p:cNvSpPr>
          <p:nvPr>
            <p:ph idx="1"/>
          </p:nvPr>
        </p:nvSpPr>
        <p:spPr/>
        <p:txBody>
          <a:bodyPr>
            <a:normAutofit fontScale="85000" lnSpcReduction="20000"/>
          </a:bodyPr>
          <a:lstStyle/>
          <a:p>
            <a:r>
              <a:rPr lang="en-GB" dirty="0"/>
              <a:t>The National Institute for Health and Care Excellence (NIHR) is funded by the Department of Health and Social Care to improve the health and wealth of the nation through research.</a:t>
            </a:r>
          </a:p>
          <a:p>
            <a:endParaRPr lang="en-GB" dirty="0"/>
          </a:p>
          <a:p>
            <a:r>
              <a:rPr lang="en-GB" dirty="0"/>
              <a:t>Working in partnership with the NHS, universities, local government, other research funders, patients and the public - we fund, enable and deliver world-leading health and social care research that improves people's health and wellbeing and promotes economic growth.</a:t>
            </a:r>
          </a:p>
          <a:p>
            <a:endParaRPr lang="en-GB" dirty="0"/>
          </a:p>
          <a:p>
            <a:pPr marL="0" indent="0">
              <a:buNone/>
            </a:pPr>
            <a:r>
              <a:rPr lang="en-GB" dirty="0"/>
              <a:t>Source: </a:t>
            </a:r>
            <a:r>
              <a:rPr lang="en-GB" dirty="0">
                <a:hlinkClick r:id="rId2"/>
              </a:rPr>
              <a:t>National Institute for Health and Care Research | NIHR</a:t>
            </a:r>
            <a:endParaRPr lang="en-GB" dirty="0"/>
          </a:p>
        </p:txBody>
      </p:sp>
    </p:spTree>
    <p:extLst>
      <p:ext uri="{BB962C8B-B14F-4D97-AF65-F5344CB8AC3E}">
        <p14:creationId xmlns:p14="http://schemas.microsoft.com/office/powerpoint/2010/main" val="25331761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F3830D-B2C9-B2B9-5051-3FEFDDB113D9}"/>
              </a:ext>
            </a:extLst>
          </p:cNvPr>
          <p:cNvSpPr>
            <a:spLocks noGrp="1"/>
          </p:cNvSpPr>
          <p:nvPr>
            <p:ph type="title"/>
          </p:nvPr>
        </p:nvSpPr>
        <p:spPr/>
        <p:txBody>
          <a:bodyPr>
            <a:normAutofit/>
          </a:bodyPr>
          <a:lstStyle/>
          <a:p>
            <a:r>
              <a:rPr lang="en-GB" dirty="0"/>
              <a:t>The six principles of ethical research</a:t>
            </a:r>
          </a:p>
        </p:txBody>
      </p:sp>
      <p:sp>
        <p:nvSpPr>
          <p:cNvPr id="3" name="Content Placeholder 2">
            <a:extLst>
              <a:ext uri="{FF2B5EF4-FFF2-40B4-BE49-F238E27FC236}">
                <a16:creationId xmlns:a16="http://schemas.microsoft.com/office/drawing/2014/main" id="{366611E7-8442-1EE1-8CAA-9C75AC899AA9}"/>
              </a:ext>
            </a:extLst>
          </p:cNvPr>
          <p:cNvSpPr>
            <a:spLocks noGrp="1"/>
          </p:cNvSpPr>
          <p:nvPr>
            <p:ph idx="1"/>
          </p:nvPr>
        </p:nvSpPr>
        <p:spPr/>
        <p:txBody>
          <a:bodyPr>
            <a:normAutofit fontScale="40000" lnSpcReduction="20000"/>
          </a:bodyPr>
          <a:lstStyle/>
          <a:p>
            <a:pPr marL="0" indent="0">
              <a:buNone/>
            </a:pPr>
            <a:r>
              <a:rPr lang="en-GB" sz="4200" dirty="0"/>
              <a:t>UK Research and Innovation (UKRI)’s six key principles for ethical research are:</a:t>
            </a:r>
          </a:p>
          <a:p>
            <a:endParaRPr lang="en-GB" sz="4200" dirty="0"/>
          </a:p>
          <a:p>
            <a:pPr marL="742950" indent="-742950">
              <a:buFont typeface="+mj-lt"/>
              <a:buAutoNum type="arabicParenR"/>
            </a:pPr>
            <a:r>
              <a:rPr lang="en-GB" sz="5500" dirty="0"/>
              <a:t>research should aim to maximise benefit for individuals and society and minimise risk and harm</a:t>
            </a:r>
          </a:p>
          <a:p>
            <a:pPr marL="742950" indent="-742950">
              <a:buFont typeface="+mj-lt"/>
              <a:buAutoNum type="arabicParenR"/>
            </a:pPr>
            <a:r>
              <a:rPr lang="en-GB" sz="5500" dirty="0"/>
              <a:t>the rights and dignity of individuals and groups should be respected</a:t>
            </a:r>
          </a:p>
          <a:p>
            <a:pPr marL="742950" indent="-742950">
              <a:buFont typeface="+mj-lt"/>
              <a:buAutoNum type="arabicParenR"/>
            </a:pPr>
            <a:r>
              <a:rPr lang="en-GB" sz="5500" dirty="0"/>
              <a:t>wherever possible, participation should be voluntary and appropriately informed</a:t>
            </a:r>
          </a:p>
          <a:p>
            <a:pPr marL="742950" indent="-742950">
              <a:buFont typeface="+mj-lt"/>
              <a:buAutoNum type="arabicParenR"/>
            </a:pPr>
            <a:r>
              <a:rPr lang="en-GB" sz="5500" dirty="0"/>
              <a:t>research should be conducted with integrity and transparency</a:t>
            </a:r>
          </a:p>
          <a:p>
            <a:pPr marL="742950" indent="-742950">
              <a:buFont typeface="+mj-lt"/>
              <a:buAutoNum type="arabicParenR"/>
            </a:pPr>
            <a:r>
              <a:rPr lang="en-GB" sz="5500" dirty="0"/>
              <a:t>lines of responsibility and accountability should be clearly defined</a:t>
            </a:r>
          </a:p>
          <a:p>
            <a:pPr marL="742950" indent="-742950">
              <a:buFont typeface="+mj-lt"/>
              <a:buAutoNum type="arabicParenR"/>
            </a:pPr>
            <a:r>
              <a:rPr lang="en-GB" sz="5500" dirty="0"/>
              <a:t>independence of research should be maintained and where conflicts of interest cannot be avoided they should be made explicit.</a:t>
            </a:r>
          </a:p>
          <a:p>
            <a:pPr marL="0" indent="0">
              <a:buNone/>
            </a:pPr>
            <a:endParaRPr lang="en-GB" sz="4200" dirty="0"/>
          </a:p>
          <a:p>
            <a:pPr marL="0" indent="0">
              <a:buNone/>
            </a:pPr>
            <a:endParaRPr lang="en-GB" dirty="0"/>
          </a:p>
          <a:p>
            <a:pPr marL="0" indent="0">
              <a:buNone/>
            </a:pPr>
            <a:r>
              <a:rPr lang="en-GB" dirty="0"/>
              <a:t>Source: </a:t>
            </a:r>
            <a:r>
              <a:rPr lang="en-GB" dirty="0">
                <a:hlinkClick r:id="rId2"/>
              </a:rPr>
              <a:t>Research ethics guidance – ESRC – UKRI</a:t>
            </a:r>
            <a:endParaRPr lang="en-GB" dirty="0"/>
          </a:p>
        </p:txBody>
      </p:sp>
    </p:spTree>
    <p:extLst>
      <p:ext uri="{BB962C8B-B14F-4D97-AF65-F5344CB8AC3E}">
        <p14:creationId xmlns:p14="http://schemas.microsoft.com/office/powerpoint/2010/main" val="35854356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4D2E2-697D-88C0-1DA0-EDFEB3568CA0}"/>
              </a:ext>
            </a:extLst>
          </p:cNvPr>
          <p:cNvSpPr>
            <a:spLocks noGrp="1"/>
          </p:cNvSpPr>
          <p:nvPr>
            <p:ph type="title"/>
          </p:nvPr>
        </p:nvSpPr>
        <p:spPr/>
        <p:txBody>
          <a:bodyPr/>
          <a:lstStyle/>
          <a:p>
            <a:r>
              <a:rPr lang="en-GB" dirty="0"/>
              <a:t>UWTSD Research Integrity and Ethics</a:t>
            </a:r>
          </a:p>
        </p:txBody>
      </p:sp>
      <p:sp>
        <p:nvSpPr>
          <p:cNvPr id="3" name="Content Placeholder 2">
            <a:extLst>
              <a:ext uri="{FF2B5EF4-FFF2-40B4-BE49-F238E27FC236}">
                <a16:creationId xmlns:a16="http://schemas.microsoft.com/office/drawing/2014/main" id="{A98528C1-847E-CDA7-C74F-D9B93B7DECDA}"/>
              </a:ext>
            </a:extLst>
          </p:cNvPr>
          <p:cNvSpPr>
            <a:spLocks noGrp="1"/>
          </p:cNvSpPr>
          <p:nvPr>
            <p:ph idx="1"/>
          </p:nvPr>
        </p:nvSpPr>
        <p:spPr/>
        <p:txBody>
          <a:bodyPr/>
          <a:lstStyle/>
          <a:p>
            <a:r>
              <a:rPr lang="en-GB" dirty="0">
                <a:hlinkClick r:id="rId2"/>
              </a:rPr>
              <a:t>Research Integrity and Ethics | University of Wales Trinity Saint David (uwtsd.ac.uk)</a:t>
            </a:r>
            <a:endParaRPr lang="en-GB" dirty="0"/>
          </a:p>
        </p:txBody>
      </p:sp>
      <p:pic>
        <p:nvPicPr>
          <p:cNvPr id="5" name="Picture 4">
            <a:extLst>
              <a:ext uri="{FF2B5EF4-FFF2-40B4-BE49-F238E27FC236}">
                <a16:creationId xmlns:a16="http://schemas.microsoft.com/office/drawing/2014/main" id="{AEE0BA27-5EE1-85A6-683C-84DF0CF20E38}"/>
              </a:ext>
            </a:extLst>
          </p:cNvPr>
          <p:cNvPicPr>
            <a:picLocks noChangeAspect="1"/>
          </p:cNvPicPr>
          <p:nvPr/>
        </p:nvPicPr>
        <p:blipFill>
          <a:blip r:embed="rId3"/>
          <a:stretch>
            <a:fillRect/>
          </a:stretch>
        </p:blipFill>
        <p:spPr>
          <a:xfrm>
            <a:off x="2013527" y="3171463"/>
            <a:ext cx="8164945" cy="2219219"/>
          </a:xfrm>
          <a:prstGeom prst="rect">
            <a:avLst/>
          </a:prstGeom>
        </p:spPr>
      </p:pic>
    </p:spTree>
    <p:extLst>
      <p:ext uri="{BB962C8B-B14F-4D97-AF65-F5344CB8AC3E}">
        <p14:creationId xmlns:p14="http://schemas.microsoft.com/office/powerpoint/2010/main" val="10199194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Number Placeholder 3">
            <a:extLst>
              <a:ext uri="{FF2B5EF4-FFF2-40B4-BE49-F238E27FC236}">
                <a16:creationId xmlns:a16="http://schemas.microsoft.com/office/drawing/2014/main" id="{8697EDD8-698C-723C-414D-D7C978B5F58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29C96004-C6D4-4CA1-A00B-4C6243CA50EB}" type="slidenum">
              <a:rPr lang="en-GB" altLang="en-US" sz="1200">
                <a:solidFill>
                  <a:srgbClr val="898989"/>
                </a:solidFill>
              </a:rPr>
              <a:pPr>
                <a:spcBef>
                  <a:spcPct val="0"/>
                </a:spcBef>
                <a:buFontTx/>
                <a:buNone/>
              </a:pPr>
              <a:t>11</a:t>
            </a:fld>
            <a:endParaRPr lang="en-GB" altLang="en-US" sz="1200">
              <a:solidFill>
                <a:srgbClr val="898989"/>
              </a:solidFill>
            </a:endParaRPr>
          </a:p>
        </p:txBody>
      </p:sp>
      <p:sp>
        <p:nvSpPr>
          <p:cNvPr id="49156" name="TextBox 10">
            <a:extLst>
              <a:ext uri="{FF2B5EF4-FFF2-40B4-BE49-F238E27FC236}">
                <a16:creationId xmlns:a16="http://schemas.microsoft.com/office/drawing/2014/main" id="{938FFF6B-FAD4-C00B-3CCE-C27F0C82BF9F}"/>
              </a:ext>
            </a:extLst>
          </p:cNvPr>
          <p:cNvSpPr txBox="1">
            <a:spLocks noChangeArrowheads="1"/>
          </p:cNvSpPr>
          <p:nvPr/>
        </p:nvSpPr>
        <p:spPr bwMode="auto">
          <a:xfrm>
            <a:off x="872455" y="5459414"/>
            <a:ext cx="10251347"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200" dirty="0">
                <a:latin typeface="+mn-lt"/>
              </a:rPr>
              <a:t>Source: p.4 Research Ethics &amp; Integrity Code of Practice </a:t>
            </a:r>
            <a:r>
              <a:rPr lang="en-GB" sz="1200" dirty="0">
                <a:latin typeface="+mn-lt"/>
                <a:hlinkClick r:id="rId2"/>
              </a:rPr>
              <a:t>Research Integrity and Ethics | University of Wales Trinity Saint David (uwtsd.ac.uk)</a:t>
            </a:r>
            <a:r>
              <a:rPr lang="en-GB" altLang="en-US" sz="1200" dirty="0">
                <a:latin typeface="+mn-lt"/>
              </a:rPr>
              <a:t>   </a:t>
            </a:r>
          </a:p>
        </p:txBody>
      </p:sp>
      <p:pic>
        <p:nvPicPr>
          <p:cNvPr id="4" name="Picture 3">
            <a:extLst>
              <a:ext uri="{FF2B5EF4-FFF2-40B4-BE49-F238E27FC236}">
                <a16:creationId xmlns:a16="http://schemas.microsoft.com/office/drawing/2014/main" id="{FEA299D2-FFB5-9DB3-166F-5B9BF6FF33AE}"/>
              </a:ext>
            </a:extLst>
          </p:cNvPr>
          <p:cNvPicPr>
            <a:picLocks noChangeAspect="1"/>
          </p:cNvPicPr>
          <p:nvPr/>
        </p:nvPicPr>
        <p:blipFill>
          <a:blip r:embed="rId3"/>
          <a:stretch>
            <a:fillRect/>
          </a:stretch>
        </p:blipFill>
        <p:spPr>
          <a:xfrm>
            <a:off x="2413013" y="1023457"/>
            <a:ext cx="6632349" cy="4435957"/>
          </a:xfrm>
          <a:prstGeom prst="rect">
            <a:avLst/>
          </a:prstGeom>
          <a:ln>
            <a:noFill/>
          </a:ln>
          <a:effectLst>
            <a:outerShdw blurRad="292100" dist="139700" dir="2700000" algn="tl" rotWithShape="0">
              <a:srgbClr val="333333">
                <a:alpha val="65000"/>
              </a:srgbClr>
            </a:outerShdw>
          </a:effectLst>
        </p:spPr>
      </p:pic>
      <p:sp>
        <p:nvSpPr>
          <p:cNvPr id="6" name="TextBox 5">
            <a:extLst>
              <a:ext uri="{FF2B5EF4-FFF2-40B4-BE49-F238E27FC236}">
                <a16:creationId xmlns:a16="http://schemas.microsoft.com/office/drawing/2014/main" id="{FA5B2BCA-DD6F-0574-55BA-605CE924AC6D}"/>
              </a:ext>
            </a:extLst>
          </p:cNvPr>
          <p:cNvSpPr txBox="1"/>
          <p:nvPr/>
        </p:nvSpPr>
        <p:spPr>
          <a:xfrm>
            <a:off x="268447" y="136524"/>
            <a:ext cx="11459361" cy="677108"/>
          </a:xfrm>
          <a:prstGeom prst="rect">
            <a:avLst/>
          </a:prstGeom>
          <a:noFill/>
        </p:spPr>
        <p:txBody>
          <a:bodyPr wrap="square">
            <a:spAutoFit/>
          </a:bodyPr>
          <a:lstStyle/>
          <a:p>
            <a:r>
              <a:rPr lang="en-GB" altLang="en-US" sz="3800" dirty="0">
                <a:latin typeface="+mn-lt"/>
              </a:rPr>
              <a:t>UWTSD Research Ethics &amp; Integrity Code of Practice </a:t>
            </a:r>
            <a:endParaRPr lang="en-GB" sz="38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030F3D-FC08-2663-7FA0-3DB877E6860F}"/>
              </a:ext>
            </a:extLst>
          </p:cNvPr>
          <p:cNvSpPr>
            <a:spLocks noGrp="1"/>
          </p:cNvSpPr>
          <p:nvPr>
            <p:ph type="title"/>
          </p:nvPr>
        </p:nvSpPr>
        <p:spPr/>
        <p:txBody>
          <a:bodyPr>
            <a:normAutofit fontScale="90000"/>
          </a:bodyPr>
          <a:lstStyle/>
          <a:p>
            <a:r>
              <a:rPr lang="en-GB" b="1" dirty="0"/>
              <a:t>Ethical considerations – risks for researchers</a:t>
            </a:r>
          </a:p>
        </p:txBody>
      </p:sp>
      <p:sp>
        <p:nvSpPr>
          <p:cNvPr id="3" name="Content Placeholder 2">
            <a:extLst>
              <a:ext uri="{FF2B5EF4-FFF2-40B4-BE49-F238E27FC236}">
                <a16:creationId xmlns:a16="http://schemas.microsoft.com/office/drawing/2014/main" id="{64DD1229-63C5-8807-E05E-9D2467F26D27}"/>
              </a:ext>
            </a:extLst>
          </p:cNvPr>
          <p:cNvSpPr>
            <a:spLocks noGrp="1"/>
          </p:cNvSpPr>
          <p:nvPr>
            <p:ph idx="1"/>
          </p:nvPr>
        </p:nvSpPr>
        <p:spPr/>
        <p:txBody>
          <a:bodyPr/>
          <a:lstStyle/>
          <a:p>
            <a:r>
              <a:rPr lang="en-GB" sz="2400" dirty="0"/>
              <a:t>Researchers need to ensure that their research project </a:t>
            </a:r>
            <a:r>
              <a:rPr lang="en-GB" sz="2400" b="1" u="sng" dirty="0"/>
              <a:t>does not</a:t>
            </a:r>
            <a:r>
              <a:rPr lang="en-GB" sz="2400" b="1" dirty="0"/>
              <a:t> </a:t>
            </a:r>
            <a:r>
              <a:rPr lang="en-GB" sz="2400" dirty="0"/>
              <a:t>cause any harm, distress, or any negative impact on the participants.</a:t>
            </a:r>
          </a:p>
          <a:p>
            <a:r>
              <a:rPr lang="en-GB" sz="2400" dirty="0"/>
              <a:t>Researchers should ensure they also recognise any risks </a:t>
            </a:r>
            <a:r>
              <a:rPr lang="en-GB" sz="2400" b="1" dirty="0"/>
              <a:t>on their own</a:t>
            </a:r>
            <a:r>
              <a:rPr lang="en-GB" sz="2400" dirty="0"/>
              <a:t> mental health, wellbeing, physical health, etc. when choosing to work on a topic.</a:t>
            </a:r>
          </a:p>
          <a:p>
            <a:r>
              <a:rPr lang="en-GB" sz="2400" dirty="0"/>
              <a:t>Some topics are more sensitive and high-risk than others. </a:t>
            </a:r>
          </a:p>
          <a:p>
            <a:r>
              <a:rPr lang="en-GB" sz="2400" dirty="0"/>
              <a:t>Make sure that you consider any risks for you and your wellbeing, when choosing the topic of your research.</a:t>
            </a:r>
          </a:p>
          <a:p>
            <a:r>
              <a:rPr lang="en-GB" sz="2400" dirty="0"/>
              <a:t>You should include these risks when completing the Ethical Approval Application form, in the relevant sections.  </a:t>
            </a:r>
          </a:p>
        </p:txBody>
      </p:sp>
      <p:sp>
        <p:nvSpPr>
          <p:cNvPr id="4" name="Date Placeholder 3">
            <a:extLst>
              <a:ext uri="{FF2B5EF4-FFF2-40B4-BE49-F238E27FC236}">
                <a16:creationId xmlns:a16="http://schemas.microsoft.com/office/drawing/2014/main" id="{891958D8-1D60-48C2-DE58-7C5A5D5ED0A3}"/>
              </a:ext>
            </a:extLst>
          </p:cNvPr>
          <p:cNvSpPr>
            <a:spLocks noGrp="1"/>
          </p:cNvSpPr>
          <p:nvPr>
            <p:ph type="dt" sz="half" idx="10"/>
          </p:nvPr>
        </p:nvSpPr>
        <p:spPr/>
        <p:txBody>
          <a:bodyPr/>
          <a:lstStyle/>
          <a:p>
            <a:pPr>
              <a:defRPr/>
            </a:pPr>
            <a:fld id="{757A3D87-BB7F-4A08-9372-AF5D7041694F}" type="datetime1">
              <a:rPr lang="en-GB" altLang="en-US" smtClean="0"/>
              <a:pPr>
                <a:defRPr/>
              </a:pPr>
              <a:t>02/07/2024</a:t>
            </a:fld>
            <a:endParaRPr lang="en-GB" altLang="en-US" dirty="0"/>
          </a:p>
        </p:txBody>
      </p:sp>
      <p:sp>
        <p:nvSpPr>
          <p:cNvPr id="5" name="Slide Number Placeholder 4">
            <a:extLst>
              <a:ext uri="{FF2B5EF4-FFF2-40B4-BE49-F238E27FC236}">
                <a16:creationId xmlns:a16="http://schemas.microsoft.com/office/drawing/2014/main" id="{8AEA43AE-215B-A71D-112B-BDBE2B395D83}"/>
              </a:ext>
            </a:extLst>
          </p:cNvPr>
          <p:cNvSpPr>
            <a:spLocks noGrp="1"/>
          </p:cNvSpPr>
          <p:nvPr>
            <p:ph type="sldNum" sz="quarter" idx="12"/>
          </p:nvPr>
        </p:nvSpPr>
        <p:spPr/>
        <p:txBody>
          <a:bodyPr/>
          <a:lstStyle/>
          <a:p>
            <a:pPr>
              <a:defRPr/>
            </a:pPr>
            <a:fld id="{00C8405C-D25D-48B9-BE19-AF72D0EB366F}" type="slidenum">
              <a:rPr lang="en-GB" altLang="en-US" smtClean="0"/>
              <a:pPr>
                <a:defRPr/>
              </a:pPr>
              <a:t>12</a:t>
            </a:fld>
            <a:endParaRPr lang="en-GB" altLang="en-US"/>
          </a:p>
        </p:txBody>
      </p:sp>
    </p:spTree>
    <p:extLst>
      <p:ext uri="{BB962C8B-B14F-4D97-AF65-F5344CB8AC3E}">
        <p14:creationId xmlns:p14="http://schemas.microsoft.com/office/powerpoint/2010/main" val="21893185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A69156-5A6B-B70F-0973-70A953256B73}"/>
              </a:ext>
            </a:extLst>
          </p:cNvPr>
          <p:cNvSpPr>
            <a:spLocks noGrp="1"/>
          </p:cNvSpPr>
          <p:nvPr>
            <p:ph type="title"/>
          </p:nvPr>
        </p:nvSpPr>
        <p:spPr>
          <a:xfrm>
            <a:off x="1981200" y="106530"/>
            <a:ext cx="8229600" cy="1143000"/>
          </a:xfrm>
        </p:spPr>
        <p:txBody>
          <a:bodyPr>
            <a:normAutofit fontScale="90000"/>
          </a:bodyPr>
          <a:lstStyle/>
          <a:p>
            <a:r>
              <a:rPr lang="en-GB" b="1" dirty="0"/>
              <a:t>Ethical considerations – Research Data Management</a:t>
            </a:r>
          </a:p>
        </p:txBody>
      </p:sp>
      <p:sp>
        <p:nvSpPr>
          <p:cNvPr id="3" name="Content Placeholder 2">
            <a:extLst>
              <a:ext uri="{FF2B5EF4-FFF2-40B4-BE49-F238E27FC236}">
                <a16:creationId xmlns:a16="http://schemas.microsoft.com/office/drawing/2014/main" id="{13608B85-5324-6469-C0FB-0987EABAD8B8}"/>
              </a:ext>
            </a:extLst>
          </p:cNvPr>
          <p:cNvSpPr>
            <a:spLocks noGrp="1"/>
          </p:cNvSpPr>
          <p:nvPr>
            <p:ph idx="1"/>
          </p:nvPr>
        </p:nvSpPr>
        <p:spPr>
          <a:xfrm>
            <a:off x="949354" y="1388653"/>
            <a:ext cx="10293292" cy="4248473"/>
          </a:xfrm>
        </p:spPr>
        <p:txBody>
          <a:bodyPr>
            <a:normAutofit fontScale="92500" lnSpcReduction="20000"/>
          </a:bodyPr>
          <a:lstStyle/>
          <a:p>
            <a:r>
              <a:rPr lang="en-GB" sz="2400" dirty="0"/>
              <a:t>Research data management is an umbrella term covering how you organise, structure, store, and care for the digital information generated or used during a research project.</a:t>
            </a:r>
          </a:p>
          <a:p>
            <a:pPr marL="0" indent="0">
              <a:buNone/>
            </a:pPr>
            <a:r>
              <a:rPr lang="en-GB" sz="2400" dirty="0"/>
              <a:t>It includes:</a:t>
            </a:r>
          </a:p>
          <a:p>
            <a:r>
              <a:rPr lang="en-GB" sz="2400" dirty="0"/>
              <a:t>Planning in advance how your data will be managed</a:t>
            </a:r>
          </a:p>
          <a:p>
            <a:r>
              <a:rPr lang="en-GB" sz="2400" dirty="0"/>
              <a:t>Documenting working practices</a:t>
            </a:r>
          </a:p>
          <a:p>
            <a:r>
              <a:rPr lang="en-GB" sz="2400" dirty="0"/>
              <a:t>Considering how information will be handled on a day-to-day basis</a:t>
            </a:r>
          </a:p>
          <a:p>
            <a:r>
              <a:rPr lang="en-GB" sz="2400" dirty="0"/>
              <a:t>Making decisions on what happens to data in the long term, after the project concludes</a:t>
            </a:r>
          </a:p>
          <a:p>
            <a:r>
              <a:rPr lang="en-GB" sz="2400" dirty="0"/>
              <a:t>Preparing for data to be preserved</a:t>
            </a:r>
          </a:p>
          <a:p>
            <a:r>
              <a:rPr lang="en-GB" sz="2400" dirty="0"/>
              <a:t>Considering whether information may be reproducible.</a:t>
            </a:r>
          </a:p>
          <a:p>
            <a:endParaRPr lang="en-GB" sz="1600" dirty="0"/>
          </a:p>
          <a:p>
            <a:pPr marL="0" indent="0" algn="r">
              <a:buNone/>
            </a:pPr>
            <a:r>
              <a:rPr lang="en-GB" sz="1600" dirty="0"/>
              <a:t>Source: </a:t>
            </a:r>
            <a:r>
              <a:rPr lang="en-GB" sz="1600" dirty="0">
                <a:hlinkClick r:id="rId2"/>
              </a:rPr>
              <a:t>Research Data Management | UWTSD Intranet</a:t>
            </a:r>
            <a:endParaRPr lang="en-GB" sz="1600" dirty="0"/>
          </a:p>
        </p:txBody>
      </p:sp>
      <p:sp>
        <p:nvSpPr>
          <p:cNvPr id="4" name="Date Placeholder 3">
            <a:extLst>
              <a:ext uri="{FF2B5EF4-FFF2-40B4-BE49-F238E27FC236}">
                <a16:creationId xmlns:a16="http://schemas.microsoft.com/office/drawing/2014/main" id="{B54CC108-8B1C-3132-FA25-345E477F199B}"/>
              </a:ext>
            </a:extLst>
          </p:cNvPr>
          <p:cNvSpPr>
            <a:spLocks noGrp="1"/>
          </p:cNvSpPr>
          <p:nvPr>
            <p:ph type="dt" sz="half" idx="10"/>
          </p:nvPr>
        </p:nvSpPr>
        <p:spPr/>
        <p:txBody>
          <a:bodyPr/>
          <a:lstStyle/>
          <a:p>
            <a:pPr>
              <a:defRPr/>
            </a:pPr>
            <a:fld id="{757A3D87-BB7F-4A08-9372-AF5D7041694F}" type="datetime1">
              <a:rPr lang="en-GB" altLang="en-US" smtClean="0"/>
              <a:pPr>
                <a:defRPr/>
              </a:pPr>
              <a:t>02/07/2024</a:t>
            </a:fld>
            <a:endParaRPr lang="en-GB" altLang="en-US" dirty="0"/>
          </a:p>
        </p:txBody>
      </p:sp>
      <p:sp>
        <p:nvSpPr>
          <p:cNvPr id="5" name="Slide Number Placeholder 4">
            <a:extLst>
              <a:ext uri="{FF2B5EF4-FFF2-40B4-BE49-F238E27FC236}">
                <a16:creationId xmlns:a16="http://schemas.microsoft.com/office/drawing/2014/main" id="{1FB2DF8C-7BAB-EFAE-9B95-823881417F2D}"/>
              </a:ext>
            </a:extLst>
          </p:cNvPr>
          <p:cNvSpPr>
            <a:spLocks noGrp="1"/>
          </p:cNvSpPr>
          <p:nvPr>
            <p:ph type="sldNum" sz="quarter" idx="12"/>
          </p:nvPr>
        </p:nvSpPr>
        <p:spPr/>
        <p:txBody>
          <a:bodyPr/>
          <a:lstStyle/>
          <a:p>
            <a:pPr>
              <a:defRPr/>
            </a:pPr>
            <a:fld id="{00C8405C-D25D-48B9-BE19-AF72D0EB366F}" type="slidenum">
              <a:rPr lang="en-GB" altLang="en-US" smtClean="0"/>
              <a:pPr>
                <a:defRPr/>
              </a:pPr>
              <a:t>13</a:t>
            </a:fld>
            <a:endParaRPr lang="en-GB" altLang="en-US"/>
          </a:p>
        </p:txBody>
      </p:sp>
    </p:spTree>
    <p:extLst>
      <p:ext uri="{BB962C8B-B14F-4D97-AF65-F5344CB8AC3E}">
        <p14:creationId xmlns:p14="http://schemas.microsoft.com/office/powerpoint/2010/main" val="37367802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3608B85-5324-6469-C0FB-0987EABAD8B8}"/>
              </a:ext>
            </a:extLst>
          </p:cNvPr>
          <p:cNvSpPr>
            <a:spLocks noGrp="1"/>
          </p:cNvSpPr>
          <p:nvPr>
            <p:ph idx="1"/>
          </p:nvPr>
        </p:nvSpPr>
        <p:spPr>
          <a:xfrm>
            <a:off x="982778" y="1470483"/>
            <a:ext cx="10352015" cy="4175307"/>
          </a:xfrm>
        </p:spPr>
        <p:txBody>
          <a:bodyPr>
            <a:normAutofit/>
          </a:bodyPr>
          <a:lstStyle/>
          <a:p>
            <a:pPr marL="0" indent="0">
              <a:buNone/>
            </a:pPr>
            <a:r>
              <a:rPr lang="en-GB" sz="2400" dirty="0"/>
              <a:t>Research data management covers a range of data-related activities during the whole research project lifecycle.  This includes:</a:t>
            </a:r>
          </a:p>
          <a:p>
            <a:pPr marL="0" indent="0">
              <a:buNone/>
            </a:pPr>
            <a:endParaRPr lang="en-GB" sz="2400" dirty="0"/>
          </a:p>
          <a:p>
            <a:r>
              <a:rPr lang="en-GB" sz="2400" dirty="0"/>
              <a:t>Data management planning</a:t>
            </a:r>
          </a:p>
          <a:p>
            <a:r>
              <a:rPr lang="en-GB" sz="2400" dirty="0"/>
              <a:t>Collecting and working with data during the live phase of the project</a:t>
            </a:r>
          </a:p>
          <a:p>
            <a:r>
              <a:rPr lang="en-GB" sz="2400" dirty="0"/>
              <a:t>Compliance with legal and ethical requirements relating to research data</a:t>
            </a:r>
          </a:p>
          <a:p>
            <a:r>
              <a:rPr lang="en-GB" sz="2400" dirty="0"/>
              <a:t>What happens to the data after the project is complete: preservation or disposal, and data sharing where appropriate.</a:t>
            </a:r>
          </a:p>
          <a:p>
            <a:pPr marL="0" indent="0" algn="r">
              <a:buNone/>
            </a:pPr>
            <a:endParaRPr lang="en-GB" sz="1800" dirty="0"/>
          </a:p>
          <a:p>
            <a:pPr marL="0" indent="0" algn="r">
              <a:buNone/>
            </a:pPr>
            <a:r>
              <a:rPr lang="en-GB" sz="1800" dirty="0"/>
              <a:t>Source: </a:t>
            </a:r>
            <a:r>
              <a:rPr lang="en-GB" sz="1800" dirty="0">
                <a:hlinkClick r:id="rId2"/>
              </a:rPr>
              <a:t>Research Data Management | UWTSD Intranet</a:t>
            </a:r>
            <a:endParaRPr lang="en-GB" sz="1800" dirty="0"/>
          </a:p>
        </p:txBody>
      </p:sp>
      <p:sp>
        <p:nvSpPr>
          <p:cNvPr id="4" name="Date Placeholder 3">
            <a:extLst>
              <a:ext uri="{FF2B5EF4-FFF2-40B4-BE49-F238E27FC236}">
                <a16:creationId xmlns:a16="http://schemas.microsoft.com/office/drawing/2014/main" id="{B54CC108-8B1C-3132-FA25-345E477F199B}"/>
              </a:ext>
            </a:extLst>
          </p:cNvPr>
          <p:cNvSpPr>
            <a:spLocks noGrp="1"/>
          </p:cNvSpPr>
          <p:nvPr>
            <p:ph type="dt" sz="half" idx="10"/>
          </p:nvPr>
        </p:nvSpPr>
        <p:spPr/>
        <p:txBody>
          <a:bodyPr/>
          <a:lstStyle/>
          <a:p>
            <a:pPr>
              <a:defRPr/>
            </a:pPr>
            <a:fld id="{757A3D87-BB7F-4A08-9372-AF5D7041694F}" type="datetime1">
              <a:rPr lang="en-GB" altLang="en-US" smtClean="0"/>
              <a:pPr>
                <a:defRPr/>
              </a:pPr>
              <a:t>02/07/2024</a:t>
            </a:fld>
            <a:endParaRPr lang="en-GB" altLang="en-US" dirty="0"/>
          </a:p>
        </p:txBody>
      </p:sp>
      <p:sp>
        <p:nvSpPr>
          <p:cNvPr id="5" name="Slide Number Placeholder 4">
            <a:extLst>
              <a:ext uri="{FF2B5EF4-FFF2-40B4-BE49-F238E27FC236}">
                <a16:creationId xmlns:a16="http://schemas.microsoft.com/office/drawing/2014/main" id="{1FB2DF8C-7BAB-EFAE-9B95-823881417F2D}"/>
              </a:ext>
            </a:extLst>
          </p:cNvPr>
          <p:cNvSpPr>
            <a:spLocks noGrp="1"/>
          </p:cNvSpPr>
          <p:nvPr>
            <p:ph type="sldNum" sz="quarter" idx="12"/>
          </p:nvPr>
        </p:nvSpPr>
        <p:spPr/>
        <p:txBody>
          <a:bodyPr/>
          <a:lstStyle/>
          <a:p>
            <a:pPr>
              <a:defRPr/>
            </a:pPr>
            <a:fld id="{00C8405C-D25D-48B9-BE19-AF72D0EB366F}" type="slidenum">
              <a:rPr lang="en-GB" altLang="en-US" smtClean="0"/>
              <a:pPr>
                <a:defRPr/>
              </a:pPr>
              <a:t>14</a:t>
            </a:fld>
            <a:endParaRPr lang="en-GB" altLang="en-US"/>
          </a:p>
        </p:txBody>
      </p:sp>
      <p:sp>
        <p:nvSpPr>
          <p:cNvPr id="7" name="Title 1">
            <a:extLst>
              <a:ext uri="{FF2B5EF4-FFF2-40B4-BE49-F238E27FC236}">
                <a16:creationId xmlns:a16="http://schemas.microsoft.com/office/drawing/2014/main" id="{1EC7E40C-3CAE-6801-704F-B13BE8826D04}"/>
              </a:ext>
            </a:extLst>
          </p:cNvPr>
          <p:cNvSpPr txBox="1">
            <a:spLocks/>
          </p:cNvSpPr>
          <p:nvPr/>
        </p:nvSpPr>
        <p:spPr bwMode="auto">
          <a:xfrm>
            <a:off x="1981200" y="10653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r>
              <a:rPr lang="en-GB" b="1"/>
              <a:t>Ethical considerations – Research Data Management</a:t>
            </a:r>
            <a:endParaRPr lang="en-GB" b="1" dirty="0"/>
          </a:p>
        </p:txBody>
      </p:sp>
    </p:spTree>
    <p:extLst>
      <p:ext uri="{BB962C8B-B14F-4D97-AF65-F5344CB8AC3E}">
        <p14:creationId xmlns:p14="http://schemas.microsoft.com/office/powerpoint/2010/main" val="13976749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CC06D-0D49-69C0-EBB7-243EAC0A3299}"/>
              </a:ext>
            </a:extLst>
          </p:cNvPr>
          <p:cNvSpPr>
            <a:spLocks noGrp="1"/>
          </p:cNvSpPr>
          <p:nvPr>
            <p:ph type="title"/>
          </p:nvPr>
        </p:nvSpPr>
        <p:spPr>
          <a:xfrm>
            <a:off x="609600" y="73302"/>
            <a:ext cx="10972800" cy="799153"/>
          </a:xfrm>
        </p:spPr>
        <p:txBody>
          <a:bodyPr anchor="ctr">
            <a:normAutofit/>
          </a:bodyPr>
          <a:lstStyle/>
          <a:p>
            <a:r>
              <a:rPr lang="en-GB" dirty="0"/>
              <a:t>Ethical Process - UWTSD</a:t>
            </a:r>
          </a:p>
        </p:txBody>
      </p:sp>
      <p:sp>
        <p:nvSpPr>
          <p:cNvPr id="3" name="Content Placeholder 2">
            <a:extLst>
              <a:ext uri="{FF2B5EF4-FFF2-40B4-BE49-F238E27FC236}">
                <a16:creationId xmlns:a16="http://schemas.microsoft.com/office/drawing/2014/main" id="{2746D372-C3F1-51CF-0A29-DDEB7622C025}"/>
              </a:ext>
            </a:extLst>
          </p:cNvPr>
          <p:cNvSpPr>
            <a:spLocks noGrp="1"/>
          </p:cNvSpPr>
          <p:nvPr>
            <p:ph sz="half" idx="1"/>
          </p:nvPr>
        </p:nvSpPr>
        <p:spPr>
          <a:xfrm>
            <a:off x="525277" y="1199525"/>
            <a:ext cx="5384800" cy="4255493"/>
          </a:xfrm>
        </p:spPr>
        <p:txBody>
          <a:bodyPr>
            <a:normAutofit fontScale="92500" lnSpcReduction="10000"/>
          </a:bodyPr>
          <a:lstStyle/>
          <a:p>
            <a:pPr marL="0" indent="0">
              <a:buNone/>
            </a:pPr>
            <a:r>
              <a:rPr lang="en-GB" dirty="0"/>
              <a:t>For more information and material about the BMHP6020 module’s Ethical approval process for students, please visit the </a:t>
            </a:r>
            <a:r>
              <a:rPr lang="en-GB" b="1" dirty="0">
                <a:solidFill>
                  <a:schemeClr val="accent6">
                    <a:lumMod val="75000"/>
                  </a:schemeClr>
                </a:solidFill>
              </a:rPr>
              <a:t>Ethical Approval</a:t>
            </a:r>
            <a:r>
              <a:rPr lang="en-GB" b="1" dirty="0"/>
              <a:t> </a:t>
            </a:r>
            <a:r>
              <a:rPr lang="en-GB" dirty="0"/>
              <a:t>section on Moodle, including:</a:t>
            </a:r>
          </a:p>
          <a:p>
            <a:r>
              <a:rPr lang="en-GB" dirty="0"/>
              <a:t>the blank form</a:t>
            </a:r>
          </a:p>
          <a:p>
            <a:r>
              <a:rPr lang="en-GB" dirty="0"/>
              <a:t>the guidance for completing the form, and </a:t>
            </a:r>
          </a:p>
          <a:p>
            <a:r>
              <a:rPr lang="en-GB" dirty="0"/>
              <a:t>the submission link for the Ethical Approval Application.</a:t>
            </a:r>
          </a:p>
        </p:txBody>
      </p:sp>
      <p:pic>
        <p:nvPicPr>
          <p:cNvPr id="6" name="Picture 5">
            <a:extLst>
              <a:ext uri="{FF2B5EF4-FFF2-40B4-BE49-F238E27FC236}">
                <a16:creationId xmlns:a16="http://schemas.microsoft.com/office/drawing/2014/main" id="{940C1BB2-5DF5-1625-5FCA-5E27B1D6D54A}"/>
              </a:ext>
            </a:extLst>
          </p:cNvPr>
          <p:cNvPicPr>
            <a:picLocks noChangeAspect="1"/>
          </p:cNvPicPr>
          <p:nvPr/>
        </p:nvPicPr>
        <p:blipFill rotWithShape="1">
          <a:blip r:embed="rId2"/>
          <a:srcRect l="14239" t="2830" r="13590" b="6079"/>
          <a:stretch/>
        </p:blipFill>
        <p:spPr>
          <a:xfrm>
            <a:off x="6281924" y="939466"/>
            <a:ext cx="5618665" cy="3989040"/>
          </a:xfrm>
          <a:prstGeom prst="rect">
            <a:avLst/>
          </a:prstGeom>
          <a:ln>
            <a:noFill/>
          </a:ln>
          <a:effectLst>
            <a:outerShdw blurRad="292100" dist="139700" dir="2700000" algn="tl" rotWithShape="0">
              <a:srgbClr val="333333">
                <a:alpha val="65000"/>
              </a:srgbClr>
            </a:outerShdw>
          </a:effectLst>
        </p:spPr>
      </p:pic>
      <p:sp>
        <p:nvSpPr>
          <p:cNvPr id="8" name="TextBox 7">
            <a:extLst>
              <a:ext uri="{FF2B5EF4-FFF2-40B4-BE49-F238E27FC236}">
                <a16:creationId xmlns:a16="http://schemas.microsoft.com/office/drawing/2014/main" id="{1A6F96B0-D984-6C2F-8BE5-FADF5A1FD912}"/>
              </a:ext>
            </a:extLst>
          </p:cNvPr>
          <p:cNvSpPr txBox="1"/>
          <p:nvPr/>
        </p:nvSpPr>
        <p:spPr>
          <a:xfrm>
            <a:off x="6097398" y="5066021"/>
            <a:ext cx="6094602" cy="523220"/>
          </a:xfrm>
          <a:prstGeom prst="rect">
            <a:avLst/>
          </a:prstGeom>
          <a:noFill/>
        </p:spPr>
        <p:txBody>
          <a:bodyPr wrap="square">
            <a:spAutoFit/>
          </a:bodyPr>
          <a:lstStyle/>
          <a:p>
            <a:pPr marL="0" indent="0">
              <a:buNone/>
            </a:pPr>
            <a:r>
              <a:rPr lang="en-GB" sz="1400" dirty="0">
                <a:hlinkClick r:id="rId3"/>
              </a:rPr>
              <a:t>PG2 Form – Application for Ethical Approval - Other Forms and Policies | The University of Wales Trinity Saint David (uwtsd.ac.uk)</a:t>
            </a:r>
            <a:endParaRPr lang="en-GB" sz="1400" dirty="0"/>
          </a:p>
        </p:txBody>
      </p:sp>
    </p:spTree>
    <p:extLst>
      <p:ext uri="{BB962C8B-B14F-4D97-AF65-F5344CB8AC3E}">
        <p14:creationId xmlns:p14="http://schemas.microsoft.com/office/powerpoint/2010/main" val="6219782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A203E-7FEF-4C1D-A800-5F05B6B2DA6A}"/>
              </a:ext>
            </a:extLst>
          </p:cNvPr>
          <p:cNvSpPr>
            <a:spLocks noGrp="1"/>
          </p:cNvSpPr>
          <p:nvPr>
            <p:ph type="title"/>
          </p:nvPr>
        </p:nvSpPr>
        <p:spPr/>
        <p:txBody>
          <a:bodyPr/>
          <a:lstStyle/>
          <a:p>
            <a:r>
              <a:rPr lang="en-GB" dirty="0"/>
              <a:t>Conclusion/Recap</a:t>
            </a:r>
          </a:p>
        </p:txBody>
      </p:sp>
      <p:sp>
        <p:nvSpPr>
          <p:cNvPr id="3" name="Content Placeholder 2">
            <a:extLst>
              <a:ext uri="{FF2B5EF4-FFF2-40B4-BE49-F238E27FC236}">
                <a16:creationId xmlns:a16="http://schemas.microsoft.com/office/drawing/2014/main" id="{BD8B3AE4-C6D4-432F-A54B-85193C0DE129}"/>
              </a:ext>
            </a:extLst>
          </p:cNvPr>
          <p:cNvSpPr>
            <a:spLocks noGrp="1"/>
          </p:cNvSpPr>
          <p:nvPr>
            <p:ph idx="1"/>
          </p:nvPr>
        </p:nvSpPr>
        <p:spPr/>
        <p:txBody>
          <a:bodyPr/>
          <a:lstStyle/>
          <a:p>
            <a:r>
              <a:rPr lang="en-GB" dirty="0"/>
              <a:t>Student-led discussion:</a:t>
            </a:r>
          </a:p>
          <a:p>
            <a:r>
              <a:rPr lang="en-GB" dirty="0"/>
              <a:t>What are the main points you have found useful from this session?</a:t>
            </a:r>
          </a:p>
          <a:p>
            <a:pPr marL="0" indent="0">
              <a:buNone/>
            </a:pPr>
            <a:endParaRPr lang="en-GB" dirty="0"/>
          </a:p>
        </p:txBody>
      </p:sp>
    </p:spTree>
    <p:extLst>
      <p:ext uri="{BB962C8B-B14F-4D97-AF65-F5344CB8AC3E}">
        <p14:creationId xmlns:p14="http://schemas.microsoft.com/office/powerpoint/2010/main" val="28512876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FEC936-B8A9-4261-ABB3-719D31D76D0F}"/>
              </a:ext>
            </a:extLst>
          </p:cNvPr>
          <p:cNvSpPr>
            <a:spLocks noGrp="1"/>
          </p:cNvSpPr>
          <p:nvPr>
            <p:ph idx="1"/>
          </p:nvPr>
        </p:nvSpPr>
        <p:spPr>
          <a:xfrm>
            <a:off x="609600" y="733425"/>
            <a:ext cx="10972800" cy="4783808"/>
          </a:xfrm>
        </p:spPr>
        <p:txBody>
          <a:bodyPr>
            <a:normAutofit/>
          </a:bodyPr>
          <a:lstStyle/>
          <a:p>
            <a:pPr marL="0" indent="0" algn="ctr">
              <a:buNone/>
            </a:pPr>
            <a:r>
              <a:rPr lang="en-GB" sz="6600" dirty="0"/>
              <a:t>Thank you</a:t>
            </a:r>
          </a:p>
          <a:p>
            <a:pPr marL="0" indent="0" algn="ctr">
              <a:buNone/>
            </a:pPr>
            <a:endParaRPr lang="en-GB" sz="6600" dirty="0"/>
          </a:p>
          <a:p>
            <a:pPr marL="0" indent="0" algn="ctr">
              <a:buNone/>
            </a:pPr>
            <a:r>
              <a:rPr lang="en-GB" sz="6600" dirty="0"/>
              <a:t>Any questions?</a:t>
            </a:r>
          </a:p>
        </p:txBody>
      </p:sp>
    </p:spTree>
    <p:extLst>
      <p:ext uri="{BB962C8B-B14F-4D97-AF65-F5344CB8AC3E}">
        <p14:creationId xmlns:p14="http://schemas.microsoft.com/office/powerpoint/2010/main" val="377322434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1235</Words>
  <Application>Microsoft Office PowerPoint</Application>
  <PresentationFormat>Widescreen</PresentationFormat>
  <Paragraphs>114</Paragraphs>
  <Slides>17</Slides>
  <Notes>0</Notes>
  <HiddenSlides>0</HiddenSlides>
  <MMClips>1</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17</vt:i4>
      </vt:variant>
    </vt:vector>
  </HeadingPairs>
  <TitlesOfParts>
    <vt:vector size="20" baseType="lpstr">
      <vt:lpstr>Myriad Pro</vt:lpstr>
      <vt:lpstr>Arial</vt:lpstr>
      <vt:lpstr>20140311PresentationUWTSDTemplate</vt:lpstr>
      <vt:lpstr>Independent Project (BMHP6020)</vt:lpstr>
      <vt:lpstr>Lesson structure</vt:lpstr>
      <vt:lpstr>Defining Research Ethics</vt:lpstr>
      <vt:lpstr>Importance of Ethics in Research – UWTSD (1/3)</vt:lpstr>
      <vt:lpstr>Importance of Ethics in Research – UWTSD (2/3)</vt:lpstr>
      <vt:lpstr>Importance of Ethics in Research – UWTSD (3/3)</vt:lpstr>
      <vt:lpstr>Health &amp; Social Care Research in the UK - NIHR</vt:lpstr>
      <vt:lpstr>Health &amp; Social Care Research in the UK - NIHR</vt:lpstr>
      <vt:lpstr>The six principles of ethical research</vt:lpstr>
      <vt:lpstr>UWTSD Research Integrity and Ethics</vt:lpstr>
      <vt:lpstr>PowerPoint Presentation</vt:lpstr>
      <vt:lpstr>Ethical considerations – risks for researchers</vt:lpstr>
      <vt:lpstr>Ethical considerations – Research Data Management</vt:lpstr>
      <vt:lpstr>PowerPoint Presentation</vt:lpstr>
      <vt:lpstr>Ethical Process - UWTSD</vt:lpstr>
      <vt:lpstr>Conclusion/Recap</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AND CODE</dc:title>
  <dc:creator>Eleni Koutsogeorgou</dc:creator>
  <cp:lastModifiedBy>Eleni Koutsogeorgou-Andreou</cp:lastModifiedBy>
  <cp:revision>25</cp:revision>
  <dcterms:created xsi:type="dcterms:W3CDTF">2021-06-30T17:36:36Z</dcterms:created>
  <dcterms:modified xsi:type="dcterms:W3CDTF">2024-07-02T09:52:01Z</dcterms:modified>
</cp:coreProperties>
</file>