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22"/>
  </p:notesMasterIdLst>
  <p:handoutMasterIdLst>
    <p:handoutMasterId r:id="rId23"/>
  </p:handoutMasterIdLst>
  <p:sldIdLst>
    <p:sldId id="256" r:id="rId2"/>
    <p:sldId id="323" r:id="rId3"/>
    <p:sldId id="324" r:id="rId4"/>
    <p:sldId id="325" r:id="rId5"/>
    <p:sldId id="326" r:id="rId6"/>
    <p:sldId id="327" r:id="rId7"/>
    <p:sldId id="328" r:id="rId8"/>
    <p:sldId id="329" r:id="rId9"/>
    <p:sldId id="330" r:id="rId10"/>
    <p:sldId id="331" r:id="rId11"/>
    <p:sldId id="332" r:id="rId12"/>
    <p:sldId id="333" r:id="rId13"/>
    <p:sldId id="338" r:id="rId14"/>
    <p:sldId id="334" r:id="rId15"/>
    <p:sldId id="339" r:id="rId16"/>
    <p:sldId id="335" r:id="rId17"/>
    <p:sldId id="336" r:id="rId18"/>
    <p:sldId id="337" r:id="rId19"/>
    <p:sldId id="340" r:id="rId20"/>
    <p:sldId id="322" r:id="rId21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69" autoAdjust="0"/>
    <p:restoredTop sz="94038" autoAdjust="0"/>
  </p:normalViewPr>
  <p:slideViewPr>
    <p:cSldViewPr>
      <p:cViewPr varScale="1">
        <p:scale>
          <a:sx n="65" d="100"/>
          <a:sy n="65" d="100"/>
        </p:scale>
        <p:origin x="45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mailto:name@example.com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readable.com/readability/flesch-reading-ease-flesch-kincaid-grade-level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elshlanguagecommissioner.wales/regulation/welsh-language-schemes?utm_source=chatgpt.com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Usability Engineering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2" y="4005263"/>
            <a:ext cx="7128519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ACCB6017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Workshop 17 – Designing Content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AA188F-23E2-26F3-79D3-F87FC0995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Content is the stuff users need to know in order to complete their tasks</a:t>
            </a:r>
          </a:p>
          <a:p>
            <a:pPr lvl="1"/>
            <a:r>
              <a:rPr lang="en-GB" dirty="0"/>
              <a:t>Headings and explanations</a:t>
            </a:r>
          </a:p>
          <a:p>
            <a:pPr lvl="1"/>
            <a:r>
              <a:rPr lang="en-GB" dirty="0"/>
              <a:t>Navigation and link text</a:t>
            </a:r>
          </a:p>
          <a:p>
            <a:pPr lvl="1"/>
            <a:r>
              <a:rPr lang="en-GB" dirty="0"/>
              <a:t>Form labels and instructions</a:t>
            </a:r>
          </a:p>
          <a:p>
            <a:pPr lvl="1"/>
            <a:r>
              <a:rPr lang="en-GB" dirty="0"/>
              <a:t>Button labels</a:t>
            </a:r>
          </a:p>
          <a:p>
            <a:pPr lvl="1"/>
            <a:r>
              <a:rPr lang="en-GB" dirty="0"/>
              <a:t>Error and confirmation messages</a:t>
            </a:r>
          </a:p>
          <a:p>
            <a:pPr lvl="1"/>
            <a:r>
              <a:rPr lang="en-GB" dirty="0"/>
              <a:t>Images, captions and other media</a:t>
            </a:r>
          </a:p>
          <a:p>
            <a:r>
              <a:rPr lang="en-GB" dirty="0"/>
              <a:t>Missing information can prevent completion even when the controls work</a:t>
            </a:r>
          </a:p>
          <a:p>
            <a:r>
              <a:rPr lang="en-GB" dirty="0"/>
              <a:t>Unnecessary information can make essential details hard to find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D105E40-8CE7-D284-F0F6-2D0FAEA55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Content?</a:t>
            </a:r>
          </a:p>
        </p:txBody>
      </p:sp>
    </p:spTree>
    <p:extLst>
      <p:ext uri="{BB962C8B-B14F-4D97-AF65-F5344CB8AC3E}">
        <p14:creationId xmlns:p14="http://schemas.microsoft.com/office/powerpoint/2010/main" val="26899968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597CF67-B39E-22FD-D08B-EA283F8BA9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UX writing</a:t>
            </a:r>
            <a:r>
              <a:rPr lang="en-GB" dirty="0"/>
              <a:t> helps users understand and complete tasks</a:t>
            </a:r>
          </a:p>
          <a:p>
            <a:r>
              <a:rPr lang="en-GB" b="1" dirty="0"/>
              <a:t>Brand voice</a:t>
            </a:r>
            <a:r>
              <a:rPr lang="en-GB" dirty="0"/>
              <a:t> gives an organisation a recognisable way of communicating</a:t>
            </a:r>
          </a:p>
          <a:p>
            <a:r>
              <a:rPr lang="en-GB" dirty="0"/>
              <a:t>They can work together:</a:t>
            </a:r>
          </a:p>
          <a:p>
            <a:pPr lvl="1"/>
            <a:r>
              <a:rPr lang="en-GB" dirty="0"/>
              <a:t>A friendly welcome can establish tone</a:t>
            </a:r>
          </a:p>
          <a:p>
            <a:pPr lvl="1"/>
            <a:r>
              <a:rPr lang="en-GB" dirty="0"/>
              <a:t>Clear labels help users find their way</a:t>
            </a:r>
          </a:p>
          <a:p>
            <a:pPr lvl="1"/>
            <a:r>
              <a:rPr lang="en-GB" dirty="0"/>
              <a:t>Precise messages explain important consequences</a:t>
            </a:r>
          </a:p>
          <a:p>
            <a:r>
              <a:rPr lang="en-GB" dirty="0"/>
              <a:t>Clarity takes priority when users must make a decision or recover from a problem</a:t>
            </a:r>
          </a:p>
          <a:p>
            <a:pPr lvl="1"/>
            <a:r>
              <a:rPr lang="en-GB" dirty="0"/>
              <a:t>A payment failure or deletion warning needs greater precision of language</a:t>
            </a:r>
          </a:p>
          <a:p>
            <a:r>
              <a:rPr lang="en-GB" dirty="0"/>
              <a:t>An organisation can retain its voice while adjusting its tone to the situation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909655A-270F-361B-5C5F-DBB177D3C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UX Writing v. Brand Voice</a:t>
            </a:r>
          </a:p>
        </p:txBody>
      </p:sp>
    </p:spTree>
    <p:extLst>
      <p:ext uri="{BB962C8B-B14F-4D97-AF65-F5344CB8AC3E}">
        <p14:creationId xmlns:p14="http://schemas.microsoft.com/office/powerpoint/2010/main" val="40337895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90BF24A-BADB-38B2-68D8-94399B839E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Effective instructions:</a:t>
            </a:r>
          </a:p>
          <a:p>
            <a:pPr lvl="1"/>
            <a:r>
              <a:rPr lang="en-GB" dirty="0"/>
              <a:t>Use familiar words</a:t>
            </a:r>
          </a:p>
          <a:p>
            <a:pPr lvl="1"/>
            <a:r>
              <a:rPr lang="en-GB" dirty="0"/>
              <a:t>State the action directly</a:t>
            </a:r>
          </a:p>
          <a:p>
            <a:pPr lvl="1"/>
            <a:r>
              <a:rPr lang="en-GB" dirty="0"/>
              <a:t>Explain unfamiliar terms</a:t>
            </a:r>
          </a:p>
          <a:p>
            <a:pPr lvl="1"/>
            <a:r>
              <a:rPr lang="en-GB" dirty="0"/>
              <a:t>Appear where users need them</a:t>
            </a:r>
          </a:p>
          <a:p>
            <a:pPr lvl="1"/>
            <a:r>
              <a:rPr lang="en-GB" dirty="0"/>
              <a:t>Include information needed to avoid mistakes</a:t>
            </a:r>
          </a:p>
          <a:p>
            <a:r>
              <a:rPr lang="en-GB" dirty="0"/>
              <a:t>Compare</a:t>
            </a:r>
          </a:p>
          <a:p>
            <a:pPr lvl="1"/>
            <a:r>
              <a:rPr lang="en-GB" dirty="0"/>
              <a:t>“Upon completion of the requisite fields, proceed to submission.”</a:t>
            </a:r>
          </a:p>
          <a:p>
            <a:pPr lvl="1"/>
            <a:r>
              <a:rPr lang="en-GB" dirty="0"/>
              <a:t>“Complete all required fields, then select ‘Send application’.”</a:t>
            </a:r>
          </a:p>
          <a:p>
            <a:r>
              <a:rPr lang="en-GB" dirty="0"/>
              <a:t>Shorter wording only helps if it retains the necessary meaning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4DE6242-555C-D7AC-C766-7300D960C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Plain Language</a:t>
            </a:r>
          </a:p>
        </p:txBody>
      </p:sp>
    </p:spTree>
    <p:extLst>
      <p:ext uri="{BB962C8B-B14F-4D97-AF65-F5344CB8AC3E}">
        <p14:creationId xmlns:p14="http://schemas.microsoft.com/office/powerpoint/2010/main" val="20270216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913172A-7A13-FDDA-553D-8563B3DF0E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label identifies the information required</a:t>
            </a:r>
          </a:p>
          <a:p>
            <a:r>
              <a:rPr lang="en-GB" dirty="0"/>
              <a:t>Supporting text explains details the user may need</a:t>
            </a:r>
          </a:p>
          <a:p>
            <a:pPr lvl="1"/>
            <a:r>
              <a:rPr lang="en-GB" b="1" dirty="0"/>
              <a:t>Label: </a:t>
            </a:r>
            <a:r>
              <a:rPr lang="en-GB" dirty="0"/>
              <a:t>Email address</a:t>
            </a:r>
            <a:br>
              <a:rPr lang="en-GB" dirty="0"/>
            </a:br>
            <a:r>
              <a:rPr lang="en-GB" b="1" dirty="0"/>
              <a:t>Supporting text: </a:t>
            </a:r>
            <a:r>
              <a:rPr lang="en-GB" dirty="0"/>
              <a:t>We’ll send your booking confirmation here.</a:t>
            </a:r>
          </a:p>
          <a:p>
            <a:pPr lvl="1"/>
            <a:r>
              <a:rPr lang="en-GB" b="1" dirty="0"/>
              <a:t>Label: </a:t>
            </a:r>
            <a:r>
              <a:rPr lang="en-GB" dirty="0"/>
              <a:t>Booking reference</a:t>
            </a:r>
            <a:br>
              <a:rPr lang="en-GB" dirty="0"/>
            </a:br>
            <a:r>
              <a:rPr lang="en-GB" b="1" dirty="0"/>
              <a:t>Supporting text: </a:t>
            </a:r>
            <a:r>
              <a:rPr lang="en-GB" dirty="0"/>
              <a:t>Find this in your confirmation email, for example AB1234.</a:t>
            </a:r>
          </a:p>
          <a:p>
            <a:pPr lvl="0"/>
            <a:r>
              <a:rPr lang="en-GB" dirty="0"/>
              <a:t>Keep labels visible</a:t>
            </a:r>
          </a:p>
          <a:p>
            <a:pPr lvl="1"/>
            <a:r>
              <a:rPr lang="en-GB" dirty="0"/>
              <a:t>Placeholder text disappears when users type, so don’t rely on it for labels or supporting text</a:t>
            </a:r>
          </a:p>
          <a:p>
            <a:pPr lvl="0"/>
            <a:r>
              <a:rPr lang="en-GB" dirty="0"/>
              <a:t>State which fields are optional</a:t>
            </a:r>
          </a:p>
          <a:p>
            <a:pPr lvl="0"/>
            <a:r>
              <a:rPr lang="en-GB" dirty="0"/>
              <a:t>Explain restrictions before users submit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244D877-CBC3-55D9-BD63-0362C48FF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Labels and Supporting Text</a:t>
            </a:r>
          </a:p>
        </p:txBody>
      </p:sp>
    </p:spTree>
    <p:extLst>
      <p:ext uri="{BB962C8B-B14F-4D97-AF65-F5344CB8AC3E}">
        <p14:creationId xmlns:p14="http://schemas.microsoft.com/office/powerpoint/2010/main" val="1397245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A79D3C6-F568-9A25-B4C8-C1F635DA55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Button labels should explain the action:</a:t>
            </a:r>
          </a:p>
          <a:p>
            <a:pPr lvl="1"/>
            <a:r>
              <a:rPr lang="en-GB" dirty="0"/>
              <a:t>Check availability</a:t>
            </a:r>
          </a:p>
          <a:p>
            <a:pPr lvl="1"/>
            <a:r>
              <a:rPr lang="en-GB" dirty="0"/>
              <a:t>Reserve a place</a:t>
            </a:r>
          </a:p>
          <a:p>
            <a:pPr lvl="1"/>
            <a:r>
              <a:rPr lang="en-GB" dirty="0"/>
              <a:t>Pay £12</a:t>
            </a:r>
          </a:p>
          <a:p>
            <a:pPr lvl="1"/>
            <a:r>
              <a:rPr lang="en-GB" dirty="0"/>
              <a:t>Cancel booking</a:t>
            </a:r>
          </a:p>
          <a:p>
            <a:r>
              <a:rPr lang="en-GB" dirty="0"/>
              <a:t>Link text should explain the destination:</a:t>
            </a:r>
          </a:p>
          <a:p>
            <a:pPr lvl="1"/>
            <a:r>
              <a:rPr lang="en-GB" dirty="0"/>
              <a:t>Workshop accessibility information</a:t>
            </a:r>
          </a:p>
          <a:p>
            <a:pPr lvl="1"/>
            <a:r>
              <a:rPr lang="en-GB" dirty="0"/>
              <a:t>Booking terms</a:t>
            </a:r>
          </a:p>
          <a:p>
            <a:r>
              <a:rPr lang="en-GB" dirty="0"/>
              <a:t>Can users predict what will happen before they select it?</a:t>
            </a:r>
          </a:p>
          <a:p>
            <a:r>
              <a:rPr lang="en-GB" dirty="0"/>
              <a:t>Descriptive links help people scanning a page, and people navigating by links with assistive technology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194A8FC-ADA7-BE03-0014-85222484CB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Buttons and Links</a:t>
            </a:r>
          </a:p>
        </p:txBody>
      </p:sp>
    </p:spTree>
    <p:extLst>
      <p:ext uri="{BB962C8B-B14F-4D97-AF65-F5344CB8AC3E}">
        <p14:creationId xmlns:p14="http://schemas.microsoft.com/office/powerpoint/2010/main" val="30626768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B0760F4-B823-27D9-8860-1240DAB0DF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An error message should explain:</a:t>
            </a:r>
          </a:p>
          <a:p>
            <a:pPr lvl="1"/>
            <a:r>
              <a:rPr lang="en-GB" dirty="0"/>
              <a:t>What went wrong</a:t>
            </a:r>
          </a:p>
          <a:p>
            <a:pPr lvl="1"/>
            <a:r>
              <a:rPr lang="en-GB" dirty="0"/>
              <a:t>Where the problem is</a:t>
            </a:r>
          </a:p>
          <a:p>
            <a:pPr lvl="1"/>
            <a:r>
              <a:rPr lang="en-GB" dirty="0"/>
              <a:t>How to resolve it</a:t>
            </a:r>
          </a:p>
          <a:p>
            <a:r>
              <a:rPr lang="en-GB" b="1" dirty="0"/>
              <a:t>Weak: </a:t>
            </a:r>
            <a:r>
              <a:rPr lang="en-GB" dirty="0"/>
              <a:t>“Invalid input.”</a:t>
            </a:r>
          </a:p>
          <a:p>
            <a:r>
              <a:rPr lang="en-GB" b="1" dirty="0"/>
              <a:t>Better: </a:t>
            </a:r>
            <a:r>
              <a:rPr lang="en-GB" dirty="0"/>
              <a:t>“Enter an email address in the format </a:t>
            </a:r>
            <a:r>
              <a:rPr lang="en-GB" dirty="0">
                <a:hlinkClick r:id="rId2"/>
              </a:rPr>
              <a:t>name@example.com</a:t>
            </a:r>
            <a:r>
              <a:rPr lang="en-GB" dirty="0"/>
              <a:t>.”</a:t>
            </a:r>
          </a:p>
          <a:p>
            <a:r>
              <a:rPr lang="en-GB" dirty="0"/>
              <a:t>A confirmation should accurately explain:</a:t>
            </a:r>
          </a:p>
          <a:p>
            <a:pPr lvl="1"/>
            <a:r>
              <a:rPr lang="en-GB" dirty="0"/>
              <a:t>What has happened</a:t>
            </a:r>
          </a:p>
          <a:p>
            <a:pPr lvl="1"/>
            <a:r>
              <a:rPr lang="en-GB" dirty="0"/>
              <a:t>What happens next</a:t>
            </a:r>
          </a:p>
          <a:p>
            <a:pPr lvl="1"/>
            <a:r>
              <a:rPr lang="en-GB" dirty="0"/>
              <a:t>Anything the user still needs to do</a:t>
            </a:r>
          </a:p>
          <a:p>
            <a:r>
              <a:rPr lang="en-GB" dirty="0"/>
              <a:t>Preserve information already entered wherever possible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9E58171-0E70-974C-F7F0-872A9AC87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Errors and Confirmations</a:t>
            </a:r>
          </a:p>
        </p:txBody>
      </p:sp>
    </p:spTree>
    <p:extLst>
      <p:ext uri="{BB962C8B-B14F-4D97-AF65-F5344CB8AC3E}">
        <p14:creationId xmlns:p14="http://schemas.microsoft.com/office/powerpoint/2010/main" val="18253765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E995FC1-AC13-96FA-D788-88F935843D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university workshop booking form contains: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 pairs, rewrite the content so users understand the process</a:t>
            </a:r>
          </a:p>
          <a:p>
            <a:pPr lvl="1"/>
            <a:r>
              <a:rPr lang="en-GB" dirty="0"/>
              <a:t>Rewrite all seven elements, then explain your three most significant changes.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8CCFF5F-7851-2180-95B7-81B29D59AA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DBA92A-3C56-695B-4860-38BEE0AD3F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5190002"/>
              </p:ext>
            </p:extLst>
          </p:nvPr>
        </p:nvGraphicFramePr>
        <p:xfrm>
          <a:off x="457200" y="1484784"/>
          <a:ext cx="8229600" cy="365760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2530624">
                  <a:extLst>
                    <a:ext uri="{9D8B030D-6E8A-4147-A177-3AD203B41FA5}">
                      <a16:colId xmlns:a16="http://schemas.microsoft.com/office/drawing/2014/main" val="3677677788"/>
                    </a:ext>
                  </a:extLst>
                </a:gridCol>
                <a:gridCol w="5698976">
                  <a:extLst>
                    <a:ext uri="{9D8B030D-6E8A-4147-A177-3AD203B41FA5}">
                      <a16:colId xmlns:a16="http://schemas.microsoft.com/office/drawing/2014/main" val="1613941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Element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Current wording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5491435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Heading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Unlock your potential!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1794730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Name field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What shall we call you?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301133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Email field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Your digital home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42510155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Session selector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Choose your adventure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1693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Submit button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Let’s go!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5627888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Error message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Oops! Something’s not right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3230471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Confirmation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You’re all set!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8994358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08988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B835941-0A32-CABA-E526-02DADB03A3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For each piece of content, ask: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What user question does it answer?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When does the user need it?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What happens if they miss it?</a:t>
            </a:r>
          </a:p>
          <a:p>
            <a:r>
              <a:rPr lang="en-GB" dirty="0"/>
              <a:t>Give priority to information that affects:</a:t>
            </a:r>
          </a:p>
          <a:p>
            <a:pPr lvl="1"/>
            <a:r>
              <a:rPr lang="en-GB" dirty="0"/>
              <a:t>Eligibility and suitability</a:t>
            </a:r>
          </a:p>
          <a:p>
            <a:pPr lvl="1"/>
            <a:r>
              <a:rPr lang="en-GB" dirty="0"/>
              <a:t>Cost and commitment</a:t>
            </a:r>
          </a:p>
          <a:p>
            <a:pPr lvl="1"/>
            <a:r>
              <a:rPr lang="en-GB" dirty="0"/>
              <a:t>Access and participation</a:t>
            </a:r>
          </a:p>
          <a:p>
            <a:pPr lvl="1"/>
            <a:r>
              <a:rPr lang="en-GB" dirty="0"/>
              <a:t>The next action</a:t>
            </a:r>
          </a:p>
          <a:p>
            <a:r>
              <a:rPr lang="en-GB" dirty="0"/>
              <a:t>Essential information at the top, supporting information further down the page</a:t>
            </a:r>
          </a:p>
          <a:p>
            <a:r>
              <a:rPr lang="en-GB" dirty="0"/>
              <a:t>Content priority depends on user and task</a:t>
            </a:r>
          </a:p>
          <a:p>
            <a:pPr lvl="1"/>
            <a:r>
              <a:rPr lang="en-GB" dirty="0"/>
              <a:t>For a workshop, prerequisite knowledge may matter more than a promotional description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9C34927-D3DB-C8E8-983C-BF787DCBF2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 Selection and Priority</a:t>
            </a:r>
          </a:p>
        </p:txBody>
      </p:sp>
    </p:spTree>
    <p:extLst>
      <p:ext uri="{BB962C8B-B14F-4D97-AF65-F5344CB8AC3E}">
        <p14:creationId xmlns:p14="http://schemas.microsoft.com/office/powerpoint/2010/main" val="31057706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56D201F-0762-BB87-9715-B402B2D370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Users may arrive at a web page or resource through a search result, shared link or email</a:t>
            </a:r>
          </a:p>
          <a:p>
            <a:r>
              <a:rPr lang="en-GB" dirty="0"/>
              <a:t>A useful landing page (entry point) answers:</a:t>
            </a:r>
          </a:p>
          <a:p>
            <a:pPr lvl="1"/>
            <a:r>
              <a:rPr lang="en-GB" dirty="0"/>
              <a:t>What is this?</a:t>
            </a:r>
          </a:p>
          <a:p>
            <a:pPr lvl="1"/>
            <a:r>
              <a:rPr lang="en-GB" dirty="0"/>
              <a:t>Is it relevant to me?</a:t>
            </a:r>
          </a:p>
          <a:p>
            <a:pPr lvl="1"/>
            <a:r>
              <a:rPr lang="en-GB" dirty="0"/>
              <a:t>What can I do next?</a:t>
            </a:r>
          </a:p>
          <a:p>
            <a:r>
              <a:rPr lang="en-GB" dirty="0"/>
              <a:t>Landing pages are often not the top-level/home page for a resource</a:t>
            </a:r>
          </a:p>
          <a:p>
            <a:pPr lvl="1"/>
            <a:r>
              <a:rPr lang="en-GB" dirty="0"/>
              <a:t>All pages should make sense without a visit to the home page</a:t>
            </a:r>
          </a:p>
          <a:p>
            <a:r>
              <a:rPr lang="en-GB" dirty="0"/>
              <a:t>Judge the page against its intended user task</a:t>
            </a:r>
          </a:p>
          <a:p>
            <a:pPr lvl="1"/>
            <a:r>
              <a:rPr lang="en-GB" dirty="0"/>
              <a:t>Ensure that all information required for the current stage of the task is visible on that page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77ABDEF-DBC6-03AD-5748-67196E678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Landing Pages and Entry Points</a:t>
            </a:r>
          </a:p>
        </p:txBody>
      </p:sp>
    </p:spTree>
    <p:extLst>
      <p:ext uri="{BB962C8B-B14F-4D97-AF65-F5344CB8AC3E}">
        <p14:creationId xmlns:p14="http://schemas.microsoft.com/office/powerpoint/2010/main" val="21100206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9D76233-E914-08EB-A0CB-89B5EC12B7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Users may scan for one section or read closely to gain detailed information</a:t>
            </a:r>
          </a:p>
          <a:p>
            <a:r>
              <a:rPr lang="en-GB" dirty="0"/>
              <a:t>Help users find relevant information through:</a:t>
            </a:r>
          </a:p>
          <a:p>
            <a:pPr lvl="1"/>
            <a:r>
              <a:rPr lang="en-GB" dirty="0"/>
              <a:t>Descriptive headings</a:t>
            </a:r>
          </a:p>
          <a:p>
            <a:pPr lvl="1"/>
            <a:r>
              <a:rPr lang="en-GB" dirty="0"/>
              <a:t>Important information near the start</a:t>
            </a:r>
          </a:p>
          <a:p>
            <a:pPr lvl="1"/>
            <a:r>
              <a:rPr lang="en-GB" dirty="0"/>
              <a:t>Paragraphs with a clear focus</a:t>
            </a:r>
          </a:p>
          <a:p>
            <a:pPr lvl="1"/>
            <a:r>
              <a:rPr lang="en-GB" dirty="0"/>
              <a:t>Lists for steps or comparable items</a:t>
            </a:r>
          </a:p>
          <a:p>
            <a:pPr lvl="1"/>
            <a:r>
              <a:rPr lang="en-GB" dirty="0"/>
              <a:t>Meaningful links</a:t>
            </a:r>
          </a:p>
          <a:p>
            <a:r>
              <a:rPr lang="en-GB" dirty="0"/>
              <a:t>Headings should communicate the subject of each section</a:t>
            </a:r>
          </a:p>
          <a:p>
            <a:pPr lvl="1"/>
            <a:r>
              <a:rPr lang="en-GB" b="1" dirty="0"/>
              <a:t>Weak heading:</a:t>
            </a:r>
            <a:r>
              <a:rPr lang="en-GB" dirty="0"/>
              <a:t> “More information”</a:t>
            </a:r>
          </a:p>
          <a:p>
            <a:pPr lvl="1"/>
            <a:r>
              <a:rPr lang="en-GB" b="1" dirty="0"/>
              <a:t>Clearer heading:</a:t>
            </a:r>
            <a:r>
              <a:rPr lang="en-GB" dirty="0"/>
              <a:t> “What to bring”</a:t>
            </a:r>
          </a:p>
          <a:p>
            <a:r>
              <a:rPr lang="en-GB" dirty="0"/>
              <a:t>A heading-only reading should give a useful outline of the page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BA196E3-9968-CEC2-AD88-98A2D901B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for Scanning and Reading</a:t>
            </a:r>
          </a:p>
        </p:txBody>
      </p:sp>
    </p:spTree>
    <p:extLst>
      <p:ext uri="{BB962C8B-B14F-4D97-AF65-F5344CB8AC3E}">
        <p14:creationId xmlns:p14="http://schemas.microsoft.com/office/powerpoint/2010/main" val="19619509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40904DC-B70B-AB3E-7BE1-DF4E9E5F56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Readability depends on wording and presentation</a:t>
            </a:r>
          </a:p>
          <a:p>
            <a:pPr lvl="1"/>
            <a:r>
              <a:rPr lang="en-GB" dirty="0"/>
              <a:t>Legibility is about recognising text; readability is about reading and understanding it</a:t>
            </a:r>
          </a:p>
          <a:p>
            <a:r>
              <a:rPr lang="en-GB" dirty="0"/>
              <a:t>Consider:</a:t>
            </a:r>
          </a:p>
          <a:p>
            <a:pPr lvl="1"/>
            <a:r>
              <a:rPr lang="en-GB" dirty="0"/>
              <a:t>Text size and contrast</a:t>
            </a:r>
          </a:p>
          <a:p>
            <a:pPr lvl="1"/>
            <a:r>
              <a:rPr lang="en-GB" dirty="0"/>
              <a:t>Line length and spacing</a:t>
            </a:r>
          </a:p>
          <a:p>
            <a:pPr lvl="1"/>
            <a:r>
              <a:rPr lang="en-GB" dirty="0"/>
              <a:t>Space between sections</a:t>
            </a:r>
          </a:p>
          <a:p>
            <a:pPr lvl="1"/>
            <a:r>
              <a:rPr lang="en-GB" dirty="0"/>
              <a:t>Behaviour when text enlarges</a:t>
            </a:r>
          </a:p>
          <a:p>
            <a:pPr lvl="1"/>
            <a:r>
              <a:rPr lang="en-GB" dirty="0"/>
              <a:t>Layout on smaller screens</a:t>
            </a:r>
          </a:p>
          <a:p>
            <a:r>
              <a:rPr lang="en-GB" dirty="0"/>
              <a:t>Use realistic content when developing the layout</a:t>
            </a:r>
          </a:p>
          <a:p>
            <a:pPr lvl="1"/>
            <a:r>
              <a:rPr lang="en-GB" i="1" dirty="0"/>
              <a:t>Lorem ipsum</a:t>
            </a:r>
            <a:r>
              <a:rPr lang="en-GB" dirty="0"/>
              <a:t> is not particularly useful</a:t>
            </a:r>
          </a:p>
          <a:p>
            <a:pPr lvl="1"/>
            <a:r>
              <a:rPr lang="en-GB" dirty="0"/>
              <a:t>Realistic content can identify problems that placeholder text hides – long labels, descriptions</a:t>
            </a:r>
          </a:p>
          <a:p>
            <a:endParaRPr lang="en-GB" i="1" dirty="0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E62C0C7-7A09-EC60-5EF0-1274F661D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Readability and Presentation</a:t>
            </a:r>
          </a:p>
        </p:txBody>
      </p:sp>
    </p:spTree>
    <p:extLst>
      <p:ext uri="{BB962C8B-B14F-4D97-AF65-F5344CB8AC3E}">
        <p14:creationId xmlns:p14="http://schemas.microsoft.com/office/powerpoint/2010/main" val="22399565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D5F59F4-58C5-4486-9A14-6D406913A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Readability scores estimate textual difficulty using features such as sentence length and word length</a:t>
            </a:r>
          </a:p>
          <a:p>
            <a:pPr lvl="1"/>
            <a:r>
              <a:rPr lang="en-GB" dirty="0"/>
              <a:t>Flesch Reading Ease and Flesch–Kincaid Grade Level</a:t>
            </a:r>
          </a:p>
          <a:p>
            <a:pPr lvl="1"/>
            <a:r>
              <a:rPr lang="en-GB" dirty="0">
                <a:hlinkClick r:id="rId2"/>
              </a:rPr>
              <a:t>https://readable.com/readability/flesch-reading-ease-flesch-kincaid-grade-level/</a:t>
            </a:r>
            <a:r>
              <a:rPr lang="en-GB" dirty="0"/>
              <a:t> </a:t>
            </a:r>
          </a:p>
          <a:p>
            <a:r>
              <a:rPr lang="en-GB" dirty="0"/>
              <a:t>Useful for:</a:t>
            </a:r>
          </a:p>
          <a:p>
            <a:pPr lvl="1"/>
            <a:r>
              <a:rPr lang="en-GB" dirty="0"/>
              <a:t>Flagging passages that may need review</a:t>
            </a:r>
          </a:p>
          <a:p>
            <a:pPr lvl="1"/>
            <a:r>
              <a:rPr lang="en-GB" dirty="0"/>
              <a:t>Comparing drafts written for the same audience</a:t>
            </a:r>
          </a:p>
          <a:p>
            <a:pPr lvl="1"/>
            <a:r>
              <a:rPr lang="en-GB" dirty="0"/>
              <a:t>Highlighting long sentences and unfamiliar words</a:t>
            </a:r>
          </a:p>
          <a:p>
            <a:r>
              <a:rPr lang="en-GB" dirty="0"/>
              <a:t>They cannot establish:</a:t>
            </a:r>
          </a:p>
          <a:p>
            <a:pPr lvl="1"/>
            <a:r>
              <a:rPr lang="en-GB" dirty="0"/>
              <a:t>Whether information is accurate or complete</a:t>
            </a:r>
          </a:p>
          <a:p>
            <a:pPr lvl="1"/>
            <a:r>
              <a:rPr lang="en-GB" dirty="0"/>
              <a:t>Whether users understand it</a:t>
            </a:r>
          </a:p>
          <a:p>
            <a:pPr lvl="1"/>
            <a:r>
              <a:rPr lang="en-GB" dirty="0"/>
              <a:t>Whether its structure and presentation are accessible</a:t>
            </a:r>
          </a:p>
          <a:p>
            <a:r>
              <a:rPr lang="en-GB" dirty="0"/>
              <a:t>Use scores to support editorial judgement and user testing.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E084FA3-EEDB-CDFE-D9A7-55AD576D4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Readability Scores</a:t>
            </a:r>
          </a:p>
        </p:txBody>
      </p:sp>
    </p:spTree>
    <p:extLst>
      <p:ext uri="{BB962C8B-B14F-4D97-AF65-F5344CB8AC3E}">
        <p14:creationId xmlns:p14="http://schemas.microsoft.com/office/powerpoint/2010/main" val="24246950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B63EF44-DC17-05BF-29EF-C36BA7E356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Accessibility involves meaning as well as presentation</a:t>
            </a:r>
          </a:p>
          <a:p>
            <a:r>
              <a:rPr lang="en-GB" dirty="0"/>
              <a:t>Content should remain understandable when users:</a:t>
            </a:r>
          </a:p>
          <a:p>
            <a:pPr lvl="1"/>
            <a:r>
              <a:rPr lang="en-GB" dirty="0"/>
              <a:t>Read with assistive technology</a:t>
            </a:r>
          </a:p>
          <a:p>
            <a:pPr lvl="1"/>
            <a:r>
              <a:rPr lang="en-GB" dirty="0"/>
              <a:t>Have limited knowledge of the topic</a:t>
            </a:r>
          </a:p>
          <a:p>
            <a:pPr lvl="1"/>
            <a:r>
              <a:rPr lang="en-GB" dirty="0"/>
              <a:t>Use English as an additional language</a:t>
            </a:r>
          </a:p>
          <a:p>
            <a:pPr lvl="1"/>
            <a:r>
              <a:rPr lang="en-GB" dirty="0"/>
              <a:t>Read under pressure or with divided attention</a:t>
            </a:r>
          </a:p>
          <a:p>
            <a:r>
              <a:rPr lang="en-GB" dirty="0"/>
              <a:t>Support understanding through:</a:t>
            </a:r>
          </a:p>
          <a:p>
            <a:pPr lvl="1"/>
            <a:r>
              <a:rPr lang="en-GB" dirty="0"/>
              <a:t>Clear terminology</a:t>
            </a:r>
          </a:p>
          <a:p>
            <a:pPr lvl="1"/>
            <a:r>
              <a:rPr lang="en-GB" dirty="0"/>
              <a:t>Unambiguous dates and instructions</a:t>
            </a:r>
          </a:p>
          <a:p>
            <a:pPr lvl="1"/>
            <a:r>
              <a:rPr lang="en-GB" dirty="0"/>
              <a:t>Text alternatives for meaningful images</a:t>
            </a:r>
          </a:p>
          <a:p>
            <a:pPr lvl="1"/>
            <a:r>
              <a:rPr lang="en-GB" dirty="0"/>
              <a:t>Captions and suitable alternatives for media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A5723D8-D4F4-36D3-8D84-1DD95D837D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Accessible and Inclusive Content</a:t>
            </a:r>
          </a:p>
        </p:txBody>
      </p:sp>
    </p:spTree>
    <p:extLst>
      <p:ext uri="{BB962C8B-B14F-4D97-AF65-F5344CB8AC3E}">
        <p14:creationId xmlns:p14="http://schemas.microsoft.com/office/powerpoint/2010/main" val="41412819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CA20AEA-C249-B3BC-7B35-ED909F93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Legal context</a:t>
            </a:r>
          </a:p>
          <a:p>
            <a:pPr lvl="1"/>
            <a:r>
              <a:rPr lang="en-GB" dirty="0"/>
              <a:t>Welsh Language Act 1993, Welsh Language (Wales) Measure 2011</a:t>
            </a:r>
          </a:p>
          <a:p>
            <a:pPr lvl="1"/>
            <a:r>
              <a:rPr lang="en-GB" dirty="0"/>
              <a:t>Specific duties depend on the organisation’s applicable standards or Welsh language scheme</a:t>
            </a:r>
          </a:p>
          <a:p>
            <a:pPr lvl="1"/>
            <a:r>
              <a:rPr lang="en-GB" dirty="0" err="1">
                <a:hlinkClick r:id="rId2"/>
              </a:rPr>
              <a:t>welshlanguagecommissioner.wales</a:t>
            </a:r>
            <a:endParaRPr lang="en-GB" dirty="0"/>
          </a:p>
          <a:p>
            <a:r>
              <a:rPr lang="en-GB" dirty="0"/>
              <a:t>Design implications</a:t>
            </a:r>
          </a:p>
          <a:p>
            <a:pPr lvl="1"/>
            <a:r>
              <a:rPr lang="en-GB" dirty="0"/>
              <a:t>Plan Welsh and English content together</a:t>
            </a:r>
          </a:p>
          <a:p>
            <a:pPr lvl="1"/>
            <a:r>
              <a:rPr lang="en-GB" dirty="0"/>
              <a:t>Make language choice easy to find and use</a:t>
            </a:r>
          </a:p>
          <a:p>
            <a:pPr lvl="1"/>
            <a:r>
              <a:rPr lang="en-GB" dirty="0"/>
              <a:t>Support the complete task in the chosen language</a:t>
            </a:r>
          </a:p>
          <a:p>
            <a:pPr lvl="1"/>
            <a:r>
              <a:rPr lang="en-GB" dirty="0"/>
              <a:t>Maintain equivalent quality and keep both versions current</a:t>
            </a:r>
          </a:p>
          <a:p>
            <a:pPr lvl="1"/>
            <a:r>
              <a:rPr lang="en-GB" dirty="0"/>
              <a:t>Two columns of 6-point text is not a usable solution</a:t>
            </a:r>
          </a:p>
          <a:p>
            <a:r>
              <a:rPr lang="en-GB" dirty="0"/>
              <a:t>Ideally a visible Cymraeg/English control should ideally take users to the equivalent page and preserve their progress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1CC2AAF-6DFD-0BF4-A704-ECE188BFD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Bilingual Content in Wales</a:t>
            </a:r>
          </a:p>
        </p:txBody>
      </p:sp>
    </p:spTree>
    <p:extLst>
      <p:ext uri="{BB962C8B-B14F-4D97-AF65-F5344CB8AC3E}">
        <p14:creationId xmlns:p14="http://schemas.microsoft.com/office/powerpoint/2010/main" val="25186203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021EAE-C8F9-11C6-5578-0362292A67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Content should accurately explain:</a:t>
            </a:r>
          </a:p>
          <a:p>
            <a:pPr lvl="1"/>
            <a:r>
              <a:rPr lang="en-GB" dirty="0"/>
              <a:t>Prices and conditions</a:t>
            </a:r>
          </a:p>
          <a:p>
            <a:pPr lvl="1"/>
            <a:r>
              <a:rPr lang="en-GB" dirty="0"/>
              <a:t>What an action commits the user to</a:t>
            </a:r>
          </a:p>
          <a:p>
            <a:pPr lvl="1"/>
            <a:r>
              <a:rPr lang="en-GB" dirty="0"/>
              <a:t>How information will be used</a:t>
            </a:r>
          </a:p>
          <a:p>
            <a:pPr lvl="1"/>
            <a:r>
              <a:rPr lang="en-GB" dirty="0"/>
              <a:t>Limits, uncertainties and next steps</a:t>
            </a:r>
          </a:p>
          <a:p>
            <a:r>
              <a:rPr lang="en-GB" dirty="0"/>
              <a:t>Avoid:</a:t>
            </a:r>
          </a:p>
          <a:p>
            <a:pPr lvl="1"/>
            <a:r>
              <a:rPr lang="en-GB" dirty="0"/>
              <a:t>Invented urgency</a:t>
            </a:r>
          </a:p>
          <a:p>
            <a:pPr lvl="1"/>
            <a:r>
              <a:rPr lang="en-GB" dirty="0"/>
              <a:t>Hidden qualifications</a:t>
            </a:r>
          </a:p>
          <a:p>
            <a:pPr lvl="1"/>
            <a:r>
              <a:rPr lang="en-GB" dirty="0"/>
              <a:t>Misleading promises</a:t>
            </a:r>
          </a:p>
          <a:p>
            <a:pPr lvl="1"/>
            <a:r>
              <a:rPr lang="en-GB" dirty="0"/>
              <a:t>Wording that pressures or shames users</a:t>
            </a:r>
          </a:p>
          <a:p>
            <a:r>
              <a:rPr lang="en-GB" dirty="0"/>
              <a:t>Genuine deadlines are useful information</a:t>
            </a:r>
          </a:p>
          <a:p>
            <a:r>
              <a:rPr lang="en-GB" dirty="0"/>
              <a:t>Confirmation messages and follow-up emails should describe the actual transaction/state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DFABB30-1FF8-D6AF-E691-BBBF8A6C2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Trust and Informed Decisions</a:t>
            </a:r>
          </a:p>
        </p:txBody>
      </p:sp>
    </p:spTree>
    <p:extLst>
      <p:ext uri="{BB962C8B-B14F-4D97-AF65-F5344CB8AC3E}">
        <p14:creationId xmlns:p14="http://schemas.microsoft.com/office/powerpoint/2010/main" val="21571955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5AD51F9-7FF5-EDE7-F964-6D733CF219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Evaluate whether users can:</a:t>
            </a:r>
          </a:p>
          <a:p>
            <a:pPr lvl="1"/>
            <a:r>
              <a:rPr lang="en-GB" dirty="0"/>
              <a:t>Find the information they need</a:t>
            </a:r>
          </a:p>
          <a:p>
            <a:pPr lvl="1"/>
            <a:r>
              <a:rPr lang="en-GB" dirty="0"/>
              <a:t>Understand what it means</a:t>
            </a:r>
          </a:p>
          <a:p>
            <a:pPr lvl="1"/>
            <a:r>
              <a:rPr lang="en-GB" dirty="0"/>
              <a:t>Predict what an action will do</a:t>
            </a:r>
          </a:p>
          <a:p>
            <a:pPr lvl="1"/>
            <a:r>
              <a:rPr lang="en-GB" dirty="0"/>
              <a:t>Complete the intended task</a:t>
            </a:r>
          </a:p>
          <a:p>
            <a:r>
              <a:rPr lang="en-GB" dirty="0"/>
              <a:t>Possible evidence:</a:t>
            </a:r>
          </a:p>
          <a:p>
            <a:pPr lvl="1"/>
            <a:r>
              <a:rPr lang="en-GB" dirty="0"/>
              <a:t>Answers to factual questions</a:t>
            </a:r>
          </a:p>
          <a:p>
            <a:pPr lvl="1"/>
            <a:r>
              <a:rPr lang="en-GB" dirty="0"/>
              <a:t>Explanations in the user’s own words</a:t>
            </a:r>
          </a:p>
          <a:p>
            <a:pPr lvl="1"/>
            <a:r>
              <a:rPr lang="en-GB" dirty="0"/>
              <a:t>Task success and errors</a:t>
            </a:r>
          </a:p>
          <a:p>
            <a:pPr lvl="1"/>
            <a:r>
              <a:rPr lang="en-GB" dirty="0"/>
              <a:t>Requests for clarification</a:t>
            </a:r>
          </a:p>
          <a:p>
            <a:endParaRPr lang="en-GB" dirty="0"/>
          </a:p>
          <a:p>
            <a:r>
              <a:rPr lang="en-GB" dirty="0"/>
              <a:t>Ask participants to use the content, not just say whether they like it or not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0AF45C8-4F6F-7A2C-C5DC-CA3CA87E6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Evaluating Content</a:t>
            </a:r>
          </a:p>
        </p:txBody>
      </p:sp>
    </p:spTree>
    <p:extLst>
      <p:ext uri="{BB962C8B-B14F-4D97-AF65-F5344CB8AC3E}">
        <p14:creationId xmlns:p14="http://schemas.microsoft.com/office/powerpoint/2010/main" val="18919342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473095D-71E1-3BFE-929C-62B65D02ED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Before finalising content:</a:t>
            </a:r>
          </a:p>
          <a:p>
            <a:pPr lvl="1"/>
            <a:r>
              <a:rPr lang="en-GB" dirty="0"/>
              <a:t>Does it answer the user’s main questions?</a:t>
            </a:r>
          </a:p>
          <a:p>
            <a:pPr lvl="1"/>
            <a:r>
              <a:rPr lang="en-GB" dirty="0"/>
              <a:t>Are important conditions easy to find?</a:t>
            </a:r>
          </a:p>
          <a:p>
            <a:pPr lvl="1"/>
            <a:r>
              <a:rPr lang="en-GB" dirty="0"/>
              <a:t>Do labels and actions mean what users expect?</a:t>
            </a:r>
          </a:p>
          <a:p>
            <a:pPr lvl="1"/>
            <a:r>
              <a:rPr lang="en-GB" dirty="0"/>
              <a:t>Are instructions and messages specific?</a:t>
            </a:r>
          </a:p>
          <a:p>
            <a:pPr lvl="1"/>
            <a:r>
              <a:rPr lang="en-GB" dirty="0"/>
              <a:t>Is the language suitable for the audience?</a:t>
            </a:r>
          </a:p>
          <a:p>
            <a:pPr lvl="1"/>
            <a:r>
              <a:rPr lang="en-GB" dirty="0"/>
              <a:t>Is there unnecessary or repeated information?</a:t>
            </a:r>
          </a:p>
          <a:p>
            <a:pPr lvl="1"/>
            <a:r>
              <a:rPr lang="en-GB" dirty="0"/>
              <a:t>How will you check that it works?</a:t>
            </a:r>
          </a:p>
          <a:p>
            <a:r>
              <a:rPr lang="en-GB" dirty="0"/>
              <a:t>Completing a review does not replace testing with intended users</a:t>
            </a:r>
          </a:p>
          <a:p>
            <a:r>
              <a:rPr lang="en-GB" dirty="0"/>
              <a:t>Content must be maintained to keep dates, prices, and instructions accurate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82C8BDD-25D9-03AB-8633-7DB3E8A62A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 Review Checklist</a:t>
            </a:r>
          </a:p>
        </p:txBody>
      </p:sp>
    </p:spTree>
    <p:extLst>
      <p:ext uri="{BB962C8B-B14F-4D97-AF65-F5344CB8AC3E}">
        <p14:creationId xmlns:p14="http://schemas.microsoft.com/office/powerpoint/2010/main" val="12324795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FE17588-4DCF-057C-6730-6ED40E96D7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student wants to attend an introductory data visualisation workshop.</a:t>
            </a:r>
          </a:p>
          <a:p>
            <a:pPr lvl="1"/>
            <a:r>
              <a:rPr lang="en-GB" dirty="0"/>
              <a:t>They need to know</a:t>
            </a:r>
          </a:p>
          <a:p>
            <a:pPr lvl="2"/>
            <a:r>
              <a:rPr lang="en-GB" dirty="0"/>
              <a:t>Whether it suits beginners</a:t>
            </a:r>
          </a:p>
          <a:p>
            <a:pPr lvl="2"/>
            <a:r>
              <a:rPr lang="en-GB" dirty="0"/>
              <a:t>Whether they can attend</a:t>
            </a:r>
          </a:p>
          <a:p>
            <a:pPr lvl="2"/>
            <a:r>
              <a:rPr lang="en-GB" dirty="0"/>
              <a:t>What they need to bring</a:t>
            </a:r>
          </a:p>
          <a:p>
            <a:pPr lvl="2"/>
            <a:r>
              <a:rPr lang="en-GB" dirty="0"/>
              <a:t>How to book</a:t>
            </a:r>
          </a:p>
          <a:p>
            <a:r>
              <a:rPr lang="en-GB" dirty="0"/>
              <a:t>In pairs, design the content for a page that supports this decision</a:t>
            </a:r>
          </a:p>
          <a:p>
            <a:pPr lvl="1"/>
            <a:r>
              <a:rPr lang="en-GB" dirty="0"/>
              <a:t>The page can be a paper sketch, document, or simple wireframe</a:t>
            </a:r>
          </a:p>
          <a:p>
            <a:pPr lvl="1"/>
            <a:r>
              <a:rPr lang="en-GB" dirty="0"/>
              <a:t>Visual polish is unnecessary - the deliverable is realistic wording in a clear page structure</a:t>
            </a:r>
          </a:p>
          <a:p>
            <a:r>
              <a:rPr lang="en-GB" dirty="0"/>
              <a:t>Full specifications are given in the worksheet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2AF633A-F273-1D57-FB6A-E4321EA352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5963667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/>
              <a:t>Coming Soon…</a:t>
            </a:r>
            <a:endParaRPr lang="en-US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Next workshop: Data </a:t>
            </a:r>
            <a:r>
              <a:rPr lang="en-GB"/>
              <a:t>for Usability &amp; UX</a:t>
            </a: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Homework: Read the linked materials on Moodle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0</TotalTime>
  <Words>1392</Words>
  <Application>Microsoft Office PowerPoint</Application>
  <PresentationFormat>On-screen Show (4:3)</PresentationFormat>
  <Paragraphs>238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Usability Engineering</vt:lpstr>
      <vt:lpstr>What Is Content?</vt:lpstr>
      <vt:lpstr>UX Writing v. Brand Voice</vt:lpstr>
      <vt:lpstr>Plain Language</vt:lpstr>
      <vt:lpstr>Labels and Supporting Text</vt:lpstr>
      <vt:lpstr>Buttons and Links</vt:lpstr>
      <vt:lpstr>Errors and Confirmations</vt:lpstr>
      <vt:lpstr>Exercise</vt:lpstr>
      <vt:lpstr>Content Selection and Priority</vt:lpstr>
      <vt:lpstr>Landing Pages and Entry Points</vt:lpstr>
      <vt:lpstr>Structure for Scanning and Reading</vt:lpstr>
      <vt:lpstr>Readability and Presentation</vt:lpstr>
      <vt:lpstr>Readability Scores</vt:lpstr>
      <vt:lpstr>Accessible and Inclusive Content</vt:lpstr>
      <vt:lpstr>Bilingual Content in Wales</vt:lpstr>
      <vt:lpstr>Trust and Informed Decisions</vt:lpstr>
      <vt:lpstr>Evaluating Content</vt:lpstr>
      <vt:lpstr>Content Review Checklist</vt:lpstr>
      <vt:lpstr>Exercise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207</cp:revision>
  <dcterms:created xsi:type="dcterms:W3CDTF">2003-09-29T11:49:22Z</dcterms:created>
  <dcterms:modified xsi:type="dcterms:W3CDTF">2026-10-20T12:35:55Z</dcterms:modified>
</cp:coreProperties>
</file>