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2"/>
  </p:notesMasterIdLst>
  <p:sldIdLst>
    <p:sldId id="257" r:id="rId5"/>
    <p:sldId id="530" r:id="rId6"/>
    <p:sldId id="531" r:id="rId7"/>
    <p:sldId id="532" r:id="rId8"/>
    <p:sldId id="258" r:id="rId9"/>
    <p:sldId id="625" r:id="rId10"/>
    <p:sldId id="772" r:id="rId11"/>
    <p:sldId id="534" r:id="rId12"/>
    <p:sldId id="535" r:id="rId13"/>
    <p:sldId id="506" r:id="rId14"/>
    <p:sldId id="536" r:id="rId15"/>
    <p:sldId id="526" r:id="rId16"/>
    <p:sldId id="523" r:id="rId17"/>
    <p:sldId id="524" r:id="rId18"/>
    <p:sldId id="537" r:id="rId19"/>
    <p:sldId id="539" r:id="rId20"/>
    <p:sldId id="773" r:id="rId21"/>
    <p:sldId id="266" r:id="rId22"/>
    <p:sldId id="529" r:id="rId23"/>
    <p:sldId id="771" r:id="rId24"/>
    <p:sldId id="626" r:id="rId25"/>
    <p:sldId id="774" r:id="rId26"/>
    <p:sldId id="775" r:id="rId27"/>
    <p:sldId id="776" r:id="rId28"/>
    <p:sldId id="777" r:id="rId29"/>
    <p:sldId id="778" r:id="rId30"/>
    <p:sldId id="77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86" d="100"/>
          <a:sy n="86" d="100"/>
        </p:scale>
        <p:origin x="4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30C545-FE83-4547-856B-DC1904989226}" type="doc">
      <dgm:prSet loTypeId="urn:microsoft.com/office/officeart/2005/8/layout/cycle1" loCatId="cycle" qsTypeId="urn:microsoft.com/office/officeart/2005/8/quickstyle/simple4" qsCatId="simple" csTypeId="urn:microsoft.com/office/officeart/2005/8/colors/colorful1" csCatId="colorful"/>
      <dgm:spPr/>
      <dgm:t>
        <a:bodyPr/>
        <a:lstStyle/>
        <a:p>
          <a:endParaRPr lang="en-US"/>
        </a:p>
      </dgm:t>
    </dgm:pt>
    <dgm:pt modelId="{FB82D30E-E8D4-4C84-AEEF-5471B6B3D96B}">
      <dgm:prSet/>
      <dgm:spPr/>
      <dgm:t>
        <a:bodyPr/>
        <a:lstStyle/>
        <a:p>
          <a:r>
            <a:rPr lang="en-GB"/>
            <a:t>What industry is your organisation in?</a:t>
          </a:r>
          <a:endParaRPr lang="en-US"/>
        </a:p>
      </dgm:t>
    </dgm:pt>
    <dgm:pt modelId="{844B7B2A-2DE8-4156-A7F6-CFB51C60372C}" type="parTrans" cxnId="{EA5CC88E-22C6-46B0-B088-43662E5C0B71}">
      <dgm:prSet/>
      <dgm:spPr/>
      <dgm:t>
        <a:bodyPr/>
        <a:lstStyle/>
        <a:p>
          <a:endParaRPr lang="en-US"/>
        </a:p>
      </dgm:t>
    </dgm:pt>
    <dgm:pt modelId="{544FB2FA-2841-45B1-8ECF-A9003C150E32}" type="sibTrans" cxnId="{EA5CC88E-22C6-46B0-B088-43662E5C0B71}">
      <dgm:prSet/>
      <dgm:spPr/>
      <dgm:t>
        <a:bodyPr/>
        <a:lstStyle/>
        <a:p>
          <a:endParaRPr lang="en-US"/>
        </a:p>
      </dgm:t>
    </dgm:pt>
    <dgm:pt modelId="{F7CE5BD5-8B2B-4FE2-872A-495526CB3D69}">
      <dgm:prSet/>
      <dgm:spPr/>
      <dgm:t>
        <a:bodyPr/>
        <a:lstStyle/>
        <a:p>
          <a:r>
            <a:rPr lang="en-GB" dirty="0"/>
            <a:t>What is your current role in your organisation?</a:t>
          </a:r>
          <a:endParaRPr lang="en-US" dirty="0"/>
        </a:p>
      </dgm:t>
    </dgm:pt>
    <dgm:pt modelId="{3B33AFFE-B015-44E4-9A26-E78EF70BC152}" type="parTrans" cxnId="{D21065EF-7696-4F38-83B4-7DD1416A7AFC}">
      <dgm:prSet/>
      <dgm:spPr/>
      <dgm:t>
        <a:bodyPr/>
        <a:lstStyle/>
        <a:p>
          <a:endParaRPr lang="en-US"/>
        </a:p>
      </dgm:t>
    </dgm:pt>
    <dgm:pt modelId="{8637E3C0-F6E3-4093-B9BC-48D9A2E8414B}" type="sibTrans" cxnId="{D21065EF-7696-4F38-83B4-7DD1416A7AFC}">
      <dgm:prSet/>
      <dgm:spPr/>
      <dgm:t>
        <a:bodyPr/>
        <a:lstStyle/>
        <a:p>
          <a:endParaRPr lang="en-US"/>
        </a:p>
      </dgm:t>
    </dgm:pt>
    <dgm:pt modelId="{1916197F-E539-4839-866E-425D5791E386}" type="pres">
      <dgm:prSet presAssocID="{9A30C545-FE83-4547-856B-DC1904989226}" presName="cycle" presStyleCnt="0">
        <dgm:presLayoutVars>
          <dgm:dir/>
          <dgm:resizeHandles val="exact"/>
        </dgm:presLayoutVars>
      </dgm:prSet>
      <dgm:spPr/>
    </dgm:pt>
    <dgm:pt modelId="{F10C0AEE-7A18-4C9F-B206-25456C04173C}" type="pres">
      <dgm:prSet presAssocID="{FB82D30E-E8D4-4C84-AEEF-5471B6B3D96B}" presName="dummy" presStyleCnt="0"/>
      <dgm:spPr/>
    </dgm:pt>
    <dgm:pt modelId="{46CA71B4-A1AC-4E2D-ACD1-0C4113163A70}" type="pres">
      <dgm:prSet presAssocID="{FB82D30E-E8D4-4C84-AEEF-5471B6B3D96B}" presName="node" presStyleLbl="revTx" presStyleIdx="0" presStyleCnt="2">
        <dgm:presLayoutVars>
          <dgm:bulletEnabled val="1"/>
        </dgm:presLayoutVars>
      </dgm:prSet>
      <dgm:spPr/>
    </dgm:pt>
    <dgm:pt modelId="{1D300A6A-8398-45D5-B61C-F215D9EB6243}" type="pres">
      <dgm:prSet presAssocID="{544FB2FA-2841-45B1-8ECF-A9003C150E32}" presName="sibTrans" presStyleLbl="node1" presStyleIdx="0" presStyleCnt="2"/>
      <dgm:spPr/>
    </dgm:pt>
    <dgm:pt modelId="{6E8DC0F9-881F-4D12-86A5-EB64E63B9DDE}" type="pres">
      <dgm:prSet presAssocID="{F7CE5BD5-8B2B-4FE2-872A-495526CB3D69}" presName="dummy" presStyleCnt="0"/>
      <dgm:spPr/>
    </dgm:pt>
    <dgm:pt modelId="{4C018E31-82AD-41FB-AE9A-567AF775E5FC}" type="pres">
      <dgm:prSet presAssocID="{F7CE5BD5-8B2B-4FE2-872A-495526CB3D69}" presName="node" presStyleLbl="revTx" presStyleIdx="1" presStyleCnt="2">
        <dgm:presLayoutVars>
          <dgm:bulletEnabled val="1"/>
        </dgm:presLayoutVars>
      </dgm:prSet>
      <dgm:spPr/>
    </dgm:pt>
    <dgm:pt modelId="{EDD64BEC-4638-4A97-BAEA-C10B0E358396}" type="pres">
      <dgm:prSet presAssocID="{8637E3C0-F6E3-4093-B9BC-48D9A2E8414B}" presName="sibTrans" presStyleLbl="node1" presStyleIdx="1" presStyleCnt="2"/>
      <dgm:spPr/>
    </dgm:pt>
  </dgm:ptLst>
  <dgm:cxnLst>
    <dgm:cxn modelId="{ED755F55-59A1-4A5C-B195-30312CBE8F3B}" type="presOf" srcId="{FB82D30E-E8D4-4C84-AEEF-5471B6B3D96B}" destId="{46CA71B4-A1AC-4E2D-ACD1-0C4113163A70}" srcOrd="0" destOrd="0" presId="urn:microsoft.com/office/officeart/2005/8/layout/cycle1"/>
    <dgm:cxn modelId="{680DD678-4EA3-4101-89D7-70036704E8CD}" type="presOf" srcId="{9A30C545-FE83-4547-856B-DC1904989226}" destId="{1916197F-E539-4839-866E-425D5791E386}" srcOrd="0" destOrd="0" presId="urn:microsoft.com/office/officeart/2005/8/layout/cycle1"/>
    <dgm:cxn modelId="{EA5CC88E-22C6-46B0-B088-43662E5C0B71}" srcId="{9A30C545-FE83-4547-856B-DC1904989226}" destId="{FB82D30E-E8D4-4C84-AEEF-5471B6B3D96B}" srcOrd="0" destOrd="0" parTransId="{844B7B2A-2DE8-4156-A7F6-CFB51C60372C}" sibTransId="{544FB2FA-2841-45B1-8ECF-A9003C150E32}"/>
    <dgm:cxn modelId="{730280B3-DC54-4359-B423-442814336A7D}" type="presOf" srcId="{8637E3C0-F6E3-4093-B9BC-48D9A2E8414B}" destId="{EDD64BEC-4638-4A97-BAEA-C10B0E358396}" srcOrd="0" destOrd="0" presId="urn:microsoft.com/office/officeart/2005/8/layout/cycle1"/>
    <dgm:cxn modelId="{CAA0EED9-3221-40ED-98BD-3890BF6EA3C3}" type="presOf" srcId="{544FB2FA-2841-45B1-8ECF-A9003C150E32}" destId="{1D300A6A-8398-45D5-B61C-F215D9EB6243}" srcOrd="0" destOrd="0" presId="urn:microsoft.com/office/officeart/2005/8/layout/cycle1"/>
    <dgm:cxn modelId="{103879DA-5003-42D4-86A7-C9C59E965EF9}" type="presOf" srcId="{F7CE5BD5-8B2B-4FE2-872A-495526CB3D69}" destId="{4C018E31-82AD-41FB-AE9A-567AF775E5FC}" srcOrd="0" destOrd="0" presId="urn:microsoft.com/office/officeart/2005/8/layout/cycle1"/>
    <dgm:cxn modelId="{D21065EF-7696-4F38-83B4-7DD1416A7AFC}" srcId="{9A30C545-FE83-4547-856B-DC1904989226}" destId="{F7CE5BD5-8B2B-4FE2-872A-495526CB3D69}" srcOrd="1" destOrd="0" parTransId="{3B33AFFE-B015-44E4-9A26-E78EF70BC152}" sibTransId="{8637E3C0-F6E3-4093-B9BC-48D9A2E8414B}"/>
    <dgm:cxn modelId="{EDA7E781-67F6-4D57-A0A5-DDCD45D72EBE}" type="presParOf" srcId="{1916197F-E539-4839-866E-425D5791E386}" destId="{F10C0AEE-7A18-4C9F-B206-25456C04173C}" srcOrd="0" destOrd="0" presId="urn:microsoft.com/office/officeart/2005/8/layout/cycle1"/>
    <dgm:cxn modelId="{78F3093F-2CFC-4323-9E24-7F1E0FF602FB}" type="presParOf" srcId="{1916197F-E539-4839-866E-425D5791E386}" destId="{46CA71B4-A1AC-4E2D-ACD1-0C4113163A70}" srcOrd="1" destOrd="0" presId="urn:microsoft.com/office/officeart/2005/8/layout/cycle1"/>
    <dgm:cxn modelId="{7914E5B5-94AE-4F90-ABD4-B1C9BCB727F7}" type="presParOf" srcId="{1916197F-E539-4839-866E-425D5791E386}" destId="{1D300A6A-8398-45D5-B61C-F215D9EB6243}" srcOrd="2" destOrd="0" presId="urn:microsoft.com/office/officeart/2005/8/layout/cycle1"/>
    <dgm:cxn modelId="{F54E4985-8D3D-4A7F-8C86-AF38E103D615}" type="presParOf" srcId="{1916197F-E539-4839-866E-425D5791E386}" destId="{6E8DC0F9-881F-4D12-86A5-EB64E63B9DDE}" srcOrd="3" destOrd="0" presId="urn:microsoft.com/office/officeart/2005/8/layout/cycle1"/>
    <dgm:cxn modelId="{FD80975B-344B-40B1-8A76-858632E90461}" type="presParOf" srcId="{1916197F-E539-4839-866E-425D5791E386}" destId="{4C018E31-82AD-41FB-AE9A-567AF775E5FC}" srcOrd="4" destOrd="0" presId="urn:microsoft.com/office/officeart/2005/8/layout/cycle1"/>
    <dgm:cxn modelId="{217B7F92-7245-42C2-8F37-A35C8BBE8371}" type="presParOf" srcId="{1916197F-E539-4839-866E-425D5791E386}" destId="{EDD64BEC-4638-4A97-BAEA-C10B0E358396}"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34F878-07DC-4DDD-8629-B6CE7231C5B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1DC8A93F-557C-46F8-A9C4-B7A4406E055A}">
      <dgm:prSet/>
      <dgm:spPr/>
      <dgm:t>
        <a:bodyPr/>
        <a:lstStyle/>
        <a:p>
          <a:r>
            <a:rPr lang="en-GB" dirty="0"/>
            <a:t>To provide a comprehensive understanding of strategy and the strategic management process for organisations.</a:t>
          </a:r>
          <a:endParaRPr lang="en-US" dirty="0"/>
        </a:p>
      </dgm:t>
    </dgm:pt>
    <dgm:pt modelId="{9EBE6041-98EE-43FD-8596-118BFFE55E76}" type="parTrans" cxnId="{CC181488-4A56-46DB-830A-0BBF657FC9B4}">
      <dgm:prSet/>
      <dgm:spPr/>
      <dgm:t>
        <a:bodyPr/>
        <a:lstStyle/>
        <a:p>
          <a:endParaRPr lang="en-US"/>
        </a:p>
      </dgm:t>
    </dgm:pt>
    <dgm:pt modelId="{249F4276-8952-4C72-B03D-3037E9FFC699}" type="sibTrans" cxnId="{CC181488-4A56-46DB-830A-0BBF657FC9B4}">
      <dgm:prSet/>
      <dgm:spPr/>
      <dgm:t>
        <a:bodyPr/>
        <a:lstStyle/>
        <a:p>
          <a:endParaRPr lang="en-US"/>
        </a:p>
      </dgm:t>
    </dgm:pt>
    <dgm:pt modelId="{76D9A9CA-E5A8-4724-BD07-91DD18670FE1}">
      <dgm:prSet/>
      <dgm:spPr/>
      <dgm:t>
        <a:bodyPr/>
        <a:lstStyle/>
        <a:p>
          <a:r>
            <a:rPr lang="en-GB" dirty="0"/>
            <a:t>To develop a comprehensive understanding of the role of leaders in the implementation of digital and strategic change, especially in view of the rapid digitalisation of organisations.</a:t>
          </a:r>
          <a:endParaRPr lang="en-US" dirty="0"/>
        </a:p>
      </dgm:t>
    </dgm:pt>
    <dgm:pt modelId="{6517CDA9-59F3-466C-B235-79C6539F3E5C}" type="parTrans" cxnId="{3B79C1CC-8860-404C-B433-E20994217A44}">
      <dgm:prSet/>
      <dgm:spPr/>
      <dgm:t>
        <a:bodyPr/>
        <a:lstStyle/>
        <a:p>
          <a:endParaRPr lang="en-US"/>
        </a:p>
      </dgm:t>
    </dgm:pt>
    <dgm:pt modelId="{4524C89B-C2EF-4CC2-AF22-D5B300AEF8DA}" type="sibTrans" cxnId="{3B79C1CC-8860-404C-B433-E20994217A44}">
      <dgm:prSet/>
      <dgm:spPr/>
      <dgm:t>
        <a:bodyPr/>
        <a:lstStyle/>
        <a:p>
          <a:endParaRPr lang="en-US"/>
        </a:p>
      </dgm:t>
    </dgm:pt>
    <dgm:pt modelId="{EF9EDB83-6410-4FDC-BAC1-E6EF24ABF7F6}" type="pres">
      <dgm:prSet presAssocID="{6434F878-07DC-4DDD-8629-B6CE7231C5B4}" presName="hierChild1" presStyleCnt="0">
        <dgm:presLayoutVars>
          <dgm:chPref val="1"/>
          <dgm:dir/>
          <dgm:animOne val="branch"/>
          <dgm:animLvl val="lvl"/>
          <dgm:resizeHandles/>
        </dgm:presLayoutVars>
      </dgm:prSet>
      <dgm:spPr/>
    </dgm:pt>
    <dgm:pt modelId="{E3F3DB6C-87A2-429B-8844-B378B32AE5A9}" type="pres">
      <dgm:prSet presAssocID="{1DC8A93F-557C-46F8-A9C4-B7A4406E055A}" presName="hierRoot1" presStyleCnt="0"/>
      <dgm:spPr/>
    </dgm:pt>
    <dgm:pt modelId="{85C1835E-69BC-4CA9-99E9-5F6DE3307FD0}" type="pres">
      <dgm:prSet presAssocID="{1DC8A93F-557C-46F8-A9C4-B7A4406E055A}" presName="composite" presStyleCnt="0"/>
      <dgm:spPr/>
    </dgm:pt>
    <dgm:pt modelId="{D91CD25B-4A70-4DF9-B73B-05AC38C9F8BD}" type="pres">
      <dgm:prSet presAssocID="{1DC8A93F-557C-46F8-A9C4-B7A4406E055A}" presName="background" presStyleLbl="node0" presStyleIdx="0" presStyleCnt="2"/>
      <dgm:spPr/>
    </dgm:pt>
    <dgm:pt modelId="{F1B9A4EB-070C-4132-9E61-9001F23FB2BC}" type="pres">
      <dgm:prSet presAssocID="{1DC8A93F-557C-46F8-A9C4-B7A4406E055A}" presName="text" presStyleLbl="fgAcc0" presStyleIdx="0" presStyleCnt="2">
        <dgm:presLayoutVars>
          <dgm:chPref val="3"/>
        </dgm:presLayoutVars>
      </dgm:prSet>
      <dgm:spPr/>
    </dgm:pt>
    <dgm:pt modelId="{8E26C89E-E1C4-47BA-8ECB-38E9610F729D}" type="pres">
      <dgm:prSet presAssocID="{1DC8A93F-557C-46F8-A9C4-B7A4406E055A}" presName="hierChild2" presStyleCnt="0"/>
      <dgm:spPr/>
    </dgm:pt>
    <dgm:pt modelId="{454DE4D3-7536-4025-AAF4-FD8295B7111E}" type="pres">
      <dgm:prSet presAssocID="{76D9A9CA-E5A8-4724-BD07-91DD18670FE1}" presName="hierRoot1" presStyleCnt="0"/>
      <dgm:spPr/>
    </dgm:pt>
    <dgm:pt modelId="{B55FED22-8D26-417C-965A-B3163E215D46}" type="pres">
      <dgm:prSet presAssocID="{76D9A9CA-E5A8-4724-BD07-91DD18670FE1}" presName="composite" presStyleCnt="0"/>
      <dgm:spPr/>
    </dgm:pt>
    <dgm:pt modelId="{E0297272-79F6-4772-B731-8E3588BECFE0}" type="pres">
      <dgm:prSet presAssocID="{76D9A9CA-E5A8-4724-BD07-91DD18670FE1}" presName="background" presStyleLbl="node0" presStyleIdx="1" presStyleCnt="2"/>
      <dgm:spPr/>
    </dgm:pt>
    <dgm:pt modelId="{2D2C99DE-733F-4A90-80E1-629BFF57DD59}" type="pres">
      <dgm:prSet presAssocID="{76D9A9CA-E5A8-4724-BD07-91DD18670FE1}" presName="text" presStyleLbl="fgAcc0" presStyleIdx="1" presStyleCnt="2">
        <dgm:presLayoutVars>
          <dgm:chPref val="3"/>
        </dgm:presLayoutVars>
      </dgm:prSet>
      <dgm:spPr/>
    </dgm:pt>
    <dgm:pt modelId="{51BD7232-05BE-4C5C-9539-0328A103A6A1}" type="pres">
      <dgm:prSet presAssocID="{76D9A9CA-E5A8-4724-BD07-91DD18670FE1}" presName="hierChild2" presStyleCnt="0"/>
      <dgm:spPr/>
    </dgm:pt>
  </dgm:ptLst>
  <dgm:cxnLst>
    <dgm:cxn modelId="{45D0951E-A271-4E0C-B8FE-020A6AD0046E}" type="presOf" srcId="{1DC8A93F-557C-46F8-A9C4-B7A4406E055A}" destId="{F1B9A4EB-070C-4132-9E61-9001F23FB2BC}" srcOrd="0" destOrd="0" presId="urn:microsoft.com/office/officeart/2005/8/layout/hierarchy1"/>
    <dgm:cxn modelId="{CC181488-4A56-46DB-830A-0BBF657FC9B4}" srcId="{6434F878-07DC-4DDD-8629-B6CE7231C5B4}" destId="{1DC8A93F-557C-46F8-A9C4-B7A4406E055A}" srcOrd="0" destOrd="0" parTransId="{9EBE6041-98EE-43FD-8596-118BFFE55E76}" sibTransId="{249F4276-8952-4C72-B03D-3037E9FFC699}"/>
    <dgm:cxn modelId="{0176B78A-405D-4972-8983-3419AF38783E}" type="presOf" srcId="{6434F878-07DC-4DDD-8629-B6CE7231C5B4}" destId="{EF9EDB83-6410-4FDC-BAC1-E6EF24ABF7F6}" srcOrd="0" destOrd="0" presId="urn:microsoft.com/office/officeart/2005/8/layout/hierarchy1"/>
    <dgm:cxn modelId="{60109ABF-FC54-4902-BC9F-FA7CB1CA1715}" type="presOf" srcId="{76D9A9CA-E5A8-4724-BD07-91DD18670FE1}" destId="{2D2C99DE-733F-4A90-80E1-629BFF57DD59}" srcOrd="0" destOrd="0" presId="urn:microsoft.com/office/officeart/2005/8/layout/hierarchy1"/>
    <dgm:cxn modelId="{3B79C1CC-8860-404C-B433-E20994217A44}" srcId="{6434F878-07DC-4DDD-8629-B6CE7231C5B4}" destId="{76D9A9CA-E5A8-4724-BD07-91DD18670FE1}" srcOrd="1" destOrd="0" parTransId="{6517CDA9-59F3-466C-B235-79C6539F3E5C}" sibTransId="{4524C89B-C2EF-4CC2-AF22-D5B300AEF8DA}"/>
    <dgm:cxn modelId="{F1230E04-560A-4449-BE51-9DAA21448D68}" type="presParOf" srcId="{EF9EDB83-6410-4FDC-BAC1-E6EF24ABF7F6}" destId="{E3F3DB6C-87A2-429B-8844-B378B32AE5A9}" srcOrd="0" destOrd="0" presId="urn:microsoft.com/office/officeart/2005/8/layout/hierarchy1"/>
    <dgm:cxn modelId="{B825767D-4C7A-4845-98EC-B0722C18E71E}" type="presParOf" srcId="{E3F3DB6C-87A2-429B-8844-B378B32AE5A9}" destId="{85C1835E-69BC-4CA9-99E9-5F6DE3307FD0}" srcOrd="0" destOrd="0" presId="urn:microsoft.com/office/officeart/2005/8/layout/hierarchy1"/>
    <dgm:cxn modelId="{EB9F6D4D-C467-439B-873D-72F47B2747F3}" type="presParOf" srcId="{85C1835E-69BC-4CA9-99E9-5F6DE3307FD0}" destId="{D91CD25B-4A70-4DF9-B73B-05AC38C9F8BD}" srcOrd="0" destOrd="0" presId="urn:microsoft.com/office/officeart/2005/8/layout/hierarchy1"/>
    <dgm:cxn modelId="{57150FAD-0AF3-46E6-8005-2D94CAF64324}" type="presParOf" srcId="{85C1835E-69BC-4CA9-99E9-5F6DE3307FD0}" destId="{F1B9A4EB-070C-4132-9E61-9001F23FB2BC}" srcOrd="1" destOrd="0" presId="urn:microsoft.com/office/officeart/2005/8/layout/hierarchy1"/>
    <dgm:cxn modelId="{3EEE8CBC-2196-4CB9-906B-F482F5AE5CCA}" type="presParOf" srcId="{E3F3DB6C-87A2-429B-8844-B378B32AE5A9}" destId="{8E26C89E-E1C4-47BA-8ECB-38E9610F729D}" srcOrd="1" destOrd="0" presId="urn:microsoft.com/office/officeart/2005/8/layout/hierarchy1"/>
    <dgm:cxn modelId="{F5435024-065D-402D-A84F-B4C8454BD519}" type="presParOf" srcId="{EF9EDB83-6410-4FDC-BAC1-E6EF24ABF7F6}" destId="{454DE4D3-7536-4025-AAF4-FD8295B7111E}" srcOrd="1" destOrd="0" presId="urn:microsoft.com/office/officeart/2005/8/layout/hierarchy1"/>
    <dgm:cxn modelId="{D26378A3-35DF-4571-92D5-B8920F300F9C}" type="presParOf" srcId="{454DE4D3-7536-4025-AAF4-FD8295B7111E}" destId="{B55FED22-8D26-417C-965A-B3163E215D46}" srcOrd="0" destOrd="0" presId="urn:microsoft.com/office/officeart/2005/8/layout/hierarchy1"/>
    <dgm:cxn modelId="{D45685D4-9681-4D96-9D86-54989E155A42}" type="presParOf" srcId="{B55FED22-8D26-417C-965A-B3163E215D46}" destId="{E0297272-79F6-4772-B731-8E3588BECFE0}" srcOrd="0" destOrd="0" presId="urn:microsoft.com/office/officeart/2005/8/layout/hierarchy1"/>
    <dgm:cxn modelId="{5B9472DA-A38C-4D25-95C8-7AA66516A322}" type="presParOf" srcId="{B55FED22-8D26-417C-965A-B3163E215D46}" destId="{2D2C99DE-733F-4A90-80E1-629BFF57DD59}" srcOrd="1" destOrd="0" presId="urn:microsoft.com/office/officeart/2005/8/layout/hierarchy1"/>
    <dgm:cxn modelId="{6ADA0754-AC8F-463E-9C7A-C4D93F8F6998}" type="presParOf" srcId="{454DE4D3-7536-4025-AAF4-FD8295B7111E}" destId="{51BD7232-05BE-4C5C-9539-0328A103A6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CA71B4-A1AC-4E2D-ACD1-0C4113163A70}">
      <dsp:nvSpPr>
        <dsp:cNvPr id="0" name=""/>
        <dsp:cNvSpPr/>
      </dsp:nvSpPr>
      <dsp:spPr>
        <a:xfrm>
          <a:off x="4232037" y="1209234"/>
          <a:ext cx="2290661" cy="229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a:t>What industry is your organisation in?</a:t>
          </a:r>
          <a:endParaRPr lang="en-US" sz="3000" kern="1200"/>
        </a:p>
      </dsp:txBody>
      <dsp:txXfrm>
        <a:off x="4232037" y="1209234"/>
        <a:ext cx="2290661" cy="2290661"/>
      </dsp:txXfrm>
    </dsp:sp>
    <dsp:sp modelId="{1D300A6A-8398-45D5-B61C-F215D9EB6243}">
      <dsp:nvSpPr>
        <dsp:cNvPr id="0" name=""/>
        <dsp:cNvSpPr/>
      </dsp:nvSpPr>
      <dsp:spPr>
        <a:xfrm>
          <a:off x="1151098" y="-520"/>
          <a:ext cx="4710172" cy="4710172"/>
        </a:xfrm>
        <a:prstGeom prst="circularArrow">
          <a:avLst>
            <a:gd name="adj1" fmla="val 9483"/>
            <a:gd name="adj2" fmla="val 685000"/>
            <a:gd name="adj3" fmla="val 7850558"/>
            <a:gd name="adj4" fmla="val 2264442"/>
            <a:gd name="adj5" fmla="val 11064"/>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 modelId="{4C018E31-82AD-41FB-AE9A-567AF775E5FC}">
      <dsp:nvSpPr>
        <dsp:cNvPr id="0" name=""/>
        <dsp:cNvSpPr/>
      </dsp:nvSpPr>
      <dsp:spPr>
        <a:xfrm>
          <a:off x="489670" y="1209234"/>
          <a:ext cx="2290661" cy="229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What is your current role in your organisation?</a:t>
          </a:r>
          <a:endParaRPr lang="en-US" sz="3000" kern="1200" dirty="0"/>
        </a:p>
      </dsp:txBody>
      <dsp:txXfrm>
        <a:off x="489670" y="1209234"/>
        <a:ext cx="2290661" cy="2290661"/>
      </dsp:txXfrm>
    </dsp:sp>
    <dsp:sp modelId="{EDD64BEC-4638-4A97-BAEA-C10B0E358396}">
      <dsp:nvSpPr>
        <dsp:cNvPr id="0" name=""/>
        <dsp:cNvSpPr/>
      </dsp:nvSpPr>
      <dsp:spPr>
        <a:xfrm>
          <a:off x="1151098" y="-520"/>
          <a:ext cx="4710172" cy="4710172"/>
        </a:xfrm>
        <a:prstGeom prst="circularArrow">
          <a:avLst>
            <a:gd name="adj1" fmla="val 9483"/>
            <a:gd name="adj2" fmla="val 685000"/>
            <a:gd name="adj3" fmla="val 18650558"/>
            <a:gd name="adj4" fmla="val 13064442"/>
            <a:gd name="adj5" fmla="val 11064"/>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1CD25B-4A70-4DF9-B73B-05AC38C9F8BD}">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B9A4EB-070C-4132-9E61-9001F23FB2BC}">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To provide a comprehensive understanding of strategy and the strategic management process for organisations.</a:t>
          </a:r>
          <a:endParaRPr lang="en-US" sz="2700" kern="1200" dirty="0"/>
        </a:p>
      </dsp:txBody>
      <dsp:txXfrm>
        <a:off x="614349" y="743967"/>
        <a:ext cx="4550175" cy="2825197"/>
      </dsp:txXfrm>
    </dsp:sp>
    <dsp:sp modelId="{E0297272-79F6-4772-B731-8E3588BECFE0}">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2C99DE-733F-4A90-80E1-629BFF57DD59}">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To develop a comprehensive understanding of the role of leaders in the implementation of digital and strategic change, especially in view of the rapid digitalisation of organisations.</a:t>
          </a:r>
          <a:endParaRPr lang="en-US" sz="2700" kern="1200" dirty="0"/>
        </a:p>
      </dsp:txBody>
      <dsp:txXfrm>
        <a:off x="6390532" y="743967"/>
        <a:ext cx="4550175" cy="2825197"/>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2/5/2024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2/5/2024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2/5/2024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2/5/2024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2/5/2024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2/5/2024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2/5/2024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2/5/2024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2/5/2024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Leading digital &amp; strategic change</a:t>
            </a:r>
            <a:br>
              <a:rPr lang="en-US" dirty="0">
                <a:solidFill>
                  <a:srgbClr val="FFFFFF"/>
                </a:solidFill>
              </a:rPr>
            </a:br>
            <a:r>
              <a:rPr lang="en-GB" b="0" i="0" dirty="0">
                <a:solidFill>
                  <a:srgbClr val="FFFFFF"/>
                </a:solidFill>
                <a:effectLst/>
                <a:latin typeface="Arial" panose="020B0604020202020204" pitchFamily="34" charset="0"/>
              </a:rPr>
              <a:t>BMSW7003</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January 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1" y="4261282"/>
            <a:ext cx="4785064" cy="707886"/>
          </a:xfrm>
          <a:prstGeom prst="rect">
            <a:avLst/>
          </a:prstGeom>
          <a:noFill/>
        </p:spPr>
        <p:txBody>
          <a:bodyPr wrap="square" rtlCol="0">
            <a:spAutoFit/>
          </a:bodyPr>
          <a:lstStyle/>
          <a:p>
            <a:pPr algn="ctr"/>
            <a:r>
              <a:rPr lang="en-GB" sz="4000" b="1">
                <a:solidFill>
                  <a:srgbClr val="FFC000"/>
                </a:solidFill>
              </a:rPr>
              <a:t>Welcome </a:t>
            </a:r>
            <a:r>
              <a:rPr lang="en-GB" sz="4000" b="1" dirty="0">
                <a:solidFill>
                  <a:srgbClr val="FFC000"/>
                </a:solidFill>
              </a:rPr>
              <a:t>Session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a bit about myself – Daniela hellyer</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4534935" y="1037968"/>
            <a:ext cx="6725899" cy="4820832"/>
          </a:xfrm>
        </p:spPr>
        <p:txBody>
          <a:bodyPr>
            <a:normAutofit fontScale="92500" lnSpcReduction="10000"/>
          </a:bodyPr>
          <a:lstStyle/>
          <a:p>
            <a:pPr>
              <a:lnSpc>
                <a:spcPct val="100000"/>
              </a:lnSpc>
            </a:pPr>
            <a:endParaRPr lang="en-GB" sz="1600" dirty="0"/>
          </a:p>
          <a:p>
            <a:pPr>
              <a:lnSpc>
                <a:spcPct val="100000"/>
              </a:lnSpc>
            </a:pPr>
            <a:r>
              <a:rPr lang="en-GB" sz="1600" dirty="0"/>
              <a:t>I am from Germany originally, and have been living in the UK for over 20 years.</a:t>
            </a:r>
          </a:p>
          <a:p>
            <a:pPr>
              <a:lnSpc>
                <a:spcPct val="100000"/>
              </a:lnSpc>
            </a:pPr>
            <a:r>
              <a:rPr lang="en-GB" sz="1600" dirty="0"/>
              <a:t>I joined the University of Wales Trinity Saint David in 2021. As a member of the university’s Institute of Management and Health, I specialise in topics such as Strategic Management, Change Management and Marketing…</a:t>
            </a:r>
          </a:p>
          <a:p>
            <a:pPr>
              <a:lnSpc>
                <a:spcPct val="100000"/>
              </a:lnSpc>
            </a:pPr>
            <a:r>
              <a:rPr lang="en-GB" sz="1600" dirty="0"/>
              <a:t>I am a part-time lecturer. In addition to my university teaching, I am the owner-manager of a successful small business (tourism sector) in West Wales. </a:t>
            </a:r>
          </a:p>
          <a:p>
            <a:pPr>
              <a:lnSpc>
                <a:spcPct val="100000"/>
              </a:lnSpc>
            </a:pPr>
            <a:r>
              <a:rPr lang="en-GB" sz="1600" dirty="0"/>
              <a:t>Before setting up my own business, I spent many years working both in the industry and for consulting companies. My experience covers a wide range of private companies and public sector organisations, having worked regularly at Board, Executive Management Team and senior leadership level. </a:t>
            </a:r>
          </a:p>
          <a:p>
            <a:pPr>
              <a:lnSpc>
                <a:spcPct val="100000"/>
              </a:lnSpc>
            </a:pPr>
            <a:r>
              <a:rPr lang="en-GB" sz="1600" dirty="0"/>
              <a:t>Work included all aspects of strategic management, including areas such strategic business analysis, value proposition development, capability building, change management and implementation. </a:t>
            </a:r>
          </a:p>
          <a:p>
            <a:pPr>
              <a:lnSpc>
                <a:spcPct val="100000"/>
              </a:lnSpc>
            </a:pPr>
            <a:r>
              <a:rPr lang="en-GB" sz="1600" dirty="0"/>
              <a:t>I have an MBA from Cranfield School of Management.</a:t>
            </a:r>
          </a:p>
          <a:p>
            <a:pPr>
              <a:lnSpc>
                <a:spcPct val="100000"/>
              </a:lnSpc>
            </a:pPr>
            <a:r>
              <a:rPr lang="en-GB" sz="1600" dirty="0"/>
              <a:t>You can contact me at </a:t>
            </a:r>
            <a:r>
              <a:rPr lang="en-GB" sz="1600" dirty="0">
                <a:solidFill>
                  <a:srgbClr val="0070C0"/>
                </a:solidFill>
              </a:rPr>
              <a:t>d.hellyer@uwtsd.ac.uk</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a:t>
            </a:fld>
            <a:endParaRPr lang="en-US"/>
          </a:p>
        </p:txBody>
      </p:sp>
    </p:spTree>
    <p:extLst>
      <p:ext uri="{BB962C8B-B14F-4D97-AF65-F5344CB8AC3E}">
        <p14:creationId xmlns:p14="http://schemas.microsoft.com/office/powerpoint/2010/main" val="4144749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p:txBody>
          <a:bodyPr/>
          <a:lstStyle/>
          <a:p>
            <a:r>
              <a:rPr lang="en-GB" dirty="0"/>
              <a:t>How I would like to work with you</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581192" y="1988598"/>
            <a:ext cx="11029615" cy="4226450"/>
          </a:xfrm>
        </p:spPr>
        <p:txBody>
          <a:bodyPr>
            <a:noAutofit/>
          </a:bodyPr>
          <a:lstStyle/>
          <a:p>
            <a:r>
              <a:rPr lang="en-GB" sz="1800" dirty="0"/>
              <a:t>Be curious and embrace the module</a:t>
            </a:r>
          </a:p>
          <a:p>
            <a:r>
              <a:rPr lang="en-GB" sz="1800" dirty="0"/>
              <a:t>Contribute to our discussions</a:t>
            </a:r>
          </a:p>
          <a:p>
            <a:r>
              <a:rPr lang="en-GB" sz="1800" dirty="0"/>
              <a:t>Turn your camera on as often as possible</a:t>
            </a:r>
          </a:p>
          <a:p>
            <a:r>
              <a:rPr lang="en-GB" sz="1800" dirty="0"/>
              <a:t>Use the Chat function</a:t>
            </a:r>
          </a:p>
          <a:p>
            <a:r>
              <a:rPr lang="en-GB" sz="1800" dirty="0"/>
              <a:t>Keep questions to our lectures or drop-in sessions – opportunities to answer your emails will be limited</a:t>
            </a:r>
          </a:p>
          <a:p>
            <a:r>
              <a:rPr lang="en-GB" sz="1800" dirty="0"/>
              <a:t>Complete the tasks that you are given for the next session (e.g. reflect and answer questions, work on case studies)</a:t>
            </a:r>
          </a:p>
          <a:p>
            <a:endParaRPr lang="en-GB" sz="1500" dirty="0"/>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8" name="Picture 7" descr="Colleagues huddle">
            <a:extLst>
              <a:ext uri="{FF2B5EF4-FFF2-40B4-BE49-F238E27FC236}">
                <a16:creationId xmlns:a16="http://schemas.microsoft.com/office/drawing/2014/main" id="{B30C7E7C-0E79-EC51-0C1B-7819DBFF182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180849" y="1083076"/>
            <a:ext cx="4554245" cy="3036163"/>
          </a:xfrm>
          <a:prstGeom prst="rect">
            <a:avLst/>
          </a:prstGeom>
        </p:spPr>
      </p:pic>
    </p:spTree>
    <p:extLst>
      <p:ext uri="{BB962C8B-B14F-4D97-AF65-F5344CB8AC3E}">
        <p14:creationId xmlns:p14="http://schemas.microsoft.com/office/powerpoint/2010/main" val="1429150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a bit about you</a:t>
            </a:r>
          </a:p>
        </p:txBody>
      </p:sp>
      <p:sp>
        <p:nvSpPr>
          <p:cNvPr id="13" name="Rectangle 1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a:off x="581192" y="6423656"/>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0558300" y="6423656"/>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4</a:t>
            </a:fld>
            <a:endParaRPr lang="en-US">
              <a:solidFill>
                <a:schemeClr val="bg1">
                  <a:lumMod val="85000"/>
                  <a:lumOff val="15000"/>
                </a:schemeClr>
              </a:solidFill>
            </a:endParaRPr>
          </a:p>
        </p:txBody>
      </p:sp>
      <p:graphicFrame>
        <p:nvGraphicFramePr>
          <p:cNvPr id="7" name="Content Placeholder 2">
            <a:extLst>
              <a:ext uri="{FF2B5EF4-FFF2-40B4-BE49-F238E27FC236}">
                <a16:creationId xmlns:a16="http://schemas.microsoft.com/office/drawing/2014/main" id="{9ED54FA4-6A6F-170D-D7BC-5A1FE403FE0C}"/>
              </a:ext>
            </a:extLst>
          </p:cNvPr>
          <p:cNvGraphicFramePr>
            <a:graphicFrameLocks noGrp="1"/>
          </p:cNvGraphicFramePr>
          <p:nvPr>
            <p:ph idx="1"/>
            <p:extLst>
              <p:ext uri="{D42A27DB-BD31-4B8C-83A1-F6EECF244321}">
                <p14:modId xmlns:p14="http://schemas.microsoft.com/office/powerpoint/2010/main" val="169662292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327226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46228" y="1037967"/>
            <a:ext cx="3054091" cy="4709131"/>
          </a:xfrm>
        </p:spPr>
        <p:txBody>
          <a:bodyPr vert="horz" lIns="91440" tIns="45720" rIns="91440" bIns="45720" rtlCol="0" anchor="ctr">
            <a:normAutofit/>
          </a:bodyPr>
          <a:lstStyle/>
          <a:p>
            <a:r>
              <a:rPr lang="en-US" b="0" kern="1200" cap="all" dirty="0">
                <a:solidFill>
                  <a:schemeClr val="bg1">
                    <a:lumMod val="85000"/>
                    <a:lumOff val="15000"/>
                  </a:schemeClr>
                </a:solidFill>
                <a:latin typeface="+mj-lt"/>
                <a:ea typeface="+mj-ea"/>
                <a:cs typeface="+mj-cs"/>
              </a:rPr>
              <a:t>Module timetable</a:t>
            </a:r>
          </a:p>
        </p:txBody>
      </p:sp>
      <p:sp>
        <p:nvSpPr>
          <p:cNvPr id="20" name="Rectangle 1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3">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656"/>
            <a:ext cx="6917210" cy="365125"/>
          </a:xfrm>
        </p:spPr>
        <p:txBody>
          <a:bodyPr vert="horz" lIns="91440" tIns="45720" rIns="91440" bIns="45720" rtlCol="0" anchor="ctr">
            <a:normAutofit/>
          </a:bodyPr>
          <a:lstStyle/>
          <a:p>
            <a:pPr defTabSz="457200"/>
            <a:endParaRPr lang="en-US" sz="900" kern="1200" cap="all">
              <a:solidFill>
                <a:schemeClr val="bg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656"/>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lumMod val="85000"/>
                    <a:lumOff val="15000"/>
                  </a:schemeClr>
                </a:solidFill>
              </a:rPr>
              <a:pPr defTabSz="457200">
                <a:spcAft>
                  <a:spcPts val="600"/>
                </a:spcAft>
              </a:pPr>
              <a:t>5</a:t>
            </a:fld>
            <a:endParaRPr lang="en-US">
              <a:solidFill>
                <a:schemeClr val="bg1">
                  <a:lumMod val="85000"/>
                  <a:lumOff val="15000"/>
                </a:schemeClr>
              </a:solidFill>
            </a:endParaRPr>
          </a:p>
        </p:txBody>
      </p:sp>
      <p:grpSp>
        <p:nvGrpSpPr>
          <p:cNvPr id="7" name="Group 6">
            <a:extLst>
              <a:ext uri="{FF2B5EF4-FFF2-40B4-BE49-F238E27FC236}">
                <a16:creationId xmlns:a16="http://schemas.microsoft.com/office/drawing/2014/main" id="{445D2D02-F4B8-C9A4-BC50-645CD92E2DE4}"/>
              </a:ext>
            </a:extLst>
          </p:cNvPr>
          <p:cNvGrpSpPr/>
          <p:nvPr/>
        </p:nvGrpSpPr>
        <p:grpSpPr>
          <a:xfrm>
            <a:off x="4598438" y="923233"/>
            <a:ext cx="7012370" cy="4932000"/>
            <a:chOff x="4598438" y="923233"/>
            <a:chExt cx="7012370" cy="4932000"/>
          </a:xfrm>
        </p:grpSpPr>
        <p:sp>
          <p:nvSpPr>
            <p:cNvPr id="9" name="Freeform: Shape 8">
              <a:extLst>
                <a:ext uri="{FF2B5EF4-FFF2-40B4-BE49-F238E27FC236}">
                  <a16:creationId xmlns:a16="http://schemas.microsoft.com/office/drawing/2014/main" id="{915B917B-DAE5-141A-2E31-E444CEC55CE8}"/>
                </a:ext>
              </a:extLst>
            </p:cNvPr>
            <p:cNvSpPr/>
            <p:nvPr/>
          </p:nvSpPr>
          <p:spPr>
            <a:xfrm>
              <a:off x="4598438" y="1127083"/>
              <a:ext cx="7012370" cy="1142820"/>
            </a:xfrm>
            <a:custGeom>
              <a:avLst/>
              <a:gdLst>
                <a:gd name="connsiteX0" fmla="*/ 0 w 7012370"/>
                <a:gd name="connsiteY0" fmla="*/ 0 h 793800"/>
                <a:gd name="connsiteX1" fmla="*/ 7012370 w 7012370"/>
                <a:gd name="connsiteY1" fmla="*/ 0 h 793800"/>
                <a:gd name="connsiteX2" fmla="*/ 7012370 w 7012370"/>
                <a:gd name="connsiteY2" fmla="*/ 793800 h 793800"/>
                <a:gd name="connsiteX3" fmla="*/ 0 w 7012370"/>
                <a:gd name="connsiteY3" fmla="*/ 793800 h 793800"/>
                <a:gd name="connsiteX4" fmla="*/ 0 w 7012370"/>
                <a:gd name="connsiteY4" fmla="*/ 0 h 7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793800">
                  <a:moveTo>
                    <a:pt x="0" y="0"/>
                  </a:moveTo>
                  <a:lnTo>
                    <a:pt x="7012370" y="0"/>
                  </a:lnTo>
                  <a:lnTo>
                    <a:pt x="7012370" y="793800"/>
                  </a:lnTo>
                  <a:lnTo>
                    <a:pt x="0" y="7938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dirty="0"/>
                <a:t>8</a:t>
              </a:r>
              <a:r>
                <a:rPr lang="en-GB" sz="1400" kern="1200" dirty="0"/>
                <a:t> weeks January – </a:t>
              </a:r>
              <a:r>
                <a:rPr lang="en-GB" sz="1400" dirty="0"/>
                <a:t>March 2024</a:t>
              </a:r>
              <a:endParaRPr lang="en-GB" sz="1400" kern="1200" dirty="0"/>
            </a:p>
            <a:p>
              <a:pPr marL="114300" lvl="1" indent="-114300" algn="l" defTabSz="622300">
                <a:lnSpc>
                  <a:spcPct val="90000"/>
                </a:lnSpc>
                <a:spcBef>
                  <a:spcPct val="0"/>
                </a:spcBef>
                <a:spcAft>
                  <a:spcPct val="15000"/>
                </a:spcAft>
                <a:buChar char="•"/>
              </a:pPr>
              <a:r>
                <a:rPr lang="en-GB" sz="1400" dirty="0"/>
                <a:t>Tuesdays 10</a:t>
              </a:r>
              <a:r>
                <a:rPr lang="en-GB" sz="1400" kern="1200" dirty="0"/>
                <a:t> am – 1 pm (UK time): Lectures</a:t>
              </a:r>
            </a:p>
            <a:p>
              <a:pPr marL="114300" lvl="1" indent="-114300" algn="l" defTabSz="622300">
                <a:lnSpc>
                  <a:spcPct val="90000"/>
                </a:lnSpc>
                <a:spcBef>
                  <a:spcPct val="0"/>
                </a:spcBef>
                <a:spcAft>
                  <a:spcPct val="15000"/>
                </a:spcAft>
                <a:buChar char="•"/>
              </a:pPr>
              <a:r>
                <a:rPr lang="en-GB" sz="1400" dirty="0"/>
                <a:t>Tuesdays 9 – 10 am: Bookable drop-in sessions</a:t>
              </a:r>
              <a:endParaRPr lang="en-US" sz="1400" kern="1200" dirty="0"/>
            </a:p>
          </p:txBody>
        </p:sp>
        <p:sp>
          <p:nvSpPr>
            <p:cNvPr id="10" name="Freeform: Shape 9">
              <a:extLst>
                <a:ext uri="{FF2B5EF4-FFF2-40B4-BE49-F238E27FC236}">
                  <a16:creationId xmlns:a16="http://schemas.microsoft.com/office/drawing/2014/main" id="{2BB1E9A4-0F42-E214-5168-BAF1D8DD6F36}"/>
                </a:ext>
              </a:extLst>
            </p:cNvPr>
            <p:cNvSpPr/>
            <p:nvPr/>
          </p:nvSpPr>
          <p:spPr>
            <a:xfrm>
              <a:off x="4949056" y="92323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Overall</a:t>
              </a:r>
              <a:endParaRPr lang="en-US" sz="1400" kern="1200" dirty="0"/>
            </a:p>
          </p:txBody>
        </p:sp>
        <p:sp>
          <p:nvSpPr>
            <p:cNvPr id="11" name="Freeform: Shape 10">
              <a:extLst>
                <a:ext uri="{FF2B5EF4-FFF2-40B4-BE49-F238E27FC236}">
                  <a16:creationId xmlns:a16="http://schemas.microsoft.com/office/drawing/2014/main" id="{F163CA60-288A-907E-06E5-7F627049A583}"/>
                </a:ext>
              </a:extLst>
            </p:cNvPr>
            <p:cNvSpPr/>
            <p:nvPr/>
          </p:nvSpPr>
          <p:spPr>
            <a:xfrm>
              <a:off x="4598438" y="2673087"/>
              <a:ext cx="7012370" cy="1268205"/>
            </a:xfrm>
            <a:custGeom>
              <a:avLst/>
              <a:gdLst>
                <a:gd name="connsiteX0" fmla="*/ 0 w 7012370"/>
                <a:gd name="connsiteY0" fmla="*/ 0 h 1389150"/>
                <a:gd name="connsiteX1" fmla="*/ 7012370 w 7012370"/>
                <a:gd name="connsiteY1" fmla="*/ 0 h 1389150"/>
                <a:gd name="connsiteX2" fmla="*/ 7012370 w 7012370"/>
                <a:gd name="connsiteY2" fmla="*/ 1389150 h 1389150"/>
                <a:gd name="connsiteX3" fmla="*/ 0 w 7012370"/>
                <a:gd name="connsiteY3" fmla="*/ 1389150 h 1389150"/>
                <a:gd name="connsiteX4" fmla="*/ 0 w 7012370"/>
                <a:gd name="connsiteY4" fmla="*/ 0 h 1389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389150">
                  <a:moveTo>
                    <a:pt x="0" y="0"/>
                  </a:moveTo>
                  <a:lnTo>
                    <a:pt x="7012370" y="0"/>
                  </a:lnTo>
                  <a:lnTo>
                    <a:pt x="7012370" y="1389150"/>
                  </a:lnTo>
                  <a:lnTo>
                    <a:pt x="0" y="138915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Consist mainly of taught sessions, drawing upon additional resources available to you on Moodle </a:t>
              </a:r>
              <a:endParaRPr lang="en-US" sz="1400" kern="1200" dirty="0"/>
            </a:p>
            <a:p>
              <a:pPr marL="114300" lvl="1" indent="-114300" algn="l" defTabSz="622300">
                <a:lnSpc>
                  <a:spcPct val="90000"/>
                </a:lnSpc>
                <a:spcBef>
                  <a:spcPct val="0"/>
                </a:spcBef>
                <a:spcAft>
                  <a:spcPct val="15000"/>
                </a:spcAft>
                <a:buChar char="•"/>
              </a:pPr>
              <a:r>
                <a:rPr lang="en-GB" sz="1400" kern="1200" dirty="0"/>
                <a:t>W/c 12</a:t>
              </a:r>
              <a:r>
                <a:rPr lang="en-GB" sz="1400" kern="1200" baseline="30000" dirty="0"/>
                <a:t>th</a:t>
              </a:r>
              <a:r>
                <a:rPr lang="en-GB" sz="1400" kern="1200" dirty="0"/>
                <a:t> February: no lecture but ‘Reading Week’</a:t>
              </a:r>
              <a:endParaRPr lang="en-US" sz="1400" kern="1200" dirty="0"/>
            </a:p>
          </p:txBody>
        </p:sp>
        <p:sp>
          <p:nvSpPr>
            <p:cNvPr id="13" name="Freeform: Shape 12">
              <a:extLst>
                <a:ext uri="{FF2B5EF4-FFF2-40B4-BE49-F238E27FC236}">
                  <a16:creationId xmlns:a16="http://schemas.microsoft.com/office/drawing/2014/main" id="{3B288B5D-BA7E-9E5D-1DBD-CB74B871475A}"/>
                </a:ext>
              </a:extLst>
            </p:cNvPr>
            <p:cNvSpPr/>
            <p:nvPr/>
          </p:nvSpPr>
          <p:spPr>
            <a:xfrm>
              <a:off x="4949056" y="2425405"/>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Lectures</a:t>
              </a:r>
              <a:endParaRPr lang="en-US" sz="1400" kern="1200" dirty="0"/>
            </a:p>
          </p:txBody>
        </p:sp>
        <p:sp>
          <p:nvSpPr>
            <p:cNvPr id="15" name="Freeform: Shape 14">
              <a:extLst>
                <a:ext uri="{FF2B5EF4-FFF2-40B4-BE49-F238E27FC236}">
                  <a16:creationId xmlns:a16="http://schemas.microsoft.com/office/drawing/2014/main" id="{986D4EB4-4F18-2D98-5D03-06313B93E816}"/>
                </a:ext>
              </a:extLst>
            </p:cNvPr>
            <p:cNvSpPr/>
            <p:nvPr/>
          </p:nvSpPr>
          <p:spPr>
            <a:xfrm>
              <a:off x="4598438" y="4223533"/>
              <a:ext cx="7012370" cy="1631700"/>
            </a:xfrm>
            <a:custGeom>
              <a:avLst/>
              <a:gdLst>
                <a:gd name="connsiteX0" fmla="*/ 0 w 7012370"/>
                <a:gd name="connsiteY0" fmla="*/ 0 h 1631700"/>
                <a:gd name="connsiteX1" fmla="*/ 7012370 w 7012370"/>
                <a:gd name="connsiteY1" fmla="*/ 0 h 1631700"/>
                <a:gd name="connsiteX2" fmla="*/ 7012370 w 7012370"/>
                <a:gd name="connsiteY2" fmla="*/ 1631700 h 1631700"/>
                <a:gd name="connsiteX3" fmla="*/ 0 w 7012370"/>
                <a:gd name="connsiteY3" fmla="*/ 1631700 h 1631700"/>
                <a:gd name="connsiteX4" fmla="*/ 0 w 7012370"/>
                <a:gd name="connsiteY4" fmla="*/ 0 h 163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631700">
                  <a:moveTo>
                    <a:pt x="0" y="0"/>
                  </a:moveTo>
                  <a:lnTo>
                    <a:pt x="7012370" y="0"/>
                  </a:lnTo>
                  <a:lnTo>
                    <a:pt x="7012370" y="1631700"/>
                  </a:lnTo>
                  <a:lnTo>
                    <a:pt x="0" y="16317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Week 7 and 8: Bookable drop-in sessions related to your assignment</a:t>
              </a:r>
              <a:endParaRPr lang="en-US" sz="1400" kern="1200" dirty="0"/>
            </a:p>
            <a:p>
              <a:pPr marL="114300" lvl="1" indent="-114300" algn="l" defTabSz="622300">
                <a:lnSpc>
                  <a:spcPct val="90000"/>
                </a:lnSpc>
                <a:spcBef>
                  <a:spcPct val="0"/>
                </a:spcBef>
                <a:spcAft>
                  <a:spcPct val="15000"/>
                </a:spcAft>
                <a:buChar char="•"/>
              </a:pPr>
              <a:r>
                <a:rPr lang="en-GB" sz="1400" kern="1200" dirty="0"/>
                <a:t>Focus entirely on the requirements of the assignment</a:t>
              </a:r>
              <a:endParaRPr lang="en-US" sz="1400" kern="1200" dirty="0"/>
            </a:p>
            <a:p>
              <a:pPr marL="114300" lvl="1" indent="-114300" algn="l" defTabSz="622300">
                <a:lnSpc>
                  <a:spcPct val="90000"/>
                </a:lnSpc>
                <a:spcBef>
                  <a:spcPct val="0"/>
                </a:spcBef>
                <a:spcAft>
                  <a:spcPct val="15000"/>
                </a:spcAft>
                <a:buChar char="•"/>
              </a:pPr>
              <a:r>
                <a:rPr lang="en-GB" sz="1400" kern="1200" dirty="0"/>
                <a:t>By appointment only and can be used for:</a:t>
              </a:r>
              <a:endParaRPr lang="en-US" sz="1400" kern="1200" dirty="0"/>
            </a:p>
            <a:p>
              <a:pPr marL="228600" lvl="2" indent="-114300" algn="l" defTabSz="622300">
                <a:lnSpc>
                  <a:spcPct val="90000"/>
                </a:lnSpc>
                <a:spcBef>
                  <a:spcPct val="0"/>
                </a:spcBef>
                <a:spcAft>
                  <a:spcPct val="15000"/>
                </a:spcAft>
                <a:buChar char="•"/>
              </a:pPr>
              <a:r>
                <a:rPr lang="en-GB" sz="1400" kern="1200" dirty="0"/>
                <a:t>Review a draft summary of your assignment</a:t>
              </a:r>
              <a:endParaRPr lang="en-US" sz="1400" kern="1200" dirty="0"/>
            </a:p>
            <a:p>
              <a:pPr marL="228600" lvl="2" indent="-114300" algn="l" defTabSz="622300">
                <a:lnSpc>
                  <a:spcPct val="90000"/>
                </a:lnSpc>
                <a:spcBef>
                  <a:spcPct val="0"/>
                </a:spcBef>
                <a:spcAft>
                  <a:spcPct val="15000"/>
                </a:spcAft>
                <a:buChar char="•"/>
              </a:pPr>
              <a:r>
                <a:rPr lang="en-GB" sz="1400" kern="1200" dirty="0"/>
                <a:t>Assignment questions, specific to your assignment</a:t>
              </a:r>
            </a:p>
            <a:p>
              <a:pPr marL="228600" lvl="2" indent="-114300" algn="l" defTabSz="622300">
                <a:lnSpc>
                  <a:spcPct val="90000"/>
                </a:lnSpc>
                <a:spcBef>
                  <a:spcPct val="0"/>
                </a:spcBef>
                <a:spcAft>
                  <a:spcPct val="15000"/>
                </a:spcAft>
                <a:buChar char="•"/>
              </a:pPr>
              <a:r>
                <a:rPr lang="en-GB" sz="1400" dirty="0"/>
                <a:t>Assignment submission: 19</a:t>
              </a:r>
              <a:r>
                <a:rPr lang="en-GB" sz="1400" baseline="30000" dirty="0"/>
                <a:t>th</a:t>
              </a:r>
              <a:r>
                <a:rPr lang="en-GB" sz="1400" dirty="0"/>
                <a:t> April 2024</a:t>
              </a:r>
              <a:endParaRPr lang="en-US" sz="1400" kern="1200" dirty="0"/>
            </a:p>
          </p:txBody>
        </p:sp>
        <p:sp>
          <p:nvSpPr>
            <p:cNvPr id="17" name="Freeform: Shape 16">
              <a:extLst>
                <a:ext uri="{FF2B5EF4-FFF2-40B4-BE49-F238E27FC236}">
                  <a16:creationId xmlns:a16="http://schemas.microsoft.com/office/drawing/2014/main" id="{1C4EA920-9926-65D1-90D1-4158E0499E0E}"/>
                </a:ext>
              </a:extLst>
            </p:cNvPr>
            <p:cNvSpPr/>
            <p:nvPr/>
          </p:nvSpPr>
          <p:spPr>
            <a:xfrm>
              <a:off x="4949056" y="401689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a:t>Assignment Focus</a:t>
              </a:r>
              <a:endParaRPr lang="en-US" sz="1400" kern="1200"/>
            </a:p>
          </p:txBody>
        </p:sp>
      </p:grpSp>
    </p:spTree>
    <p:extLst>
      <p:ext uri="{BB962C8B-B14F-4D97-AF65-F5344CB8AC3E}">
        <p14:creationId xmlns:p14="http://schemas.microsoft.com/office/powerpoint/2010/main" val="31273019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CD142-2D29-42A7-1B0E-A229A7741D96}"/>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A few administration points</a:t>
            </a:r>
          </a:p>
        </p:txBody>
      </p:sp>
      <p:sp>
        <p:nvSpPr>
          <p:cNvPr id="9" name="Content Placeholder 2">
            <a:extLst>
              <a:ext uri="{FF2B5EF4-FFF2-40B4-BE49-F238E27FC236}">
                <a16:creationId xmlns:a16="http://schemas.microsoft.com/office/drawing/2014/main" id="{2CFDF3ED-72D5-0D63-C5AB-857E809DA693}"/>
              </a:ext>
            </a:extLst>
          </p:cNvPr>
          <p:cNvSpPr>
            <a:spLocks noGrp="1"/>
          </p:cNvSpPr>
          <p:nvPr>
            <p:ph idx="1"/>
          </p:nvPr>
        </p:nvSpPr>
        <p:spPr>
          <a:xfrm>
            <a:off x="5155905" y="852256"/>
            <a:ext cx="6108179" cy="5051394"/>
          </a:xfrm>
        </p:spPr>
        <p:txBody>
          <a:bodyPr anchor="ctr">
            <a:noAutofit/>
          </a:bodyPr>
          <a:lstStyle/>
          <a:p>
            <a:r>
              <a:rPr lang="en-GB" sz="1400" b="1" dirty="0"/>
              <a:t>Your Lecturer – for all content / assignment questions</a:t>
            </a:r>
          </a:p>
          <a:p>
            <a:pPr lvl="1"/>
            <a:r>
              <a:rPr lang="en-GB" dirty="0"/>
              <a:t>Daniela Hellyer: </a:t>
            </a:r>
            <a:r>
              <a:rPr lang="en-GB" b="1" dirty="0">
                <a:solidFill>
                  <a:srgbClr val="0070C0"/>
                </a:solidFill>
              </a:rPr>
              <a:t>d.hellyer@uwtsd.ac.uk</a:t>
            </a:r>
          </a:p>
          <a:p>
            <a:r>
              <a:rPr lang="en-GB" sz="1400" b="1" dirty="0"/>
              <a:t>Programme Manager – for course questions</a:t>
            </a:r>
          </a:p>
          <a:p>
            <a:pPr lvl="1"/>
            <a:r>
              <a:rPr lang="en-GB" dirty="0"/>
              <a:t>Marie Pitson: </a:t>
            </a:r>
            <a:r>
              <a:rPr lang="en-GB" b="1" dirty="0">
                <a:solidFill>
                  <a:srgbClr val="0070C0"/>
                </a:solidFill>
              </a:rPr>
              <a:t>marie.pitson@uwtsd.ac.uk </a:t>
            </a:r>
          </a:p>
          <a:p>
            <a:r>
              <a:rPr lang="en-GB" sz="1400" b="1" dirty="0"/>
              <a:t>University Administration Team (IMH) – for timetables etc.</a:t>
            </a:r>
          </a:p>
          <a:p>
            <a:pPr lvl="1"/>
            <a:r>
              <a:rPr lang="en-GB" dirty="0"/>
              <a:t>Their email address: </a:t>
            </a:r>
            <a:r>
              <a:rPr lang="en-GB" b="1" dirty="0">
                <a:solidFill>
                  <a:srgbClr val="0070C0"/>
                </a:solidFill>
              </a:rPr>
              <a:t>imh.admin@uwtsd.ac.uk</a:t>
            </a:r>
          </a:p>
          <a:p>
            <a:r>
              <a:rPr lang="en-GB" sz="1400" b="1" dirty="0"/>
              <a:t>Joining our meeting</a:t>
            </a:r>
          </a:p>
          <a:p>
            <a:pPr lvl="1"/>
            <a:r>
              <a:rPr lang="en-GB" dirty="0"/>
              <a:t>Best via Teams Calendar or Outlook Calendar</a:t>
            </a:r>
          </a:p>
          <a:p>
            <a:r>
              <a:rPr lang="en-GB" sz="1400" b="1" dirty="0"/>
              <a:t>Taking a break during our sessions</a:t>
            </a:r>
          </a:p>
          <a:p>
            <a:pPr lvl="1"/>
            <a:r>
              <a:rPr lang="en-GB" dirty="0"/>
              <a:t>Turn off your camera/microphone, but DON’T LEAVE LECTURE</a:t>
            </a:r>
          </a:p>
          <a:p>
            <a:r>
              <a:rPr lang="en-GB" sz="1400" b="1" dirty="0"/>
              <a:t>Recording of your attendance</a:t>
            </a:r>
          </a:p>
          <a:p>
            <a:pPr lvl="1"/>
            <a:r>
              <a:rPr lang="en-GB" dirty="0"/>
              <a:t>There is no need to ‘check in’ anywhere in particular</a:t>
            </a:r>
          </a:p>
          <a:p>
            <a:pPr lvl="1"/>
            <a:r>
              <a:rPr lang="en-GB" dirty="0"/>
              <a:t>Your attendance is being recorded when you join our online sessions (lectures, tutorials, assignment focus)</a:t>
            </a:r>
          </a:p>
        </p:txBody>
      </p:sp>
      <p:sp>
        <p:nvSpPr>
          <p:cNvPr id="4" name="Footer Placeholder 3">
            <a:extLst>
              <a:ext uri="{FF2B5EF4-FFF2-40B4-BE49-F238E27FC236}">
                <a16:creationId xmlns:a16="http://schemas.microsoft.com/office/drawing/2014/main" id="{08DFD7E3-0F9B-E029-6D68-6F923C75F5B1}"/>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83918DF8-E087-BA55-D0BF-DF07A03F89B5}"/>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6</a:t>
            </a:fld>
            <a:endParaRPr lang="en-US"/>
          </a:p>
        </p:txBody>
      </p:sp>
    </p:spTree>
    <p:extLst>
      <p:ext uri="{BB962C8B-B14F-4D97-AF65-F5344CB8AC3E}">
        <p14:creationId xmlns:p14="http://schemas.microsoft.com/office/powerpoint/2010/main" val="167034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
                                            <p:txEl>
                                              <p:pRg st="10" end="1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9">
                                            <p:txEl>
                                              <p:pRg st="11" end="11"/>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C058B-6259-DC76-723D-A8EAFCA4D2FF}"/>
              </a:ext>
            </a:extLst>
          </p:cNvPr>
          <p:cNvSpPr>
            <a:spLocks noGrp="1"/>
          </p:cNvSpPr>
          <p:nvPr>
            <p:ph type="title"/>
          </p:nvPr>
        </p:nvSpPr>
        <p:spPr/>
        <p:txBody>
          <a:bodyPr/>
          <a:lstStyle/>
          <a:p>
            <a:r>
              <a:rPr lang="en-GB" dirty="0"/>
              <a:t>Key document to study very carefully </a:t>
            </a:r>
            <a:br>
              <a:rPr lang="en-GB" dirty="0"/>
            </a:br>
            <a:r>
              <a:rPr lang="en-GB" dirty="0"/>
              <a:t>(on Moodle and Teams page)</a:t>
            </a:r>
          </a:p>
        </p:txBody>
      </p:sp>
      <p:sp>
        <p:nvSpPr>
          <p:cNvPr id="4" name="Footer Placeholder 3">
            <a:extLst>
              <a:ext uri="{FF2B5EF4-FFF2-40B4-BE49-F238E27FC236}">
                <a16:creationId xmlns:a16="http://schemas.microsoft.com/office/drawing/2014/main" id="{1DFD4EFF-A585-E3F9-011E-61D9E42B9FC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68DD38A-C1DD-163F-6E0F-2741985D26E4}"/>
              </a:ext>
            </a:extLst>
          </p:cNvPr>
          <p:cNvSpPr>
            <a:spLocks noGrp="1"/>
          </p:cNvSpPr>
          <p:nvPr>
            <p:ph type="sldNum" sz="quarter" idx="12"/>
          </p:nvPr>
        </p:nvSpPr>
        <p:spPr/>
        <p:txBody>
          <a:bodyPr/>
          <a:lstStyle/>
          <a:p>
            <a:fld id="{3A98EE3D-8CD1-4C3F-BD1C-C98C9596463C}" type="slidenum">
              <a:rPr lang="en-US" smtClean="0"/>
              <a:t>7</a:t>
            </a:fld>
            <a:endParaRPr lang="en-US" dirty="0"/>
          </a:p>
        </p:txBody>
      </p:sp>
      <p:pic>
        <p:nvPicPr>
          <p:cNvPr id="8" name="Picture 7">
            <a:extLst>
              <a:ext uri="{FF2B5EF4-FFF2-40B4-BE49-F238E27FC236}">
                <a16:creationId xmlns:a16="http://schemas.microsoft.com/office/drawing/2014/main" id="{34B39780-B6AA-F788-115B-C0C840C2DB72}"/>
              </a:ext>
            </a:extLst>
          </p:cNvPr>
          <p:cNvPicPr>
            <a:picLocks noChangeAspect="1"/>
          </p:cNvPicPr>
          <p:nvPr/>
        </p:nvPicPr>
        <p:blipFill>
          <a:blip r:embed="rId2"/>
          <a:stretch>
            <a:fillRect/>
          </a:stretch>
        </p:blipFill>
        <p:spPr>
          <a:xfrm>
            <a:off x="6258656" y="1411358"/>
            <a:ext cx="5223852" cy="5297558"/>
          </a:xfrm>
          <a:prstGeom prst="rect">
            <a:avLst/>
          </a:prstGeom>
        </p:spPr>
      </p:pic>
    </p:spTree>
    <p:extLst>
      <p:ext uri="{BB962C8B-B14F-4D97-AF65-F5344CB8AC3E}">
        <p14:creationId xmlns:p14="http://schemas.microsoft.com/office/powerpoint/2010/main" val="2814764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23784" y="702156"/>
            <a:ext cx="11084016" cy="1013800"/>
          </a:xfrm>
        </p:spPr>
        <p:txBody>
          <a:bodyPr vert="horz" lIns="91440" tIns="45720" rIns="91440" bIns="45720" rtlCol="0" anchor="b">
            <a:normAutofit/>
          </a:bodyPr>
          <a:lstStyle/>
          <a:p>
            <a:r>
              <a:rPr lang="en-GB" b="0" kern="1200" cap="all" dirty="0">
                <a:solidFill>
                  <a:schemeClr val="tx2"/>
                </a:solidFill>
                <a:latin typeface="+mj-lt"/>
                <a:ea typeface="+mj-ea"/>
                <a:cs typeface="+mj-cs"/>
              </a:rPr>
              <a:t>Introduction to Leading Digital &amp; Strategic Change </a:t>
            </a:r>
            <a:r>
              <a:rPr lang="en-US" b="0" kern="1200" cap="all" dirty="0">
                <a:solidFill>
                  <a:schemeClr val="tx2"/>
                </a:solidFill>
                <a:latin typeface="+mj-lt"/>
                <a:ea typeface="+mj-ea"/>
                <a:cs typeface="+mj-cs"/>
              </a:rPr>
              <a:t>– module handbook</a:t>
            </a:r>
          </a:p>
        </p:txBody>
      </p:sp>
      <p:sp>
        <p:nvSpPr>
          <p:cNvPr id="3" name="TextBox 2">
            <a:extLst>
              <a:ext uri="{FF2B5EF4-FFF2-40B4-BE49-F238E27FC236}">
                <a16:creationId xmlns:a16="http://schemas.microsoft.com/office/drawing/2014/main" id="{1A63A293-6A4B-481D-8960-BE437C3CF946}"/>
              </a:ext>
            </a:extLst>
          </p:cNvPr>
          <p:cNvSpPr txBox="1"/>
          <p:nvPr/>
        </p:nvSpPr>
        <p:spPr>
          <a:xfrm>
            <a:off x="1171852" y="1896533"/>
            <a:ext cx="10088982" cy="3962266"/>
          </a:xfrm>
          <a:prstGeom prst="rect">
            <a:avLst/>
          </a:prstGeom>
        </p:spPr>
        <p:txBody>
          <a:bodyPr vert="horz" lIns="91440" tIns="45720" rIns="91440" bIns="45720" rtlCol="0" anchor="ctr">
            <a:norm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Welcome to this generic handbook for Leading Digital and Strategic Change, which has been designed to offer an overview of the module but should be read in conjunction with other supplementary information, materials and instructions discussed during the module.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000" b="1" dirty="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It is intended that the module itself will look at strategy and change management within a digital context from a variety of perspectives with the aim of being informative, interesting as well as enlightening, providing useful insights into crucial and very often complex issues facing leaders – sometimes operating on the edge of chaos in a continually changing and unpredictable business environment.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defTabSz="457200"/>
            <a:endParaRPr lang="en-US" sz="900" kern="1200" cap="all">
              <a:solidFill>
                <a:srgbClr val="E1E706"/>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E1E706"/>
                </a:solidFill>
              </a:rPr>
              <a:pPr defTabSz="457200">
                <a:spcAft>
                  <a:spcPts val="600"/>
                </a:spcAft>
              </a:pPr>
              <a:t>8</a:t>
            </a:fld>
            <a:endParaRPr lang="en-US">
              <a:solidFill>
                <a:srgbClr val="E1E706"/>
              </a:solidFill>
            </a:endParaRPr>
          </a:p>
        </p:txBody>
      </p:sp>
    </p:spTree>
    <p:extLst>
      <p:ext uri="{BB962C8B-B14F-4D97-AF65-F5344CB8AC3E}">
        <p14:creationId xmlns:p14="http://schemas.microsoft.com/office/powerpoint/2010/main" val="4222560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It is therefore important that leaders understand the strategic direction of the organisation, the overall context of the organisation’s environment and related change requirements. They must be able to communicate this effectively to those they are leading. </a:t>
            </a:r>
            <a:endParaRPr lang="en-US" sz="2000" b="1"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B79366"/>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B79366"/>
                </a:solidFill>
              </a:rPr>
              <a:pPr defTabSz="457200">
                <a:spcAft>
                  <a:spcPts val="600"/>
                </a:spcAft>
              </a:pPr>
              <a:t>9</a:t>
            </a:fld>
            <a:endParaRPr lang="en-US">
              <a:solidFill>
                <a:srgbClr val="B79366"/>
              </a:solidFill>
            </a:endParaRPr>
          </a:p>
        </p:txBody>
      </p:sp>
      <p:pic>
        <p:nvPicPr>
          <p:cNvPr id="8" name="Picture 6" descr="Empty office area">
            <a:extLst>
              <a:ext uri="{FF2B5EF4-FFF2-40B4-BE49-F238E27FC236}">
                <a16:creationId xmlns:a16="http://schemas.microsoft.com/office/drawing/2014/main" id="{37880479-5E11-0DD5-389F-6ED6E1E5FE6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4237454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905411"/>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Throughout the module, it is anticipated that you will develop in-depth knowledge and understanding of the strategic and change management process in a variety of contexts, including digital. This includes the identification of key issues for the organisations’ future success and competitive advantage.</a:t>
            </a:r>
            <a:endParaRPr lang="en-US" sz="2000"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31EDFA"/>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31EDFA"/>
                </a:solidFill>
              </a:rPr>
              <a:pPr defTabSz="457200">
                <a:spcAft>
                  <a:spcPts val="600"/>
                </a:spcAft>
              </a:pPr>
              <a:t>10</a:t>
            </a:fld>
            <a:endParaRPr lang="en-US">
              <a:solidFill>
                <a:srgbClr val="31EDFA"/>
              </a:solidFill>
            </a:endParaRPr>
          </a:p>
        </p:txBody>
      </p:sp>
      <p:pic>
        <p:nvPicPr>
          <p:cNvPr id="7" name="Picture 6">
            <a:extLst>
              <a:ext uri="{FF2B5EF4-FFF2-40B4-BE49-F238E27FC236}">
                <a16:creationId xmlns:a16="http://schemas.microsoft.com/office/drawing/2014/main" id="{D8CC75E0-EE63-F213-F715-F79C80C9BA5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191131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In order to get the best out of this module it is vital that you engage with the themes explored as well as with both the online and/or offline activities which are designed to enrich the learning experience as well as to encourage self-directed study together with collaboration and interaction with your peer group.</a:t>
            </a:r>
            <a:endParaRPr lang="en-US" sz="2000" dirty="0">
              <a:solidFill>
                <a:schemeClr val="tx2"/>
              </a:solidFill>
            </a:endParaRPr>
          </a:p>
          <a:p>
            <a:pPr marL="285750" indent="-285750" defTabSz="457200">
              <a:spcBef>
                <a:spcPct val="20000"/>
              </a:spcBef>
              <a:spcAft>
                <a:spcPts val="600"/>
              </a:spcAft>
              <a:buClr>
                <a:schemeClr val="accent1"/>
              </a:buClr>
              <a:buSzPct val="92000"/>
              <a:buFont typeface="Wingdings 2" panose="05020102010507070707" pitchFamily="18" charset="2"/>
              <a:buChar char=""/>
            </a:pPr>
            <a:endParaRPr lang="en-US" sz="2000"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D3D830"/>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D3D830"/>
                </a:solidFill>
              </a:rPr>
              <a:pPr defTabSz="457200">
                <a:spcAft>
                  <a:spcPts val="600"/>
                </a:spcAft>
              </a:pPr>
              <a:t>11</a:t>
            </a:fld>
            <a:endParaRPr lang="en-US">
              <a:solidFill>
                <a:srgbClr val="D3D830"/>
              </a:solidFill>
            </a:endParaRPr>
          </a:p>
        </p:txBody>
      </p:sp>
      <p:pic>
        <p:nvPicPr>
          <p:cNvPr id="7" name="Picture 6">
            <a:extLst>
              <a:ext uri="{FF2B5EF4-FFF2-40B4-BE49-F238E27FC236}">
                <a16:creationId xmlns:a16="http://schemas.microsoft.com/office/drawing/2014/main" id="{2C8B28CE-6E3F-04B9-8E06-65BE81107CB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202428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12">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Module aims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dirty="0">
              <a:solidFill>
                <a:schemeClr val="tx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12</a:t>
            </a:fld>
            <a:endParaRPr lang="en-US"/>
          </a:p>
        </p:txBody>
      </p:sp>
      <p:graphicFrame>
        <p:nvGraphicFramePr>
          <p:cNvPr id="24" name="TextBox 2">
            <a:extLst>
              <a:ext uri="{FF2B5EF4-FFF2-40B4-BE49-F238E27FC236}">
                <a16:creationId xmlns:a16="http://schemas.microsoft.com/office/drawing/2014/main" id="{37FBBB44-3337-B317-3748-0C4961DAA204}"/>
              </a:ext>
            </a:extLst>
          </p:cNvPr>
          <p:cNvGraphicFramePr/>
          <p:nvPr>
            <p:extLst>
              <p:ext uri="{D42A27DB-BD31-4B8C-83A1-F6EECF244321}">
                <p14:modId xmlns:p14="http://schemas.microsoft.com/office/powerpoint/2010/main" val="293354500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062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0" name="Rectangle 3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4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71148" y="1037967"/>
            <a:ext cx="3054091" cy="4709131"/>
          </a:xfrm>
        </p:spPr>
        <p:txBody>
          <a:bodyPr vert="horz" lIns="91440" tIns="45720" rIns="91440" bIns="45720" rtlCol="0" anchor="ctr">
            <a:normAutofit/>
          </a:bodyPr>
          <a:lstStyle/>
          <a:p>
            <a:r>
              <a:rPr lang="en-US" b="0" kern="1200" cap="all">
                <a:solidFill>
                  <a:srgbClr val="FFFEFF"/>
                </a:solidFill>
                <a:latin typeface="+mj-lt"/>
                <a:ea typeface="+mj-ea"/>
                <a:cs typeface="+mj-cs"/>
              </a:rPr>
              <a:t>Learning outcomes</a:t>
            </a:r>
          </a:p>
        </p:txBody>
      </p:sp>
      <p:sp>
        <p:nvSpPr>
          <p:cNvPr id="3" name="TextBox 2">
            <a:extLst>
              <a:ext uri="{FF2B5EF4-FFF2-40B4-BE49-F238E27FC236}">
                <a16:creationId xmlns:a16="http://schemas.microsoft.com/office/drawing/2014/main" id="{1A63A293-6A4B-481D-8960-BE437C3CF946}"/>
              </a:ext>
            </a:extLst>
          </p:cNvPr>
          <p:cNvSpPr txBox="1"/>
          <p:nvPr/>
        </p:nvSpPr>
        <p:spPr>
          <a:xfrm>
            <a:off x="4534935" y="1037968"/>
            <a:ext cx="6725899" cy="4820832"/>
          </a:xfrm>
          <a:prstGeom prst="rect">
            <a:avLst/>
          </a:prstGeom>
        </p:spPr>
        <p:txBody>
          <a:bodyPr vert="horz" lIns="91440" tIns="45720" rIns="91440" bIns="45720" rtlCol="0" anchor="ctr">
            <a:no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000" b="1" dirty="0">
                <a:solidFill>
                  <a:schemeClr val="tx1">
                    <a:lumMod val="75000"/>
                    <a:lumOff val="25000"/>
                  </a:schemeClr>
                </a:solidFill>
              </a:rPr>
              <a:t>Upon the successful completion of this module, you should be able to:</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2000" b="1" dirty="0">
              <a:solidFill>
                <a:schemeClr val="tx1">
                  <a:lumMod val="75000"/>
                  <a:lumOff val="25000"/>
                </a:schemeClr>
              </a:solidFill>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Synthesise the relationship between the external and internal context of an organisation and their impact on strategic directions and management.</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Critically evaluate theoretical perspectives and approaches to change management regarding rapid change of organisational strategies and ways of operating.</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Demonstrate knowledge and understanding of how leaders create a clear roadmap for developing and implementing their organisation’s digital and strategic change. </a:t>
            </a:r>
            <a:endParaRPr lang="en-US" sz="2000" dirty="0">
              <a:solidFill>
                <a:schemeClr val="tx1">
                  <a:lumMod val="75000"/>
                  <a:lumOff val="25000"/>
                </a:schemeClr>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13</a:t>
            </a:fld>
            <a:endParaRPr lang="en-US"/>
          </a:p>
        </p:txBody>
      </p:sp>
    </p:spTree>
    <p:extLst>
      <p:ext uri="{BB962C8B-B14F-4D97-AF65-F5344CB8AC3E}">
        <p14:creationId xmlns:p14="http://schemas.microsoft.com/office/powerpoint/2010/main" val="637663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Strategic management in different contexts; to include small businesses, including start-ups, multinational corporations, manufacturing and services, public sector and not for profit.</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The strategic importance of resources, core competences and organisation capabilities. </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The role of technology in changing the competitive position of incumbents and new entrants. </a:t>
            </a:r>
          </a:p>
          <a:p>
            <a:pPr marL="285750" indent="-285750" defTabSz="457200">
              <a:spcBef>
                <a:spcPct val="20000"/>
              </a:spcBef>
              <a:spcAft>
                <a:spcPts val="600"/>
              </a:spcAft>
              <a:buClr>
                <a:schemeClr val="accent1"/>
              </a:buClr>
              <a:buSzPct val="92000"/>
              <a:buFont typeface="Wingdings 2" panose="05020102010507070707" pitchFamily="18" charset="2"/>
              <a:buChar char=""/>
            </a:pPr>
            <a:endParaRPr lang="en-GB" b="1"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F03A0C"/>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03A0C"/>
                </a:solidFill>
              </a:rPr>
              <a:pPr defTabSz="457200">
                <a:spcAft>
                  <a:spcPts val="600"/>
                </a:spcAft>
              </a:pPr>
              <a:t>14</a:t>
            </a:fld>
            <a:endParaRPr lang="en-US">
              <a:solidFill>
                <a:srgbClr val="F03A0C"/>
              </a:solidFill>
            </a:endParaRPr>
          </a:p>
        </p:txBody>
      </p:sp>
      <p:pic>
        <p:nvPicPr>
          <p:cNvPr id="7" name="Picture 6">
            <a:extLst>
              <a:ext uri="{FF2B5EF4-FFF2-40B4-BE49-F238E27FC236}">
                <a16:creationId xmlns:a16="http://schemas.microsoft.com/office/drawing/2014/main" id="{6309563D-E511-D8D9-E771-40CA5F85E67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780470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Theoretical perspectives and approaches to strategic change and change management in organisational environments.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The role of leaders in driving effective digital and strategic change within organisations and developing strategies to communicate, influence and engage with employees.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Organisational purpose and stakeholder expectations; to include the importance of stakeholder management.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49FFC8"/>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49FFC8"/>
                </a:solidFill>
              </a:rPr>
              <a:pPr defTabSz="457200">
                <a:spcAft>
                  <a:spcPts val="600"/>
                </a:spcAft>
              </a:pPr>
              <a:t>15</a:t>
            </a:fld>
            <a:endParaRPr lang="en-US">
              <a:solidFill>
                <a:srgbClr val="49FFC8"/>
              </a:solidFill>
            </a:endParaRPr>
          </a:p>
        </p:txBody>
      </p:sp>
      <p:pic>
        <p:nvPicPr>
          <p:cNvPr id="7" name="Picture 6">
            <a:extLst>
              <a:ext uri="{FF2B5EF4-FFF2-40B4-BE49-F238E27FC236}">
                <a16:creationId xmlns:a16="http://schemas.microsoft.com/office/drawing/2014/main" id="{C9EE5461-3FE8-F1EE-A57B-4BACA412285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154166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The importance of culture in relation to strategy implementation and digital and strategic change.</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The impact of technology on roles and their potential replacement by technology and how leaders can support employees through this transition. </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Understanding the impact of resistance to change and developing strategies for dealing with this.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141FF5"/>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141FF5"/>
                </a:solidFill>
              </a:rPr>
              <a:pPr defTabSz="457200">
                <a:spcAft>
                  <a:spcPts val="600"/>
                </a:spcAft>
              </a:pPr>
              <a:t>16</a:t>
            </a:fld>
            <a:endParaRPr lang="en-US">
              <a:solidFill>
                <a:srgbClr val="141FF5"/>
              </a:solidFill>
            </a:endParaRPr>
          </a:p>
        </p:txBody>
      </p:sp>
      <p:pic>
        <p:nvPicPr>
          <p:cNvPr id="7" name="Picture 6">
            <a:extLst>
              <a:ext uri="{FF2B5EF4-FFF2-40B4-BE49-F238E27FC236}">
                <a16:creationId xmlns:a16="http://schemas.microsoft.com/office/drawing/2014/main" id="{5DB75202-DAF4-F82B-3F26-A72340BD770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472274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8ED35-A7FE-91C7-4286-680D8DC00319}"/>
              </a:ext>
            </a:extLst>
          </p:cNvPr>
          <p:cNvSpPr>
            <a:spLocks noGrp="1"/>
          </p:cNvSpPr>
          <p:nvPr>
            <p:ph type="title"/>
          </p:nvPr>
        </p:nvSpPr>
        <p:spPr>
          <a:xfrm>
            <a:off x="581191" y="1020431"/>
            <a:ext cx="10993549" cy="796829"/>
          </a:xfrm>
        </p:spPr>
        <p:txBody>
          <a:bodyPr vert="horz" lIns="91440" tIns="45720" rIns="91440" bIns="45720" rtlCol="0" anchor="b">
            <a:normAutofit/>
          </a:bodyPr>
          <a:lstStyle/>
          <a:p>
            <a:r>
              <a:rPr lang="en-US" sz="3600" dirty="0"/>
              <a:t>Indicative Reading list</a:t>
            </a:r>
          </a:p>
        </p:txBody>
      </p:sp>
      <p:sp>
        <p:nvSpPr>
          <p:cNvPr id="38" name="Rectangle 37">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45D89F82-3726-6FF7-ADCC-9B762840D3A3}"/>
              </a:ext>
            </a:extLst>
          </p:cNvPr>
          <p:cNvSpPr>
            <a:spLocks noGrp="1"/>
          </p:cNvSpPr>
          <p:nvPr>
            <p:ph type="ftr" sz="quarter" idx="11"/>
          </p:nvPr>
        </p:nvSpPr>
        <p:spPr>
          <a:xfrm>
            <a:off x="581192" y="6402187"/>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BDC06840-BCAA-FEB3-F561-891D1E7BE8A8}"/>
              </a:ext>
            </a:extLst>
          </p:cNvPr>
          <p:cNvSpPr>
            <a:spLocks noGrp="1"/>
          </p:cNvSpPr>
          <p:nvPr>
            <p:ph type="sldNum" sz="quarter" idx="12"/>
          </p:nvPr>
        </p:nvSpPr>
        <p:spPr>
          <a:xfrm>
            <a:off x="10558300" y="6406513"/>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17</a:t>
            </a:fld>
            <a:endParaRPr lang="en-US">
              <a:solidFill>
                <a:schemeClr val="tx1">
                  <a:lumMod val="85000"/>
                  <a:lumOff val="15000"/>
                </a:schemeClr>
              </a:solidFill>
            </a:endParaRPr>
          </a:p>
        </p:txBody>
      </p:sp>
      <p:sp>
        <p:nvSpPr>
          <p:cNvPr id="17" name="TextBox 16">
            <a:extLst>
              <a:ext uri="{FF2B5EF4-FFF2-40B4-BE49-F238E27FC236}">
                <a16:creationId xmlns:a16="http://schemas.microsoft.com/office/drawing/2014/main" id="{C568E578-3284-73A1-462E-D0EAD7535197}"/>
              </a:ext>
            </a:extLst>
          </p:cNvPr>
          <p:cNvSpPr txBox="1"/>
          <p:nvPr/>
        </p:nvSpPr>
        <p:spPr>
          <a:xfrm>
            <a:off x="501290" y="2020924"/>
            <a:ext cx="4467887" cy="369332"/>
          </a:xfrm>
          <a:prstGeom prst="rect">
            <a:avLst/>
          </a:prstGeom>
          <a:noFill/>
        </p:spPr>
        <p:txBody>
          <a:bodyPr wrap="square" rtlCol="0">
            <a:spAutoFit/>
          </a:bodyPr>
          <a:lstStyle/>
          <a:p>
            <a:r>
              <a:rPr lang="en-GB" b="1" dirty="0">
                <a:solidFill>
                  <a:srgbClr val="0070C0"/>
                </a:solidFill>
              </a:rPr>
              <a:t>Essential Reading</a:t>
            </a:r>
          </a:p>
        </p:txBody>
      </p:sp>
      <p:sp>
        <p:nvSpPr>
          <p:cNvPr id="19" name="TextBox 18">
            <a:extLst>
              <a:ext uri="{FF2B5EF4-FFF2-40B4-BE49-F238E27FC236}">
                <a16:creationId xmlns:a16="http://schemas.microsoft.com/office/drawing/2014/main" id="{B1F815C4-74A0-4144-DA33-8B53434E43C2}"/>
              </a:ext>
            </a:extLst>
          </p:cNvPr>
          <p:cNvSpPr txBox="1"/>
          <p:nvPr/>
        </p:nvSpPr>
        <p:spPr>
          <a:xfrm>
            <a:off x="6194723" y="2031038"/>
            <a:ext cx="4467887" cy="369332"/>
          </a:xfrm>
          <a:prstGeom prst="rect">
            <a:avLst/>
          </a:prstGeom>
          <a:noFill/>
        </p:spPr>
        <p:txBody>
          <a:bodyPr wrap="square" rtlCol="0">
            <a:spAutoFit/>
          </a:bodyPr>
          <a:lstStyle/>
          <a:p>
            <a:r>
              <a:rPr lang="en-GB" b="1" dirty="0">
                <a:solidFill>
                  <a:srgbClr val="0070C0"/>
                </a:solidFill>
              </a:rPr>
              <a:t>Further Reading</a:t>
            </a:r>
          </a:p>
        </p:txBody>
      </p:sp>
      <p:pic>
        <p:nvPicPr>
          <p:cNvPr id="6" name="Picture 5">
            <a:extLst>
              <a:ext uri="{FF2B5EF4-FFF2-40B4-BE49-F238E27FC236}">
                <a16:creationId xmlns:a16="http://schemas.microsoft.com/office/drawing/2014/main" id="{E21FBF57-6CDE-8B6E-95F4-4CB8457DEE69}"/>
              </a:ext>
            </a:extLst>
          </p:cNvPr>
          <p:cNvPicPr>
            <a:picLocks noChangeAspect="1"/>
          </p:cNvPicPr>
          <p:nvPr/>
        </p:nvPicPr>
        <p:blipFill>
          <a:blip r:embed="rId2"/>
          <a:stretch>
            <a:fillRect/>
          </a:stretch>
        </p:blipFill>
        <p:spPr>
          <a:xfrm>
            <a:off x="446534" y="2738039"/>
            <a:ext cx="5189670" cy="2644369"/>
          </a:xfrm>
          <a:prstGeom prst="rect">
            <a:avLst/>
          </a:prstGeom>
        </p:spPr>
      </p:pic>
      <p:pic>
        <p:nvPicPr>
          <p:cNvPr id="8" name="Picture 7">
            <a:extLst>
              <a:ext uri="{FF2B5EF4-FFF2-40B4-BE49-F238E27FC236}">
                <a16:creationId xmlns:a16="http://schemas.microsoft.com/office/drawing/2014/main" id="{007D1A2E-EC2D-8285-0E79-0CC98215C59B}"/>
              </a:ext>
            </a:extLst>
          </p:cNvPr>
          <p:cNvPicPr>
            <a:picLocks noChangeAspect="1"/>
          </p:cNvPicPr>
          <p:nvPr/>
        </p:nvPicPr>
        <p:blipFill>
          <a:blip r:embed="rId3"/>
          <a:stretch>
            <a:fillRect/>
          </a:stretch>
        </p:blipFill>
        <p:spPr>
          <a:xfrm>
            <a:off x="6194723" y="2738039"/>
            <a:ext cx="5113463" cy="3429297"/>
          </a:xfrm>
          <a:prstGeom prst="rect">
            <a:avLst/>
          </a:prstGeom>
        </p:spPr>
      </p:pic>
    </p:spTree>
    <p:extLst>
      <p:ext uri="{BB962C8B-B14F-4D97-AF65-F5344CB8AC3E}">
        <p14:creationId xmlns:p14="http://schemas.microsoft.com/office/powerpoint/2010/main" val="1991326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7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78">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80">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83" name="Rectangle 82">
            <a:extLst>
              <a:ext uri="{FF2B5EF4-FFF2-40B4-BE49-F238E27FC236}">
                <a16:creationId xmlns:a16="http://schemas.microsoft.com/office/drawing/2014/main" id="{963FC0CD-F19B-4D9C-9C47-EB7E9D16E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itle 1">
            <a:extLst>
              <a:ext uri="{FF2B5EF4-FFF2-40B4-BE49-F238E27FC236}">
                <a16:creationId xmlns:a16="http://schemas.microsoft.com/office/drawing/2014/main" id="{1F8D90FD-8245-303B-15E2-768621DB0887}"/>
              </a:ext>
            </a:extLst>
          </p:cNvPr>
          <p:cNvSpPr txBox="1">
            <a:spLocks/>
          </p:cNvSpPr>
          <p:nvPr/>
        </p:nvSpPr>
        <p:spPr>
          <a:xfrm>
            <a:off x="581191" y="723901"/>
            <a:ext cx="10993549" cy="1428750"/>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3600"/>
              <a:t>Assignment</a:t>
            </a:r>
          </a:p>
        </p:txBody>
      </p:sp>
      <p:sp>
        <p:nvSpPr>
          <p:cNvPr id="85" name="Rectangle 84">
            <a:extLst>
              <a:ext uri="{FF2B5EF4-FFF2-40B4-BE49-F238E27FC236}">
                <a16:creationId xmlns:a16="http://schemas.microsoft.com/office/drawing/2014/main" id="{2E70159E-5269-4C18-AA0B-D50513DB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86">
            <a:extLst>
              <a:ext uri="{FF2B5EF4-FFF2-40B4-BE49-F238E27FC236}">
                <a16:creationId xmlns:a16="http://schemas.microsoft.com/office/drawing/2014/main" id="{BBBE9C8C-98B2-41C2-B47B-9A396CBA2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Rectangle 88">
            <a:extLst>
              <a:ext uri="{FF2B5EF4-FFF2-40B4-BE49-F238E27FC236}">
                <a16:creationId xmlns:a16="http://schemas.microsoft.com/office/drawing/2014/main" id="{B2ECCA3D-5ECA-4A8B-B9D7-CE6DEB72B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A white box with black text&#10;&#10;Description automatically generated">
            <a:extLst>
              <a:ext uri="{FF2B5EF4-FFF2-40B4-BE49-F238E27FC236}">
                <a16:creationId xmlns:a16="http://schemas.microsoft.com/office/drawing/2014/main" id="{9EBFD0DB-CD4F-A784-CA51-93BD470A3531}"/>
              </a:ext>
            </a:extLst>
          </p:cNvPr>
          <p:cNvPicPr>
            <a:picLocks noChangeAspect="1"/>
          </p:cNvPicPr>
          <p:nvPr/>
        </p:nvPicPr>
        <p:blipFill>
          <a:blip r:embed="rId2"/>
          <a:stretch>
            <a:fillRect/>
          </a:stretch>
        </p:blipFill>
        <p:spPr>
          <a:xfrm>
            <a:off x="635457" y="3445745"/>
            <a:ext cx="10916463" cy="229245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18</a:t>
            </a:fld>
            <a:endParaRPr lang="en-US">
              <a:solidFill>
                <a:schemeClr val="tx1">
                  <a:lumMod val="85000"/>
                  <a:lumOff val="15000"/>
                </a:schemeClr>
              </a:solidFill>
            </a:endParaRPr>
          </a:p>
        </p:txBody>
      </p:sp>
    </p:spTree>
    <p:extLst>
      <p:ext uri="{BB962C8B-B14F-4D97-AF65-F5344CB8AC3E}">
        <p14:creationId xmlns:p14="http://schemas.microsoft.com/office/powerpoint/2010/main" val="311723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Assignment – report – the task</a:t>
            </a:r>
          </a:p>
        </p:txBody>
      </p:sp>
      <p:sp>
        <p:nvSpPr>
          <p:cNvPr id="3" name="TextBox 2">
            <a:extLst>
              <a:ext uri="{FF2B5EF4-FFF2-40B4-BE49-F238E27FC236}">
                <a16:creationId xmlns:a16="http://schemas.microsoft.com/office/drawing/2014/main" id="{1A63A293-6A4B-481D-8960-BE437C3CF946}"/>
              </a:ext>
            </a:extLst>
          </p:cNvPr>
          <p:cNvSpPr txBox="1"/>
          <p:nvPr/>
        </p:nvSpPr>
        <p:spPr>
          <a:xfrm>
            <a:off x="685060" y="1401529"/>
            <a:ext cx="10920450" cy="5262979"/>
          </a:xfrm>
          <a:prstGeom prst="rect">
            <a:avLst/>
          </a:prstGeom>
          <a:noFill/>
        </p:spPr>
        <p:txBody>
          <a:bodyPr wrap="square" rtlCol="0">
            <a:spAutoFit/>
          </a:bodyPr>
          <a:lstStyle/>
          <a:p>
            <a:r>
              <a:rPr lang="en-GB" sz="1600" b="1" dirty="0"/>
              <a:t>THE TASK:</a:t>
            </a:r>
          </a:p>
          <a:p>
            <a:pPr marL="285750" indent="-285750">
              <a:buFont typeface="Arial" panose="020B0604020202020204" pitchFamily="34" charset="0"/>
              <a:buChar char="•"/>
            </a:pPr>
            <a:endParaRPr lang="en-GB" sz="1600" b="1" dirty="0"/>
          </a:p>
          <a:p>
            <a:pPr marL="285750" indent="-285750">
              <a:buFont typeface="Arial" panose="020B0604020202020204" pitchFamily="34" charset="0"/>
              <a:buChar char="•"/>
            </a:pPr>
            <a:r>
              <a:rPr lang="en-GB" sz="1600" dirty="0"/>
              <a:t>You have been asked by the senior management of your chosen organisation to support them with creatively reshaping the organisation’s strategic direction in the context of digital change, ensuring future resilience and sustainable competitive advantage.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You are required to produce an individually written report. You should justify your recommendations by using appropriate concepts, theoretical frameworks and techniques explored within the module or other modules.</a:t>
            </a:r>
          </a:p>
          <a:p>
            <a:pPr marL="285750" indent="-285750">
              <a:buFont typeface="Arial" panose="020B0604020202020204" pitchFamily="34" charset="0"/>
              <a:buChar char="•"/>
            </a:pPr>
            <a:endParaRPr lang="en-GB" sz="1600" b="1" dirty="0"/>
          </a:p>
          <a:p>
            <a:r>
              <a:rPr lang="en-GB" sz="1600" b="1" dirty="0"/>
              <a:t>SUMMARY:</a:t>
            </a:r>
          </a:p>
          <a:p>
            <a:pPr marL="285750" indent="-285750">
              <a:buFont typeface="Arial" panose="020B0604020202020204" pitchFamily="34" charset="0"/>
              <a:buChar char="•"/>
            </a:pPr>
            <a:endParaRPr lang="en-GB" sz="1600" b="1" dirty="0"/>
          </a:p>
          <a:p>
            <a:pPr marL="342900" indent="-342900">
              <a:buFont typeface="+mj-lt"/>
              <a:buAutoNum type="arabicPeriod"/>
            </a:pPr>
            <a:r>
              <a:rPr lang="en-GB" sz="1600" dirty="0"/>
              <a:t>Conduct a strategic analysis for your chosen organisation. Evaluate its strategic environment and the impact of digital developments on their current strategy. Identify strategic opportunities and potential threats related to this changing digital context and provide strategic options.</a:t>
            </a:r>
          </a:p>
          <a:p>
            <a:pPr marL="342900" indent="-342900">
              <a:buFont typeface="+mj-lt"/>
              <a:buAutoNum type="arabicPeriod"/>
            </a:pPr>
            <a:endParaRPr lang="en-GB" sz="1600" dirty="0"/>
          </a:p>
          <a:p>
            <a:pPr marL="342900" indent="-342900">
              <a:buFont typeface="+mj-lt"/>
              <a:buAutoNum type="arabicPeriod"/>
            </a:pPr>
            <a:r>
              <a:rPr lang="en-GB" sz="1600" dirty="0"/>
              <a:t>Following your strategic analysis, identify the organisation’s choices in the context of two different leadership theories to evaluate the likelihood of success for each.</a:t>
            </a:r>
          </a:p>
          <a:p>
            <a:pPr marL="342900" indent="-342900">
              <a:buFont typeface="+mj-lt"/>
              <a:buAutoNum type="arabicPeriod"/>
            </a:pPr>
            <a:endParaRPr lang="en-GB" sz="1600" dirty="0"/>
          </a:p>
          <a:p>
            <a:pPr marL="342900" indent="-342900">
              <a:buFont typeface="+mj-lt"/>
              <a:buAutoNum type="arabicPeriod"/>
            </a:pPr>
            <a:r>
              <a:rPr lang="en-GB" sz="1600" dirty="0"/>
              <a:t>Make logically derived recommendations to the organisation on reshaping their strategic direction in the context of digital change and on how to lead a successful change implementation, taking into consideration the wider implications of your proposal on different areas of the organisation.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19</a:t>
            </a:fld>
            <a:endParaRPr lang="en-US" dirty="0"/>
          </a:p>
        </p:txBody>
      </p:sp>
    </p:spTree>
    <p:extLst>
      <p:ext uri="{BB962C8B-B14F-4D97-AF65-F5344CB8AC3E}">
        <p14:creationId xmlns:p14="http://schemas.microsoft.com/office/powerpoint/2010/main" val="2174744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A5BBB-0C12-FEDA-4983-61437713E209}"/>
              </a:ext>
            </a:extLst>
          </p:cNvPr>
          <p:cNvSpPr>
            <a:spLocks noGrp="1"/>
          </p:cNvSpPr>
          <p:nvPr>
            <p:ph type="title"/>
          </p:nvPr>
        </p:nvSpPr>
        <p:spPr/>
        <p:txBody>
          <a:bodyPr/>
          <a:lstStyle/>
          <a:p>
            <a:r>
              <a:rPr lang="en-GB" dirty="0"/>
              <a:t>Assignment: report word count and content</a:t>
            </a:r>
          </a:p>
        </p:txBody>
      </p:sp>
      <p:sp>
        <p:nvSpPr>
          <p:cNvPr id="3" name="Content Placeholder 2">
            <a:extLst>
              <a:ext uri="{FF2B5EF4-FFF2-40B4-BE49-F238E27FC236}">
                <a16:creationId xmlns:a16="http://schemas.microsoft.com/office/drawing/2014/main" id="{D11951F9-F03B-0037-D063-E506CE535714}"/>
              </a:ext>
            </a:extLst>
          </p:cNvPr>
          <p:cNvSpPr>
            <a:spLocks noGrp="1"/>
          </p:cNvSpPr>
          <p:nvPr>
            <p:ph idx="1"/>
          </p:nvPr>
        </p:nvSpPr>
        <p:spPr/>
        <p:txBody>
          <a:bodyPr/>
          <a:lstStyle/>
          <a:p>
            <a:r>
              <a:rPr lang="en-GB" dirty="0"/>
              <a:t>The report should be 5,000 words (+/- 10%) </a:t>
            </a:r>
          </a:p>
          <a:p>
            <a:r>
              <a:rPr lang="en-GB" dirty="0"/>
              <a:t>The report should contain a Title Page, Table of Contents, Executive Summary, Introduction, Main Findings, Conclusion, Recommendations, References, Appendices (if appropriate).</a:t>
            </a:r>
          </a:p>
          <a:p>
            <a:r>
              <a:rPr lang="en-GB" dirty="0"/>
              <a:t>However, please note that your </a:t>
            </a:r>
            <a:r>
              <a:rPr lang="en-GB" b="1" i="1" dirty="0"/>
              <a:t>word count starts at your Introduction and finishes with your Recommendations</a:t>
            </a:r>
            <a:r>
              <a:rPr lang="en-GB" dirty="0"/>
              <a:t>.  Everything that is included before and after these sections do not form part of the word count.</a:t>
            </a:r>
          </a:p>
        </p:txBody>
      </p:sp>
      <p:sp>
        <p:nvSpPr>
          <p:cNvPr id="4" name="Footer Placeholder 3">
            <a:extLst>
              <a:ext uri="{FF2B5EF4-FFF2-40B4-BE49-F238E27FC236}">
                <a16:creationId xmlns:a16="http://schemas.microsoft.com/office/drawing/2014/main" id="{57898EC3-FF2F-6A5F-C011-2B0061F6CB4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00DF7F1-64A0-0E7A-3BCB-D6B60218973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918644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4701753-7D5B-01AC-192D-F10791EEB292}"/>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Choosing an organisation for your assignment</a:t>
            </a:r>
          </a:p>
        </p:txBody>
      </p:sp>
      <p:sp>
        <p:nvSpPr>
          <p:cNvPr id="3" name="Content Placeholder 2">
            <a:extLst>
              <a:ext uri="{FF2B5EF4-FFF2-40B4-BE49-F238E27FC236}">
                <a16:creationId xmlns:a16="http://schemas.microsoft.com/office/drawing/2014/main" id="{64A8D24B-B17B-67F0-7D3F-7D93AA0A1963}"/>
              </a:ext>
            </a:extLst>
          </p:cNvPr>
          <p:cNvSpPr>
            <a:spLocks noGrp="1"/>
          </p:cNvSpPr>
          <p:nvPr>
            <p:ph idx="1"/>
          </p:nvPr>
        </p:nvSpPr>
        <p:spPr>
          <a:xfrm>
            <a:off x="4534935" y="763480"/>
            <a:ext cx="6725899" cy="5627084"/>
          </a:xfrm>
        </p:spPr>
        <p:txBody>
          <a:bodyPr>
            <a:noAutofit/>
          </a:bodyPr>
          <a:lstStyle/>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Before you start your research:</a:t>
            </a:r>
          </a:p>
          <a:p>
            <a:pPr marL="609750" lvl="1" indent="-285750">
              <a:lnSpc>
                <a:spcPct val="90000"/>
              </a:lnSpc>
              <a:buFont typeface="Arial" panose="020B0604020202020204" pitchFamily="34" charset="0"/>
              <a:buChar char="•"/>
            </a:pPr>
            <a:r>
              <a:rPr lang="en-GB" sz="1600" dirty="0"/>
              <a:t>Discuss and agree the organisation with your lecturer</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Consideration:</a:t>
            </a:r>
          </a:p>
          <a:p>
            <a:pPr marL="609750" lvl="1" indent="-285750">
              <a:lnSpc>
                <a:spcPct val="90000"/>
              </a:lnSpc>
              <a:buFont typeface="Arial" panose="020B0604020202020204" pitchFamily="34" charset="0"/>
              <a:buChar char="•"/>
            </a:pPr>
            <a:r>
              <a:rPr lang="en-GB" sz="1600" dirty="0"/>
              <a:t>All information must be publicly available</a:t>
            </a:r>
          </a:p>
          <a:p>
            <a:pPr marL="609750" lvl="1" indent="-285750">
              <a:lnSpc>
                <a:spcPct val="90000"/>
              </a:lnSpc>
              <a:buFont typeface="Arial" panose="020B0604020202020204" pitchFamily="34" charset="0"/>
              <a:buChar char="•"/>
            </a:pPr>
            <a:r>
              <a:rPr lang="en-GB" sz="1600" dirty="0"/>
              <a:t>Sources you use must be verifiable </a:t>
            </a:r>
          </a:p>
          <a:p>
            <a:pPr marL="609750" lvl="1" indent="-285750">
              <a:lnSpc>
                <a:spcPct val="90000"/>
              </a:lnSpc>
              <a:buFont typeface="Arial" panose="020B0604020202020204" pitchFamily="34" charset="0"/>
              <a:buChar char="•"/>
            </a:pPr>
            <a:r>
              <a:rPr lang="en-GB" sz="1600" dirty="0"/>
              <a:t>Choose an organisation that is different to the ones you chose /choose for other modules</a:t>
            </a:r>
          </a:p>
          <a:p>
            <a:pPr marL="609750" lvl="1" indent="-285750">
              <a:lnSpc>
                <a:spcPct val="90000"/>
              </a:lnSpc>
              <a:buFont typeface="Arial" panose="020B0604020202020204" pitchFamily="34" charset="0"/>
              <a:buChar char="•"/>
            </a:pPr>
            <a:r>
              <a:rPr lang="en-GB" sz="1600" dirty="0"/>
              <a:t>This is important for avoiding plagiarism of your own work (e.g. following submission to Turnitin)</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Individual Report:</a:t>
            </a:r>
          </a:p>
          <a:p>
            <a:pPr marL="609750" lvl="1" indent="-285750">
              <a:lnSpc>
                <a:spcPct val="90000"/>
              </a:lnSpc>
              <a:buFont typeface="Arial" panose="020B0604020202020204" pitchFamily="34" charset="0"/>
              <a:buChar char="•"/>
            </a:pPr>
            <a:r>
              <a:rPr lang="en-GB" sz="1600" dirty="0"/>
              <a:t>You must write your report assignment on your own – NO GROUP WORK IS PERMITTED</a:t>
            </a:r>
          </a:p>
          <a:p>
            <a:pPr marL="609750" lvl="1" indent="-285750">
              <a:lnSpc>
                <a:spcPct val="90000"/>
              </a:lnSpc>
              <a:buFont typeface="Arial" panose="020B0604020202020204" pitchFamily="34" charset="0"/>
              <a:buChar char="•"/>
            </a:pPr>
            <a:r>
              <a:rPr lang="en-GB" sz="1600" dirty="0"/>
              <a:t>You are responsible for providing YOUR OWN WORK</a:t>
            </a:r>
          </a:p>
          <a:p>
            <a:pPr marL="609750" lvl="1" indent="-285750">
              <a:lnSpc>
                <a:spcPct val="90000"/>
              </a:lnSpc>
              <a:buFont typeface="Arial" panose="020B0604020202020204" pitchFamily="34" charset="0"/>
              <a:buChar char="•"/>
            </a:pPr>
            <a:r>
              <a:rPr lang="en-GB" sz="1600" dirty="0"/>
              <a:t>If you use shared content from someone else in your report, Turnitin (submission system) will flag this (similarity score)</a:t>
            </a:r>
          </a:p>
          <a:p>
            <a:pPr marL="609750" lvl="1" indent="-285750">
              <a:lnSpc>
                <a:spcPct val="90000"/>
              </a:lnSpc>
              <a:buFont typeface="Arial" panose="020B0604020202020204" pitchFamily="34" charset="0"/>
              <a:buChar char="•"/>
            </a:pPr>
            <a:r>
              <a:rPr lang="en-GB" sz="1600" dirty="0"/>
              <a:t>A high similarity score = losing points and a reduced mark for your report</a:t>
            </a:r>
          </a:p>
          <a:p>
            <a:pPr marL="609750" lvl="1" indent="-285750">
              <a:lnSpc>
                <a:spcPct val="90000"/>
              </a:lnSpc>
              <a:buFont typeface="Arial" panose="020B0604020202020204" pitchFamily="34" charset="0"/>
              <a:buChar char="•"/>
            </a:pPr>
            <a:endParaRPr lang="en-GB" sz="1600" dirty="0"/>
          </a:p>
        </p:txBody>
      </p:sp>
      <p:sp>
        <p:nvSpPr>
          <p:cNvPr id="4" name="Footer Placeholder 3">
            <a:extLst>
              <a:ext uri="{FF2B5EF4-FFF2-40B4-BE49-F238E27FC236}">
                <a16:creationId xmlns:a16="http://schemas.microsoft.com/office/drawing/2014/main" id="{CAFE528B-1C81-F992-32A2-819F9D5A0300}"/>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0EA03062-53CB-24CF-9789-C847A478C64E}"/>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21</a:t>
            </a:fld>
            <a:endParaRPr lang="en-US"/>
          </a:p>
        </p:txBody>
      </p:sp>
    </p:spTree>
    <p:extLst>
      <p:ext uri="{BB962C8B-B14F-4D97-AF65-F5344CB8AC3E}">
        <p14:creationId xmlns:p14="http://schemas.microsoft.com/office/powerpoint/2010/main" val="2655824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9" name="Rectangle 38">
            <a:extLst>
              <a:ext uri="{FF2B5EF4-FFF2-40B4-BE49-F238E27FC236}">
                <a16:creationId xmlns:a16="http://schemas.microsoft.com/office/drawing/2014/main" id="{963FC0CD-F19B-4D9C-9C47-EB7E9D16E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1" name="Rectangle 40">
            <a:extLst>
              <a:ext uri="{FF2B5EF4-FFF2-40B4-BE49-F238E27FC236}">
                <a16:creationId xmlns:a16="http://schemas.microsoft.com/office/drawing/2014/main" id="{2E70159E-5269-4C18-AA0B-D50513DB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BBBE9C8C-98B2-41C2-B47B-9A396CBA2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B2ECCA3D-5ECA-4A8B-B9D7-CE6DEB72B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Content Placeholder 8">
            <a:extLst>
              <a:ext uri="{FF2B5EF4-FFF2-40B4-BE49-F238E27FC236}">
                <a16:creationId xmlns:a16="http://schemas.microsoft.com/office/drawing/2014/main" id="{C4FCBA08-7814-C6C0-54CF-E33EBABA43C7}"/>
              </a:ext>
            </a:extLst>
          </p:cNvPr>
          <p:cNvPicPr>
            <a:picLocks noGrp="1" noChangeAspect="1"/>
          </p:cNvPicPr>
          <p:nvPr>
            <p:ph idx="1"/>
          </p:nvPr>
        </p:nvPicPr>
        <p:blipFill>
          <a:blip r:embed="rId2"/>
          <a:stretch>
            <a:fillRect/>
          </a:stretch>
        </p:blipFill>
        <p:spPr>
          <a:xfrm>
            <a:off x="927747" y="2226365"/>
            <a:ext cx="10616496" cy="4166976"/>
          </a:xfrm>
          <a:prstGeom prst="rect">
            <a:avLst/>
          </a:prstGeom>
        </p:spPr>
      </p:pic>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22</a:t>
            </a:fld>
            <a:endParaRPr lang="en-US">
              <a:solidFill>
                <a:schemeClr val="tx1">
                  <a:lumMod val="85000"/>
                  <a:lumOff val="15000"/>
                </a:schemeClr>
              </a:solidFill>
            </a:endParaRPr>
          </a:p>
        </p:txBody>
      </p:sp>
    </p:spTree>
    <p:extLst>
      <p:ext uri="{BB962C8B-B14F-4D97-AF65-F5344CB8AC3E}">
        <p14:creationId xmlns:p14="http://schemas.microsoft.com/office/powerpoint/2010/main" val="914647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23</a:t>
            </a:fld>
            <a:endParaRPr lang="en-US">
              <a:solidFill>
                <a:schemeClr val="tx1">
                  <a:lumMod val="85000"/>
                  <a:lumOff val="15000"/>
                </a:schemeClr>
              </a:solidFill>
            </a:endParaRPr>
          </a:p>
        </p:txBody>
      </p:sp>
      <p:pic>
        <p:nvPicPr>
          <p:cNvPr id="6" name="Picture 5">
            <a:extLst>
              <a:ext uri="{FF2B5EF4-FFF2-40B4-BE49-F238E27FC236}">
                <a16:creationId xmlns:a16="http://schemas.microsoft.com/office/drawing/2014/main" id="{3FBFB417-D048-9140-2BA0-F67EEF8365A1}"/>
              </a:ext>
            </a:extLst>
          </p:cNvPr>
          <p:cNvPicPr>
            <a:picLocks noChangeAspect="1"/>
          </p:cNvPicPr>
          <p:nvPr/>
        </p:nvPicPr>
        <p:blipFill>
          <a:blip r:embed="rId2"/>
          <a:stretch>
            <a:fillRect/>
          </a:stretch>
        </p:blipFill>
        <p:spPr>
          <a:xfrm>
            <a:off x="1862301" y="1672106"/>
            <a:ext cx="9365383" cy="4966172"/>
          </a:xfrm>
          <a:prstGeom prst="rect">
            <a:avLst/>
          </a:prstGeom>
        </p:spPr>
      </p:pic>
    </p:spTree>
    <p:extLst>
      <p:ext uri="{BB962C8B-B14F-4D97-AF65-F5344CB8AC3E}">
        <p14:creationId xmlns:p14="http://schemas.microsoft.com/office/powerpoint/2010/main" val="1935928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24</a:t>
            </a:fld>
            <a:endParaRPr lang="en-US">
              <a:solidFill>
                <a:schemeClr val="tx1">
                  <a:lumMod val="85000"/>
                  <a:lumOff val="15000"/>
                </a:schemeClr>
              </a:solidFill>
            </a:endParaRPr>
          </a:p>
        </p:txBody>
      </p:sp>
      <p:pic>
        <p:nvPicPr>
          <p:cNvPr id="6" name="Picture 5">
            <a:extLst>
              <a:ext uri="{FF2B5EF4-FFF2-40B4-BE49-F238E27FC236}">
                <a16:creationId xmlns:a16="http://schemas.microsoft.com/office/drawing/2014/main" id="{137D68C1-43D6-9B7E-A51D-CB6AFD9502E5}"/>
              </a:ext>
            </a:extLst>
          </p:cNvPr>
          <p:cNvPicPr>
            <a:picLocks noChangeAspect="1"/>
          </p:cNvPicPr>
          <p:nvPr/>
        </p:nvPicPr>
        <p:blipFill>
          <a:blip r:embed="rId2"/>
          <a:stretch>
            <a:fillRect/>
          </a:stretch>
        </p:blipFill>
        <p:spPr>
          <a:xfrm>
            <a:off x="1875825" y="1859143"/>
            <a:ext cx="9788814" cy="4541657"/>
          </a:xfrm>
          <a:prstGeom prst="rect">
            <a:avLst/>
          </a:prstGeom>
        </p:spPr>
      </p:pic>
    </p:spTree>
    <p:extLst>
      <p:ext uri="{BB962C8B-B14F-4D97-AF65-F5344CB8AC3E}">
        <p14:creationId xmlns:p14="http://schemas.microsoft.com/office/powerpoint/2010/main" val="21719498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25</a:t>
            </a:fld>
            <a:endParaRPr lang="en-US">
              <a:solidFill>
                <a:schemeClr val="tx1">
                  <a:lumMod val="85000"/>
                  <a:lumOff val="15000"/>
                </a:schemeClr>
              </a:solidFill>
            </a:endParaRPr>
          </a:p>
        </p:txBody>
      </p:sp>
      <p:pic>
        <p:nvPicPr>
          <p:cNvPr id="6" name="Picture 5">
            <a:extLst>
              <a:ext uri="{FF2B5EF4-FFF2-40B4-BE49-F238E27FC236}">
                <a16:creationId xmlns:a16="http://schemas.microsoft.com/office/drawing/2014/main" id="{B4E90A28-AA2F-DF9A-6BE1-2C87E2ADC71E}"/>
              </a:ext>
            </a:extLst>
          </p:cNvPr>
          <p:cNvPicPr>
            <a:picLocks noChangeAspect="1"/>
          </p:cNvPicPr>
          <p:nvPr/>
        </p:nvPicPr>
        <p:blipFill>
          <a:blip r:embed="rId2"/>
          <a:stretch>
            <a:fillRect/>
          </a:stretch>
        </p:blipFill>
        <p:spPr>
          <a:xfrm>
            <a:off x="1777482" y="1782937"/>
            <a:ext cx="9797258" cy="4723677"/>
          </a:xfrm>
          <a:prstGeom prst="rect">
            <a:avLst/>
          </a:prstGeom>
        </p:spPr>
      </p:pic>
    </p:spTree>
    <p:extLst>
      <p:ext uri="{BB962C8B-B14F-4D97-AF65-F5344CB8AC3E}">
        <p14:creationId xmlns:p14="http://schemas.microsoft.com/office/powerpoint/2010/main" val="41868309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26</a:t>
            </a:fld>
            <a:endParaRPr lang="en-US">
              <a:solidFill>
                <a:schemeClr val="tx1">
                  <a:lumMod val="85000"/>
                  <a:lumOff val="15000"/>
                </a:schemeClr>
              </a:solidFill>
            </a:endParaRPr>
          </a:p>
        </p:txBody>
      </p:sp>
      <p:pic>
        <p:nvPicPr>
          <p:cNvPr id="6" name="Picture 5">
            <a:extLst>
              <a:ext uri="{FF2B5EF4-FFF2-40B4-BE49-F238E27FC236}">
                <a16:creationId xmlns:a16="http://schemas.microsoft.com/office/drawing/2014/main" id="{0EB93261-2E6C-20B7-6A14-8837ACB3979E}"/>
              </a:ext>
            </a:extLst>
          </p:cNvPr>
          <p:cNvPicPr>
            <a:picLocks noChangeAspect="1"/>
          </p:cNvPicPr>
          <p:nvPr/>
        </p:nvPicPr>
        <p:blipFill>
          <a:blip r:embed="rId2"/>
          <a:stretch>
            <a:fillRect/>
          </a:stretch>
        </p:blipFill>
        <p:spPr>
          <a:xfrm>
            <a:off x="1768638" y="2136913"/>
            <a:ext cx="10104707" cy="4005469"/>
          </a:xfrm>
          <a:prstGeom prst="rect">
            <a:avLst/>
          </a:prstGeom>
        </p:spPr>
      </p:pic>
    </p:spTree>
    <p:extLst>
      <p:ext uri="{BB962C8B-B14F-4D97-AF65-F5344CB8AC3E}">
        <p14:creationId xmlns:p14="http://schemas.microsoft.com/office/powerpoint/2010/main" val="27063812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dirty="0"/>
              <a:t>This is the end of our welcome session </a:t>
            </a:r>
            <a:r>
              <a:rPr lang="en-GB" dirty="0">
                <a:sym typeface="Wingdings" panose="05000000000000000000" pitchFamily="2" charset="2"/>
              </a:rPr>
              <a:t></a:t>
            </a:r>
            <a:endParaRPr lang="en-GB" dirty="0"/>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27</a:t>
            </a:fld>
            <a:endParaRPr lang="en-US" dirty="0"/>
          </a:p>
        </p:txBody>
      </p:sp>
    </p:spTree>
    <p:extLst>
      <p:ext uri="{BB962C8B-B14F-4D97-AF65-F5344CB8AC3E}">
        <p14:creationId xmlns:p14="http://schemas.microsoft.com/office/powerpoint/2010/main" val="13825268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1595</TotalTime>
  <Words>1613</Words>
  <Application>Microsoft Office PowerPoint</Application>
  <PresentationFormat>Widescreen</PresentationFormat>
  <Paragraphs>154</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Franklin Gothic Book</vt:lpstr>
      <vt:lpstr>Franklin Gothic Demi</vt:lpstr>
      <vt:lpstr>Wingdings</vt:lpstr>
      <vt:lpstr>Wingdings 2</vt:lpstr>
      <vt:lpstr>DividendVTI</vt:lpstr>
      <vt:lpstr>Leading digital &amp; strategic change BMSW7003</vt:lpstr>
      <vt:lpstr>a bit about myself – Daniela hellyer</vt:lpstr>
      <vt:lpstr>How I would like to work with you</vt:lpstr>
      <vt:lpstr>a bit about you</vt:lpstr>
      <vt:lpstr>Module timetable</vt:lpstr>
      <vt:lpstr>A few administration points</vt:lpstr>
      <vt:lpstr>Key document to study very carefully  (on Moodle and Teams page)</vt:lpstr>
      <vt:lpstr>Introduction to Leading Digital &amp; Strategic Change – module handbook</vt:lpstr>
      <vt:lpstr>Introduction (continued…)</vt:lpstr>
      <vt:lpstr>Introduction (continued…)</vt:lpstr>
      <vt:lpstr>Introduction (continued…)</vt:lpstr>
      <vt:lpstr>Module aims</vt:lpstr>
      <vt:lpstr>Learning outcomes</vt:lpstr>
      <vt:lpstr>Indicative content</vt:lpstr>
      <vt:lpstr>Indicative content (continued…)</vt:lpstr>
      <vt:lpstr>Indicative content (continued…)</vt:lpstr>
      <vt:lpstr>Indicative Reading list</vt:lpstr>
      <vt:lpstr>PowerPoint Presentation</vt:lpstr>
      <vt:lpstr>Assignment – report – the task</vt:lpstr>
      <vt:lpstr>Assignment: report word count and content</vt:lpstr>
      <vt:lpstr>Choosing an organisation for your assignment</vt:lpstr>
      <vt:lpstr>GUIDANCE FOR STUDENTS IN THE COMPLETION OF TASK</vt:lpstr>
      <vt:lpstr>GUIDANCE FOR STUDENTS IN THE COMPLETION OF TASK</vt:lpstr>
      <vt:lpstr>GUIDANCE FOR STUDENTS IN THE COMPLETION OF TASK</vt:lpstr>
      <vt:lpstr>GUIDANCE FOR STUDENTS IN THE COMPLETION OF TASK</vt:lpstr>
      <vt:lpstr>GUIDANCE FOR STUDENTS IN THE COMPLETION OF TASK</vt:lpstr>
      <vt:lpstr>This is the end of our welcome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115</cp:revision>
  <dcterms:created xsi:type="dcterms:W3CDTF">2021-11-30T09:35:50Z</dcterms:created>
  <dcterms:modified xsi:type="dcterms:W3CDTF">2024-02-05T14:15:20Z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