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8288000" cy="10287000"/>
  <p:notesSz cx="6858000" cy="9144000"/>
  <p:embeddedFontLst>
    <p:embeddedFont>
      <p:font typeface="Calibri" panose="020F0502020204030204" pitchFamily="34" charset="0"/>
      <p:regular r:id="rId12"/>
      <p:bold r:id="rId13"/>
      <p:italic r:id="rId14"/>
      <p:boldItalic r:id="rId15"/>
    </p:embeddedFont>
    <p:embeddedFont>
      <p:font typeface="Dynapuff Condensed" panose="020B0604020202020204" charset="0"/>
      <p:regular r:id="rId16"/>
    </p:embeddedFont>
    <p:embeddedFont>
      <p:font typeface="Dynapuff Condensed Bold" panose="020B0604020202020204" charset="0"/>
      <p:regular r:id="rId17"/>
    </p:embeddedFont>
    <p:embeddedFont>
      <p:font typeface="Dynapuff SemiCondensed" panose="020B0604020202020204" charset="0"/>
      <p:regular r:id="rId1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>
        <p:scale>
          <a:sx n="30" d="100"/>
          <a:sy n="30" d="100"/>
        </p:scale>
        <p:origin x="-1456" y="-48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2.fntdata"/><Relationship Id="rId18" Type="http://schemas.openxmlformats.org/officeDocument/2006/relationships/font" Target="fonts/font7.fntdata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font" Target="fonts/font1.fntdata"/><Relationship Id="rId17" Type="http://schemas.openxmlformats.org/officeDocument/2006/relationships/font" Target="fonts/font6.fntdata"/><Relationship Id="rId2" Type="http://schemas.openxmlformats.org/officeDocument/2006/relationships/slide" Target="slides/slide1.xml"/><Relationship Id="rId16" Type="http://schemas.openxmlformats.org/officeDocument/2006/relationships/font" Target="fonts/font5.fntdata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4.fntdata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3.fntdata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7/10/2025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image" Target="../media/image4.svg"/><Relationship Id="rId4" Type="http://schemas.openxmlformats.org/officeDocument/2006/relationships/image" Target="../media/image2.png"/><Relationship Id="rId9" Type="http://schemas.openxmlformats.org/officeDocument/2006/relationships/image" Target="../media/image8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image" Target="../media/image4.svg"/><Relationship Id="rId4" Type="http://schemas.openxmlformats.org/officeDocument/2006/relationships/image" Target="../media/image2.png"/><Relationship Id="rId9" Type="http://schemas.openxmlformats.org/officeDocument/2006/relationships/image" Target="../media/image10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sv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image" Target="../media/image4.svg"/><Relationship Id="rId4" Type="http://schemas.openxmlformats.org/officeDocument/2006/relationships/image" Target="../media/image2.png"/><Relationship Id="rId9" Type="http://schemas.openxmlformats.org/officeDocument/2006/relationships/image" Target="../media/image10.sv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image" Target="../media/image10.svg"/><Relationship Id="rId7" Type="http://schemas.openxmlformats.org/officeDocument/2006/relationships/image" Target="../media/image4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png"/><Relationship Id="rId5" Type="http://schemas.openxmlformats.org/officeDocument/2006/relationships/image" Target="../media/image2.svg"/><Relationship Id="rId4" Type="http://schemas.openxmlformats.org/officeDocument/2006/relationships/image" Target="../media/image1.png"/><Relationship Id="rId9" Type="http://schemas.openxmlformats.org/officeDocument/2006/relationships/image" Target="../media/image6.sv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image" Target="../media/image4.svg"/><Relationship Id="rId4" Type="http://schemas.openxmlformats.org/officeDocument/2006/relationships/image" Target="../media/image2.png"/><Relationship Id="rId9" Type="http://schemas.openxmlformats.org/officeDocument/2006/relationships/image" Target="../media/image8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FD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664261" y="6677503"/>
            <a:ext cx="6103108" cy="4114800"/>
          </a:xfrm>
          <a:custGeom>
            <a:avLst/>
            <a:gdLst/>
            <a:ahLst/>
            <a:cxnLst/>
            <a:rect l="l" t="t" r="r" b="b"/>
            <a:pathLst>
              <a:path w="6103108" h="4114800">
                <a:moveTo>
                  <a:pt x="0" y="0"/>
                </a:moveTo>
                <a:lnTo>
                  <a:pt x="6103109" y="0"/>
                </a:lnTo>
                <a:lnTo>
                  <a:pt x="610310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 flipH="1" flipV="1">
            <a:off x="12184892" y="-1028700"/>
            <a:ext cx="6103108" cy="4114800"/>
          </a:xfrm>
          <a:custGeom>
            <a:avLst/>
            <a:gdLst/>
            <a:ahLst/>
            <a:cxnLst/>
            <a:rect l="l" t="t" r="r" b="b"/>
            <a:pathLst>
              <a:path w="6103108" h="4114800">
                <a:moveTo>
                  <a:pt x="6103108" y="4114800"/>
                </a:moveTo>
                <a:lnTo>
                  <a:pt x="0" y="4114800"/>
                </a:lnTo>
                <a:lnTo>
                  <a:pt x="0" y="0"/>
                </a:lnTo>
                <a:lnTo>
                  <a:pt x="6103108" y="0"/>
                </a:lnTo>
                <a:lnTo>
                  <a:pt x="6103108" y="411480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14254823" y="-455023"/>
            <a:ext cx="5040401" cy="4114800"/>
          </a:xfrm>
          <a:custGeom>
            <a:avLst/>
            <a:gdLst/>
            <a:ahLst/>
            <a:cxnLst/>
            <a:rect l="l" t="t" r="r" b="b"/>
            <a:pathLst>
              <a:path w="5040401" h="4114800">
                <a:moveTo>
                  <a:pt x="0" y="0"/>
                </a:moveTo>
                <a:lnTo>
                  <a:pt x="5040401" y="0"/>
                </a:lnTo>
                <a:lnTo>
                  <a:pt x="5040401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1447800" y="1257300"/>
            <a:ext cx="2369825" cy="2300885"/>
          </a:xfrm>
          <a:custGeom>
            <a:avLst/>
            <a:gdLst/>
            <a:ahLst/>
            <a:cxnLst/>
            <a:rect l="l" t="t" r="r" b="b"/>
            <a:pathLst>
              <a:path w="2369825" h="2300885">
                <a:moveTo>
                  <a:pt x="0" y="0"/>
                </a:moveTo>
                <a:lnTo>
                  <a:pt x="2369825" y="0"/>
                </a:lnTo>
                <a:lnTo>
                  <a:pt x="2369825" y="2300885"/>
                </a:lnTo>
                <a:lnTo>
                  <a:pt x="0" y="230088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=""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2209800" y="3771900"/>
            <a:ext cx="14639924" cy="20313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spcBef>
                <a:spcPct val="0"/>
              </a:spcBef>
            </a:pPr>
            <a:r>
              <a:rPr lang="en-US" sz="6600" spc="138" dirty="0">
                <a:solidFill>
                  <a:srgbClr val="000000"/>
                </a:solidFill>
                <a:latin typeface="Dynapuff Condensed"/>
                <a:ea typeface="Dynapuff Condensed"/>
                <a:cs typeface="Dynapuff Condensed"/>
                <a:sym typeface="Dynapuff Condensed"/>
              </a:rPr>
              <a:t>Cross-Cultural Negotiation: UK and China Strategic Partnership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3400" y="6286500"/>
            <a:ext cx="16535400" cy="339580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>
              <a:lnSpc>
                <a:spcPts val="20009"/>
              </a:lnSpc>
              <a:spcBef>
                <a:spcPct val="0"/>
              </a:spcBef>
            </a:pPr>
            <a:r>
              <a:rPr lang="en-US" sz="5400" spc="500" dirty="0">
                <a:solidFill>
                  <a:srgbClr val="000000"/>
                </a:solidFill>
                <a:latin typeface="Dynapuff Condensed"/>
                <a:ea typeface="Dynapuff Condensed"/>
                <a:cs typeface="Dynapuff Condensed"/>
                <a:sym typeface="Dynapuff Condensed"/>
              </a:rPr>
              <a:t>Student Name</a:t>
            </a:r>
            <a:r>
              <a:rPr lang="en-US" sz="5400" spc="500" dirty="0" smtClean="0">
                <a:solidFill>
                  <a:srgbClr val="000000"/>
                </a:solidFill>
                <a:latin typeface="Dynapuff Condensed"/>
                <a:ea typeface="Dynapuff Condensed"/>
                <a:cs typeface="Dynapuff Condensed"/>
                <a:sym typeface="Dynapuff Condensed"/>
              </a:rPr>
              <a:t>: </a:t>
            </a:r>
            <a:r>
              <a:rPr lang="en-US" sz="5400" spc="500" dirty="0" err="1" smtClean="0">
                <a:solidFill>
                  <a:srgbClr val="000000"/>
                </a:solidFill>
                <a:latin typeface="Dynapuff Condensed"/>
                <a:ea typeface="Dynapuff Condensed"/>
                <a:cs typeface="Dynapuff Condensed"/>
                <a:sym typeface="Dynapuff Condensed"/>
              </a:rPr>
              <a:t>Md</a:t>
            </a:r>
            <a:r>
              <a:rPr lang="en-US" sz="5400" spc="500" dirty="0" smtClean="0">
                <a:solidFill>
                  <a:srgbClr val="000000"/>
                </a:solidFill>
                <a:latin typeface="Dynapuff Condensed"/>
                <a:ea typeface="Dynapuff Condensed"/>
                <a:cs typeface="Dynapuff Condensed"/>
                <a:sym typeface="Dynapuff Condensed"/>
              </a:rPr>
              <a:t> </a:t>
            </a:r>
            <a:r>
              <a:rPr lang="en-US" sz="5400" spc="500" dirty="0" err="1" smtClean="0">
                <a:solidFill>
                  <a:srgbClr val="000000"/>
                </a:solidFill>
                <a:latin typeface="Dynapuff Condensed"/>
                <a:ea typeface="Dynapuff Condensed"/>
                <a:cs typeface="Dynapuff Condensed"/>
                <a:sym typeface="Dynapuff Condensed"/>
              </a:rPr>
              <a:t>Abidur</a:t>
            </a:r>
            <a:r>
              <a:rPr lang="en-US" sz="5400" spc="500" dirty="0" smtClean="0">
                <a:solidFill>
                  <a:srgbClr val="000000"/>
                </a:solidFill>
                <a:latin typeface="Dynapuff Condensed"/>
                <a:ea typeface="Dynapuff Condensed"/>
                <a:cs typeface="Dynapuff Condensed"/>
                <a:sym typeface="Dynapuff Condensed"/>
              </a:rPr>
              <a:t> </a:t>
            </a:r>
            <a:r>
              <a:rPr lang="en-US" sz="5400" spc="500" dirty="0" err="1" smtClean="0">
                <a:solidFill>
                  <a:srgbClr val="000000"/>
                </a:solidFill>
                <a:latin typeface="Dynapuff Condensed"/>
                <a:ea typeface="Dynapuff Condensed"/>
                <a:cs typeface="Dynapuff Condensed"/>
                <a:sym typeface="Dynapuff Condensed"/>
              </a:rPr>
              <a:t>Rahman</a:t>
            </a:r>
            <a:endParaRPr lang="en-US" sz="5400" spc="500" dirty="0">
              <a:solidFill>
                <a:srgbClr val="000000"/>
              </a:solidFill>
              <a:latin typeface="Dynapuff Condensed"/>
              <a:ea typeface="Dynapuff Condensed"/>
              <a:cs typeface="Dynapuff Condensed"/>
              <a:sym typeface="Dynapuff Condensed"/>
            </a:endParaRPr>
          </a:p>
          <a:p>
            <a:pPr marL="0" lvl="0" indent="0">
              <a:spcBef>
                <a:spcPct val="0"/>
              </a:spcBef>
            </a:pPr>
            <a:r>
              <a:rPr lang="en-US" sz="5400" spc="500" dirty="0">
                <a:solidFill>
                  <a:srgbClr val="000000"/>
                </a:solidFill>
                <a:latin typeface="Dynapuff Condensed"/>
                <a:ea typeface="Dynapuff Condensed"/>
                <a:cs typeface="Dynapuff Condensed"/>
                <a:sym typeface="Dynapuff Condensed"/>
              </a:rPr>
              <a:t>Student ID: </a:t>
            </a:r>
            <a:r>
              <a:rPr lang="en-US" sz="5400" spc="500" dirty="0" smtClean="0">
                <a:solidFill>
                  <a:srgbClr val="000000"/>
                </a:solidFill>
                <a:latin typeface="Dynapuff Condensed"/>
                <a:ea typeface="Dynapuff Condensed"/>
                <a:cs typeface="Dynapuff Condensed"/>
                <a:sym typeface="Dynapuff Condensed"/>
              </a:rPr>
              <a:t>1815081</a:t>
            </a:r>
            <a:endParaRPr lang="en-US" sz="5400" spc="500" dirty="0">
              <a:solidFill>
                <a:srgbClr val="000000"/>
              </a:solidFill>
              <a:latin typeface="Dynapuff Condensed"/>
              <a:ea typeface="Dynapuff Condensed"/>
              <a:cs typeface="Dynapuff Condensed"/>
              <a:sym typeface="Dynapuff Condensed"/>
            </a:endParaRPr>
          </a:p>
        </p:txBody>
      </p:sp>
      <p:sp>
        <p:nvSpPr>
          <p:cNvPr id="9" name="Freeform 9"/>
          <p:cNvSpPr/>
          <p:nvPr/>
        </p:nvSpPr>
        <p:spPr>
          <a:xfrm flipV="1">
            <a:off x="0" y="0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4114800"/>
                </a:moveTo>
                <a:lnTo>
                  <a:pt x="4114800" y="4114800"/>
                </a:lnTo>
                <a:lnTo>
                  <a:pt x="4114800" y="0"/>
                </a:lnTo>
                <a:lnTo>
                  <a:pt x="0" y="0"/>
                </a:lnTo>
                <a:lnTo>
                  <a:pt x="0" y="411480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=""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 flipH="1">
            <a:off x="14418111" y="6172200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4114800" y="0"/>
                </a:moveTo>
                <a:lnTo>
                  <a:pt x="0" y="0"/>
                </a:lnTo>
                <a:lnTo>
                  <a:pt x="0" y="4114800"/>
                </a:lnTo>
                <a:lnTo>
                  <a:pt x="4114800" y="4114800"/>
                </a:lnTo>
                <a:lnTo>
                  <a:pt x="411480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=""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FD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7"/>
          <p:cNvGrpSpPr>
            <a:grpSpLocks noChangeAspect="1"/>
          </p:cNvGrpSpPr>
          <p:nvPr/>
        </p:nvGrpSpPr>
        <p:grpSpPr>
          <a:xfrm>
            <a:off x="4419600" y="2171700"/>
            <a:ext cx="10591800" cy="6934200"/>
            <a:chOff x="0" y="0"/>
            <a:chExt cx="5466080" cy="634873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5439410" cy="6348730"/>
            </a:xfrm>
            <a:custGeom>
              <a:avLst/>
              <a:gdLst/>
              <a:ahLst/>
              <a:cxnLst/>
              <a:rect l="l" t="t" r="r" b="b"/>
              <a:pathLst>
                <a:path w="5439410" h="6348730">
                  <a:moveTo>
                    <a:pt x="5419090" y="0"/>
                  </a:moveTo>
                  <a:lnTo>
                    <a:pt x="19050" y="0"/>
                  </a:lnTo>
                  <a:cubicBezTo>
                    <a:pt x="8890" y="0"/>
                    <a:pt x="0" y="8890"/>
                    <a:pt x="0" y="20320"/>
                  </a:cubicBezTo>
                  <a:lnTo>
                    <a:pt x="0" y="6329680"/>
                  </a:lnTo>
                  <a:cubicBezTo>
                    <a:pt x="0" y="6339840"/>
                    <a:pt x="8890" y="6348730"/>
                    <a:pt x="19050" y="6348730"/>
                  </a:cubicBezTo>
                  <a:lnTo>
                    <a:pt x="5419090" y="6348730"/>
                  </a:lnTo>
                  <a:cubicBezTo>
                    <a:pt x="5429250" y="6348730"/>
                    <a:pt x="5438140" y="6339840"/>
                    <a:pt x="5438140" y="6329680"/>
                  </a:cubicBezTo>
                  <a:lnTo>
                    <a:pt x="5438140" y="20320"/>
                  </a:lnTo>
                  <a:cubicBezTo>
                    <a:pt x="5439410" y="8890"/>
                    <a:pt x="5430520" y="0"/>
                    <a:pt x="5419090" y="0"/>
                  </a:cubicBezTo>
                  <a:close/>
                  <a:moveTo>
                    <a:pt x="5137150" y="314960"/>
                  </a:moveTo>
                  <a:lnTo>
                    <a:pt x="5137150" y="4970780"/>
                  </a:lnTo>
                  <a:cubicBezTo>
                    <a:pt x="5137150" y="4980940"/>
                    <a:pt x="5128260" y="4989830"/>
                    <a:pt x="5118100" y="4989830"/>
                  </a:cubicBezTo>
                  <a:lnTo>
                    <a:pt x="266700" y="4989830"/>
                  </a:lnTo>
                  <a:cubicBezTo>
                    <a:pt x="256540" y="4989830"/>
                    <a:pt x="247650" y="4980940"/>
                    <a:pt x="247650" y="4970780"/>
                  </a:cubicBezTo>
                  <a:lnTo>
                    <a:pt x="247650" y="314960"/>
                  </a:lnTo>
                  <a:cubicBezTo>
                    <a:pt x="247650" y="304800"/>
                    <a:pt x="256540" y="295910"/>
                    <a:pt x="266700" y="295910"/>
                  </a:cubicBezTo>
                  <a:lnTo>
                    <a:pt x="5118100" y="295910"/>
                  </a:lnTo>
                  <a:cubicBezTo>
                    <a:pt x="5129530" y="294640"/>
                    <a:pt x="5137150" y="303530"/>
                    <a:pt x="5137150" y="314960"/>
                  </a:cubicBezTo>
                  <a:close/>
                </a:path>
              </a:pathLst>
            </a:custGeom>
            <a:solidFill>
              <a:srgbClr val="F2F1EB"/>
            </a:solidFill>
          </p:spPr>
        </p:sp>
        <p:sp>
          <p:nvSpPr>
            <p:cNvPr id="10" name="Freeform 10"/>
            <p:cNvSpPr/>
            <p:nvPr/>
          </p:nvSpPr>
          <p:spPr>
            <a:xfrm>
              <a:off x="1270" y="6350"/>
              <a:ext cx="5457190" cy="6342380"/>
            </a:xfrm>
            <a:custGeom>
              <a:avLst/>
              <a:gdLst/>
              <a:ahLst/>
              <a:cxnLst/>
              <a:rect l="l" t="t" r="r" b="b"/>
              <a:pathLst>
                <a:path w="5457190" h="6342380">
                  <a:moveTo>
                    <a:pt x="5137150" y="302260"/>
                  </a:moveTo>
                  <a:cubicBezTo>
                    <a:pt x="5137150" y="302260"/>
                    <a:pt x="5133340" y="290830"/>
                    <a:pt x="5119370" y="289560"/>
                  </a:cubicBezTo>
                  <a:lnTo>
                    <a:pt x="248920" y="289560"/>
                  </a:lnTo>
                  <a:cubicBezTo>
                    <a:pt x="240030" y="289560"/>
                    <a:pt x="228600" y="293370"/>
                    <a:pt x="228600" y="303530"/>
                  </a:cubicBezTo>
                  <a:lnTo>
                    <a:pt x="232410" y="312420"/>
                  </a:lnTo>
                  <a:cubicBezTo>
                    <a:pt x="236220" y="307340"/>
                    <a:pt x="242570" y="304800"/>
                    <a:pt x="248920" y="304800"/>
                  </a:cubicBezTo>
                  <a:lnTo>
                    <a:pt x="5123180" y="304800"/>
                  </a:lnTo>
                  <a:lnTo>
                    <a:pt x="5123180" y="4966970"/>
                  </a:lnTo>
                  <a:cubicBezTo>
                    <a:pt x="5123180" y="4973320"/>
                    <a:pt x="5120640" y="4979670"/>
                    <a:pt x="5115560" y="4983480"/>
                  </a:cubicBezTo>
                  <a:lnTo>
                    <a:pt x="5120640" y="4983480"/>
                  </a:lnTo>
                  <a:cubicBezTo>
                    <a:pt x="5129530" y="4983480"/>
                    <a:pt x="5137150" y="4975860"/>
                    <a:pt x="5137150" y="4966970"/>
                  </a:cubicBezTo>
                  <a:lnTo>
                    <a:pt x="5137150" y="302260"/>
                  </a:lnTo>
                  <a:close/>
                  <a:moveTo>
                    <a:pt x="5438140" y="6324600"/>
                  </a:moveTo>
                  <a:lnTo>
                    <a:pt x="20320" y="6324600"/>
                  </a:lnTo>
                  <a:lnTo>
                    <a:pt x="20320" y="12700"/>
                  </a:lnTo>
                  <a:lnTo>
                    <a:pt x="6350" y="0"/>
                  </a:lnTo>
                  <a:lnTo>
                    <a:pt x="5080" y="0"/>
                  </a:lnTo>
                  <a:cubicBezTo>
                    <a:pt x="2540" y="3810"/>
                    <a:pt x="0" y="7620"/>
                    <a:pt x="0" y="12700"/>
                  </a:cubicBezTo>
                  <a:lnTo>
                    <a:pt x="0" y="6323330"/>
                  </a:lnTo>
                  <a:cubicBezTo>
                    <a:pt x="0" y="6334760"/>
                    <a:pt x="8890" y="6342380"/>
                    <a:pt x="19050" y="6342380"/>
                  </a:cubicBezTo>
                  <a:lnTo>
                    <a:pt x="5444490" y="6342380"/>
                  </a:lnTo>
                  <a:cubicBezTo>
                    <a:pt x="5449570" y="6342380"/>
                    <a:pt x="5453380" y="6341110"/>
                    <a:pt x="5457190" y="6337300"/>
                  </a:cubicBezTo>
                  <a:lnTo>
                    <a:pt x="5438140" y="6324600"/>
                  </a:lnTo>
                  <a:close/>
                </a:path>
              </a:pathLst>
            </a:custGeom>
            <a:solidFill>
              <a:srgbClr val="3C3333"/>
            </a:solidFill>
          </p:spPr>
        </p:sp>
        <p:sp>
          <p:nvSpPr>
            <p:cNvPr id="11" name="Freeform 11"/>
            <p:cNvSpPr/>
            <p:nvPr/>
          </p:nvSpPr>
          <p:spPr>
            <a:xfrm>
              <a:off x="7620" y="0"/>
              <a:ext cx="5458460" cy="6344920"/>
            </a:xfrm>
            <a:custGeom>
              <a:avLst/>
              <a:gdLst/>
              <a:ahLst/>
              <a:cxnLst/>
              <a:rect l="l" t="t" r="r" b="b"/>
              <a:pathLst>
                <a:path w="5458460" h="6344920">
                  <a:moveTo>
                    <a:pt x="5125720" y="4987290"/>
                  </a:moveTo>
                  <a:cubicBezTo>
                    <a:pt x="5121910" y="4992370"/>
                    <a:pt x="5116830" y="4994910"/>
                    <a:pt x="5110480" y="4994910"/>
                  </a:cubicBezTo>
                  <a:lnTo>
                    <a:pt x="243840" y="4994910"/>
                  </a:lnTo>
                  <a:cubicBezTo>
                    <a:pt x="237490" y="4994910"/>
                    <a:pt x="231140" y="4992370"/>
                    <a:pt x="227330" y="4986020"/>
                  </a:cubicBezTo>
                  <a:cubicBezTo>
                    <a:pt x="222250" y="4982210"/>
                    <a:pt x="219710" y="4977130"/>
                    <a:pt x="219710" y="4970780"/>
                  </a:cubicBezTo>
                  <a:lnTo>
                    <a:pt x="219710" y="314960"/>
                  </a:lnTo>
                  <a:cubicBezTo>
                    <a:pt x="219710" y="309880"/>
                    <a:pt x="222250" y="304800"/>
                    <a:pt x="226060" y="300990"/>
                  </a:cubicBezTo>
                  <a:lnTo>
                    <a:pt x="240030" y="311150"/>
                  </a:lnTo>
                  <a:lnTo>
                    <a:pt x="240030" y="4975860"/>
                  </a:lnTo>
                  <a:lnTo>
                    <a:pt x="5110480" y="4975860"/>
                  </a:lnTo>
                  <a:cubicBezTo>
                    <a:pt x="5113020" y="4975860"/>
                    <a:pt x="5115560" y="4974590"/>
                    <a:pt x="5116830" y="4974590"/>
                  </a:cubicBezTo>
                  <a:lnTo>
                    <a:pt x="5125720" y="4987290"/>
                  </a:lnTo>
                  <a:close/>
                  <a:moveTo>
                    <a:pt x="5458460" y="19050"/>
                  </a:moveTo>
                  <a:lnTo>
                    <a:pt x="5458460" y="6330950"/>
                  </a:lnTo>
                  <a:cubicBezTo>
                    <a:pt x="5458460" y="6336030"/>
                    <a:pt x="5455920" y="6341110"/>
                    <a:pt x="5450840" y="6344920"/>
                  </a:cubicBezTo>
                  <a:lnTo>
                    <a:pt x="5429250" y="6329680"/>
                  </a:lnTo>
                  <a:lnTo>
                    <a:pt x="5429250" y="20320"/>
                  </a:lnTo>
                  <a:lnTo>
                    <a:pt x="13970" y="20320"/>
                  </a:lnTo>
                  <a:lnTo>
                    <a:pt x="0" y="7620"/>
                  </a:lnTo>
                  <a:cubicBezTo>
                    <a:pt x="3810" y="2540"/>
                    <a:pt x="8890" y="0"/>
                    <a:pt x="15240" y="0"/>
                  </a:cubicBezTo>
                  <a:lnTo>
                    <a:pt x="5439410" y="0"/>
                  </a:lnTo>
                  <a:cubicBezTo>
                    <a:pt x="5449570" y="0"/>
                    <a:pt x="5458460" y="8890"/>
                    <a:pt x="5458460" y="19050"/>
                  </a:cubicBezTo>
                  <a:close/>
                  <a:moveTo>
                    <a:pt x="5455920" y="30480"/>
                  </a:moveTo>
                  <a:cubicBezTo>
                    <a:pt x="5453380" y="26670"/>
                    <a:pt x="5450840" y="24130"/>
                    <a:pt x="5447030" y="21590"/>
                  </a:cubicBezTo>
                  <a:lnTo>
                    <a:pt x="5455920" y="30480"/>
                  </a:lnTo>
                  <a:close/>
                </a:path>
              </a:pathLst>
            </a:custGeom>
            <a:solidFill>
              <a:srgbClr val="FFEFDA"/>
            </a:solidFill>
          </p:spPr>
        </p:sp>
      </p:grpSp>
      <p:sp>
        <p:nvSpPr>
          <p:cNvPr id="17" name="TextBox 17"/>
          <p:cNvSpPr txBox="1"/>
          <p:nvPr/>
        </p:nvSpPr>
        <p:spPr>
          <a:xfrm>
            <a:off x="4191000" y="419100"/>
            <a:ext cx="8934676" cy="11027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526"/>
              </a:lnSpc>
            </a:pPr>
            <a:r>
              <a:rPr lang="en-US" sz="7681" dirty="0">
                <a:solidFill>
                  <a:srgbClr val="000000"/>
                </a:solidFill>
                <a:latin typeface="Dynapuff Condensed"/>
                <a:ea typeface="Dynapuff Condensed"/>
                <a:cs typeface="Dynapuff Condensed"/>
                <a:sym typeface="Dynapuff Condensed"/>
              </a:rPr>
              <a:t>Presentation Outline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953000" y="2857500"/>
            <a:ext cx="8534400" cy="403956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>
              <a:lnSpc>
                <a:spcPts val="4500"/>
              </a:lnSpc>
              <a:buFont typeface="Wingdings" panose="05000000000000000000" pitchFamily="2" charset="2"/>
              <a:buChar char="q"/>
            </a:pPr>
            <a:r>
              <a:rPr lang="en-US" sz="4000" b="1" dirty="0">
                <a:solidFill>
                  <a:srgbClr val="000000"/>
                </a:solidFill>
                <a:latin typeface="Times New Roman" panose="02020603050405020304" pitchFamily="18" charset="0"/>
                <a:ea typeface="Dynapuff SemiCondensed"/>
                <a:cs typeface="Times New Roman" panose="02020603050405020304" pitchFamily="18" charset="0"/>
                <a:sym typeface="Dynapuff SemiCondensed"/>
              </a:rPr>
              <a:t>Introduction to Culture</a:t>
            </a:r>
          </a:p>
          <a:p>
            <a:pPr marL="457200" indent="-457200">
              <a:lnSpc>
                <a:spcPts val="4500"/>
              </a:lnSpc>
              <a:buFont typeface="Wingdings" panose="05000000000000000000" pitchFamily="2" charset="2"/>
              <a:buChar char="q"/>
            </a:pPr>
            <a:r>
              <a:rPr lang="en-US" sz="4000" b="1" dirty="0">
                <a:solidFill>
                  <a:srgbClr val="000000"/>
                </a:solidFill>
                <a:latin typeface="Times New Roman" panose="02020603050405020304" pitchFamily="18" charset="0"/>
                <a:ea typeface="Dynapuff SemiCondensed"/>
                <a:cs typeface="Times New Roman" panose="02020603050405020304" pitchFamily="18" charset="0"/>
                <a:sym typeface="Dynapuff SemiCondensed"/>
              </a:rPr>
              <a:t>Theoretical Framework</a:t>
            </a:r>
          </a:p>
          <a:p>
            <a:pPr marL="457200" indent="-457200">
              <a:lnSpc>
                <a:spcPts val="4500"/>
              </a:lnSpc>
              <a:buFont typeface="Wingdings" panose="05000000000000000000" pitchFamily="2" charset="2"/>
              <a:buChar char="q"/>
            </a:pPr>
            <a:r>
              <a:rPr lang="en-US" sz="4000" b="1" dirty="0">
                <a:solidFill>
                  <a:srgbClr val="000000"/>
                </a:solidFill>
                <a:latin typeface="Times New Roman" panose="02020603050405020304" pitchFamily="18" charset="0"/>
                <a:ea typeface="Dynapuff SemiCondensed"/>
                <a:cs typeface="Times New Roman" panose="02020603050405020304" pitchFamily="18" charset="0"/>
                <a:sym typeface="Dynapuff SemiCondensed"/>
              </a:rPr>
              <a:t>UK vs China: Cultural Differences</a:t>
            </a:r>
          </a:p>
          <a:p>
            <a:pPr marL="457200" indent="-457200">
              <a:lnSpc>
                <a:spcPts val="4500"/>
              </a:lnSpc>
              <a:buFont typeface="Wingdings" panose="05000000000000000000" pitchFamily="2" charset="2"/>
              <a:buChar char="q"/>
            </a:pPr>
            <a:r>
              <a:rPr lang="en-US" sz="4000" b="1" dirty="0">
                <a:solidFill>
                  <a:srgbClr val="000000"/>
                </a:solidFill>
                <a:latin typeface="Times New Roman" panose="02020603050405020304" pitchFamily="18" charset="0"/>
                <a:ea typeface="Dynapuff SemiCondensed"/>
                <a:cs typeface="Times New Roman" panose="02020603050405020304" pitchFamily="18" charset="0"/>
                <a:sym typeface="Dynapuff SemiCondensed"/>
              </a:rPr>
              <a:t>Key Negotiation Challenges</a:t>
            </a:r>
          </a:p>
          <a:p>
            <a:pPr marL="457200" indent="-457200">
              <a:lnSpc>
                <a:spcPts val="4500"/>
              </a:lnSpc>
              <a:buFont typeface="Wingdings" panose="05000000000000000000" pitchFamily="2" charset="2"/>
              <a:buChar char="q"/>
            </a:pPr>
            <a:r>
              <a:rPr lang="en-US" sz="4000" b="1" dirty="0">
                <a:solidFill>
                  <a:srgbClr val="000000"/>
                </a:solidFill>
                <a:latin typeface="Times New Roman" panose="02020603050405020304" pitchFamily="18" charset="0"/>
                <a:ea typeface="Dynapuff SemiCondensed"/>
                <a:cs typeface="Times New Roman" panose="02020603050405020304" pitchFamily="18" charset="0"/>
                <a:sym typeface="Dynapuff SemiCondensed"/>
              </a:rPr>
              <a:t>Strategies for Success</a:t>
            </a:r>
          </a:p>
          <a:p>
            <a:pPr marL="457200" indent="-457200">
              <a:lnSpc>
                <a:spcPts val="4500"/>
              </a:lnSpc>
              <a:buFont typeface="Wingdings" panose="05000000000000000000" pitchFamily="2" charset="2"/>
              <a:buChar char="q"/>
            </a:pPr>
            <a:r>
              <a:rPr lang="en-US" sz="4000" b="1" dirty="0">
                <a:solidFill>
                  <a:srgbClr val="000000"/>
                </a:solidFill>
                <a:latin typeface="Times New Roman" panose="02020603050405020304" pitchFamily="18" charset="0"/>
                <a:ea typeface="Dynapuff SemiCondensed"/>
                <a:cs typeface="Times New Roman" panose="02020603050405020304" pitchFamily="18" charset="0"/>
                <a:sym typeface="Dynapuff SemiCondensed"/>
              </a:rPr>
              <a:t>Conclusion</a:t>
            </a:r>
          </a:p>
          <a:p>
            <a:pPr marL="457200" indent="-457200">
              <a:lnSpc>
                <a:spcPts val="4500"/>
              </a:lnSpc>
              <a:buFont typeface="Wingdings" panose="05000000000000000000" pitchFamily="2" charset="2"/>
              <a:buChar char="q"/>
            </a:pPr>
            <a:r>
              <a:rPr lang="en-US" sz="4000" b="1" dirty="0">
                <a:solidFill>
                  <a:srgbClr val="000000"/>
                </a:solidFill>
                <a:latin typeface="Times New Roman" panose="02020603050405020304" pitchFamily="18" charset="0"/>
                <a:ea typeface="Dynapuff SemiCondensed"/>
                <a:cs typeface="Times New Roman" panose="02020603050405020304" pitchFamily="18" charset="0"/>
                <a:sym typeface="Dynapuff SemiCondensed"/>
              </a:rPr>
              <a:t>References</a:t>
            </a:r>
          </a:p>
        </p:txBody>
      </p:sp>
      <p:sp>
        <p:nvSpPr>
          <p:cNvPr id="21" name="Freeform 21"/>
          <p:cNvSpPr/>
          <p:nvPr/>
        </p:nvSpPr>
        <p:spPr>
          <a:xfrm>
            <a:off x="0" y="6172200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22" name="Freeform 22"/>
          <p:cNvSpPr/>
          <p:nvPr/>
        </p:nvSpPr>
        <p:spPr>
          <a:xfrm flipH="1" flipV="1">
            <a:off x="14425139" y="0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4114800" y="4114800"/>
                </a:moveTo>
                <a:lnTo>
                  <a:pt x="0" y="4114800"/>
                </a:lnTo>
                <a:lnTo>
                  <a:pt x="0" y="0"/>
                </a:lnTo>
                <a:lnTo>
                  <a:pt x="4114800" y="0"/>
                </a:lnTo>
                <a:lnTo>
                  <a:pt x="4114800" y="411480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FD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 flipV="1">
            <a:off x="12337292" y="-876300"/>
            <a:ext cx="6103108" cy="4114800"/>
          </a:xfrm>
          <a:custGeom>
            <a:avLst/>
            <a:gdLst/>
            <a:ahLst/>
            <a:cxnLst/>
            <a:rect l="l" t="t" r="r" b="b"/>
            <a:pathLst>
              <a:path w="6103108" h="4114800">
                <a:moveTo>
                  <a:pt x="6103108" y="4114800"/>
                </a:moveTo>
                <a:lnTo>
                  <a:pt x="0" y="4114800"/>
                </a:lnTo>
                <a:lnTo>
                  <a:pt x="0" y="0"/>
                </a:lnTo>
                <a:lnTo>
                  <a:pt x="6103108" y="0"/>
                </a:lnTo>
                <a:lnTo>
                  <a:pt x="6103108" y="411480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14407223" y="-302623"/>
            <a:ext cx="5040401" cy="4114800"/>
          </a:xfrm>
          <a:custGeom>
            <a:avLst/>
            <a:gdLst/>
            <a:ahLst/>
            <a:cxnLst/>
            <a:rect l="l" t="t" r="r" b="b"/>
            <a:pathLst>
              <a:path w="5040401" h="4114800">
                <a:moveTo>
                  <a:pt x="0" y="0"/>
                </a:moveTo>
                <a:lnTo>
                  <a:pt x="5040401" y="0"/>
                </a:lnTo>
                <a:lnTo>
                  <a:pt x="5040401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-826735" y="6747939"/>
            <a:ext cx="6103108" cy="4114800"/>
          </a:xfrm>
          <a:custGeom>
            <a:avLst/>
            <a:gdLst/>
            <a:ahLst/>
            <a:cxnLst/>
            <a:rect l="l" t="t" r="r" b="b"/>
            <a:pathLst>
              <a:path w="6103108" h="4114800">
                <a:moveTo>
                  <a:pt x="0" y="0"/>
                </a:moveTo>
                <a:lnTo>
                  <a:pt x="6103108" y="0"/>
                </a:lnTo>
                <a:lnTo>
                  <a:pt x="610310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410130" y="6114049"/>
            <a:ext cx="2369825" cy="2300885"/>
          </a:xfrm>
          <a:custGeom>
            <a:avLst/>
            <a:gdLst/>
            <a:ahLst/>
            <a:cxnLst/>
            <a:rect l="l" t="t" r="r" b="b"/>
            <a:pathLst>
              <a:path w="2369825" h="2300885">
                <a:moveTo>
                  <a:pt x="0" y="0"/>
                </a:moveTo>
                <a:lnTo>
                  <a:pt x="2369825" y="0"/>
                </a:lnTo>
                <a:lnTo>
                  <a:pt x="2369825" y="2300885"/>
                </a:lnTo>
                <a:lnTo>
                  <a:pt x="0" y="230088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=""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685800" y="2247900"/>
            <a:ext cx="16535400" cy="8039100"/>
          </a:xfrm>
          <a:custGeom>
            <a:avLst/>
            <a:gdLst/>
            <a:ahLst/>
            <a:cxnLst/>
            <a:rect l="l" t="t" r="r" b="b"/>
            <a:pathLst>
              <a:path w="14111580" h="8809462">
                <a:moveTo>
                  <a:pt x="0" y="0"/>
                </a:moveTo>
                <a:lnTo>
                  <a:pt x="14111580" y="0"/>
                </a:lnTo>
                <a:lnTo>
                  <a:pt x="14111580" y="8809462"/>
                </a:lnTo>
                <a:lnTo>
                  <a:pt x="0" y="880946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=""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Culture is the collective programming of the mind which distinguishes the members of one group from another (Hofstede, 2010).</a:t>
            </a:r>
          </a:p>
          <a:p>
            <a:endParaRPr lang="en-US" sz="4000" dirty="0"/>
          </a:p>
          <a:p>
            <a:pPr lvl="6" algn="just"/>
            <a:r>
              <a:rPr lang="en-US" sz="4000" b="1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Key Elements of Culture:</a:t>
            </a:r>
          </a:p>
          <a:p>
            <a:pPr marL="3314700" lvl="6" indent="-571500" algn="just">
              <a:buFont typeface="Wingdings" panose="05000000000000000000" pitchFamily="2" charset="2"/>
              <a:buChar char="v"/>
            </a:pPr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Style</a:t>
            </a:r>
          </a:p>
          <a:p>
            <a:pPr marL="3314700" lvl="6" indent="-571500" algn="just">
              <a:buFont typeface="Wingdings" panose="05000000000000000000" pitchFamily="2" charset="2"/>
              <a:buChar char="v"/>
            </a:pPr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Power Distance</a:t>
            </a:r>
          </a:p>
          <a:p>
            <a:pPr marL="3314700" lvl="6" indent="-571500" algn="just">
              <a:buFont typeface="Wingdings" panose="05000000000000000000" pitchFamily="2" charset="2"/>
              <a:buChar char="v"/>
            </a:pPr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Time Orientation</a:t>
            </a:r>
          </a:p>
          <a:p>
            <a:pPr marL="3314700" lvl="6" indent="-571500" algn="just">
              <a:buFont typeface="Wingdings" panose="05000000000000000000" pitchFamily="2" charset="2"/>
              <a:buChar char="v"/>
            </a:pPr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Individual vs Collectivism</a:t>
            </a:r>
          </a:p>
          <a:p>
            <a:pPr marL="3314700" lvl="6" indent="-571500" algn="just">
              <a:buFont typeface="Wingdings" panose="05000000000000000000" pitchFamily="2" charset="2"/>
              <a:buChar char="v"/>
            </a:pPr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Context Sensitivity</a:t>
            </a:r>
          </a:p>
          <a:p>
            <a:endParaRPr lang="en-US" sz="4000" dirty="0"/>
          </a:p>
        </p:txBody>
      </p:sp>
      <p:sp>
        <p:nvSpPr>
          <p:cNvPr id="8" name="TextBox 8"/>
          <p:cNvSpPr txBox="1"/>
          <p:nvPr/>
        </p:nvSpPr>
        <p:spPr>
          <a:xfrm>
            <a:off x="4724400" y="342900"/>
            <a:ext cx="8438608" cy="7202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21"/>
              </a:lnSpc>
            </a:pPr>
            <a:r>
              <a:rPr lang="en-US" sz="6000" spc="63" dirty="0">
                <a:solidFill>
                  <a:srgbClr val="000000"/>
                </a:solidFill>
                <a:latin typeface="Dynapuff Condensed"/>
                <a:ea typeface="Dynapuff Condensed"/>
                <a:cs typeface="Dynapuff Condensed"/>
                <a:sym typeface="Dynapuff Condensed"/>
              </a:rPr>
              <a:t>What is Culture?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FD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422193">
            <a:off x="1343777" y="1861300"/>
            <a:ext cx="13790259" cy="5405842"/>
          </a:xfrm>
          <a:custGeom>
            <a:avLst/>
            <a:gdLst/>
            <a:ahLst/>
            <a:cxnLst/>
            <a:rect l="l" t="t" r="r" b="b"/>
            <a:pathLst>
              <a:path w="6516917" h="6218334">
                <a:moveTo>
                  <a:pt x="0" y="0"/>
                </a:moveTo>
                <a:lnTo>
                  <a:pt x="6516917" y="0"/>
                </a:lnTo>
                <a:lnTo>
                  <a:pt x="6516917" y="6218334"/>
                </a:lnTo>
                <a:lnTo>
                  <a:pt x="0" y="621833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US" dirty="0" err="1"/>
              <a:t>af</a:t>
            </a:r>
            <a:endParaRPr lang="en-US" dirty="0"/>
          </a:p>
        </p:txBody>
      </p:sp>
      <p:sp>
        <p:nvSpPr>
          <p:cNvPr id="4" name="TextBox 4"/>
          <p:cNvSpPr txBox="1"/>
          <p:nvPr/>
        </p:nvSpPr>
        <p:spPr>
          <a:xfrm>
            <a:off x="8021" y="342900"/>
            <a:ext cx="16382999" cy="86857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6694"/>
              </a:lnSpc>
              <a:spcBef>
                <a:spcPct val="0"/>
              </a:spcBef>
            </a:pPr>
            <a:r>
              <a:rPr lang="en-US" sz="7438" u="none" strike="noStrike" dirty="0">
                <a:solidFill>
                  <a:srgbClr val="000000"/>
                </a:solidFill>
                <a:latin typeface="Dynapuff Condensed"/>
                <a:ea typeface="Dynapuff Condensed"/>
                <a:cs typeface="Dynapuff Condensed"/>
                <a:sym typeface="Dynapuff Condensed"/>
              </a:rPr>
              <a:t>Why Culture Matters in Negotiation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581400" y="3314700"/>
            <a:ext cx="9296400" cy="29238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862966" lvl="1" indent="-571500" algn="l">
              <a:lnSpc>
                <a:spcPts val="3780"/>
              </a:lnSpc>
              <a:buFont typeface="Wingdings" panose="05000000000000000000" pitchFamily="2" charset="2"/>
              <a:buChar char="v"/>
            </a:pPr>
            <a:r>
              <a:rPr lang="en-US" sz="4000" b="1" dirty="0">
                <a:solidFill>
                  <a:srgbClr val="000000"/>
                </a:solidFill>
                <a:latin typeface="Times New Roman" panose="02020603050405020304" pitchFamily="18" charset="0"/>
                <a:ea typeface="Dynapuff SemiCondensed"/>
                <a:cs typeface="Times New Roman" panose="02020603050405020304" pitchFamily="18" charset="0"/>
                <a:sym typeface="Dynapuff SemiCondensed"/>
              </a:rPr>
              <a:t>Influences </a:t>
            </a:r>
            <a:r>
              <a:rPr lang="en-US" sz="4000" b="1" dirty="0" err="1">
                <a:solidFill>
                  <a:srgbClr val="000000"/>
                </a:solidFill>
                <a:latin typeface="Times New Roman" panose="02020603050405020304" pitchFamily="18" charset="0"/>
                <a:ea typeface="Dynapuff SemiCondensed"/>
                <a:cs typeface="Times New Roman" panose="02020603050405020304" pitchFamily="18" charset="0"/>
                <a:sym typeface="Dynapuff SemiCondensed"/>
              </a:rPr>
              <a:t>behaviour</a:t>
            </a:r>
            <a:r>
              <a:rPr lang="en-US" sz="4000" b="1" dirty="0">
                <a:solidFill>
                  <a:srgbClr val="000000"/>
                </a:solidFill>
                <a:latin typeface="Times New Roman" panose="02020603050405020304" pitchFamily="18" charset="0"/>
                <a:ea typeface="Dynapuff SemiCondensed"/>
                <a:cs typeface="Times New Roman" panose="02020603050405020304" pitchFamily="18" charset="0"/>
                <a:sym typeface="Dynapuff SemiCondensed"/>
              </a:rPr>
              <a:t>, assumptions, and trust</a:t>
            </a:r>
          </a:p>
          <a:p>
            <a:pPr marL="862966" lvl="1" indent="-571500" algn="l">
              <a:lnSpc>
                <a:spcPts val="3780"/>
              </a:lnSpc>
              <a:buFont typeface="Wingdings" panose="05000000000000000000" pitchFamily="2" charset="2"/>
              <a:buChar char="v"/>
            </a:pPr>
            <a:r>
              <a:rPr lang="en-US" sz="4000" b="1" dirty="0">
                <a:solidFill>
                  <a:srgbClr val="000000"/>
                </a:solidFill>
                <a:latin typeface="Times New Roman" panose="02020603050405020304" pitchFamily="18" charset="0"/>
                <a:ea typeface="Dynapuff SemiCondensed"/>
                <a:cs typeface="Times New Roman" panose="02020603050405020304" pitchFamily="18" charset="0"/>
                <a:sym typeface="Dynapuff SemiCondensed"/>
              </a:rPr>
              <a:t>Affects expectations, decision-making, and deadlines</a:t>
            </a:r>
          </a:p>
          <a:p>
            <a:pPr marL="862966" lvl="1" indent="-571500" algn="l">
              <a:lnSpc>
                <a:spcPts val="3780"/>
              </a:lnSpc>
              <a:buFont typeface="Wingdings" panose="05000000000000000000" pitchFamily="2" charset="2"/>
              <a:buChar char="v"/>
            </a:pPr>
            <a:r>
              <a:rPr lang="en-US" sz="4000" b="1" dirty="0">
                <a:solidFill>
                  <a:srgbClr val="000000"/>
                </a:solidFill>
                <a:latin typeface="Times New Roman" panose="02020603050405020304" pitchFamily="18" charset="0"/>
                <a:ea typeface="Dynapuff SemiCondensed"/>
                <a:cs typeface="Times New Roman" panose="02020603050405020304" pitchFamily="18" charset="0"/>
                <a:sym typeface="Dynapuff SemiCondensed"/>
              </a:rPr>
              <a:t>Cultural Misalignment can derail deals</a:t>
            </a:r>
          </a:p>
        </p:txBody>
      </p:sp>
      <p:sp>
        <p:nvSpPr>
          <p:cNvPr id="7" name="Freeform 7"/>
          <p:cNvSpPr/>
          <p:nvPr/>
        </p:nvSpPr>
        <p:spPr>
          <a:xfrm>
            <a:off x="0" y="6172200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 flipH="1" flipV="1">
            <a:off x="14425139" y="0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4114800" y="4114800"/>
                </a:moveTo>
                <a:lnTo>
                  <a:pt x="0" y="4114800"/>
                </a:lnTo>
                <a:lnTo>
                  <a:pt x="0" y="0"/>
                </a:lnTo>
                <a:lnTo>
                  <a:pt x="4114800" y="0"/>
                </a:lnTo>
                <a:lnTo>
                  <a:pt x="4114800" y="411480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FD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7"/>
          <p:cNvSpPr txBox="1"/>
          <p:nvPr/>
        </p:nvSpPr>
        <p:spPr>
          <a:xfrm>
            <a:off x="762000" y="876300"/>
            <a:ext cx="17754600" cy="94897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7437"/>
              </a:lnSpc>
              <a:spcBef>
                <a:spcPct val="0"/>
              </a:spcBef>
            </a:pPr>
            <a:r>
              <a:rPr lang="en-US" sz="6197" b="1" u="none" dirty="0">
                <a:solidFill>
                  <a:srgbClr val="000000"/>
                </a:solidFill>
                <a:latin typeface="Dynapuff Condensed Bold"/>
                <a:ea typeface="Dynapuff Condensed Bold"/>
                <a:cs typeface="Dynapuff Condensed Bold"/>
                <a:sym typeface="Dynapuff Condensed Bold"/>
              </a:rPr>
              <a:t>Intercultural Theory-Hofstede’s Dimension</a:t>
            </a:r>
          </a:p>
        </p:txBody>
      </p:sp>
      <p:sp>
        <p:nvSpPr>
          <p:cNvPr id="14" name="Freeform 14"/>
          <p:cNvSpPr/>
          <p:nvPr/>
        </p:nvSpPr>
        <p:spPr>
          <a:xfrm flipV="1">
            <a:off x="-250222" y="-103861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4114800"/>
                </a:moveTo>
                <a:lnTo>
                  <a:pt x="4114800" y="4114800"/>
                </a:lnTo>
                <a:lnTo>
                  <a:pt x="4114800" y="0"/>
                </a:lnTo>
                <a:lnTo>
                  <a:pt x="0" y="0"/>
                </a:lnTo>
                <a:lnTo>
                  <a:pt x="0" y="411480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 flipH="1" flipV="1">
            <a:off x="14425139" y="0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4114800" y="4114800"/>
                </a:moveTo>
                <a:lnTo>
                  <a:pt x="0" y="4114800"/>
                </a:lnTo>
                <a:lnTo>
                  <a:pt x="0" y="0"/>
                </a:lnTo>
                <a:lnTo>
                  <a:pt x="4114800" y="0"/>
                </a:lnTo>
                <a:lnTo>
                  <a:pt x="4114800" y="411480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aphicFrame>
        <p:nvGraphicFramePr>
          <p:cNvPr id="16" name="Table 15">
            <a:extLst>
              <a:ext uri="{FF2B5EF4-FFF2-40B4-BE49-F238E27FC236}">
                <a16:creationId xmlns="" xmlns:a16="http://schemas.microsoft.com/office/drawing/2014/main" id="{7C2B5C8D-E6C2-2BE4-0A48-8AA078C04CE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9140668"/>
              </p:ext>
            </p:extLst>
          </p:nvPr>
        </p:nvGraphicFramePr>
        <p:xfrm>
          <a:off x="838200" y="2476500"/>
          <a:ext cx="16459200" cy="5791200"/>
        </p:xfrm>
        <a:graphic>
          <a:graphicData uri="http://schemas.openxmlformats.org/drawingml/2006/table">
            <a:tbl>
              <a:tblPr>
                <a:effectLst>
                  <a:outerShdw blurRad="152400" dist="317500" dir="5400000" sx="90000" sy="-19000" rotWithShape="0">
                    <a:prstClr val="black">
                      <a:alpha val="15000"/>
                    </a:prstClr>
                  </a:outerShdw>
                </a:effectLst>
                <a:tableStyleId>{08FB837D-C827-4EFA-A057-4D05807E0F7C}</a:tableStyleId>
              </a:tblPr>
              <a:tblGrid>
                <a:gridCol w="5486400">
                  <a:extLst>
                    <a:ext uri="{9D8B030D-6E8A-4147-A177-3AD203B41FA5}">
                      <a16:colId xmlns="" xmlns:a16="http://schemas.microsoft.com/office/drawing/2014/main" val="2693092629"/>
                    </a:ext>
                  </a:extLst>
                </a:gridCol>
                <a:gridCol w="5486400">
                  <a:extLst>
                    <a:ext uri="{9D8B030D-6E8A-4147-A177-3AD203B41FA5}">
                      <a16:colId xmlns="" xmlns:a16="http://schemas.microsoft.com/office/drawing/2014/main" val="947523889"/>
                    </a:ext>
                  </a:extLst>
                </a:gridCol>
                <a:gridCol w="5486400">
                  <a:extLst>
                    <a:ext uri="{9D8B030D-6E8A-4147-A177-3AD203B41FA5}">
                      <a16:colId xmlns="" xmlns:a16="http://schemas.microsoft.com/office/drawing/2014/main" val="252512768"/>
                    </a:ext>
                  </a:extLst>
                </a:gridCol>
              </a:tblGrid>
              <a:tr h="882028">
                <a:tc>
                  <a:txBody>
                    <a:bodyPr/>
                    <a:lstStyle/>
                    <a:p>
                      <a:r>
                        <a:rPr lang="en-US" sz="40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Dimension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40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UK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40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China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2533451501"/>
                  </a:ext>
                </a:extLst>
              </a:tr>
              <a:tr h="882028">
                <a:tc>
                  <a:txBody>
                    <a:bodyPr/>
                    <a:lstStyle/>
                    <a:p>
                      <a:r>
                        <a:rPr lang="en-US" sz="4000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Power Distance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40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Low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40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High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900948691"/>
                  </a:ext>
                </a:extLst>
              </a:tr>
              <a:tr h="882028">
                <a:tc>
                  <a:txBody>
                    <a:bodyPr/>
                    <a:lstStyle/>
                    <a:p>
                      <a:r>
                        <a:rPr lang="en-US" sz="4000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Individualism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40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High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40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Low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709427512"/>
                  </a:ext>
                </a:extLst>
              </a:tr>
              <a:tr h="1131544">
                <a:tc>
                  <a:txBody>
                    <a:bodyPr/>
                    <a:lstStyle/>
                    <a:p>
                      <a:r>
                        <a:rPr lang="en-US" sz="4000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Uncertainty Avoidance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40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Moderate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40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Low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3045377596"/>
                  </a:ext>
                </a:extLst>
              </a:tr>
              <a:tr h="1131544">
                <a:tc>
                  <a:txBody>
                    <a:bodyPr/>
                    <a:lstStyle/>
                    <a:p>
                      <a:r>
                        <a:rPr lang="en-US" sz="40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Long-Term Orientation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40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Short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40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Long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3790554995"/>
                  </a:ext>
                </a:extLst>
              </a:tr>
              <a:tr h="882028">
                <a:tc>
                  <a:txBody>
                    <a:bodyPr/>
                    <a:lstStyle/>
                    <a:p>
                      <a:r>
                        <a:rPr lang="en-US" sz="40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Context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40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Low-context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40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High-context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1223344240"/>
                  </a:ext>
                </a:extLst>
              </a:tr>
            </a:tbl>
          </a:graphicData>
        </a:graphic>
      </p:graphicFrame>
      <p:sp>
        <p:nvSpPr>
          <p:cNvPr id="18" name="TextBox 5">
            <a:extLst>
              <a:ext uri="{FF2B5EF4-FFF2-40B4-BE49-F238E27FC236}">
                <a16:creationId xmlns="" xmlns:a16="http://schemas.microsoft.com/office/drawing/2014/main" id="{7842E390-46B8-1C3A-2E9B-B8D79E0D3F29}"/>
              </a:ext>
            </a:extLst>
          </p:cNvPr>
          <p:cNvSpPr txBox="1"/>
          <p:nvPr/>
        </p:nvSpPr>
        <p:spPr>
          <a:xfrm>
            <a:off x="1371600" y="8724900"/>
            <a:ext cx="17983200" cy="97462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91466" lvl="1" algn="l">
              <a:lnSpc>
                <a:spcPts val="3780"/>
              </a:lnSpc>
            </a:pPr>
            <a:r>
              <a:rPr lang="en-US" sz="3200" b="1" dirty="0">
                <a:solidFill>
                  <a:srgbClr val="7030A0"/>
                </a:solidFill>
                <a:latin typeface="Times New Roman" panose="02020603050405020304" pitchFamily="18" charset="0"/>
                <a:ea typeface="Dynapuff SemiCondensed"/>
                <a:cs typeface="Times New Roman" panose="02020603050405020304" pitchFamily="18" charset="0"/>
                <a:sym typeface="Dynapuff SemiCondensed"/>
              </a:rPr>
              <a:t>Key Insights:</a:t>
            </a:r>
          </a:p>
          <a:p>
            <a:pPr marL="291466" lvl="1" algn="l">
              <a:lnSpc>
                <a:spcPts val="3780"/>
              </a:lnSpc>
            </a:pPr>
            <a:r>
              <a:rPr lang="en-US" sz="3200" b="1" dirty="0">
                <a:solidFill>
                  <a:srgbClr val="000000"/>
                </a:solidFill>
                <a:latin typeface="Times New Roman" panose="02020603050405020304" pitchFamily="18" charset="0"/>
                <a:ea typeface="Dynapuff SemiCondensed"/>
                <a:cs typeface="Times New Roman" panose="02020603050405020304" pitchFamily="18" charset="0"/>
                <a:sym typeface="Dynapuff SemiCondensed"/>
              </a:rPr>
              <a:t>China values hierarchy, harmony, and relationships more than the UK negotiations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FD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895600" y="419100"/>
            <a:ext cx="12725400" cy="100027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7800"/>
              </a:lnSpc>
            </a:pPr>
            <a:r>
              <a:rPr lang="en-US" sz="6500" dirty="0">
                <a:solidFill>
                  <a:srgbClr val="000000"/>
                </a:solidFill>
                <a:latin typeface="Dynapuff Condensed"/>
                <a:ea typeface="Dynapuff Condensed"/>
                <a:cs typeface="Dynapuff Condensed"/>
                <a:sym typeface="Dynapuff Condensed"/>
              </a:rPr>
              <a:t>Cultural Differences to Overcome</a:t>
            </a: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V="1">
            <a:off x="0" y="26068"/>
            <a:ext cx="1524000" cy="1524000"/>
          </a:xfrm>
          <a:prstGeom prst="rect">
            <a:avLst/>
          </a:prstGeom>
        </p:spPr>
      </p:pic>
      <p:sp>
        <p:nvSpPr>
          <p:cNvPr id="4" name="Freeform 4"/>
          <p:cNvSpPr/>
          <p:nvPr/>
        </p:nvSpPr>
        <p:spPr>
          <a:xfrm>
            <a:off x="0" y="6172200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=""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 flipH="1" flipV="1">
            <a:off x="14425139" y="0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4114800" y="4114800"/>
                </a:moveTo>
                <a:lnTo>
                  <a:pt x="0" y="4114800"/>
                </a:lnTo>
                <a:lnTo>
                  <a:pt x="0" y="0"/>
                </a:lnTo>
                <a:lnTo>
                  <a:pt x="4114800" y="0"/>
                </a:lnTo>
                <a:lnTo>
                  <a:pt x="4114800" y="411480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=""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6" name="TextBox 6"/>
          <p:cNvSpPr txBox="1"/>
          <p:nvPr/>
        </p:nvSpPr>
        <p:spPr>
          <a:xfrm>
            <a:off x="1828800" y="2247900"/>
            <a:ext cx="8610600" cy="262892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4060"/>
              </a:lnSpc>
            </a:pPr>
            <a:r>
              <a:rPr lang="en-US" sz="4000" b="1" dirty="0">
                <a:solidFill>
                  <a:srgbClr val="7030A0"/>
                </a:solidFill>
                <a:latin typeface="Times New Roman" panose="02020603050405020304" pitchFamily="18" charset="0"/>
                <a:ea typeface="Dynapuff SemiCondensed"/>
                <a:cs typeface="Times New Roman" panose="02020603050405020304" pitchFamily="18" charset="0"/>
                <a:sym typeface="Dynapuff SemiCondensed"/>
              </a:rPr>
              <a:t>Communication Style:</a:t>
            </a:r>
          </a:p>
          <a:p>
            <a:pPr algn="l">
              <a:lnSpc>
                <a:spcPts val="4060"/>
              </a:lnSpc>
            </a:pPr>
            <a:endParaRPr lang="en-US" sz="4000" b="1" dirty="0">
              <a:solidFill>
                <a:srgbClr val="7030A0"/>
              </a:solidFill>
              <a:latin typeface="Times New Roman" panose="02020603050405020304" pitchFamily="18" charset="0"/>
              <a:ea typeface="Dynapuff SemiCondensed"/>
              <a:cs typeface="Times New Roman" panose="02020603050405020304" pitchFamily="18" charset="0"/>
              <a:sym typeface="Dynapuff SemiCondensed"/>
            </a:endParaRPr>
          </a:p>
          <a:p>
            <a:pPr marL="457200" indent="-457200" algn="l">
              <a:lnSpc>
                <a:spcPts val="4060"/>
              </a:lnSpc>
              <a:buFont typeface="Arial" panose="020B0604020202020204" pitchFamily="34" charset="0"/>
              <a:buChar char="•"/>
            </a:pPr>
            <a:r>
              <a:rPr lang="en-US" sz="4000" b="1" dirty="0">
                <a:solidFill>
                  <a:srgbClr val="000000"/>
                </a:solidFill>
                <a:latin typeface="Times New Roman" panose="02020603050405020304" pitchFamily="18" charset="0"/>
                <a:ea typeface="Dynapuff SemiCondensed"/>
                <a:cs typeface="Times New Roman" panose="02020603050405020304" pitchFamily="18" charset="0"/>
                <a:sym typeface="Dynapuff SemiCondensed"/>
              </a:rPr>
              <a:t>UK: Direct, task–oriented</a:t>
            </a:r>
          </a:p>
          <a:p>
            <a:pPr marL="457200" indent="-457200" algn="l">
              <a:lnSpc>
                <a:spcPts val="4060"/>
              </a:lnSpc>
              <a:buFont typeface="Arial" panose="020B0604020202020204" pitchFamily="34" charset="0"/>
              <a:buChar char="•"/>
            </a:pPr>
            <a:r>
              <a:rPr lang="en-US" sz="4000" b="1" dirty="0" err="1">
                <a:solidFill>
                  <a:srgbClr val="000000"/>
                </a:solidFill>
                <a:latin typeface="Times New Roman" panose="02020603050405020304" pitchFamily="18" charset="0"/>
                <a:ea typeface="Dynapuff SemiCondensed"/>
                <a:cs typeface="Times New Roman" panose="02020603050405020304" pitchFamily="18" charset="0"/>
                <a:sym typeface="Dynapuff SemiCondensed"/>
              </a:rPr>
              <a:t>Chitna</a:t>
            </a:r>
            <a:r>
              <a:rPr lang="en-US" sz="4000" b="1" dirty="0">
                <a:solidFill>
                  <a:srgbClr val="000000"/>
                </a:solidFill>
                <a:latin typeface="Times New Roman" panose="02020603050405020304" pitchFamily="18" charset="0"/>
                <a:ea typeface="Dynapuff SemiCondensed"/>
                <a:cs typeface="Times New Roman" panose="02020603050405020304" pitchFamily="18" charset="0"/>
                <a:sym typeface="Dynapuff SemiCondensed"/>
              </a:rPr>
              <a:t>: Indirect, relationship-oriented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="" xmlns:a16="http://schemas.microsoft.com/office/drawing/2014/main" id="{D667B861-918F-2128-88DE-18513D61187F}"/>
              </a:ext>
            </a:extLst>
          </p:cNvPr>
          <p:cNvSpPr txBox="1"/>
          <p:nvPr/>
        </p:nvSpPr>
        <p:spPr>
          <a:xfrm>
            <a:off x="10744200" y="5600700"/>
            <a:ext cx="6969501" cy="2103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60"/>
              </a:lnSpc>
            </a:pPr>
            <a:r>
              <a:rPr lang="en-US" sz="4000" b="1" dirty="0">
                <a:solidFill>
                  <a:srgbClr val="7030A0"/>
                </a:solidFill>
                <a:latin typeface="Times New Roman" panose="02020603050405020304" pitchFamily="18" charset="0"/>
                <a:ea typeface="Dynapuff SemiCondensed"/>
                <a:cs typeface="Times New Roman" panose="02020603050405020304" pitchFamily="18" charset="0"/>
                <a:sym typeface="Dynapuff SemiCondensed"/>
              </a:rPr>
              <a:t>Negotiation Style:</a:t>
            </a:r>
          </a:p>
          <a:p>
            <a:pPr algn="l">
              <a:lnSpc>
                <a:spcPts val="4060"/>
              </a:lnSpc>
            </a:pPr>
            <a:endParaRPr lang="en-US" sz="4000" b="1" dirty="0">
              <a:solidFill>
                <a:srgbClr val="7030A0"/>
              </a:solidFill>
              <a:latin typeface="Times New Roman" panose="02020603050405020304" pitchFamily="18" charset="0"/>
              <a:ea typeface="Dynapuff SemiCondensed"/>
              <a:cs typeface="Times New Roman" panose="02020603050405020304" pitchFamily="18" charset="0"/>
              <a:sym typeface="Dynapuff SemiCondensed"/>
            </a:endParaRPr>
          </a:p>
          <a:p>
            <a:pPr marL="457200" indent="-457200" algn="l">
              <a:lnSpc>
                <a:spcPts val="4060"/>
              </a:lnSpc>
              <a:buFont typeface="Arial" panose="020B0604020202020204" pitchFamily="34" charset="0"/>
              <a:buChar char="•"/>
            </a:pPr>
            <a:r>
              <a:rPr lang="en-US" sz="4000" b="1" dirty="0">
                <a:solidFill>
                  <a:srgbClr val="000000"/>
                </a:solidFill>
                <a:latin typeface="Times New Roman" panose="02020603050405020304" pitchFamily="18" charset="0"/>
                <a:ea typeface="Dynapuff SemiCondensed"/>
                <a:cs typeface="Times New Roman" panose="02020603050405020304" pitchFamily="18" charset="0"/>
                <a:sym typeface="Dynapuff SemiCondensed"/>
              </a:rPr>
              <a:t>UK: Contract-First</a:t>
            </a:r>
          </a:p>
          <a:p>
            <a:pPr marL="457200" indent="-457200" algn="l">
              <a:lnSpc>
                <a:spcPts val="4060"/>
              </a:lnSpc>
              <a:buFont typeface="Arial" panose="020B0604020202020204" pitchFamily="34" charset="0"/>
              <a:buChar char="•"/>
            </a:pPr>
            <a:r>
              <a:rPr lang="en-US" sz="4000" b="1" dirty="0" err="1">
                <a:solidFill>
                  <a:srgbClr val="000000"/>
                </a:solidFill>
                <a:latin typeface="Times New Roman" panose="02020603050405020304" pitchFamily="18" charset="0"/>
                <a:ea typeface="Dynapuff SemiCondensed"/>
                <a:cs typeface="Times New Roman" panose="02020603050405020304" pitchFamily="18" charset="0"/>
                <a:sym typeface="Dynapuff SemiCondensed"/>
              </a:rPr>
              <a:t>Chitna</a:t>
            </a:r>
            <a:r>
              <a:rPr lang="en-US" sz="4000" b="1" dirty="0">
                <a:solidFill>
                  <a:srgbClr val="000000"/>
                </a:solidFill>
                <a:latin typeface="Times New Roman" panose="02020603050405020304" pitchFamily="18" charset="0"/>
                <a:ea typeface="Dynapuff SemiCondensed"/>
                <a:cs typeface="Times New Roman" panose="02020603050405020304" pitchFamily="18" charset="0"/>
                <a:sym typeface="Dynapuff SemiCondensed"/>
              </a:rPr>
              <a:t>: Relationship-first</a:t>
            </a:r>
          </a:p>
        </p:txBody>
      </p:sp>
      <p:sp>
        <p:nvSpPr>
          <p:cNvPr id="8" name="TextBox 6">
            <a:extLst>
              <a:ext uri="{FF2B5EF4-FFF2-40B4-BE49-F238E27FC236}">
                <a16:creationId xmlns="" xmlns:a16="http://schemas.microsoft.com/office/drawing/2014/main" id="{CE829259-E7D6-B224-7EB0-CDBE2B2D309F}"/>
              </a:ext>
            </a:extLst>
          </p:cNvPr>
          <p:cNvSpPr txBox="1"/>
          <p:nvPr/>
        </p:nvSpPr>
        <p:spPr>
          <a:xfrm>
            <a:off x="1905000" y="5524500"/>
            <a:ext cx="6969501" cy="2628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60"/>
              </a:lnSpc>
            </a:pPr>
            <a:r>
              <a:rPr lang="en-US" sz="4000" b="1" dirty="0">
                <a:solidFill>
                  <a:srgbClr val="7030A0"/>
                </a:solidFill>
                <a:latin typeface="Times New Roman" panose="02020603050405020304" pitchFamily="18" charset="0"/>
                <a:ea typeface="Dynapuff SemiCondensed"/>
                <a:cs typeface="Times New Roman" panose="02020603050405020304" pitchFamily="18" charset="0"/>
                <a:sym typeface="Dynapuff SemiCondensed"/>
              </a:rPr>
              <a:t>Decision Making</a:t>
            </a:r>
          </a:p>
          <a:p>
            <a:pPr algn="l">
              <a:lnSpc>
                <a:spcPts val="4060"/>
              </a:lnSpc>
            </a:pPr>
            <a:endParaRPr lang="en-US" sz="4000" b="1" dirty="0">
              <a:solidFill>
                <a:srgbClr val="7030A0"/>
              </a:solidFill>
              <a:latin typeface="Times New Roman" panose="02020603050405020304" pitchFamily="18" charset="0"/>
              <a:ea typeface="Dynapuff SemiCondensed"/>
              <a:cs typeface="Times New Roman" panose="02020603050405020304" pitchFamily="18" charset="0"/>
              <a:sym typeface="Dynapuff SemiCondensed"/>
            </a:endParaRPr>
          </a:p>
          <a:p>
            <a:pPr marL="457200" indent="-457200" algn="l">
              <a:lnSpc>
                <a:spcPts val="4060"/>
              </a:lnSpc>
              <a:buFont typeface="Arial" panose="020B0604020202020204" pitchFamily="34" charset="0"/>
              <a:buChar char="•"/>
            </a:pPr>
            <a:r>
              <a:rPr lang="en-US" sz="4000" b="1" dirty="0">
                <a:solidFill>
                  <a:srgbClr val="000000"/>
                </a:solidFill>
                <a:latin typeface="Times New Roman" panose="02020603050405020304" pitchFamily="18" charset="0"/>
                <a:ea typeface="Dynapuff SemiCondensed"/>
                <a:cs typeface="Times New Roman" panose="02020603050405020304" pitchFamily="18" charset="0"/>
                <a:sym typeface="Dynapuff SemiCondensed"/>
              </a:rPr>
              <a:t>UK: </a:t>
            </a:r>
            <a:r>
              <a:rPr lang="en-US" sz="4000" b="1" dirty="0" err="1">
                <a:solidFill>
                  <a:srgbClr val="000000"/>
                </a:solidFill>
                <a:latin typeface="Times New Roman" panose="02020603050405020304" pitchFamily="18" charset="0"/>
                <a:ea typeface="Dynapuff SemiCondensed"/>
                <a:cs typeface="Times New Roman" panose="02020603050405020304" pitchFamily="18" charset="0"/>
                <a:sym typeface="Dynapuff SemiCondensed"/>
              </a:rPr>
              <a:t>Decentralised</a:t>
            </a:r>
            <a:endParaRPr lang="en-US" sz="4000" b="1" dirty="0">
              <a:solidFill>
                <a:srgbClr val="000000"/>
              </a:solidFill>
              <a:latin typeface="Times New Roman" panose="02020603050405020304" pitchFamily="18" charset="0"/>
              <a:ea typeface="Dynapuff SemiCondensed"/>
              <a:cs typeface="Times New Roman" panose="02020603050405020304" pitchFamily="18" charset="0"/>
              <a:sym typeface="Dynapuff SemiCondensed"/>
            </a:endParaRPr>
          </a:p>
          <a:p>
            <a:pPr marL="457200" indent="-457200" algn="l">
              <a:lnSpc>
                <a:spcPts val="4060"/>
              </a:lnSpc>
              <a:buFont typeface="Arial" panose="020B0604020202020204" pitchFamily="34" charset="0"/>
              <a:buChar char="•"/>
            </a:pPr>
            <a:r>
              <a:rPr lang="en-US" sz="4000" b="1" dirty="0" err="1">
                <a:solidFill>
                  <a:srgbClr val="000000"/>
                </a:solidFill>
                <a:latin typeface="Times New Roman" panose="02020603050405020304" pitchFamily="18" charset="0"/>
                <a:ea typeface="Dynapuff SemiCondensed"/>
                <a:cs typeface="Times New Roman" panose="02020603050405020304" pitchFamily="18" charset="0"/>
                <a:sym typeface="Dynapuff SemiCondensed"/>
              </a:rPr>
              <a:t>Chitna</a:t>
            </a:r>
            <a:r>
              <a:rPr lang="en-US" sz="4000" b="1" dirty="0">
                <a:solidFill>
                  <a:srgbClr val="000000"/>
                </a:solidFill>
                <a:latin typeface="Times New Roman" panose="02020603050405020304" pitchFamily="18" charset="0"/>
                <a:ea typeface="Dynapuff SemiCondensed"/>
                <a:cs typeface="Times New Roman" panose="02020603050405020304" pitchFamily="18" charset="0"/>
                <a:sym typeface="Dynapuff SemiCondensed"/>
              </a:rPr>
              <a:t>: Hierarchical (Senior approval </a:t>
            </a:r>
            <a:r>
              <a:rPr lang="en-US" sz="2900" dirty="0">
                <a:solidFill>
                  <a:srgbClr val="000000"/>
                </a:solidFill>
                <a:latin typeface="Dynapuff SemiCondensed"/>
                <a:ea typeface="Dynapuff SemiCondensed"/>
                <a:cs typeface="Dynapuff SemiCondensed"/>
                <a:sym typeface="Dynapuff SemiCondensed"/>
              </a:rPr>
              <a:t>needed)</a:t>
            </a:r>
          </a:p>
        </p:txBody>
      </p:sp>
      <p:sp>
        <p:nvSpPr>
          <p:cNvPr id="9" name="TextBox 6">
            <a:extLst>
              <a:ext uri="{FF2B5EF4-FFF2-40B4-BE49-F238E27FC236}">
                <a16:creationId xmlns="" xmlns:a16="http://schemas.microsoft.com/office/drawing/2014/main" id="{C33A04B5-1DEA-A6B6-EEDC-3108150D861B}"/>
              </a:ext>
            </a:extLst>
          </p:cNvPr>
          <p:cNvSpPr txBox="1"/>
          <p:nvPr/>
        </p:nvSpPr>
        <p:spPr>
          <a:xfrm>
            <a:off x="10210800" y="2171700"/>
            <a:ext cx="7848600" cy="21031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4060"/>
              </a:lnSpc>
            </a:pPr>
            <a:r>
              <a:rPr lang="en-US" sz="4000" b="1" dirty="0">
                <a:solidFill>
                  <a:srgbClr val="7030A0"/>
                </a:solidFill>
                <a:latin typeface="Times New Roman" panose="02020603050405020304" pitchFamily="18" charset="0"/>
                <a:ea typeface="Dynapuff SemiCondensed"/>
                <a:cs typeface="Times New Roman" panose="02020603050405020304" pitchFamily="18" charset="0"/>
                <a:sym typeface="Dynapuff SemiCondensed"/>
              </a:rPr>
              <a:t>Time Orientation</a:t>
            </a:r>
          </a:p>
          <a:p>
            <a:pPr algn="l">
              <a:lnSpc>
                <a:spcPts val="4060"/>
              </a:lnSpc>
            </a:pPr>
            <a:endParaRPr lang="en-US" sz="4000" b="1" dirty="0">
              <a:solidFill>
                <a:srgbClr val="7030A0"/>
              </a:solidFill>
              <a:latin typeface="Times New Roman" panose="02020603050405020304" pitchFamily="18" charset="0"/>
              <a:ea typeface="Dynapuff SemiCondensed"/>
              <a:cs typeface="Times New Roman" panose="02020603050405020304" pitchFamily="18" charset="0"/>
              <a:sym typeface="Dynapuff SemiCondensed"/>
            </a:endParaRPr>
          </a:p>
          <a:p>
            <a:pPr marL="457200" indent="-457200" algn="l">
              <a:lnSpc>
                <a:spcPts val="4060"/>
              </a:lnSpc>
              <a:buFont typeface="Arial" panose="020B0604020202020204" pitchFamily="34" charset="0"/>
              <a:buChar char="•"/>
            </a:pPr>
            <a:r>
              <a:rPr lang="en-US" sz="4000" b="1" dirty="0">
                <a:solidFill>
                  <a:srgbClr val="000000"/>
                </a:solidFill>
                <a:latin typeface="Times New Roman" panose="02020603050405020304" pitchFamily="18" charset="0"/>
                <a:ea typeface="Dynapuff SemiCondensed"/>
                <a:cs typeface="Times New Roman" panose="02020603050405020304" pitchFamily="18" charset="0"/>
                <a:sym typeface="Dynapuff SemiCondensed"/>
              </a:rPr>
              <a:t>UK: Short-term, quick decision</a:t>
            </a:r>
          </a:p>
          <a:p>
            <a:pPr marL="457200" indent="-457200" algn="l">
              <a:lnSpc>
                <a:spcPts val="4060"/>
              </a:lnSpc>
              <a:buFont typeface="Arial" panose="020B0604020202020204" pitchFamily="34" charset="0"/>
              <a:buChar char="•"/>
            </a:pPr>
            <a:r>
              <a:rPr lang="en-US" sz="4000" b="1" dirty="0">
                <a:solidFill>
                  <a:srgbClr val="000000"/>
                </a:solidFill>
                <a:latin typeface="Times New Roman" panose="02020603050405020304" pitchFamily="18" charset="0"/>
                <a:ea typeface="Dynapuff SemiCondensed"/>
                <a:cs typeface="Times New Roman" panose="02020603050405020304" pitchFamily="18" charset="0"/>
                <a:sym typeface="Dynapuff SemiCondensed"/>
              </a:rPr>
              <a:t>China: Long-term trust building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FD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3"/>
          <p:cNvSpPr txBox="1"/>
          <p:nvPr/>
        </p:nvSpPr>
        <p:spPr>
          <a:xfrm>
            <a:off x="2819400" y="3467100"/>
            <a:ext cx="14020800" cy="22073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indent="-342900" algn="just">
              <a:lnSpc>
                <a:spcPts val="3500"/>
              </a:lnSpc>
              <a:buFont typeface="Wingdings" panose="05000000000000000000" pitchFamily="2" charset="2"/>
              <a:buChar char="v"/>
            </a:pPr>
            <a:r>
              <a:rPr lang="en-US" sz="4000" b="1" dirty="0">
                <a:solidFill>
                  <a:srgbClr val="000000"/>
                </a:solidFill>
                <a:latin typeface="Times New Roman" panose="02020603050405020304" pitchFamily="18" charset="0"/>
                <a:ea typeface="Dynapuff SemiCondensed"/>
                <a:cs typeface="Times New Roman" panose="02020603050405020304" pitchFamily="18" charset="0"/>
                <a:sym typeface="Dynapuff SemiCondensed"/>
              </a:rPr>
              <a:t>Misinterpretation of Silence or politeness as weakness</a:t>
            </a:r>
          </a:p>
          <a:p>
            <a:pPr marL="342900" indent="-342900" algn="just">
              <a:lnSpc>
                <a:spcPts val="3500"/>
              </a:lnSpc>
              <a:buFont typeface="Wingdings" panose="05000000000000000000" pitchFamily="2" charset="2"/>
              <a:buChar char="v"/>
            </a:pPr>
            <a:r>
              <a:rPr lang="en-US" sz="4000" b="1" dirty="0">
                <a:solidFill>
                  <a:srgbClr val="000000"/>
                </a:solidFill>
                <a:latin typeface="Times New Roman" panose="02020603050405020304" pitchFamily="18" charset="0"/>
                <a:ea typeface="Dynapuff SemiCondensed"/>
                <a:cs typeface="Times New Roman" panose="02020603050405020304" pitchFamily="18" charset="0"/>
                <a:sym typeface="Dynapuff SemiCondensed"/>
              </a:rPr>
              <a:t>Over-reliance on legal contracts (UK Style)</a:t>
            </a:r>
          </a:p>
          <a:p>
            <a:pPr marL="342900" indent="-342900" algn="just">
              <a:lnSpc>
                <a:spcPts val="3500"/>
              </a:lnSpc>
              <a:buFont typeface="Wingdings" panose="05000000000000000000" pitchFamily="2" charset="2"/>
              <a:buChar char="v"/>
            </a:pPr>
            <a:r>
              <a:rPr lang="en-US" sz="4000" b="1" dirty="0">
                <a:solidFill>
                  <a:srgbClr val="000000"/>
                </a:solidFill>
                <a:latin typeface="Times New Roman" panose="02020603050405020304" pitchFamily="18" charset="0"/>
                <a:ea typeface="Dynapuff SemiCondensed"/>
                <a:cs typeface="Times New Roman" panose="02020603050405020304" pitchFamily="18" charset="0"/>
                <a:sym typeface="Dynapuff SemiCondensed"/>
              </a:rPr>
              <a:t>Misunderstanding the importance of saving face (</a:t>
            </a:r>
            <a:r>
              <a:rPr lang="en-US" sz="4000" b="1" dirty="0" err="1">
                <a:solidFill>
                  <a:srgbClr val="000000"/>
                </a:solidFill>
                <a:latin typeface="Times New Roman" panose="02020603050405020304" pitchFamily="18" charset="0"/>
                <a:ea typeface="Dynapuff SemiCondensed"/>
                <a:cs typeface="Times New Roman" panose="02020603050405020304" pitchFamily="18" charset="0"/>
                <a:sym typeface="Dynapuff SemiCondensed"/>
              </a:rPr>
              <a:t>Mianzi</a:t>
            </a:r>
            <a:r>
              <a:rPr lang="en-US" sz="4000" b="1" dirty="0">
                <a:solidFill>
                  <a:srgbClr val="000000"/>
                </a:solidFill>
                <a:latin typeface="Times New Roman" panose="02020603050405020304" pitchFamily="18" charset="0"/>
                <a:ea typeface="Dynapuff SemiCondensed"/>
                <a:cs typeface="Times New Roman" panose="02020603050405020304" pitchFamily="18" charset="0"/>
                <a:sym typeface="Dynapuff SemiCondensed"/>
              </a:rPr>
              <a:t>)</a:t>
            </a:r>
          </a:p>
          <a:p>
            <a:pPr marL="342900" indent="-342900" algn="just">
              <a:lnSpc>
                <a:spcPts val="3500"/>
              </a:lnSpc>
              <a:buFont typeface="Wingdings" panose="05000000000000000000" pitchFamily="2" charset="2"/>
              <a:buChar char="v"/>
            </a:pPr>
            <a:r>
              <a:rPr lang="en-US" sz="4000" b="1" dirty="0">
                <a:solidFill>
                  <a:srgbClr val="000000"/>
                </a:solidFill>
                <a:latin typeface="Times New Roman" panose="02020603050405020304" pitchFamily="18" charset="0"/>
                <a:ea typeface="Dynapuff SemiCondensed"/>
                <a:cs typeface="Times New Roman" panose="02020603050405020304" pitchFamily="18" charset="0"/>
                <a:sym typeface="Dynapuff SemiCondensed"/>
              </a:rPr>
              <a:t>Rushing the process vs Chinese preferences for patience</a:t>
            </a:r>
          </a:p>
          <a:p>
            <a:pPr algn="just">
              <a:lnSpc>
                <a:spcPts val="3500"/>
              </a:lnSpc>
            </a:pPr>
            <a:endParaRPr lang="en-US" sz="2500" dirty="0">
              <a:solidFill>
                <a:srgbClr val="000000"/>
              </a:solidFill>
              <a:latin typeface="Dynapuff SemiCondensed"/>
              <a:ea typeface="Dynapuff SemiCondensed"/>
              <a:cs typeface="Dynapuff SemiCondensed"/>
              <a:sym typeface="Dynapuff SemiCondensed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124200" y="342900"/>
            <a:ext cx="12022117" cy="100027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7800"/>
              </a:lnSpc>
            </a:pPr>
            <a:r>
              <a:rPr lang="en-US" sz="6500" dirty="0">
                <a:solidFill>
                  <a:srgbClr val="000000"/>
                </a:solidFill>
                <a:latin typeface="Dynapuff Condensed"/>
                <a:ea typeface="Dynapuff Condensed"/>
                <a:cs typeface="Dynapuff Condensed"/>
                <a:sym typeface="Dynapuff Condensed"/>
              </a:rPr>
              <a:t>Key </a:t>
            </a:r>
            <a:r>
              <a:rPr lang="en-US" sz="6000" dirty="0">
                <a:solidFill>
                  <a:srgbClr val="000000"/>
                </a:solidFill>
                <a:latin typeface="Dynapuff Condensed"/>
                <a:ea typeface="Dynapuff Condensed"/>
                <a:cs typeface="Dynapuff Condensed"/>
                <a:sym typeface="Dynapuff Condensed"/>
              </a:rPr>
              <a:t>Challenges</a:t>
            </a:r>
            <a:r>
              <a:rPr lang="en-US" sz="6500" dirty="0">
                <a:solidFill>
                  <a:srgbClr val="000000"/>
                </a:solidFill>
                <a:latin typeface="Dynapuff Condensed"/>
                <a:ea typeface="Dynapuff Condensed"/>
                <a:cs typeface="Dynapuff Condensed"/>
                <a:sym typeface="Dynapuff Condensed"/>
              </a:rPr>
              <a:t> in Negotiation</a:t>
            </a:r>
          </a:p>
        </p:txBody>
      </p:sp>
      <p:sp>
        <p:nvSpPr>
          <p:cNvPr id="5" name="Freeform 5"/>
          <p:cNvSpPr/>
          <p:nvPr/>
        </p:nvSpPr>
        <p:spPr>
          <a:xfrm>
            <a:off x="0" y="6172200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 flipH="1" flipV="1">
            <a:off x="14425139" y="0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4114800" y="4114800"/>
                </a:moveTo>
                <a:lnTo>
                  <a:pt x="0" y="4114800"/>
                </a:lnTo>
                <a:lnTo>
                  <a:pt x="0" y="0"/>
                </a:lnTo>
                <a:lnTo>
                  <a:pt x="4114800" y="0"/>
                </a:lnTo>
                <a:lnTo>
                  <a:pt x="4114800" y="411480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FD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 flipV="1">
            <a:off x="12337292" y="-876300"/>
            <a:ext cx="6103108" cy="4114800"/>
          </a:xfrm>
          <a:custGeom>
            <a:avLst/>
            <a:gdLst/>
            <a:ahLst/>
            <a:cxnLst/>
            <a:rect l="l" t="t" r="r" b="b"/>
            <a:pathLst>
              <a:path w="6103108" h="4114800">
                <a:moveTo>
                  <a:pt x="6103108" y="4114800"/>
                </a:moveTo>
                <a:lnTo>
                  <a:pt x="0" y="4114800"/>
                </a:lnTo>
                <a:lnTo>
                  <a:pt x="0" y="0"/>
                </a:lnTo>
                <a:lnTo>
                  <a:pt x="6103108" y="0"/>
                </a:lnTo>
                <a:lnTo>
                  <a:pt x="6103108" y="411480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13868400" y="-266700"/>
            <a:ext cx="5040401" cy="4114800"/>
          </a:xfrm>
          <a:custGeom>
            <a:avLst/>
            <a:gdLst/>
            <a:ahLst/>
            <a:cxnLst/>
            <a:rect l="l" t="t" r="r" b="b"/>
            <a:pathLst>
              <a:path w="5040401" h="4114800">
                <a:moveTo>
                  <a:pt x="0" y="0"/>
                </a:moveTo>
                <a:lnTo>
                  <a:pt x="5040401" y="0"/>
                </a:lnTo>
                <a:lnTo>
                  <a:pt x="5040401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-826735" y="6747939"/>
            <a:ext cx="6103108" cy="4114800"/>
          </a:xfrm>
          <a:custGeom>
            <a:avLst/>
            <a:gdLst/>
            <a:ahLst/>
            <a:cxnLst/>
            <a:rect l="l" t="t" r="r" b="b"/>
            <a:pathLst>
              <a:path w="6103108" h="4114800">
                <a:moveTo>
                  <a:pt x="0" y="0"/>
                </a:moveTo>
                <a:lnTo>
                  <a:pt x="6103108" y="0"/>
                </a:lnTo>
                <a:lnTo>
                  <a:pt x="610310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32084" y="22058"/>
            <a:ext cx="2369825" cy="2300885"/>
          </a:xfrm>
          <a:custGeom>
            <a:avLst/>
            <a:gdLst/>
            <a:ahLst/>
            <a:cxnLst/>
            <a:rect l="l" t="t" r="r" b="b"/>
            <a:pathLst>
              <a:path w="2369825" h="2300885">
                <a:moveTo>
                  <a:pt x="0" y="0"/>
                </a:moveTo>
                <a:lnTo>
                  <a:pt x="2369825" y="0"/>
                </a:lnTo>
                <a:lnTo>
                  <a:pt x="2369825" y="2300885"/>
                </a:lnTo>
                <a:lnTo>
                  <a:pt x="0" y="230088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=""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2057400" y="1104900"/>
            <a:ext cx="14111580" cy="8809462"/>
          </a:xfrm>
          <a:custGeom>
            <a:avLst/>
            <a:gdLst/>
            <a:ahLst/>
            <a:cxnLst/>
            <a:rect l="l" t="t" r="r" b="b"/>
            <a:pathLst>
              <a:path w="14111580" h="8809462">
                <a:moveTo>
                  <a:pt x="0" y="0"/>
                </a:moveTo>
                <a:lnTo>
                  <a:pt x="14111580" y="0"/>
                </a:lnTo>
                <a:lnTo>
                  <a:pt x="14111580" y="8809462"/>
                </a:lnTo>
                <a:lnTo>
                  <a:pt x="0" y="880946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=""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4572000" y="419100"/>
            <a:ext cx="8868618" cy="8079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6305"/>
              </a:lnSpc>
              <a:spcBef>
                <a:spcPct val="0"/>
              </a:spcBef>
            </a:pPr>
            <a:r>
              <a:rPr lang="en-US" sz="6500" u="none" dirty="0">
                <a:solidFill>
                  <a:srgbClr val="000000"/>
                </a:solidFill>
                <a:latin typeface="Dynapuff Condensed"/>
                <a:ea typeface="Dynapuff Condensed"/>
                <a:cs typeface="Dynapuff Condensed"/>
                <a:sym typeface="Dynapuff Condensed"/>
              </a:rPr>
              <a:t>Strategies </a:t>
            </a:r>
            <a:r>
              <a:rPr lang="en-US" sz="6000" u="none" dirty="0">
                <a:solidFill>
                  <a:srgbClr val="000000"/>
                </a:solidFill>
                <a:latin typeface="Dynapuff Condensed"/>
                <a:ea typeface="Dynapuff Condensed"/>
                <a:cs typeface="Dynapuff Condensed"/>
                <a:sym typeface="Dynapuff Condensed"/>
              </a:rPr>
              <a:t>for</a:t>
            </a:r>
            <a:r>
              <a:rPr lang="en-US" sz="6500" u="none" dirty="0">
                <a:solidFill>
                  <a:srgbClr val="000000"/>
                </a:solidFill>
                <a:latin typeface="Dynapuff Condensed"/>
                <a:ea typeface="Dynapuff Condensed"/>
                <a:cs typeface="Dynapuff Condensed"/>
                <a:sym typeface="Dynapuff Condensed"/>
              </a:rPr>
              <a:t> Success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886200" y="1562100"/>
            <a:ext cx="11472987" cy="78774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✔ </a:t>
            </a:r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Build Relationships First</a:t>
            </a:r>
            <a:endParaRPr lang="en-US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Engage in informal meetings, social dinners</a:t>
            </a:r>
            <a:b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✔ </a:t>
            </a:r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Understand Guanxi</a:t>
            </a:r>
            <a:endParaRPr lang="en-US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Network through intermediaries</a:t>
            </a:r>
            <a:b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✔ </a:t>
            </a:r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Show Respect for Hierarchy</a:t>
            </a:r>
            <a:endParaRPr lang="en-US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Address senior leaders properly</a:t>
            </a:r>
            <a:b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✔ </a:t>
            </a:r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 High-Context Awareness</a:t>
            </a:r>
            <a:endParaRPr lang="en-US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Interpret tone, non-verbal signals</a:t>
            </a:r>
            <a:b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✔ </a:t>
            </a:r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Practice Patience</a:t>
            </a:r>
            <a:endParaRPr lang="en-US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Allow time for trust and deliberation</a:t>
            </a:r>
            <a:b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✔ </a:t>
            </a:r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Bridge Cultural Gaps</a:t>
            </a:r>
            <a:endParaRPr lang="en-US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 bilingual negotiators or cultural liaisons</a:t>
            </a:r>
          </a:p>
          <a:p>
            <a:pPr marL="345522" lvl="1" algn="just">
              <a:lnSpc>
                <a:spcPts val="4128"/>
              </a:lnSpc>
            </a:pPr>
            <a:endParaRPr lang="en-US" sz="3200" dirty="0">
              <a:solidFill>
                <a:srgbClr val="000000"/>
              </a:solidFill>
              <a:latin typeface="Dynapuff SemiCondensed"/>
              <a:ea typeface="Dynapuff SemiCondensed"/>
              <a:cs typeface="Dynapuff SemiCondensed"/>
              <a:sym typeface="Dynapuff SemiCondensed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FD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905000" y="1028700"/>
            <a:ext cx="15621000" cy="8809462"/>
          </a:xfrm>
          <a:custGeom>
            <a:avLst/>
            <a:gdLst/>
            <a:ahLst/>
            <a:cxnLst/>
            <a:rect l="l" t="t" r="r" b="b"/>
            <a:pathLst>
              <a:path w="14111580" h="8809462">
                <a:moveTo>
                  <a:pt x="0" y="0"/>
                </a:moveTo>
                <a:lnTo>
                  <a:pt x="14111580" y="0"/>
                </a:lnTo>
                <a:lnTo>
                  <a:pt x="14111580" y="8809462"/>
                </a:lnTo>
                <a:lnTo>
                  <a:pt x="0" y="880946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2895600" y="3314700"/>
            <a:ext cx="14858999" cy="246458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 algn="just">
              <a:lnSpc>
                <a:spcPts val="4900"/>
              </a:lnSpc>
              <a:buFont typeface="Wingdings" panose="05000000000000000000" pitchFamily="2" charset="2"/>
              <a:buChar char="v"/>
            </a:pPr>
            <a:r>
              <a:rPr lang="en-US" sz="3600" b="1" dirty="0">
                <a:solidFill>
                  <a:srgbClr val="000000"/>
                </a:solidFill>
                <a:latin typeface="Times New Roman" panose="02020603050405020304" pitchFamily="18" charset="0"/>
                <a:ea typeface="Dynapuff SemiCondensed"/>
                <a:cs typeface="Times New Roman" panose="02020603050405020304" pitchFamily="18" charset="0"/>
                <a:sym typeface="Dynapuff SemiCondensed"/>
              </a:rPr>
              <a:t>Culture deeply affects international negotiation</a:t>
            </a:r>
          </a:p>
          <a:p>
            <a:pPr marL="457200" indent="-457200" algn="just">
              <a:lnSpc>
                <a:spcPts val="4900"/>
              </a:lnSpc>
              <a:buFont typeface="Wingdings" panose="05000000000000000000" pitchFamily="2" charset="2"/>
              <a:buChar char="v"/>
            </a:pPr>
            <a:r>
              <a:rPr lang="en-US" sz="3600" b="1" dirty="0">
                <a:solidFill>
                  <a:srgbClr val="000000"/>
                </a:solidFill>
                <a:latin typeface="Times New Roman" panose="02020603050405020304" pitchFamily="18" charset="0"/>
                <a:ea typeface="Dynapuff SemiCondensed"/>
                <a:cs typeface="Times New Roman" panose="02020603050405020304" pitchFamily="18" charset="0"/>
                <a:sym typeface="Dynapuff SemiCondensed"/>
              </a:rPr>
              <a:t> The UK and China have contrasting norms</a:t>
            </a:r>
          </a:p>
          <a:p>
            <a:pPr marL="457200" indent="-457200" algn="just">
              <a:lnSpc>
                <a:spcPts val="4900"/>
              </a:lnSpc>
              <a:buFont typeface="Wingdings" panose="05000000000000000000" pitchFamily="2" charset="2"/>
              <a:buChar char="v"/>
            </a:pPr>
            <a:r>
              <a:rPr lang="en-US" sz="3600" b="1" dirty="0">
                <a:solidFill>
                  <a:srgbClr val="000000"/>
                </a:solidFill>
                <a:latin typeface="Times New Roman" panose="02020603050405020304" pitchFamily="18" charset="0"/>
                <a:ea typeface="Dynapuff SemiCondensed"/>
                <a:cs typeface="Times New Roman" panose="02020603050405020304" pitchFamily="18" charset="0"/>
                <a:sym typeface="Dynapuff SemiCondensed"/>
              </a:rPr>
              <a:t>Understanding Hofstede’s dimensions helps interpret differences</a:t>
            </a:r>
          </a:p>
          <a:p>
            <a:pPr marL="457200" indent="-457200" algn="just">
              <a:lnSpc>
                <a:spcPts val="4900"/>
              </a:lnSpc>
              <a:buFont typeface="Wingdings" panose="05000000000000000000" pitchFamily="2" charset="2"/>
              <a:buChar char="v"/>
            </a:pPr>
            <a:r>
              <a:rPr lang="en-US" sz="3600" b="1" dirty="0">
                <a:solidFill>
                  <a:srgbClr val="000000"/>
                </a:solidFill>
                <a:latin typeface="Times New Roman" panose="02020603050405020304" pitchFamily="18" charset="0"/>
                <a:ea typeface="Dynapuff SemiCondensed"/>
                <a:cs typeface="Times New Roman" panose="02020603050405020304" pitchFamily="18" charset="0"/>
                <a:sym typeface="Dynapuff SemiCondensed"/>
              </a:rPr>
              <a:t> Success depends on relationship-building, adaptability, and patience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81600" y="419100"/>
            <a:ext cx="7350343" cy="9310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7800"/>
              </a:lnSpc>
              <a:spcBef>
                <a:spcPct val="0"/>
              </a:spcBef>
            </a:pPr>
            <a:r>
              <a:rPr lang="en-US" sz="6000" dirty="0">
                <a:solidFill>
                  <a:srgbClr val="000000"/>
                </a:solidFill>
                <a:latin typeface="Dynapuff Condensed"/>
                <a:ea typeface="Dynapuff Condensed"/>
                <a:cs typeface="Dynapuff Condensed"/>
                <a:sym typeface="Dynapuff Condensed"/>
              </a:rPr>
              <a:t>CONCLUSION</a:t>
            </a:r>
          </a:p>
        </p:txBody>
      </p:sp>
      <p:sp>
        <p:nvSpPr>
          <p:cNvPr id="5" name="Freeform 5"/>
          <p:cNvSpPr/>
          <p:nvPr/>
        </p:nvSpPr>
        <p:spPr>
          <a:xfrm flipH="1" flipV="1">
            <a:off x="12337292" y="-876300"/>
            <a:ext cx="6103108" cy="4114800"/>
          </a:xfrm>
          <a:custGeom>
            <a:avLst/>
            <a:gdLst/>
            <a:ahLst/>
            <a:cxnLst/>
            <a:rect l="l" t="t" r="r" b="b"/>
            <a:pathLst>
              <a:path w="6103108" h="4114800">
                <a:moveTo>
                  <a:pt x="6103108" y="4114800"/>
                </a:moveTo>
                <a:lnTo>
                  <a:pt x="0" y="4114800"/>
                </a:lnTo>
                <a:lnTo>
                  <a:pt x="0" y="0"/>
                </a:lnTo>
                <a:lnTo>
                  <a:pt x="6103108" y="0"/>
                </a:lnTo>
                <a:lnTo>
                  <a:pt x="6103108" y="411480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14407223" y="-302623"/>
            <a:ext cx="5040401" cy="4114800"/>
          </a:xfrm>
          <a:custGeom>
            <a:avLst/>
            <a:gdLst/>
            <a:ahLst/>
            <a:cxnLst/>
            <a:rect l="l" t="t" r="r" b="b"/>
            <a:pathLst>
              <a:path w="5040401" h="4114800">
                <a:moveTo>
                  <a:pt x="0" y="0"/>
                </a:moveTo>
                <a:lnTo>
                  <a:pt x="5040401" y="0"/>
                </a:lnTo>
                <a:lnTo>
                  <a:pt x="5040401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=""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-826735" y="6747939"/>
            <a:ext cx="6103108" cy="4114800"/>
          </a:xfrm>
          <a:custGeom>
            <a:avLst/>
            <a:gdLst/>
            <a:ahLst/>
            <a:cxnLst/>
            <a:rect l="l" t="t" r="r" b="b"/>
            <a:pathLst>
              <a:path w="6103108" h="4114800">
                <a:moveTo>
                  <a:pt x="0" y="0"/>
                </a:moveTo>
                <a:lnTo>
                  <a:pt x="6103108" y="0"/>
                </a:lnTo>
                <a:lnTo>
                  <a:pt x="610310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0" y="-419100"/>
            <a:ext cx="2369825" cy="2300885"/>
          </a:xfrm>
          <a:custGeom>
            <a:avLst/>
            <a:gdLst/>
            <a:ahLst/>
            <a:cxnLst/>
            <a:rect l="l" t="t" r="r" b="b"/>
            <a:pathLst>
              <a:path w="2369825" h="2300885">
                <a:moveTo>
                  <a:pt x="0" y="0"/>
                </a:moveTo>
                <a:lnTo>
                  <a:pt x="2369825" y="0"/>
                </a:lnTo>
                <a:lnTo>
                  <a:pt x="2369825" y="2300885"/>
                </a:lnTo>
                <a:lnTo>
                  <a:pt x="0" y="2300885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=""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FD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819400" y="-190500"/>
            <a:ext cx="12071184" cy="146963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13373"/>
              </a:lnSpc>
            </a:pPr>
            <a:r>
              <a:rPr lang="en-US" sz="6000" spc="501" dirty="0">
                <a:solidFill>
                  <a:srgbClr val="000000"/>
                </a:solidFill>
                <a:latin typeface="Dynapuff Condensed"/>
                <a:ea typeface="Dynapuff Condensed"/>
                <a:cs typeface="Dynapuff Condensed"/>
                <a:sym typeface="Dynapuff Condensed"/>
              </a:rPr>
              <a:t>References</a:t>
            </a:r>
          </a:p>
        </p:txBody>
      </p:sp>
      <p:sp>
        <p:nvSpPr>
          <p:cNvPr id="3" name="Freeform 3"/>
          <p:cNvSpPr/>
          <p:nvPr/>
        </p:nvSpPr>
        <p:spPr>
          <a:xfrm>
            <a:off x="-664261" y="6677503"/>
            <a:ext cx="6103108" cy="4114800"/>
          </a:xfrm>
          <a:custGeom>
            <a:avLst/>
            <a:gdLst/>
            <a:ahLst/>
            <a:cxnLst/>
            <a:rect l="l" t="t" r="r" b="b"/>
            <a:pathLst>
              <a:path w="6103108" h="4114800">
                <a:moveTo>
                  <a:pt x="0" y="0"/>
                </a:moveTo>
                <a:lnTo>
                  <a:pt x="6103109" y="0"/>
                </a:lnTo>
                <a:lnTo>
                  <a:pt x="610310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flipH="1" flipV="1">
            <a:off x="12184892" y="-1028700"/>
            <a:ext cx="6103108" cy="4114800"/>
          </a:xfrm>
          <a:custGeom>
            <a:avLst/>
            <a:gdLst/>
            <a:ahLst/>
            <a:cxnLst/>
            <a:rect l="l" t="t" r="r" b="b"/>
            <a:pathLst>
              <a:path w="6103108" h="4114800">
                <a:moveTo>
                  <a:pt x="6103108" y="4114800"/>
                </a:moveTo>
                <a:lnTo>
                  <a:pt x="0" y="4114800"/>
                </a:lnTo>
                <a:lnTo>
                  <a:pt x="0" y="0"/>
                </a:lnTo>
                <a:lnTo>
                  <a:pt x="6103108" y="0"/>
                </a:lnTo>
                <a:lnTo>
                  <a:pt x="6103108" y="411480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14254823" y="-455023"/>
            <a:ext cx="5040401" cy="4114800"/>
          </a:xfrm>
          <a:custGeom>
            <a:avLst/>
            <a:gdLst/>
            <a:ahLst/>
            <a:cxnLst/>
            <a:rect l="l" t="t" r="r" b="b"/>
            <a:pathLst>
              <a:path w="5040401" h="4114800">
                <a:moveTo>
                  <a:pt x="0" y="0"/>
                </a:moveTo>
                <a:lnTo>
                  <a:pt x="5040401" y="0"/>
                </a:lnTo>
                <a:lnTo>
                  <a:pt x="5040401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-21771" y="7986115"/>
            <a:ext cx="2369825" cy="2300885"/>
          </a:xfrm>
          <a:custGeom>
            <a:avLst/>
            <a:gdLst/>
            <a:ahLst/>
            <a:cxnLst/>
            <a:rect l="l" t="t" r="r" b="b"/>
            <a:pathLst>
              <a:path w="2369825" h="2300885">
                <a:moveTo>
                  <a:pt x="0" y="0"/>
                </a:moveTo>
                <a:lnTo>
                  <a:pt x="2369825" y="0"/>
                </a:lnTo>
                <a:lnTo>
                  <a:pt x="2369825" y="2300885"/>
                </a:lnTo>
                <a:lnTo>
                  <a:pt x="0" y="230088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=""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 flipV="1">
            <a:off x="0" y="0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4114800"/>
                </a:moveTo>
                <a:lnTo>
                  <a:pt x="4114800" y="4114800"/>
                </a:lnTo>
                <a:lnTo>
                  <a:pt x="4114800" y="0"/>
                </a:lnTo>
                <a:lnTo>
                  <a:pt x="0" y="0"/>
                </a:lnTo>
                <a:lnTo>
                  <a:pt x="0" y="411480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=""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 flipH="1">
            <a:off x="14173200" y="6287097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4114800" y="0"/>
                </a:moveTo>
                <a:lnTo>
                  <a:pt x="0" y="0"/>
                </a:lnTo>
                <a:lnTo>
                  <a:pt x="0" y="4114800"/>
                </a:lnTo>
                <a:lnTo>
                  <a:pt x="4114800" y="4114800"/>
                </a:lnTo>
                <a:lnTo>
                  <a:pt x="411480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=""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584D308A-D56B-7122-E76B-0E272EDCF1F8}"/>
              </a:ext>
            </a:extLst>
          </p:cNvPr>
          <p:cNvSpPr txBox="1"/>
          <p:nvPr/>
        </p:nvSpPr>
        <p:spPr>
          <a:xfrm>
            <a:off x="1524000" y="1943100"/>
            <a:ext cx="14325600" cy="63709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4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Javaid, M., Haleem, A., Singh, R.P. and Sinha, A.K., 2024. Digital economy to improve the culture of industry 4.0: A study on features, implementation and challenges. </a:t>
            </a:r>
            <a:r>
              <a:rPr lang="en-US" sz="2400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Green Technologies and Sustainability</a:t>
            </a:r>
            <a:r>
              <a:rPr lang="en-US" sz="24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p.100083.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4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Li, C., Chen, M., Wang, J., Sitaram, S. and Xie, X., 2024. </a:t>
            </a:r>
            <a:r>
              <a:rPr lang="en-US" sz="2400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Culturellm</a:t>
            </a:r>
            <a:r>
              <a:rPr lang="en-US" sz="24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Incorporating cultural differences into large language models. </a:t>
            </a:r>
            <a:r>
              <a:rPr lang="en-US" sz="2400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Advances in Neural Information Processing Systems</a:t>
            </a:r>
            <a:r>
              <a:rPr lang="en-US" sz="24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2400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37</a:t>
            </a:r>
            <a:r>
              <a:rPr lang="en-US" sz="24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pp.84799-84838.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4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de Oliveira, R.A., </a:t>
            </a:r>
            <a:r>
              <a:rPr lang="en-US" sz="2400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Baracho</a:t>
            </a:r>
            <a:r>
              <a:rPr lang="en-US" sz="24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R.M.A. and </a:t>
            </a:r>
            <a:r>
              <a:rPr lang="en-US" sz="2400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Cantoni</a:t>
            </a:r>
            <a:r>
              <a:rPr lang="en-US" sz="24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L., 2024. The perception of UNESCO World Heritage Sites' managers about concepts and elements of cultural sustainability in tourism. </a:t>
            </a:r>
            <a:r>
              <a:rPr lang="en-US" sz="2400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Journal of Cultural Heritage Management and Sustainable Development</a:t>
            </a:r>
            <a:r>
              <a:rPr lang="en-US" sz="24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2400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14</a:t>
            </a:r>
            <a:r>
              <a:rPr lang="en-US" sz="24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(3), pp.297-311.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4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Statham, P., 2024. Challenging the </a:t>
            </a:r>
            <a:r>
              <a:rPr lang="en-US" sz="2400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Muslimification</a:t>
            </a:r>
            <a:r>
              <a:rPr lang="en-US" sz="24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of Muslims in research on ‘liberal democratic values’: why culture matters beyond religion. </a:t>
            </a:r>
            <a:r>
              <a:rPr lang="en-US" sz="2400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Journal of Ethnic and Migration Studies</a:t>
            </a:r>
            <a:r>
              <a:rPr lang="en-US" sz="24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2400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50</a:t>
            </a:r>
            <a:r>
              <a:rPr lang="en-US" sz="24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(1), pp.203-232.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400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Bakhov</a:t>
            </a:r>
            <a:r>
              <a:rPr lang="en-US" sz="24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I., </a:t>
            </a:r>
            <a:r>
              <a:rPr lang="en-US" sz="2400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Terebushko</a:t>
            </a:r>
            <a:r>
              <a:rPr lang="en-US" sz="24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Y., </a:t>
            </a:r>
            <a:r>
              <a:rPr lang="en-US" sz="2400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Osaulchyk</a:t>
            </a:r>
            <a:r>
              <a:rPr lang="en-US" sz="24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O., </a:t>
            </a:r>
            <a:r>
              <a:rPr lang="en-US" sz="2400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Ryhina</a:t>
            </a:r>
            <a:r>
              <a:rPr lang="en-US" sz="24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O. and </a:t>
            </a:r>
            <a:r>
              <a:rPr lang="en-US" sz="2400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Vedenieiev</a:t>
            </a:r>
            <a:r>
              <a:rPr lang="en-US" sz="24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V., 2024. Cultural challenges in education: strategies for consideration of various intercultural aspects in the educational process. </a:t>
            </a:r>
            <a:r>
              <a:rPr lang="en-US" sz="2400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Multidisciplinary Science Journal</a:t>
            </a:r>
            <a:r>
              <a:rPr lang="en-US" sz="24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2400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  <a:r>
              <a:rPr lang="en-US" sz="24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4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Santos, M. and Dias, M., 2024. Exploring the missing link between trust in business negotiation and virtual work. </a:t>
            </a:r>
            <a:r>
              <a:rPr lang="en-US" sz="2400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European Journal of Theoretical and Applied Sciences</a:t>
            </a:r>
            <a:r>
              <a:rPr lang="en-US" sz="24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2400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sz="24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(2), pp.291-309.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400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Tiawati</a:t>
            </a:r>
            <a:r>
              <a:rPr lang="en-US" sz="24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R.L., </a:t>
            </a:r>
            <a:r>
              <a:rPr lang="en-US" sz="2400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Kurnia</a:t>
            </a:r>
            <a:r>
              <a:rPr lang="en-US" sz="24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M.D., </a:t>
            </a:r>
            <a:r>
              <a:rPr lang="en-US" sz="2400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Nazriani</a:t>
            </a:r>
            <a:r>
              <a:rPr lang="en-US" sz="24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N., </a:t>
            </a:r>
            <a:r>
              <a:rPr lang="en-US" sz="2400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Annisa</a:t>
            </a:r>
            <a:r>
              <a:rPr lang="en-US" sz="24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W. and </a:t>
            </a:r>
            <a:r>
              <a:rPr lang="en-US" sz="2400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Harahap</a:t>
            </a:r>
            <a:r>
              <a:rPr lang="en-US" sz="24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S.H., 2024. Cultural literacy in </a:t>
            </a:r>
            <a:r>
              <a:rPr lang="en-US" sz="2400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indonesian</a:t>
            </a:r>
            <a:r>
              <a:rPr lang="en-US" sz="24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language learning for foreign speakers (BIPA): Overcoming barriers and fostering language proficiency with cross-cultural understanding issues. </a:t>
            </a:r>
            <a:r>
              <a:rPr lang="en-US" sz="2400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Journal of Pragmatics and Discourse Research</a:t>
            </a:r>
            <a:r>
              <a:rPr lang="en-US" sz="24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2400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en-US" sz="24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(1), pp.22-31.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92</TotalTime>
  <Words>317</Words>
  <Application>Microsoft Office PowerPoint</Application>
  <PresentationFormat>Custom</PresentationFormat>
  <Paragraphs>89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Arial</vt:lpstr>
      <vt:lpstr>Wingdings</vt:lpstr>
      <vt:lpstr>Times New Roman</vt:lpstr>
      <vt:lpstr>Calibri</vt:lpstr>
      <vt:lpstr>Dynapuff Condensed</vt:lpstr>
      <vt:lpstr>Dynapuff Condensed Bold</vt:lpstr>
      <vt:lpstr>Dynapuff SemiCondensed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Cream and  Dark Brown Aesthetic Abstract Corner Project Presentation</dc:title>
  <dc:creator>robayat hasan</dc:creator>
  <cp:lastModifiedBy>Md. Abidur Rahman</cp:lastModifiedBy>
  <cp:revision>7</cp:revision>
  <dcterms:created xsi:type="dcterms:W3CDTF">2006-08-16T00:00:00Z</dcterms:created>
  <dcterms:modified xsi:type="dcterms:W3CDTF">2025-07-10T02:22:05Z</dcterms:modified>
  <dc:identifier>DAGsBt9cKIE</dc:identifier>
</cp:coreProperties>
</file>