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4" r:id="rId2"/>
    <p:sldId id="300" r:id="rId3"/>
    <p:sldId id="293" r:id="rId4"/>
    <p:sldId id="301" r:id="rId5"/>
    <p:sldId id="290" r:id="rId6"/>
    <p:sldId id="295" r:id="rId7"/>
    <p:sldId id="292" r:id="rId8"/>
    <p:sldId id="296" r:id="rId9"/>
    <p:sldId id="291" r:id="rId10"/>
    <p:sldId id="298"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0" y="20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132804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666911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3937A92-328B-45E9-8FDE-C1459F883D53}"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556216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3937A92-328B-45E9-8FDE-C1459F883D53}"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29164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3937A92-328B-45E9-8FDE-C1459F883D53}" type="datetimeFigureOut">
              <a:rPr lang="en-GB" smtClean="0"/>
              <a:t>30/10/2017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576631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3937A92-328B-45E9-8FDE-C1459F883D53}" type="datetimeFigureOut">
              <a:rPr lang="en-GB" smtClean="0"/>
              <a:t>30/10/2017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832179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937A92-328B-45E9-8FDE-C1459F883D53}" type="datetimeFigureOut">
              <a:rPr lang="en-GB" smtClean="0"/>
              <a:t>30/10/2017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880257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039504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30/10/2017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6909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640215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36988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37A92-328B-45E9-8FDE-C1459F883D53}" type="datetimeFigureOut">
              <a:rPr lang="en-GB" smtClean="0"/>
              <a:t>30/10/2017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27078816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bing.com/videos/search?q=67mikew&amp;qft=+Filterui:userpage-67mikew&amp;view=detail&amp;mid=0DCB9099691E202E0EAF0DCB9099691E202E0EAF&amp;FORM=VRDGAR" TargetMode="External"/><Relationship Id="rId3" Type="http://schemas.openxmlformats.org/officeDocument/2006/relationships/hyperlink" Target="https://www.bing.com/videos/search?q=Enoch+Powell+Rivers+of+Blood&amp;&amp;view=detail&amp;mid=29A467AF4F22343E7C9629A467AF4F22343E7C96&amp;&amp;FORM=VDRVRV" TargetMode="External"/><Relationship Id="rId7" Type="http://schemas.openxmlformats.org/officeDocument/2006/relationships/hyperlink" Target="https://www.bing.com/videos/search?q=67mikew&amp;qft=+Filterui:userpage-67mikew&amp;view=detail&amp;mid=E7EEADAF4048244F03CEE7EEADAF4048244F03CE&amp;FORM=VRDGAR" TargetMode="External"/><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hyperlink" Target="https://www.bing.com/videos/search?q=67mikew&amp;qft=+Filterui:userpage-67mikew&amp;view=detail&amp;mid=C19311AE911D9455301DC19311AE911D9455301D&amp;FORM=VRDGAR" TargetMode="External"/><Relationship Id="rId5" Type="http://schemas.openxmlformats.org/officeDocument/2006/relationships/hyperlink" Target="https://www.bing.com/videos/search?q=67mikew&amp;qft=+Filterui:userpage-67mikew&amp;view=detail&amp;mid=5E27346B9E80541597D85E27346B9E80541597D8&amp;FORM=VRDGAR" TargetMode="External"/><Relationship Id="rId4" Type="http://schemas.openxmlformats.org/officeDocument/2006/relationships/hyperlink" Target="https://www.bing.com/videos/search?q=bbc+documentary+rivers+of+blood&amp;&amp;view=detail&amp;mid=402A5DDE444C0FCF572F402A5DDE444C0FCF572F&amp;FORM=VRDGAR" TargetMode="External"/><Relationship Id="rId9" Type="http://schemas.openxmlformats.org/officeDocument/2006/relationships/hyperlink" Target="http://www.bbc.co.uk/radio4/1968/riversofblood.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theguardian.com/news/datablog/2011/may/18/ethnic-population-england-wales"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news.bbc.co.uk/hi/english/static/in_depth/uk/2002/race/short_history_of_immigration.stm" TargetMode="External"/><Relationship Id="rId2" Type="http://schemas.openxmlformats.org/officeDocument/2006/relationships/hyperlink" Target="http://www.english-heritage.org.uk/visit/places/1066-battle-of-hastings-abbey-and-battlefiel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9028" y="1283274"/>
            <a:ext cx="5246913" cy="4234543"/>
          </a:xfrm>
        </p:spPr>
        <p:txBody>
          <a:bodyPr>
            <a:normAutofit fontScale="90000"/>
          </a:bodyPr>
          <a:lstStyle/>
          <a:p>
            <a:pPr algn="ctr"/>
            <a:r>
              <a:rPr lang="en-GB" sz="6000" dirty="0" smtClean="0"/>
              <a:t>Enoch Powell MP </a:t>
            </a:r>
            <a:br>
              <a:rPr lang="en-GB" sz="6000" dirty="0" smtClean="0"/>
            </a:br>
            <a:r>
              <a:rPr lang="en-GB" sz="6000" dirty="0" smtClean="0"/>
              <a:t>(1912-1998)</a:t>
            </a:r>
            <a:r>
              <a:rPr lang="en-GB" dirty="0" smtClean="0"/>
              <a:t/>
            </a:r>
            <a:br>
              <a:rPr lang="en-GB" dirty="0" smtClean="0"/>
            </a:br>
            <a:r>
              <a:rPr lang="en-GB" dirty="0"/>
              <a:t/>
            </a:r>
            <a:br>
              <a:rPr lang="en-GB" dirty="0"/>
            </a:br>
            <a:r>
              <a:rPr lang="en-GB" dirty="0" smtClean="0"/>
              <a:t>Why is he one of the most notorious politicians of the last 50 years?</a:t>
            </a:r>
            <a:endParaRPr lang="en-GB" dirty="0"/>
          </a:p>
        </p:txBody>
      </p:sp>
      <p:grpSp>
        <p:nvGrpSpPr>
          <p:cNvPr id="6" name="Group 5"/>
          <p:cNvGrpSpPr/>
          <p:nvPr/>
        </p:nvGrpSpPr>
        <p:grpSpPr>
          <a:xfrm>
            <a:off x="-141514" y="0"/>
            <a:ext cx="5649684" cy="6801093"/>
            <a:chOff x="-141514" y="0"/>
            <a:chExt cx="5649684" cy="6801093"/>
          </a:xfrm>
        </p:grpSpPr>
        <p:pic>
          <p:nvPicPr>
            <p:cNvPr id="4" name="Picture 3"/>
            <p:cNvPicPr>
              <a:picLocks noChangeAspect="1"/>
            </p:cNvPicPr>
            <p:nvPr/>
          </p:nvPicPr>
          <p:blipFill>
            <a:blip r:embed="rId2"/>
            <a:stretch>
              <a:fillRect/>
            </a:stretch>
          </p:blipFill>
          <p:spPr>
            <a:xfrm>
              <a:off x="0" y="0"/>
              <a:ext cx="5508170" cy="6801093"/>
            </a:xfrm>
            <a:prstGeom prst="rect">
              <a:avLst/>
            </a:prstGeom>
          </p:spPr>
        </p:pic>
        <p:sp>
          <p:nvSpPr>
            <p:cNvPr id="5" name="TextBox 4"/>
            <p:cNvSpPr txBox="1"/>
            <p:nvPr/>
          </p:nvSpPr>
          <p:spPr>
            <a:xfrm>
              <a:off x="-141514" y="4174670"/>
              <a:ext cx="5344886" cy="769441"/>
            </a:xfrm>
            <a:prstGeom prst="rect">
              <a:avLst/>
            </a:prstGeom>
            <a:noFill/>
          </p:spPr>
          <p:txBody>
            <a:bodyPr wrap="square" rtlCol="0">
              <a:spAutoFit/>
            </a:bodyPr>
            <a:lstStyle/>
            <a:p>
              <a:pPr algn="ctr"/>
              <a:r>
                <a:rPr lang="en-GB" sz="4400" dirty="0" smtClean="0">
                  <a:solidFill>
                    <a:schemeClr val="bg1"/>
                  </a:solidFill>
                </a:rPr>
                <a:t>Who’s this?</a:t>
              </a:r>
              <a:endParaRPr lang="en-GB" sz="4400" dirty="0">
                <a:solidFill>
                  <a:schemeClr val="bg1"/>
                </a:solidFill>
              </a:endParaRPr>
            </a:p>
          </p:txBody>
        </p:sp>
      </p:grpSp>
    </p:spTree>
    <p:extLst>
      <p:ext uri="{BB962C8B-B14F-4D97-AF65-F5344CB8AC3E}">
        <p14:creationId xmlns:p14="http://schemas.microsoft.com/office/powerpoint/2010/main" val="289224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3096" y="365125"/>
            <a:ext cx="4870704" cy="997331"/>
          </a:xfrm>
        </p:spPr>
        <p:txBody>
          <a:bodyPr/>
          <a:lstStyle/>
          <a:p>
            <a:r>
              <a:rPr lang="en-GB" dirty="0" smtClean="0"/>
              <a:t>‘Us’ and ‘Them’</a:t>
            </a:r>
            <a:endParaRPr lang="en-GB" dirty="0"/>
          </a:p>
        </p:txBody>
      </p:sp>
      <p:sp>
        <p:nvSpPr>
          <p:cNvPr id="3" name="Content Placeholder 2"/>
          <p:cNvSpPr>
            <a:spLocks noGrp="1"/>
          </p:cNvSpPr>
          <p:nvPr>
            <p:ph idx="1"/>
          </p:nvPr>
        </p:nvSpPr>
        <p:spPr>
          <a:xfrm>
            <a:off x="859536" y="104931"/>
            <a:ext cx="4402012" cy="6064495"/>
          </a:xfrm>
          <a:solidFill>
            <a:srgbClr val="FFFF00"/>
          </a:solidFill>
          <a:ln w="57150">
            <a:solidFill>
              <a:schemeClr val="tx1"/>
            </a:solidFill>
          </a:ln>
        </p:spPr>
        <p:txBody>
          <a:bodyPr>
            <a:noAutofit/>
          </a:bodyPr>
          <a:lstStyle/>
          <a:p>
            <a:pPr marL="0" indent="0" algn="ctr">
              <a:buNone/>
            </a:pPr>
            <a:r>
              <a:rPr lang="en-GB" sz="3600" dirty="0" smtClean="0"/>
              <a:t>“Anxiety over peoples seen as new, coupled with the growth in want and exclusion for so many who saw themselves as ‘indigenous white’, was stirred up by racist agitators to incite racist prejudice, particularly from the 1970s onwards.”</a:t>
            </a:r>
            <a:endParaRPr lang="en-GB" sz="3600" dirty="0"/>
          </a:p>
        </p:txBody>
      </p:sp>
      <p:pic>
        <p:nvPicPr>
          <p:cNvPr id="4" name="Picture 3"/>
          <p:cNvPicPr>
            <a:picLocks noChangeAspect="1"/>
          </p:cNvPicPr>
          <p:nvPr/>
        </p:nvPicPr>
        <p:blipFill>
          <a:blip r:embed="rId2"/>
          <a:stretch>
            <a:fillRect/>
          </a:stretch>
        </p:blipFill>
        <p:spPr>
          <a:xfrm>
            <a:off x="5638800" y="1488567"/>
            <a:ext cx="5715000" cy="3752850"/>
          </a:xfrm>
          <a:prstGeom prst="rect">
            <a:avLst/>
          </a:prstGeom>
        </p:spPr>
      </p:pic>
      <p:sp>
        <p:nvSpPr>
          <p:cNvPr id="5" name="TextBox 4"/>
          <p:cNvSpPr txBox="1"/>
          <p:nvPr/>
        </p:nvSpPr>
        <p:spPr>
          <a:xfrm>
            <a:off x="7230356" y="5707762"/>
            <a:ext cx="3877056" cy="461665"/>
          </a:xfrm>
          <a:prstGeom prst="rect">
            <a:avLst/>
          </a:prstGeom>
          <a:noFill/>
        </p:spPr>
        <p:txBody>
          <a:bodyPr wrap="square" rtlCol="0">
            <a:spAutoFit/>
          </a:bodyPr>
          <a:lstStyle/>
          <a:p>
            <a:r>
              <a:rPr lang="en-GB" sz="2400" dirty="0" smtClean="0">
                <a:solidFill>
                  <a:prstClr val="black"/>
                </a:solidFill>
              </a:rPr>
              <a:t>Dorling (2011: 146</a:t>
            </a:r>
            <a:r>
              <a:rPr lang="en-GB" dirty="0" smtClean="0">
                <a:solidFill>
                  <a:prstClr val="black"/>
                </a:solidFill>
              </a:rPr>
              <a:t>)</a:t>
            </a:r>
            <a:endParaRPr lang="en-GB" dirty="0">
              <a:solidFill>
                <a:prstClr val="black"/>
              </a:solidFill>
            </a:endParaRPr>
          </a:p>
        </p:txBody>
      </p:sp>
    </p:spTree>
    <p:extLst>
      <p:ext uri="{BB962C8B-B14F-4D97-AF65-F5344CB8AC3E}">
        <p14:creationId xmlns:p14="http://schemas.microsoft.com/office/powerpoint/2010/main" val="12736453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524" y="130629"/>
            <a:ext cx="2943333" cy="6785740"/>
          </a:xfrm>
          <a:prstGeom prst="rect">
            <a:avLst/>
          </a:prstGeom>
        </p:spPr>
      </p:pic>
      <p:sp>
        <p:nvSpPr>
          <p:cNvPr id="4" name="Title 3"/>
          <p:cNvSpPr>
            <a:spLocks noGrp="1"/>
          </p:cNvSpPr>
          <p:nvPr>
            <p:ph type="title"/>
          </p:nvPr>
        </p:nvSpPr>
        <p:spPr>
          <a:xfrm>
            <a:off x="4506684" y="637267"/>
            <a:ext cx="7532915" cy="1676165"/>
          </a:xfrm>
        </p:spPr>
        <p:txBody>
          <a:bodyPr>
            <a:noAutofit/>
          </a:bodyPr>
          <a:lstStyle/>
          <a:p>
            <a:r>
              <a:rPr lang="en-GB" sz="5400" dirty="0" smtClean="0"/>
              <a:t>‘Rivers of Blood’ Speech</a:t>
            </a:r>
            <a:br>
              <a:rPr lang="en-GB" sz="5400" dirty="0" smtClean="0"/>
            </a:br>
            <a:r>
              <a:rPr lang="en-GB" sz="5400" dirty="0" smtClean="0"/>
              <a:t>20</a:t>
            </a:r>
            <a:r>
              <a:rPr lang="en-GB" sz="5400" baseline="30000" dirty="0" smtClean="0"/>
              <a:t>th</a:t>
            </a:r>
            <a:r>
              <a:rPr lang="en-GB" sz="5400" dirty="0" smtClean="0"/>
              <a:t> April 1968</a:t>
            </a:r>
            <a:endParaRPr lang="en-GB" sz="5400" dirty="0"/>
          </a:p>
        </p:txBody>
      </p:sp>
      <p:graphicFrame>
        <p:nvGraphicFramePr>
          <p:cNvPr id="8" name="Table 7"/>
          <p:cNvGraphicFramePr>
            <a:graphicFrameLocks noGrp="1"/>
          </p:cNvGraphicFramePr>
          <p:nvPr>
            <p:extLst>
              <p:ext uri="{D42A27DB-BD31-4B8C-83A1-F6EECF244321}">
                <p14:modId xmlns:p14="http://schemas.microsoft.com/office/powerpoint/2010/main" val="971790589"/>
              </p:ext>
            </p:extLst>
          </p:nvPr>
        </p:nvGraphicFramePr>
        <p:xfrm>
          <a:off x="3418114" y="2689981"/>
          <a:ext cx="8621485" cy="2804160"/>
        </p:xfrm>
        <a:graphic>
          <a:graphicData uri="http://schemas.openxmlformats.org/drawingml/2006/table">
            <a:tbl>
              <a:tblPr firstRow="1" bandRow="1">
                <a:tableStyleId>{5940675A-B579-460E-94D1-54222C63F5DA}</a:tableStyleId>
              </a:tblPr>
              <a:tblGrid>
                <a:gridCol w="1214137"/>
                <a:gridCol w="7407348"/>
              </a:tblGrid>
              <a:tr h="370840">
                <a:tc>
                  <a:txBody>
                    <a:bodyPr/>
                    <a:lstStyle/>
                    <a:p>
                      <a:r>
                        <a:rPr lang="en-GB" dirty="0" smtClean="0"/>
                        <a:t>Part 1</a:t>
                      </a:r>
                      <a:endParaRPr lang="en-GB" dirty="0"/>
                    </a:p>
                  </a:txBody>
                  <a:tcPr/>
                </a:tc>
                <a:tc>
                  <a:txBody>
                    <a:bodyPr/>
                    <a:lstStyle/>
                    <a:p>
                      <a:r>
                        <a:rPr lang="en-GB" sz="1200" dirty="0" smtClean="0">
                          <a:hlinkClick r:id="rId3"/>
                        </a:rPr>
                        <a:t>https://www.bing.com/videos/search?q=Enoch+Powell+Rivers+of+Blood&amp;&amp;view=detail&amp;mid=29A467AF4F22343E7C9629A467AF4F22343E7C96&amp;&amp;FORM=VDRVRV</a:t>
                      </a:r>
                      <a:r>
                        <a:rPr lang="en-GB" sz="1200" dirty="0" smtClean="0"/>
                        <a:t>  </a:t>
                      </a:r>
                    </a:p>
                  </a:txBody>
                  <a:tcPr/>
                </a:tc>
              </a:tr>
              <a:tr h="370840">
                <a:tc>
                  <a:txBody>
                    <a:bodyPr/>
                    <a:lstStyle/>
                    <a:p>
                      <a:r>
                        <a:rPr lang="en-GB" dirty="0" smtClean="0"/>
                        <a:t>Part 2</a:t>
                      </a:r>
                      <a:endParaRPr lang="en-GB" dirty="0"/>
                    </a:p>
                  </a:txBody>
                  <a:tcPr/>
                </a:tc>
                <a:tc>
                  <a:txBody>
                    <a:bodyPr/>
                    <a:lstStyle/>
                    <a:p>
                      <a:r>
                        <a:rPr lang="en-GB" sz="1200" dirty="0" smtClean="0">
                          <a:hlinkClick r:id="rId4"/>
                        </a:rPr>
                        <a:t>https://www.bing.com/videos/search?q=bbc+documentary+rivers+of+blood&amp;&amp;view=detail&amp;mid=402A5DDE444C0FCF572F402A5DDE444C0FCF572F&amp;FORM=VRDGAR</a:t>
                      </a:r>
                      <a:r>
                        <a:rPr lang="en-GB" sz="1200" dirty="0" smtClean="0"/>
                        <a:t> </a:t>
                      </a:r>
                      <a:endParaRPr lang="en-GB" sz="1200" dirty="0"/>
                    </a:p>
                  </a:txBody>
                  <a:tcPr/>
                </a:tc>
              </a:tr>
              <a:tr h="370840">
                <a:tc>
                  <a:txBody>
                    <a:bodyPr/>
                    <a:lstStyle/>
                    <a:p>
                      <a:r>
                        <a:rPr lang="en-GB" dirty="0" smtClean="0"/>
                        <a:t>Part 3</a:t>
                      </a:r>
                      <a:endParaRPr lang="en-GB" dirty="0"/>
                    </a:p>
                  </a:txBody>
                  <a:tcPr/>
                </a:tc>
                <a:tc>
                  <a:txBody>
                    <a:bodyPr/>
                    <a:lstStyle/>
                    <a:p>
                      <a:r>
                        <a:rPr lang="en-GB" sz="1200" dirty="0" smtClean="0">
                          <a:hlinkClick r:id="rId5"/>
                        </a:rPr>
                        <a:t>https://www.bing.com/videos/search?q=67mikew&amp;qft=+Filterui%3auserpage-67mikew&amp;view=detail&amp;mid=5E27346B9E80541597D85E27346B9E80541597D8&amp;FORM=VRDGAR</a:t>
                      </a:r>
                      <a:r>
                        <a:rPr lang="en-GB" sz="1200" dirty="0" smtClean="0"/>
                        <a:t> </a:t>
                      </a:r>
                      <a:endParaRPr lang="en-GB" sz="1200" dirty="0"/>
                    </a:p>
                  </a:txBody>
                  <a:tcPr/>
                </a:tc>
              </a:tr>
              <a:tr h="370840">
                <a:tc>
                  <a:txBody>
                    <a:bodyPr/>
                    <a:lstStyle/>
                    <a:p>
                      <a:r>
                        <a:rPr lang="en-GB" dirty="0" smtClean="0"/>
                        <a:t>Part 4</a:t>
                      </a:r>
                      <a:endParaRPr lang="en-GB" dirty="0"/>
                    </a:p>
                  </a:txBody>
                  <a:tcPr/>
                </a:tc>
                <a:tc>
                  <a:txBody>
                    <a:bodyPr/>
                    <a:lstStyle/>
                    <a:p>
                      <a:r>
                        <a:rPr lang="en-GB" sz="1400" dirty="0" smtClean="0">
                          <a:hlinkClick r:id="rId6"/>
                        </a:rPr>
                        <a:t>https://www.bing.com/videos/search?q=67mikew&amp;qft=+Filterui%3auserpage-67mikew&amp;view=detail&amp;mid=C19311AE911D9455301DC19311AE911D9455301D&amp;FORM=VRDGAR</a:t>
                      </a:r>
                      <a:r>
                        <a:rPr lang="en-GB" sz="1400" dirty="0" smtClean="0"/>
                        <a:t> </a:t>
                      </a:r>
                      <a:endParaRPr lang="en-GB" sz="1400" dirty="0"/>
                    </a:p>
                  </a:txBody>
                  <a:tcPr/>
                </a:tc>
              </a:tr>
              <a:tr h="370840">
                <a:tc>
                  <a:txBody>
                    <a:bodyPr/>
                    <a:lstStyle/>
                    <a:p>
                      <a:r>
                        <a:rPr lang="en-GB" dirty="0" smtClean="0"/>
                        <a:t>Part 5</a:t>
                      </a:r>
                      <a:endParaRPr lang="en-GB" dirty="0"/>
                    </a:p>
                  </a:txBody>
                  <a:tcPr/>
                </a:tc>
                <a:tc>
                  <a:txBody>
                    <a:bodyPr/>
                    <a:lstStyle/>
                    <a:p>
                      <a:r>
                        <a:rPr lang="en-GB" sz="1200" dirty="0" smtClean="0">
                          <a:hlinkClick r:id="rId7"/>
                        </a:rPr>
                        <a:t>https://www.bing.com/videos/search?q=67mikew&amp;qft=+Filterui%3auserpage-67mikew&amp;view=detail&amp;mid=E7EEADAF4048244F03CEE7EEADAF4048244F03CE&amp;FORM=VRDGAR</a:t>
                      </a:r>
                      <a:r>
                        <a:rPr lang="en-GB" sz="1200" dirty="0" smtClean="0"/>
                        <a:t> </a:t>
                      </a:r>
                      <a:endParaRPr lang="en-GB" sz="1200" dirty="0"/>
                    </a:p>
                  </a:txBody>
                  <a:tcPr/>
                </a:tc>
              </a:tr>
              <a:tr h="370840">
                <a:tc>
                  <a:txBody>
                    <a:bodyPr/>
                    <a:lstStyle/>
                    <a:p>
                      <a:r>
                        <a:rPr lang="en-GB" dirty="0" smtClean="0"/>
                        <a:t>Part 6</a:t>
                      </a:r>
                      <a:endParaRPr lang="en-GB" dirty="0"/>
                    </a:p>
                  </a:txBody>
                  <a:tcPr/>
                </a:tc>
                <a:tc>
                  <a:txBody>
                    <a:bodyPr/>
                    <a:lstStyle/>
                    <a:p>
                      <a:r>
                        <a:rPr lang="en-GB" sz="1200" dirty="0" smtClean="0">
                          <a:hlinkClick r:id="rId8"/>
                        </a:rPr>
                        <a:t>https://www.bing.com/videos/search?q=67mikew&amp;qft=+Filterui%3auserpage-67mikew&amp;view=detail&amp;mid=0DCB9099691E202E0EAF0DCB9099691E202E0EAF&amp;FORM=VRDGAR</a:t>
                      </a:r>
                      <a:r>
                        <a:rPr lang="en-GB" sz="1200" dirty="0" smtClean="0"/>
                        <a:t> </a:t>
                      </a:r>
                      <a:endParaRPr lang="en-GB" sz="1200" dirty="0"/>
                    </a:p>
                  </a:txBody>
                  <a:tcPr/>
                </a:tc>
              </a:tr>
            </a:tbl>
          </a:graphicData>
        </a:graphic>
      </p:graphicFrame>
      <p:sp>
        <p:nvSpPr>
          <p:cNvPr id="9" name="Rectangle 8"/>
          <p:cNvSpPr/>
          <p:nvPr/>
        </p:nvSpPr>
        <p:spPr>
          <a:xfrm>
            <a:off x="3437024" y="5682734"/>
            <a:ext cx="5426807" cy="369332"/>
          </a:xfrm>
          <a:prstGeom prst="rect">
            <a:avLst/>
          </a:prstGeom>
        </p:spPr>
        <p:txBody>
          <a:bodyPr wrap="none">
            <a:spAutoFit/>
          </a:bodyPr>
          <a:lstStyle/>
          <a:p>
            <a:r>
              <a:rPr lang="en-GB" dirty="0">
                <a:hlinkClick r:id="rId9"/>
              </a:rPr>
              <a:t>http://</a:t>
            </a:r>
            <a:r>
              <a:rPr lang="en-GB" dirty="0" smtClean="0">
                <a:hlinkClick r:id="rId9"/>
              </a:rPr>
              <a:t>www.bbc.co.uk/radio4/1968/riversofblood.shtml</a:t>
            </a:r>
            <a:r>
              <a:rPr lang="en-GB" dirty="0" smtClean="0"/>
              <a:t> </a:t>
            </a:r>
            <a:endParaRPr lang="en-GB" dirty="0"/>
          </a:p>
        </p:txBody>
      </p:sp>
      <p:sp>
        <p:nvSpPr>
          <p:cNvPr id="3" name="Rectangle 2"/>
          <p:cNvSpPr/>
          <p:nvPr/>
        </p:nvSpPr>
        <p:spPr>
          <a:xfrm>
            <a:off x="3334884" y="6240659"/>
            <a:ext cx="3298532" cy="369332"/>
          </a:xfrm>
          <a:prstGeom prst="rect">
            <a:avLst/>
          </a:prstGeom>
        </p:spPr>
        <p:txBody>
          <a:bodyPr wrap="none">
            <a:spAutoFit/>
          </a:bodyPr>
          <a:lstStyle/>
          <a:p>
            <a:r>
              <a:rPr lang="en-GB" dirty="0" smtClean="0"/>
              <a:t>April </a:t>
            </a:r>
            <a:r>
              <a:rPr lang="en-GB" dirty="0"/>
              <a:t>22, 1968 -</a:t>
            </a:r>
            <a:r>
              <a:rPr lang="en-GB" dirty="0" smtClean="0"/>
              <a:t> </a:t>
            </a:r>
            <a:r>
              <a:rPr lang="en-GB" dirty="0"/>
              <a:t>Birmingham Post</a:t>
            </a:r>
          </a:p>
        </p:txBody>
      </p:sp>
    </p:spTree>
    <p:extLst>
      <p:ext uri="{BB962C8B-B14F-4D97-AF65-F5344CB8AC3E}">
        <p14:creationId xmlns:p14="http://schemas.microsoft.com/office/powerpoint/2010/main" val="7587093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24128" y="740007"/>
            <a:ext cx="9738359" cy="5163059"/>
          </a:xfrm>
          <a:prstGeom prst="rect">
            <a:avLst/>
          </a:prstGeom>
        </p:spPr>
      </p:pic>
    </p:spTree>
    <p:extLst>
      <p:ext uri="{BB962C8B-B14F-4D97-AF65-F5344CB8AC3E}">
        <p14:creationId xmlns:p14="http://schemas.microsoft.com/office/powerpoint/2010/main" val="3623678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40988241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646" y="146304"/>
            <a:ext cx="8497146" cy="5678424"/>
            <a:chOff x="317670" y="347472"/>
            <a:chExt cx="7876613" cy="5135552"/>
          </a:xfrm>
        </p:grpSpPr>
        <p:pic>
          <p:nvPicPr>
            <p:cNvPr id="2" name="Picture 1"/>
            <p:cNvPicPr>
              <a:picLocks noChangeAspect="1"/>
            </p:cNvPicPr>
            <p:nvPr/>
          </p:nvPicPr>
          <p:blipFill>
            <a:blip r:embed="rId2"/>
            <a:stretch>
              <a:fillRect/>
            </a:stretch>
          </p:blipFill>
          <p:spPr>
            <a:xfrm>
              <a:off x="317670" y="347472"/>
              <a:ext cx="7876613" cy="5135552"/>
            </a:xfrm>
            <a:prstGeom prst="rect">
              <a:avLst/>
            </a:prstGeom>
          </p:spPr>
        </p:pic>
        <p:sp>
          <p:nvSpPr>
            <p:cNvPr id="3" name="TextBox 2"/>
            <p:cNvSpPr txBox="1"/>
            <p:nvPr/>
          </p:nvSpPr>
          <p:spPr>
            <a:xfrm>
              <a:off x="402336" y="1335024"/>
              <a:ext cx="1700784" cy="369332"/>
            </a:xfrm>
            <a:prstGeom prst="rect">
              <a:avLst/>
            </a:prstGeom>
            <a:noFill/>
          </p:spPr>
          <p:txBody>
            <a:bodyPr wrap="square" rtlCol="0">
              <a:spAutoFit/>
            </a:bodyPr>
            <a:lstStyle/>
            <a:p>
              <a:r>
                <a:rPr lang="en-GB" b="1" dirty="0" smtClean="0">
                  <a:solidFill>
                    <a:schemeClr val="bg1"/>
                  </a:solidFill>
                </a:rPr>
                <a:t>Brixton 1981</a:t>
              </a:r>
              <a:endParaRPr lang="en-GB" b="1" dirty="0">
                <a:solidFill>
                  <a:schemeClr val="bg1"/>
                </a:solidFill>
              </a:endParaRPr>
            </a:p>
          </p:txBody>
        </p:sp>
      </p:grpSp>
      <p:grpSp>
        <p:nvGrpSpPr>
          <p:cNvPr id="8" name="Group 7"/>
          <p:cNvGrpSpPr/>
          <p:nvPr/>
        </p:nvGrpSpPr>
        <p:grpSpPr>
          <a:xfrm>
            <a:off x="1822704" y="457200"/>
            <a:ext cx="7824216" cy="5518618"/>
            <a:chOff x="1822704" y="1064704"/>
            <a:chExt cx="6507480" cy="4911114"/>
          </a:xfrm>
        </p:grpSpPr>
        <p:pic>
          <p:nvPicPr>
            <p:cNvPr id="5" name="Picture 4"/>
            <p:cNvPicPr>
              <a:picLocks noChangeAspect="1"/>
            </p:cNvPicPr>
            <p:nvPr/>
          </p:nvPicPr>
          <p:blipFill>
            <a:blip r:embed="rId3"/>
            <a:stretch>
              <a:fillRect/>
            </a:stretch>
          </p:blipFill>
          <p:spPr>
            <a:xfrm>
              <a:off x="1822704" y="1064704"/>
              <a:ext cx="6507480" cy="4911114"/>
            </a:xfrm>
            <a:prstGeom prst="rect">
              <a:avLst/>
            </a:prstGeom>
          </p:spPr>
        </p:pic>
        <p:sp>
          <p:nvSpPr>
            <p:cNvPr id="6" name="TextBox 5"/>
            <p:cNvSpPr txBox="1"/>
            <p:nvPr/>
          </p:nvSpPr>
          <p:spPr>
            <a:xfrm>
              <a:off x="3557016" y="1503188"/>
              <a:ext cx="2532888" cy="369332"/>
            </a:xfrm>
            <a:prstGeom prst="rect">
              <a:avLst/>
            </a:prstGeom>
            <a:noFill/>
          </p:spPr>
          <p:txBody>
            <a:bodyPr wrap="square" rtlCol="0">
              <a:spAutoFit/>
            </a:bodyPr>
            <a:lstStyle/>
            <a:p>
              <a:r>
                <a:rPr lang="en-GB" dirty="0" err="1" smtClean="0"/>
                <a:t>Toxteth</a:t>
              </a:r>
              <a:r>
                <a:rPr lang="en-GB" dirty="0" smtClean="0"/>
                <a:t> 1981</a:t>
              </a:r>
              <a:endParaRPr lang="en-GB" dirty="0"/>
            </a:p>
          </p:txBody>
        </p:sp>
      </p:grpSp>
      <p:grpSp>
        <p:nvGrpSpPr>
          <p:cNvPr id="10" name="Group 9"/>
          <p:cNvGrpSpPr/>
          <p:nvPr/>
        </p:nvGrpSpPr>
        <p:grpSpPr>
          <a:xfrm>
            <a:off x="4572000" y="1682496"/>
            <a:ext cx="7382255" cy="4959649"/>
            <a:chOff x="3341750" y="2013417"/>
            <a:chExt cx="6600825" cy="4331141"/>
          </a:xfrm>
        </p:grpSpPr>
        <p:pic>
          <p:nvPicPr>
            <p:cNvPr id="7" name="Picture 6"/>
            <p:cNvPicPr>
              <a:picLocks noChangeAspect="1"/>
            </p:cNvPicPr>
            <p:nvPr/>
          </p:nvPicPr>
          <p:blipFill>
            <a:blip r:embed="rId4"/>
            <a:stretch>
              <a:fillRect/>
            </a:stretch>
          </p:blipFill>
          <p:spPr>
            <a:xfrm>
              <a:off x="3341750" y="2013417"/>
              <a:ext cx="6600825" cy="4331141"/>
            </a:xfrm>
            <a:prstGeom prst="rect">
              <a:avLst/>
            </a:prstGeom>
          </p:spPr>
        </p:pic>
        <p:sp>
          <p:nvSpPr>
            <p:cNvPr id="9" name="TextBox 8"/>
            <p:cNvSpPr txBox="1"/>
            <p:nvPr/>
          </p:nvSpPr>
          <p:spPr>
            <a:xfrm>
              <a:off x="7574279" y="2157984"/>
              <a:ext cx="2368296" cy="369332"/>
            </a:xfrm>
            <a:prstGeom prst="rect">
              <a:avLst/>
            </a:prstGeom>
            <a:noFill/>
          </p:spPr>
          <p:txBody>
            <a:bodyPr wrap="square" rtlCol="0">
              <a:spAutoFit/>
            </a:bodyPr>
            <a:lstStyle/>
            <a:p>
              <a:r>
                <a:rPr lang="en-GB" dirty="0" err="1" smtClean="0"/>
                <a:t>Broadwater</a:t>
              </a:r>
              <a:r>
                <a:rPr lang="en-GB" dirty="0" smtClean="0"/>
                <a:t> Farm 1985</a:t>
              </a:r>
              <a:endParaRPr lang="en-GB" dirty="0"/>
            </a:p>
          </p:txBody>
        </p:sp>
      </p:grpSp>
    </p:spTree>
    <p:extLst>
      <p:ext uri="{BB962C8B-B14F-4D97-AF65-F5344CB8AC3E}">
        <p14:creationId xmlns:p14="http://schemas.microsoft.com/office/powerpoint/2010/main" val="389959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9678" y="707572"/>
            <a:ext cx="9221107" cy="5532664"/>
          </a:xfrm>
          <a:prstGeom prst="rect">
            <a:avLst/>
          </a:prstGeom>
        </p:spPr>
      </p:pic>
    </p:spTree>
    <p:extLst>
      <p:ext uri="{BB962C8B-B14F-4D97-AF65-F5344CB8AC3E}">
        <p14:creationId xmlns:p14="http://schemas.microsoft.com/office/powerpoint/2010/main" val="42204639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3672" y="164592"/>
            <a:ext cx="4791065" cy="6468949"/>
          </a:xfrm>
          <a:prstGeom prst="rect">
            <a:avLst/>
          </a:prstGeom>
        </p:spPr>
      </p:pic>
      <p:pic>
        <p:nvPicPr>
          <p:cNvPr id="3" name="Picture 2"/>
          <p:cNvPicPr>
            <a:picLocks noChangeAspect="1"/>
          </p:cNvPicPr>
          <p:nvPr/>
        </p:nvPicPr>
        <p:blipFill>
          <a:blip r:embed="rId3"/>
          <a:stretch>
            <a:fillRect/>
          </a:stretch>
        </p:blipFill>
        <p:spPr>
          <a:xfrm>
            <a:off x="5316474" y="164592"/>
            <a:ext cx="6186678" cy="3464540"/>
          </a:xfrm>
          <a:prstGeom prst="rect">
            <a:avLst/>
          </a:prstGeom>
        </p:spPr>
      </p:pic>
      <p:pic>
        <p:nvPicPr>
          <p:cNvPr id="4" name="Picture 3"/>
          <p:cNvPicPr>
            <a:picLocks noChangeAspect="1"/>
          </p:cNvPicPr>
          <p:nvPr/>
        </p:nvPicPr>
        <p:blipFill>
          <a:blip r:embed="rId4"/>
          <a:stretch>
            <a:fillRect/>
          </a:stretch>
        </p:blipFill>
        <p:spPr>
          <a:xfrm>
            <a:off x="5707059" y="3227832"/>
            <a:ext cx="5298888" cy="3546836"/>
          </a:xfrm>
          <a:prstGeom prst="rect">
            <a:avLst/>
          </a:prstGeom>
        </p:spPr>
      </p:pic>
    </p:spTree>
    <p:extLst>
      <p:ext uri="{BB962C8B-B14F-4D97-AF65-F5344CB8AC3E}">
        <p14:creationId xmlns:p14="http://schemas.microsoft.com/office/powerpoint/2010/main" val="358229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418456"/>
            <a:ext cx="6897624" cy="1325563"/>
          </a:xfrm>
        </p:spPr>
        <p:txBody>
          <a:bodyPr/>
          <a:lstStyle/>
          <a:p>
            <a:r>
              <a:rPr lang="en-GB" dirty="0" smtClean="0"/>
              <a:t>Time machine policy-making</a:t>
            </a:r>
            <a:endParaRPr lang="en-GB" dirty="0"/>
          </a:p>
        </p:txBody>
      </p:sp>
      <p:sp>
        <p:nvSpPr>
          <p:cNvPr id="4" name="Content Placeholder 3"/>
          <p:cNvSpPr>
            <a:spLocks noGrp="1"/>
          </p:cNvSpPr>
          <p:nvPr>
            <p:ph idx="1"/>
          </p:nvPr>
        </p:nvSpPr>
        <p:spPr>
          <a:xfrm>
            <a:off x="459508" y="1847273"/>
            <a:ext cx="7440908" cy="4636654"/>
          </a:xfrm>
        </p:spPr>
        <p:txBody>
          <a:bodyPr>
            <a:noAutofit/>
          </a:bodyPr>
          <a:lstStyle/>
          <a:p>
            <a:r>
              <a:rPr lang="en-GB" dirty="0" smtClean="0"/>
              <a:t>If we could nip into the Tardis and go back in time, could we go and alter mistakes that were made in the past?</a:t>
            </a:r>
          </a:p>
          <a:p>
            <a:r>
              <a:rPr lang="en-GB" dirty="0" smtClean="0"/>
              <a:t>Was there a specific time when Britain was a homogenous, united whole?</a:t>
            </a:r>
          </a:p>
          <a:p>
            <a:r>
              <a:rPr lang="en-GB" dirty="0" smtClean="0"/>
              <a:t>Was the population ever one thing, one family, sharing a single culture, language, set of beliefs?</a:t>
            </a:r>
          </a:p>
          <a:p>
            <a:r>
              <a:rPr lang="en-GB" dirty="0" smtClean="0"/>
              <a:t>Was life ‘better’ years ago and if so how?</a:t>
            </a:r>
          </a:p>
          <a:p>
            <a:r>
              <a:rPr lang="en-GB" dirty="0" smtClean="0"/>
              <a:t>Is it natural for us to look back with fondness at times gone by?</a:t>
            </a:r>
            <a:endParaRPr lang="en-GB" dirty="0"/>
          </a:p>
        </p:txBody>
      </p:sp>
      <p:pic>
        <p:nvPicPr>
          <p:cNvPr id="5" name="Picture 4"/>
          <p:cNvPicPr>
            <a:picLocks noChangeAspect="1"/>
          </p:cNvPicPr>
          <p:nvPr/>
        </p:nvPicPr>
        <p:blipFill>
          <a:blip r:embed="rId2"/>
          <a:stretch>
            <a:fillRect/>
          </a:stretch>
        </p:blipFill>
        <p:spPr>
          <a:xfrm>
            <a:off x="7900416" y="381511"/>
            <a:ext cx="3776472" cy="2618354"/>
          </a:xfrm>
          <a:prstGeom prst="rect">
            <a:avLst/>
          </a:prstGeom>
        </p:spPr>
      </p:pic>
      <p:pic>
        <p:nvPicPr>
          <p:cNvPr id="6" name="Picture 5"/>
          <p:cNvPicPr>
            <a:picLocks noChangeAspect="1"/>
          </p:cNvPicPr>
          <p:nvPr/>
        </p:nvPicPr>
        <p:blipFill>
          <a:blip r:embed="rId3"/>
          <a:stretch>
            <a:fillRect/>
          </a:stretch>
        </p:blipFill>
        <p:spPr>
          <a:xfrm>
            <a:off x="8564880" y="3184526"/>
            <a:ext cx="2286000" cy="2857500"/>
          </a:xfrm>
          <a:prstGeom prst="rect">
            <a:avLst/>
          </a:prstGeom>
        </p:spPr>
      </p:pic>
    </p:spTree>
    <p:extLst>
      <p:ext uri="{BB962C8B-B14F-4D97-AF65-F5344CB8AC3E}">
        <p14:creationId xmlns:p14="http://schemas.microsoft.com/office/powerpoint/2010/main" val="108654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Mud-bloods or pure-bloods?</a:t>
            </a:r>
            <a:endParaRPr lang="en-GB" dirty="0"/>
          </a:p>
        </p:txBody>
      </p:sp>
      <p:sp>
        <p:nvSpPr>
          <p:cNvPr id="3" name="Content Placeholder 2"/>
          <p:cNvSpPr>
            <a:spLocks noGrp="1"/>
          </p:cNvSpPr>
          <p:nvPr>
            <p:ph idx="1"/>
          </p:nvPr>
        </p:nvSpPr>
        <p:spPr>
          <a:xfrm>
            <a:off x="838200" y="1825625"/>
            <a:ext cx="5288280" cy="4351338"/>
          </a:xfrm>
        </p:spPr>
        <p:txBody>
          <a:bodyPr>
            <a:normAutofit lnSpcReduction="10000"/>
          </a:bodyPr>
          <a:lstStyle/>
          <a:p>
            <a:r>
              <a:rPr lang="en-GB" dirty="0" smtClean="0"/>
              <a:t>Where were you born, your parents, grandparents, great-grandparents …?</a:t>
            </a:r>
          </a:p>
          <a:p>
            <a:r>
              <a:rPr lang="en-GB" dirty="0" smtClean="0"/>
              <a:t>Does it make sense to think of ourselves as of a particular nationality?</a:t>
            </a:r>
          </a:p>
          <a:p>
            <a:r>
              <a:rPr lang="en-GB" dirty="0" smtClean="0"/>
              <a:t>What will your children and grandchildren look like?</a:t>
            </a:r>
          </a:p>
          <a:p>
            <a:r>
              <a:rPr lang="en-GB" dirty="0" smtClean="0"/>
              <a:t>Where will they live?</a:t>
            </a:r>
          </a:p>
          <a:p>
            <a:r>
              <a:rPr lang="en-GB" dirty="0" smtClean="0"/>
              <a:t>What language will they speak?</a:t>
            </a:r>
          </a:p>
        </p:txBody>
      </p:sp>
      <p:pic>
        <p:nvPicPr>
          <p:cNvPr id="4" name="Picture 3"/>
          <p:cNvPicPr>
            <a:picLocks noChangeAspect="1"/>
          </p:cNvPicPr>
          <p:nvPr/>
        </p:nvPicPr>
        <p:blipFill>
          <a:blip r:embed="rId2"/>
          <a:stretch>
            <a:fillRect/>
          </a:stretch>
        </p:blipFill>
        <p:spPr>
          <a:xfrm>
            <a:off x="6994959" y="1620599"/>
            <a:ext cx="4639458" cy="4761389"/>
          </a:xfrm>
          <a:prstGeom prst="rect">
            <a:avLst/>
          </a:prstGeom>
        </p:spPr>
      </p:pic>
    </p:spTree>
    <p:extLst>
      <p:ext uri="{BB962C8B-B14F-4D97-AF65-F5344CB8AC3E}">
        <p14:creationId xmlns:p14="http://schemas.microsoft.com/office/powerpoint/2010/main" val="30233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heel(1)">
                                      <p:cBhvr>
                                        <p:cTn id="16" dur="2000"/>
                                        <p:tgtEl>
                                          <p:spTgt spid="3">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825624"/>
            <a:ext cx="10994136" cy="4538599"/>
          </a:xfrm>
        </p:spPr>
        <p:txBody>
          <a:bodyPr>
            <a:normAutofit fontScale="85000" lnSpcReduction="10000"/>
          </a:bodyPr>
          <a:lstStyle/>
          <a:p>
            <a:r>
              <a:rPr lang="en-GB" dirty="0" smtClean="0"/>
              <a:t>Dorling D (2011) Injustice: why social inequality persists, Bristol: </a:t>
            </a:r>
            <a:r>
              <a:rPr lang="en-GB" smtClean="0"/>
              <a:t>The Policy Press</a:t>
            </a:r>
          </a:p>
          <a:p>
            <a:r>
              <a:rPr lang="en-GB" dirty="0" smtClean="0"/>
              <a:t>English Heritage (2017) 1066 Abbey and Battlefield</a:t>
            </a:r>
            <a:r>
              <a:rPr lang="en-GB" dirty="0"/>
              <a:t>, available at </a:t>
            </a:r>
            <a:r>
              <a:rPr lang="en-GB" dirty="0">
                <a:hlinkClick r:id="rId2"/>
              </a:rPr>
              <a:t>http://www.english-heritage.org.uk/visit/places/1066-battle-of-hastings-abbey-and-battlefield</a:t>
            </a:r>
            <a:r>
              <a:rPr lang="en-GB" dirty="0" smtClean="0">
                <a:hlinkClick r:id="rId2"/>
              </a:rPr>
              <a:t>/</a:t>
            </a:r>
            <a:r>
              <a:rPr lang="en-GB" dirty="0" smtClean="0"/>
              <a:t> </a:t>
            </a:r>
            <a:endParaRPr lang="en-GB" dirty="0"/>
          </a:p>
          <a:p>
            <a:r>
              <a:rPr lang="en-GB" dirty="0" err="1" smtClean="0"/>
              <a:t>Fanshawe</a:t>
            </a:r>
            <a:r>
              <a:rPr lang="en-GB" dirty="0" smtClean="0"/>
              <a:t> S and </a:t>
            </a:r>
            <a:r>
              <a:rPr lang="en-GB" dirty="0" err="1" smtClean="0"/>
              <a:t>Sriskandarajah</a:t>
            </a:r>
            <a:r>
              <a:rPr lang="en-GB" dirty="0" smtClean="0"/>
              <a:t> D (2010) ‘You Can’t Put Me In a Box’: super-diversity and the end of identity politics in Britain, London: IPPR</a:t>
            </a:r>
          </a:p>
          <a:p>
            <a:r>
              <a:rPr lang="en-GB" dirty="0"/>
              <a:t>Phillips T (2015) Things We Won't Say About Race That Are True. Channel 4 documentary 19th March 2015</a:t>
            </a:r>
            <a:r>
              <a:rPr lang="en-GB" dirty="0" smtClean="0"/>
              <a:t>.</a:t>
            </a:r>
          </a:p>
          <a:p>
            <a:r>
              <a:rPr lang="en-GB" dirty="0" smtClean="0"/>
              <a:t>BBC News Race Special (2003) Short History of Immigration</a:t>
            </a:r>
            <a:r>
              <a:rPr lang="en-GB" dirty="0"/>
              <a:t>, available at </a:t>
            </a:r>
            <a:r>
              <a:rPr lang="en-GB" dirty="0">
                <a:hlinkClick r:id="rId3"/>
              </a:rPr>
              <a:t>http://</a:t>
            </a:r>
            <a:r>
              <a:rPr lang="en-GB" dirty="0" smtClean="0">
                <a:hlinkClick r:id="rId3"/>
              </a:rPr>
              <a:t>news.bbc.co.uk/hi/english/static/in_depth/uk/2002/race/short_history_of_immigration.stm</a:t>
            </a:r>
            <a:r>
              <a:rPr lang="en-GB" dirty="0" smtClean="0"/>
              <a:t> </a:t>
            </a:r>
          </a:p>
          <a:p>
            <a:r>
              <a:rPr lang="en-GB" dirty="0" smtClean="0"/>
              <a:t>Winder R (2006) Bloody Foreigners: the story of immigration to Britain, London: Abacus</a:t>
            </a:r>
            <a:endParaRPr lang="en-GB" dirty="0"/>
          </a:p>
        </p:txBody>
      </p:sp>
    </p:spTree>
    <p:extLst>
      <p:ext uri="{BB962C8B-B14F-4D97-AF65-F5344CB8AC3E}">
        <p14:creationId xmlns:p14="http://schemas.microsoft.com/office/powerpoint/2010/main" val="2595812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766</TotalTime>
  <Words>392</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Enoch Powell MP  (1912-1998)  Why is he one of the most notorious politicians of the last 50 years?</vt:lpstr>
      <vt:lpstr>‘Us’ and ‘Them’</vt:lpstr>
      <vt:lpstr>‘Rivers of Blood’ Speech 20th April 1968</vt:lpstr>
      <vt:lpstr>PowerPoint Presentation</vt:lpstr>
      <vt:lpstr>PowerPoint Presentation</vt:lpstr>
      <vt:lpstr>PowerPoint Presentation</vt:lpstr>
      <vt:lpstr>PowerPoint Presentation</vt:lpstr>
      <vt:lpstr>PowerPoint Presentation</vt:lpstr>
      <vt:lpstr>Time machine policy-making</vt:lpstr>
      <vt:lpstr>Mud-bloods or pure-bloods?</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Foreigners?</dc:title>
  <dc:creator>Mike Durke</dc:creator>
  <cp:lastModifiedBy>Mike Durke</cp:lastModifiedBy>
  <cp:revision>22</cp:revision>
  <dcterms:created xsi:type="dcterms:W3CDTF">2017-07-14T12:06:52Z</dcterms:created>
  <dcterms:modified xsi:type="dcterms:W3CDTF">2017-10-30T11:49:14Z</dcterms:modified>
</cp:coreProperties>
</file>