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9"/>
  </p:notesMasterIdLst>
  <p:sldIdLst>
    <p:sldId id="256" r:id="rId2"/>
    <p:sldId id="257" r:id="rId3"/>
    <p:sldId id="258" r:id="rId4"/>
    <p:sldId id="260" r:id="rId5"/>
    <p:sldId id="261" r:id="rId6"/>
    <p:sldId id="262" r:id="rId7"/>
    <p:sldId id="263" r:id="rId8"/>
    <p:sldId id="264" r:id="rId9"/>
    <p:sldId id="265" r:id="rId10"/>
    <p:sldId id="266" r:id="rId11"/>
    <p:sldId id="267" r:id="rId12"/>
    <p:sldId id="311"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309" r:id="rId28"/>
    <p:sldId id="282" r:id="rId29"/>
    <p:sldId id="283" r:id="rId30"/>
    <p:sldId id="284" r:id="rId31"/>
    <p:sldId id="310" r:id="rId32"/>
    <p:sldId id="302"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Lst>
  <p:sldSz cx="18288000" cy="10287000"/>
  <p:notesSz cx="6858000" cy="9144000"/>
  <p:embeddedFontLst>
    <p:embeddedFont>
      <p:font typeface="Glacial Indifference" panose="020B0604020202020204" charset="0"/>
      <p:regular r:id="rId50"/>
    </p:embeddedFont>
    <p:embeddedFont>
      <p:font typeface="Glacial Indifference Bold" panose="020B0604020202020204" charset="0"/>
      <p:regular r:id="rId51"/>
    </p:embeddedFont>
    <p:embeddedFont>
      <p:font typeface="Glacial Indifference Bold Italics" panose="020B0604020202020204" charset="0"/>
      <p:regular r:id="rId52"/>
    </p:embeddedFont>
    <p:embeddedFont>
      <p:font typeface="Glacial Indifference Italics" panose="020B0604020202020204" charset="0"/>
      <p:regular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994D1-905A-4B72-89DA-E4E84CF84CE7}" v="8" dt="2025-09-12T20:21:29.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2906" autoAdjust="0"/>
  </p:normalViewPr>
  <p:slideViewPr>
    <p:cSldViewPr>
      <p:cViewPr varScale="1">
        <p:scale>
          <a:sx n="60" d="100"/>
          <a:sy n="60" d="100"/>
        </p:scale>
        <p:origin x="72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F540C7FF-8B89-44B6-9314-48C7C775E8F3}"/>
    <pc:docChg chg="custSel delSld modSld">
      <pc:chgData name="Cerys Davies" userId="61e71dc1-9594-4277-b52b-4420989f68ee" providerId="ADAL" clId="{F540C7FF-8B89-44B6-9314-48C7C775E8F3}" dt="2025-07-29T19:52:36.019" v="1" actId="47"/>
      <pc:docMkLst>
        <pc:docMk/>
      </pc:docMkLst>
      <pc:sldChg chg="delSp mod">
        <pc:chgData name="Cerys Davies" userId="61e71dc1-9594-4277-b52b-4420989f68ee" providerId="ADAL" clId="{F540C7FF-8B89-44B6-9314-48C7C775E8F3}" dt="2025-07-29T19:52:06.726" v="0" actId="478"/>
        <pc:sldMkLst>
          <pc:docMk/>
          <pc:sldMk cId="0" sldId="256"/>
        </pc:sldMkLst>
      </pc:sldChg>
      <pc:sldChg chg="del">
        <pc:chgData name="Cerys Davies" userId="61e71dc1-9594-4277-b52b-4420989f68ee" providerId="ADAL" clId="{F540C7FF-8B89-44B6-9314-48C7C775E8F3}" dt="2025-07-29T19:52:36.019" v="1" actId="47"/>
        <pc:sldMkLst>
          <pc:docMk/>
          <pc:sldMk cId="0" sldId="259"/>
        </pc:sldMkLst>
      </pc:sldChg>
    </pc:docChg>
  </pc:docChgLst>
  <pc:docChgLst>
    <pc:chgData name="Cerys Davies" userId="61e71dc1-9594-4277-b52b-4420989f68ee" providerId="ADAL" clId="{1419D46A-D05A-4212-A53F-369812DE249E}"/>
    <pc:docChg chg="custSel addSld delSld modSld">
      <pc:chgData name="Cerys Davies" userId="61e71dc1-9594-4277-b52b-4420989f68ee" providerId="ADAL" clId="{1419D46A-D05A-4212-A53F-369812DE249E}" dt="2025-09-04T15:01:16.374" v="686" actId="478"/>
      <pc:docMkLst>
        <pc:docMk/>
      </pc:docMkLst>
      <pc:sldChg chg="modSp mod">
        <pc:chgData name="Cerys Davies" userId="61e71dc1-9594-4277-b52b-4420989f68ee" providerId="ADAL" clId="{1419D46A-D05A-4212-A53F-369812DE249E}" dt="2025-09-04T14:08:51.694" v="7" actId="20577"/>
        <pc:sldMkLst>
          <pc:docMk/>
          <pc:sldMk cId="0" sldId="261"/>
        </pc:sldMkLst>
        <pc:spChg chg="mod">
          <ac:chgData name="Cerys Davies" userId="61e71dc1-9594-4277-b52b-4420989f68ee" providerId="ADAL" clId="{1419D46A-D05A-4212-A53F-369812DE249E}" dt="2025-09-04T14:08:51.694" v="7" actId="20577"/>
          <ac:spMkLst>
            <pc:docMk/>
            <pc:sldMk cId="0" sldId="261"/>
            <ac:spMk id="3" creationId="{00000000-0000-0000-0000-000000000000}"/>
          </ac:spMkLst>
        </pc:spChg>
      </pc:sldChg>
      <pc:sldChg chg="modSp mod">
        <pc:chgData name="Cerys Davies" userId="61e71dc1-9594-4277-b52b-4420989f68ee" providerId="ADAL" clId="{1419D46A-D05A-4212-A53F-369812DE249E}" dt="2025-09-04T14:09:29.262" v="72" actId="20577"/>
        <pc:sldMkLst>
          <pc:docMk/>
          <pc:sldMk cId="0" sldId="262"/>
        </pc:sldMkLst>
        <pc:graphicFrameChg chg="modGraphic">
          <ac:chgData name="Cerys Davies" userId="61e71dc1-9594-4277-b52b-4420989f68ee" providerId="ADAL" clId="{1419D46A-D05A-4212-A53F-369812DE249E}" dt="2025-09-04T14:09:29.262" v="72" actId="20577"/>
          <ac:graphicFrameMkLst>
            <pc:docMk/>
            <pc:sldMk cId="0" sldId="262"/>
            <ac:graphicFrameMk id="2" creationId="{00000000-0000-0000-0000-000000000000}"/>
          </ac:graphicFrameMkLst>
        </pc:graphicFrameChg>
      </pc:sldChg>
      <pc:sldChg chg="modSp mod">
        <pc:chgData name="Cerys Davies" userId="61e71dc1-9594-4277-b52b-4420989f68ee" providerId="ADAL" clId="{1419D46A-D05A-4212-A53F-369812DE249E}" dt="2025-09-04T14:11:01.890" v="262" actId="6549"/>
        <pc:sldMkLst>
          <pc:docMk/>
          <pc:sldMk cId="0" sldId="263"/>
        </pc:sldMkLst>
      </pc:sldChg>
      <pc:sldChg chg="modSp mod">
        <pc:chgData name="Cerys Davies" userId="61e71dc1-9594-4277-b52b-4420989f68ee" providerId="ADAL" clId="{1419D46A-D05A-4212-A53F-369812DE249E}" dt="2025-09-04T14:11:22.037" v="269" actId="20577"/>
        <pc:sldMkLst>
          <pc:docMk/>
          <pc:sldMk cId="0" sldId="264"/>
        </pc:sldMkLst>
        <pc:spChg chg="mod">
          <ac:chgData name="Cerys Davies" userId="61e71dc1-9594-4277-b52b-4420989f68ee" providerId="ADAL" clId="{1419D46A-D05A-4212-A53F-369812DE249E}" dt="2025-09-04T14:11:22.037" v="269" actId="20577"/>
          <ac:spMkLst>
            <pc:docMk/>
            <pc:sldMk cId="0" sldId="264"/>
            <ac:spMk id="3" creationId="{00000000-0000-0000-0000-000000000000}"/>
          </ac:spMkLst>
        </pc:spChg>
      </pc:sldChg>
      <pc:sldChg chg="addSp delSp modSp mod">
        <pc:chgData name="Cerys Davies" userId="61e71dc1-9594-4277-b52b-4420989f68ee" providerId="ADAL" clId="{1419D46A-D05A-4212-A53F-369812DE249E}" dt="2025-09-04T14:15:46.759" v="340" actId="1076"/>
        <pc:sldMkLst>
          <pc:docMk/>
          <pc:sldMk cId="0" sldId="265"/>
        </pc:sldMkLst>
        <pc:spChg chg="mod">
          <ac:chgData name="Cerys Davies" userId="61e71dc1-9594-4277-b52b-4420989f68ee" providerId="ADAL" clId="{1419D46A-D05A-4212-A53F-369812DE249E}" dt="2025-09-04T14:12:31.486" v="338" actId="1076"/>
          <ac:spMkLst>
            <pc:docMk/>
            <pc:sldMk cId="0" sldId="265"/>
            <ac:spMk id="6" creationId="{00000000-0000-0000-0000-000000000000}"/>
          </ac:spMkLst>
        </pc:spChg>
        <pc:picChg chg="add mod">
          <ac:chgData name="Cerys Davies" userId="61e71dc1-9594-4277-b52b-4420989f68ee" providerId="ADAL" clId="{1419D46A-D05A-4212-A53F-369812DE249E}" dt="2025-09-04T14:15:46.759" v="340" actId="1076"/>
          <ac:picMkLst>
            <pc:docMk/>
            <pc:sldMk cId="0" sldId="265"/>
            <ac:picMk id="8" creationId="{F12A04FA-1AC8-5B88-9742-A3EB42A7D058}"/>
          </ac:picMkLst>
        </pc:picChg>
      </pc:sldChg>
      <pc:sldChg chg="modSp mod">
        <pc:chgData name="Cerys Davies" userId="61e71dc1-9594-4277-b52b-4420989f68ee" providerId="ADAL" clId="{1419D46A-D05A-4212-A53F-369812DE249E}" dt="2025-09-04T14:58:08.589" v="670" actId="13926"/>
        <pc:sldMkLst>
          <pc:docMk/>
          <pc:sldMk cId="0" sldId="267"/>
        </pc:sldMkLst>
        <pc:spChg chg="mod">
          <ac:chgData name="Cerys Davies" userId="61e71dc1-9594-4277-b52b-4420989f68ee" providerId="ADAL" clId="{1419D46A-D05A-4212-A53F-369812DE249E}" dt="2025-09-04T14:58:08.589" v="670" actId="13926"/>
          <ac:spMkLst>
            <pc:docMk/>
            <pc:sldMk cId="0" sldId="267"/>
            <ac:spMk id="2" creationId="{00000000-0000-0000-0000-000000000000}"/>
          </ac:spMkLst>
        </pc:spChg>
      </pc:sldChg>
      <pc:sldChg chg="modSp mod">
        <pc:chgData name="Cerys Davies" userId="61e71dc1-9594-4277-b52b-4420989f68ee" providerId="ADAL" clId="{1419D46A-D05A-4212-A53F-369812DE249E}" dt="2025-09-04T14:58:32.669" v="674" actId="20577"/>
        <pc:sldMkLst>
          <pc:docMk/>
          <pc:sldMk cId="0" sldId="268"/>
        </pc:sldMkLst>
        <pc:spChg chg="mod">
          <ac:chgData name="Cerys Davies" userId="61e71dc1-9594-4277-b52b-4420989f68ee" providerId="ADAL" clId="{1419D46A-D05A-4212-A53F-369812DE249E}" dt="2025-09-04T14:58:32.669" v="674" actId="20577"/>
          <ac:spMkLst>
            <pc:docMk/>
            <pc:sldMk cId="0" sldId="268"/>
            <ac:spMk id="7" creationId="{00000000-0000-0000-0000-000000000000}"/>
          </ac:spMkLst>
        </pc:spChg>
      </pc:sldChg>
      <pc:sldChg chg="modSp mod">
        <pc:chgData name="Cerys Davies" userId="61e71dc1-9594-4277-b52b-4420989f68ee" providerId="ADAL" clId="{1419D46A-D05A-4212-A53F-369812DE249E}" dt="2025-09-04T14:17:49.040" v="400" actId="6549"/>
        <pc:sldMkLst>
          <pc:docMk/>
          <pc:sldMk cId="0" sldId="269"/>
        </pc:sldMkLst>
        <pc:spChg chg="mod">
          <ac:chgData name="Cerys Davies" userId="61e71dc1-9594-4277-b52b-4420989f68ee" providerId="ADAL" clId="{1419D46A-D05A-4212-A53F-369812DE249E}" dt="2025-09-04T14:17:49.040" v="400" actId="6549"/>
          <ac:spMkLst>
            <pc:docMk/>
            <pc:sldMk cId="0" sldId="269"/>
            <ac:spMk id="2" creationId="{00000000-0000-0000-0000-000000000000}"/>
          </ac:spMkLst>
        </pc:spChg>
      </pc:sldChg>
      <pc:sldChg chg="delSp modSp mod">
        <pc:chgData name="Cerys Davies" userId="61e71dc1-9594-4277-b52b-4420989f68ee" providerId="ADAL" clId="{1419D46A-D05A-4212-A53F-369812DE249E}" dt="2025-09-04T14:20:17.085" v="415" actId="478"/>
        <pc:sldMkLst>
          <pc:docMk/>
          <pc:sldMk cId="0" sldId="274"/>
        </pc:sldMkLst>
        <pc:spChg chg="mod">
          <ac:chgData name="Cerys Davies" userId="61e71dc1-9594-4277-b52b-4420989f68ee" providerId="ADAL" clId="{1419D46A-D05A-4212-A53F-369812DE249E}" dt="2025-09-04T14:18:55.783" v="402" actId="120"/>
          <ac:spMkLst>
            <pc:docMk/>
            <pc:sldMk cId="0" sldId="274"/>
            <ac:spMk id="17" creationId="{00000000-0000-0000-0000-000000000000}"/>
          </ac:spMkLst>
        </pc:spChg>
        <pc:spChg chg="mod">
          <ac:chgData name="Cerys Davies" userId="61e71dc1-9594-4277-b52b-4420989f68ee" providerId="ADAL" clId="{1419D46A-D05A-4212-A53F-369812DE249E}" dt="2025-09-04T14:19:39.809" v="409" actId="255"/>
          <ac:spMkLst>
            <pc:docMk/>
            <pc:sldMk cId="0" sldId="274"/>
            <ac:spMk id="18" creationId="{00000000-0000-0000-0000-000000000000}"/>
          </ac:spMkLst>
        </pc:spChg>
        <pc:spChg chg="mod">
          <ac:chgData name="Cerys Davies" userId="61e71dc1-9594-4277-b52b-4420989f68ee" providerId="ADAL" clId="{1419D46A-D05A-4212-A53F-369812DE249E}" dt="2025-09-04T14:19:23.548" v="406" actId="1076"/>
          <ac:spMkLst>
            <pc:docMk/>
            <pc:sldMk cId="0" sldId="274"/>
            <ac:spMk id="19" creationId="{00000000-0000-0000-0000-000000000000}"/>
          </ac:spMkLst>
        </pc:spChg>
        <pc:spChg chg="mod">
          <ac:chgData name="Cerys Davies" userId="61e71dc1-9594-4277-b52b-4420989f68ee" providerId="ADAL" clId="{1419D46A-D05A-4212-A53F-369812DE249E}" dt="2025-09-04T14:19:59.680" v="412" actId="1076"/>
          <ac:spMkLst>
            <pc:docMk/>
            <pc:sldMk cId="0" sldId="274"/>
            <ac:spMk id="20" creationId="{00000000-0000-0000-0000-000000000000}"/>
          </ac:spMkLst>
        </pc:spChg>
        <pc:spChg chg="mod">
          <ac:chgData name="Cerys Davies" userId="61e71dc1-9594-4277-b52b-4420989f68ee" providerId="ADAL" clId="{1419D46A-D05A-4212-A53F-369812DE249E}" dt="2025-09-04T14:19:18.888" v="405" actId="1076"/>
          <ac:spMkLst>
            <pc:docMk/>
            <pc:sldMk cId="0" sldId="274"/>
            <ac:spMk id="22" creationId="{00000000-0000-0000-0000-000000000000}"/>
          </ac:spMkLst>
        </pc:spChg>
        <pc:spChg chg="mod">
          <ac:chgData name="Cerys Davies" userId="61e71dc1-9594-4277-b52b-4420989f68ee" providerId="ADAL" clId="{1419D46A-D05A-4212-A53F-369812DE249E}" dt="2025-09-04T14:20:10.597" v="414" actId="14100"/>
          <ac:spMkLst>
            <pc:docMk/>
            <pc:sldMk cId="0" sldId="274"/>
            <ac:spMk id="23" creationId="{00000000-0000-0000-0000-000000000000}"/>
          </ac:spMkLst>
        </pc:spChg>
        <pc:grpChg chg="mod">
          <ac:chgData name="Cerys Davies" userId="61e71dc1-9594-4277-b52b-4420989f68ee" providerId="ADAL" clId="{1419D46A-D05A-4212-A53F-369812DE249E}" dt="2025-09-04T14:19:27.067" v="407" actId="1076"/>
          <ac:grpSpMkLst>
            <pc:docMk/>
            <pc:sldMk cId="0" sldId="274"/>
            <ac:grpSpMk id="10" creationId="{00000000-0000-0000-0000-000000000000}"/>
          </ac:grpSpMkLst>
        </pc:grpChg>
        <pc:grpChg chg="mod">
          <ac:chgData name="Cerys Davies" userId="61e71dc1-9594-4277-b52b-4420989f68ee" providerId="ADAL" clId="{1419D46A-D05A-4212-A53F-369812DE249E}" dt="2025-09-04T14:19:47.373" v="410" actId="1076"/>
          <ac:grpSpMkLst>
            <pc:docMk/>
            <pc:sldMk cId="0" sldId="274"/>
            <ac:grpSpMk id="13" creationId="{00000000-0000-0000-0000-000000000000}"/>
          </ac:grpSpMkLst>
        </pc:grpChg>
      </pc:sldChg>
      <pc:sldChg chg="delSp mod">
        <pc:chgData name="Cerys Davies" userId="61e71dc1-9594-4277-b52b-4420989f68ee" providerId="ADAL" clId="{1419D46A-D05A-4212-A53F-369812DE249E}" dt="2025-09-04T14:21:05.518" v="418" actId="478"/>
        <pc:sldMkLst>
          <pc:docMk/>
          <pc:sldMk cId="0" sldId="276"/>
        </pc:sldMkLst>
      </pc:sldChg>
      <pc:sldChg chg="delSp mod">
        <pc:chgData name="Cerys Davies" userId="61e71dc1-9594-4277-b52b-4420989f68ee" providerId="ADAL" clId="{1419D46A-D05A-4212-A53F-369812DE249E}" dt="2025-09-04T14:21:00.097" v="417" actId="478"/>
        <pc:sldMkLst>
          <pc:docMk/>
          <pc:sldMk cId="0" sldId="277"/>
        </pc:sldMkLst>
      </pc:sldChg>
      <pc:sldChg chg="delSp mod">
        <pc:chgData name="Cerys Davies" userId="61e71dc1-9594-4277-b52b-4420989f68ee" providerId="ADAL" clId="{1419D46A-D05A-4212-A53F-369812DE249E}" dt="2025-09-04T14:20:55.918" v="416" actId="478"/>
        <pc:sldMkLst>
          <pc:docMk/>
          <pc:sldMk cId="0" sldId="279"/>
        </pc:sldMkLst>
      </pc:sldChg>
      <pc:sldChg chg="delSp mod">
        <pc:chgData name="Cerys Davies" userId="61e71dc1-9594-4277-b52b-4420989f68ee" providerId="ADAL" clId="{1419D46A-D05A-4212-A53F-369812DE249E}" dt="2025-09-04T14:21:33.957" v="419" actId="478"/>
        <pc:sldMkLst>
          <pc:docMk/>
          <pc:sldMk cId="0" sldId="281"/>
        </pc:sldMkLst>
      </pc:sldChg>
      <pc:sldChg chg="delSp del mod">
        <pc:chgData name="Cerys Davies" userId="61e71dc1-9594-4277-b52b-4420989f68ee" providerId="ADAL" clId="{1419D46A-D05A-4212-A53F-369812DE249E}" dt="2025-09-04T14:57:15.149" v="669" actId="47"/>
        <pc:sldMkLst>
          <pc:docMk/>
          <pc:sldMk cId="0" sldId="285"/>
        </pc:sldMkLst>
      </pc:sldChg>
      <pc:sldChg chg="delSp modSp del mod">
        <pc:chgData name="Cerys Davies" userId="61e71dc1-9594-4277-b52b-4420989f68ee" providerId="ADAL" clId="{1419D46A-D05A-4212-A53F-369812DE249E}" dt="2025-09-04T14:31:09.850" v="567" actId="47"/>
        <pc:sldMkLst>
          <pc:docMk/>
          <pc:sldMk cId="0" sldId="286"/>
        </pc:sldMkLst>
      </pc:sldChg>
      <pc:sldChg chg="modSp mod">
        <pc:chgData name="Cerys Davies" userId="61e71dc1-9594-4277-b52b-4420989f68ee" providerId="ADAL" clId="{1419D46A-D05A-4212-A53F-369812DE249E}" dt="2025-09-04T14:59:37.247" v="676" actId="1076"/>
        <pc:sldMkLst>
          <pc:docMk/>
          <pc:sldMk cId="0" sldId="288"/>
        </pc:sldMkLst>
        <pc:spChg chg="mod">
          <ac:chgData name="Cerys Davies" userId="61e71dc1-9594-4277-b52b-4420989f68ee" providerId="ADAL" clId="{1419D46A-D05A-4212-A53F-369812DE249E}" dt="2025-09-04T14:59:37.247" v="676" actId="1076"/>
          <ac:spMkLst>
            <pc:docMk/>
            <pc:sldMk cId="0" sldId="288"/>
            <ac:spMk id="5" creationId="{00000000-0000-0000-0000-000000000000}"/>
          </ac:spMkLst>
        </pc:spChg>
      </pc:sldChg>
      <pc:sldChg chg="modSp mod">
        <pc:chgData name="Cerys Davies" userId="61e71dc1-9594-4277-b52b-4420989f68ee" providerId="ADAL" clId="{1419D46A-D05A-4212-A53F-369812DE249E}" dt="2025-09-04T14:50:18.721" v="590" actId="20577"/>
        <pc:sldMkLst>
          <pc:docMk/>
          <pc:sldMk cId="0" sldId="289"/>
        </pc:sldMkLst>
        <pc:spChg chg="mod">
          <ac:chgData name="Cerys Davies" userId="61e71dc1-9594-4277-b52b-4420989f68ee" providerId="ADAL" clId="{1419D46A-D05A-4212-A53F-369812DE249E}" dt="2025-09-04T14:50:18.721" v="590" actId="20577"/>
          <ac:spMkLst>
            <pc:docMk/>
            <pc:sldMk cId="0" sldId="289"/>
            <ac:spMk id="2" creationId="{00000000-0000-0000-0000-000000000000}"/>
          </ac:spMkLst>
        </pc:spChg>
      </pc:sldChg>
      <pc:sldChg chg="modSp mod">
        <pc:chgData name="Cerys Davies" userId="61e71dc1-9594-4277-b52b-4420989f68ee" providerId="ADAL" clId="{1419D46A-D05A-4212-A53F-369812DE249E}" dt="2025-09-04T14:59:59.197" v="680" actId="20577"/>
        <pc:sldMkLst>
          <pc:docMk/>
          <pc:sldMk cId="0" sldId="291"/>
        </pc:sldMkLst>
        <pc:spChg chg="mod">
          <ac:chgData name="Cerys Davies" userId="61e71dc1-9594-4277-b52b-4420989f68ee" providerId="ADAL" clId="{1419D46A-D05A-4212-A53F-369812DE249E}" dt="2025-09-04T14:59:59.197" v="680" actId="20577"/>
          <ac:spMkLst>
            <pc:docMk/>
            <pc:sldMk cId="0" sldId="291"/>
            <ac:spMk id="4" creationId="{00000000-0000-0000-0000-000000000000}"/>
          </ac:spMkLst>
        </pc:spChg>
      </pc:sldChg>
      <pc:sldChg chg="delSp modSp mod">
        <pc:chgData name="Cerys Davies" userId="61e71dc1-9594-4277-b52b-4420989f68ee" providerId="ADAL" clId="{1419D46A-D05A-4212-A53F-369812DE249E}" dt="2025-09-04T15:00:40.549" v="685" actId="14100"/>
        <pc:sldMkLst>
          <pc:docMk/>
          <pc:sldMk cId="0" sldId="293"/>
        </pc:sldMkLst>
        <pc:spChg chg="mod">
          <ac:chgData name="Cerys Davies" userId="61e71dc1-9594-4277-b52b-4420989f68ee" providerId="ADAL" clId="{1419D46A-D05A-4212-A53F-369812DE249E}" dt="2025-09-04T15:00:40.549" v="685" actId="14100"/>
          <ac:spMkLst>
            <pc:docMk/>
            <pc:sldMk cId="0" sldId="293"/>
            <ac:spMk id="4" creationId="{00000000-0000-0000-0000-000000000000}"/>
          </ac:spMkLst>
        </pc:spChg>
        <pc:spChg chg="mod">
          <ac:chgData name="Cerys Davies" userId="61e71dc1-9594-4277-b52b-4420989f68ee" providerId="ADAL" clId="{1419D46A-D05A-4212-A53F-369812DE249E}" dt="2025-09-04T15:00:29.241" v="682" actId="14100"/>
          <ac:spMkLst>
            <pc:docMk/>
            <pc:sldMk cId="0" sldId="293"/>
            <ac:spMk id="6" creationId="{00000000-0000-0000-0000-000000000000}"/>
          </ac:spMkLst>
        </pc:spChg>
      </pc:sldChg>
      <pc:sldChg chg="delSp mod">
        <pc:chgData name="Cerys Davies" userId="61e71dc1-9594-4277-b52b-4420989f68ee" providerId="ADAL" clId="{1419D46A-D05A-4212-A53F-369812DE249E}" dt="2025-09-04T15:01:16.374" v="686" actId="478"/>
        <pc:sldMkLst>
          <pc:docMk/>
          <pc:sldMk cId="0" sldId="298"/>
        </pc:sldMkLst>
      </pc:sldChg>
      <pc:sldChg chg="addSp modSp add mod setBg">
        <pc:chgData name="Cerys Davies" userId="61e71dc1-9594-4277-b52b-4420989f68ee" providerId="ADAL" clId="{1419D46A-D05A-4212-A53F-369812DE249E}" dt="2025-09-04T14:30:20.800" v="565" actId="27636"/>
        <pc:sldMkLst>
          <pc:docMk/>
          <pc:sldMk cId="705746210" sldId="302"/>
        </pc:sldMkLst>
        <pc:spChg chg="add mod">
          <ac:chgData name="Cerys Davies" userId="61e71dc1-9594-4277-b52b-4420989f68ee" providerId="ADAL" clId="{1419D46A-D05A-4212-A53F-369812DE249E}" dt="2025-09-04T14:29:45.989" v="556" actId="1076"/>
          <ac:spMkLst>
            <pc:docMk/>
            <pc:sldMk cId="705746210" sldId="302"/>
            <ac:spMk id="2" creationId="{9AE0B3C6-0CA1-C336-61BC-286C3C913FBD}"/>
          </ac:spMkLst>
        </pc:spChg>
        <pc:spChg chg="mod">
          <ac:chgData name="Cerys Davies" userId="61e71dc1-9594-4277-b52b-4420989f68ee" providerId="ADAL" clId="{1419D46A-D05A-4212-A53F-369812DE249E}" dt="2025-09-04T14:29:19.884" v="552" actId="20577"/>
          <ac:spMkLst>
            <pc:docMk/>
            <pc:sldMk cId="705746210" sldId="302"/>
            <ac:spMk id="4" creationId="{FDDCFBFC-C4EB-229C-C66B-B0902E61B77A}"/>
          </ac:spMkLst>
        </pc:spChg>
        <pc:spChg chg="add mod">
          <ac:chgData name="Cerys Davies" userId="61e71dc1-9594-4277-b52b-4420989f68ee" providerId="ADAL" clId="{1419D46A-D05A-4212-A53F-369812DE249E}" dt="2025-09-04T14:30:20.800" v="565" actId="27636"/>
          <ac:spMkLst>
            <pc:docMk/>
            <pc:sldMk cId="705746210" sldId="302"/>
            <ac:spMk id="6" creationId="{47B7ABAF-B86C-3D63-1C10-AC339920E8BA}"/>
          </ac:spMkLst>
        </pc:spChg>
      </pc:sldChg>
      <pc:sldChg chg="modSp new del mod">
        <pc:chgData name="Cerys Davies" userId="61e71dc1-9594-4277-b52b-4420989f68ee" providerId="ADAL" clId="{1419D46A-D05A-4212-A53F-369812DE249E}" dt="2025-09-04T14:30:27.353" v="566" actId="47"/>
        <pc:sldMkLst>
          <pc:docMk/>
          <pc:sldMk cId="1834189830" sldId="303"/>
        </pc:sldMkLst>
      </pc:sldChg>
      <pc:sldChg chg="add">
        <pc:chgData name="Cerys Davies" userId="61e71dc1-9594-4277-b52b-4420989f68ee" providerId="ADAL" clId="{1419D46A-D05A-4212-A53F-369812DE249E}" dt="2025-09-04T14:49:47.627" v="568"/>
        <pc:sldMkLst>
          <pc:docMk/>
          <pc:sldMk cId="2970580858" sldId="309"/>
        </pc:sldMkLst>
      </pc:sldChg>
      <pc:sldChg chg="delSp modSp add mod">
        <pc:chgData name="Cerys Davies" userId="61e71dc1-9594-4277-b52b-4420989f68ee" providerId="ADAL" clId="{1419D46A-D05A-4212-A53F-369812DE249E}" dt="2025-09-04T14:56:45.908" v="668" actId="14100"/>
        <pc:sldMkLst>
          <pc:docMk/>
          <pc:sldMk cId="1872979693" sldId="310"/>
        </pc:sldMkLst>
        <pc:spChg chg="mod">
          <ac:chgData name="Cerys Davies" userId="61e71dc1-9594-4277-b52b-4420989f68ee" providerId="ADAL" clId="{1419D46A-D05A-4212-A53F-369812DE249E}" dt="2025-09-04T14:56:38.498" v="667" actId="14100"/>
          <ac:spMkLst>
            <pc:docMk/>
            <pc:sldMk cId="1872979693" sldId="310"/>
            <ac:spMk id="2" creationId="{051C416D-9D27-75C6-73BB-70E8C6F7634C}"/>
          </ac:spMkLst>
        </pc:spChg>
        <pc:spChg chg="mod">
          <ac:chgData name="Cerys Davies" userId="61e71dc1-9594-4277-b52b-4420989f68ee" providerId="ADAL" clId="{1419D46A-D05A-4212-A53F-369812DE249E}" dt="2025-09-04T14:56:30.682" v="665" actId="1076"/>
          <ac:spMkLst>
            <pc:docMk/>
            <pc:sldMk cId="1872979693" sldId="310"/>
            <ac:spMk id="4" creationId="{0B32B003-8D52-AE20-5841-806E6E5E119A}"/>
          </ac:spMkLst>
        </pc:spChg>
        <pc:spChg chg="mod">
          <ac:chgData name="Cerys Davies" userId="61e71dc1-9594-4277-b52b-4420989f68ee" providerId="ADAL" clId="{1419D46A-D05A-4212-A53F-369812DE249E}" dt="2025-09-04T14:56:25.748" v="664" actId="1076"/>
          <ac:spMkLst>
            <pc:docMk/>
            <pc:sldMk cId="1872979693" sldId="310"/>
            <ac:spMk id="5" creationId="{19BBFFF1-01BB-34D6-F090-99B27D816AB2}"/>
          </ac:spMkLst>
        </pc:spChg>
        <pc:spChg chg="mod">
          <ac:chgData name="Cerys Davies" userId="61e71dc1-9594-4277-b52b-4420989f68ee" providerId="ADAL" clId="{1419D46A-D05A-4212-A53F-369812DE249E}" dt="2025-09-04T14:56:45.908" v="668" actId="14100"/>
          <ac:spMkLst>
            <pc:docMk/>
            <pc:sldMk cId="1872979693" sldId="310"/>
            <ac:spMk id="6" creationId="{C237E2D7-00C6-A545-416C-E97826CFD461}"/>
          </ac:spMkLst>
        </pc:spChg>
      </pc:sldChg>
    </pc:docChg>
  </pc:docChgLst>
  <pc:docChgLst>
    <pc:chgData name="Cerys Davies" userId="61e71dc1-9594-4277-b52b-4420989f68ee" providerId="ADAL" clId="{43C994D1-905A-4B72-89DA-E4E84CF84CE7}"/>
    <pc:docChg chg="custSel addSld delSld modSld">
      <pc:chgData name="Cerys Davies" userId="61e71dc1-9594-4277-b52b-4420989f68ee" providerId="ADAL" clId="{43C994D1-905A-4B72-89DA-E4E84CF84CE7}" dt="2025-09-12T20:33:12.045" v="357" actId="6549"/>
      <pc:docMkLst>
        <pc:docMk/>
      </pc:docMkLst>
      <pc:sldChg chg="modSp mod">
        <pc:chgData name="Cerys Davies" userId="61e71dc1-9594-4277-b52b-4420989f68ee" providerId="ADAL" clId="{43C994D1-905A-4B72-89DA-E4E84CF84CE7}" dt="2025-09-12T20:07:32.185" v="222" actId="6549"/>
        <pc:sldMkLst>
          <pc:docMk/>
          <pc:sldMk cId="0" sldId="262"/>
        </pc:sldMkLst>
        <pc:graphicFrameChg chg="modGraphic">
          <ac:chgData name="Cerys Davies" userId="61e71dc1-9594-4277-b52b-4420989f68ee" providerId="ADAL" clId="{43C994D1-905A-4B72-89DA-E4E84CF84CE7}" dt="2025-09-12T20:07:32.185" v="222" actId="6549"/>
          <ac:graphicFrameMkLst>
            <pc:docMk/>
            <pc:sldMk cId="0" sldId="262"/>
            <ac:graphicFrameMk id="2" creationId="{00000000-0000-0000-0000-000000000000}"/>
          </ac:graphicFrameMkLst>
        </pc:graphicFrameChg>
      </pc:sldChg>
      <pc:sldChg chg="addSp delSp modSp mod">
        <pc:chgData name="Cerys Davies" userId="61e71dc1-9594-4277-b52b-4420989f68ee" providerId="ADAL" clId="{43C994D1-905A-4B72-89DA-E4E84CF84CE7}" dt="2025-09-12T20:15:19.178" v="297" actId="14100"/>
        <pc:sldMkLst>
          <pc:docMk/>
          <pc:sldMk cId="0" sldId="263"/>
        </pc:sldMkLst>
        <pc:spChg chg="mod">
          <ac:chgData name="Cerys Davies" userId="61e71dc1-9594-4277-b52b-4420989f68ee" providerId="ADAL" clId="{43C994D1-905A-4B72-89DA-E4E84CF84CE7}" dt="2025-09-12T20:15:04.363" v="294" actId="1076"/>
          <ac:spMkLst>
            <pc:docMk/>
            <pc:sldMk cId="0" sldId="263"/>
            <ac:spMk id="3" creationId="{00000000-0000-0000-0000-000000000000}"/>
          </ac:spMkLst>
        </pc:spChg>
        <pc:spChg chg="add mod">
          <ac:chgData name="Cerys Davies" userId="61e71dc1-9594-4277-b52b-4420989f68ee" providerId="ADAL" clId="{43C994D1-905A-4B72-89DA-E4E84CF84CE7}" dt="2025-09-12T20:15:08.800" v="295" actId="1076"/>
          <ac:spMkLst>
            <pc:docMk/>
            <pc:sldMk cId="0" sldId="263"/>
            <ac:spMk id="6" creationId="{AD415EC8-2957-84CA-9BF8-BA45BF7F546E}"/>
          </ac:spMkLst>
        </pc:spChg>
        <pc:spChg chg="add mod">
          <ac:chgData name="Cerys Davies" userId="61e71dc1-9594-4277-b52b-4420989f68ee" providerId="ADAL" clId="{43C994D1-905A-4B72-89DA-E4E84CF84CE7}" dt="2025-09-12T20:15:19.178" v="297" actId="14100"/>
          <ac:spMkLst>
            <pc:docMk/>
            <pc:sldMk cId="0" sldId="263"/>
            <ac:spMk id="7" creationId="{C56F372F-3120-E4B5-DA64-F2D39D12F348}"/>
          </ac:spMkLst>
        </pc:spChg>
        <pc:graphicFrameChg chg="del modGraphic">
          <ac:chgData name="Cerys Davies" userId="61e71dc1-9594-4277-b52b-4420989f68ee" providerId="ADAL" clId="{43C994D1-905A-4B72-89DA-E4E84CF84CE7}" dt="2025-09-12T20:14:24.034" v="287" actId="478"/>
          <ac:graphicFrameMkLst>
            <pc:docMk/>
            <pc:sldMk cId="0" sldId="263"/>
            <ac:graphicFrameMk id="2" creationId="{00000000-0000-0000-0000-000000000000}"/>
          </ac:graphicFrameMkLst>
        </pc:graphicFrameChg>
      </pc:sldChg>
      <pc:sldChg chg="modSp mod">
        <pc:chgData name="Cerys Davies" userId="61e71dc1-9594-4277-b52b-4420989f68ee" providerId="ADAL" clId="{43C994D1-905A-4B72-89DA-E4E84CF84CE7}" dt="2025-09-12T20:16:08.757" v="301" actId="6549"/>
        <pc:sldMkLst>
          <pc:docMk/>
          <pc:sldMk cId="0" sldId="265"/>
        </pc:sldMkLst>
        <pc:spChg chg="mod">
          <ac:chgData name="Cerys Davies" userId="61e71dc1-9594-4277-b52b-4420989f68ee" providerId="ADAL" clId="{43C994D1-905A-4B72-89DA-E4E84CF84CE7}" dt="2025-09-12T20:16:08.757" v="301" actId="6549"/>
          <ac:spMkLst>
            <pc:docMk/>
            <pc:sldMk cId="0" sldId="265"/>
            <ac:spMk id="6" creationId="{00000000-0000-0000-0000-000000000000}"/>
          </ac:spMkLst>
        </pc:spChg>
      </pc:sldChg>
      <pc:sldChg chg="modNotesTx">
        <pc:chgData name="Cerys Davies" userId="61e71dc1-9594-4277-b52b-4420989f68ee" providerId="ADAL" clId="{43C994D1-905A-4B72-89DA-E4E84CF84CE7}" dt="2025-09-12T20:26:17.600" v="327" actId="6549"/>
        <pc:sldMkLst>
          <pc:docMk/>
          <pc:sldMk cId="0" sldId="268"/>
        </pc:sldMkLst>
      </pc:sldChg>
      <pc:sldChg chg="modNotesTx">
        <pc:chgData name="Cerys Davies" userId="61e71dc1-9594-4277-b52b-4420989f68ee" providerId="ADAL" clId="{43C994D1-905A-4B72-89DA-E4E84CF84CE7}" dt="2025-09-12T20:26:26.831" v="328" actId="6549"/>
        <pc:sldMkLst>
          <pc:docMk/>
          <pc:sldMk cId="0" sldId="269"/>
        </pc:sldMkLst>
      </pc:sldChg>
      <pc:sldChg chg="modNotesTx">
        <pc:chgData name="Cerys Davies" userId="61e71dc1-9594-4277-b52b-4420989f68ee" providerId="ADAL" clId="{43C994D1-905A-4B72-89DA-E4E84CF84CE7}" dt="2025-09-12T20:26:45.446" v="329" actId="6549"/>
        <pc:sldMkLst>
          <pc:docMk/>
          <pc:sldMk cId="0" sldId="271"/>
        </pc:sldMkLst>
      </pc:sldChg>
      <pc:sldChg chg="modNotesTx">
        <pc:chgData name="Cerys Davies" userId="61e71dc1-9594-4277-b52b-4420989f68ee" providerId="ADAL" clId="{43C994D1-905A-4B72-89DA-E4E84CF84CE7}" dt="2025-09-12T20:26:53.944" v="330" actId="6549"/>
        <pc:sldMkLst>
          <pc:docMk/>
          <pc:sldMk cId="0" sldId="272"/>
        </pc:sldMkLst>
      </pc:sldChg>
      <pc:sldChg chg="modNotesTx">
        <pc:chgData name="Cerys Davies" userId="61e71dc1-9594-4277-b52b-4420989f68ee" providerId="ADAL" clId="{43C994D1-905A-4B72-89DA-E4E84CF84CE7}" dt="2025-09-12T20:27:02.251" v="331" actId="6549"/>
        <pc:sldMkLst>
          <pc:docMk/>
          <pc:sldMk cId="0" sldId="273"/>
        </pc:sldMkLst>
      </pc:sldChg>
      <pc:sldChg chg="modNotesTx">
        <pc:chgData name="Cerys Davies" userId="61e71dc1-9594-4277-b52b-4420989f68ee" providerId="ADAL" clId="{43C994D1-905A-4B72-89DA-E4E84CF84CE7}" dt="2025-09-12T20:27:13.988" v="332" actId="6549"/>
        <pc:sldMkLst>
          <pc:docMk/>
          <pc:sldMk cId="0" sldId="275"/>
        </pc:sldMkLst>
      </pc:sldChg>
      <pc:sldChg chg="modNotesTx">
        <pc:chgData name="Cerys Davies" userId="61e71dc1-9594-4277-b52b-4420989f68ee" providerId="ADAL" clId="{43C994D1-905A-4B72-89DA-E4E84CF84CE7}" dt="2025-09-12T20:27:23.344" v="333" actId="6549"/>
        <pc:sldMkLst>
          <pc:docMk/>
          <pc:sldMk cId="0" sldId="276"/>
        </pc:sldMkLst>
      </pc:sldChg>
      <pc:sldChg chg="modNotesTx">
        <pc:chgData name="Cerys Davies" userId="61e71dc1-9594-4277-b52b-4420989f68ee" providerId="ADAL" clId="{43C994D1-905A-4B72-89DA-E4E84CF84CE7}" dt="2025-09-12T20:27:29.448" v="334" actId="6549"/>
        <pc:sldMkLst>
          <pc:docMk/>
          <pc:sldMk cId="0" sldId="277"/>
        </pc:sldMkLst>
      </pc:sldChg>
      <pc:sldChg chg="modNotesTx">
        <pc:chgData name="Cerys Davies" userId="61e71dc1-9594-4277-b52b-4420989f68ee" providerId="ADAL" clId="{43C994D1-905A-4B72-89DA-E4E84CF84CE7}" dt="2025-09-12T20:27:38.449" v="335" actId="6549"/>
        <pc:sldMkLst>
          <pc:docMk/>
          <pc:sldMk cId="0" sldId="278"/>
        </pc:sldMkLst>
      </pc:sldChg>
      <pc:sldChg chg="modNotesTx">
        <pc:chgData name="Cerys Davies" userId="61e71dc1-9594-4277-b52b-4420989f68ee" providerId="ADAL" clId="{43C994D1-905A-4B72-89DA-E4E84CF84CE7}" dt="2025-09-12T20:27:46.182" v="336" actId="6549"/>
        <pc:sldMkLst>
          <pc:docMk/>
          <pc:sldMk cId="0" sldId="279"/>
        </pc:sldMkLst>
      </pc:sldChg>
      <pc:sldChg chg="modNotesTx">
        <pc:chgData name="Cerys Davies" userId="61e71dc1-9594-4277-b52b-4420989f68ee" providerId="ADAL" clId="{43C994D1-905A-4B72-89DA-E4E84CF84CE7}" dt="2025-09-12T20:28:00.142" v="337" actId="6549"/>
        <pc:sldMkLst>
          <pc:docMk/>
          <pc:sldMk cId="0" sldId="280"/>
        </pc:sldMkLst>
      </pc:sldChg>
      <pc:sldChg chg="modNotesTx">
        <pc:chgData name="Cerys Davies" userId="61e71dc1-9594-4277-b52b-4420989f68ee" providerId="ADAL" clId="{43C994D1-905A-4B72-89DA-E4E84CF84CE7}" dt="2025-09-12T20:28:11.688" v="338" actId="6549"/>
        <pc:sldMkLst>
          <pc:docMk/>
          <pc:sldMk cId="0" sldId="281"/>
        </pc:sldMkLst>
      </pc:sldChg>
      <pc:sldChg chg="modNotesTx">
        <pc:chgData name="Cerys Davies" userId="61e71dc1-9594-4277-b52b-4420989f68ee" providerId="ADAL" clId="{43C994D1-905A-4B72-89DA-E4E84CF84CE7}" dt="2025-09-12T20:28:37.208" v="339" actId="6549"/>
        <pc:sldMkLst>
          <pc:docMk/>
          <pc:sldMk cId="0" sldId="282"/>
        </pc:sldMkLst>
      </pc:sldChg>
      <pc:sldChg chg="modNotesTx">
        <pc:chgData name="Cerys Davies" userId="61e71dc1-9594-4277-b52b-4420989f68ee" providerId="ADAL" clId="{43C994D1-905A-4B72-89DA-E4E84CF84CE7}" dt="2025-09-12T20:28:55.280" v="341" actId="6549"/>
        <pc:sldMkLst>
          <pc:docMk/>
          <pc:sldMk cId="0" sldId="283"/>
        </pc:sldMkLst>
      </pc:sldChg>
      <pc:sldChg chg="modNotesTx">
        <pc:chgData name="Cerys Davies" userId="61e71dc1-9594-4277-b52b-4420989f68ee" providerId="ADAL" clId="{43C994D1-905A-4B72-89DA-E4E84CF84CE7}" dt="2025-09-12T20:29:07.260" v="342" actId="6549"/>
        <pc:sldMkLst>
          <pc:docMk/>
          <pc:sldMk cId="0" sldId="284"/>
        </pc:sldMkLst>
      </pc:sldChg>
      <pc:sldChg chg="modNotesTx">
        <pc:chgData name="Cerys Davies" userId="61e71dc1-9594-4277-b52b-4420989f68ee" providerId="ADAL" clId="{43C994D1-905A-4B72-89DA-E4E84CF84CE7}" dt="2025-09-12T20:29:40.947" v="345" actId="6549"/>
        <pc:sldMkLst>
          <pc:docMk/>
          <pc:sldMk cId="0" sldId="287"/>
        </pc:sldMkLst>
      </pc:sldChg>
      <pc:sldChg chg="modNotesTx">
        <pc:chgData name="Cerys Davies" userId="61e71dc1-9594-4277-b52b-4420989f68ee" providerId="ADAL" clId="{43C994D1-905A-4B72-89DA-E4E84CF84CE7}" dt="2025-09-12T20:29:48.221" v="346" actId="6549"/>
        <pc:sldMkLst>
          <pc:docMk/>
          <pc:sldMk cId="0" sldId="288"/>
        </pc:sldMkLst>
      </pc:sldChg>
      <pc:sldChg chg="modNotesTx">
        <pc:chgData name="Cerys Davies" userId="61e71dc1-9594-4277-b52b-4420989f68ee" providerId="ADAL" clId="{43C994D1-905A-4B72-89DA-E4E84CF84CE7}" dt="2025-09-12T20:29:58.398" v="347" actId="6549"/>
        <pc:sldMkLst>
          <pc:docMk/>
          <pc:sldMk cId="0" sldId="289"/>
        </pc:sldMkLst>
      </pc:sldChg>
      <pc:sldChg chg="modNotesTx">
        <pc:chgData name="Cerys Davies" userId="61e71dc1-9594-4277-b52b-4420989f68ee" providerId="ADAL" clId="{43C994D1-905A-4B72-89DA-E4E84CF84CE7}" dt="2025-09-12T20:30:05.198" v="348" actId="6549"/>
        <pc:sldMkLst>
          <pc:docMk/>
          <pc:sldMk cId="0" sldId="290"/>
        </pc:sldMkLst>
      </pc:sldChg>
      <pc:sldChg chg="modNotesTx">
        <pc:chgData name="Cerys Davies" userId="61e71dc1-9594-4277-b52b-4420989f68ee" providerId="ADAL" clId="{43C994D1-905A-4B72-89DA-E4E84CF84CE7}" dt="2025-09-12T20:30:20.723" v="349" actId="6549"/>
        <pc:sldMkLst>
          <pc:docMk/>
          <pc:sldMk cId="0" sldId="291"/>
        </pc:sldMkLst>
      </pc:sldChg>
      <pc:sldChg chg="modNotesTx">
        <pc:chgData name="Cerys Davies" userId="61e71dc1-9594-4277-b52b-4420989f68ee" providerId="ADAL" clId="{43C994D1-905A-4B72-89DA-E4E84CF84CE7}" dt="2025-09-12T20:30:29.919" v="350" actId="6549"/>
        <pc:sldMkLst>
          <pc:docMk/>
          <pc:sldMk cId="0" sldId="292"/>
        </pc:sldMkLst>
      </pc:sldChg>
      <pc:sldChg chg="modNotesTx">
        <pc:chgData name="Cerys Davies" userId="61e71dc1-9594-4277-b52b-4420989f68ee" providerId="ADAL" clId="{43C994D1-905A-4B72-89DA-E4E84CF84CE7}" dt="2025-09-12T20:30:46.665" v="351" actId="20577"/>
        <pc:sldMkLst>
          <pc:docMk/>
          <pc:sldMk cId="0" sldId="293"/>
        </pc:sldMkLst>
      </pc:sldChg>
      <pc:sldChg chg="modNotesTx">
        <pc:chgData name="Cerys Davies" userId="61e71dc1-9594-4277-b52b-4420989f68ee" providerId="ADAL" clId="{43C994D1-905A-4B72-89DA-E4E84CF84CE7}" dt="2025-09-12T20:31:02.152" v="352" actId="6549"/>
        <pc:sldMkLst>
          <pc:docMk/>
          <pc:sldMk cId="0" sldId="294"/>
        </pc:sldMkLst>
      </pc:sldChg>
      <pc:sldChg chg="modNotesTx">
        <pc:chgData name="Cerys Davies" userId="61e71dc1-9594-4277-b52b-4420989f68ee" providerId="ADAL" clId="{43C994D1-905A-4B72-89DA-E4E84CF84CE7}" dt="2025-09-12T20:31:20.230" v="353" actId="6549"/>
        <pc:sldMkLst>
          <pc:docMk/>
          <pc:sldMk cId="0" sldId="295"/>
        </pc:sldMkLst>
      </pc:sldChg>
      <pc:sldChg chg="modNotesTx">
        <pc:chgData name="Cerys Davies" userId="61e71dc1-9594-4277-b52b-4420989f68ee" providerId="ADAL" clId="{43C994D1-905A-4B72-89DA-E4E84CF84CE7}" dt="2025-09-12T20:31:36.525" v="354" actId="6549"/>
        <pc:sldMkLst>
          <pc:docMk/>
          <pc:sldMk cId="0" sldId="296"/>
        </pc:sldMkLst>
      </pc:sldChg>
      <pc:sldChg chg="modNotesTx">
        <pc:chgData name="Cerys Davies" userId="61e71dc1-9594-4277-b52b-4420989f68ee" providerId="ADAL" clId="{43C994D1-905A-4B72-89DA-E4E84CF84CE7}" dt="2025-09-12T20:31:44.036" v="355" actId="6549"/>
        <pc:sldMkLst>
          <pc:docMk/>
          <pc:sldMk cId="0" sldId="297"/>
        </pc:sldMkLst>
      </pc:sldChg>
      <pc:sldChg chg="modNotesTx">
        <pc:chgData name="Cerys Davies" userId="61e71dc1-9594-4277-b52b-4420989f68ee" providerId="ADAL" clId="{43C994D1-905A-4B72-89DA-E4E84CF84CE7}" dt="2025-09-12T20:31:55.839" v="356" actId="6549"/>
        <pc:sldMkLst>
          <pc:docMk/>
          <pc:sldMk cId="0" sldId="298"/>
        </pc:sldMkLst>
      </pc:sldChg>
      <pc:sldChg chg="modNotesTx">
        <pc:chgData name="Cerys Davies" userId="61e71dc1-9594-4277-b52b-4420989f68ee" providerId="ADAL" clId="{43C994D1-905A-4B72-89DA-E4E84CF84CE7}" dt="2025-09-12T20:33:12.045" v="357" actId="6549"/>
        <pc:sldMkLst>
          <pc:docMk/>
          <pc:sldMk cId="0" sldId="299"/>
        </pc:sldMkLst>
      </pc:sldChg>
      <pc:sldChg chg="modNotesTx">
        <pc:chgData name="Cerys Davies" userId="61e71dc1-9594-4277-b52b-4420989f68ee" providerId="ADAL" clId="{43C994D1-905A-4B72-89DA-E4E84CF84CE7}" dt="2025-09-12T20:29:30.880" v="344" actId="6549"/>
        <pc:sldMkLst>
          <pc:docMk/>
          <pc:sldMk cId="705746210" sldId="302"/>
        </pc:sldMkLst>
      </pc:sldChg>
      <pc:sldChg chg="modNotesTx">
        <pc:chgData name="Cerys Davies" userId="61e71dc1-9594-4277-b52b-4420989f68ee" providerId="ADAL" clId="{43C994D1-905A-4B72-89DA-E4E84CF84CE7}" dt="2025-09-12T20:29:15.989" v="343" actId="6549"/>
        <pc:sldMkLst>
          <pc:docMk/>
          <pc:sldMk cId="1872979693" sldId="310"/>
        </pc:sldMkLst>
      </pc:sldChg>
      <pc:sldChg chg="modSp add del mod setBg">
        <pc:chgData name="Cerys Davies" userId="61e71dc1-9594-4277-b52b-4420989f68ee" providerId="ADAL" clId="{43C994D1-905A-4B72-89DA-E4E84CF84CE7}" dt="2025-09-12T20:15:31.015" v="299" actId="47"/>
        <pc:sldMkLst>
          <pc:docMk/>
          <pc:sldMk cId="1823773318" sldId="311"/>
        </pc:sldMkLst>
        <pc:graphicFrameChg chg="mod modGraphic">
          <ac:chgData name="Cerys Davies" userId="61e71dc1-9594-4277-b52b-4420989f68ee" providerId="ADAL" clId="{43C994D1-905A-4B72-89DA-E4E84CF84CE7}" dt="2025-09-12T20:09:19.249" v="226" actId="14100"/>
          <ac:graphicFrameMkLst>
            <pc:docMk/>
            <pc:sldMk cId="1823773318" sldId="311"/>
            <ac:graphicFrameMk id="2" creationId="{31215E39-F3FC-C6CE-6ADE-C65702FFFF99}"/>
          </ac:graphicFrameMkLst>
        </pc:graphicFrameChg>
      </pc:sldChg>
      <pc:sldChg chg="addSp modSp new mod setBg">
        <pc:chgData name="Cerys Davies" userId="61e71dc1-9594-4277-b52b-4420989f68ee" providerId="ADAL" clId="{43C994D1-905A-4B72-89DA-E4E84CF84CE7}" dt="2025-09-12T20:21:44.677" v="326" actId="1076"/>
        <pc:sldMkLst>
          <pc:docMk/>
          <pc:sldMk cId="2131289672" sldId="311"/>
        </pc:sldMkLst>
        <pc:spChg chg="mod">
          <ac:chgData name="Cerys Davies" userId="61e71dc1-9594-4277-b52b-4420989f68ee" providerId="ADAL" clId="{43C994D1-905A-4B72-89DA-E4E84CF84CE7}" dt="2025-09-12T20:21:44.677" v="326" actId="1076"/>
          <ac:spMkLst>
            <pc:docMk/>
            <pc:sldMk cId="2131289672" sldId="311"/>
            <ac:spMk id="2" creationId="{8572FC3F-8927-DFD2-BFA8-B2A41261084C}"/>
          </ac:spMkLst>
        </pc:spChg>
        <pc:picChg chg="add mod">
          <ac:chgData name="Cerys Davies" userId="61e71dc1-9594-4277-b52b-4420989f68ee" providerId="ADAL" clId="{43C994D1-905A-4B72-89DA-E4E84CF84CE7}" dt="2025-09-12T20:21:40.808" v="325" actId="14100"/>
          <ac:picMkLst>
            <pc:docMk/>
            <pc:sldMk cId="2131289672" sldId="311"/>
            <ac:picMk id="4" creationId="{846F242C-B6EF-8BC7-1714-FA30E769BD92}"/>
          </ac:picMkLst>
        </pc:picChg>
      </pc:sldChg>
      <pc:sldChg chg="modSp new del mod">
        <pc:chgData name="Cerys Davies" userId="61e71dc1-9594-4277-b52b-4420989f68ee" providerId="ADAL" clId="{43C994D1-905A-4B72-89DA-E4E84CF84CE7}" dt="2025-09-12T20:15:28.329" v="298" actId="47"/>
        <pc:sldMkLst>
          <pc:docMk/>
          <pc:sldMk cId="4278940360" sldId="312"/>
        </pc:sldMkLst>
        <pc:spChg chg="mod">
          <ac:chgData name="Cerys Davies" userId="61e71dc1-9594-4277-b52b-4420989f68ee" providerId="ADAL" clId="{43C994D1-905A-4B72-89DA-E4E84CF84CE7}" dt="2025-09-12T20:14:00.894" v="286" actId="113"/>
          <ac:spMkLst>
            <pc:docMk/>
            <pc:sldMk cId="4278940360" sldId="312"/>
            <ac:spMk id="3" creationId="{DDA2D2FA-44D1-E3FB-CCBB-B6DFBAD0C929}"/>
          </ac:spMkLst>
        </pc:spChg>
        <pc:spChg chg="mod">
          <ac:chgData name="Cerys Davies" userId="61e71dc1-9594-4277-b52b-4420989f68ee" providerId="ADAL" clId="{43C994D1-905A-4B72-89DA-E4E84CF84CE7}" dt="2025-09-12T20:13:46.913" v="284" actId="255"/>
          <ac:spMkLst>
            <pc:docMk/>
            <pc:sldMk cId="4278940360" sldId="312"/>
            <ac:spMk id="4" creationId="{9E70028A-4DE2-4FBB-EF85-D9D1C3C80F8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EBAAF5-F376-46A3-B616-8AB67BE62CFA}" type="doc">
      <dgm:prSet loTypeId="urn:microsoft.com/office/officeart/2005/8/layout/process4" loCatId="process" qsTypeId="urn:microsoft.com/office/officeart/2005/8/quickstyle/simple1#2" qsCatId="simple" csTypeId="urn:microsoft.com/office/officeart/2005/8/colors/accent1_2#2" csCatId="accent1"/>
      <dgm:spPr/>
      <dgm:t>
        <a:bodyPr/>
        <a:lstStyle/>
        <a:p>
          <a:endParaRPr lang="en-US"/>
        </a:p>
      </dgm:t>
    </dgm:pt>
    <dgm:pt modelId="{3D5500E1-7387-4AD7-AF01-D21E52E54672}">
      <dgm:prSet/>
      <dgm:spPr/>
      <dgm:t>
        <a:bodyPr/>
        <a:lstStyle/>
        <a:p>
          <a:r>
            <a:rPr lang="en-US"/>
            <a:t>Need to know and understand Land Law!</a:t>
          </a:r>
        </a:p>
      </dgm:t>
    </dgm:pt>
    <dgm:pt modelId="{CB4220B3-C304-40BC-884F-A85427645B1F}" type="parTrans" cxnId="{E3853AC6-AE9B-461D-83A7-8F244BB6858D}">
      <dgm:prSet/>
      <dgm:spPr/>
      <dgm:t>
        <a:bodyPr/>
        <a:lstStyle/>
        <a:p>
          <a:endParaRPr lang="en-US"/>
        </a:p>
      </dgm:t>
    </dgm:pt>
    <dgm:pt modelId="{481EFDCC-72B0-4435-99ED-404B42AED281}" type="sibTrans" cxnId="{E3853AC6-AE9B-461D-83A7-8F244BB6858D}">
      <dgm:prSet/>
      <dgm:spPr/>
      <dgm:t>
        <a:bodyPr/>
        <a:lstStyle/>
        <a:p>
          <a:endParaRPr lang="en-US"/>
        </a:p>
      </dgm:t>
    </dgm:pt>
    <dgm:pt modelId="{8653A7D9-6E9B-4903-BF77-7F1A4546E2BD}">
      <dgm:prSet/>
      <dgm:spPr/>
      <dgm:t>
        <a:bodyPr/>
        <a:lstStyle/>
        <a:p>
          <a:r>
            <a:rPr lang="en-US"/>
            <a:t>Consider the two images, one of the farm  and farmhouse and the other of the city landscape. Both represent different uses of land!</a:t>
          </a:r>
        </a:p>
      </dgm:t>
    </dgm:pt>
    <dgm:pt modelId="{CD7F236C-5911-446E-A3F2-313972442854}" type="parTrans" cxnId="{852F691B-D5E8-43CC-A956-B0E822AB1FE8}">
      <dgm:prSet/>
      <dgm:spPr/>
      <dgm:t>
        <a:bodyPr/>
        <a:lstStyle/>
        <a:p>
          <a:endParaRPr lang="en-US"/>
        </a:p>
      </dgm:t>
    </dgm:pt>
    <dgm:pt modelId="{3951EAF8-FBC5-4E5B-A47F-A5186ED55186}" type="sibTrans" cxnId="{852F691B-D5E8-43CC-A956-B0E822AB1FE8}">
      <dgm:prSet/>
      <dgm:spPr/>
      <dgm:t>
        <a:bodyPr/>
        <a:lstStyle/>
        <a:p>
          <a:endParaRPr lang="en-US"/>
        </a:p>
      </dgm:t>
    </dgm:pt>
    <dgm:pt modelId="{89204B05-2AF8-44B5-881E-223C19F6BC90}">
      <dgm:prSet/>
      <dgm:spPr/>
      <dgm:t>
        <a:bodyPr/>
        <a:lstStyle/>
        <a:p>
          <a:r>
            <a:rPr lang="en-US"/>
            <a:t>What rights and interests could arise in relation to this piece of land? Who might benefit from these rights?</a:t>
          </a:r>
        </a:p>
      </dgm:t>
    </dgm:pt>
    <dgm:pt modelId="{06F31FC0-D020-4D43-B051-3EAF94CEFE60}" type="parTrans" cxnId="{B6F146F0-98CF-4AE5-ABAA-4FFC3B68B71D}">
      <dgm:prSet/>
      <dgm:spPr/>
      <dgm:t>
        <a:bodyPr/>
        <a:lstStyle/>
        <a:p>
          <a:endParaRPr lang="en-US"/>
        </a:p>
      </dgm:t>
    </dgm:pt>
    <dgm:pt modelId="{DCB60A97-0BD3-4208-BC21-BE41A80958F5}" type="sibTrans" cxnId="{B6F146F0-98CF-4AE5-ABAA-4FFC3B68B71D}">
      <dgm:prSet/>
      <dgm:spPr/>
      <dgm:t>
        <a:bodyPr/>
        <a:lstStyle/>
        <a:p>
          <a:endParaRPr lang="en-US"/>
        </a:p>
      </dgm:t>
    </dgm:pt>
    <dgm:pt modelId="{C7E0F995-0F66-408B-B2F7-D014C62D0F12}">
      <dgm:prSet/>
      <dgm:spPr/>
      <dgm:t>
        <a:bodyPr/>
        <a:lstStyle/>
        <a:p>
          <a:r>
            <a:rPr lang="en-US"/>
            <a:t>How are these relevant to conveyancing</a:t>
          </a:r>
        </a:p>
      </dgm:t>
    </dgm:pt>
    <dgm:pt modelId="{2A1E8275-1F9C-41B6-95D3-49A82D5EAB11}" type="parTrans" cxnId="{CC4EA87B-70E0-49FA-AA8D-7A8D94A6EBDD}">
      <dgm:prSet/>
      <dgm:spPr/>
      <dgm:t>
        <a:bodyPr/>
        <a:lstStyle/>
        <a:p>
          <a:endParaRPr lang="en-US"/>
        </a:p>
      </dgm:t>
    </dgm:pt>
    <dgm:pt modelId="{B9ED3074-B348-4C25-A029-28948106425A}" type="sibTrans" cxnId="{CC4EA87B-70E0-49FA-AA8D-7A8D94A6EBDD}">
      <dgm:prSet/>
      <dgm:spPr/>
      <dgm:t>
        <a:bodyPr/>
        <a:lstStyle/>
        <a:p>
          <a:endParaRPr lang="en-US"/>
        </a:p>
      </dgm:t>
    </dgm:pt>
    <dgm:pt modelId="{6FE2C8CA-B0C5-4777-AC96-B0467DFDF3BD}">
      <dgm:prSet/>
      <dgm:spPr/>
      <dgm:t>
        <a:bodyPr/>
        <a:lstStyle/>
        <a:p>
          <a:r>
            <a:rPr lang="en-US"/>
            <a:t>Where can you find info about them?</a:t>
          </a:r>
        </a:p>
      </dgm:t>
    </dgm:pt>
    <dgm:pt modelId="{B9597C7C-9463-4B11-8927-F703E58BADAC}" type="parTrans" cxnId="{ECCAD2CA-E0F7-4FF5-AAF2-88F4BD1143B7}">
      <dgm:prSet/>
      <dgm:spPr/>
      <dgm:t>
        <a:bodyPr/>
        <a:lstStyle/>
        <a:p>
          <a:endParaRPr lang="en-US"/>
        </a:p>
      </dgm:t>
    </dgm:pt>
    <dgm:pt modelId="{B94DE28F-6206-40D5-8009-D3ACA418170D}" type="sibTrans" cxnId="{ECCAD2CA-E0F7-4FF5-AAF2-88F4BD1143B7}">
      <dgm:prSet/>
      <dgm:spPr/>
      <dgm:t>
        <a:bodyPr/>
        <a:lstStyle/>
        <a:p>
          <a:endParaRPr lang="en-US"/>
        </a:p>
      </dgm:t>
    </dgm:pt>
    <dgm:pt modelId="{E39CECBE-0230-47C8-87A7-3030F83F7FBD}" type="pres">
      <dgm:prSet presAssocID="{F9EBAAF5-F376-46A3-B616-8AB67BE62CFA}" presName="Name0" presStyleCnt="0">
        <dgm:presLayoutVars>
          <dgm:dir/>
          <dgm:animLvl val="lvl"/>
          <dgm:resizeHandles val="exact"/>
        </dgm:presLayoutVars>
      </dgm:prSet>
      <dgm:spPr/>
    </dgm:pt>
    <dgm:pt modelId="{ED51FBC2-BE01-4AE0-8C5C-FFE25F49491C}" type="pres">
      <dgm:prSet presAssocID="{8653A7D9-6E9B-4903-BF77-7F1A4546E2BD}" presName="boxAndChildren" presStyleCnt="0"/>
      <dgm:spPr/>
    </dgm:pt>
    <dgm:pt modelId="{32BFF9C5-DF24-46A3-B167-1A09D79B7953}" type="pres">
      <dgm:prSet presAssocID="{8653A7D9-6E9B-4903-BF77-7F1A4546E2BD}" presName="parentTextBox" presStyleLbl="node1" presStyleIdx="0" presStyleCnt="2"/>
      <dgm:spPr/>
    </dgm:pt>
    <dgm:pt modelId="{56DC0773-7B16-4B2B-A55F-AAA8501A3494}" type="pres">
      <dgm:prSet presAssocID="{8653A7D9-6E9B-4903-BF77-7F1A4546E2BD}" presName="entireBox" presStyleLbl="node1" presStyleIdx="0" presStyleCnt="2"/>
      <dgm:spPr/>
    </dgm:pt>
    <dgm:pt modelId="{596F6A6B-9576-43C0-9E27-95C8C8971D7D}" type="pres">
      <dgm:prSet presAssocID="{8653A7D9-6E9B-4903-BF77-7F1A4546E2BD}" presName="descendantBox" presStyleCnt="0"/>
      <dgm:spPr/>
    </dgm:pt>
    <dgm:pt modelId="{8EE51B0C-B361-4664-833B-70FCC533381C}" type="pres">
      <dgm:prSet presAssocID="{89204B05-2AF8-44B5-881E-223C19F6BC90}" presName="childTextBox" presStyleLbl="fgAccFollowNode1" presStyleIdx="0" presStyleCnt="3">
        <dgm:presLayoutVars>
          <dgm:bulletEnabled val="1"/>
        </dgm:presLayoutVars>
      </dgm:prSet>
      <dgm:spPr/>
    </dgm:pt>
    <dgm:pt modelId="{10917616-5142-4C3A-A52B-31C623E46FCD}" type="pres">
      <dgm:prSet presAssocID="{C7E0F995-0F66-408B-B2F7-D014C62D0F12}" presName="childTextBox" presStyleLbl="fgAccFollowNode1" presStyleIdx="1" presStyleCnt="3">
        <dgm:presLayoutVars>
          <dgm:bulletEnabled val="1"/>
        </dgm:presLayoutVars>
      </dgm:prSet>
      <dgm:spPr/>
    </dgm:pt>
    <dgm:pt modelId="{5A7053E0-D706-41FB-89C7-8DB54B61F8FD}" type="pres">
      <dgm:prSet presAssocID="{6FE2C8CA-B0C5-4777-AC96-B0467DFDF3BD}" presName="childTextBox" presStyleLbl="fgAccFollowNode1" presStyleIdx="2" presStyleCnt="3">
        <dgm:presLayoutVars>
          <dgm:bulletEnabled val="1"/>
        </dgm:presLayoutVars>
      </dgm:prSet>
      <dgm:spPr/>
    </dgm:pt>
    <dgm:pt modelId="{4E75B3FA-5C46-4B9A-88C6-D6D503C126DE}" type="pres">
      <dgm:prSet presAssocID="{481EFDCC-72B0-4435-99ED-404B42AED281}" presName="sp" presStyleCnt="0"/>
      <dgm:spPr/>
    </dgm:pt>
    <dgm:pt modelId="{7D0296F6-075F-462D-9BAD-13C9D6BFA118}" type="pres">
      <dgm:prSet presAssocID="{3D5500E1-7387-4AD7-AF01-D21E52E54672}" presName="arrowAndChildren" presStyleCnt="0"/>
      <dgm:spPr/>
    </dgm:pt>
    <dgm:pt modelId="{2B8AC7A7-62AB-49B7-9AC4-987FFFE9B7FB}" type="pres">
      <dgm:prSet presAssocID="{3D5500E1-7387-4AD7-AF01-D21E52E54672}" presName="parentTextArrow" presStyleLbl="node1" presStyleIdx="1" presStyleCnt="2"/>
      <dgm:spPr/>
    </dgm:pt>
  </dgm:ptLst>
  <dgm:cxnLst>
    <dgm:cxn modelId="{69A51616-E142-435D-A85C-D5F4C4DCDA8B}" type="presOf" srcId="{3D5500E1-7387-4AD7-AF01-D21E52E54672}" destId="{2B8AC7A7-62AB-49B7-9AC4-987FFFE9B7FB}" srcOrd="0" destOrd="0" presId="urn:microsoft.com/office/officeart/2005/8/layout/process4"/>
    <dgm:cxn modelId="{852F691B-D5E8-43CC-A956-B0E822AB1FE8}" srcId="{F9EBAAF5-F376-46A3-B616-8AB67BE62CFA}" destId="{8653A7D9-6E9B-4903-BF77-7F1A4546E2BD}" srcOrd="1" destOrd="0" parTransId="{CD7F236C-5911-446E-A3F2-313972442854}" sibTransId="{3951EAF8-FBC5-4E5B-A47F-A5186ED55186}"/>
    <dgm:cxn modelId="{00AD5C77-45C7-45C7-9E21-50A75E6995B9}" type="presOf" srcId="{F9EBAAF5-F376-46A3-B616-8AB67BE62CFA}" destId="{E39CECBE-0230-47C8-87A7-3030F83F7FBD}" srcOrd="0" destOrd="0" presId="urn:microsoft.com/office/officeart/2005/8/layout/process4"/>
    <dgm:cxn modelId="{CC4EA87B-70E0-49FA-AA8D-7A8D94A6EBDD}" srcId="{8653A7D9-6E9B-4903-BF77-7F1A4546E2BD}" destId="{C7E0F995-0F66-408B-B2F7-D014C62D0F12}" srcOrd="1" destOrd="0" parTransId="{2A1E8275-1F9C-41B6-95D3-49A82D5EAB11}" sibTransId="{B9ED3074-B348-4C25-A029-28948106425A}"/>
    <dgm:cxn modelId="{D238737C-D654-4381-83AF-3DF2A927ED93}" type="presOf" srcId="{8653A7D9-6E9B-4903-BF77-7F1A4546E2BD}" destId="{32BFF9C5-DF24-46A3-B167-1A09D79B7953}" srcOrd="0" destOrd="0" presId="urn:microsoft.com/office/officeart/2005/8/layout/process4"/>
    <dgm:cxn modelId="{C8567A7C-CEEB-43FB-B393-3E4D686EAB0F}" type="presOf" srcId="{6FE2C8CA-B0C5-4777-AC96-B0467DFDF3BD}" destId="{5A7053E0-D706-41FB-89C7-8DB54B61F8FD}" srcOrd="0" destOrd="0" presId="urn:microsoft.com/office/officeart/2005/8/layout/process4"/>
    <dgm:cxn modelId="{F9705795-20FA-4BD5-9FF7-FD0237EA902B}" type="presOf" srcId="{8653A7D9-6E9B-4903-BF77-7F1A4546E2BD}" destId="{56DC0773-7B16-4B2B-A55F-AAA8501A3494}" srcOrd="1" destOrd="0" presId="urn:microsoft.com/office/officeart/2005/8/layout/process4"/>
    <dgm:cxn modelId="{0FAD7BAC-734B-47EB-89B1-6C599AC1CBE4}" type="presOf" srcId="{C7E0F995-0F66-408B-B2F7-D014C62D0F12}" destId="{10917616-5142-4C3A-A52B-31C623E46FCD}" srcOrd="0" destOrd="0" presId="urn:microsoft.com/office/officeart/2005/8/layout/process4"/>
    <dgm:cxn modelId="{E3853AC6-AE9B-461D-83A7-8F244BB6858D}" srcId="{F9EBAAF5-F376-46A3-B616-8AB67BE62CFA}" destId="{3D5500E1-7387-4AD7-AF01-D21E52E54672}" srcOrd="0" destOrd="0" parTransId="{CB4220B3-C304-40BC-884F-A85427645B1F}" sibTransId="{481EFDCC-72B0-4435-99ED-404B42AED281}"/>
    <dgm:cxn modelId="{ECCAD2CA-E0F7-4FF5-AAF2-88F4BD1143B7}" srcId="{8653A7D9-6E9B-4903-BF77-7F1A4546E2BD}" destId="{6FE2C8CA-B0C5-4777-AC96-B0467DFDF3BD}" srcOrd="2" destOrd="0" parTransId="{B9597C7C-9463-4B11-8927-F703E58BADAC}" sibTransId="{B94DE28F-6206-40D5-8009-D3ACA418170D}"/>
    <dgm:cxn modelId="{E22189D4-80AD-4086-9369-C4B6D2D4AB08}" type="presOf" srcId="{89204B05-2AF8-44B5-881E-223C19F6BC90}" destId="{8EE51B0C-B361-4664-833B-70FCC533381C}" srcOrd="0" destOrd="0" presId="urn:microsoft.com/office/officeart/2005/8/layout/process4"/>
    <dgm:cxn modelId="{B6F146F0-98CF-4AE5-ABAA-4FFC3B68B71D}" srcId="{8653A7D9-6E9B-4903-BF77-7F1A4546E2BD}" destId="{89204B05-2AF8-44B5-881E-223C19F6BC90}" srcOrd="0" destOrd="0" parTransId="{06F31FC0-D020-4D43-B051-3EAF94CEFE60}" sibTransId="{DCB60A97-0BD3-4208-BC21-BE41A80958F5}"/>
    <dgm:cxn modelId="{F3951354-4802-4002-9656-74DE0302B194}" type="presParOf" srcId="{E39CECBE-0230-47C8-87A7-3030F83F7FBD}" destId="{ED51FBC2-BE01-4AE0-8C5C-FFE25F49491C}" srcOrd="0" destOrd="0" presId="urn:microsoft.com/office/officeart/2005/8/layout/process4"/>
    <dgm:cxn modelId="{0C5546CD-1653-4DB9-B621-ED8381424C7A}" type="presParOf" srcId="{ED51FBC2-BE01-4AE0-8C5C-FFE25F49491C}" destId="{32BFF9C5-DF24-46A3-B167-1A09D79B7953}" srcOrd="0" destOrd="0" presId="urn:microsoft.com/office/officeart/2005/8/layout/process4"/>
    <dgm:cxn modelId="{D079CB42-B04E-4CCB-B6C9-7065D1B39FAC}" type="presParOf" srcId="{ED51FBC2-BE01-4AE0-8C5C-FFE25F49491C}" destId="{56DC0773-7B16-4B2B-A55F-AAA8501A3494}" srcOrd="1" destOrd="0" presId="urn:microsoft.com/office/officeart/2005/8/layout/process4"/>
    <dgm:cxn modelId="{766AFDF2-E757-4D16-ADE7-A8BFFA718D19}" type="presParOf" srcId="{ED51FBC2-BE01-4AE0-8C5C-FFE25F49491C}" destId="{596F6A6B-9576-43C0-9E27-95C8C8971D7D}" srcOrd="2" destOrd="0" presId="urn:microsoft.com/office/officeart/2005/8/layout/process4"/>
    <dgm:cxn modelId="{6E832C40-17E4-46A9-9AAD-988DBCDB2512}" type="presParOf" srcId="{596F6A6B-9576-43C0-9E27-95C8C8971D7D}" destId="{8EE51B0C-B361-4664-833B-70FCC533381C}" srcOrd="0" destOrd="0" presId="urn:microsoft.com/office/officeart/2005/8/layout/process4"/>
    <dgm:cxn modelId="{BE01B128-8F9C-4A8F-BC94-41D3FA4210B0}" type="presParOf" srcId="{596F6A6B-9576-43C0-9E27-95C8C8971D7D}" destId="{10917616-5142-4C3A-A52B-31C623E46FCD}" srcOrd="1" destOrd="0" presId="urn:microsoft.com/office/officeart/2005/8/layout/process4"/>
    <dgm:cxn modelId="{29EA482B-64F0-4BFA-A440-EF35D87BAE5D}" type="presParOf" srcId="{596F6A6B-9576-43C0-9E27-95C8C8971D7D}" destId="{5A7053E0-D706-41FB-89C7-8DB54B61F8FD}" srcOrd="2" destOrd="0" presId="urn:microsoft.com/office/officeart/2005/8/layout/process4"/>
    <dgm:cxn modelId="{0F75B2EC-3B1B-4AE2-88C8-1FCF0B0D62CA}" type="presParOf" srcId="{E39CECBE-0230-47C8-87A7-3030F83F7FBD}" destId="{4E75B3FA-5C46-4B9A-88C6-D6D503C126DE}" srcOrd="1" destOrd="0" presId="urn:microsoft.com/office/officeart/2005/8/layout/process4"/>
    <dgm:cxn modelId="{6B5F54C4-51E7-436B-BC65-BA779A4CBFE9}" type="presParOf" srcId="{E39CECBE-0230-47C8-87A7-3030F83F7FBD}" destId="{7D0296F6-075F-462D-9BAD-13C9D6BFA118}" srcOrd="2" destOrd="0" presId="urn:microsoft.com/office/officeart/2005/8/layout/process4"/>
    <dgm:cxn modelId="{4458A72C-FBD7-477C-B031-E4BADA71234B}" type="presParOf" srcId="{7D0296F6-075F-462D-9BAD-13C9D6BFA118}" destId="{2B8AC7A7-62AB-49B7-9AC4-987FFFE9B7FB}"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C0773-7B16-4B2B-A55F-AAA8501A3494}">
      <dsp:nvSpPr>
        <dsp:cNvPr id="0" name=""/>
        <dsp:cNvSpPr/>
      </dsp:nvSpPr>
      <dsp:spPr>
        <a:xfrm>
          <a:off x="0" y="3678695"/>
          <a:ext cx="7727172" cy="24136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Consider the two images, one of the farm  and farmhouse and the other of the city landscape. Both represent different uses of land!</a:t>
          </a:r>
        </a:p>
      </dsp:txBody>
      <dsp:txXfrm>
        <a:off x="0" y="3678695"/>
        <a:ext cx="7727172" cy="1303356"/>
      </dsp:txXfrm>
    </dsp:sp>
    <dsp:sp modelId="{8EE51B0C-B361-4664-833B-70FCC533381C}">
      <dsp:nvSpPr>
        <dsp:cNvPr id="0" name=""/>
        <dsp:cNvSpPr/>
      </dsp:nvSpPr>
      <dsp:spPr>
        <a:xfrm>
          <a:off x="3773" y="4933778"/>
          <a:ext cx="2573208" cy="111026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What rights and interests could arise in relation to this piece of land? Who might benefit from these rights?</a:t>
          </a:r>
        </a:p>
      </dsp:txBody>
      <dsp:txXfrm>
        <a:off x="3773" y="4933778"/>
        <a:ext cx="2573208" cy="1110266"/>
      </dsp:txXfrm>
    </dsp:sp>
    <dsp:sp modelId="{10917616-5142-4C3A-A52B-31C623E46FCD}">
      <dsp:nvSpPr>
        <dsp:cNvPr id="0" name=""/>
        <dsp:cNvSpPr/>
      </dsp:nvSpPr>
      <dsp:spPr>
        <a:xfrm>
          <a:off x="2576981" y="4933778"/>
          <a:ext cx="2573208" cy="111026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How are these relevant to conveyancing</a:t>
          </a:r>
        </a:p>
      </dsp:txBody>
      <dsp:txXfrm>
        <a:off x="2576981" y="4933778"/>
        <a:ext cx="2573208" cy="1110266"/>
      </dsp:txXfrm>
    </dsp:sp>
    <dsp:sp modelId="{5A7053E0-D706-41FB-89C7-8DB54B61F8FD}">
      <dsp:nvSpPr>
        <dsp:cNvPr id="0" name=""/>
        <dsp:cNvSpPr/>
      </dsp:nvSpPr>
      <dsp:spPr>
        <a:xfrm>
          <a:off x="5150190" y="4933778"/>
          <a:ext cx="2573208" cy="111026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Where can you find info about them?</a:t>
          </a:r>
        </a:p>
      </dsp:txBody>
      <dsp:txXfrm>
        <a:off x="5150190" y="4933778"/>
        <a:ext cx="2573208" cy="1110266"/>
      </dsp:txXfrm>
    </dsp:sp>
    <dsp:sp modelId="{2B8AC7A7-62AB-49B7-9AC4-987FFFE9B7FB}">
      <dsp:nvSpPr>
        <dsp:cNvPr id="0" name=""/>
        <dsp:cNvSpPr/>
      </dsp:nvSpPr>
      <dsp:spPr>
        <a:xfrm rot="10800000">
          <a:off x="0" y="2748"/>
          <a:ext cx="7727172" cy="3712151"/>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Need to know and understand Land Law!</a:t>
          </a:r>
        </a:p>
      </dsp:txBody>
      <dsp:txXfrm rot="10800000">
        <a:off x="0" y="2748"/>
        <a:ext cx="7727172" cy="24120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27.09.2026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Current versions on Leganto are 25/26 but I will be letting information resources know the list needs to be updated to 26/27 versions  - has this now been done?</a:t>
            </a:r>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314894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City –right for overhanging of cranes, scaffolding, light to windows – (private rights to light from prescription) underground rights TFL</a:t>
            </a:r>
          </a:p>
          <a:p>
            <a:endParaRPr lang="en-US" dirty="0"/>
          </a:p>
          <a:p>
            <a:r>
              <a:rPr lang="en-US" dirty="0"/>
              <a:t>Farm – grazing rights, rights of way, mines and minerals, profits </a:t>
            </a:r>
          </a:p>
          <a:p>
            <a:endParaRPr lang="en-US" dirty="0"/>
          </a:p>
          <a:p>
            <a:r>
              <a:rPr lang="en-US" dirty="0"/>
              <a:t>Affect the land, need to be reported on to a buyer, and taken into consideration when creating a transfer, lease or related deed, lenders will need to know about the right</a:t>
            </a:r>
          </a:p>
          <a:p>
            <a:endParaRPr lang="en-US" dirty="0"/>
          </a:p>
          <a:p>
            <a:endParaRPr lang="en-US" dirty="0"/>
          </a:p>
          <a:p>
            <a:r>
              <a:rPr lang="en-US" dirty="0"/>
              <a:t>Title, Searches, Property information forms, Enquiries (planning permissions) </a:t>
            </a:r>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This slide introduces the historic distinction between </a:t>
            </a:r>
            <a:r>
              <a:rPr lang="en-GB" sz="1200" b="1" i="0" kern="1200" dirty="0">
                <a:solidFill>
                  <a:schemeClr val="tx1"/>
                </a:solidFill>
                <a:effectLst/>
                <a:latin typeface="+mn-lt"/>
                <a:ea typeface="+mn-ea"/>
                <a:cs typeface="+mn-cs"/>
              </a:rPr>
              <a:t>common law</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equity</a:t>
            </a:r>
            <a:r>
              <a:rPr lang="en-GB" sz="1200" b="0" i="0" kern="1200" dirty="0">
                <a:solidFill>
                  <a:schemeClr val="tx1"/>
                </a:solidFill>
                <a:effectLst/>
                <a:latin typeface="+mn-lt"/>
                <a:ea typeface="+mn-ea"/>
                <a:cs typeface="+mn-cs"/>
              </a:rPr>
              <a:t>, which developed through separate court systems.</a:t>
            </a:r>
          </a:p>
          <a:p>
            <a:pPr lvl="0" fontAlgn="t"/>
            <a:r>
              <a:rPr lang="en-GB" sz="1200" b="0" i="0" kern="1200" dirty="0">
                <a:solidFill>
                  <a:schemeClr val="tx1"/>
                </a:solidFill>
                <a:effectLst/>
                <a:latin typeface="+mn-lt"/>
                <a:ea typeface="+mn-ea"/>
                <a:cs typeface="+mn-cs"/>
              </a:rPr>
              <a:t>The common law courts recognised strict legal rights, whereas the Court of Chancery developed equitable principles to achieve fairness where the common law produced harsh outcomes.</a:t>
            </a:r>
          </a:p>
          <a:p>
            <a:pPr lvl="0" fontAlgn="t"/>
            <a:r>
              <a:rPr lang="en-GB" sz="1200" b="0" i="0" kern="1200" dirty="0">
                <a:solidFill>
                  <a:schemeClr val="tx1"/>
                </a:solidFill>
                <a:effectLst/>
                <a:latin typeface="+mn-lt"/>
                <a:ea typeface="+mn-ea"/>
                <a:cs typeface="+mn-cs"/>
              </a:rPr>
              <a:t>As a result, some interests could be recognised in equity even though they were not enforceable at common law.</a:t>
            </a:r>
          </a:p>
          <a:p>
            <a:pPr lvl="0" fontAlgn="t"/>
            <a:r>
              <a:rPr lang="en-GB" sz="1200" b="0" i="0" kern="1200" dirty="0">
                <a:solidFill>
                  <a:schemeClr val="tx1"/>
                </a:solidFill>
                <a:effectLst/>
                <a:latin typeface="+mn-lt"/>
                <a:ea typeface="+mn-ea"/>
                <a:cs typeface="+mn-cs"/>
              </a:rPr>
              <a:t>Following the </a:t>
            </a:r>
            <a:r>
              <a:rPr lang="en-GB" sz="1200" b="1" i="0" kern="1200" dirty="0">
                <a:solidFill>
                  <a:schemeClr val="tx1"/>
                </a:solidFill>
                <a:effectLst/>
                <a:latin typeface="+mn-lt"/>
                <a:ea typeface="+mn-ea"/>
                <a:cs typeface="+mn-cs"/>
              </a:rPr>
              <a:t>Judicature Acts 1873-1875</a:t>
            </a:r>
            <a:r>
              <a:rPr lang="en-GB" sz="1200" b="0" i="0" kern="1200" dirty="0">
                <a:solidFill>
                  <a:schemeClr val="tx1"/>
                </a:solidFill>
                <a:effectLst/>
                <a:latin typeface="+mn-lt"/>
                <a:ea typeface="+mn-ea"/>
                <a:cs typeface="+mn-cs"/>
              </a:rPr>
              <a:t>, the administration of law and equity was fused, allowing both legal and equitable claims to be heard in the same court.</a:t>
            </a:r>
          </a:p>
          <a:p>
            <a:pPr lvl="0" fontAlgn="t"/>
            <a:r>
              <a:rPr lang="en-GB" sz="1200" b="0" i="0" kern="1200" dirty="0">
                <a:solidFill>
                  <a:schemeClr val="tx1"/>
                </a:solidFill>
                <a:effectLst/>
                <a:latin typeface="+mn-lt"/>
                <a:ea typeface="+mn-ea"/>
                <a:cs typeface="+mn-cs"/>
              </a:rPr>
              <a:t>However, the distinction remains important in land law because legal and equitable interests are treated differently, particularly when determining whether an interest binds purchasers and future owners of land.</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Understanding the distinction between legal and equitable ownership is fundamental to co-ownership and underpins the concepts of </a:t>
            </a:r>
            <a:r>
              <a:rPr lang="en-GB" sz="1200" b="1" i="0" kern="1200" dirty="0">
                <a:solidFill>
                  <a:schemeClr val="tx1"/>
                </a:solidFill>
                <a:effectLst/>
                <a:latin typeface="+mn-lt"/>
                <a:ea typeface="+mn-ea"/>
                <a:cs typeface="+mn-cs"/>
              </a:rPr>
              <a:t>joint tenancy</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tenancy in common</a:t>
            </a:r>
            <a:r>
              <a:rPr lang="en-GB" sz="1200" b="0" i="0" kern="1200" dirty="0">
                <a:solidFill>
                  <a:schemeClr val="tx1"/>
                </a:solidFill>
                <a:effectLst/>
                <a:latin typeface="+mn-lt"/>
                <a:ea typeface="+mn-ea"/>
                <a:cs typeface="+mn-cs"/>
              </a:rPr>
              <a:t>, which we will consider next.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READ SLIDE FIRST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These forms differ mainly in how shares are held and what happens when one co-owner dies.</a:t>
            </a:r>
          </a:p>
          <a:p>
            <a:pPr lvl="0" fontAlgn="t"/>
            <a:r>
              <a:rPr lang="en-GB" sz="1200" b="0" i="0" kern="1200" dirty="0">
                <a:solidFill>
                  <a:schemeClr val="tx1"/>
                </a:solidFill>
                <a:effectLst/>
                <a:latin typeface="+mn-lt"/>
                <a:ea typeface="+mn-ea"/>
                <a:cs typeface="+mn-cs"/>
              </a:rPr>
              <a:t>A useful analogy is the house shown on the slide: a joint tenancy treats the property as one indivisible whole, whereas a tenancy in common allows each owner to have a distinct share.</a:t>
            </a:r>
          </a:p>
          <a:p>
            <a:pPr lvl="0" fontAlgn="t"/>
            <a:r>
              <a:rPr lang="en-GB" sz="1200" b="0" i="0" kern="1200" dirty="0">
                <a:solidFill>
                  <a:schemeClr val="tx1"/>
                </a:solidFill>
                <a:effectLst/>
                <a:latin typeface="+mn-lt"/>
                <a:ea typeface="+mn-ea"/>
                <a:cs typeface="+mn-cs"/>
              </a:rPr>
              <a:t>Understanding the differences between these two forms of ownership is essential, as they have important consequences for succession, inheritance, and sale of the property.</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common example is a family home purchased by spouses or civil partners who wish the survivor to automatically inherit the property.</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When a tenant in common dies, their share does not automatically pass to the other co-owners. Instead, it passes according to their will or the rules of intestacy.</a:t>
            </a:r>
          </a:p>
          <a:p>
            <a:pPr lvl="0" fontAlgn="t"/>
            <a:r>
              <a:rPr lang="en-GB" sz="1200" b="0" i="0" kern="1200" dirty="0">
                <a:solidFill>
                  <a:schemeClr val="tx1"/>
                </a:solidFill>
                <a:effectLst/>
                <a:latin typeface="+mn-lt"/>
                <a:ea typeface="+mn-ea"/>
                <a:cs typeface="+mn-cs"/>
              </a:rPr>
              <a:t>A useful analogy is the pie shown on the slide: each owner has a separate slice, even though they all share the same property.</a:t>
            </a:r>
          </a:p>
          <a:p>
            <a:pPr lvl="0" fontAlgn="t"/>
            <a:r>
              <a:rPr lang="en-GB" sz="1200" b="0" i="0" kern="1200" dirty="0">
                <a:solidFill>
                  <a:schemeClr val="tx1"/>
                </a:solidFill>
                <a:effectLst/>
                <a:latin typeface="+mn-lt"/>
                <a:ea typeface="+mn-ea"/>
                <a:cs typeface="+mn-cs"/>
              </a:rPr>
              <a:t>Tenancies in common are often used where parties wish to preserve separate ownership shares for inheritance or investment purposes.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Where a property conveyed in joint names the starting presumption is the parties also own the equitable interest equally </a:t>
            </a:r>
          </a:p>
          <a:p>
            <a:endParaRPr lang="en-US" dirty="0"/>
          </a:p>
          <a:p>
            <a:r>
              <a:rPr lang="en-US" dirty="0" err="1"/>
              <a:t>i.E</a:t>
            </a:r>
            <a:r>
              <a:rPr lang="en-US" dirty="0"/>
              <a:t> Equity follows the Law  50:50 beneficial interest</a:t>
            </a:r>
          </a:p>
          <a:p>
            <a:endParaRPr lang="en-US" dirty="0"/>
          </a:p>
          <a:p>
            <a:r>
              <a:rPr lang="en-US" dirty="0"/>
              <a:t>This presumption can be rebutted if can prove the parties had a common intention that their beneficial ownership should differ from their legal ownership – the court will examine their whole course of conduct rather than simply who paid towards the purchase price </a:t>
            </a:r>
          </a:p>
          <a:p>
            <a:endParaRPr lang="en-US" dirty="0"/>
          </a:p>
          <a:p>
            <a:r>
              <a:rPr lang="en-US" dirty="0"/>
              <a:t>Leading case on this is Stack v Dowden 2007</a:t>
            </a:r>
          </a:p>
          <a:p>
            <a:pPr lvl="0" fontAlgn="t"/>
            <a:r>
              <a:rPr lang="en-GB" sz="1200" b="0" i="0" kern="1200" dirty="0">
                <a:solidFill>
                  <a:schemeClr val="tx1"/>
                </a:solidFill>
                <a:effectLst/>
                <a:latin typeface="+mn-lt"/>
                <a:ea typeface="+mn-ea"/>
                <a:cs typeface="+mn-cs"/>
              </a:rPr>
              <a:t>(Ms Stack) and (Mr Dowden) were an unmarried couple who lived together for many years and had four children.</a:t>
            </a:r>
          </a:p>
          <a:p>
            <a:pPr lvl="0" fontAlgn="t"/>
            <a:r>
              <a:rPr lang="en-GB" sz="1200" b="0" i="0" kern="1200" dirty="0">
                <a:solidFill>
                  <a:schemeClr val="tx1"/>
                </a:solidFill>
                <a:effectLst/>
                <a:latin typeface="+mn-lt"/>
                <a:ea typeface="+mn-ea"/>
                <a:cs typeface="+mn-cs"/>
              </a:rPr>
              <a:t>In 1993 they purchased a family home in joint names.</a:t>
            </a:r>
          </a:p>
          <a:p>
            <a:pPr lvl="0" fontAlgn="t"/>
            <a:r>
              <a:rPr lang="en-GB" sz="1200" b="0" i="0" kern="1200" dirty="0">
                <a:solidFill>
                  <a:schemeClr val="tx1"/>
                </a:solidFill>
                <a:effectLst/>
                <a:latin typeface="+mn-lt"/>
                <a:ea typeface="+mn-ea"/>
                <a:cs typeface="+mn-cs"/>
              </a:rPr>
              <a:t>The property was conveyed to them as </a:t>
            </a:r>
            <a:r>
              <a:rPr lang="en-GB" sz="1200" b="1" i="0" kern="1200" dirty="0">
                <a:solidFill>
                  <a:schemeClr val="tx1"/>
                </a:solidFill>
                <a:effectLst/>
                <a:latin typeface="+mn-lt"/>
                <a:ea typeface="+mn-ea"/>
                <a:cs typeface="+mn-cs"/>
              </a:rPr>
              <a:t>joint legal owners and joint beneficial owners</a:t>
            </a:r>
            <a:r>
              <a:rPr lang="en-GB" sz="1200" b="0" i="0" kern="1200" dirty="0">
                <a:solidFill>
                  <a:schemeClr val="tx1"/>
                </a:solidFill>
                <a:effectLst/>
                <a:latin typeface="+mn-lt"/>
                <a:ea typeface="+mn-ea"/>
                <a:cs typeface="+mn-cs"/>
              </a:rPr>
              <a:t>, with no express declaration as to their respective shares.</a:t>
            </a:r>
          </a:p>
          <a:p>
            <a:pPr lvl="0" fontAlgn="t"/>
            <a:r>
              <a:rPr lang="en-GB" sz="1200" b="0" i="0" kern="1200" dirty="0">
                <a:solidFill>
                  <a:schemeClr val="tx1"/>
                </a:solidFill>
                <a:effectLst/>
                <a:latin typeface="+mn-lt"/>
                <a:ea typeface="+mn-ea"/>
                <a:cs typeface="+mn-cs"/>
              </a:rPr>
              <a:t>Although the property was jointly owned, the parties kept their finances largely separate: </a:t>
            </a:r>
          </a:p>
          <a:p>
            <a:pPr lvl="1" fontAlgn="t"/>
            <a:r>
              <a:rPr lang="en-GB" sz="1200" b="0" i="0" kern="1200" dirty="0">
                <a:solidFill>
                  <a:schemeClr val="tx1"/>
                </a:solidFill>
                <a:effectLst/>
                <a:latin typeface="+mn-lt"/>
                <a:ea typeface="+mn-ea"/>
                <a:cs typeface="+mn-cs"/>
              </a:rPr>
              <a:t>They maintained separate bank accounts.</a:t>
            </a:r>
          </a:p>
          <a:p>
            <a:pPr lvl="1" fontAlgn="t"/>
            <a:r>
              <a:rPr lang="en-GB" sz="1200" b="0" i="0" kern="1200" dirty="0">
                <a:solidFill>
                  <a:schemeClr val="tx1"/>
                </a:solidFill>
                <a:effectLst/>
                <a:latin typeface="+mn-lt"/>
                <a:ea typeface="+mn-ea"/>
                <a:cs typeface="+mn-cs"/>
              </a:rPr>
              <a:t>They made unequal contributions to household expenses and the purchase price.</a:t>
            </a:r>
          </a:p>
          <a:p>
            <a:pPr lvl="1" fontAlgn="t"/>
            <a:r>
              <a:rPr lang="en-GB" sz="1200" b="0" i="0" kern="1200" dirty="0">
                <a:solidFill>
                  <a:schemeClr val="tx1"/>
                </a:solidFill>
                <a:effectLst/>
                <a:latin typeface="+mn-lt"/>
                <a:ea typeface="+mn-ea"/>
                <a:cs typeface="+mn-cs"/>
              </a:rPr>
              <a:t>Ms Stack contributed substantially more of the purchase money and household expenditure than Mr Dowden.</a:t>
            </a:r>
          </a:p>
          <a:p>
            <a:pPr lvl="0" fontAlgn="t"/>
            <a:r>
              <a:rPr lang="en-GB" sz="1200" b="0" i="0" kern="1200" dirty="0">
                <a:solidFill>
                  <a:schemeClr val="tx1"/>
                </a:solidFill>
                <a:effectLst/>
                <a:latin typeface="+mn-lt"/>
                <a:ea typeface="+mn-ea"/>
                <a:cs typeface="+mn-cs"/>
              </a:rPr>
              <a:t>When the relationship ended, a dispute arose over how the beneficial interest in the property should be divided.</a:t>
            </a:r>
          </a:p>
          <a:p>
            <a:pPr lvl="0" fontAlgn="t"/>
            <a:r>
              <a:rPr lang="en-GB" sz="1200" b="0" i="0" kern="1200" dirty="0">
                <a:solidFill>
                  <a:schemeClr val="tx1"/>
                </a:solidFill>
                <a:effectLst/>
                <a:latin typeface="+mn-lt"/>
                <a:ea typeface="+mn-ea"/>
                <a:cs typeface="+mn-cs"/>
              </a:rPr>
              <a:t>Mr Dowden argued for an equal 50:50 division because the property was held in joint names.</a:t>
            </a:r>
          </a:p>
          <a:p>
            <a:pPr lvl="0" fontAlgn="t"/>
            <a:r>
              <a:rPr lang="en-GB" sz="1200" b="0" i="0" kern="1200" dirty="0">
                <a:solidFill>
                  <a:schemeClr val="tx1"/>
                </a:solidFill>
                <a:effectLst/>
                <a:latin typeface="+mn-lt"/>
                <a:ea typeface="+mn-ea"/>
                <a:cs typeface="+mn-cs"/>
              </a:rPr>
              <a:t>Ms Stack argued that the parties' actual intentions and unequal financial contributions showed that the beneficial ownership should not be equal.</a:t>
            </a:r>
          </a:p>
          <a:p>
            <a:pPr fontAlgn="t"/>
            <a:r>
              <a:rPr lang="en-GB" sz="1200" b="1" i="0" kern="1200" dirty="0">
                <a:solidFill>
                  <a:schemeClr val="tx1"/>
                </a:solidFill>
                <a:effectLst/>
                <a:latin typeface="+mn-lt"/>
                <a:ea typeface="+mn-ea"/>
                <a:cs typeface="+mn-cs"/>
              </a:rPr>
              <a:t>Decision</a:t>
            </a:r>
          </a:p>
          <a:p>
            <a:pPr fontAlgn="t"/>
            <a:r>
              <a:rPr lang="en-GB" sz="1200" b="0" i="0" kern="1200" dirty="0">
                <a:solidFill>
                  <a:schemeClr val="tx1"/>
                </a:solidFill>
                <a:effectLst/>
                <a:latin typeface="+mn-lt"/>
                <a:ea typeface="+mn-ea"/>
                <a:cs typeface="+mn-cs"/>
              </a:rPr>
              <a:t>The House of Lords held that although the starting presumption for property held in </a:t>
            </a:r>
            <a:r>
              <a:rPr lang="en-GB" sz="1200" b="1" i="0" kern="1200" dirty="0">
                <a:solidFill>
                  <a:schemeClr val="tx1"/>
                </a:solidFill>
                <a:effectLst/>
                <a:latin typeface="+mn-lt"/>
                <a:ea typeface="+mn-ea"/>
                <a:cs typeface="+mn-cs"/>
              </a:rPr>
              <a:t>joint names</a:t>
            </a:r>
            <a:r>
              <a:rPr lang="en-GB" sz="1200" b="0" i="0" kern="1200" dirty="0">
                <a:solidFill>
                  <a:schemeClr val="tx1"/>
                </a:solidFill>
                <a:effectLst/>
                <a:latin typeface="+mn-lt"/>
                <a:ea typeface="+mn-ea"/>
                <a:cs typeface="+mn-cs"/>
              </a:rPr>
              <a:t> is that the beneficial ownership is also </a:t>
            </a:r>
            <a:r>
              <a:rPr lang="en-GB" sz="1200" b="1" i="0" kern="1200" dirty="0">
                <a:solidFill>
                  <a:schemeClr val="tx1"/>
                </a:solidFill>
                <a:effectLst/>
                <a:latin typeface="+mn-lt"/>
                <a:ea typeface="+mn-ea"/>
                <a:cs typeface="+mn-cs"/>
              </a:rPr>
              <a:t>joint and equal</a:t>
            </a:r>
            <a:r>
              <a:rPr lang="en-GB" sz="1200" b="0" i="0" kern="1200" dirty="0">
                <a:solidFill>
                  <a:schemeClr val="tx1"/>
                </a:solidFill>
                <a:effectLst/>
                <a:latin typeface="+mn-lt"/>
                <a:ea typeface="+mn-ea"/>
                <a:cs typeface="+mn-cs"/>
              </a:rPr>
              <a:t>, that presumption can be rebutted by evidence showing a different common intention.</a:t>
            </a:r>
          </a:p>
          <a:p>
            <a:pPr fontAlgn="t"/>
            <a:r>
              <a:rPr lang="en-GB" sz="1200" b="0" i="0" kern="1200" dirty="0">
                <a:solidFill>
                  <a:schemeClr val="tx1"/>
                </a:solidFill>
                <a:effectLst/>
                <a:latin typeface="+mn-lt"/>
                <a:ea typeface="+mn-ea"/>
                <a:cs typeface="+mn-cs"/>
              </a:rPr>
              <a:t>On the facts, the presumption was rebutted and the beneficial interests were found to be:</a:t>
            </a:r>
          </a:p>
          <a:p>
            <a:pPr lvl="0" fontAlgn="t"/>
            <a:r>
              <a:rPr lang="en-GB" sz="1200" b="1" i="0" kern="1200" dirty="0">
                <a:solidFill>
                  <a:schemeClr val="tx1"/>
                </a:solidFill>
                <a:effectLst/>
                <a:latin typeface="+mn-lt"/>
                <a:ea typeface="+mn-ea"/>
                <a:cs typeface="+mn-cs"/>
              </a:rPr>
              <a:t>65% to Ms Stack</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35% to Mr Dowden</a:t>
            </a:r>
            <a:endParaRPr lang="en-GB" sz="1200" b="0" i="0" kern="1200" dirty="0">
              <a:solidFill>
                <a:schemeClr val="tx1"/>
              </a:solidFill>
              <a:effectLst/>
              <a:latin typeface="+mn-lt"/>
              <a:ea typeface="+mn-ea"/>
              <a:cs typeface="+mn-cs"/>
            </a:endParaRPr>
          </a:p>
          <a:p>
            <a:pPr fontAlgn="t"/>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Key Principle</a:t>
            </a:r>
          </a:p>
          <a:p>
            <a:pPr fontAlgn="t"/>
            <a:r>
              <a:rPr lang="en-GB" sz="1200" b="0" i="0" kern="1200" dirty="0">
                <a:solidFill>
                  <a:schemeClr val="tx1"/>
                </a:solidFill>
                <a:effectLst/>
                <a:latin typeface="+mn-lt"/>
                <a:ea typeface="+mn-ea"/>
                <a:cs typeface="+mn-cs"/>
              </a:rPr>
              <a:t>Where a family home is purchased in </a:t>
            </a:r>
            <a:r>
              <a:rPr lang="en-GB" sz="1200" b="1" i="0" kern="1200" dirty="0">
                <a:solidFill>
                  <a:schemeClr val="tx1"/>
                </a:solidFill>
                <a:effectLst/>
                <a:latin typeface="+mn-lt"/>
                <a:ea typeface="+mn-ea"/>
                <a:cs typeface="+mn-cs"/>
              </a:rPr>
              <a:t>joint names</a:t>
            </a:r>
            <a:r>
              <a:rPr lang="en-GB" sz="1200" b="0" i="0" kern="1200" dirty="0">
                <a:solidFill>
                  <a:schemeClr val="tx1"/>
                </a:solidFill>
                <a:effectLst/>
                <a:latin typeface="+mn-lt"/>
                <a:ea typeface="+mn-ea"/>
                <a:cs typeface="+mn-cs"/>
              </a:rPr>
              <a:t>, there is a strong presumption that the parties are beneficial joint tenants. However, the court may infer a different beneficial ownership share from the parties' conduct and whole course of dealing, particularly where their financial arrangements are unusually separate.</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EPC needs to be done every 10 years (may not need a new one as the exiting owner may have created one which can be reused)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Mention case management systems – used for managing risk and administrative efficiency</a:t>
            </a:r>
          </a:p>
          <a:p>
            <a:endParaRPr lang="en-US" dirty="0"/>
          </a:p>
          <a:p>
            <a:r>
              <a:rPr lang="en-US" dirty="0"/>
              <a:t>Mention rubber stamping of CQS accreditation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This is a general guide</a:t>
            </a:r>
          </a:p>
          <a:p>
            <a:endParaRPr lang="en-GB" dirty="0"/>
          </a:p>
          <a:p>
            <a:r>
              <a:rPr lang="en-GB" dirty="0"/>
              <a:t>Personally - Investigation of title before enquiries – high chance issues flagged on title that will need seller to provide info on </a:t>
            </a:r>
          </a:p>
        </p:txBody>
      </p:sp>
      <p:sp>
        <p:nvSpPr>
          <p:cNvPr id="4" name="Slide Number Placeholder 3"/>
          <p:cNvSpPr>
            <a:spLocks noGrp="1"/>
          </p:cNvSpPr>
          <p:nvPr>
            <p:ph type="sldNum" sz="quarter" idx="5"/>
          </p:nvPr>
        </p:nvSpPr>
        <p:spPr/>
        <p:txBody>
          <a:bodyPr/>
          <a:lstStyle/>
          <a:p>
            <a:fld id="{871B2431-D351-4C6E-A3CF-9DFAC0E3E050}" type="slidenum">
              <a:rPr lang="cs-CZ" smtClean="0"/>
              <a:t>27</a:t>
            </a:fld>
            <a:endParaRPr lang="cs-CZ"/>
          </a:p>
        </p:txBody>
      </p:sp>
    </p:spTree>
    <p:extLst>
      <p:ext uri="{BB962C8B-B14F-4D97-AF65-F5344CB8AC3E}">
        <p14:creationId xmlns:p14="http://schemas.microsoft.com/office/powerpoint/2010/main" val="39122312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CAVEAT EMPTOR </a:t>
            </a:r>
            <a:r>
              <a:rPr lang="en-US" dirty="0" err="1"/>
              <a:t>latin</a:t>
            </a:r>
            <a:r>
              <a:rPr lang="en-US" dirty="0"/>
              <a:t> for BUYER BEWARE</a:t>
            </a:r>
          </a:p>
          <a:p>
            <a:endParaRPr lang="en-US" dirty="0"/>
          </a:p>
          <a:p>
            <a:r>
              <a:rPr lang="en-US" dirty="0"/>
              <a:t>*however a seller cannot intentionally mislead a buyer or withhold info </a:t>
            </a:r>
          </a:p>
          <a:p>
            <a:endParaRPr lang="en-US" dirty="0"/>
          </a:p>
          <a:p>
            <a:r>
              <a:rPr lang="en-US" dirty="0"/>
              <a:t>Gordon v </a:t>
            </a:r>
            <a:r>
              <a:rPr lang="en-US" dirty="0" err="1"/>
              <a:t>Selico</a:t>
            </a:r>
            <a:r>
              <a:rPr lang="en-US" dirty="0"/>
              <a:t> Ltd 1986 – The seller’ solicitor deliberately concealed dry rot from the buyer. The COA held the concealment as fraudulent mis representation by conduct </a:t>
            </a:r>
          </a:p>
          <a:p>
            <a:r>
              <a:rPr lang="en-US" dirty="0"/>
              <a:t>The fact the buyers could have investigated more thoroughly did not provide a </a:t>
            </a:r>
            <a:r>
              <a:rPr lang="en-US" dirty="0" err="1"/>
              <a:t>defence</a:t>
            </a:r>
            <a:r>
              <a:rPr lang="en-US" dirty="0"/>
              <a:t>. </a:t>
            </a:r>
          </a:p>
          <a:p>
            <a:r>
              <a:rPr lang="en-US" dirty="0"/>
              <a:t>MERE SILENCE is normally misrepresentation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2D985-4B99-C515-5BD6-D0F1906F814C}"/>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765402EC-FA2A-861F-B2B6-B445A317A7FE}"/>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1A1B06DD-AB0F-950B-8C79-3DCE6489CD9C}"/>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47A034A2-24CA-AA5E-BC05-A36EC011D5D7}"/>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285DE468-E9BF-06FE-EAA1-539ABC30F86C}"/>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Can we act – conflict check </a:t>
            </a:r>
          </a:p>
          <a:p>
            <a:r>
              <a:rPr lang="en-US" dirty="0"/>
              <a:t>In order to establish a conflict check we need information about the transaction </a:t>
            </a:r>
          </a:p>
        </p:txBody>
      </p:sp>
      <p:sp>
        <p:nvSpPr>
          <p:cNvPr id="6" name="Footer Placeholder 5">
            <a:extLst>
              <a:ext uri="{FF2B5EF4-FFF2-40B4-BE49-F238E27FC236}">
                <a16:creationId xmlns:a16="http://schemas.microsoft.com/office/drawing/2014/main" id="{01213B33-82FC-8BF4-B142-4720D77170B1}"/>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5F06F6B1-97D9-EFFD-6E27-54865469EDAF}"/>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17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94C57-7607-D6CD-8E7A-C0683E92FBE5}"/>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B515A285-FC9F-351B-456D-C9E02A0A4076}"/>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a:extLst>
              <a:ext uri="{FF2B5EF4-FFF2-40B4-BE49-F238E27FC236}">
                <a16:creationId xmlns:a16="http://schemas.microsoft.com/office/drawing/2014/main" id="{E2A92A5B-6D39-FC5E-D237-95E43E174EB2}"/>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D356C1AF-CE07-238E-5936-7BC73E0F4CF2}"/>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1DA11F57-AD30-4F4F-12AC-0E151D89AC90}"/>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a:extLst>
              <a:ext uri="{FF2B5EF4-FFF2-40B4-BE49-F238E27FC236}">
                <a16:creationId xmlns:a16="http://schemas.microsoft.com/office/drawing/2014/main" id="{F8E8AED3-ADAB-C3F3-BE17-77D5EB28E50D}"/>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D76E812F-9D4E-2696-0815-871FF60D4158}"/>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756134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Greater value of the property, the greater value of money involved, the greater risk in the transaction = higher conveyancing fee</a:t>
            </a:r>
          </a:p>
          <a:p>
            <a:endParaRPr lang="en-US" dirty="0"/>
          </a:p>
          <a:p>
            <a:r>
              <a:rPr lang="en-US" dirty="0"/>
              <a:t>Top up fees for extra quirks/complexity to the transaction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England – normal </a:t>
            </a:r>
            <a:r>
              <a:rPr lang="en-US" dirty="0" err="1"/>
              <a:t>resi</a:t>
            </a:r>
            <a:r>
              <a:rPr lang="en-US" dirty="0"/>
              <a:t> $14,750 </a:t>
            </a:r>
            <a:r>
              <a:rPr lang="en-US" dirty="0" err="1"/>
              <a:t>sdlt</a:t>
            </a:r>
            <a:endParaRPr lang="en-US" dirty="0"/>
          </a:p>
          <a:p>
            <a:r>
              <a:rPr lang="en-US" dirty="0"/>
              <a:t>England – second property $39,500 SDLT</a:t>
            </a:r>
          </a:p>
          <a:p>
            <a:r>
              <a:rPr lang="en-US" dirty="0"/>
              <a:t>Wales – normal </a:t>
            </a:r>
            <a:r>
              <a:rPr lang="en-US" dirty="0" err="1"/>
              <a:t>resi</a:t>
            </a:r>
            <a:r>
              <a:rPr lang="en-US" dirty="0"/>
              <a:t> $17,625 LTT</a:t>
            </a:r>
          </a:p>
          <a:p>
            <a:r>
              <a:rPr lang="en-US" dirty="0"/>
              <a:t>Wales – second property $45,875 LTT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a:p>
            <a:r>
              <a:rPr lang="en-US" dirty="0"/>
              <a:t>Purchase </a:t>
            </a:r>
          </a:p>
          <a:p>
            <a:r>
              <a:rPr lang="en-US" dirty="0"/>
              <a:t>£1500 legal fees plus vat (£) </a:t>
            </a:r>
          </a:p>
          <a:p>
            <a:r>
              <a:rPr lang="en-US" dirty="0"/>
              <a:t>£200 mortgage fee</a:t>
            </a:r>
          </a:p>
          <a:p>
            <a:r>
              <a:rPr lang="en-US" dirty="0"/>
              <a:t>£300 new build fee</a:t>
            </a:r>
          </a:p>
          <a:p>
            <a:r>
              <a:rPr lang="en-US" dirty="0"/>
              <a:t>£20 TT fee</a:t>
            </a:r>
          </a:p>
          <a:p>
            <a:r>
              <a:rPr lang="en-US" dirty="0"/>
              <a:t>Search fees (£300) </a:t>
            </a:r>
          </a:p>
          <a:p>
            <a:r>
              <a:rPr lang="en-US" dirty="0"/>
              <a:t>ID verification fee (£20)</a:t>
            </a:r>
          </a:p>
          <a:p>
            <a:endParaRPr lang="en-US" dirty="0"/>
          </a:p>
          <a:p>
            <a:r>
              <a:rPr lang="en-US" dirty="0"/>
              <a:t>£2,340 plus VAT = £2808</a:t>
            </a:r>
          </a:p>
          <a:p>
            <a:r>
              <a:rPr lang="en-US" dirty="0"/>
              <a:t>Any indemnity insurance policy fee if needed </a:t>
            </a:r>
          </a:p>
          <a:p>
            <a:r>
              <a:rPr lang="en-US" dirty="0"/>
              <a:t>LTT £17,625 LTT </a:t>
            </a:r>
          </a:p>
          <a:p>
            <a:r>
              <a:rPr lang="en-US" b="1" dirty="0"/>
              <a:t>£20,433.</a:t>
            </a:r>
          </a:p>
          <a:p>
            <a:endParaRPr lang="en-US" dirty="0"/>
          </a:p>
          <a:p>
            <a:r>
              <a:rPr lang="en-US" dirty="0"/>
              <a:t>Need £300 on account for searches </a:t>
            </a:r>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Emotionally driven – biggest purchase of their life and most expensive thing they will own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In a property sale, the buyer wants the best possible terms and price, while the seller has opposing interests, making conflicts particularly likely.</a:t>
            </a:r>
          </a:p>
          <a:p>
            <a:pPr lvl="0" fontAlgn="t"/>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Issues may also arise if defects are discovered, negotiations are required, or the transaction becomes contentious.</a:t>
            </a:r>
          </a:p>
          <a:p>
            <a:pPr lvl="0" fontAlgn="t"/>
            <a:r>
              <a:rPr lang="en-GB" sz="1200" b="0" i="0" kern="1200" dirty="0">
                <a:solidFill>
                  <a:schemeClr val="tx1"/>
                </a:solidFill>
                <a:effectLst/>
                <a:latin typeface="+mn-lt"/>
                <a:ea typeface="+mn-ea"/>
                <a:cs typeface="+mn-cs"/>
              </a:rPr>
              <a:t>As a result, separate legal representation is generally the safest and most appropriate course in conveyancing transactions involving a sale for value.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 Buyer and seller of the same property</a:t>
            </a:r>
          </a:p>
          <a:p>
            <a:r>
              <a:rPr lang="en-US" dirty="0"/>
              <a:t>Internal ‘Chinese wall’ whereby information is in accessible to each solicitor acting</a:t>
            </a:r>
          </a:p>
          <a:p>
            <a:endParaRPr lang="en-US" dirty="0"/>
          </a:p>
          <a:p>
            <a:pPr lvl="0" fontAlgn="t"/>
            <a:r>
              <a:rPr lang="en-US" dirty="0"/>
              <a:t> </a:t>
            </a:r>
            <a:r>
              <a:rPr lang="en-GB" sz="1200" b="0" i="0" kern="1200" dirty="0">
                <a:solidFill>
                  <a:schemeClr val="tx1"/>
                </a:solidFill>
                <a:effectLst/>
                <a:latin typeface="+mn-lt"/>
                <a:ea typeface="+mn-ea"/>
                <a:cs typeface="+mn-cs"/>
              </a:rPr>
              <a:t>In practice, these exceptions are interpreted narrowly, and conveyancers should approach any potential conflict with caution.</a:t>
            </a:r>
          </a:p>
          <a:p>
            <a:pPr lvl="0" fontAlgn="t"/>
            <a:r>
              <a:rPr lang="en-GB" sz="1200" b="0" i="0" kern="1200" dirty="0">
                <a:solidFill>
                  <a:schemeClr val="tx1"/>
                </a:solidFill>
                <a:effectLst/>
                <a:latin typeface="+mn-lt"/>
                <a:ea typeface="+mn-ea"/>
                <a:cs typeface="+mn-cs"/>
              </a:rPr>
              <a:t>The key exam point is that acting for both buyer and seller in a sale transaction will rarely be permissible because of the significant risk of conflict.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This issue is particularly important for unmarried couples, civil partners, friends, or family members buying together, as different ownership structures have different succession and inheritance consequences.</a:t>
            </a:r>
          </a:p>
          <a:p>
            <a:pPr lvl="0" fontAlgn="t"/>
            <a:r>
              <a:rPr lang="en-GB" sz="1200" b="0" i="0" kern="1200" dirty="0">
                <a:solidFill>
                  <a:schemeClr val="tx1"/>
                </a:solidFill>
                <a:effectLst/>
                <a:latin typeface="+mn-lt"/>
                <a:ea typeface="+mn-ea"/>
                <a:cs typeface="+mn-cs"/>
              </a:rPr>
              <a:t>The solicitor should ensure that all buyers understand the implications of their chosen form of co-ownership and record their intentions clearly.</a:t>
            </a:r>
          </a:p>
          <a:p>
            <a:pPr lvl="0" fontAlgn="t"/>
            <a:r>
              <a:rPr lang="en-GB" sz="1200" b="0" i="0" kern="1200" dirty="0">
                <a:solidFill>
                  <a:schemeClr val="tx1"/>
                </a:solidFill>
                <a:effectLst/>
                <a:latin typeface="+mn-lt"/>
                <a:ea typeface="+mn-ea"/>
                <a:cs typeface="+mn-cs"/>
              </a:rPr>
              <a:t>If a conflict develops between the buyers during the transaction, the solicitor may need to cease acting for one or both clients.</a:t>
            </a:r>
          </a:p>
          <a:p>
            <a:pPr lvl="0" fontAlgn="t"/>
            <a:r>
              <a:rPr lang="en-GB" sz="1200" b="0" i="0" kern="1200" dirty="0">
                <a:solidFill>
                  <a:schemeClr val="tx1"/>
                </a:solidFill>
                <a:effectLst/>
                <a:latin typeface="+mn-lt"/>
                <a:ea typeface="+mn-ea"/>
                <a:cs typeface="+mn-cs"/>
              </a:rPr>
              <a:t>The practical benefit of acting for joint buyers is efficiency and reduced cost, but careful advice on ownership arrangements remains essential</a:t>
            </a:r>
          </a:p>
          <a:p>
            <a:endParaRPr lang="en-US" dirty="0"/>
          </a:p>
          <a:p>
            <a:endParaRPr lang="en-US" dirty="0"/>
          </a:p>
          <a:p>
            <a:r>
              <a:rPr lang="en-US" dirty="0"/>
              <a:t>We will look at these issues closer in land law over the coming weeks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US" dirty="0"/>
              <a:t>This is called Dual Representation </a:t>
            </a:r>
            <a:r>
              <a:rPr lang="en-GB" sz="1200" b="0" i="0" kern="1200" dirty="0">
                <a:solidFill>
                  <a:schemeClr val="tx1"/>
                </a:solidFill>
                <a:effectLst/>
                <a:latin typeface="+mn-lt"/>
                <a:ea typeface="+mn-ea"/>
                <a:cs typeface="+mn-cs"/>
              </a:rPr>
              <a:t>If information comes to light that affects the lender's security, such as a title defect or mortgage fraud concern, the solicitor may be obliged to disclose it to the lender and may need to stop acting if a conflict arises.</a:t>
            </a:r>
          </a:p>
          <a:p>
            <a:pPr lvl="0" fontAlgn="t"/>
            <a:r>
              <a:rPr lang="en-GB" sz="1200" b="0" i="0" kern="1200" dirty="0">
                <a:solidFill>
                  <a:schemeClr val="tx1"/>
                </a:solidFill>
                <a:effectLst/>
                <a:latin typeface="+mn-lt"/>
                <a:ea typeface="+mn-ea"/>
                <a:cs typeface="+mn-cs"/>
              </a:rPr>
              <a:t>The key point is that dual representation of buyer and lender is common and efficient, but it is only permissible while the interests of both parties remain aligned.</a:t>
            </a:r>
          </a:p>
          <a:p>
            <a:endParaRPr lang="en-US" dirty="0"/>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key professional conduct issue is balancing the duty of confidentiality owed to the client with the duty not to mislead others.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fontAlgn="t"/>
            <a:r>
              <a:rPr lang="en-GB" sz="1200" b="0" i="0" kern="1200" dirty="0">
                <a:solidFill>
                  <a:schemeClr val="tx1"/>
                </a:solidFill>
                <a:effectLst/>
                <a:latin typeface="+mn-lt"/>
                <a:ea typeface="+mn-ea"/>
                <a:cs typeface="+mn-cs"/>
              </a:rPr>
              <a:t>Before giving an undertaking, a solicitor should ensure that the matter is within their control and that they will be able to fulfil the promise.</a:t>
            </a:r>
          </a:p>
          <a:p>
            <a:pPr lvl="0" fontAlgn="t"/>
            <a:r>
              <a:rPr lang="en-GB" sz="1200" b="0" i="0" kern="1200" dirty="0">
                <a:solidFill>
                  <a:schemeClr val="tx1"/>
                </a:solidFill>
                <a:effectLst/>
                <a:latin typeface="+mn-lt"/>
                <a:ea typeface="+mn-ea"/>
                <a:cs typeface="+mn-cs"/>
              </a:rPr>
              <a:t>The key point is that an undertaking is not merely an intention or assurance; it is a binding professional commitment that carries significant regulatory consequences if breached.</a:t>
            </a:r>
          </a:p>
          <a:p>
            <a:endParaRPr lang="en-US" dirty="0"/>
          </a:p>
          <a:p>
            <a:r>
              <a:rPr lang="en-US" dirty="0"/>
              <a:t>Very common in property law – not very common in other areas like family law for example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Scenario 1 </a:t>
            </a:r>
          </a:p>
          <a:p>
            <a:r>
              <a:rPr lang="en-US" dirty="0"/>
              <a:t>Conflict </a:t>
            </a:r>
          </a:p>
          <a:p>
            <a:r>
              <a:rPr lang="en-US" dirty="0"/>
              <a:t>Explain position to buyer and seek consent to disclose where appropriate. If cannot be resolved SOL stop acting  - consent at the beginning doesn’t mean the sol can ignore a conflict that later develops</a:t>
            </a:r>
          </a:p>
          <a:p>
            <a:r>
              <a:rPr lang="en-GB" b="1" dirty="0"/>
              <a:t>Key Point: Confidentiality prevents disclosure, but the conflict prevents the solicitor continuing to a</a:t>
            </a:r>
            <a:r>
              <a:rPr lang="en-GB" dirty="0"/>
              <a:t>ct.</a:t>
            </a:r>
            <a:endParaRPr lang="en-US" dirty="0"/>
          </a:p>
          <a:p>
            <a:r>
              <a:rPr lang="en-US" dirty="0"/>
              <a:t>Scenario 2</a:t>
            </a:r>
          </a:p>
          <a:p>
            <a:r>
              <a:rPr lang="en-US" dirty="0"/>
              <a:t>Confidentiality </a:t>
            </a:r>
          </a:p>
          <a:p>
            <a:r>
              <a:rPr lang="en-US" dirty="0"/>
              <a:t>Solicitor not currently acting for seller – can I properly act for new client without disclosing the confidential info bout the property? No - should decline to act.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Duties owed to former clients continue after the retainer has ended.</a:t>
            </a:r>
          </a:p>
          <a:p>
            <a:endParaRPr lang="en-US" b="1" dirty="0"/>
          </a:p>
          <a:p>
            <a:endParaRPr lang="en-US" dirty="0"/>
          </a:p>
          <a:p>
            <a:r>
              <a:rPr lang="en-US" dirty="0"/>
              <a:t>Scenario 3</a:t>
            </a:r>
          </a:p>
          <a:p>
            <a:r>
              <a:rPr lang="en-US" dirty="0"/>
              <a:t>Own interest conflict</a:t>
            </a:r>
          </a:p>
          <a:p>
            <a:r>
              <a:rPr lang="en-US" dirty="0"/>
              <a:t>If sol wants to proceed should not conduct conveyancing themselves – independent advice would be required and address whether they can also continue to act as executor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Key Point: An executor must avoid conflicts and must not profit from their fiduciary position at the expense of beneficiaries.</a:t>
            </a:r>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summary Good conveyancing requires technical competence, ethical practice, and effective risk management.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46</a:t>
            </a:fld>
            <a:endParaRPr lang="cs-CZ"/>
          </a:p>
        </p:txBody>
      </p:sp>
    </p:spTree>
    <p:extLst>
      <p:ext uri="{BB962C8B-B14F-4D97-AF65-F5344CB8AC3E}">
        <p14:creationId xmlns:p14="http://schemas.microsoft.com/office/powerpoint/2010/main" val="3179849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3485188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procedures-academic-appeals-complaints-and-other-student-cases" TargetMode="External"/><Relationship Id="rId2" Type="http://schemas.openxmlformats.org/officeDocument/2006/relationships/hyperlink" Target="https://moodle.uwtsd.ac.uk/course/view.php?id=10416&amp;section=1"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whelf-uwtsd.alma.exlibrisgroup.com/leganto/public/44WHELF_UWTSD/lists/8056732510002421?auth=SA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png"/><Relationship Id="rId7" Type="http://schemas.openxmlformats.org/officeDocument/2006/relationships/diagramLayout" Target="../diagrams/layout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13.png"/><Relationship Id="rId10" Type="http://schemas.microsoft.com/office/2007/relationships/diagramDrawing" Target="../diagrams/drawing1.xml"/><Relationship Id="rId4" Type="http://schemas.openxmlformats.org/officeDocument/2006/relationships/image" Target="../media/image12.jpeg"/><Relationship Id="rId9" Type="http://schemas.openxmlformats.org/officeDocument/2006/relationships/diagramColors" Target="../diagrams/colors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hyperlink" Target="https://www.lawsociety.org.uk/topics/firm-accreditations/conveyancing-quality-scheme"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hyperlink" Target="http://www.michellesmirror.com/2016/06/make-america-clintons-again.html"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beta.gov.wales/land-transaction-tax-calculator"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hyperlink" Target="https://www.tax.service.gov.uk/calculate-stamp-duty-land-tax/#/intro"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s://www.lawsociety.org.uk/topics/property/conveyancing-protocol"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4163536" y="5529868"/>
            <a:ext cx="9005773"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1184685" y="2057400"/>
            <a:ext cx="3086100" cy="3086100"/>
            <a:chOff x="0" y="0"/>
            <a:chExt cx="812800" cy="812800"/>
          </a:xfrm>
        </p:grpSpPr>
        <p:sp>
          <p:nvSpPr>
            <p:cNvPr id="9" name="Freeform 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92A5A"/>
            </a:solidFill>
          </p:spPr>
          <p:txBody>
            <a:bodyPr/>
            <a:lstStyle/>
            <a:p>
              <a:endParaRPr lang="en-GB"/>
            </a:p>
          </p:txBody>
        </p:sp>
        <p:sp>
          <p:nvSpPr>
            <p:cNvPr id="10" name="TextBox 10"/>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339350" y="6892686"/>
            <a:ext cx="7008801" cy="1384351"/>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INTRODUCTION TO CONVEYANCING </a:t>
            </a:r>
          </a:p>
        </p:txBody>
      </p:sp>
      <p:sp>
        <p:nvSpPr>
          <p:cNvPr id="12" name="TextBox 12"/>
          <p:cNvSpPr txBox="1"/>
          <p:nvPr/>
        </p:nvSpPr>
        <p:spPr>
          <a:xfrm>
            <a:off x="339350" y="5625118"/>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4" name="TextBox 14"/>
          <p:cNvSpPr txBox="1"/>
          <p:nvPr/>
        </p:nvSpPr>
        <p:spPr>
          <a:xfrm>
            <a:off x="339350" y="6148774"/>
            <a:ext cx="5492434" cy="770932"/>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9333" b="-9333"/>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3">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a:alphaModFix amt="19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AutoShape 5"/>
          <p:cNvSpPr/>
          <p:nvPr/>
        </p:nvSpPr>
        <p:spPr>
          <a:xfrm>
            <a:off x="8312082" y="3410046"/>
            <a:ext cx="14608661" cy="5104920"/>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209550"/>
              <a:ext cx="3676299" cy="600681"/>
            </a:xfrm>
            <a:prstGeom prst="rect">
              <a:avLst/>
            </a:prstGeom>
          </p:spPr>
          <p:txBody>
            <a:bodyPr lIns="50800" tIns="50800" rIns="50800" bIns="50800" rtlCol="0" anchor="ctr"/>
            <a:lstStyle/>
            <a:p>
              <a:pPr algn="ctr">
                <a:lnSpc>
                  <a:spcPts val="5200"/>
                </a:lnSpc>
              </a:pPr>
              <a:endParaRPr/>
            </a:p>
          </p:txBody>
        </p:sp>
      </p:grpSp>
      <p:sp>
        <p:nvSpPr>
          <p:cNvPr id="9" name="TextBox 9"/>
          <p:cNvSpPr txBox="1"/>
          <p:nvPr/>
        </p:nvSpPr>
        <p:spPr>
          <a:xfrm>
            <a:off x="8606991" y="3554298"/>
            <a:ext cx="9681009" cy="4806892"/>
          </a:xfrm>
          <a:prstGeom prst="rect">
            <a:avLst/>
          </a:prstGeom>
        </p:spPr>
        <p:txBody>
          <a:bodyPr lIns="0" tIns="0" rIns="0" bIns="0" rtlCol="0" anchor="t">
            <a:spAutoFit/>
          </a:bodyPr>
          <a:lstStyle/>
          <a:p>
            <a:pPr algn="l">
              <a:lnSpc>
                <a:spcPts val="4791"/>
              </a:lnSpc>
            </a:pPr>
            <a:r>
              <a:rPr lang="en-US" sz="3993" b="1" spc="3">
                <a:solidFill>
                  <a:srgbClr val="FED307"/>
                </a:solidFill>
                <a:latin typeface="Glacial Indifference Bold"/>
                <a:ea typeface="Glacial Indifference Bold"/>
                <a:cs typeface="Glacial Indifference Bold"/>
                <a:sym typeface="Glacial Indifference Bold"/>
              </a:rPr>
              <a:t>Contents</a:t>
            </a:r>
          </a:p>
          <a:p>
            <a:pPr marL="862160" lvl="1" indent="-431080" algn="l">
              <a:lnSpc>
                <a:spcPts val="4791"/>
              </a:lnSpc>
              <a:buFont typeface="Arial"/>
              <a:buChar char="•"/>
            </a:pPr>
            <a:r>
              <a:rPr lang="en-US" sz="3993" spc="3">
                <a:solidFill>
                  <a:srgbClr val="FFFFFF"/>
                </a:solidFill>
                <a:latin typeface="Glacial Indifference"/>
                <a:ea typeface="Glacial Indifference"/>
                <a:cs typeface="Glacial Indifference"/>
                <a:sym typeface="Glacial Indifference"/>
              </a:rPr>
              <a:t>Understanding how to succeed in conveyancing</a:t>
            </a:r>
          </a:p>
          <a:p>
            <a:pPr marL="862160" lvl="1" indent="-431080" algn="l">
              <a:lnSpc>
                <a:spcPts val="4791"/>
              </a:lnSpc>
              <a:buFont typeface="Arial"/>
              <a:buChar char="•"/>
            </a:pPr>
            <a:r>
              <a:rPr lang="en-US" sz="3993" spc="3">
                <a:solidFill>
                  <a:srgbClr val="FFFFFF"/>
                </a:solidFill>
                <a:latin typeface="Glacial Indifference"/>
                <a:ea typeface="Glacial Indifference"/>
                <a:cs typeface="Glacial Indifference"/>
                <a:sym typeface="Glacial Indifference"/>
              </a:rPr>
              <a:t>Recapping principles of land law</a:t>
            </a:r>
          </a:p>
          <a:p>
            <a:pPr marL="862160" lvl="1" indent="-431080" algn="l">
              <a:lnSpc>
                <a:spcPts val="4791"/>
              </a:lnSpc>
              <a:buFont typeface="Arial"/>
              <a:buChar char="•"/>
            </a:pPr>
            <a:r>
              <a:rPr lang="en-US" sz="3993" spc="3">
                <a:solidFill>
                  <a:srgbClr val="FFFFFF"/>
                </a:solidFill>
                <a:latin typeface="Glacial Indifference"/>
                <a:ea typeface="Glacial Indifference"/>
                <a:cs typeface="Glacial Indifference"/>
                <a:sym typeface="Glacial Indifference"/>
              </a:rPr>
              <a:t>Overview of conveyancing </a:t>
            </a:r>
          </a:p>
          <a:p>
            <a:pPr marL="862160" lvl="1" indent="-431080" algn="l">
              <a:lnSpc>
                <a:spcPts val="4791"/>
              </a:lnSpc>
              <a:buFont typeface="Arial"/>
              <a:buChar char="•"/>
            </a:pPr>
            <a:r>
              <a:rPr lang="en-US" sz="3993" spc="3">
                <a:solidFill>
                  <a:srgbClr val="FFFFFF"/>
                </a:solidFill>
                <a:latin typeface="Glacial Indifference"/>
                <a:ea typeface="Glacial Indifference"/>
                <a:cs typeface="Glacial Indifference"/>
                <a:sym typeface="Glacial Indifference"/>
              </a:rPr>
              <a:t>Introducing fees and taxes</a:t>
            </a:r>
          </a:p>
          <a:p>
            <a:pPr marL="862160" lvl="1" indent="-431080" algn="l">
              <a:lnSpc>
                <a:spcPts val="4791"/>
              </a:lnSpc>
              <a:buFont typeface="Arial"/>
              <a:buChar char="•"/>
            </a:pPr>
            <a:r>
              <a:rPr lang="en-US" sz="3993" spc="3">
                <a:solidFill>
                  <a:srgbClr val="FFFFFF"/>
                </a:solidFill>
                <a:latin typeface="Glacial Indifference"/>
                <a:ea typeface="Glacial Indifference"/>
                <a:cs typeface="Glacial Indifference"/>
                <a:sym typeface="Glacial Indifference"/>
              </a:rPr>
              <a:t>Conveyancing ethics and professional practice</a:t>
            </a:r>
          </a:p>
        </p:txBody>
      </p:sp>
      <p:sp>
        <p:nvSpPr>
          <p:cNvPr id="10" name="TextBox 10"/>
          <p:cNvSpPr txBox="1"/>
          <p:nvPr/>
        </p:nvSpPr>
        <p:spPr>
          <a:xfrm>
            <a:off x="147641" y="83820"/>
            <a:ext cx="13443950" cy="944880"/>
          </a:xfrm>
          <a:prstGeom prst="rect">
            <a:avLst/>
          </a:prstGeom>
        </p:spPr>
        <p:txBody>
          <a:bodyPr lIns="0" tIns="0" rIns="0" bIns="0" rtlCol="0" anchor="t">
            <a:spAutoFit/>
          </a:bodyPr>
          <a:lstStyle/>
          <a:p>
            <a:pPr algn="just">
              <a:lnSpc>
                <a:spcPts val="7800"/>
              </a:lnSpc>
            </a:pPr>
            <a:r>
              <a:rPr lang="en-US" sz="5200" b="1">
                <a:solidFill>
                  <a:srgbClr val="292A5A"/>
                </a:solidFill>
                <a:latin typeface="Glacial Indifference Bold"/>
                <a:ea typeface="Glacial Indifference Bold"/>
                <a:cs typeface="Glacial Indifference Bold"/>
                <a:sym typeface="Glacial Indifference Bold"/>
              </a:rPr>
              <a:t>UNIT 1: INTRODUCTION TO CONVEYANCING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9435"/>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1:</a:t>
            </a:r>
            <a:r>
              <a:rPr lang="en-US" sz="754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156069"/>
            <a:ext cx="15734201" cy="4434843"/>
          </a:xfrm>
          <a:prstGeom prst="rect">
            <a:avLst/>
          </a:prstGeom>
        </p:spPr>
        <p:txBody>
          <a:bodyPr lIns="0" tIns="0" rIns="0" bIns="0" rtlCol="0" anchor="t">
            <a:spAutoFit/>
          </a:bodyPr>
          <a:lstStyle/>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Explain how to succeed in Conveyancing</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Explain underpinning principles of land law relevant to conveyancing</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Outline the conveyancing process and key considerations at each stage</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Apply principles of professional practice and ethics to conveyancing</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Calculate conveyancing costs and fees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2" name="TextBox 2"/>
          <p:cNvSpPr txBox="1"/>
          <p:nvPr/>
        </p:nvSpPr>
        <p:spPr>
          <a:xfrm>
            <a:off x="577232" y="1181100"/>
            <a:ext cx="14684806" cy="991732"/>
          </a:xfrm>
          <a:prstGeom prst="rect">
            <a:avLst/>
          </a:prstGeom>
        </p:spPr>
        <p:txBody>
          <a:bodyPr lIns="0" tIns="0" rIns="0" bIns="0" rtlCol="0" anchor="t">
            <a:spAutoFit/>
          </a:bodyPr>
          <a:lstStyle/>
          <a:p>
            <a:pPr algn="just">
              <a:lnSpc>
                <a:spcPts val="7389"/>
              </a:lnSpc>
            </a:pPr>
            <a:r>
              <a:rPr lang="en-US" sz="7540" b="1" spc="7">
                <a:solidFill>
                  <a:srgbClr val="292A5A"/>
                </a:solidFill>
                <a:latin typeface="Glacial Indifference Bold"/>
                <a:ea typeface="Glacial Indifference Bold"/>
                <a:cs typeface="Glacial Indifference Bold"/>
                <a:sym typeface="Glacial Indifference Bold"/>
              </a:rPr>
              <a:t>MODULE LEARNING OUTCOMES</a:t>
            </a:r>
          </a:p>
        </p:txBody>
      </p:sp>
      <p:sp>
        <p:nvSpPr>
          <p:cNvPr id="3" name="TextBox 3"/>
          <p:cNvSpPr txBox="1"/>
          <p:nvPr/>
        </p:nvSpPr>
        <p:spPr>
          <a:xfrm>
            <a:off x="577232" y="2115682"/>
            <a:ext cx="17010402" cy="8994775"/>
          </a:xfrm>
          <a:prstGeom prst="rect">
            <a:avLst/>
          </a:prstGeom>
        </p:spPr>
        <p:txBody>
          <a:bodyPr lIns="0" tIns="0" rIns="0" bIns="0" rtlCol="0" anchor="t">
            <a:spAutoFit/>
          </a:bodyPr>
          <a:lstStyle/>
          <a:p>
            <a:pPr algn="l">
              <a:lnSpc>
                <a:spcPts val="7999"/>
              </a:lnSpc>
            </a:pPr>
            <a:r>
              <a:rPr lang="en-US" sz="3999">
                <a:solidFill>
                  <a:srgbClr val="292A5A"/>
                </a:solidFill>
                <a:latin typeface="Glacial Indifference"/>
                <a:ea typeface="Glacial Indifference"/>
                <a:cs typeface="Glacial Indifference"/>
                <a:sym typeface="Glacial Indifference"/>
              </a:rPr>
              <a:t>Upon the successful completion of this module, the student should be able to:</a:t>
            </a:r>
          </a:p>
          <a:p>
            <a:pPr algn="l">
              <a:lnSpc>
                <a:spcPts val="7999"/>
              </a:lnSpc>
            </a:pPr>
            <a:r>
              <a:rPr lang="en-US" sz="3999" b="1">
                <a:solidFill>
                  <a:srgbClr val="292A5A"/>
                </a:solidFill>
                <a:latin typeface="Glacial Indifference Bold"/>
                <a:ea typeface="Glacial Indifference Bold"/>
                <a:cs typeface="Glacial Indifference Bold"/>
                <a:sym typeface="Glacial Indifference Bold"/>
              </a:rPr>
              <a:t>LO 1: </a:t>
            </a:r>
            <a:r>
              <a:rPr lang="en-US" sz="3999">
                <a:solidFill>
                  <a:srgbClr val="292A5A"/>
                </a:solidFill>
                <a:latin typeface="Glacial Indifference"/>
                <a:ea typeface="Glacial Indifference"/>
                <a:cs typeface="Glacial Indifference"/>
                <a:sym typeface="Glacial Indifference"/>
              </a:rPr>
              <a:t>demonstrate a systematic understanding of conveyancing practice in relation to interests in land and the transfer of legal estates, and how to take conveyancing instructions to prepare a contract for sale</a:t>
            </a:r>
          </a:p>
          <a:p>
            <a:pPr algn="l">
              <a:lnSpc>
                <a:spcPts val="7999"/>
              </a:lnSpc>
            </a:pPr>
            <a:r>
              <a:rPr lang="en-US" sz="3999" b="1">
                <a:solidFill>
                  <a:srgbClr val="292A5A"/>
                </a:solidFill>
                <a:latin typeface="Glacial Indifference Bold"/>
                <a:ea typeface="Glacial Indifference Bold"/>
                <a:cs typeface="Glacial Indifference Bold"/>
                <a:sym typeface="Glacial Indifference Bold"/>
              </a:rPr>
              <a:t>LO2: </a:t>
            </a:r>
            <a:r>
              <a:rPr lang="en-US" sz="3999">
                <a:solidFill>
                  <a:srgbClr val="292A5A"/>
                </a:solidFill>
                <a:latin typeface="Glacial Indifference"/>
                <a:ea typeface="Glacial Indifference"/>
                <a:cs typeface="Glacial Indifference"/>
                <a:sym typeface="Glacial Indifference"/>
              </a:rPr>
              <a:t>systematically evaluate the complexities of title to land, leasing, and easements, and the transfer of title, and the legal responsibilities in relation to funding and completion of property transactions.</a:t>
            </a:r>
          </a:p>
          <a:p>
            <a:pPr algn="l">
              <a:lnSpc>
                <a:spcPts val="7999"/>
              </a:lnSpc>
            </a:pPr>
            <a:endParaRPr lang="en-US" sz="3999">
              <a:solidFill>
                <a:srgbClr val="292A5A"/>
              </a:solidFill>
              <a:latin typeface="Glacial Indifference"/>
              <a:ea typeface="Glacial Indifference"/>
              <a:cs typeface="Glacial Indifference"/>
              <a:sym typeface="Glacial Indifference"/>
            </a:endParaRPr>
          </a:p>
          <a:p>
            <a:pPr algn="l">
              <a:lnSpc>
                <a:spcPts val="7999"/>
              </a:lnSpc>
            </a:pPr>
            <a:endParaRPr lang="en-US" sz="3999">
              <a:solidFill>
                <a:srgbClr val="292A5A"/>
              </a:solidFill>
              <a:latin typeface="Glacial Indifference"/>
              <a:ea typeface="Glacial Indifference"/>
              <a:cs typeface="Glacial Indifference"/>
              <a:sym typeface="Glacial Indifference"/>
            </a:endParaRP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2" name="TextBox 2"/>
          <p:cNvSpPr txBox="1"/>
          <p:nvPr/>
        </p:nvSpPr>
        <p:spPr>
          <a:xfrm>
            <a:off x="577232" y="1181100"/>
            <a:ext cx="14684806" cy="991732"/>
          </a:xfrm>
          <a:prstGeom prst="rect">
            <a:avLst/>
          </a:prstGeom>
        </p:spPr>
        <p:txBody>
          <a:bodyPr lIns="0" tIns="0" rIns="0" bIns="0" rtlCol="0" anchor="t">
            <a:spAutoFit/>
          </a:bodyPr>
          <a:lstStyle/>
          <a:p>
            <a:pPr algn="just">
              <a:lnSpc>
                <a:spcPts val="7389"/>
              </a:lnSpc>
            </a:pPr>
            <a:r>
              <a:rPr lang="en-US" sz="7540" b="1" spc="7">
                <a:solidFill>
                  <a:srgbClr val="292A5A"/>
                </a:solidFill>
                <a:latin typeface="Glacial Indifference Bold"/>
                <a:ea typeface="Glacial Indifference Bold"/>
                <a:cs typeface="Glacial Indifference Bold"/>
                <a:sym typeface="Glacial Indifference Bold"/>
              </a:rPr>
              <a:t>DISTRIBUTION OF WORKLOAD</a:t>
            </a:r>
          </a:p>
        </p:txBody>
      </p:sp>
      <p:sp>
        <p:nvSpPr>
          <p:cNvPr id="3" name="TextBox 3"/>
          <p:cNvSpPr txBox="1"/>
          <p:nvPr/>
        </p:nvSpPr>
        <p:spPr>
          <a:xfrm>
            <a:off x="577232" y="2002901"/>
            <a:ext cx="17010402" cy="7739298"/>
          </a:xfrm>
          <a:prstGeom prst="rect">
            <a:avLst/>
          </a:prstGeom>
        </p:spPr>
        <p:txBody>
          <a:bodyPr lIns="0" tIns="0" rIns="0" bIns="0" rtlCol="0" anchor="t">
            <a:spAutoFit/>
          </a:bodyPr>
          <a:lstStyle/>
          <a:p>
            <a:pPr marL="734061" lvl="1" indent="-367031" algn="l">
              <a:lnSpc>
                <a:spcPts val="6800"/>
              </a:lnSpc>
              <a:buFont typeface="Arial"/>
              <a:buChar char="•"/>
            </a:pPr>
            <a:r>
              <a:rPr lang="en-US" sz="3400" dirty="0">
                <a:solidFill>
                  <a:srgbClr val="292A5A"/>
                </a:solidFill>
                <a:latin typeface="Glacial Indifference"/>
                <a:ea typeface="Glacial Indifference"/>
                <a:cs typeface="Glacial Indifference"/>
                <a:sym typeface="Glacial Indifference"/>
              </a:rPr>
              <a:t>This is a </a:t>
            </a:r>
            <a:r>
              <a:rPr lang="en-US" sz="3400" b="1" dirty="0">
                <a:solidFill>
                  <a:srgbClr val="292A5A"/>
                </a:solidFill>
                <a:latin typeface="Glacial Indifference Bold"/>
                <a:ea typeface="Glacial Indifference Bold"/>
                <a:cs typeface="Glacial Indifference Bold"/>
                <a:sym typeface="Glacial Indifference Bold"/>
              </a:rPr>
              <a:t>20 credit module</a:t>
            </a:r>
            <a:r>
              <a:rPr lang="en-US" sz="3400" dirty="0">
                <a:solidFill>
                  <a:srgbClr val="292A5A"/>
                </a:solidFill>
                <a:latin typeface="Glacial Indifference"/>
                <a:ea typeface="Glacial Indifference"/>
                <a:cs typeface="Glacial Indifference"/>
                <a:sym typeface="Glacial Indifference"/>
              </a:rPr>
              <a:t> = </a:t>
            </a:r>
            <a:r>
              <a:rPr lang="en-US" sz="3400" b="1" dirty="0">
                <a:solidFill>
                  <a:srgbClr val="292A5A"/>
                </a:solidFill>
                <a:latin typeface="Glacial Indifference Bold"/>
                <a:ea typeface="Glacial Indifference Bold"/>
                <a:cs typeface="Glacial Indifference Bold"/>
                <a:sym typeface="Glacial Indifference Bold"/>
              </a:rPr>
              <a:t>200 workload hours</a:t>
            </a:r>
          </a:p>
          <a:p>
            <a:pPr marL="734061" lvl="1" indent="-367031" algn="l">
              <a:lnSpc>
                <a:spcPts val="6800"/>
              </a:lnSpc>
              <a:buFont typeface="Arial"/>
              <a:buChar char="•"/>
            </a:pPr>
            <a:r>
              <a:rPr lang="en-US" sz="3400" dirty="0">
                <a:solidFill>
                  <a:srgbClr val="292A5A"/>
                </a:solidFill>
                <a:latin typeface="Glacial Indifference"/>
                <a:ea typeface="Glacial Indifference"/>
                <a:cs typeface="Glacial Indifference"/>
                <a:sym typeface="Glacial Indifference"/>
              </a:rPr>
              <a:t>Scheduled learning 48 hours (including employability week and assessment week) [24% of your workload]</a:t>
            </a:r>
          </a:p>
          <a:p>
            <a:pPr marL="734061" lvl="1" indent="-367031" algn="l">
              <a:lnSpc>
                <a:spcPts val="6800"/>
              </a:lnSpc>
              <a:buFont typeface="Arial"/>
              <a:buChar char="•"/>
            </a:pPr>
            <a:r>
              <a:rPr lang="en-US" sz="3400" dirty="0">
                <a:solidFill>
                  <a:srgbClr val="292A5A"/>
                </a:solidFill>
                <a:latin typeface="Glacial Indifference"/>
                <a:ea typeface="Glacial Indifference"/>
                <a:cs typeface="Glacial Indifference"/>
                <a:sym typeface="Glacial Indifference"/>
              </a:rPr>
              <a:t> You should be completing 152 hours of independent learning to succeed in this module [76%]</a:t>
            </a:r>
          </a:p>
          <a:p>
            <a:pPr marL="734061" lvl="1" indent="-367031" algn="l">
              <a:lnSpc>
                <a:spcPts val="6800"/>
              </a:lnSpc>
              <a:buFont typeface="Arial"/>
              <a:buChar char="•"/>
            </a:pPr>
            <a:r>
              <a:rPr lang="en-US" sz="3400" dirty="0">
                <a:solidFill>
                  <a:srgbClr val="292A5A"/>
                </a:solidFill>
                <a:latin typeface="Glacial Indifference"/>
                <a:ea typeface="Glacial Indifference"/>
                <a:cs typeface="Glacial Indifference"/>
                <a:sym typeface="Glacial Indifference"/>
              </a:rPr>
              <a:t>Over 10 weeks this means (on average) </a:t>
            </a:r>
            <a:r>
              <a:rPr lang="en-US" sz="3400" b="1" dirty="0">
                <a:solidFill>
                  <a:srgbClr val="292A5A"/>
                </a:solidFill>
                <a:latin typeface="Glacial Indifference Bold"/>
                <a:ea typeface="Glacial Indifference Bold"/>
                <a:cs typeface="Glacial Indifference Bold"/>
                <a:sym typeface="Glacial Indifference Bold"/>
              </a:rPr>
              <a:t>15 hours a week: </a:t>
            </a:r>
            <a:r>
              <a:rPr lang="en-US" sz="3400" dirty="0">
                <a:solidFill>
                  <a:srgbClr val="292A5A"/>
                </a:solidFill>
                <a:latin typeface="Glacial Indifference"/>
                <a:ea typeface="Glacial Indifference"/>
                <a:cs typeface="Glacial Indifference"/>
                <a:sym typeface="Glacial Indifference"/>
              </a:rPr>
              <a:t>roughly</a:t>
            </a:r>
          </a:p>
          <a:p>
            <a:pPr marL="1468122" lvl="2" indent="-489374" algn="l">
              <a:lnSpc>
                <a:spcPts val="6800"/>
              </a:lnSpc>
              <a:buFont typeface="Arial"/>
              <a:buChar char="⚬"/>
            </a:pPr>
            <a:r>
              <a:rPr lang="en-US" sz="3400" b="1" dirty="0">
                <a:solidFill>
                  <a:srgbClr val="292A5A"/>
                </a:solidFill>
                <a:latin typeface="Glacial Indifference Bold"/>
                <a:ea typeface="Glacial Indifference Bold"/>
                <a:cs typeface="Glacial Indifference Bold"/>
                <a:sym typeface="Glacial Indifference Bold"/>
              </a:rPr>
              <a:t>4 hours of timetabled time: </a:t>
            </a:r>
            <a:r>
              <a:rPr lang="en-US" sz="3400" dirty="0">
                <a:solidFill>
                  <a:srgbClr val="292A5A"/>
                </a:solidFill>
                <a:latin typeface="Glacial Indifference"/>
                <a:ea typeface="Glacial Indifference"/>
                <a:cs typeface="Glacial Indifference"/>
                <a:sym typeface="Glacial Indifference"/>
              </a:rPr>
              <a:t>attending class and </a:t>
            </a:r>
            <a:r>
              <a:rPr lang="en-US" sz="3400" dirty="0" err="1">
                <a:solidFill>
                  <a:srgbClr val="292A5A"/>
                </a:solidFill>
                <a:latin typeface="Glacial Indifference"/>
                <a:ea typeface="Glacial Indifference"/>
                <a:cs typeface="Glacial Indifference"/>
                <a:sym typeface="Glacial Indifference"/>
              </a:rPr>
              <a:t>finalising</a:t>
            </a:r>
            <a:r>
              <a:rPr lang="en-US" sz="3400" dirty="0">
                <a:solidFill>
                  <a:srgbClr val="292A5A"/>
                </a:solidFill>
                <a:latin typeface="Glacial Indifference"/>
                <a:ea typeface="Glacial Indifference"/>
                <a:cs typeface="Glacial Indifference"/>
                <a:sym typeface="Glacial Indifference"/>
              </a:rPr>
              <a:t> your class notes</a:t>
            </a:r>
          </a:p>
          <a:p>
            <a:pPr marL="1468122" lvl="2" indent="-489374" algn="l">
              <a:lnSpc>
                <a:spcPts val="6800"/>
              </a:lnSpc>
              <a:buFont typeface="Arial"/>
              <a:buChar char="⚬"/>
            </a:pPr>
            <a:r>
              <a:rPr lang="en-US" sz="3400" b="1" dirty="0">
                <a:solidFill>
                  <a:srgbClr val="292A5A"/>
                </a:solidFill>
                <a:latin typeface="Glacial Indifference Bold"/>
                <a:ea typeface="Glacial Indifference Bold"/>
                <a:cs typeface="Glacial Indifference Bold"/>
                <a:sym typeface="Glacial Indifference Bold"/>
              </a:rPr>
              <a:t>11 hours independent</a:t>
            </a:r>
            <a:r>
              <a:rPr lang="en-US" sz="3400" dirty="0">
                <a:solidFill>
                  <a:srgbClr val="292A5A"/>
                </a:solidFill>
                <a:latin typeface="Glacial Indifference"/>
                <a:ea typeface="Glacial Indifference"/>
                <a:cs typeface="Glacial Indifference"/>
                <a:sym typeface="Glacial Indifference"/>
              </a:rPr>
              <a:t> </a:t>
            </a:r>
            <a:r>
              <a:rPr lang="en-US" sz="3400" b="1" dirty="0">
                <a:solidFill>
                  <a:srgbClr val="292A5A"/>
                </a:solidFill>
                <a:latin typeface="Glacial Indifference Bold"/>
                <a:ea typeface="Glacial Indifference Bold"/>
                <a:cs typeface="Glacial Indifference Bold"/>
                <a:sym typeface="Glacial Indifference Bold"/>
              </a:rPr>
              <a:t>study</a:t>
            </a:r>
          </a:p>
          <a:p>
            <a:pPr marL="2202183" lvl="3" indent="-550546" algn="l">
              <a:lnSpc>
                <a:spcPts val="6800"/>
              </a:lnSpc>
              <a:buFont typeface="Arial"/>
              <a:buChar char="￭"/>
            </a:pPr>
            <a:r>
              <a:rPr lang="en-US" sz="3400" dirty="0">
                <a:solidFill>
                  <a:srgbClr val="292A5A"/>
                </a:solidFill>
                <a:latin typeface="Glacial Indifference"/>
                <a:ea typeface="Glacial Indifference"/>
                <a:cs typeface="Glacial Indifference"/>
                <a:sym typeface="Glacial Indifference"/>
              </a:rPr>
              <a:t>Textbook reading, </a:t>
            </a:r>
            <a:r>
              <a:rPr lang="en-US" sz="3400" dirty="0" err="1">
                <a:solidFill>
                  <a:srgbClr val="292A5A"/>
                </a:solidFill>
                <a:latin typeface="Glacial Indifference"/>
                <a:ea typeface="Glacial Indifference"/>
                <a:cs typeface="Glacial Indifference"/>
                <a:sym typeface="Glacial Indifference"/>
              </a:rPr>
              <a:t>finalising</a:t>
            </a:r>
            <a:r>
              <a:rPr lang="en-US" sz="3400" dirty="0">
                <a:solidFill>
                  <a:srgbClr val="292A5A"/>
                </a:solidFill>
                <a:latin typeface="Glacial Indifference"/>
                <a:ea typeface="Glacial Indifference"/>
                <a:cs typeface="Glacial Indifference"/>
                <a:sym typeface="Glacial Indifference"/>
              </a:rPr>
              <a:t> activities, assessment and revision</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3761033733"/>
              </p:ext>
            </p:extLst>
          </p:nvPr>
        </p:nvGraphicFramePr>
        <p:xfrm>
          <a:off x="1270137" y="2525257"/>
          <a:ext cx="15960589" cy="7026649"/>
        </p:xfrm>
        <a:graphic>
          <a:graphicData uri="http://schemas.openxmlformats.org/drawingml/2006/table">
            <a:tbl>
              <a:tblPr/>
              <a:tblGrid>
                <a:gridCol w="3489457">
                  <a:extLst>
                    <a:ext uri="{9D8B030D-6E8A-4147-A177-3AD203B41FA5}">
                      <a16:colId xmlns:a16="http://schemas.microsoft.com/office/drawing/2014/main" val="20000"/>
                    </a:ext>
                  </a:extLst>
                </a:gridCol>
                <a:gridCol w="4157044">
                  <a:extLst>
                    <a:ext uri="{9D8B030D-6E8A-4147-A177-3AD203B41FA5}">
                      <a16:colId xmlns:a16="http://schemas.microsoft.com/office/drawing/2014/main" val="20001"/>
                    </a:ext>
                  </a:extLst>
                </a:gridCol>
                <a:gridCol w="4157044">
                  <a:extLst>
                    <a:ext uri="{9D8B030D-6E8A-4147-A177-3AD203B41FA5}">
                      <a16:colId xmlns:a16="http://schemas.microsoft.com/office/drawing/2014/main" val="20002"/>
                    </a:ext>
                  </a:extLst>
                </a:gridCol>
                <a:gridCol w="4157044">
                  <a:extLst>
                    <a:ext uri="{9D8B030D-6E8A-4147-A177-3AD203B41FA5}">
                      <a16:colId xmlns:a16="http://schemas.microsoft.com/office/drawing/2014/main" val="20003"/>
                    </a:ext>
                  </a:extLst>
                </a:gridCol>
              </a:tblGrid>
              <a:tr h="1104900">
                <a:tc>
                  <a:txBody>
                    <a:bodyPr/>
                    <a:lstStyle/>
                    <a:p>
                      <a:pPr algn="l">
                        <a:lnSpc>
                          <a:spcPts val="5599"/>
                        </a:lnSpc>
                        <a:defRPr/>
                      </a:pPr>
                      <a:r>
                        <a:rPr lang="en-US" sz="3999" b="1">
                          <a:solidFill>
                            <a:srgbClr val="292A5A"/>
                          </a:solidFill>
                          <a:latin typeface="Glacial Indifference Bold"/>
                          <a:ea typeface="Glacial Indifference Bold"/>
                          <a:cs typeface="Glacial Indifference Bold"/>
                          <a:sym typeface="Glacial Indifference Bold"/>
                        </a:rPr>
                        <a:t>Assessment </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0"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b="1">
                          <a:solidFill>
                            <a:srgbClr val="292A5A"/>
                          </a:solidFill>
                          <a:latin typeface="Glacial Indifference Bold"/>
                          <a:ea typeface="Glacial Indifference Bold"/>
                          <a:cs typeface="Glacial Indifference Bold"/>
                          <a:sym typeface="Glacial Indifference Bold"/>
                        </a:rPr>
                        <a:t>Type  </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0"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b="1">
                          <a:solidFill>
                            <a:srgbClr val="292A5A"/>
                          </a:solidFill>
                          <a:latin typeface="Glacial Indifference Bold"/>
                          <a:ea typeface="Glacial Indifference Bold"/>
                          <a:cs typeface="Glacial Indifference Bold"/>
                          <a:sym typeface="Glacial Indifference Bold"/>
                        </a:rPr>
                        <a:t>  Length</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0"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b="1">
                          <a:solidFill>
                            <a:srgbClr val="292A5A"/>
                          </a:solidFill>
                          <a:latin typeface="Glacial Indifference Bold"/>
                          <a:ea typeface="Glacial Indifference Bold"/>
                          <a:cs typeface="Glacial Indifference Bold"/>
                          <a:sym typeface="Glacial Indifference Bold"/>
                        </a:rPr>
                        <a:t>Weight</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0"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extLst>
                  <a:ext uri="{0D108BD9-81ED-4DB2-BD59-A6C34878D82A}">
                    <a16:rowId xmlns:a16="http://schemas.microsoft.com/office/drawing/2014/main" val="10000"/>
                  </a:ext>
                </a:extLst>
              </a:tr>
              <a:tr h="2741161">
                <a:tc>
                  <a:txBody>
                    <a:bodyPr/>
                    <a:lstStyle/>
                    <a:p>
                      <a:pPr algn="l">
                        <a:lnSpc>
                          <a:spcPts val="5599"/>
                        </a:lnSpc>
                        <a:defRPr/>
                      </a:pPr>
                      <a:r>
                        <a:rPr lang="en-US" sz="3999">
                          <a:solidFill>
                            <a:srgbClr val="292A5A"/>
                          </a:solidFill>
                          <a:latin typeface="Glacial Indifference"/>
                          <a:ea typeface="Glacial Indifference"/>
                          <a:cs typeface="Glacial Indifference"/>
                          <a:sym typeface="Glacial Indifference"/>
                        </a:rPr>
                        <a:t>1</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dirty="0">
                          <a:solidFill>
                            <a:srgbClr val="292A5A"/>
                          </a:solidFill>
                          <a:latin typeface="Glacial Indifference"/>
                          <a:ea typeface="Glacial Indifference"/>
                          <a:cs typeface="Glacial Indifference"/>
                          <a:sym typeface="Glacial Indifference"/>
                        </a:rPr>
                        <a:t>Portfolio (3 tasks)</a:t>
                      </a:r>
                      <a:endParaRPr lang="en-US" sz="1100" dirty="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a:solidFill>
                            <a:srgbClr val="292A5A"/>
                          </a:solidFill>
                          <a:latin typeface="Glacial Indifference"/>
                          <a:ea typeface="Glacial Indifference"/>
                          <a:cs typeface="Glacial Indifference"/>
                          <a:sym typeface="Glacial Indifference"/>
                        </a:rPr>
                        <a:t>2000 words</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tc>
                  <a:txBody>
                    <a:bodyPr/>
                    <a:lstStyle/>
                    <a:p>
                      <a:pPr algn="l">
                        <a:lnSpc>
                          <a:spcPts val="5599"/>
                        </a:lnSpc>
                        <a:defRPr/>
                      </a:pPr>
                      <a:r>
                        <a:rPr lang="en-US" sz="3999">
                          <a:solidFill>
                            <a:srgbClr val="292A5A"/>
                          </a:solidFill>
                          <a:latin typeface="Glacial Indifference"/>
                          <a:ea typeface="Glacial Indifference"/>
                          <a:cs typeface="Glacial Indifference"/>
                          <a:sym typeface="Glacial Indifference"/>
                        </a:rPr>
                        <a:t>50%</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9525" cap="flat" cmpd="sng" algn="ctr">
                      <a:solidFill>
                        <a:srgbClr val="213559"/>
                      </a:solidFill>
                      <a:prstDash val="solid"/>
                      <a:round/>
                      <a:headEnd type="none" w="med" len="med"/>
                      <a:tailEnd type="none" w="med" len="med"/>
                    </a:lnB>
                  </a:tcPr>
                </a:tc>
                <a:extLst>
                  <a:ext uri="{0D108BD9-81ED-4DB2-BD59-A6C34878D82A}">
                    <a16:rowId xmlns:a16="http://schemas.microsoft.com/office/drawing/2014/main" val="10001"/>
                  </a:ext>
                </a:extLst>
              </a:tr>
              <a:tr h="2741161">
                <a:tc>
                  <a:txBody>
                    <a:bodyPr/>
                    <a:lstStyle/>
                    <a:p>
                      <a:pPr algn="l">
                        <a:lnSpc>
                          <a:spcPts val="5599"/>
                        </a:lnSpc>
                        <a:defRPr/>
                      </a:pPr>
                      <a:r>
                        <a:rPr lang="en-US" sz="3999">
                          <a:solidFill>
                            <a:srgbClr val="292A5A"/>
                          </a:solidFill>
                          <a:latin typeface="Glacial Indifference"/>
                          <a:ea typeface="Glacial Indifference"/>
                          <a:cs typeface="Glacial Indifference"/>
                          <a:sym typeface="Glacial Indifference"/>
                        </a:rPr>
                        <a:t>2</a:t>
                      </a:r>
                      <a:endParaRPr lang="en-US" sz="110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0" cap="flat" cmpd="sng" algn="ctr">
                      <a:solidFill>
                        <a:srgbClr val="213559"/>
                      </a:solidFill>
                      <a:prstDash val="solid"/>
                      <a:round/>
                      <a:headEnd type="none" w="med" len="med"/>
                      <a:tailEnd type="none" w="med" len="med"/>
                    </a:lnB>
                  </a:tcPr>
                </a:tc>
                <a:tc>
                  <a:txBody>
                    <a:bodyPr/>
                    <a:lstStyle/>
                    <a:p>
                      <a:pPr algn="l">
                        <a:lnSpc>
                          <a:spcPts val="5599"/>
                        </a:lnSpc>
                        <a:defRPr/>
                      </a:pPr>
                      <a:r>
                        <a:rPr lang="en-US" sz="3999" dirty="0">
                          <a:solidFill>
                            <a:srgbClr val="292A5A"/>
                          </a:solidFill>
                          <a:latin typeface="Glacial Indifference"/>
                          <a:ea typeface="Glacial Indifference"/>
                          <a:cs typeface="Glacial Indifference"/>
                          <a:sym typeface="Glacial Indifference"/>
                        </a:rPr>
                        <a:t>Practical ( Role Play) </a:t>
                      </a:r>
                      <a:endParaRPr lang="en-US" sz="1100" dirty="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0" cap="flat" cmpd="sng" algn="ctr">
                      <a:solidFill>
                        <a:srgbClr val="213559"/>
                      </a:solidFill>
                      <a:prstDash val="solid"/>
                      <a:round/>
                      <a:headEnd type="none" w="med" len="med"/>
                      <a:tailEnd type="none" w="med" len="med"/>
                    </a:lnB>
                  </a:tcPr>
                </a:tc>
                <a:tc>
                  <a:txBody>
                    <a:bodyPr/>
                    <a:lstStyle/>
                    <a:p>
                      <a:pPr algn="l">
                        <a:lnSpc>
                          <a:spcPts val="5599"/>
                        </a:lnSpc>
                        <a:defRPr/>
                      </a:pPr>
                      <a:r>
                        <a:rPr lang="en-US" sz="3999" dirty="0">
                          <a:solidFill>
                            <a:srgbClr val="292A5A"/>
                          </a:solidFill>
                          <a:latin typeface="Glacial Indifference"/>
                          <a:sym typeface="Glacial Indifference"/>
                        </a:rPr>
                        <a:t>20  Minute client interview and research/preparation note       </a:t>
                      </a:r>
                      <a:endParaRPr lang="en-US" sz="1100" dirty="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0" cap="flat" cmpd="sng" algn="ctr">
                      <a:solidFill>
                        <a:srgbClr val="213559"/>
                      </a:solidFill>
                      <a:prstDash val="solid"/>
                      <a:round/>
                      <a:headEnd type="none" w="med" len="med"/>
                      <a:tailEnd type="none" w="med" len="med"/>
                    </a:lnB>
                  </a:tcPr>
                </a:tc>
                <a:tc>
                  <a:txBody>
                    <a:bodyPr/>
                    <a:lstStyle/>
                    <a:p>
                      <a:pPr algn="l">
                        <a:lnSpc>
                          <a:spcPts val="5599"/>
                        </a:lnSpc>
                        <a:defRPr/>
                      </a:pPr>
                      <a:r>
                        <a:rPr lang="en-US" sz="3999" dirty="0">
                          <a:solidFill>
                            <a:srgbClr val="292A5A"/>
                          </a:solidFill>
                          <a:latin typeface="Glacial Indifference"/>
                          <a:ea typeface="Glacial Indifference"/>
                          <a:cs typeface="Glacial Indifference"/>
                          <a:sym typeface="Glacial Indifference"/>
                        </a:rPr>
                        <a:t>50%</a:t>
                      </a:r>
                      <a:endParaRPr lang="en-US" sz="1100" dirty="0"/>
                    </a:p>
                  </a:txBody>
                  <a:tcPr marL="190500" marR="190500" marT="190500" marB="190500" anchor="ctr">
                    <a:lnL w="0" cap="flat" cmpd="sng" algn="ctr">
                      <a:solidFill>
                        <a:srgbClr val="213559"/>
                      </a:solidFill>
                      <a:prstDash val="solid"/>
                      <a:round/>
                      <a:headEnd type="none" w="med" len="med"/>
                      <a:tailEnd type="none" w="med" len="med"/>
                    </a:lnL>
                    <a:lnR w="0" cap="flat" cmpd="sng" algn="ctr">
                      <a:solidFill>
                        <a:srgbClr val="213559"/>
                      </a:solidFill>
                      <a:prstDash val="solid"/>
                      <a:round/>
                      <a:headEnd type="none" w="med" len="med"/>
                      <a:tailEnd type="none" w="med" len="med"/>
                    </a:lnR>
                    <a:lnT w="9525" cap="flat" cmpd="sng" algn="ctr">
                      <a:solidFill>
                        <a:srgbClr val="213559"/>
                      </a:solidFill>
                      <a:prstDash val="solid"/>
                      <a:round/>
                      <a:headEnd type="none" w="med" len="med"/>
                      <a:tailEnd type="none" w="med" len="med"/>
                    </a:lnT>
                    <a:lnB w="0" cap="flat" cmpd="sng" algn="ctr">
                      <a:solidFill>
                        <a:srgbClr val="213559"/>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3" name="TextBox 3"/>
          <p:cNvSpPr txBox="1"/>
          <p:nvPr/>
        </p:nvSpPr>
        <p:spPr>
          <a:xfrm>
            <a:off x="1028700" y="1181100"/>
            <a:ext cx="14684806" cy="991732"/>
          </a:xfrm>
          <a:prstGeom prst="rect">
            <a:avLst/>
          </a:prstGeom>
        </p:spPr>
        <p:txBody>
          <a:bodyPr lIns="0" tIns="0" rIns="0" bIns="0" rtlCol="0" anchor="t">
            <a:spAutoFit/>
          </a:bodyPr>
          <a:lstStyle/>
          <a:p>
            <a:pPr algn="just">
              <a:lnSpc>
                <a:spcPts val="7389"/>
              </a:lnSpc>
            </a:pPr>
            <a:r>
              <a:rPr lang="en-US" sz="7540" b="1" spc="7">
                <a:solidFill>
                  <a:srgbClr val="292A5A"/>
                </a:solidFill>
                <a:latin typeface="Glacial Indifference Bold"/>
                <a:ea typeface="Glacial Indifference Bold"/>
                <a:cs typeface="Glacial Indifference Bold"/>
                <a:sym typeface="Glacial Indifference Bold"/>
              </a:rPr>
              <a:t>ASSESSMENTS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3" name="TextBox 3"/>
          <p:cNvSpPr txBox="1"/>
          <p:nvPr/>
        </p:nvSpPr>
        <p:spPr>
          <a:xfrm>
            <a:off x="609600" y="890699"/>
            <a:ext cx="14684806" cy="991732"/>
          </a:xfrm>
          <a:prstGeom prst="rect">
            <a:avLst/>
          </a:prstGeom>
        </p:spPr>
        <p:txBody>
          <a:bodyPr lIns="0" tIns="0" rIns="0" bIns="0" rtlCol="0" anchor="t">
            <a:spAutoFit/>
          </a:bodyPr>
          <a:lstStyle/>
          <a:p>
            <a:pPr algn="just">
              <a:lnSpc>
                <a:spcPts val="7389"/>
              </a:lnSpc>
            </a:pPr>
            <a:r>
              <a:rPr lang="en-US" sz="7540" b="1" spc="7" dirty="0">
                <a:solidFill>
                  <a:srgbClr val="292A5A"/>
                </a:solidFill>
                <a:latin typeface="Glacial Indifference Bold"/>
                <a:ea typeface="Glacial Indifference Bold"/>
                <a:cs typeface="Glacial Indifference Bold"/>
                <a:sym typeface="Glacial Indifference Bold"/>
              </a:rPr>
              <a:t>ASSESSMENTS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Content Placeholder 2">
            <a:extLst>
              <a:ext uri="{FF2B5EF4-FFF2-40B4-BE49-F238E27FC236}">
                <a16:creationId xmlns:a16="http://schemas.microsoft.com/office/drawing/2014/main" id="{AD415EC8-2957-84CA-9BF8-BA45BF7F546E}"/>
              </a:ext>
            </a:extLst>
          </p:cNvPr>
          <p:cNvSpPr txBox="1">
            <a:spLocks/>
          </p:cNvSpPr>
          <p:nvPr/>
        </p:nvSpPr>
        <p:spPr>
          <a:xfrm>
            <a:off x="830726" y="1882431"/>
            <a:ext cx="7086600" cy="7734300"/>
          </a:xfrm>
          <a:prstGeom prst="rect">
            <a:avLst/>
          </a:prstGeom>
          <a:ln w="57150">
            <a:solidFill>
              <a:schemeClr val="tx2">
                <a:lumMod val="75000"/>
              </a:schemeClr>
            </a:solidFill>
          </a:ln>
        </p:spPr>
        <p:txBody>
          <a:bodyPr>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4400" b="1" dirty="0"/>
              <a:t>Assessment 1</a:t>
            </a:r>
            <a:br>
              <a:rPr lang="en-GB" sz="4400" b="1" dirty="0"/>
            </a:br>
            <a:endParaRPr lang="en-GB" sz="4400" b="1" dirty="0"/>
          </a:p>
          <a:p>
            <a:pPr marL="707033" lvl="1" indent="-353516">
              <a:lnSpc>
                <a:spcPts val="4584"/>
              </a:lnSpc>
              <a:buFont typeface="Arial"/>
              <a:buChar char="•"/>
              <a:defRPr/>
            </a:pPr>
            <a:r>
              <a:rPr lang="en-US" sz="3600" dirty="0">
                <a:solidFill>
                  <a:srgbClr val="292A5A"/>
                </a:solidFill>
                <a:latin typeface="Glacial Indifference"/>
                <a:ea typeface="Glacial Indifference"/>
                <a:cs typeface="Glacial Indifference"/>
                <a:sym typeface="Glacial Indifference"/>
              </a:rPr>
              <a:t>3 Practice based tasks</a:t>
            </a:r>
            <a:endParaRPr lang="en-US" sz="3600" dirty="0"/>
          </a:p>
          <a:p>
            <a:pPr marL="707033" lvl="1" indent="-353516">
              <a:lnSpc>
                <a:spcPts val="4584"/>
              </a:lnSpc>
              <a:buFont typeface="Arial"/>
              <a:buChar char="•"/>
            </a:pPr>
            <a:r>
              <a:rPr lang="en-US" sz="3600" dirty="0">
                <a:solidFill>
                  <a:srgbClr val="292A5A"/>
                </a:solidFill>
                <a:latin typeface="Glacial Indifference"/>
                <a:ea typeface="Glacial Indifference"/>
                <a:cs typeface="Glacial Indifference"/>
                <a:sym typeface="Glacial Indifference"/>
              </a:rPr>
              <a:t>Assume role of trainee solicitor in Trinity  Law LLP</a:t>
            </a:r>
          </a:p>
          <a:p>
            <a:pPr marL="707033" lvl="1" indent="-353516">
              <a:lnSpc>
                <a:spcPts val="4584"/>
              </a:lnSpc>
              <a:buFont typeface="Arial"/>
              <a:buChar char="•"/>
            </a:pPr>
            <a:r>
              <a:rPr lang="en-US" sz="3600" dirty="0">
                <a:solidFill>
                  <a:srgbClr val="292A5A"/>
                </a:solidFill>
                <a:latin typeface="Glacial Indifference"/>
                <a:ea typeface="Glacial Indifference"/>
                <a:cs typeface="Glacial Indifference"/>
                <a:sym typeface="Glacial Indifference"/>
              </a:rPr>
              <a:t>Tasks allocated by supervising solicitor:</a:t>
            </a:r>
          </a:p>
          <a:p>
            <a:pPr marL="1414065" lvl="2" indent="-471355">
              <a:lnSpc>
                <a:spcPts val="4584"/>
              </a:lnSpc>
              <a:buFont typeface="Arial"/>
              <a:buChar char="⚬"/>
            </a:pPr>
            <a:r>
              <a:rPr lang="en-US" sz="3600" dirty="0">
                <a:solidFill>
                  <a:srgbClr val="292A5A"/>
                </a:solidFill>
                <a:latin typeface="Glacial Indifference"/>
                <a:ea typeface="Glacial Indifference"/>
                <a:cs typeface="Glacial Indifference"/>
                <a:sym typeface="Glacial Indifference"/>
              </a:rPr>
              <a:t>Calculate conveyancing costs</a:t>
            </a:r>
          </a:p>
          <a:p>
            <a:pPr marL="1414065" lvl="2" indent="-471355">
              <a:lnSpc>
                <a:spcPts val="4584"/>
              </a:lnSpc>
              <a:buFont typeface="Arial"/>
              <a:buChar char="⚬"/>
            </a:pPr>
            <a:r>
              <a:rPr lang="en-US" sz="3600" dirty="0">
                <a:solidFill>
                  <a:srgbClr val="292A5A"/>
                </a:solidFill>
                <a:latin typeface="Glacial Indifference"/>
                <a:ea typeface="Glacial Indifference"/>
                <a:cs typeface="Glacial Indifference"/>
                <a:sym typeface="Glacial Indifference"/>
              </a:rPr>
              <a:t>Review the contract pack and produce a memo </a:t>
            </a:r>
          </a:p>
          <a:p>
            <a:pPr marL="1414065" lvl="2" indent="-471355">
              <a:lnSpc>
                <a:spcPts val="4584"/>
              </a:lnSpc>
              <a:buFont typeface="Arial"/>
              <a:buChar char="⚬"/>
            </a:pPr>
            <a:r>
              <a:rPr lang="en-US" sz="3600" dirty="0">
                <a:solidFill>
                  <a:srgbClr val="292A5A"/>
                </a:solidFill>
                <a:latin typeface="Glacial Indifference"/>
                <a:ea typeface="Glacial Indifference"/>
                <a:cs typeface="Glacial Indifference"/>
                <a:sym typeface="Glacial Indifference"/>
              </a:rPr>
              <a:t>Prepare a list of enquiries </a:t>
            </a:r>
          </a:p>
          <a:p>
            <a:endParaRPr lang="en-GB" dirty="0"/>
          </a:p>
        </p:txBody>
      </p:sp>
      <p:sp>
        <p:nvSpPr>
          <p:cNvPr id="7" name="Content Placeholder 3">
            <a:extLst>
              <a:ext uri="{FF2B5EF4-FFF2-40B4-BE49-F238E27FC236}">
                <a16:creationId xmlns:a16="http://schemas.microsoft.com/office/drawing/2014/main" id="{C56F372F-3120-E4B5-DA64-F2D39D12F348}"/>
              </a:ext>
            </a:extLst>
          </p:cNvPr>
          <p:cNvSpPr txBox="1">
            <a:spLocks/>
          </p:cNvSpPr>
          <p:nvPr/>
        </p:nvSpPr>
        <p:spPr>
          <a:xfrm>
            <a:off x="9372600" y="2001605"/>
            <a:ext cx="8084674" cy="7848600"/>
          </a:xfrm>
          <a:prstGeom prst="rect">
            <a:avLst/>
          </a:prstGeom>
          <a:ln w="57150">
            <a:solidFill>
              <a:schemeClr val="tx1"/>
            </a:solidFill>
          </a:ln>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4400" b="1"/>
              <a:t>Assessment 2 </a:t>
            </a:r>
            <a:br>
              <a:rPr lang="en-GB" sz="4400" b="1"/>
            </a:br>
            <a:endParaRPr lang="en-GB" sz="4400" b="1"/>
          </a:p>
          <a:p>
            <a:pPr marL="707033" lvl="1" indent="-353516">
              <a:lnSpc>
                <a:spcPts val="4584"/>
              </a:lnSpc>
              <a:buFont typeface="Arial"/>
              <a:buChar char="•"/>
              <a:defRPr/>
            </a:pPr>
            <a:r>
              <a:rPr lang="en-US" sz="3600">
                <a:solidFill>
                  <a:srgbClr val="292A5A"/>
                </a:solidFill>
                <a:latin typeface="Glacial Indifference"/>
                <a:ea typeface="Glacial Indifference"/>
                <a:cs typeface="Glacial Indifference"/>
                <a:sym typeface="Glacial Indifference"/>
              </a:rPr>
              <a:t>Practical Role Play </a:t>
            </a:r>
            <a:endParaRPr lang="en-US" sz="3600"/>
          </a:p>
          <a:p>
            <a:pPr marL="707033" lvl="1" indent="-353516">
              <a:lnSpc>
                <a:spcPts val="4584"/>
              </a:lnSpc>
              <a:buFont typeface="Arial"/>
              <a:buChar char="•"/>
            </a:pPr>
            <a:r>
              <a:rPr lang="en-US" sz="3600">
                <a:solidFill>
                  <a:srgbClr val="292A5A"/>
                </a:solidFill>
                <a:latin typeface="Glacial Indifference"/>
                <a:ea typeface="Glacial Indifference"/>
                <a:cs typeface="Glacial Indifference"/>
                <a:sym typeface="Glacial Indifference"/>
              </a:rPr>
              <a:t>20 minute interview and research preparation note</a:t>
            </a:r>
          </a:p>
          <a:p>
            <a:pPr marL="707033" lvl="1" indent="-353516">
              <a:lnSpc>
                <a:spcPts val="4584"/>
              </a:lnSpc>
              <a:buFont typeface="Arial"/>
              <a:buChar char="•"/>
            </a:pPr>
            <a:r>
              <a:rPr lang="en-US" sz="3600">
                <a:solidFill>
                  <a:srgbClr val="292A5A"/>
                </a:solidFill>
                <a:latin typeface="Glacial Indifference"/>
                <a:ea typeface="Glacial Indifference"/>
                <a:cs typeface="Glacial Indifference"/>
                <a:sym typeface="Glacial Indifference"/>
              </a:rPr>
              <a:t>Testing from across the module but assesses skills as well as knowledge</a:t>
            </a:r>
          </a:p>
          <a:p>
            <a:pPr marL="707033" lvl="1" indent="-353516">
              <a:lnSpc>
                <a:spcPts val="4584"/>
              </a:lnSpc>
              <a:buFont typeface="Arial"/>
              <a:buChar char="•"/>
            </a:pPr>
            <a:r>
              <a:rPr lang="en-US" sz="3600">
                <a:solidFill>
                  <a:srgbClr val="292A5A"/>
                </a:solidFill>
                <a:latin typeface="Glacial Indifference"/>
                <a:ea typeface="Glacial Indifference"/>
                <a:cs typeface="Glacial Indifference"/>
                <a:sym typeface="Glacial Indifference"/>
              </a:rPr>
              <a:t>Further guidance to follow </a:t>
            </a:r>
            <a:endParaRPr lang="en-GB" sz="3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2" name="TextBox 2"/>
          <p:cNvSpPr txBox="1"/>
          <p:nvPr/>
        </p:nvSpPr>
        <p:spPr>
          <a:xfrm>
            <a:off x="577232" y="1181100"/>
            <a:ext cx="14684806" cy="991732"/>
          </a:xfrm>
          <a:prstGeom prst="rect">
            <a:avLst/>
          </a:prstGeom>
        </p:spPr>
        <p:txBody>
          <a:bodyPr lIns="0" tIns="0" rIns="0" bIns="0" rtlCol="0" anchor="t">
            <a:spAutoFit/>
          </a:bodyPr>
          <a:lstStyle/>
          <a:p>
            <a:pPr algn="just">
              <a:lnSpc>
                <a:spcPts val="7389"/>
              </a:lnSpc>
            </a:pPr>
            <a:r>
              <a:rPr lang="en-US" sz="7540" b="1" spc="7">
                <a:solidFill>
                  <a:srgbClr val="292A5A"/>
                </a:solidFill>
                <a:latin typeface="Glacial Indifference Bold"/>
                <a:ea typeface="Glacial Indifference Bold"/>
                <a:cs typeface="Glacial Indifference Bold"/>
                <a:sym typeface="Glacial Indifference Bold"/>
              </a:rPr>
              <a:t>ACADEMIC MISCONDUCT</a:t>
            </a:r>
          </a:p>
        </p:txBody>
      </p:sp>
      <p:sp>
        <p:nvSpPr>
          <p:cNvPr id="3" name="TextBox 3"/>
          <p:cNvSpPr txBox="1"/>
          <p:nvPr/>
        </p:nvSpPr>
        <p:spPr>
          <a:xfrm>
            <a:off x="577232" y="2107676"/>
            <a:ext cx="17010402" cy="8082341"/>
          </a:xfrm>
          <a:prstGeom prst="rect">
            <a:avLst/>
          </a:prstGeom>
        </p:spPr>
        <p:txBody>
          <a:bodyPr lIns="0" tIns="0" rIns="0" bIns="0" rtlCol="0" anchor="t">
            <a:spAutoFit/>
          </a:bodyPr>
          <a:lstStyle/>
          <a:p>
            <a:pPr marL="647700" lvl="1" indent="-323850" algn="l">
              <a:lnSpc>
                <a:spcPts val="5280"/>
              </a:lnSpc>
              <a:buFont typeface="Arial"/>
              <a:buChar char="•"/>
            </a:pPr>
            <a:r>
              <a:rPr lang="en-US" sz="3000" dirty="0">
                <a:solidFill>
                  <a:srgbClr val="292A5A"/>
                </a:solidFill>
                <a:latin typeface="Glacial Indifference"/>
                <a:ea typeface="Glacial Indifference"/>
                <a:cs typeface="Glacial Indifference"/>
                <a:sym typeface="Glacial Indifference"/>
              </a:rPr>
              <a:t>All academic work is </a:t>
            </a:r>
            <a:r>
              <a:rPr lang="en-US" sz="3000" dirty="0" err="1">
                <a:solidFill>
                  <a:srgbClr val="292A5A"/>
                </a:solidFill>
                <a:latin typeface="Glacial Indifference"/>
                <a:ea typeface="Glacial Indifference"/>
                <a:cs typeface="Glacial Indifference"/>
                <a:sym typeface="Glacial Indifference"/>
              </a:rPr>
              <a:t>scrutinised</a:t>
            </a:r>
            <a:r>
              <a:rPr lang="en-US" sz="3000" dirty="0">
                <a:solidFill>
                  <a:srgbClr val="292A5A"/>
                </a:solidFill>
                <a:latin typeface="Glacial Indifference"/>
                <a:ea typeface="Glacial Indifference"/>
                <a:cs typeface="Glacial Indifference"/>
                <a:sym typeface="Glacial Indifference"/>
              </a:rPr>
              <a:t> for potential academic misconduct</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Plagiarism</a:t>
            </a:r>
            <a:r>
              <a:rPr lang="en-US" sz="3000" dirty="0">
                <a:solidFill>
                  <a:srgbClr val="292A5A"/>
                </a:solidFill>
                <a:latin typeface="Glacial Indifference"/>
                <a:ea typeface="Glacial Indifference"/>
                <a:cs typeface="Glacial Indifference"/>
                <a:sym typeface="Glacial Indifference"/>
              </a:rPr>
              <a:t>: presenting work of others as your own (this includes AI rewriting)</a:t>
            </a:r>
          </a:p>
          <a:p>
            <a:pPr marL="1943100" lvl="3" indent="-485775" algn="l">
              <a:lnSpc>
                <a:spcPts val="5280"/>
              </a:lnSpc>
              <a:buFont typeface="Arial"/>
              <a:buChar char="￭"/>
            </a:pPr>
            <a:r>
              <a:rPr lang="en-US" sz="3000" dirty="0">
                <a:solidFill>
                  <a:srgbClr val="292A5A"/>
                </a:solidFill>
                <a:latin typeface="Glacial Indifference"/>
                <a:ea typeface="Glacial Indifference"/>
                <a:cs typeface="Glacial Indifference"/>
                <a:sym typeface="Glacial Indifference"/>
              </a:rPr>
              <a:t>this includes copying and pasting textbooks, lecture slides and notes (lectures will </a:t>
            </a:r>
            <a:r>
              <a:rPr lang="en-US" sz="3000" dirty="0" err="1">
                <a:solidFill>
                  <a:srgbClr val="292A5A"/>
                </a:solidFill>
                <a:latin typeface="Glacial Indifference"/>
                <a:ea typeface="Glacial Indifference"/>
                <a:cs typeface="Glacial Indifference"/>
                <a:sym typeface="Glacial Indifference"/>
              </a:rPr>
              <a:t>recognise</a:t>
            </a:r>
            <a:r>
              <a:rPr lang="en-US" sz="3000" dirty="0">
                <a:solidFill>
                  <a:srgbClr val="292A5A"/>
                </a:solidFill>
                <a:latin typeface="Glacial Indifference"/>
                <a:ea typeface="Glacial Indifference"/>
                <a:cs typeface="Glacial Indifference"/>
                <a:sym typeface="Glacial Indifference"/>
              </a:rPr>
              <a:t> their own writing style)</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Self-plagiarism: </a:t>
            </a:r>
            <a:r>
              <a:rPr lang="en-US" sz="3000" dirty="0">
                <a:solidFill>
                  <a:srgbClr val="292A5A"/>
                </a:solidFill>
                <a:latin typeface="Glacial Indifference"/>
                <a:ea typeface="Glacial Indifference"/>
                <a:cs typeface="Glacial Indifference"/>
                <a:sym typeface="Glacial Indifference"/>
              </a:rPr>
              <a:t>submitting work already submitted for another assessment </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Collusion: </a:t>
            </a:r>
            <a:r>
              <a:rPr lang="en-US" sz="3000" dirty="0">
                <a:solidFill>
                  <a:srgbClr val="292A5A"/>
                </a:solidFill>
                <a:latin typeface="Glacial Indifference"/>
                <a:ea typeface="Glacial Indifference"/>
                <a:cs typeface="Glacial Indifference"/>
                <a:sym typeface="Glacial Indifference"/>
              </a:rPr>
              <a:t>working with someone else on assessment intended to be your own work</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Falsifying data:</a:t>
            </a:r>
            <a:r>
              <a:rPr lang="en-US" sz="3000" dirty="0">
                <a:solidFill>
                  <a:srgbClr val="292A5A"/>
                </a:solidFill>
                <a:latin typeface="Glacial Indifference"/>
                <a:ea typeface="Glacial Indifference"/>
                <a:cs typeface="Glacial Indifference"/>
                <a:sym typeface="Glacial Indifference"/>
              </a:rPr>
              <a:t> including evidence or results</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Falsifying authorship</a:t>
            </a:r>
            <a:r>
              <a:rPr lang="en-US" sz="3000" dirty="0">
                <a:solidFill>
                  <a:srgbClr val="292A5A"/>
                </a:solidFill>
                <a:latin typeface="Glacial Indifference"/>
                <a:ea typeface="Glacial Indifference"/>
                <a:cs typeface="Glacial Indifference"/>
                <a:sym typeface="Glacial Indifference"/>
              </a:rPr>
              <a:t>: use of essay writing services, impersonation, AI or human generation </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Cheating</a:t>
            </a:r>
            <a:r>
              <a:rPr lang="en-US" sz="3000" dirty="0">
                <a:solidFill>
                  <a:srgbClr val="292A5A"/>
                </a:solidFill>
                <a:latin typeface="Glacial Indifference"/>
                <a:ea typeface="Glacial Indifference"/>
                <a:cs typeface="Glacial Indifference"/>
                <a:sym typeface="Glacial Indifference"/>
              </a:rPr>
              <a:t> in examinations</a:t>
            </a:r>
          </a:p>
          <a:p>
            <a:pPr marL="1295400" lvl="2" indent="-431800" algn="l">
              <a:lnSpc>
                <a:spcPts val="5280"/>
              </a:lnSpc>
              <a:buFont typeface="Arial"/>
              <a:buChar char="⚬"/>
            </a:pPr>
            <a:r>
              <a:rPr lang="en-US" sz="3000" b="1" dirty="0">
                <a:solidFill>
                  <a:srgbClr val="292A5A"/>
                </a:solidFill>
                <a:latin typeface="Glacial Indifference Bold"/>
                <a:ea typeface="Glacial Indifference Bold"/>
                <a:cs typeface="Glacial Indifference Bold"/>
                <a:sym typeface="Glacial Indifference Bold"/>
              </a:rPr>
              <a:t>Falsifying evidence</a:t>
            </a:r>
            <a:r>
              <a:rPr lang="en-US" sz="3000" dirty="0">
                <a:solidFill>
                  <a:srgbClr val="292A5A"/>
                </a:solidFill>
                <a:latin typeface="Glacial Indifference"/>
                <a:ea typeface="Glacial Indifference"/>
                <a:cs typeface="Glacial Indifference"/>
                <a:sym typeface="Glacial Indifference"/>
              </a:rPr>
              <a:t> for extenuating circumstances</a:t>
            </a:r>
          </a:p>
          <a:p>
            <a:pPr marL="1295400" lvl="2" indent="-431800" algn="l">
              <a:lnSpc>
                <a:spcPts val="5280"/>
              </a:lnSpc>
              <a:buFont typeface="Arial"/>
              <a:buChar char="⚬"/>
            </a:pPr>
            <a:r>
              <a:rPr lang="en-US" sz="3000" dirty="0">
                <a:solidFill>
                  <a:srgbClr val="292A5A"/>
                </a:solidFill>
                <a:latin typeface="Glacial Indifference"/>
                <a:ea typeface="Glacial Indifference"/>
                <a:cs typeface="Glacial Indifference"/>
                <a:sym typeface="Glacial Indifference"/>
              </a:rPr>
              <a:t>Further guidance on assessment practice can be found in your </a:t>
            </a:r>
            <a:r>
              <a:rPr lang="en-US" sz="3000" b="1" dirty="0" err="1">
                <a:solidFill>
                  <a:srgbClr val="292A5A"/>
                </a:solidFill>
                <a:latin typeface="Glacial Indifference Bold"/>
                <a:ea typeface="Glacial Indifference Bold"/>
                <a:cs typeface="Glacial Indifference Bold"/>
                <a:sym typeface="Glacial Indifference Bold"/>
              </a:rPr>
              <a:t>programme</a:t>
            </a:r>
            <a:r>
              <a:rPr lang="en-US" sz="3000" b="1" dirty="0">
                <a:solidFill>
                  <a:srgbClr val="292A5A"/>
                </a:solidFill>
                <a:latin typeface="Glacial Indifference Bold"/>
                <a:ea typeface="Glacial Indifference Bold"/>
                <a:cs typeface="Glacial Indifference Bold"/>
                <a:sym typeface="Glacial Indifference Bold"/>
              </a:rPr>
              <a:t> </a:t>
            </a:r>
            <a:r>
              <a:rPr lang="en-US" sz="3000" b="1" u="sng" dirty="0">
                <a:solidFill>
                  <a:srgbClr val="292A5A"/>
                </a:solidFill>
                <a:latin typeface="Glacial Indifference Bold"/>
                <a:ea typeface="Glacial Indifference Bold"/>
                <a:cs typeface="Glacial Indifference Bold"/>
                <a:sym typeface="Glacial Indifference Bold"/>
                <a:hlinkClick r:id="rId2" tooltip="https://moodle.uwtsd.ac.uk/course/view.php?id=10416&amp;section=1"/>
              </a:rPr>
              <a:t>Student Handbook</a:t>
            </a:r>
            <a:r>
              <a:rPr lang="en-US" sz="3000" dirty="0">
                <a:solidFill>
                  <a:srgbClr val="292A5A"/>
                </a:solidFill>
                <a:latin typeface="Glacial Indifference"/>
                <a:ea typeface="Glacial Indifference"/>
                <a:cs typeface="Glacial Indifference"/>
                <a:sym typeface="Glacial Indifference"/>
              </a:rPr>
              <a:t> on SLSI and on the </a:t>
            </a:r>
            <a:r>
              <a:rPr lang="en-US" sz="3000" b="1" u="sng" dirty="0">
                <a:solidFill>
                  <a:srgbClr val="292A5A"/>
                </a:solidFill>
                <a:latin typeface="Glacial Indifference Bold"/>
                <a:ea typeface="Glacial Indifference Bold"/>
                <a:cs typeface="Glacial Indifference Bold"/>
                <a:sym typeface="Glacial Indifference Bold"/>
                <a:hlinkClick r:id="rId3" tooltip="https://www.uwtsd.ac.uk/procedures-academic-appeals-complaints-and-other-student-cases"/>
              </a:rPr>
              <a:t>UWTSD website</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1181100"/>
            <a:ext cx="14684806" cy="991732"/>
          </a:xfrm>
          <a:prstGeom prst="rect">
            <a:avLst/>
          </a:prstGeom>
        </p:spPr>
        <p:txBody>
          <a:bodyPr lIns="0" tIns="0" rIns="0" bIns="0" rtlCol="0" anchor="t">
            <a:spAutoFit/>
          </a:bodyPr>
          <a:lstStyle/>
          <a:p>
            <a:pPr algn="just">
              <a:lnSpc>
                <a:spcPts val="7389"/>
              </a:lnSpc>
            </a:pPr>
            <a:r>
              <a:rPr lang="en-US" sz="7540" b="1" spc="7">
                <a:solidFill>
                  <a:srgbClr val="292A5A"/>
                </a:solidFill>
                <a:latin typeface="Glacial Indifference Bold"/>
                <a:ea typeface="Glacial Indifference Bold"/>
                <a:cs typeface="Glacial Indifference Bold"/>
                <a:sym typeface="Glacial Indifference Bold"/>
              </a:rPr>
              <a:t>YOUR CLIENT</a:t>
            </a:r>
          </a:p>
        </p:txBody>
      </p:sp>
      <p:sp>
        <p:nvSpPr>
          <p:cNvPr id="6" name="TextBox 6"/>
          <p:cNvSpPr txBox="1"/>
          <p:nvPr/>
        </p:nvSpPr>
        <p:spPr>
          <a:xfrm>
            <a:off x="685800" y="3317566"/>
            <a:ext cx="15881968" cy="5273880"/>
          </a:xfrm>
          <a:prstGeom prst="rect">
            <a:avLst/>
          </a:prstGeom>
        </p:spPr>
        <p:txBody>
          <a:bodyPr wrap="square" lIns="0" tIns="0" rIns="0" bIns="0" rtlCol="0" anchor="t">
            <a:spAutoFit/>
          </a:bodyPr>
          <a:lstStyle/>
          <a:p>
            <a:pPr marL="755652" lvl="1" indent="-377826" algn="l">
              <a:lnSpc>
                <a:spcPts val="7000"/>
              </a:lnSpc>
              <a:buFont typeface="Arial"/>
              <a:buChar char="•"/>
            </a:pPr>
            <a:r>
              <a:rPr lang="en-US" sz="3500" dirty="0" err="1">
                <a:solidFill>
                  <a:srgbClr val="292A5A"/>
                </a:solidFill>
                <a:latin typeface="Glacial Indifference"/>
                <a:ea typeface="Glacial Indifference"/>
                <a:cs typeface="Glacial Indifference"/>
                <a:sym typeface="Glacial Indifference"/>
              </a:rPr>
              <a:t>Ms</a:t>
            </a:r>
            <a:r>
              <a:rPr lang="en-US" sz="3500" dirty="0">
                <a:solidFill>
                  <a:srgbClr val="292A5A"/>
                </a:solidFill>
                <a:latin typeface="Glacial Indifference"/>
                <a:ea typeface="Glacial Indifference"/>
                <a:cs typeface="Glacial Indifference"/>
                <a:sym typeface="Glacial Indifference"/>
              </a:rPr>
              <a:t> Jenkins in purchase of Arben Manor, Swansea West</a:t>
            </a:r>
          </a:p>
          <a:p>
            <a:pPr marL="755652" lvl="1" indent="-377826" algn="l">
              <a:lnSpc>
                <a:spcPts val="7000"/>
              </a:lnSpc>
              <a:buFont typeface="Arial"/>
              <a:buChar char="•"/>
            </a:pPr>
            <a:r>
              <a:rPr lang="en-US" sz="3500" dirty="0">
                <a:solidFill>
                  <a:srgbClr val="292A5A"/>
                </a:solidFill>
                <a:latin typeface="Glacial Indifference"/>
                <a:ea typeface="Glacial Indifference"/>
                <a:cs typeface="Glacial Indifference"/>
                <a:sym typeface="Glacial Indifference"/>
              </a:rPr>
              <a:t>First time buyer with a mortgage </a:t>
            </a:r>
          </a:p>
          <a:p>
            <a:pPr marL="755652" lvl="1" indent="-377826" algn="l">
              <a:lnSpc>
                <a:spcPts val="7000"/>
              </a:lnSpc>
              <a:buFont typeface="Arial"/>
              <a:buChar char="•"/>
            </a:pPr>
            <a:r>
              <a:rPr lang="en-US" sz="3500" dirty="0">
                <a:solidFill>
                  <a:srgbClr val="292A5A"/>
                </a:solidFill>
                <a:latin typeface="Glacial Indifference"/>
                <a:ea typeface="Glacial Indifference"/>
                <a:cs typeface="Glacial Indifference"/>
                <a:sym typeface="Glacial Indifference"/>
              </a:rPr>
              <a:t>During this module you will track her conveyancing transaction</a:t>
            </a:r>
          </a:p>
          <a:p>
            <a:pPr marL="755652" lvl="1" indent="-377826" algn="l">
              <a:lnSpc>
                <a:spcPts val="7000"/>
              </a:lnSpc>
              <a:buFont typeface="Arial"/>
              <a:buChar char="•"/>
            </a:pPr>
            <a:r>
              <a:rPr lang="en-US" sz="3500" dirty="0">
                <a:solidFill>
                  <a:srgbClr val="292A5A"/>
                </a:solidFill>
                <a:latin typeface="Glacial Indifference"/>
                <a:ea typeface="Glacial Indifference"/>
                <a:cs typeface="Glacial Indifference"/>
                <a:sym typeface="Glacial Indifference"/>
              </a:rPr>
              <a:t>Produce work for her case file in your assessments (coursework) </a:t>
            </a:r>
          </a:p>
          <a:p>
            <a:pPr marL="755652" lvl="1" indent="-377826" algn="l">
              <a:lnSpc>
                <a:spcPts val="7000"/>
              </a:lnSpc>
              <a:buFont typeface="Arial"/>
              <a:buChar char="•"/>
            </a:pPr>
            <a:r>
              <a:rPr lang="en-US" sz="3500" dirty="0">
                <a:solidFill>
                  <a:srgbClr val="292A5A"/>
                </a:solidFill>
                <a:latin typeface="Glacial Indifference"/>
                <a:ea typeface="Glacial Indifference"/>
                <a:cs typeface="Glacial Indifference"/>
                <a:sym typeface="Glacial Indifference"/>
              </a:rPr>
              <a:t>This module will track the conveyancing process, and documentation will become available during the module in the client’s case folder on </a:t>
            </a:r>
            <a:r>
              <a:rPr lang="en-US" sz="3500" dirty="0" err="1">
                <a:solidFill>
                  <a:srgbClr val="292A5A"/>
                </a:solidFill>
                <a:latin typeface="Glacial Indifference"/>
                <a:ea typeface="Glacial Indifference"/>
                <a:cs typeface="Glacial Indifference"/>
                <a:sym typeface="Glacial Indifference"/>
              </a:rPr>
              <a:t>moodle</a:t>
            </a:r>
            <a:endParaRPr lang="en-US" sz="3500" dirty="0">
              <a:solidFill>
                <a:srgbClr val="292A5A"/>
              </a:solidFill>
              <a:latin typeface="Glacial Indifference"/>
              <a:ea typeface="Glacial Indifference"/>
              <a:cs typeface="Glacial Indifference"/>
              <a:sym typeface="Glacial Indifference"/>
            </a:endParaRPr>
          </a:p>
        </p:txBody>
      </p:sp>
      <p:pic>
        <p:nvPicPr>
          <p:cNvPr id="8" name="Picture 7">
            <a:extLst>
              <a:ext uri="{FF2B5EF4-FFF2-40B4-BE49-F238E27FC236}">
                <a16:creationId xmlns:a16="http://schemas.microsoft.com/office/drawing/2014/main" id="{F12A04FA-1AC8-5B88-9742-A3EB42A7D058}"/>
              </a:ext>
            </a:extLst>
          </p:cNvPr>
          <p:cNvPicPr>
            <a:picLocks noChangeAspect="1"/>
          </p:cNvPicPr>
          <p:nvPr/>
        </p:nvPicPr>
        <p:blipFill>
          <a:blip r:embed="rId2"/>
          <a:stretch>
            <a:fillRect/>
          </a:stretch>
        </p:blipFill>
        <p:spPr>
          <a:xfrm>
            <a:off x="12115800" y="1030687"/>
            <a:ext cx="5953169" cy="342902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6545273" y="1992465"/>
            <a:ext cx="5110022" cy="5870933"/>
          </a:xfrm>
          <a:prstGeom prst="rect">
            <a:avLst/>
          </a:prstGeom>
        </p:spPr>
      </p:pic>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4893954" y="7825602"/>
            <a:ext cx="8500092" cy="1432698"/>
            <a:chOff x="0" y="0"/>
            <a:chExt cx="2238707" cy="377336"/>
          </a:xfrm>
        </p:grpSpPr>
        <p:sp>
          <p:nvSpPr>
            <p:cNvPr id="7" name="Freeform 7"/>
            <p:cNvSpPr/>
            <p:nvPr/>
          </p:nvSpPr>
          <p:spPr>
            <a:xfrm>
              <a:off x="0" y="0"/>
              <a:ext cx="2238707" cy="377336"/>
            </a:xfrm>
            <a:custGeom>
              <a:avLst/>
              <a:gdLst/>
              <a:ahLst/>
              <a:cxnLst/>
              <a:rect l="l" t="t" r="r" b="b"/>
              <a:pathLst>
                <a:path w="2238707" h="377336">
                  <a:moveTo>
                    <a:pt x="46451" y="0"/>
                  </a:moveTo>
                  <a:lnTo>
                    <a:pt x="2192256" y="0"/>
                  </a:lnTo>
                  <a:cubicBezTo>
                    <a:pt x="2217911" y="0"/>
                    <a:pt x="2238707" y="20797"/>
                    <a:pt x="2238707" y="46451"/>
                  </a:cubicBezTo>
                  <a:lnTo>
                    <a:pt x="2238707" y="330885"/>
                  </a:lnTo>
                  <a:cubicBezTo>
                    <a:pt x="2238707" y="343205"/>
                    <a:pt x="2233813" y="355020"/>
                    <a:pt x="2225102" y="363731"/>
                  </a:cubicBezTo>
                  <a:cubicBezTo>
                    <a:pt x="2216391" y="372442"/>
                    <a:pt x="2204576" y="377336"/>
                    <a:pt x="2192256" y="377336"/>
                  </a:cubicBezTo>
                  <a:lnTo>
                    <a:pt x="46451" y="377336"/>
                  </a:lnTo>
                  <a:cubicBezTo>
                    <a:pt x="34131" y="377336"/>
                    <a:pt x="22316" y="372442"/>
                    <a:pt x="13605" y="363731"/>
                  </a:cubicBezTo>
                  <a:cubicBezTo>
                    <a:pt x="4894" y="355020"/>
                    <a:pt x="0" y="343205"/>
                    <a:pt x="0" y="330885"/>
                  </a:cubicBezTo>
                  <a:lnTo>
                    <a:pt x="0" y="46451"/>
                  </a:lnTo>
                  <a:cubicBezTo>
                    <a:pt x="0" y="34131"/>
                    <a:pt x="4894" y="22316"/>
                    <a:pt x="13605" y="13605"/>
                  </a:cubicBezTo>
                  <a:cubicBezTo>
                    <a:pt x="22316" y="4894"/>
                    <a:pt x="34131" y="0"/>
                    <a:pt x="46451" y="0"/>
                  </a:cubicBezTo>
                  <a:close/>
                </a:path>
              </a:pathLst>
            </a:custGeom>
            <a:solidFill>
              <a:srgbClr val="E65485"/>
            </a:solidFill>
          </p:spPr>
          <p:txBody>
            <a:bodyPr/>
            <a:lstStyle/>
            <a:p>
              <a:endParaRPr lang="en-GB"/>
            </a:p>
          </p:txBody>
        </p:sp>
        <p:sp>
          <p:nvSpPr>
            <p:cNvPr id="8" name="TextBox 8"/>
            <p:cNvSpPr txBox="1"/>
            <p:nvPr/>
          </p:nvSpPr>
          <p:spPr>
            <a:xfrm>
              <a:off x="0" y="-257175"/>
              <a:ext cx="2238707" cy="634511"/>
            </a:xfrm>
            <a:prstGeom prst="rect">
              <a:avLst/>
            </a:prstGeom>
          </p:spPr>
          <p:txBody>
            <a:bodyPr lIns="50800" tIns="50800" rIns="50800" bIns="50800" rtlCol="0" anchor="ctr"/>
            <a:lstStyle/>
            <a:p>
              <a:pPr algn="ctr">
                <a:lnSpc>
                  <a:spcPts val="6799"/>
                </a:lnSpc>
              </a:pPr>
              <a:r>
                <a:rPr lang="en-US" sz="3399" b="1" u="sng" spc="3">
                  <a:solidFill>
                    <a:srgbClr val="FFFFFF"/>
                  </a:solidFill>
                  <a:latin typeface="Glacial Indifference Bold"/>
                  <a:ea typeface="Glacial Indifference Bold"/>
                  <a:cs typeface="Glacial Indifference Bold"/>
                  <a:sym typeface="Glacial Indifference Bold"/>
                  <a:hlinkClick r:id="rId4" tooltip="https://whelf-uwtsd.alma.exlibrisgroup.com/leganto/public/44WHELF_UWTSD/lists/8056732510002421?auth=SAML"/>
                </a:rPr>
                <a:t>Reading List on Leganto</a:t>
              </a:r>
            </a:p>
          </p:txBody>
        </p:sp>
      </p:grpSp>
      <p:sp>
        <p:nvSpPr>
          <p:cNvPr id="10" name="TextBox 10"/>
          <p:cNvSpPr txBox="1"/>
          <p:nvPr/>
        </p:nvSpPr>
        <p:spPr>
          <a:xfrm>
            <a:off x="1028700" y="447675"/>
            <a:ext cx="14684806" cy="1729435"/>
          </a:xfrm>
          <a:prstGeom prst="rect">
            <a:avLst/>
          </a:prstGeom>
        </p:spPr>
        <p:txBody>
          <a:bodyPr lIns="0" tIns="0" rIns="0" bIns="0" rtlCol="0" anchor="t">
            <a:spAutoFit/>
          </a:bodyPr>
          <a:lstStyle/>
          <a:p>
            <a:pPr algn="just">
              <a:lnSpc>
                <a:spcPts val="15081"/>
              </a:lnSpc>
            </a:pPr>
            <a:r>
              <a:rPr lang="en-US" sz="7540" b="1" spc="7">
                <a:solidFill>
                  <a:srgbClr val="292A5A"/>
                </a:solidFill>
                <a:latin typeface="Glacial Indifference Bold"/>
                <a:ea typeface="Glacial Indifference Bold"/>
                <a:cs typeface="Glacial Indifference Bold"/>
                <a:sym typeface="Glacial Indifference Bold"/>
              </a:rPr>
              <a:t>TEXTBOOKS</a:t>
            </a:r>
          </a:p>
        </p:txBody>
      </p:sp>
      <p:pic>
        <p:nvPicPr>
          <p:cNvPr id="12" name="Picture 11">
            <a:extLst>
              <a:ext uri="{FF2B5EF4-FFF2-40B4-BE49-F238E27FC236}">
                <a16:creationId xmlns:a16="http://schemas.microsoft.com/office/drawing/2014/main" id="{4A7EF967-74D9-AB8B-DBE4-4C5B35B78157}"/>
              </a:ext>
            </a:extLst>
          </p:cNvPr>
          <p:cNvPicPr>
            <a:picLocks noChangeAspect="1"/>
          </p:cNvPicPr>
          <p:nvPr/>
        </p:nvPicPr>
        <p:blipFill>
          <a:blip r:embed="rId5"/>
          <a:stretch>
            <a:fillRect/>
          </a:stretch>
        </p:blipFill>
        <p:spPr>
          <a:xfrm>
            <a:off x="1905000" y="2463656"/>
            <a:ext cx="3733800" cy="4884066"/>
          </a:xfrm>
          <a:prstGeom prst="rect">
            <a:avLst/>
          </a:prstGeom>
        </p:spPr>
      </p:pic>
      <p:pic>
        <p:nvPicPr>
          <p:cNvPr id="16" name="Picture 15">
            <a:extLst>
              <a:ext uri="{FF2B5EF4-FFF2-40B4-BE49-F238E27FC236}">
                <a16:creationId xmlns:a16="http://schemas.microsoft.com/office/drawing/2014/main" id="{4EE07AA6-87D4-6D29-C18A-A3FD949E1586}"/>
              </a:ext>
            </a:extLst>
          </p:cNvPr>
          <p:cNvPicPr>
            <a:picLocks noChangeAspect="1"/>
          </p:cNvPicPr>
          <p:nvPr/>
        </p:nvPicPr>
        <p:blipFill>
          <a:blip r:embed="rId6"/>
          <a:stretch>
            <a:fillRect/>
          </a:stretch>
        </p:blipFill>
        <p:spPr>
          <a:xfrm>
            <a:off x="12561768" y="2463656"/>
            <a:ext cx="4126032" cy="488406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1FF"/>
        </a:solidFill>
        <a:effectLst/>
      </p:bgPr>
    </p:bg>
    <p:spTree>
      <p:nvGrpSpPr>
        <p:cNvPr id="1" name=""/>
        <p:cNvGrpSpPr/>
        <p:nvPr/>
      </p:nvGrpSpPr>
      <p:grpSpPr>
        <a:xfrm>
          <a:off x="0" y="0"/>
          <a:ext cx="0" cy="0"/>
          <a:chOff x="0" y="0"/>
          <a:chExt cx="0" cy="0"/>
        </a:xfrm>
      </p:grpSpPr>
      <p:sp>
        <p:nvSpPr>
          <p:cNvPr id="2" name="TextBox 2"/>
          <p:cNvSpPr txBox="1"/>
          <p:nvPr/>
        </p:nvSpPr>
        <p:spPr>
          <a:xfrm>
            <a:off x="1028700" y="447675"/>
            <a:ext cx="14684806" cy="1724025"/>
          </a:xfrm>
          <a:prstGeom prst="rect">
            <a:avLst/>
          </a:prstGeom>
        </p:spPr>
        <p:txBody>
          <a:bodyPr lIns="0" tIns="0" rIns="0" bIns="0" rtlCol="0" anchor="t">
            <a:spAutoFit/>
          </a:bodyPr>
          <a:lstStyle/>
          <a:p>
            <a:pPr algn="just">
              <a:lnSpc>
                <a:spcPts val="15000"/>
              </a:lnSpc>
            </a:pPr>
            <a:r>
              <a:rPr lang="en-US" sz="7500" b="1" spc="7" dirty="0">
                <a:solidFill>
                  <a:srgbClr val="E65485"/>
                </a:solidFill>
                <a:highlight>
                  <a:srgbClr val="FFFF00"/>
                </a:highlight>
                <a:latin typeface="Glacial Indifference Bold"/>
                <a:ea typeface="Glacial Indifference Bold"/>
                <a:cs typeface="Glacial Indifference Bold"/>
                <a:sym typeface="Glacial Indifference Bold"/>
              </a:rPr>
              <a:t>SCHEME</a:t>
            </a:r>
            <a:r>
              <a:rPr lang="en-US" sz="7500" b="1" spc="7" dirty="0">
                <a:solidFill>
                  <a:srgbClr val="292A5A"/>
                </a:solidFill>
                <a:highlight>
                  <a:srgbClr val="FFFF00"/>
                </a:highlight>
                <a:latin typeface="Glacial Indifference Bold"/>
                <a:ea typeface="Glacial Indifference Bold"/>
                <a:cs typeface="Glacial Indifference Bold"/>
                <a:sym typeface="Glacial Indifference Bold"/>
              </a:rPr>
              <a:t> OF WORK</a:t>
            </a:r>
          </a:p>
        </p:txBody>
      </p:sp>
      <p:sp>
        <p:nvSpPr>
          <p:cNvPr id="3" name="TextBox 3"/>
          <p:cNvSpPr txBox="1"/>
          <p:nvPr/>
        </p:nvSpPr>
        <p:spPr>
          <a:xfrm>
            <a:off x="1028700" y="2175119"/>
            <a:ext cx="16481640" cy="6665286"/>
          </a:xfrm>
          <a:prstGeom prst="rect">
            <a:avLst/>
          </a:prstGeom>
        </p:spPr>
        <p:txBody>
          <a:bodyPr lIns="0" tIns="0" rIns="0" bIns="0" rtlCol="0" anchor="t">
            <a:spAutoFit/>
          </a:bodyPr>
          <a:lstStyle/>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Introduction to conveyancing practice</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Regulatory matters, taxation and finance</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Investigation of title and capacity to sell</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Planning and building regulations</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Pre-contract searches</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Contract for sale</a:t>
            </a:r>
          </a:p>
          <a:p>
            <a:pPr marL="712472" lvl="1" indent="-356236" algn="l">
              <a:lnSpc>
                <a:spcPts val="6600"/>
              </a:lnSpc>
              <a:buFont typeface="Arial"/>
              <a:buChar char="•"/>
            </a:pPr>
            <a:r>
              <a:rPr lang="en-US" sz="3300" dirty="0">
                <a:solidFill>
                  <a:srgbClr val="292A5A"/>
                </a:solidFill>
                <a:latin typeface="Glacial Indifference"/>
                <a:ea typeface="Glacial Indifference"/>
                <a:cs typeface="Glacial Indifference"/>
                <a:sym typeface="Glacial Indifference"/>
              </a:rPr>
              <a:t>Exchange and completion</a:t>
            </a:r>
          </a:p>
          <a:p>
            <a:pPr marL="712472" lvl="1" indent="-356236" algn="l">
              <a:lnSpc>
                <a:spcPts val="6600"/>
              </a:lnSpc>
              <a:buFont typeface="Arial"/>
              <a:buChar char="•"/>
            </a:pPr>
            <a:endParaRPr lang="en-US" sz="3300" dirty="0">
              <a:solidFill>
                <a:srgbClr val="292A5A"/>
              </a:solidFill>
              <a:latin typeface="Glacial Indifference"/>
              <a:ea typeface="Glacial Indifference"/>
              <a:cs typeface="Glacial Indifference"/>
              <a:sym typeface="Glacial Indifference"/>
            </a:endParaRP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2FC3F-8927-DFD2-BFA8-B2A41261084C}"/>
              </a:ext>
            </a:extLst>
          </p:cNvPr>
          <p:cNvSpPr>
            <a:spLocks noGrp="1"/>
          </p:cNvSpPr>
          <p:nvPr>
            <p:ph type="title"/>
          </p:nvPr>
        </p:nvSpPr>
        <p:spPr>
          <a:xfrm>
            <a:off x="304800" y="0"/>
            <a:ext cx="5867400" cy="1143000"/>
          </a:xfrm>
        </p:spPr>
        <p:txBody>
          <a:bodyPr>
            <a:normAutofit/>
          </a:bodyPr>
          <a:lstStyle/>
          <a:p>
            <a:r>
              <a:rPr lang="en-GB" sz="5400" b="1" dirty="0"/>
              <a:t>Scheme of Work</a:t>
            </a:r>
          </a:p>
        </p:txBody>
      </p:sp>
      <p:pic>
        <p:nvPicPr>
          <p:cNvPr id="4" name="Picture 3">
            <a:extLst>
              <a:ext uri="{FF2B5EF4-FFF2-40B4-BE49-F238E27FC236}">
                <a16:creationId xmlns:a16="http://schemas.microsoft.com/office/drawing/2014/main" id="{3401551A-4E4B-50D0-DCBF-DF8A2A195C92}"/>
              </a:ext>
            </a:extLst>
          </p:cNvPr>
          <p:cNvPicPr>
            <a:picLocks noChangeAspect="1"/>
          </p:cNvPicPr>
          <p:nvPr/>
        </p:nvPicPr>
        <p:blipFill>
          <a:blip r:embed="rId2"/>
          <a:stretch>
            <a:fillRect/>
          </a:stretch>
        </p:blipFill>
        <p:spPr>
          <a:xfrm>
            <a:off x="990600" y="1714500"/>
            <a:ext cx="15240000" cy="7315200"/>
          </a:xfrm>
          <a:prstGeom prst="rect">
            <a:avLst/>
          </a:prstGeom>
        </p:spPr>
      </p:pic>
    </p:spTree>
    <p:extLst>
      <p:ext uri="{BB962C8B-B14F-4D97-AF65-F5344CB8AC3E}">
        <p14:creationId xmlns:p14="http://schemas.microsoft.com/office/powerpoint/2010/main" val="2131289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pSp>
        <p:nvGrpSpPr>
          <p:cNvPr id="4" name="Group 4"/>
          <p:cNvGrpSpPr>
            <a:grpSpLocks noChangeAspect="1"/>
          </p:cNvGrpSpPr>
          <p:nvPr/>
        </p:nvGrpSpPr>
        <p:grpSpPr>
          <a:xfrm>
            <a:off x="11222565" y="4840341"/>
            <a:ext cx="4900427" cy="4895839"/>
            <a:chOff x="0" y="0"/>
            <a:chExt cx="3255264" cy="3252216"/>
          </a:xfrm>
        </p:grpSpPr>
        <p:sp>
          <p:nvSpPr>
            <p:cNvPr id="5" name="Freeform 5"/>
            <p:cNvSpPr/>
            <p:nvPr/>
          </p:nvSpPr>
          <p:spPr>
            <a:xfrm>
              <a:off x="0" y="0"/>
              <a:ext cx="3255264" cy="3252216"/>
            </a:xfrm>
            <a:custGeom>
              <a:avLst/>
              <a:gdLst/>
              <a:ahLst/>
              <a:cxnLst/>
              <a:rect l="l" t="t" r="r" b="b"/>
              <a:pathLst>
                <a:path w="3255264" h="3252216">
                  <a:moveTo>
                    <a:pt x="3255264" y="3252216"/>
                  </a:moveTo>
                  <a:lnTo>
                    <a:pt x="0" y="3252216"/>
                  </a:lnTo>
                  <a:lnTo>
                    <a:pt x="0" y="0"/>
                  </a:lnTo>
                  <a:lnTo>
                    <a:pt x="3255264" y="0"/>
                  </a:lnTo>
                  <a:lnTo>
                    <a:pt x="3255264" y="3252216"/>
                  </a:lnTo>
                  <a:close/>
                </a:path>
              </a:pathLst>
            </a:custGeom>
            <a:blipFill>
              <a:blip r:embed="rId3"/>
              <a:stretch>
                <a:fillRect l="-15" r="-15"/>
              </a:stretch>
            </a:blipFill>
          </p:spPr>
          <p:txBody>
            <a:bodyPr/>
            <a:lstStyle/>
            <a:p>
              <a:endParaRPr lang="en-GB"/>
            </a:p>
          </p:txBody>
        </p:sp>
        <p:sp>
          <p:nvSpPr>
            <p:cNvPr id="6" name="Freeform 6"/>
            <p:cNvSpPr/>
            <p:nvPr/>
          </p:nvSpPr>
          <p:spPr>
            <a:xfrm>
              <a:off x="178784" y="170440"/>
              <a:ext cx="2903731" cy="2875349"/>
            </a:xfrm>
            <a:custGeom>
              <a:avLst/>
              <a:gdLst/>
              <a:ahLst/>
              <a:cxnLst/>
              <a:rect l="l" t="t" r="r" b="b"/>
              <a:pathLst>
                <a:path w="2903731" h="2875349">
                  <a:moveTo>
                    <a:pt x="65607" y="158"/>
                  </a:moveTo>
                  <a:lnTo>
                    <a:pt x="2878476" y="31987"/>
                  </a:lnTo>
                  <a:cubicBezTo>
                    <a:pt x="2892501" y="32145"/>
                    <a:pt x="2903731" y="43665"/>
                    <a:pt x="2903531" y="57691"/>
                  </a:cubicBezTo>
                  <a:lnTo>
                    <a:pt x="2863754" y="2850091"/>
                  </a:lnTo>
                  <a:cubicBezTo>
                    <a:pt x="2863553" y="2864142"/>
                    <a:pt x="2851959" y="2875349"/>
                    <a:pt x="2837909" y="2875069"/>
                  </a:cubicBezTo>
                  <a:lnTo>
                    <a:pt x="25041" y="2819370"/>
                  </a:lnTo>
                  <a:cubicBezTo>
                    <a:pt x="11100" y="2819094"/>
                    <a:pt x="0" y="2807608"/>
                    <a:pt x="200" y="2793665"/>
                  </a:cubicBezTo>
                  <a:lnTo>
                    <a:pt x="39977" y="25136"/>
                  </a:lnTo>
                  <a:cubicBezTo>
                    <a:pt x="40179" y="11171"/>
                    <a:pt x="51641" y="0"/>
                    <a:pt x="65607" y="158"/>
                  </a:cubicBezTo>
                  <a:close/>
                </a:path>
              </a:pathLst>
            </a:custGeom>
            <a:blipFill>
              <a:blip r:embed="rId4"/>
              <a:stretch>
                <a:fillRect l="-69724" t="-14910"/>
              </a:stretch>
            </a:blipFill>
          </p:spPr>
          <p:txBody>
            <a:bodyPr/>
            <a:lstStyle/>
            <a:p>
              <a:endParaRPr lang="en-GB"/>
            </a:p>
          </p:txBody>
        </p:sp>
      </p:grpSp>
      <p:sp>
        <p:nvSpPr>
          <p:cNvPr id="8" name="TextBox 8"/>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INTERESTS IN LAND </a:t>
            </a:r>
          </a:p>
        </p:txBody>
      </p:sp>
      <p:grpSp>
        <p:nvGrpSpPr>
          <p:cNvPr id="9" name="Group 9"/>
          <p:cNvGrpSpPr>
            <a:grpSpLocks noChangeAspect="1"/>
          </p:cNvGrpSpPr>
          <p:nvPr/>
        </p:nvGrpSpPr>
        <p:grpSpPr>
          <a:xfrm>
            <a:off x="13197707" y="1028700"/>
            <a:ext cx="4716949" cy="4712532"/>
            <a:chOff x="0" y="0"/>
            <a:chExt cx="3255264" cy="3252216"/>
          </a:xfrm>
        </p:grpSpPr>
        <p:sp>
          <p:nvSpPr>
            <p:cNvPr id="10" name="Freeform 10"/>
            <p:cNvSpPr/>
            <p:nvPr/>
          </p:nvSpPr>
          <p:spPr>
            <a:xfrm>
              <a:off x="0" y="0"/>
              <a:ext cx="3255264" cy="3252216"/>
            </a:xfrm>
            <a:custGeom>
              <a:avLst/>
              <a:gdLst/>
              <a:ahLst/>
              <a:cxnLst/>
              <a:rect l="l" t="t" r="r" b="b"/>
              <a:pathLst>
                <a:path w="3255264" h="3252216">
                  <a:moveTo>
                    <a:pt x="3255264" y="3252216"/>
                  </a:moveTo>
                  <a:lnTo>
                    <a:pt x="0" y="3252216"/>
                  </a:lnTo>
                  <a:lnTo>
                    <a:pt x="0" y="0"/>
                  </a:lnTo>
                  <a:lnTo>
                    <a:pt x="3255264" y="0"/>
                  </a:lnTo>
                  <a:lnTo>
                    <a:pt x="3255264" y="3252216"/>
                  </a:lnTo>
                  <a:close/>
                </a:path>
              </a:pathLst>
            </a:custGeom>
            <a:blipFill>
              <a:blip r:embed="rId3"/>
              <a:stretch>
                <a:fillRect l="-15" r="-15"/>
              </a:stretch>
            </a:blipFill>
          </p:spPr>
          <p:txBody>
            <a:bodyPr/>
            <a:lstStyle/>
            <a:p>
              <a:endParaRPr lang="en-GB"/>
            </a:p>
          </p:txBody>
        </p:sp>
        <p:sp>
          <p:nvSpPr>
            <p:cNvPr id="11" name="Freeform 11"/>
            <p:cNvSpPr/>
            <p:nvPr/>
          </p:nvSpPr>
          <p:spPr>
            <a:xfrm>
              <a:off x="178784" y="170440"/>
              <a:ext cx="2903731" cy="2875349"/>
            </a:xfrm>
            <a:custGeom>
              <a:avLst/>
              <a:gdLst/>
              <a:ahLst/>
              <a:cxnLst/>
              <a:rect l="l" t="t" r="r" b="b"/>
              <a:pathLst>
                <a:path w="2903731" h="2875349">
                  <a:moveTo>
                    <a:pt x="65607" y="158"/>
                  </a:moveTo>
                  <a:lnTo>
                    <a:pt x="2878476" y="31987"/>
                  </a:lnTo>
                  <a:cubicBezTo>
                    <a:pt x="2892501" y="32145"/>
                    <a:pt x="2903731" y="43665"/>
                    <a:pt x="2903531" y="57691"/>
                  </a:cubicBezTo>
                  <a:lnTo>
                    <a:pt x="2863754" y="2850091"/>
                  </a:lnTo>
                  <a:cubicBezTo>
                    <a:pt x="2863553" y="2864142"/>
                    <a:pt x="2851959" y="2875349"/>
                    <a:pt x="2837909" y="2875069"/>
                  </a:cubicBezTo>
                  <a:lnTo>
                    <a:pt x="25041" y="2819370"/>
                  </a:lnTo>
                  <a:cubicBezTo>
                    <a:pt x="11100" y="2819094"/>
                    <a:pt x="0" y="2807608"/>
                    <a:pt x="200" y="2793665"/>
                  </a:cubicBezTo>
                  <a:lnTo>
                    <a:pt x="39977" y="25136"/>
                  </a:lnTo>
                  <a:cubicBezTo>
                    <a:pt x="40179" y="11171"/>
                    <a:pt x="51641" y="0"/>
                    <a:pt x="65607" y="158"/>
                  </a:cubicBezTo>
                  <a:close/>
                </a:path>
              </a:pathLst>
            </a:custGeom>
            <a:blipFill>
              <a:blip r:embed="rId5"/>
              <a:stretch>
                <a:fillRect l="-21653" r="-21653"/>
              </a:stretch>
            </a:blipFill>
          </p:spPr>
          <p:txBody>
            <a:bodyPr/>
            <a:lstStyle/>
            <a:p>
              <a:endParaRPr lang="en-GB"/>
            </a:p>
          </p:txBody>
        </p:sp>
      </p:grpSp>
      <p:graphicFrame>
        <p:nvGraphicFramePr>
          <p:cNvPr id="13" name="TextBox 7">
            <a:extLst>
              <a:ext uri="{FF2B5EF4-FFF2-40B4-BE49-F238E27FC236}">
                <a16:creationId xmlns:a16="http://schemas.microsoft.com/office/drawing/2014/main" id="{5D392895-C6CD-CACA-D655-5E7BD941AC24}"/>
              </a:ext>
            </a:extLst>
          </p:cNvPr>
          <p:cNvGraphicFramePr/>
          <p:nvPr/>
        </p:nvGraphicFramePr>
        <p:xfrm>
          <a:off x="1028700" y="2139947"/>
          <a:ext cx="7727172" cy="609506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91690"/>
            <a:ext cx="10321131" cy="7409080"/>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Conveyancing is the process of transferring estates or interests by document</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Note that nobody owns land: only estates and interests can be ‘owned’ and therefore transferred</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In general, legal estates and legal interests can be created or transferred only by deed.</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Rights, estates and interests are not tangible (like chattels) so have to be transferred via documentation</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Each case will be unique, but they all follow the same basic principles</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Conveyancing is </a:t>
            </a:r>
            <a:r>
              <a:rPr lang="en-US" sz="3199" b="1" dirty="0">
                <a:solidFill>
                  <a:srgbClr val="292A5A"/>
                </a:solidFill>
                <a:latin typeface="Glacial Indifference Bold"/>
                <a:ea typeface="Glacial Indifference Bold"/>
                <a:cs typeface="Glacial Indifference Bold"/>
                <a:sym typeface="Glacial Indifference Bold"/>
              </a:rPr>
              <a:t>procedural</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74634" r="-27003"/>
            </a:stretch>
          </a:blipFill>
        </p:spPr>
        <p:txBody>
          <a:bodyPr/>
          <a:lstStyle/>
          <a:p>
            <a:endParaRPr lang="en-GB"/>
          </a:p>
        </p:txBody>
      </p:sp>
      <p:sp>
        <p:nvSpPr>
          <p:cNvPr id="6" name="TextBox 6"/>
          <p:cNvSpPr txBox="1"/>
          <p:nvPr/>
        </p:nvSpPr>
        <p:spPr>
          <a:xfrm>
            <a:off x="1028700" y="523875"/>
            <a:ext cx="10561137"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WHAT IS </a:t>
            </a:r>
            <a:r>
              <a:rPr lang="en-US" sz="6500" b="1" spc="6">
                <a:solidFill>
                  <a:srgbClr val="292A5A"/>
                </a:solidFill>
                <a:latin typeface="Glacial Indifference Bold"/>
                <a:ea typeface="Glacial Indifference Bold"/>
                <a:cs typeface="Glacial Indifference Bold"/>
                <a:sym typeface="Glacial Indifference Bold"/>
              </a:rPr>
              <a:t>CONVEYANCING?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91690"/>
            <a:ext cx="8115300" cy="5960745"/>
          </a:xfrm>
          <a:prstGeom prst="rect">
            <a:avLst/>
          </a:prstGeom>
        </p:spPr>
        <p:txBody>
          <a:bodyPr lIns="0" tIns="0" rIns="0" bIns="0" rtlCol="0" anchor="t">
            <a:spAutoFit/>
          </a:bodyPr>
          <a:lstStyle/>
          <a:p>
            <a:pPr algn="ctr">
              <a:lnSpc>
                <a:spcPts val="5279"/>
              </a:lnSpc>
            </a:pPr>
            <a:r>
              <a:rPr lang="en-US" sz="3199" b="1">
                <a:solidFill>
                  <a:srgbClr val="292A5A"/>
                </a:solidFill>
                <a:latin typeface="Glacial Indifference Bold"/>
                <a:ea typeface="Glacial Indifference Bold"/>
                <a:cs typeface="Glacial Indifference Bold"/>
                <a:sym typeface="Glacial Indifference Bold"/>
              </a:rPr>
              <a:t>When acting for a seller:</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Prove ownership of the estate/interest being sold </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Unregistered system: prove ownership/title by producing deeds and documents tracing ownership over time</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Registered system: official copy of register held by HMLR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WHO ARE YOU</a:t>
            </a:r>
            <a:r>
              <a:rPr lang="en-US" sz="7500" b="1" spc="7">
                <a:solidFill>
                  <a:srgbClr val="292A5A"/>
                </a:solidFill>
                <a:latin typeface="Glacial Indifference Bold"/>
                <a:ea typeface="Glacial Indifference Bold"/>
                <a:cs typeface="Glacial Indifference Bold"/>
                <a:sym typeface="Glacial Indifference Bold"/>
              </a:rPr>
              <a:t> ACTING FOR?</a:t>
            </a:r>
          </a:p>
        </p:txBody>
      </p:sp>
      <p:sp>
        <p:nvSpPr>
          <p:cNvPr id="6" name="TextBox 6"/>
          <p:cNvSpPr txBox="1"/>
          <p:nvPr/>
        </p:nvSpPr>
        <p:spPr>
          <a:xfrm>
            <a:off x="9144000" y="2091690"/>
            <a:ext cx="8115300" cy="4627245"/>
          </a:xfrm>
          <a:prstGeom prst="rect">
            <a:avLst/>
          </a:prstGeom>
        </p:spPr>
        <p:txBody>
          <a:bodyPr lIns="0" tIns="0" rIns="0" bIns="0" rtlCol="0" anchor="t">
            <a:spAutoFit/>
          </a:bodyPr>
          <a:lstStyle/>
          <a:p>
            <a:pPr algn="ctr">
              <a:lnSpc>
                <a:spcPts val="5279"/>
              </a:lnSpc>
            </a:pPr>
            <a:r>
              <a:rPr lang="en-US" sz="3199" b="1">
                <a:solidFill>
                  <a:srgbClr val="292A5A"/>
                </a:solidFill>
                <a:latin typeface="Glacial Indifference Bold"/>
                <a:ea typeface="Glacial Indifference Bold"/>
                <a:cs typeface="Glacial Indifference Bold"/>
                <a:sym typeface="Glacial Indifference Bold"/>
              </a:rPr>
              <a:t>When acting for a buyer:</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As well as being satisfied seller can sell</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Check extent property being sold</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rights buyer wants to acquire included</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rights of others who might limit buyer’s rights/ability to enjoy property</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May need to create new rights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grpSp>
        <p:nvGrpSpPr>
          <p:cNvPr id="2" name="Group 2"/>
          <p:cNvGrpSpPr/>
          <p:nvPr/>
        </p:nvGrpSpPr>
        <p:grpSpPr>
          <a:xfrm>
            <a:off x="11589837" y="7958494"/>
            <a:ext cx="6698163" cy="1777686"/>
            <a:chOff x="0" y="0"/>
            <a:chExt cx="8930884" cy="2370247"/>
          </a:xfrm>
        </p:grpSpPr>
        <p:grpSp>
          <p:nvGrpSpPr>
            <p:cNvPr id="3" name="Group 3"/>
            <p:cNvGrpSpPr/>
            <p:nvPr/>
          </p:nvGrpSpPr>
          <p:grpSpPr>
            <a:xfrm rot="-10800000">
              <a:off x="0" y="0"/>
              <a:ext cx="8930884" cy="2370247"/>
              <a:chOff x="0" y="0"/>
              <a:chExt cx="1764125" cy="468197"/>
            </a:xfrm>
          </p:grpSpPr>
          <p:sp>
            <p:nvSpPr>
              <p:cNvPr id="4" name="Freeform 4"/>
              <p:cNvSpPr/>
              <p:nvPr/>
            </p:nvSpPr>
            <p:spPr>
              <a:xfrm>
                <a:off x="0" y="0"/>
                <a:ext cx="1764125" cy="468197"/>
              </a:xfrm>
              <a:custGeom>
                <a:avLst/>
                <a:gdLst/>
                <a:ahLst/>
                <a:cxnLst/>
                <a:rect l="l" t="t" r="r" b="b"/>
                <a:pathLst>
                  <a:path w="1764125" h="468197">
                    <a:moveTo>
                      <a:pt x="1764125" y="0"/>
                    </a:moveTo>
                    <a:lnTo>
                      <a:pt x="1764125" y="353897"/>
                    </a:lnTo>
                    <a:lnTo>
                      <a:pt x="882063" y="468197"/>
                    </a:lnTo>
                    <a:lnTo>
                      <a:pt x="0" y="353897"/>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5" name="TextBox 5"/>
              <p:cNvSpPr txBox="1"/>
              <p:nvPr/>
            </p:nvSpPr>
            <p:spPr>
              <a:xfrm>
                <a:off x="0" y="-209550"/>
                <a:ext cx="1764125" cy="563447"/>
              </a:xfrm>
              <a:prstGeom prst="rect">
                <a:avLst/>
              </a:prstGeom>
            </p:spPr>
            <p:txBody>
              <a:bodyPr lIns="50800" tIns="50800" rIns="50800" bIns="50800" rtlCol="0" anchor="ctr"/>
              <a:lstStyle/>
              <a:p>
                <a:pPr algn="ctr">
                  <a:lnSpc>
                    <a:spcPts val="5200"/>
                  </a:lnSpc>
                </a:pPr>
                <a:endParaRPr/>
              </a:p>
            </p:txBody>
          </p:sp>
        </p:grpSp>
        <p:grpSp>
          <p:nvGrpSpPr>
            <p:cNvPr id="6" name="Group 6"/>
            <p:cNvGrpSpPr/>
            <p:nvPr/>
          </p:nvGrpSpPr>
          <p:grpSpPr>
            <a:xfrm>
              <a:off x="361429" y="532746"/>
              <a:ext cx="8208026" cy="1612595"/>
              <a:chOff x="0" y="0"/>
              <a:chExt cx="1621339" cy="318537"/>
            </a:xfrm>
          </p:grpSpPr>
          <p:sp>
            <p:nvSpPr>
              <p:cNvPr id="7" name="Freeform 7"/>
              <p:cNvSpPr/>
              <p:nvPr/>
            </p:nvSpPr>
            <p:spPr>
              <a:xfrm>
                <a:off x="0" y="0"/>
                <a:ext cx="1621339" cy="318537"/>
              </a:xfrm>
              <a:custGeom>
                <a:avLst/>
                <a:gdLst/>
                <a:ahLst/>
                <a:cxnLst/>
                <a:rect l="l" t="t" r="r" b="b"/>
                <a:pathLst>
                  <a:path w="1621339" h="318537">
                    <a:moveTo>
                      <a:pt x="64139" y="0"/>
                    </a:moveTo>
                    <a:lnTo>
                      <a:pt x="1557200" y="0"/>
                    </a:lnTo>
                    <a:cubicBezTo>
                      <a:pt x="1574211" y="0"/>
                      <a:pt x="1590525" y="6757"/>
                      <a:pt x="1602553" y="18786"/>
                    </a:cubicBezTo>
                    <a:cubicBezTo>
                      <a:pt x="1614581" y="30814"/>
                      <a:pt x="1621339" y="47128"/>
                      <a:pt x="1621339" y="64139"/>
                    </a:cubicBezTo>
                    <a:lnTo>
                      <a:pt x="1621339" y="254399"/>
                    </a:lnTo>
                    <a:cubicBezTo>
                      <a:pt x="1621339" y="289821"/>
                      <a:pt x="1592623" y="318537"/>
                      <a:pt x="1557200" y="318537"/>
                    </a:cubicBezTo>
                    <a:lnTo>
                      <a:pt x="64139" y="318537"/>
                    </a:lnTo>
                    <a:cubicBezTo>
                      <a:pt x="47128" y="318537"/>
                      <a:pt x="30814" y="311780"/>
                      <a:pt x="18786" y="299751"/>
                    </a:cubicBezTo>
                    <a:cubicBezTo>
                      <a:pt x="6757" y="287723"/>
                      <a:pt x="0" y="271409"/>
                      <a:pt x="0" y="254399"/>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8" name="TextBox 8"/>
              <p:cNvSpPr txBox="1"/>
              <p:nvPr/>
            </p:nvSpPr>
            <p:spPr>
              <a:xfrm>
                <a:off x="0" y="-9525"/>
                <a:ext cx="1621339" cy="328062"/>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 </a:t>
                </a:r>
                <a:r>
                  <a:rPr lang="en-US" sz="3399" spc="3">
                    <a:solidFill>
                      <a:srgbClr val="FFFFFF"/>
                    </a:solidFill>
                    <a:latin typeface="Glacial Indifference"/>
                    <a:ea typeface="Glacial Indifference"/>
                    <a:cs typeface="Glacial Indifference"/>
                    <a:sym typeface="Glacial Indifference"/>
                  </a:rPr>
                  <a:t>Law of Property Act 1925, s1</a:t>
                </a:r>
              </a:p>
            </p:txBody>
          </p:sp>
        </p:grpSp>
      </p:grpSp>
      <p:sp>
        <p:nvSpPr>
          <p:cNvPr id="9" name="Freeform 9"/>
          <p:cNvSpPr/>
          <p:nvPr/>
        </p:nvSpPr>
        <p:spPr>
          <a:xfrm>
            <a:off x="11971211" y="1735761"/>
            <a:ext cx="5935415" cy="5831026"/>
          </a:xfrm>
          <a:custGeom>
            <a:avLst/>
            <a:gdLst/>
            <a:ahLst/>
            <a:cxnLst/>
            <a:rect l="l" t="t" r="r" b="b"/>
            <a:pathLst>
              <a:path w="5935415" h="5831026">
                <a:moveTo>
                  <a:pt x="0" y="0"/>
                </a:moveTo>
                <a:lnTo>
                  <a:pt x="5935415" y="0"/>
                </a:lnTo>
                <a:lnTo>
                  <a:pt x="5935415" y="5831025"/>
                </a:lnTo>
                <a:lnTo>
                  <a:pt x="0" y="5831025"/>
                </a:lnTo>
                <a:lnTo>
                  <a:pt x="0" y="0"/>
                </a:lnTo>
                <a:close/>
              </a:path>
            </a:pathLst>
          </a:custGeom>
          <a:blipFill>
            <a:blip r:embed="rId3"/>
            <a:stretch>
              <a:fillRect t="-1790"/>
            </a:stretch>
          </a:blipFill>
        </p:spPr>
        <p:txBody>
          <a:bodyPr/>
          <a:lstStyle/>
          <a:p>
            <a:endParaRPr lang="en-GB"/>
          </a:p>
        </p:txBody>
      </p:sp>
      <p:sp>
        <p:nvSpPr>
          <p:cNvPr id="10" name="TextBox 10"/>
          <p:cNvSpPr txBox="1"/>
          <p:nvPr/>
        </p:nvSpPr>
        <p:spPr>
          <a:xfrm>
            <a:off x="609784" y="2021681"/>
            <a:ext cx="11361427" cy="8219123"/>
          </a:xfrm>
          <a:prstGeom prst="rect">
            <a:avLst/>
          </a:prstGeom>
        </p:spPr>
        <p:txBody>
          <a:bodyPr lIns="0" tIns="0" rIns="0" bIns="0" rtlCol="0" anchor="t">
            <a:spAutoFit/>
          </a:bodyPr>
          <a:lstStyle/>
          <a:p>
            <a:pPr marL="712467" lvl="1" indent="-356233" algn="l">
              <a:lnSpc>
                <a:spcPts val="5444"/>
              </a:lnSpc>
              <a:buFont typeface="Arial"/>
              <a:buChar char="•"/>
            </a:pPr>
            <a:r>
              <a:rPr lang="en-US" sz="3299">
                <a:solidFill>
                  <a:srgbClr val="292A5A"/>
                </a:solidFill>
                <a:latin typeface="Glacial Indifference"/>
                <a:ea typeface="Glacial Indifference"/>
                <a:cs typeface="Glacial Indifference"/>
                <a:sym typeface="Glacial Indifference"/>
              </a:rPr>
              <a:t>The Crown (King or state) owns all land in E&amp;W</a:t>
            </a:r>
          </a:p>
          <a:p>
            <a:pPr marL="712467" lvl="1" indent="-356233" algn="l">
              <a:lnSpc>
                <a:spcPts val="5444"/>
              </a:lnSpc>
              <a:buFont typeface="Arial"/>
              <a:buChar char="•"/>
            </a:pPr>
            <a:r>
              <a:rPr lang="en-US" sz="3299">
                <a:solidFill>
                  <a:srgbClr val="292A5A"/>
                </a:solidFill>
                <a:latin typeface="Glacial Indifference"/>
                <a:ea typeface="Glacial Indifference"/>
                <a:cs typeface="Glacial Indifference"/>
                <a:sym typeface="Glacial Indifference"/>
              </a:rPr>
              <a:t>People and legal entities can own an </a:t>
            </a:r>
            <a:r>
              <a:rPr lang="en-US" sz="3299" b="1">
                <a:solidFill>
                  <a:srgbClr val="292A5A"/>
                </a:solidFill>
                <a:latin typeface="Glacial Indifference Bold"/>
                <a:ea typeface="Glacial Indifference Bold"/>
                <a:cs typeface="Glacial Indifference Bold"/>
                <a:sym typeface="Glacial Indifference Bold"/>
              </a:rPr>
              <a:t>estate</a:t>
            </a:r>
            <a:r>
              <a:rPr lang="en-US" sz="3299">
                <a:solidFill>
                  <a:srgbClr val="292A5A"/>
                </a:solidFill>
                <a:latin typeface="Glacial Indifference"/>
                <a:ea typeface="Glacial Indifference"/>
                <a:cs typeface="Glacial Indifference"/>
                <a:sym typeface="Glacial Indifference"/>
              </a:rPr>
              <a:t> </a:t>
            </a:r>
            <a:r>
              <a:rPr lang="en-US" sz="3299" b="1">
                <a:solidFill>
                  <a:srgbClr val="292A5A"/>
                </a:solidFill>
                <a:latin typeface="Glacial Indifference Bold"/>
                <a:ea typeface="Glacial Indifference Bold"/>
                <a:cs typeface="Glacial Indifference Bold"/>
                <a:sym typeface="Glacial Indifference Bold"/>
              </a:rPr>
              <a:t>in land </a:t>
            </a:r>
            <a:r>
              <a:rPr lang="en-US" sz="3299">
                <a:solidFill>
                  <a:srgbClr val="292A5A"/>
                </a:solidFill>
                <a:latin typeface="Glacial Indifference"/>
                <a:ea typeface="Glacial Indifference"/>
                <a:cs typeface="Glacial Indifference"/>
                <a:sym typeface="Glacial Indifference"/>
              </a:rPr>
              <a:t>- package of rights associated with that land for a period of time (</a:t>
            </a:r>
            <a:r>
              <a:rPr lang="en-US" sz="3299" b="1">
                <a:solidFill>
                  <a:srgbClr val="292A5A"/>
                </a:solidFill>
                <a:latin typeface="Glacial Indifference Bold"/>
                <a:ea typeface="Glacial Indifference Bold"/>
                <a:cs typeface="Glacial Indifference Bold"/>
                <a:sym typeface="Glacial Indifference Bold"/>
              </a:rPr>
              <a:t>tenure</a:t>
            </a:r>
            <a:r>
              <a:rPr lang="en-US" sz="3299">
                <a:solidFill>
                  <a:srgbClr val="292A5A"/>
                </a:solidFill>
                <a:latin typeface="Glacial Indifference"/>
                <a:ea typeface="Glacial Indifference"/>
                <a:cs typeface="Glacial Indifference"/>
                <a:sym typeface="Glacial Indifference"/>
              </a:rPr>
              <a:t>)</a:t>
            </a:r>
          </a:p>
          <a:p>
            <a:pPr marL="712467" lvl="1" indent="-356233" algn="l">
              <a:lnSpc>
                <a:spcPts val="5444"/>
              </a:lnSpc>
              <a:buFont typeface="Arial"/>
              <a:buChar char="•"/>
            </a:pPr>
            <a:r>
              <a:rPr lang="en-US" sz="3299">
                <a:solidFill>
                  <a:srgbClr val="292A5A"/>
                </a:solidFill>
                <a:latin typeface="Glacial Indifference"/>
                <a:ea typeface="Glacial Indifference"/>
                <a:cs typeface="Glacial Indifference"/>
                <a:sym typeface="Glacial Indifference"/>
              </a:rPr>
              <a:t>Historically, greater variance in types of estate. LPA 1925, s1(1) simplified to two types:</a:t>
            </a:r>
          </a:p>
          <a:p>
            <a:pPr marL="1424934" lvl="2" indent="-474978" algn="l">
              <a:lnSpc>
                <a:spcPts val="5444"/>
              </a:lnSpc>
              <a:buAutoNum type="alphaLcPeriod"/>
            </a:pPr>
            <a:r>
              <a:rPr lang="en-US" sz="3299" b="1">
                <a:solidFill>
                  <a:srgbClr val="292A5A"/>
                </a:solidFill>
                <a:latin typeface="Glacial Indifference Bold"/>
                <a:ea typeface="Glacial Indifference Bold"/>
                <a:cs typeface="Glacial Indifference Bold"/>
                <a:sym typeface="Glacial Indifference Bold"/>
              </a:rPr>
              <a:t>Freehold</a:t>
            </a:r>
            <a:r>
              <a:rPr lang="en-US" sz="3299">
                <a:solidFill>
                  <a:srgbClr val="292A5A"/>
                </a:solidFill>
                <a:latin typeface="Glacial Indifference"/>
                <a:ea typeface="Glacial Indifference"/>
                <a:cs typeface="Glacial Indifference"/>
                <a:sym typeface="Glacial Indifference"/>
              </a:rPr>
              <a:t> (an estate in fee simple absolute in possession) = indefinite interest </a:t>
            </a:r>
          </a:p>
          <a:p>
            <a:pPr marL="1424934" lvl="2" indent="-474978" algn="l">
              <a:lnSpc>
                <a:spcPts val="5444"/>
              </a:lnSpc>
              <a:buAutoNum type="alphaLcPeriod"/>
            </a:pPr>
            <a:r>
              <a:rPr lang="en-US" sz="3299" b="1">
                <a:solidFill>
                  <a:srgbClr val="292A5A"/>
                </a:solidFill>
                <a:latin typeface="Glacial Indifference Bold"/>
                <a:ea typeface="Glacial Indifference Bold"/>
                <a:cs typeface="Glacial Indifference Bold"/>
                <a:sym typeface="Glacial Indifference Bold"/>
              </a:rPr>
              <a:t>Leasehold</a:t>
            </a:r>
            <a:r>
              <a:rPr lang="en-US" sz="3299">
                <a:solidFill>
                  <a:srgbClr val="292A5A"/>
                </a:solidFill>
                <a:latin typeface="Glacial Indifference"/>
                <a:ea typeface="Glacial Indifference"/>
                <a:cs typeface="Glacial Indifference"/>
                <a:sym typeface="Glacial Indifference"/>
              </a:rPr>
              <a:t> (a term of years absolute) = time limited interest (up to 999)</a:t>
            </a:r>
          </a:p>
          <a:p>
            <a:pPr marL="734056" lvl="1" indent="-367028" algn="l">
              <a:lnSpc>
                <a:spcPts val="5609"/>
              </a:lnSpc>
              <a:buFont typeface="Arial"/>
              <a:buChar char="•"/>
            </a:pPr>
            <a:r>
              <a:rPr lang="en-US" sz="3399">
                <a:solidFill>
                  <a:srgbClr val="292A5A"/>
                </a:solidFill>
                <a:latin typeface="Glacial Indifference"/>
                <a:ea typeface="Glacial Indifference"/>
                <a:cs typeface="Glacial Indifference"/>
                <a:sym typeface="Glacial Indifference"/>
              </a:rPr>
              <a:t>Estates in land are capable of being transferred (conveyed) and inherited</a:t>
            </a:r>
          </a:p>
        </p:txBody>
      </p:sp>
      <p:sp>
        <p:nvSpPr>
          <p:cNvPr id="11" name="TextBox 11"/>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NATURE OF</a:t>
            </a:r>
            <a:r>
              <a:rPr lang="en-US" sz="7500" b="1" spc="7">
                <a:solidFill>
                  <a:srgbClr val="292A5A"/>
                </a:solidFill>
                <a:latin typeface="Glacial Indifference Bold"/>
                <a:ea typeface="Glacial Indifference Bold"/>
                <a:cs typeface="Glacial Indifference Bold"/>
                <a:sym typeface="Glacial Indifference Bold"/>
              </a:rPr>
              <a:t> RIGHTS IN LAND</a:t>
            </a:r>
          </a:p>
        </p:txBody>
      </p:sp>
      <p:sp>
        <p:nvSpPr>
          <p:cNvPr id="12" name="AutoShape 12"/>
          <p:cNvSpPr/>
          <p:nvPr/>
        </p:nvSpPr>
        <p:spPr>
          <a:xfrm>
            <a:off x="11589837" y="9736180"/>
            <a:ext cx="6698163" cy="550820"/>
          </a:xfrm>
          <a:prstGeom prst="rect">
            <a:avLst/>
          </a:prstGeom>
          <a:solidFill>
            <a:srgbClr val="E65485"/>
          </a:solidFill>
        </p:spPr>
        <p:txBody>
          <a:bodyPr/>
          <a:lstStyle/>
          <a:p>
            <a:endParaRPr lang="en-GB"/>
          </a:p>
        </p:txBody>
      </p:sp>
      <p:sp>
        <p:nvSpPr>
          <p:cNvPr id="13" name="AutoShape 13"/>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grpSp>
        <p:nvGrpSpPr>
          <p:cNvPr id="2" name="Group 2"/>
          <p:cNvGrpSpPr/>
          <p:nvPr/>
        </p:nvGrpSpPr>
        <p:grpSpPr>
          <a:xfrm>
            <a:off x="11589837" y="7958494"/>
            <a:ext cx="6698163" cy="1777686"/>
            <a:chOff x="0" y="0"/>
            <a:chExt cx="8930884" cy="2370247"/>
          </a:xfrm>
        </p:grpSpPr>
        <p:grpSp>
          <p:nvGrpSpPr>
            <p:cNvPr id="3" name="Group 3"/>
            <p:cNvGrpSpPr/>
            <p:nvPr/>
          </p:nvGrpSpPr>
          <p:grpSpPr>
            <a:xfrm rot="-10800000">
              <a:off x="0" y="0"/>
              <a:ext cx="8930884" cy="2370247"/>
              <a:chOff x="0" y="0"/>
              <a:chExt cx="1764125" cy="468197"/>
            </a:xfrm>
          </p:grpSpPr>
          <p:sp>
            <p:nvSpPr>
              <p:cNvPr id="4" name="Freeform 4"/>
              <p:cNvSpPr/>
              <p:nvPr/>
            </p:nvSpPr>
            <p:spPr>
              <a:xfrm>
                <a:off x="0" y="0"/>
                <a:ext cx="1764125" cy="468197"/>
              </a:xfrm>
              <a:custGeom>
                <a:avLst/>
                <a:gdLst/>
                <a:ahLst/>
                <a:cxnLst/>
                <a:rect l="l" t="t" r="r" b="b"/>
                <a:pathLst>
                  <a:path w="1764125" h="468197">
                    <a:moveTo>
                      <a:pt x="1764125" y="0"/>
                    </a:moveTo>
                    <a:lnTo>
                      <a:pt x="1764125" y="353897"/>
                    </a:lnTo>
                    <a:lnTo>
                      <a:pt x="882063" y="468197"/>
                    </a:lnTo>
                    <a:lnTo>
                      <a:pt x="0" y="353897"/>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5" name="TextBox 5"/>
              <p:cNvSpPr txBox="1"/>
              <p:nvPr/>
            </p:nvSpPr>
            <p:spPr>
              <a:xfrm>
                <a:off x="0" y="-209550"/>
                <a:ext cx="1764125" cy="563447"/>
              </a:xfrm>
              <a:prstGeom prst="rect">
                <a:avLst/>
              </a:prstGeom>
            </p:spPr>
            <p:txBody>
              <a:bodyPr lIns="50800" tIns="50800" rIns="50800" bIns="50800" rtlCol="0" anchor="ctr"/>
              <a:lstStyle/>
              <a:p>
                <a:pPr algn="ctr">
                  <a:lnSpc>
                    <a:spcPts val="5200"/>
                  </a:lnSpc>
                </a:pPr>
                <a:endParaRPr/>
              </a:p>
            </p:txBody>
          </p:sp>
        </p:grpSp>
        <p:grpSp>
          <p:nvGrpSpPr>
            <p:cNvPr id="6" name="Group 6"/>
            <p:cNvGrpSpPr/>
            <p:nvPr/>
          </p:nvGrpSpPr>
          <p:grpSpPr>
            <a:xfrm>
              <a:off x="361429" y="532746"/>
              <a:ext cx="8208026" cy="1612595"/>
              <a:chOff x="0" y="0"/>
              <a:chExt cx="1621339" cy="318537"/>
            </a:xfrm>
          </p:grpSpPr>
          <p:sp>
            <p:nvSpPr>
              <p:cNvPr id="7" name="Freeform 7"/>
              <p:cNvSpPr/>
              <p:nvPr/>
            </p:nvSpPr>
            <p:spPr>
              <a:xfrm>
                <a:off x="0" y="0"/>
                <a:ext cx="1621339" cy="318537"/>
              </a:xfrm>
              <a:custGeom>
                <a:avLst/>
                <a:gdLst/>
                <a:ahLst/>
                <a:cxnLst/>
                <a:rect l="l" t="t" r="r" b="b"/>
                <a:pathLst>
                  <a:path w="1621339" h="318537">
                    <a:moveTo>
                      <a:pt x="64139" y="0"/>
                    </a:moveTo>
                    <a:lnTo>
                      <a:pt x="1557200" y="0"/>
                    </a:lnTo>
                    <a:cubicBezTo>
                      <a:pt x="1574211" y="0"/>
                      <a:pt x="1590525" y="6757"/>
                      <a:pt x="1602553" y="18786"/>
                    </a:cubicBezTo>
                    <a:cubicBezTo>
                      <a:pt x="1614581" y="30814"/>
                      <a:pt x="1621339" y="47128"/>
                      <a:pt x="1621339" y="64139"/>
                    </a:cubicBezTo>
                    <a:lnTo>
                      <a:pt x="1621339" y="254399"/>
                    </a:lnTo>
                    <a:cubicBezTo>
                      <a:pt x="1621339" y="289821"/>
                      <a:pt x="1592623" y="318537"/>
                      <a:pt x="1557200" y="318537"/>
                    </a:cubicBezTo>
                    <a:lnTo>
                      <a:pt x="64139" y="318537"/>
                    </a:lnTo>
                    <a:cubicBezTo>
                      <a:pt x="47128" y="318537"/>
                      <a:pt x="30814" y="311780"/>
                      <a:pt x="18786" y="299751"/>
                    </a:cubicBezTo>
                    <a:cubicBezTo>
                      <a:pt x="6757" y="287723"/>
                      <a:pt x="0" y="271409"/>
                      <a:pt x="0" y="254399"/>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8" name="TextBox 8"/>
              <p:cNvSpPr txBox="1"/>
              <p:nvPr/>
            </p:nvSpPr>
            <p:spPr>
              <a:xfrm>
                <a:off x="0" y="-9525"/>
                <a:ext cx="1621339" cy="328062"/>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 </a:t>
                </a:r>
                <a:r>
                  <a:rPr lang="en-US" sz="3399" spc="3">
                    <a:solidFill>
                      <a:srgbClr val="FFFFFF"/>
                    </a:solidFill>
                    <a:latin typeface="Glacial Indifference"/>
                    <a:ea typeface="Glacial Indifference"/>
                    <a:cs typeface="Glacial Indifference"/>
                    <a:sym typeface="Glacial Indifference"/>
                  </a:rPr>
                  <a:t>Law of Property Act 1925, s1</a:t>
                </a:r>
              </a:p>
            </p:txBody>
          </p:sp>
        </p:grpSp>
      </p:grpSp>
      <p:sp>
        <p:nvSpPr>
          <p:cNvPr id="9" name="TextBox 9"/>
          <p:cNvSpPr txBox="1"/>
          <p:nvPr/>
        </p:nvSpPr>
        <p:spPr>
          <a:xfrm>
            <a:off x="609784" y="2128699"/>
            <a:ext cx="10980053" cy="7391400"/>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Beyond the estate, others may also benefit from interests (or charges) in relation to the piece of land. </a:t>
            </a:r>
          </a:p>
          <a:p>
            <a:pPr marL="647698" lvl="1" indent="-323849" algn="l">
              <a:lnSpc>
                <a:spcPts val="494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LPA, s1(2) </a:t>
            </a:r>
            <a:r>
              <a:rPr lang="en-US" sz="2999">
                <a:solidFill>
                  <a:srgbClr val="292A5A"/>
                </a:solidFill>
                <a:latin typeface="Glacial Indifference"/>
                <a:ea typeface="Glacial Indifference"/>
                <a:cs typeface="Glacial Indifference"/>
                <a:sym typeface="Glacial Indifference"/>
              </a:rPr>
              <a:t>recognises 5 forms of legal interest:</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Easements</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Rentcharges in possession</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Mortgages</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Other similar charges</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Rights of entry ... for any purpose to a legal rentcharge</a:t>
            </a:r>
          </a:p>
          <a:p>
            <a:pPr marL="647698" lvl="1" indent="-323849" algn="l">
              <a:lnSpc>
                <a:spcPts val="494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s1(3)</a:t>
            </a:r>
            <a:r>
              <a:rPr lang="en-US" sz="2999">
                <a:solidFill>
                  <a:srgbClr val="292A5A"/>
                </a:solidFill>
                <a:latin typeface="Glacial Indifference"/>
                <a:ea typeface="Glacial Indifference"/>
                <a:cs typeface="Glacial Indifference"/>
                <a:sym typeface="Glacial Indifference"/>
              </a:rPr>
              <a:t>: Other estates, interests and charges are equitable</a:t>
            </a:r>
          </a:p>
          <a:p>
            <a:pPr marL="647698" lvl="1" indent="-323849" algn="l">
              <a:lnSpc>
                <a:spcPts val="494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Commonhold</a:t>
            </a:r>
            <a:r>
              <a:rPr lang="en-US" sz="2999">
                <a:solidFill>
                  <a:srgbClr val="292A5A"/>
                </a:solidFill>
                <a:latin typeface="Glacial Indifference"/>
                <a:ea typeface="Glacial Indifference"/>
                <a:cs typeface="Glacial Indifference"/>
                <a:sym typeface="Glacial Indifference"/>
              </a:rPr>
              <a:t>: A form of freehold title which is rarely used (we will not consider in this module) can be registered under </a:t>
            </a:r>
            <a:r>
              <a:rPr lang="en-US" sz="2999" b="1">
                <a:solidFill>
                  <a:srgbClr val="292A5A"/>
                </a:solidFill>
                <a:latin typeface="Glacial Indifference Bold"/>
                <a:ea typeface="Glacial Indifference Bold"/>
                <a:cs typeface="Glacial Indifference Bold"/>
                <a:sym typeface="Glacial Indifference Bold"/>
              </a:rPr>
              <a:t>Commonhold and Leasehold Reform Act 2002</a:t>
            </a:r>
          </a:p>
        </p:txBody>
      </p:sp>
      <p:sp>
        <p:nvSpPr>
          <p:cNvPr id="10" name="Freeform 10"/>
          <p:cNvSpPr/>
          <p:nvPr/>
        </p:nvSpPr>
        <p:spPr>
          <a:xfrm>
            <a:off x="12138001" y="2039541"/>
            <a:ext cx="5688684" cy="5795128"/>
          </a:xfrm>
          <a:custGeom>
            <a:avLst/>
            <a:gdLst/>
            <a:ahLst/>
            <a:cxnLst/>
            <a:rect l="l" t="t" r="r" b="b"/>
            <a:pathLst>
              <a:path w="5688684" h="5795128">
                <a:moveTo>
                  <a:pt x="0" y="0"/>
                </a:moveTo>
                <a:lnTo>
                  <a:pt x="5688684" y="0"/>
                </a:lnTo>
                <a:lnTo>
                  <a:pt x="5688684" y="5795128"/>
                </a:lnTo>
                <a:lnTo>
                  <a:pt x="0" y="5795128"/>
                </a:lnTo>
                <a:lnTo>
                  <a:pt x="0" y="0"/>
                </a:lnTo>
                <a:close/>
              </a:path>
            </a:pathLst>
          </a:custGeom>
          <a:blipFill>
            <a:blip r:embed="rId3"/>
            <a:stretch>
              <a:fillRect l="-30072" r="-23116"/>
            </a:stretch>
          </a:blipFill>
        </p:spPr>
        <p:txBody>
          <a:bodyPr/>
          <a:lstStyle/>
          <a:p>
            <a:endParaRPr lang="en-GB"/>
          </a:p>
        </p:txBody>
      </p:sp>
      <p:sp>
        <p:nvSpPr>
          <p:cNvPr id="11" name="TextBox 11"/>
          <p:cNvSpPr txBox="1"/>
          <p:nvPr/>
        </p:nvSpPr>
        <p:spPr>
          <a:xfrm>
            <a:off x="609784" y="31551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OWNING LAND: </a:t>
            </a:r>
            <a:r>
              <a:rPr lang="en-US" sz="7500" b="1" spc="7">
                <a:solidFill>
                  <a:srgbClr val="292A5A"/>
                </a:solidFill>
                <a:latin typeface="Glacial Indifference Bold"/>
                <a:ea typeface="Glacial Indifference Bold"/>
                <a:cs typeface="Glacial Indifference Bold"/>
                <a:sym typeface="Glacial Indifference Bold"/>
              </a:rPr>
              <a:t>INTERESTS IN LAND</a:t>
            </a:r>
          </a:p>
        </p:txBody>
      </p:sp>
      <p:sp>
        <p:nvSpPr>
          <p:cNvPr id="12" name="AutoShape 12"/>
          <p:cNvSpPr/>
          <p:nvPr/>
        </p:nvSpPr>
        <p:spPr>
          <a:xfrm>
            <a:off x="11589837" y="9736180"/>
            <a:ext cx="6698163" cy="550820"/>
          </a:xfrm>
          <a:prstGeom prst="rect">
            <a:avLst/>
          </a:prstGeom>
          <a:solidFill>
            <a:srgbClr val="E65485"/>
          </a:solidFill>
        </p:spPr>
        <p:txBody>
          <a:bodyPr/>
          <a:lstStyle/>
          <a:p>
            <a:endParaRPr lang="en-GB"/>
          </a:p>
        </p:txBody>
      </p:sp>
      <p:sp>
        <p:nvSpPr>
          <p:cNvPr id="13" name="AutoShape 13"/>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275866"/>
            <a:ext cx="10980053" cy="7711441"/>
          </a:xfrm>
          <a:prstGeom prst="rect">
            <a:avLst/>
          </a:prstGeom>
        </p:spPr>
        <p:txBody>
          <a:bodyPr lIns="0" tIns="0" rIns="0" bIns="0" rtlCol="0" anchor="t">
            <a:spAutoFit/>
          </a:bodyPr>
          <a:lstStyle/>
          <a:p>
            <a:pPr marL="734056" lvl="1" indent="-367028"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Relates to the historic differences as to what rights and interests would be </a:t>
            </a:r>
            <a:r>
              <a:rPr lang="en-US" sz="3399" dirty="0" err="1">
                <a:solidFill>
                  <a:srgbClr val="292A5A"/>
                </a:solidFill>
                <a:latin typeface="Glacial Indifference"/>
                <a:ea typeface="Glacial Indifference"/>
                <a:cs typeface="Glacial Indifference"/>
                <a:sym typeface="Glacial Indifference"/>
              </a:rPr>
              <a:t>recognised</a:t>
            </a:r>
            <a:r>
              <a:rPr lang="en-US" sz="3399" dirty="0">
                <a:solidFill>
                  <a:srgbClr val="292A5A"/>
                </a:solidFill>
                <a:latin typeface="Glacial Indifference"/>
                <a:ea typeface="Glacial Indifference"/>
                <a:cs typeface="Glacial Indifference"/>
                <a:sym typeface="Glacial Indifference"/>
              </a:rPr>
              <a:t> in:</a:t>
            </a:r>
          </a:p>
          <a:p>
            <a:pPr marL="1468112" lvl="2" indent="-489371"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the common law courts</a:t>
            </a:r>
          </a:p>
          <a:p>
            <a:pPr marL="1468112" lvl="2" indent="-489371"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the courts of equity (chancery)</a:t>
            </a:r>
          </a:p>
          <a:p>
            <a:pPr marL="734056" lvl="1" indent="-367028"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Equity may historically </a:t>
            </a:r>
            <a:r>
              <a:rPr lang="en-US" sz="3399" dirty="0" err="1">
                <a:solidFill>
                  <a:srgbClr val="292A5A"/>
                </a:solidFill>
                <a:latin typeface="Glacial Indifference"/>
                <a:ea typeface="Glacial Indifference"/>
                <a:cs typeface="Glacial Indifference"/>
                <a:sym typeface="Glacial Indifference"/>
              </a:rPr>
              <a:t>recognise</a:t>
            </a:r>
            <a:r>
              <a:rPr lang="en-US" sz="3399" dirty="0">
                <a:solidFill>
                  <a:srgbClr val="292A5A"/>
                </a:solidFill>
                <a:latin typeface="Glacial Indifference"/>
                <a:ea typeface="Glacial Indifference"/>
                <a:cs typeface="Glacial Indifference"/>
                <a:sym typeface="Glacial Indifference"/>
              </a:rPr>
              <a:t> a right/interest which the law would not (remedy harshness of law)</a:t>
            </a:r>
          </a:p>
          <a:p>
            <a:pPr marL="734056" lvl="1" indent="-367028"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Nowadays the administration of equity and trusts is fused: actions can be brought in the same court</a:t>
            </a:r>
          </a:p>
          <a:p>
            <a:pPr marL="734056" lvl="1" indent="-367028" algn="l">
              <a:lnSpc>
                <a:spcPts val="5609"/>
              </a:lnSpc>
              <a:buFont typeface="Arial"/>
              <a:buChar char="•"/>
            </a:pPr>
            <a:r>
              <a:rPr lang="en-US" sz="3399" dirty="0">
                <a:solidFill>
                  <a:srgbClr val="292A5A"/>
                </a:solidFill>
                <a:latin typeface="Glacial Indifference"/>
                <a:ea typeface="Glacial Indifference"/>
                <a:cs typeface="Glacial Indifference"/>
                <a:sym typeface="Glacial Indifference"/>
              </a:rPr>
              <a:t>Modern </a:t>
            </a:r>
            <a:r>
              <a:rPr lang="en-US" sz="3399" dirty="0" err="1">
                <a:solidFill>
                  <a:srgbClr val="292A5A"/>
                </a:solidFill>
                <a:latin typeface="Glacial Indifference"/>
                <a:ea typeface="Glacial Indifference"/>
                <a:cs typeface="Glacial Indifference"/>
                <a:sym typeface="Glacial Indifference"/>
              </a:rPr>
              <a:t>significants</a:t>
            </a:r>
            <a:r>
              <a:rPr lang="en-US" sz="3399" dirty="0">
                <a:solidFill>
                  <a:srgbClr val="292A5A"/>
                </a:solidFill>
                <a:latin typeface="Glacial Indifference"/>
                <a:ea typeface="Glacial Indifference"/>
                <a:cs typeface="Glacial Indifference"/>
                <a:sym typeface="Glacial Indifference"/>
              </a:rPr>
              <a:t> in Law v Equity: whether an interest will be enforceable against future landowners (binding successors)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1599895"/>
            <a:ext cx="6698163" cy="7307914"/>
          </a:xfrm>
          <a:custGeom>
            <a:avLst/>
            <a:gdLst/>
            <a:ahLst/>
            <a:cxnLst/>
            <a:rect l="l" t="t" r="r" b="b"/>
            <a:pathLst>
              <a:path w="6698163" h="7307914">
                <a:moveTo>
                  <a:pt x="0" y="0"/>
                </a:moveTo>
                <a:lnTo>
                  <a:pt x="6698163" y="0"/>
                </a:lnTo>
                <a:lnTo>
                  <a:pt x="6698163" y="7307914"/>
                </a:lnTo>
                <a:lnTo>
                  <a:pt x="0" y="7307914"/>
                </a:lnTo>
                <a:lnTo>
                  <a:pt x="0" y="0"/>
                </a:lnTo>
                <a:close/>
              </a:path>
            </a:pathLst>
          </a:custGeom>
          <a:blipFill>
            <a:blip r:embed="rId3"/>
            <a:stretch>
              <a:fillRect l="-30713" r="-33043"/>
            </a:stretch>
          </a:blipFill>
        </p:spPr>
        <p:txBody>
          <a:bodyPr/>
          <a:lstStyle/>
          <a:p>
            <a:endParaRPr lang="en-GB"/>
          </a:p>
        </p:txBody>
      </p:sp>
      <p:sp>
        <p:nvSpPr>
          <p:cNvPr id="6" name="TextBox 6"/>
          <p:cNvSpPr txBox="1"/>
          <p:nvPr/>
        </p:nvSpPr>
        <p:spPr>
          <a:xfrm>
            <a:off x="609784" y="31551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LAW V</a:t>
            </a:r>
            <a:r>
              <a:rPr lang="en-US" sz="7500" b="1" spc="7">
                <a:solidFill>
                  <a:srgbClr val="292A5A"/>
                </a:solidFill>
                <a:latin typeface="Glacial Indifference Bold"/>
                <a:ea typeface="Glacial Indifference Bold"/>
                <a:cs typeface="Glacial Indifference Bold"/>
                <a:sym typeface="Glacial Indifference Bold"/>
              </a:rPr>
              <a:t> EQUITY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266341"/>
            <a:ext cx="17102766" cy="3107056"/>
          </a:xfrm>
          <a:prstGeom prst="rect">
            <a:avLst/>
          </a:prstGeom>
        </p:spPr>
        <p:txBody>
          <a:bodyPr lIns="0" tIns="0" rIns="0" bIns="0" rtlCol="0" anchor="t">
            <a:spAutoFit/>
          </a:bodyPr>
          <a:lstStyle/>
          <a:p>
            <a:pPr marL="820417" lvl="1" indent="-410209" algn="l">
              <a:lnSpc>
                <a:spcPts val="6269"/>
              </a:lnSpc>
              <a:buFont typeface="Arial"/>
              <a:buChar char="•"/>
            </a:pPr>
            <a:r>
              <a:rPr lang="en-US" sz="3799">
                <a:solidFill>
                  <a:srgbClr val="292A5A"/>
                </a:solidFill>
                <a:latin typeface="Glacial Indifference"/>
                <a:ea typeface="Glacial Indifference"/>
                <a:cs typeface="Glacial Indifference"/>
                <a:sym typeface="Glacial Indifference"/>
              </a:rPr>
              <a:t>Equity makes it possible to recognise the interests of those beyond those with legal title, or legal interests</a:t>
            </a:r>
          </a:p>
          <a:p>
            <a:pPr marL="820417" lvl="1" indent="-410209" algn="l">
              <a:lnSpc>
                <a:spcPts val="6269"/>
              </a:lnSpc>
              <a:buFont typeface="Arial"/>
              <a:buChar char="•"/>
            </a:pPr>
            <a:r>
              <a:rPr lang="en-US" sz="3799">
                <a:solidFill>
                  <a:srgbClr val="292A5A"/>
                </a:solidFill>
                <a:latin typeface="Glacial Indifference"/>
                <a:ea typeface="Glacial Indifference"/>
                <a:cs typeface="Glacial Indifference"/>
                <a:sym typeface="Glacial Indifference"/>
              </a:rPr>
              <a:t>It makes it possible to differentiate, who has legal ownership over property, and who has equitable ownership</a:t>
            </a:r>
          </a:p>
        </p:txBody>
      </p:sp>
      <p:sp>
        <p:nvSpPr>
          <p:cNvPr id="3" name="TextBox 3"/>
          <p:cNvSpPr txBox="1"/>
          <p:nvPr/>
        </p:nvSpPr>
        <p:spPr>
          <a:xfrm>
            <a:off x="609784" y="31551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DIVIDED</a:t>
            </a:r>
            <a:r>
              <a:rPr lang="en-US" sz="7500" b="1" spc="7">
                <a:solidFill>
                  <a:srgbClr val="292A5A"/>
                </a:solidFill>
                <a:latin typeface="Glacial Indifference Bold"/>
                <a:ea typeface="Glacial Indifference Bold"/>
                <a:cs typeface="Glacial Indifference Bold"/>
                <a:sym typeface="Glacial Indifference Bold"/>
              </a:rPr>
              <a:t> OWNERSHIP</a:t>
            </a:r>
          </a:p>
        </p:txBody>
      </p:sp>
      <p:grpSp>
        <p:nvGrpSpPr>
          <p:cNvPr id="4" name="Group 4"/>
          <p:cNvGrpSpPr/>
          <p:nvPr/>
        </p:nvGrpSpPr>
        <p:grpSpPr>
          <a:xfrm>
            <a:off x="10240857" y="6905771"/>
            <a:ext cx="659956" cy="659956"/>
            <a:chOff x="0" y="0"/>
            <a:chExt cx="812800" cy="812800"/>
          </a:xfrm>
        </p:grpSpPr>
        <p:sp>
          <p:nvSpPr>
            <p:cNvPr id="5" name="Freeform 5"/>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292A5A"/>
            </a:solidFill>
          </p:spPr>
          <p:txBody>
            <a:bodyPr/>
            <a:lstStyle/>
            <a:p>
              <a:endParaRPr lang="en-GB"/>
            </a:p>
          </p:txBody>
        </p:sp>
        <p:sp>
          <p:nvSpPr>
            <p:cNvPr id="6" name="TextBox 6"/>
            <p:cNvSpPr txBox="1"/>
            <p:nvPr/>
          </p:nvSpPr>
          <p:spPr>
            <a:xfrm>
              <a:off x="0" y="-6350"/>
              <a:ext cx="711200" cy="615950"/>
            </a:xfrm>
            <a:prstGeom prst="rect">
              <a:avLst/>
            </a:prstGeom>
          </p:spPr>
          <p:txBody>
            <a:bodyPr lIns="50800" tIns="50800" rIns="50800" bIns="50800" rtlCol="0" anchor="ctr"/>
            <a:lstStyle/>
            <a:p>
              <a:pPr algn="ctr">
                <a:lnSpc>
                  <a:spcPts val="5200"/>
                </a:lnSpc>
              </a:pPr>
              <a:endParaRPr/>
            </a:p>
          </p:txBody>
        </p:sp>
      </p:grpSp>
      <p:grpSp>
        <p:nvGrpSpPr>
          <p:cNvPr id="7" name="Group 7"/>
          <p:cNvGrpSpPr/>
          <p:nvPr/>
        </p:nvGrpSpPr>
        <p:grpSpPr>
          <a:xfrm rot="-10800000">
            <a:off x="6768765" y="6905771"/>
            <a:ext cx="659956" cy="659956"/>
            <a:chOff x="0" y="0"/>
            <a:chExt cx="812800" cy="812800"/>
          </a:xfrm>
        </p:grpSpPr>
        <p:sp>
          <p:nvSpPr>
            <p:cNvPr id="8" name="Freeform 8"/>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292A5A"/>
            </a:solidFill>
          </p:spPr>
          <p:txBody>
            <a:bodyPr/>
            <a:lstStyle/>
            <a:p>
              <a:endParaRPr lang="en-GB"/>
            </a:p>
          </p:txBody>
        </p:sp>
        <p:sp>
          <p:nvSpPr>
            <p:cNvPr id="9" name="TextBox 9"/>
            <p:cNvSpPr txBox="1"/>
            <p:nvPr/>
          </p:nvSpPr>
          <p:spPr>
            <a:xfrm>
              <a:off x="0" y="-6350"/>
              <a:ext cx="711200" cy="615950"/>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rot="5400000">
            <a:off x="4340027" y="7690681"/>
            <a:ext cx="659956" cy="659956"/>
            <a:chOff x="0" y="0"/>
            <a:chExt cx="812800" cy="812800"/>
          </a:xfrm>
        </p:grpSpPr>
        <p:sp>
          <p:nvSpPr>
            <p:cNvPr id="11" name="Freeform 11"/>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292A5A"/>
            </a:solidFill>
          </p:spPr>
          <p:txBody>
            <a:bodyPr/>
            <a:lstStyle/>
            <a:p>
              <a:endParaRPr lang="en-GB"/>
            </a:p>
          </p:txBody>
        </p:sp>
        <p:sp>
          <p:nvSpPr>
            <p:cNvPr id="12" name="TextBox 12"/>
            <p:cNvSpPr txBox="1"/>
            <p:nvPr/>
          </p:nvSpPr>
          <p:spPr>
            <a:xfrm>
              <a:off x="0" y="-6350"/>
              <a:ext cx="711200" cy="615950"/>
            </a:xfrm>
            <a:prstGeom prst="rect">
              <a:avLst/>
            </a:prstGeom>
          </p:spPr>
          <p:txBody>
            <a:bodyPr lIns="50800" tIns="50800" rIns="50800" bIns="50800" rtlCol="0" anchor="ctr"/>
            <a:lstStyle/>
            <a:p>
              <a:pPr algn="ctr">
                <a:lnSpc>
                  <a:spcPts val="5200"/>
                </a:lnSpc>
              </a:pPr>
              <a:endParaRPr/>
            </a:p>
          </p:txBody>
        </p:sp>
      </p:grpSp>
      <p:grpSp>
        <p:nvGrpSpPr>
          <p:cNvPr id="13" name="Group 13"/>
          <p:cNvGrpSpPr/>
          <p:nvPr/>
        </p:nvGrpSpPr>
        <p:grpSpPr>
          <a:xfrm rot="5400000">
            <a:off x="12883303" y="7620248"/>
            <a:ext cx="659956" cy="659956"/>
            <a:chOff x="0" y="0"/>
            <a:chExt cx="812800" cy="812800"/>
          </a:xfrm>
        </p:grpSpPr>
        <p:sp>
          <p:nvSpPr>
            <p:cNvPr id="14" name="Freeform 14"/>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292A5A"/>
            </a:solidFill>
          </p:spPr>
          <p:txBody>
            <a:bodyPr/>
            <a:lstStyle/>
            <a:p>
              <a:endParaRPr lang="en-GB"/>
            </a:p>
          </p:txBody>
        </p:sp>
        <p:sp>
          <p:nvSpPr>
            <p:cNvPr id="15" name="TextBox 15"/>
            <p:cNvSpPr txBox="1"/>
            <p:nvPr/>
          </p:nvSpPr>
          <p:spPr>
            <a:xfrm>
              <a:off x="0" y="-6350"/>
              <a:ext cx="711200" cy="615950"/>
            </a:xfrm>
            <a:prstGeom prst="rect">
              <a:avLst/>
            </a:prstGeom>
          </p:spPr>
          <p:txBody>
            <a:bodyPr lIns="50800" tIns="50800" rIns="50800" bIns="50800" rtlCol="0" anchor="ctr"/>
            <a:lstStyle/>
            <a:p>
              <a:pPr algn="ctr">
                <a:lnSpc>
                  <a:spcPts val="5200"/>
                </a:lnSpc>
              </a:pPr>
              <a:endParaRPr/>
            </a:p>
          </p:txBody>
        </p:sp>
      </p:grpSp>
      <p:sp>
        <p:nvSpPr>
          <p:cNvPr id="16" name="Freeform 16"/>
          <p:cNvSpPr/>
          <p:nvPr/>
        </p:nvSpPr>
        <p:spPr>
          <a:xfrm>
            <a:off x="7547142" y="6223315"/>
            <a:ext cx="2575295" cy="2436873"/>
          </a:xfrm>
          <a:custGeom>
            <a:avLst/>
            <a:gdLst/>
            <a:ahLst/>
            <a:cxnLst/>
            <a:rect l="l" t="t" r="r" b="b"/>
            <a:pathLst>
              <a:path w="2575295" h="2436873">
                <a:moveTo>
                  <a:pt x="0" y="0"/>
                </a:moveTo>
                <a:lnTo>
                  <a:pt x="2575295" y="0"/>
                </a:lnTo>
                <a:lnTo>
                  <a:pt x="2575295" y="2436873"/>
                </a:lnTo>
                <a:lnTo>
                  <a:pt x="0" y="243687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TextBox 17"/>
          <p:cNvSpPr txBox="1"/>
          <p:nvPr/>
        </p:nvSpPr>
        <p:spPr>
          <a:xfrm>
            <a:off x="3647542" y="5985190"/>
            <a:ext cx="2987873" cy="1457325"/>
          </a:xfrm>
          <a:prstGeom prst="rect">
            <a:avLst/>
          </a:prstGeom>
        </p:spPr>
        <p:txBody>
          <a:bodyPr lIns="0" tIns="0" rIns="0" bIns="0" rtlCol="0" anchor="t">
            <a:spAutoFit/>
          </a:bodyPr>
          <a:lstStyle/>
          <a:p>
            <a:pPr>
              <a:lnSpc>
                <a:spcPts val="6000"/>
              </a:lnSpc>
            </a:pPr>
            <a:r>
              <a:rPr lang="en-US" sz="2800" spc="3" dirty="0">
                <a:solidFill>
                  <a:srgbClr val="292A5A"/>
                </a:solidFill>
                <a:latin typeface="Glacial Indifference"/>
                <a:ea typeface="Glacial Indifference"/>
                <a:cs typeface="Glacial Indifference"/>
                <a:sym typeface="Glacial Indifference"/>
              </a:rPr>
              <a:t>Legal title</a:t>
            </a:r>
          </a:p>
          <a:p>
            <a:pPr>
              <a:lnSpc>
                <a:spcPts val="6000"/>
              </a:lnSpc>
              <a:spcBef>
                <a:spcPct val="0"/>
              </a:spcBef>
            </a:pPr>
            <a:r>
              <a:rPr lang="en-US" sz="2800" spc="3" dirty="0">
                <a:solidFill>
                  <a:srgbClr val="292A5A"/>
                </a:solidFill>
                <a:latin typeface="Glacial Indifference"/>
                <a:ea typeface="Glacial Indifference"/>
                <a:cs typeface="Glacial Indifference"/>
                <a:sym typeface="Glacial Indifference"/>
              </a:rPr>
              <a:t> (Legal ownership)</a:t>
            </a:r>
          </a:p>
        </p:txBody>
      </p:sp>
      <p:sp>
        <p:nvSpPr>
          <p:cNvPr id="18" name="TextBox 18"/>
          <p:cNvSpPr txBox="1"/>
          <p:nvPr/>
        </p:nvSpPr>
        <p:spPr>
          <a:xfrm>
            <a:off x="11034163" y="6108402"/>
            <a:ext cx="4358237" cy="1457325"/>
          </a:xfrm>
          <a:prstGeom prst="rect">
            <a:avLst/>
          </a:prstGeom>
        </p:spPr>
        <p:txBody>
          <a:bodyPr wrap="square" lIns="0" tIns="0" rIns="0" bIns="0" rtlCol="0" anchor="t">
            <a:spAutoFit/>
          </a:bodyPr>
          <a:lstStyle/>
          <a:p>
            <a:pPr algn="l">
              <a:lnSpc>
                <a:spcPts val="6000"/>
              </a:lnSpc>
            </a:pPr>
            <a:r>
              <a:rPr lang="en-US" sz="2800" spc="3" dirty="0">
                <a:solidFill>
                  <a:srgbClr val="292A5A"/>
                </a:solidFill>
                <a:latin typeface="Glacial Indifference"/>
                <a:ea typeface="Glacial Indifference"/>
                <a:cs typeface="Glacial Indifference"/>
                <a:sym typeface="Glacial Indifference"/>
              </a:rPr>
              <a:t>Equitable title</a:t>
            </a:r>
          </a:p>
          <a:p>
            <a:pPr algn="l">
              <a:lnSpc>
                <a:spcPts val="6000"/>
              </a:lnSpc>
              <a:spcBef>
                <a:spcPct val="0"/>
              </a:spcBef>
            </a:pPr>
            <a:r>
              <a:rPr lang="en-US" sz="2800" spc="3" dirty="0">
                <a:solidFill>
                  <a:srgbClr val="292A5A"/>
                </a:solidFill>
                <a:latin typeface="Glacial Indifference"/>
                <a:ea typeface="Glacial Indifference"/>
                <a:cs typeface="Glacial Indifference"/>
                <a:sym typeface="Glacial Indifference"/>
              </a:rPr>
              <a:t>(Equitable ownership)</a:t>
            </a:r>
          </a:p>
        </p:txBody>
      </p:sp>
      <p:sp>
        <p:nvSpPr>
          <p:cNvPr id="19" name="TextBox 19"/>
          <p:cNvSpPr txBox="1"/>
          <p:nvPr/>
        </p:nvSpPr>
        <p:spPr>
          <a:xfrm>
            <a:off x="3978144" y="8371951"/>
            <a:ext cx="1765667" cy="695325"/>
          </a:xfrm>
          <a:prstGeom prst="rect">
            <a:avLst/>
          </a:prstGeom>
        </p:spPr>
        <p:txBody>
          <a:bodyPr wrap="square" lIns="0" tIns="0" rIns="0" bIns="0" rtlCol="0" anchor="t">
            <a:spAutoFit/>
          </a:bodyPr>
          <a:lstStyle/>
          <a:p>
            <a:pPr algn="ctr">
              <a:lnSpc>
                <a:spcPts val="6000"/>
              </a:lnSpc>
              <a:spcBef>
                <a:spcPct val="0"/>
              </a:spcBef>
            </a:pPr>
            <a:r>
              <a:rPr lang="en-US" sz="3000" b="1" spc="3" dirty="0">
                <a:solidFill>
                  <a:srgbClr val="292A5A"/>
                </a:solidFill>
                <a:latin typeface="Glacial Indifference Bold"/>
                <a:ea typeface="Glacial Indifference Bold"/>
                <a:cs typeface="Glacial Indifference Bold"/>
                <a:sym typeface="Glacial Indifference Bold"/>
              </a:rPr>
              <a:t>Trustee</a:t>
            </a:r>
          </a:p>
        </p:txBody>
      </p:sp>
      <p:sp>
        <p:nvSpPr>
          <p:cNvPr id="20" name="TextBox 20"/>
          <p:cNvSpPr txBox="1"/>
          <p:nvPr/>
        </p:nvSpPr>
        <p:spPr>
          <a:xfrm>
            <a:off x="12326923" y="8335437"/>
            <a:ext cx="1991171" cy="695325"/>
          </a:xfrm>
          <a:prstGeom prst="rect">
            <a:avLst/>
          </a:prstGeom>
        </p:spPr>
        <p:txBody>
          <a:bodyPr lIns="0" tIns="0" rIns="0" bIns="0" rtlCol="0" anchor="t">
            <a:spAutoFit/>
          </a:bodyPr>
          <a:lstStyle/>
          <a:p>
            <a:pPr algn="ctr">
              <a:lnSpc>
                <a:spcPts val="6000"/>
              </a:lnSpc>
              <a:spcBef>
                <a:spcPct val="0"/>
              </a:spcBef>
            </a:pPr>
            <a:r>
              <a:rPr lang="en-US" sz="3000" b="1" spc="3" dirty="0">
                <a:solidFill>
                  <a:srgbClr val="292A5A"/>
                </a:solidFill>
                <a:latin typeface="Glacial Indifference Bold"/>
                <a:ea typeface="Glacial Indifference Bold"/>
                <a:cs typeface="Glacial Indifference Bold"/>
                <a:sym typeface="Glacial Indifference Bold"/>
              </a:rPr>
              <a:t>Beneficiary</a:t>
            </a:r>
          </a:p>
        </p:txBody>
      </p:sp>
      <p:sp>
        <p:nvSpPr>
          <p:cNvPr id="21" name="TextBox 21"/>
          <p:cNvSpPr txBox="1"/>
          <p:nvPr/>
        </p:nvSpPr>
        <p:spPr>
          <a:xfrm>
            <a:off x="7733522" y="7003752"/>
            <a:ext cx="2202535" cy="1057275"/>
          </a:xfrm>
          <a:prstGeom prst="rect">
            <a:avLst/>
          </a:prstGeom>
        </p:spPr>
        <p:txBody>
          <a:bodyPr lIns="0" tIns="0" rIns="0" bIns="0" rtlCol="0" anchor="t">
            <a:spAutoFit/>
          </a:bodyPr>
          <a:lstStyle/>
          <a:p>
            <a:pPr algn="ctr">
              <a:lnSpc>
                <a:spcPts val="4200"/>
              </a:lnSpc>
            </a:pPr>
            <a:r>
              <a:rPr lang="en-US" sz="3000" spc="3">
                <a:solidFill>
                  <a:srgbClr val="FFFFFF"/>
                </a:solidFill>
                <a:latin typeface="Glacial Indifference"/>
                <a:ea typeface="Glacial Indifference"/>
                <a:cs typeface="Glacial Indifference"/>
                <a:sym typeface="Glacial Indifference"/>
              </a:rPr>
              <a:t>Divided ownership</a:t>
            </a:r>
          </a:p>
        </p:txBody>
      </p:sp>
      <p:sp>
        <p:nvSpPr>
          <p:cNvPr id="22" name="TextBox 22"/>
          <p:cNvSpPr txBox="1"/>
          <p:nvPr/>
        </p:nvSpPr>
        <p:spPr>
          <a:xfrm>
            <a:off x="3334386" y="8847983"/>
            <a:ext cx="3882777" cy="666849"/>
          </a:xfrm>
          <a:prstGeom prst="rect">
            <a:avLst/>
          </a:prstGeom>
        </p:spPr>
        <p:txBody>
          <a:bodyPr lIns="0" tIns="0" rIns="0" bIns="0" rtlCol="0" anchor="t">
            <a:spAutoFit/>
          </a:bodyPr>
          <a:lstStyle/>
          <a:p>
            <a:pPr algn="ctr">
              <a:lnSpc>
                <a:spcPts val="6000"/>
              </a:lnSpc>
              <a:spcBef>
                <a:spcPct val="0"/>
              </a:spcBef>
            </a:pPr>
            <a:r>
              <a:rPr lang="en-US" sz="2800" i="1" spc="3" dirty="0">
                <a:solidFill>
                  <a:srgbClr val="292A5A"/>
                </a:solidFill>
                <a:latin typeface="Glacial Indifference Italics"/>
                <a:ea typeface="Glacial Indifference Italics"/>
                <a:cs typeface="Glacial Indifference Italics"/>
                <a:sym typeface="Glacial Indifference Italics"/>
              </a:rPr>
              <a:t>Powers of management</a:t>
            </a:r>
          </a:p>
        </p:txBody>
      </p:sp>
      <p:sp>
        <p:nvSpPr>
          <p:cNvPr id="23" name="TextBox 23"/>
          <p:cNvSpPr txBox="1"/>
          <p:nvPr/>
        </p:nvSpPr>
        <p:spPr>
          <a:xfrm>
            <a:off x="11508678" y="8903343"/>
            <a:ext cx="4493322" cy="695325"/>
          </a:xfrm>
          <a:prstGeom prst="rect">
            <a:avLst/>
          </a:prstGeom>
        </p:spPr>
        <p:txBody>
          <a:bodyPr wrap="square" lIns="0" tIns="0" rIns="0" bIns="0" rtlCol="0" anchor="t">
            <a:spAutoFit/>
          </a:bodyPr>
          <a:lstStyle/>
          <a:p>
            <a:pPr algn="ctr">
              <a:lnSpc>
                <a:spcPts val="6000"/>
              </a:lnSpc>
              <a:spcBef>
                <a:spcPct val="0"/>
              </a:spcBef>
            </a:pPr>
            <a:r>
              <a:rPr lang="en-US" sz="3000" i="1" spc="3" dirty="0">
                <a:solidFill>
                  <a:srgbClr val="292A5A"/>
                </a:solidFill>
                <a:latin typeface="Glacial Indifference Italics"/>
                <a:ea typeface="Glacial Indifference Italics"/>
                <a:cs typeface="Glacial Indifference Italics"/>
                <a:sym typeface="Glacial Indifference Italics"/>
              </a:rPr>
              <a:t>Beneficial enjoyment</a:t>
            </a:r>
          </a:p>
        </p:txBody>
      </p:sp>
      <p:sp>
        <p:nvSpPr>
          <p:cNvPr id="25" name="AutoShape 2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Freeform 2"/>
          <p:cNvSpPr/>
          <p:nvPr/>
        </p:nvSpPr>
        <p:spPr>
          <a:xfrm>
            <a:off x="13238805" y="1469231"/>
            <a:ext cx="5049195" cy="6236467"/>
          </a:xfrm>
          <a:custGeom>
            <a:avLst/>
            <a:gdLst/>
            <a:ahLst/>
            <a:cxnLst/>
            <a:rect l="l" t="t" r="r" b="b"/>
            <a:pathLst>
              <a:path w="5049195" h="6236467">
                <a:moveTo>
                  <a:pt x="0" y="0"/>
                </a:moveTo>
                <a:lnTo>
                  <a:pt x="5049195" y="0"/>
                </a:lnTo>
                <a:lnTo>
                  <a:pt x="5049195" y="6236468"/>
                </a:lnTo>
                <a:lnTo>
                  <a:pt x="0" y="6236468"/>
                </a:lnTo>
                <a:lnTo>
                  <a:pt x="0" y="0"/>
                </a:lnTo>
                <a:close/>
              </a:path>
            </a:pathLst>
          </a:custGeom>
          <a:blipFill>
            <a:blip r:embed="rId3"/>
            <a:stretch>
              <a:fillRect l="-61860" t="-28397" r="-75725"/>
            </a:stretch>
          </a:blipFill>
        </p:spPr>
        <p:txBody>
          <a:bodyPr/>
          <a:lstStyle/>
          <a:p>
            <a:endParaRPr lang="en-GB"/>
          </a:p>
        </p:txBody>
      </p:sp>
      <p:sp>
        <p:nvSpPr>
          <p:cNvPr id="3" name="TextBox 3"/>
          <p:cNvSpPr txBox="1"/>
          <p:nvPr/>
        </p:nvSpPr>
        <p:spPr>
          <a:xfrm>
            <a:off x="609784" y="2178468"/>
            <a:ext cx="10980053" cy="7738109"/>
          </a:xfrm>
          <a:prstGeom prst="rect">
            <a:avLst/>
          </a:prstGeom>
        </p:spPr>
        <p:txBody>
          <a:bodyPr lIns="0" tIns="0" rIns="0" bIns="0" rtlCol="0" anchor="t">
            <a:spAutoFit/>
          </a:bodyPr>
          <a:lstStyle/>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More than one party owns the same legal estate</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If there is more than one owner: </a:t>
            </a:r>
            <a:r>
              <a:rPr lang="en-US" sz="3100" b="1">
                <a:solidFill>
                  <a:srgbClr val="292A5A"/>
                </a:solidFill>
                <a:latin typeface="Glacial Indifference Bold"/>
                <a:ea typeface="Glacial Indifference Bold"/>
                <a:cs typeface="Glacial Indifference Bold"/>
                <a:sym typeface="Glacial Indifference Bold"/>
              </a:rPr>
              <a:t>a trust will always</a:t>
            </a:r>
            <a:r>
              <a:rPr lang="en-US" sz="3100">
                <a:solidFill>
                  <a:srgbClr val="292A5A"/>
                </a:solidFill>
                <a:latin typeface="Glacial Indifference"/>
                <a:ea typeface="Glacial Indifference"/>
                <a:cs typeface="Glacial Indifference"/>
                <a:sym typeface="Glacial Indifference"/>
              </a:rPr>
              <a:t> exist (regardless of whether the parties know this)</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Trust = divided ownership (legal and equitable owners)</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Actual owners may be Legal and/or Equitable owners</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Legal owners hold the property for the benefit of equitable owners (this may be the same parties) </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Law: maximum of </a:t>
            </a:r>
            <a:r>
              <a:rPr lang="en-US" sz="3100" b="1">
                <a:solidFill>
                  <a:srgbClr val="292A5A"/>
                </a:solidFill>
                <a:latin typeface="Glacial Indifference Bold"/>
                <a:ea typeface="Glacial Indifference Bold"/>
                <a:cs typeface="Glacial Indifference Bold"/>
                <a:sym typeface="Glacial Indifference Bold"/>
              </a:rPr>
              <a:t>four legal land owners</a:t>
            </a:r>
            <a:r>
              <a:rPr lang="en-US" sz="3100">
                <a:solidFill>
                  <a:srgbClr val="292A5A"/>
                </a:solidFill>
                <a:latin typeface="Glacial Indifference"/>
                <a:ea typeface="Glacial Indifference"/>
                <a:cs typeface="Glacial Indifference"/>
                <a:sym typeface="Glacial Indifference"/>
              </a:rPr>
              <a:t>: </a:t>
            </a:r>
            <a:r>
              <a:rPr lang="en-US" sz="3100" b="1">
                <a:solidFill>
                  <a:srgbClr val="292A5A"/>
                </a:solidFill>
                <a:latin typeface="Glacial Indifference Bold"/>
                <a:ea typeface="Glacial Indifference Bold"/>
                <a:cs typeface="Glacial Indifference Bold"/>
                <a:sym typeface="Glacial Indifference Bold"/>
              </a:rPr>
              <a:t>LPA 1925, s34(2)</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First 4 parties named in conveyance are legal owners</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In </a:t>
            </a:r>
            <a:r>
              <a:rPr lang="en-US" sz="3100" b="1">
                <a:solidFill>
                  <a:srgbClr val="292A5A"/>
                </a:solidFill>
                <a:latin typeface="Glacial Indifference Bold"/>
                <a:ea typeface="Glacial Indifference Bold"/>
                <a:cs typeface="Glacial Indifference Bold"/>
                <a:sym typeface="Glacial Indifference Bold"/>
              </a:rPr>
              <a:t>equity, unlimited number </a:t>
            </a:r>
            <a:r>
              <a:rPr lang="en-US" sz="3100">
                <a:solidFill>
                  <a:srgbClr val="292A5A"/>
                </a:solidFill>
                <a:latin typeface="Glacial Indifference"/>
                <a:ea typeface="Glacial Indifference"/>
                <a:cs typeface="Glacial Indifference"/>
                <a:sym typeface="Glacial Indifference"/>
              </a:rPr>
              <a:t>of co-owners</a:t>
            </a:r>
          </a:p>
          <a:p>
            <a:pPr marL="669293" lvl="1" indent="-334646" algn="l">
              <a:lnSpc>
                <a:spcPts val="5115"/>
              </a:lnSpc>
              <a:buFont typeface="Arial"/>
              <a:buChar char="•"/>
            </a:pPr>
            <a:r>
              <a:rPr lang="en-US" sz="3100">
                <a:solidFill>
                  <a:srgbClr val="292A5A"/>
                </a:solidFill>
                <a:latin typeface="Glacial Indifference"/>
                <a:ea typeface="Glacial Indifference"/>
                <a:cs typeface="Glacial Indifference"/>
                <a:sym typeface="Glacial Indifference"/>
              </a:rPr>
              <a:t>Co-owners of legal estate are referred to as tenants (not to be confused with tenants in landlord and tenant/rentals)</a:t>
            </a:r>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CO-OWNERSHIP</a:t>
            </a:r>
          </a:p>
        </p:txBody>
      </p:sp>
      <p:grpSp>
        <p:nvGrpSpPr>
          <p:cNvPr id="5" name="Group 5"/>
          <p:cNvGrpSpPr/>
          <p:nvPr/>
        </p:nvGrpSpPr>
        <p:grpSpPr>
          <a:xfrm>
            <a:off x="11589837" y="7958494"/>
            <a:ext cx="6698163" cy="1777686"/>
            <a:chOff x="0" y="0"/>
            <a:chExt cx="8930884" cy="2370247"/>
          </a:xfrm>
        </p:grpSpPr>
        <p:grpSp>
          <p:nvGrpSpPr>
            <p:cNvPr id="6" name="Group 6"/>
            <p:cNvGrpSpPr/>
            <p:nvPr/>
          </p:nvGrpSpPr>
          <p:grpSpPr>
            <a:xfrm rot="-10800000">
              <a:off x="0" y="0"/>
              <a:ext cx="8930884" cy="2370247"/>
              <a:chOff x="0" y="0"/>
              <a:chExt cx="1764125" cy="468197"/>
            </a:xfrm>
          </p:grpSpPr>
          <p:sp>
            <p:nvSpPr>
              <p:cNvPr id="7" name="Freeform 7"/>
              <p:cNvSpPr/>
              <p:nvPr/>
            </p:nvSpPr>
            <p:spPr>
              <a:xfrm>
                <a:off x="0" y="0"/>
                <a:ext cx="1764125" cy="468197"/>
              </a:xfrm>
              <a:custGeom>
                <a:avLst/>
                <a:gdLst/>
                <a:ahLst/>
                <a:cxnLst/>
                <a:rect l="l" t="t" r="r" b="b"/>
                <a:pathLst>
                  <a:path w="1764125" h="468197">
                    <a:moveTo>
                      <a:pt x="1764125" y="0"/>
                    </a:moveTo>
                    <a:lnTo>
                      <a:pt x="1764125" y="353897"/>
                    </a:lnTo>
                    <a:lnTo>
                      <a:pt x="882063" y="468197"/>
                    </a:lnTo>
                    <a:lnTo>
                      <a:pt x="0" y="353897"/>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8" name="TextBox 8"/>
              <p:cNvSpPr txBox="1"/>
              <p:nvPr/>
            </p:nvSpPr>
            <p:spPr>
              <a:xfrm>
                <a:off x="0" y="-209550"/>
                <a:ext cx="1764125" cy="563447"/>
              </a:xfrm>
              <a:prstGeom prst="rect">
                <a:avLst/>
              </a:prstGeom>
            </p:spPr>
            <p:txBody>
              <a:bodyPr lIns="50800" tIns="50800" rIns="50800" bIns="50800" rtlCol="0" anchor="ctr"/>
              <a:lstStyle/>
              <a:p>
                <a:pPr algn="ctr">
                  <a:lnSpc>
                    <a:spcPts val="5200"/>
                  </a:lnSpc>
                </a:pPr>
                <a:endParaRPr/>
              </a:p>
            </p:txBody>
          </p:sp>
        </p:grpSp>
        <p:grpSp>
          <p:nvGrpSpPr>
            <p:cNvPr id="9" name="Group 9"/>
            <p:cNvGrpSpPr/>
            <p:nvPr/>
          </p:nvGrpSpPr>
          <p:grpSpPr>
            <a:xfrm>
              <a:off x="361429" y="532746"/>
              <a:ext cx="8208026" cy="1612595"/>
              <a:chOff x="0" y="0"/>
              <a:chExt cx="1621339" cy="318537"/>
            </a:xfrm>
          </p:grpSpPr>
          <p:sp>
            <p:nvSpPr>
              <p:cNvPr id="10" name="Freeform 10"/>
              <p:cNvSpPr/>
              <p:nvPr/>
            </p:nvSpPr>
            <p:spPr>
              <a:xfrm>
                <a:off x="0" y="0"/>
                <a:ext cx="1621339" cy="318537"/>
              </a:xfrm>
              <a:custGeom>
                <a:avLst/>
                <a:gdLst/>
                <a:ahLst/>
                <a:cxnLst/>
                <a:rect l="l" t="t" r="r" b="b"/>
                <a:pathLst>
                  <a:path w="1621339" h="318537">
                    <a:moveTo>
                      <a:pt x="64139" y="0"/>
                    </a:moveTo>
                    <a:lnTo>
                      <a:pt x="1557200" y="0"/>
                    </a:lnTo>
                    <a:cubicBezTo>
                      <a:pt x="1574211" y="0"/>
                      <a:pt x="1590525" y="6757"/>
                      <a:pt x="1602553" y="18786"/>
                    </a:cubicBezTo>
                    <a:cubicBezTo>
                      <a:pt x="1614581" y="30814"/>
                      <a:pt x="1621339" y="47128"/>
                      <a:pt x="1621339" y="64139"/>
                    </a:cubicBezTo>
                    <a:lnTo>
                      <a:pt x="1621339" y="254399"/>
                    </a:lnTo>
                    <a:cubicBezTo>
                      <a:pt x="1621339" y="289821"/>
                      <a:pt x="1592623" y="318537"/>
                      <a:pt x="1557200" y="318537"/>
                    </a:cubicBezTo>
                    <a:lnTo>
                      <a:pt x="64139" y="318537"/>
                    </a:lnTo>
                    <a:cubicBezTo>
                      <a:pt x="47128" y="318537"/>
                      <a:pt x="30814" y="311780"/>
                      <a:pt x="18786" y="299751"/>
                    </a:cubicBezTo>
                    <a:cubicBezTo>
                      <a:pt x="6757" y="287723"/>
                      <a:pt x="0" y="271409"/>
                      <a:pt x="0" y="254399"/>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1" name="TextBox 11"/>
              <p:cNvSpPr txBox="1"/>
              <p:nvPr/>
            </p:nvSpPr>
            <p:spPr>
              <a:xfrm>
                <a:off x="0" y="-9525"/>
                <a:ext cx="1621339" cy="328062"/>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 </a:t>
                </a:r>
                <a:r>
                  <a:rPr lang="en-US" sz="3399" spc="3">
                    <a:solidFill>
                      <a:srgbClr val="FFFFFF"/>
                    </a:solidFill>
                    <a:latin typeface="Glacial Indifference"/>
                    <a:ea typeface="Glacial Indifference"/>
                    <a:cs typeface="Glacial Indifference"/>
                    <a:sym typeface="Glacial Indifference"/>
                  </a:rPr>
                  <a:t>Law of Property Act 1925, s34</a:t>
                </a:r>
              </a:p>
            </p:txBody>
          </p:sp>
        </p:grpSp>
      </p:grpSp>
      <p:sp>
        <p:nvSpPr>
          <p:cNvPr id="12" name="AutoShape 12"/>
          <p:cNvSpPr/>
          <p:nvPr/>
        </p:nvSpPr>
        <p:spPr>
          <a:xfrm>
            <a:off x="11589837" y="9736180"/>
            <a:ext cx="6698163" cy="550820"/>
          </a:xfrm>
          <a:prstGeom prst="rect">
            <a:avLst/>
          </a:prstGeom>
          <a:solidFill>
            <a:srgbClr val="E65485"/>
          </a:solidFill>
        </p:spPr>
        <p:txBody>
          <a:bodyPr/>
          <a:lstStyle/>
          <a:p>
            <a:endParaRPr lang="en-GB"/>
          </a:p>
        </p:txBody>
      </p:sp>
      <p:sp>
        <p:nvSpPr>
          <p:cNvPr id="13" name="AutoShape 13"/>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Freeform 2"/>
          <p:cNvSpPr/>
          <p:nvPr/>
        </p:nvSpPr>
        <p:spPr>
          <a:xfrm>
            <a:off x="11589837" y="2230798"/>
            <a:ext cx="6698163" cy="5825403"/>
          </a:xfrm>
          <a:custGeom>
            <a:avLst/>
            <a:gdLst/>
            <a:ahLst/>
            <a:cxnLst/>
            <a:rect l="l" t="t" r="r" b="b"/>
            <a:pathLst>
              <a:path w="6698163" h="5825403">
                <a:moveTo>
                  <a:pt x="0" y="0"/>
                </a:moveTo>
                <a:lnTo>
                  <a:pt x="6698163" y="0"/>
                </a:lnTo>
                <a:lnTo>
                  <a:pt x="6698163" y="5825404"/>
                </a:lnTo>
                <a:lnTo>
                  <a:pt x="0" y="5825404"/>
                </a:lnTo>
                <a:lnTo>
                  <a:pt x="0" y="0"/>
                </a:lnTo>
                <a:close/>
              </a:path>
            </a:pathLst>
          </a:custGeom>
          <a:blipFill>
            <a:blip r:embed="rId3"/>
            <a:stretch>
              <a:fillRect l="-30536"/>
            </a:stretch>
          </a:blipFill>
        </p:spPr>
        <p:txBody>
          <a:bodyPr/>
          <a:lstStyle/>
          <a:p>
            <a:endParaRPr lang="en-GB"/>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CO-OWNERSHIP </a:t>
            </a:r>
            <a:r>
              <a:rPr lang="en-US" sz="7500" b="1" spc="7">
                <a:solidFill>
                  <a:srgbClr val="292A5A"/>
                </a:solidFill>
                <a:latin typeface="Glacial Indifference Bold"/>
                <a:ea typeface="Glacial Indifference Bold"/>
                <a:cs typeface="Glacial Indifference Bold"/>
                <a:sym typeface="Glacial Indifference Bold"/>
              </a:rPr>
              <a:t>TENANCIES</a:t>
            </a:r>
          </a:p>
        </p:txBody>
      </p:sp>
      <p:sp>
        <p:nvSpPr>
          <p:cNvPr id="4" name="TextBox 4"/>
          <p:cNvSpPr txBox="1"/>
          <p:nvPr/>
        </p:nvSpPr>
        <p:spPr>
          <a:xfrm>
            <a:off x="609784" y="2168943"/>
            <a:ext cx="10202548" cy="5596890"/>
          </a:xfrm>
          <a:prstGeom prst="rect">
            <a:avLst/>
          </a:prstGeom>
        </p:spPr>
        <p:txBody>
          <a:bodyPr lIns="0" tIns="0" rIns="0" bIns="0" rtlCol="0" anchor="t">
            <a:spAutoFit/>
          </a:bodyPr>
          <a:lstStyle/>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Once identified the legal estate is co-owned, next question is how the co-owners share that estate</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Tenancy describes </a:t>
            </a:r>
            <a:r>
              <a:rPr lang="en-US" sz="3400" b="1">
                <a:solidFill>
                  <a:srgbClr val="292A5A"/>
                </a:solidFill>
                <a:latin typeface="Glacial Indifference Bold"/>
                <a:ea typeface="Glacial Indifference Bold"/>
                <a:cs typeface="Glacial Indifference Bold"/>
                <a:sym typeface="Glacial Indifference Bold"/>
              </a:rPr>
              <a:t>how</a:t>
            </a:r>
            <a:r>
              <a:rPr lang="en-US" sz="3400">
                <a:solidFill>
                  <a:srgbClr val="292A5A"/>
                </a:solidFill>
                <a:latin typeface="Glacial Indifference"/>
                <a:ea typeface="Glacial Indifference"/>
                <a:cs typeface="Glacial Indifference"/>
                <a:sym typeface="Glacial Indifference"/>
              </a:rPr>
              <a:t> the estate is shared between co-owners (again not to be confused with the rental tenancy)</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Two types of tenancy exist:</a:t>
            </a:r>
          </a:p>
          <a:p>
            <a:pPr marL="1468122" lvl="2" indent="-489374" algn="l">
              <a:lnSpc>
                <a:spcPts val="5610"/>
              </a:lnSpc>
              <a:buFont typeface="Arial"/>
              <a:buChar char="⚬"/>
            </a:pPr>
            <a:r>
              <a:rPr lang="en-US" sz="3400" b="1">
                <a:solidFill>
                  <a:srgbClr val="292A5A"/>
                </a:solidFill>
                <a:latin typeface="Glacial Indifference Bold"/>
                <a:ea typeface="Glacial Indifference Bold"/>
                <a:cs typeface="Glacial Indifference Bold"/>
                <a:sym typeface="Glacial Indifference Bold"/>
              </a:rPr>
              <a:t>Joint tenancy</a:t>
            </a:r>
          </a:p>
          <a:p>
            <a:pPr marL="1468122" lvl="2" indent="-489374" algn="l">
              <a:lnSpc>
                <a:spcPts val="5610"/>
              </a:lnSpc>
              <a:buFont typeface="Arial"/>
              <a:buChar char="⚬"/>
            </a:pPr>
            <a:r>
              <a:rPr lang="en-US" sz="3400" b="1">
                <a:solidFill>
                  <a:srgbClr val="292A5A"/>
                </a:solidFill>
                <a:latin typeface="Glacial Indifference Bold"/>
                <a:ea typeface="Glacial Indifference Bold"/>
                <a:cs typeface="Glacial Indifference Bold"/>
                <a:sym typeface="Glacial Indifference Bold"/>
              </a:rPr>
              <a:t>Tenancy in common</a:t>
            </a:r>
          </a:p>
        </p:txBody>
      </p:sp>
      <p:sp>
        <p:nvSpPr>
          <p:cNvPr id="6" name="AutoShape 6"/>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JOINT </a:t>
            </a:r>
            <a:r>
              <a:rPr lang="en-US" sz="7500" b="1" spc="7">
                <a:solidFill>
                  <a:srgbClr val="292A5A"/>
                </a:solidFill>
                <a:latin typeface="Glacial Indifference Bold"/>
                <a:ea typeface="Glacial Indifference Bold"/>
                <a:cs typeface="Glacial Indifference Bold"/>
                <a:sym typeface="Glacial Indifference Bold"/>
              </a:rPr>
              <a:t>TENANTS</a:t>
            </a:r>
          </a:p>
        </p:txBody>
      </p:sp>
      <p:sp>
        <p:nvSpPr>
          <p:cNvPr id="3" name="TextBox 3"/>
          <p:cNvSpPr txBox="1"/>
          <p:nvPr/>
        </p:nvSpPr>
        <p:spPr>
          <a:xfrm>
            <a:off x="609784" y="2168943"/>
            <a:ext cx="17678216" cy="7006590"/>
          </a:xfrm>
          <a:prstGeom prst="rect">
            <a:avLst/>
          </a:prstGeom>
        </p:spPr>
        <p:txBody>
          <a:bodyPr lIns="0" tIns="0" rIns="0" bIns="0" rtlCol="0" anchor="t">
            <a:spAutoFit/>
          </a:bodyPr>
          <a:lstStyle/>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Co-owners acting as one entity</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Each simultaneously owns the whole estate, not a quantifiable share</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“United in every way possible”: requires the four unities:</a:t>
            </a:r>
          </a:p>
          <a:p>
            <a:pPr marL="1468122" lvl="2" indent="-489374"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Possession — each entitled to physically possess all of land and cannot be excluded</a:t>
            </a:r>
          </a:p>
          <a:p>
            <a:pPr marL="1468122" lvl="2" indent="-489374"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Interest — each has the same estate</a:t>
            </a:r>
          </a:p>
          <a:p>
            <a:pPr marL="1468122" lvl="2" indent="-489374"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Title — each derives title from the same conveyancing document</a:t>
            </a:r>
          </a:p>
          <a:p>
            <a:pPr marL="1468122" lvl="2" indent="-489374"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Time —interest of each must vest at the same time</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Right of survivorship (iusaccrescendi): When joint tenants die, the others still each own the entirety of the land automatically until there is only one remaining sole owner</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The deceased joint tenants are simply removed from the ownership</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68943"/>
            <a:ext cx="11187741" cy="7006590"/>
          </a:xfrm>
          <a:prstGeom prst="rect">
            <a:avLst/>
          </a:prstGeom>
        </p:spPr>
        <p:txBody>
          <a:bodyPr lIns="0" tIns="0" rIns="0" bIns="0" rtlCol="0" anchor="t">
            <a:spAutoFit/>
          </a:bodyPr>
          <a:lstStyle/>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Tenants in common have </a:t>
            </a:r>
            <a:r>
              <a:rPr lang="en-US" sz="3400" b="1">
                <a:solidFill>
                  <a:srgbClr val="292A5A"/>
                </a:solidFill>
                <a:latin typeface="Glacial Indifference Bold"/>
                <a:ea typeface="Glacial Indifference Bold"/>
                <a:cs typeface="Glacial Indifference Bold"/>
                <a:sym typeface="Glacial Indifference Bold"/>
              </a:rPr>
              <a:t>divisible shares in the estate</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Shares can be quantified: can be equal but do not need to be (i.e. any % share)</a:t>
            </a:r>
          </a:p>
          <a:p>
            <a:pPr marL="734061" lvl="1" indent="-367031"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Do not need to be ‘united in every way possible’ — requires only:</a:t>
            </a:r>
          </a:p>
          <a:p>
            <a:pPr marL="1468122" lvl="2" indent="-489374" algn="l">
              <a:lnSpc>
                <a:spcPts val="5610"/>
              </a:lnSpc>
              <a:buFont typeface="Arial"/>
              <a:buChar char="⚬"/>
            </a:pPr>
            <a:r>
              <a:rPr lang="en-US" sz="3400" b="1">
                <a:solidFill>
                  <a:srgbClr val="292A5A"/>
                </a:solidFill>
                <a:latin typeface="Glacial Indifference Bold"/>
                <a:ea typeface="Glacial Indifference Bold"/>
                <a:cs typeface="Glacial Indifference Bold"/>
                <a:sym typeface="Glacial Indifference Bold"/>
              </a:rPr>
              <a:t>Unity of Possession</a:t>
            </a:r>
            <a:r>
              <a:rPr lang="en-US" sz="3400">
                <a:solidFill>
                  <a:srgbClr val="292A5A"/>
                </a:solidFill>
                <a:latin typeface="Glacial Indifference"/>
                <a:ea typeface="Glacial Indifference"/>
                <a:cs typeface="Glacial Indifference"/>
                <a:sym typeface="Glacial Indifference"/>
              </a:rPr>
              <a:t> — each entitled to physically possess all of land and cannot be excluded</a:t>
            </a:r>
          </a:p>
          <a:p>
            <a:pPr marL="1468122" lvl="2" indent="-489374" algn="l">
              <a:lnSpc>
                <a:spcPts val="5610"/>
              </a:lnSpc>
              <a:buFont typeface="Arial"/>
              <a:buChar char="⚬"/>
            </a:pPr>
            <a:r>
              <a:rPr lang="en-US" sz="3400">
                <a:solidFill>
                  <a:srgbClr val="292A5A"/>
                </a:solidFill>
                <a:latin typeface="Glacial Indifference"/>
                <a:ea typeface="Glacial Indifference"/>
                <a:cs typeface="Glacial Indifference"/>
                <a:sym typeface="Glacial Indifference"/>
              </a:rPr>
              <a:t>(does not mean other unities can’t apply)</a:t>
            </a:r>
          </a:p>
          <a:p>
            <a:pPr marL="734061" lvl="1" indent="-367031" algn="l">
              <a:lnSpc>
                <a:spcPts val="5610"/>
              </a:lnSpc>
              <a:buFont typeface="Arial"/>
              <a:buChar char="•"/>
            </a:pPr>
            <a:r>
              <a:rPr lang="en-US" sz="3400" b="1">
                <a:solidFill>
                  <a:srgbClr val="292A5A"/>
                </a:solidFill>
                <a:latin typeface="Glacial Indifference Bold"/>
                <a:ea typeface="Glacial Indifference Bold"/>
                <a:cs typeface="Glacial Indifference Bold"/>
                <a:sym typeface="Glacial Indifference Bold"/>
              </a:rPr>
              <a:t>NO</a:t>
            </a:r>
            <a:r>
              <a:rPr lang="en-US" sz="3400" b="1" i="1">
                <a:solidFill>
                  <a:srgbClr val="292A5A"/>
                </a:solidFill>
                <a:latin typeface="Glacial Indifference Bold Italics"/>
                <a:ea typeface="Glacial Indifference Bold Italics"/>
                <a:cs typeface="Glacial Indifference Bold Italics"/>
                <a:sym typeface="Glacial Indifference Bold Italics"/>
              </a:rPr>
              <a:t> right of survivorship</a:t>
            </a:r>
            <a:r>
              <a:rPr lang="en-US" sz="3400" i="1">
                <a:solidFill>
                  <a:srgbClr val="292A5A"/>
                </a:solidFill>
                <a:latin typeface="Glacial Indifference Italics"/>
                <a:ea typeface="Glacial Indifference Italics"/>
                <a:cs typeface="Glacial Indifference Italics"/>
                <a:sym typeface="Glacial Indifference Italics"/>
              </a:rPr>
              <a:t>: </a:t>
            </a:r>
            <a:r>
              <a:rPr lang="en-US" sz="3400">
                <a:solidFill>
                  <a:srgbClr val="292A5A"/>
                </a:solidFill>
                <a:latin typeface="Glacial Indifference"/>
                <a:ea typeface="Glacial Indifference"/>
                <a:cs typeface="Glacial Indifference"/>
                <a:sym typeface="Glacial Indifference"/>
              </a:rPr>
              <a:t>equitable share can be gifted in will or via intestacy </a:t>
            </a:r>
          </a:p>
        </p:txBody>
      </p:sp>
      <p:sp>
        <p:nvSpPr>
          <p:cNvPr id="3" name="Freeform 3"/>
          <p:cNvSpPr/>
          <p:nvPr/>
        </p:nvSpPr>
        <p:spPr>
          <a:xfrm>
            <a:off x="11589837" y="4565608"/>
            <a:ext cx="6698163" cy="5170572"/>
          </a:xfrm>
          <a:custGeom>
            <a:avLst/>
            <a:gdLst/>
            <a:ahLst/>
            <a:cxnLst/>
            <a:rect l="l" t="t" r="r" b="b"/>
            <a:pathLst>
              <a:path w="6698163" h="5170572">
                <a:moveTo>
                  <a:pt x="0" y="0"/>
                </a:moveTo>
                <a:lnTo>
                  <a:pt x="6698163" y="0"/>
                </a:lnTo>
                <a:lnTo>
                  <a:pt x="6698163" y="5170572"/>
                </a:lnTo>
                <a:lnTo>
                  <a:pt x="0" y="5170572"/>
                </a:lnTo>
                <a:lnTo>
                  <a:pt x="0" y="0"/>
                </a:lnTo>
                <a:close/>
              </a:path>
            </a:pathLst>
          </a:custGeom>
          <a:blipFill>
            <a:blip r:embed="rId3"/>
            <a:stretch>
              <a:fillRect l="-46366" t="-33208" r="-45305" b="-32531"/>
            </a:stretch>
          </a:blip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 TENANTS IN </a:t>
            </a:r>
            <a:r>
              <a:rPr lang="en-US" sz="7500" b="1" spc="7">
                <a:solidFill>
                  <a:srgbClr val="292A5A"/>
                </a:solidFill>
                <a:latin typeface="Glacial Indifference Bold"/>
                <a:ea typeface="Glacial Indifference Bold"/>
                <a:cs typeface="Glacial Indifference Bold"/>
                <a:sym typeface="Glacial Indifference Bold"/>
              </a:rPr>
              <a:t>COMMON</a:t>
            </a:r>
          </a:p>
        </p:txBody>
      </p:sp>
      <p:sp>
        <p:nvSpPr>
          <p:cNvPr id="5" name="AutoShape 5"/>
          <p:cNvSpPr/>
          <p:nvPr/>
        </p:nvSpPr>
        <p:spPr>
          <a:xfrm>
            <a:off x="11589837" y="9736180"/>
            <a:ext cx="6698163" cy="550820"/>
          </a:xfrm>
          <a:prstGeom prst="rect">
            <a:avLst/>
          </a:prstGeom>
          <a:solidFill>
            <a:srgbClr val="E65485"/>
          </a:solidFill>
        </p:spPr>
        <p:txBody>
          <a:bodyPr/>
          <a:lstStyle/>
          <a:p>
            <a:endParaRPr lang="en-GB"/>
          </a:p>
        </p:txBody>
      </p:sp>
      <p:sp>
        <p:nvSpPr>
          <p:cNvPr id="6" name="AutoShape 6"/>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CO-OWNERSHIP </a:t>
            </a:r>
            <a:r>
              <a:rPr lang="en-US" sz="7500" b="1" spc="7">
                <a:solidFill>
                  <a:srgbClr val="292A5A"/>
                </a:solidFill>
                <a:latin typeface="Glacial Indifference Bold"/>
                <a:ea typeface="Glacial Indifference Bold"/>
                <a:cs typeface="Glacial Indifference Bold"/>
                <a:sym typeface="Glacial Indifference Bold"/>
              </a:rPr>
              <a:t>IN LAW AND EQUITY</a:t>
            </a:r>
          </a:p>
        </p:txBody>
      </p:sp>
      <p:graphicFrame>
        <p:nvGraphicFramePr>
          <p:cNvPr id="3" name="Table 3"/>
          <p:cNvGraphicFramePr>
            <a:graphicFrameLocks noGrp="1"/>
          </p:cNvGraphicFramePr>
          <p:nvPr/>
        </p:nvGraphicFramePr>
        <p:xfrm>
          <a:off x="0" y="2428875"/>
          <a:ext cx="18288000" cy="7307305"/>
        </p:xfrm>
        <a:graphic>
          <a:graphicData uri="http://schemas.openxmlformats.org/drawingml/2006/table">
            <a:tbl>
              <a:tblPr/>
              <a:tblGrid>
                <a:gridCol w="9124950">
                  <a:extLst>
                    <a:ext uri="{9D8B030D-6E8A-4147-A177-3AD203B41FA5}">
                      <a16:colId xmlns:a16="http://schemas.microsoft.com/office/drawing/2014/main" val="20000"/>
                    </a:ext>
                  </a:extLst>
                </a:gridCol>
                <a:gridCol w="9163050">
                  <a:extLst>
                    <a:ext uri="{9D8B030D-6E8A-4147-A177-3AD203B41FA5}">
                      <a16:colId xmlns:a16="http://schemas.microsoft.com/office/drawing/2014/main" val="20001"/>
                    </a:ext>
                  </a:extLst>
                </a:gridCol>
              </a:tblGrid>
              <a:tr h="1046226">
                <a:tc>
                  <a:txBody>
                    <a:bodyPr/>
                    <a:lstStyle/>
                    <a:p>
                      <a:pPr algn="ctr">
                        <a:lnSpc>
                          <a:spcPts val="4899"/>
                        </a:lnSpc>
                        <a:defRPr/>
                      </a:pPr>
                      <a:r>
                        <a:rPr lang="en-US" sz="3499" b="1">
                          <a:solidFill>
                            <a:srgbClr val="292A5A"/>
                          </a:solidFill>
                          <a:latin typeface="Glacial Indifference Bold"/>
                          <a:ea typeface="Glacial Indifference Bold"/>
                          <a:cs typeface="Glacial Indifference Bold"/>
                          <a:sym typeface="Glacial Indifference Bold"/>
                        </a:rPr>
                        <a:t>Co-ownership in Law</a:t>
                      </a:r>
                      <a:endParaRPr lang="en-US" sz="1100"/>
                    </a:p>
                  </a:txBody>
                  <a:tcPr marL="190500" marR="190500" marT="190500" marB="190500" anchor="ctr">
                    <a:lnL w="0" cap="flat" cmpd="sng" algn="ctr">
                      <a:solidFill>
                        <a:srgbClr val="000000"/>
                      </a:solidFill>
                      <a:prstDash val="solid"/>
                      <a:round/>
                      <a:headEnd type="none" w="med" len="med"/>
                      <a:tailEnd type="none" w="med" len="med"/>
                    </a:lnL>
                    <a:lnR w="9525" cap="flat" cmpd="sng" algn="ctr">
                      <a:solidFill>
                        <a:srgbClr val="292A5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algn="ctr">
                        <a:lnSpc>
                          <a:spcPts val="4899"/>
                        </a:lnSpc>
                        <a:defRPr/>
                      </a:pPr>
                      <a:r>
                        <a:rPr lang="en-US" sz="3499" b="1">
                          <a:solidFill>
                            <a:srgbClr val="292A5A"/>
                          </a:solidFill>
                          <a:latin typeface="Glacial Indifference Bold"/>
                          <a:ea typeface="Glacial Indifference Bold"/>
                          <a:cs typeface="Glacial Indifference Bold"/>
                          <a:sym typeface="Glacial Indifference Bold"/>
                        </a:rPr>
                        <a:t>Co-ownership in Equity</a:t>
                      </a:r>
                      <a:endParaRPr lang="en-US" sz="1100"/>
                    </a:p>
                  </a:txBody>
                  <a:tcPr marL="190500" marR="190500" marT="190500" marB="190500" anchor="ctr">
                    <a:lnL w="9525" cap="flat" cmpd="sng" algn="ctr">
                      <a:solidFill>
                        <a:srgbClr val="292A5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261079">
                <a:tc>
                  <a:txBody>
                    <a:bodyPr/>
                    <a:lstStyle/>
                    <a:p>
                      <a:pPr marL="669293" lvl="1" indent="-334646" algn="l">
                        <a:lnSpc>
                          <a:spcPts val="4340"/>
                        </a:lnSpc>
                        <a:buFont typeface="Arial"/>
                        <a:buChar char="•"/>
                        <a:defRPr/>
                      </a:pPr>
                      <a:r>
                        <a:rPr lang="en-US" sz="3100" dirty="0">
                          <a:solidFill>
                            <a:srgbClr val="292A5A"/>
                          </a:solidFill>
                          <a:latin typeface="Glacial Indifference"/>
                          <a:ea typeface="Glacial Indifference"/>
                          <a:cs typeface="Glacial Indifference"/>
                          <a:sym typeface="Glacial Indifference"/>
                        </a:rPr>
                        <a:t>Legal estate can </a:t>
                      </a:r>
                      <a:r>
                        <a:rPr lang="en-US" sz="3100" b="1" dirty="0">
                          <a:solidFill>
                            <a:srgbClr val="292A5A"/>
                          </a:solidFill>
                          <a:latin typeface="Glacial Indifference Bold"/>
                          <a:ea typeface="Glacial Indifference Bold"/>
                          <a:cs typeface="Glacial Indifference Bold"/>
                          <a:sym typeface="Glacial Indifference Bold"/>
                        </a:rPr>
                        <a:t>only</a:t>
                      </a:r>
                      <a:r>
                        <a:rPr lang="en-US" sz="3100" dirty="0">
                          <a:solidFill>
                            <a:srgbClr val="292A5A"/>
                          </a:solidFill>
                          <a:latin typeface="Glacial Indifference"/>
                          <a:ea typeface="Glacial Indifference"/>
                          <a:cs typeface="Glacial Indifference"/>
                          <a:sym typeface="Glacial Indifference"/>
                        </a:rPr>
                        <a:t> be held as joint tenancy,</a:t>
                      </a:r>
                      <a:r>
                        <a:rPr lang="en-US" sz="3100" b="1" dirty="0">
                          <a:solidFill>
                            <a:srgbClr val="292A5A"/>
                          </a:solidFill>
                          <a:latin typeface="Glacial Indifference Bold"/>
                          <a:ea typeface="Glacial Indifference Bold"/>
                          <a:cs typeface="Glacial Indifference Bold"/>
                          <a:sym typeface="Glacial Indifference Bold"/>
                        </a:rPr>
                        <a:t> LPA 1925, s34</a:t>
                      </a:r>
                      <a:endParaRPr lang="en-US" sz="1100" dirty="0"/>
                    </a:p>
                    <a:p>
                      <a:pPr marL="669293" lvl="1" indent="-334646" algn="l">
                        <a:lnSpc>
                          <a:spcPts val="4340"/>
                        </a:lnSpc>
                        <a:buFont typeface="Arial"/>
                        <a:buChar char="•"/>
                      </a:pPr>
                      <a:r>
                        <a:rPr lang="en-US" sz="3100" dirty="0">
                          <a:solidFill>
                            <a:srgbClr val="292A5A"/>
                          </a:solidFill>
                          <a:latin typeface="Glacial Indifference"/>
                          <a:ea typeface="Glacial Indifference"/>
                          <a:cs typeface="Glacial Indifference"/>
                          <a:sym typeface="Glacial Indifference"/>
                        </a:rPr>
                        <a:t>Cannot sever (break) a joint tenancy of a legal estate to create a tenancy in common (i.e. with divisible shares) - </a:t>
                      </a:r>
                      <a:r>
                        <a:rPr lang="en-US" sz="3100" b="1" dirty="0">
                          <a:solidFill>
                            <a:srgbClr val="292A5A"/>
                          </a:solidFill>
                          <a:latin typeface="Glacial Indifference Bold"/>
                          <a:ea typeface="Glacial Indifference Bold"/>
                          <a:cs typeface="Glacial Indifference Bold"/>
                          <a:sym typeface="Glacial Indifference Bold"/>
                        </a:rPr>
                        <a:t>LPA 1925, s36</a:t>
                      </a:r>
                    </a:p>
                  </a:txBody>
                  <a:tcPr marL="190500" marR="190500" marT="190500" marB="190500">
                    <a:lnL w="0" cap="flat" cmpd="sng" algn="ctr">
                      <a:solidFill>
                        <a:srgbClr val="000000"/>
                      </a:solidFill>
                      <a:prstDash val="solid"/>
                      <a:round/>
                      <a:headEnd type="none" w="med" len="med"/>
                      <a:tailEnd type="none" w="med" len="med"/>
                    </a:lnL>
                    <a:lnR w="9525" cap="flat" cmpd="sng" algn="ctr">
                      <a:solidFill>
                        <a:srgbClr val="292A5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marL="604521" lvl="1" indent="-302261" algn="l">
                        <a:lnSpc>
                          <a:spcPts val="3920"/>
                        </a:lnSpc>
                        <a:buFont typeface="Arial"/>
                        <a:buChar char="•"/>
                        <a:defRPr/>
                      </a:pPr>
                      <a:r>
                        <a:rPr lang="en-US" sz="2800" dirty="0">
                          <a:solidFill>
                            <a:srgbClr val="292A5A"/>
                          </a:solidFill>
                          <a:latin typeface="Glacial Indifference"/>
                          <a:ea typeface="Glacial Indifference"/>
                          <a:cs typeface="Glacial Indifference"/>
                          <a:sym typeface="Glacial Indifference"/>
                        </a:rPr>
                        <a:t>Can be held </a:t>
                      </a:r>
                      <a:r>
                        <a:rPr lang="en-US" sz="2800" u="sng" dirty="0">
                          <a:solidFill>
                            <a:srgbClr val="292A5A"/>
                          </a:solidFill>
                          <a:latin typeface="Glacial Indifference"/>
                          <a:ea typeface="Glacial Indifference"/>
                          <a:cs typeface="Glacial Indifference"/>
                          <a:sym typeface="Glacial Indifference"/>
                        </a:rPr>
                        <a:t>either</a:t>
                      </a:r>
                      <a:r>
                        <a:rPr lang="en-US" sz="2800" dirty="0">
                          <a:solidFill>
                            <a:srgbClr val="292A5A"/>
                          </a:solidFill>
                          <a:latin typeface="Glacial Indifference"/>
                          <a:ea typeface="Glacial Indifference"/>
                          <a:cs typeface="Glacial Indifference"/>
                          <a:sym typeface="Glacial Indifference"/>
                        </a:rPr>
                        <a:t> as joint tenancy or tenancy in common </a:t>
                      </a:r>
                      <a:endParaRPr lang="en-US" sz="1100" dirty="0"/>
                    </a:p>
                    <a:p>
                      <a:pPr marL="604521" lvl="1" indent="-302261" algn="l">
                        <a:lnSpc>
                          <a:spcPts val="3920"/>
                        </a:lnSpc>
                        <a:buFont typeface="Arial"/>
                        <a:buChar char="•"/>
                      </a:pPr>
                      <a:r>
                        <a:rPr lang="en-US" sz="2800" dirty="0">
                          <a:solidFill>
                            <a:srgbClr val="292A5A"/>
                          </a:solidFill>
                          <a:latin typeface="Glacial Indifference"/>
                          <a:ea typeface="Glacial Indifference"/>
                          <a:cs typeface="Glacial Indifference"/>
                          <a:sym typeface="Glacial Indifference"/>
                        </a:rPr>
                        <a:t>Equity </a:t>
                      </a:r>
                      <a:r>
                        <a:rPr lang="en-US" sz="2800" dirty="0" err="1">
                          <a:solidFill>
                            <a:srgbClr val="292A5A"/>
                          </a:solidFill>
                          <a:latin typeface="Glacial Indifference"/>
                          <a:ea typeface="Glacial Indifference"/>
                          <a:cs typeface="Glacial Indifference"/>
                          <a:sym typeface="Glacial Indifference"/>
                        </a:rPr>
                        <a:t>favours</a:t>
                      </a:r>
                      <a:r>
                        <a:rPr lang="en-US" sz="2800" dirty="0">
                          <a:solidFill>
                            <a:srgbClr val="292A5A"/>
                          </a:solidFill>
                          <a:latin typeface="Glacial Indifference"/>
                          <a:ea typeface="Glacial Indifference"/>
                          <a:cs typeface="Glacial Indifference"/>
                          <a:sym typeface="Glacial Indifference"/>
                        </a:rPr>
                        <a:t> tenancies in common: BUT (rebuttable) presumption that equity follows the Law, i.e. presume if intended a different arrangement would have set out at time of acquiring legal interest </a:t>
                      </a:r>
                      <a:r>
                        <a:rPr lang="en-US" sz="2800" b="1" i="1" dirty="0">
                          <a:solidFill>
                            <a:srgbClr val="292A5A"/>
                          </a:solidFill>
                          <a:latin typeface="Glacial Indifference Bold Italics"/>
                          <a:ea typeface="Glacial Indifference Bold Italics"/>
                          <a:cs typeface="Glacial Indifference Bold Italics"/>
                          <a:sym typeface="Glacial Indifference Bold Italics"/>
                        </a:rPr>
                        <a:t>Stack v Dowden </a:t>
                      </a:r>
                      <a:r>
                        <a:rPr lang="en-US" sz="2800" b="1" dirty="0">
                          <a:solidFill>
                            <a:srgbClr val="292A5A"/>
                          </a:solidFill>
                          <a:latin typeface="Glacial Indifference Bold"/>
                          <a:ea typeface="Glacial Indifference Bold"/>
                          <a:cs typeface="Glacial Indifference Bold"/>
                          <a:sym typeface="Glacial Indifference Bold"/>
                        </a:rPr>
                        <a:t>[2007] UKHL 17, [54] </a:t>
                      </a:r>
                    </a:p>
                    <a:p>
                      <a:pPr marL="604521" lvl="1" indent="-302261" algn="l">
                        <a:lnSpc>
                          <a:spcPts val="3920"/>
                        </a:lnSpc>
                        <a:buFont typeface="Arial"/>
                        <a:buChar char="•"/>
                      </a:pPr>
                      <a:r>
                        <a:rPr lang="en-US" sz="2800" dirty="0">
                          <a:solidFill>
                            <a:srgbClr val="292A5A"/>
                          </a:solidFill>
                          <a:latin typeface="Glacial Indifference"/>
                          <a:ea typeface="Glacial Indifference"/>
                          <a:cs typeface="Glacial Indifference"/>
                          <a:sym typeface="Glacial Indifference"/>
                        </a:rPr>
                        <a:t>If created at time of conveyance, must be made via express declaration of trust, LPA 1925, s53 </a:t>
                      </a:r>
                    </a:p>
                    <a:p>
                      <a:pPr marL="604521" lvl="1" indent="-302261" algn="l">
                        <a:lnSpc>
                          <a:spcPts val="3920"/>
                        </a:lnSpc>
                        <a:buFont typeface="Arial"/>
                        <a:buChar char="•"/>
                      </a:pPr>
                      <a:r>
                        <a:rPr lang="en-US" sz="2800" dirty="0">
                          <a:solidFill>
                            <a:srgbClr val="292A5A"/>
                          </a:solidFill>
                          <a:latin typeface="Glacial Indifference"/>
                          <a:ea typeface="Glacial Indifference"/>
                          <a:cs typeface="Glacial Indifference"/>
                          <a:sym typeface="Glacial Indifference"/>
                        </a:rPr>
                        <a:t>If joint tenants in equity, any co-owner can sever the joint tenancy</a:t>
                      </a:r>
                    </a:p>
                  </a:txBody>
                  <a:tcPr marL="190500" marR="190500" marT="190500" marB="190500">
                    <a:lnL w="9525" cap="flat" cmpd="sng" algn="ctr">
                      <a:solidFill>
                        <a:srgbClr val="292A5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grpSp>
        <p:nvGrpSpPr>
          <p:cNvPr id="4" name="Group 4"/>
          <p:cNvGrpSpPr/>
          <p:nvPr/>
        </p:nvGrpSpPr>
        <p:grpSpPr>
          <a:xfrm>
            <a:off x="1617494" y="7958494"/>
            <a:ext cx="6698163" cy="1777686"/>
            <a:chOff x="0" y="0"/>
            <a:chExt cx="8930884" cy="2370247"/>
          </a:xfrm>
        </p:grpSpPr>
        <p:grpSp>
          <p:nvGrpSpPr>
            <p:cNvPr id="5" name="Group 5"/>
            <p:cNvGrpSpPr/>
            <p:nvPr/>
          </p:nvGrpSpPr>
          <p:grpSpPr>
            <a:xfrm rot="-10800000">
              <a:off x="0" y="0"/>
              <a:ext cx="8930884" cy="2370247"/>
              <a:chOff x="0" y="0"/>
              <a:chExt cx="1764125" cy="468197"/>
            </a:xfrm>
          </p:grpSpPr>
          <p:sp>
            <p:nvSpPr>
              <p:cNvPr id="6" name="Freeform 6"/>
              <p:cNvSpPr/>
              <p:nvPr/>
            </p:nvSpPr>
            <p:spPr>
              <a:xfrm>
                <a:off x="0" y="0"/>
                <a:ext cx="1764125" cy="468197"/>
              </a:xfrm>
              <a:custGeom>
                <a:avLst/>
                <a:gdLst/>
                <a:ahLst/>
                <a:cxnLst/>
                <a:rect l="l" t="t" r="r" b="b"/>
                <a:pathLst>
                  <a:path w="1764125" h="468197">
                    <a:moveTo>
                      <a:pt x="1764125" y="0"/>
                    </a:moveTo>
                    <a:lnTo>
                      <a:pt x="1764125" y="353897"/>
                    </a:lnTo>
                    <a:lnTo>
                      <a:pt x="882063" y="468197"/>
                    </a:lnTo>
                    <a:lnTo>
                      <a:pt x="0" y="353897"/>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7" name="TextBox 7"/>
              <p:cNvSpPr txBox="1"/>
              <p:nvPr/>
            </p:nvSpPr>
            <p:spPr>
              <a:xfrm>
                <a:off x="0" y="-209550"/>
                <a:ext cx="1764125" cy="563447"/>
              </a:xfrm>
              <a:prstGeom prst="rect">
                <a:avLst/>
              </a:prstGeom>
            </p:spPr>
            <p:txBody>
              <a:bodyPr lIns="50800" tIns="50800" rIns="50800" bIns="50800" rtlCol="0" anchor="ctr"/>
              <a:lstStyle/>
              <a:p>
                <a:pPr algn="ctr">
                  <a:lnSpc>
                    <a:spcPts val="5200"/>
                  </a:lnSpc>
                </a:pPr>
                <a:endParaRPr/>
              </a:p>
            </p:txBody>
          </p:sp>
        </p:grpSp>
        <p:grpSp>
          <p:nvGrpSpPr>
            <p:cNvPr id="8" name="Group 8"/>
            <p:cNvGrpSpPr/>
            <p:nvPr/>
          </p:nvGrpSpPr>
          <p:grpSpPr>
            <a:xfrm>
              <a:off x="361429" y="532746"/>
              <a:ext cx="8208026" cy="1612595"/>
              <a:chOff x="0" y="0"/>
              <a:chExt cx="1621339" cy="318537"/>
            </a:xfrm>
          </p:grpSpPr>
          <p:sp>
            <p:nvSpPr>
              <p:cNvPr id="9" name="Freeform 9"/>
              <p:cNvSpPr/>
              <p:nvPr/>
            </p:nvSpPr>
            <p:spPr>
              <a:xfrm>
                <a:off x="0" y="0"/>
                <a:ext cx="1621339" cy="318537"/>
              </a:xfrm>
              <a:custGeom>
                <a:avLst/>
                <a:gdLst/>
                <a:ahLst/>
                <a:cxnLst/>
                <a:rect l="l" t="t" r="r" b="b"/>
                <a:pathLst>
                  <a:path w="1621339" h="318537">
                    <a:moveTo>
                      <a:pt x="64139" y="0"/>
                    </a:moveTo>
                    <a:lnTo>
                      <a:pt x="1557200" y="0"/>
                    </a:lnTo>
                    <a:cubicBezTo>
                      <a:pt x="1574211" y="0"/>
                      <a:pt x="1590525" y="6757"/>
                      <a:pt x="1602553" y="18786"/>
                    </a:cubicBezTo>
                    <a:cubicBezTo>
                      <a:pt x="1614581" y="30814"/>
                      <a:pt x="1621339" y="47128"/>
                      <a:pt x="1621339" y="64139"/>
                    </a:cubicBezTo>
                    <a:lnTo>
                      <a:pt x="1621339" y="254399"/>
                    </a:lnTo>
                    <a:cubicBezTo>
                      <a:pt x="1621339" y="289821"/>
                      <a:pt x="1592623" y="318537"/>
                      <a:pt x="1557200" y="318537"/>
                    </a:cubicBezTo>
                    <a:lnTo>
                      <a:pt x="64139" y="318537"/>
                    </a:lnTo>
                    <a:cubicBezTo>
                      <a:pt x="47128" y="318537"/>
                      <a:pt x="30814" y="311780"/>
                      <a:pt x="18786" y="299751"/>
                    </a:cubicBezTo>
                    <a:cubicBezTo>
                      <a:pt x="6757" y="287723"/>
                      <a:pt x="0" y="271409"/>
                      <a:pt x="0" y="254399"/>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0" name="TextBox 10"/>
              <p:cNvSpPr txBox="1"/>
              <p:nvPr/>
            </p:nvSpPr>
            <p:spPr>
              <a:xfrm>
                <a:off x="0" y="-9525"/>
                <a:ext cx="1621339" cy="328062"/>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 </a:t>
                </a:r>
                <a:r>
                  <a:rPr lang="en-US" sz="3399" spc="3">
                    <a:solidFill>
                      <a:srgbClr val="FFFFFF"/>
                    </a:solidFill>
                    <a:latin typeface="Glacial Indifference"/>
                    <a:ea typeface="Glacial Indifference"/>
                    <a:cs typeface="Glacial Indifference"/>
                    <a:sym typeface="Glacial Indifference"/>
                  </a:rPr>
                  <a:t>Law of Property Act 1925, s34 and s36</a:t>
                </a:r>
              </a:p>
            </p:txBody>
          </p:sp>
        </p:grpSp>
      </p:grpSp>
      <p:sp>
        <p:nvSpPr>
          <p:cNvPr id="12" name="AutoShape 12"/>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286000"/>
            <a:ext cx="10176697" cy="6627495"/>
          </a:xfrm>
          <a:prstGeom prst="rect">
            <a:avLst/>
          </a:prstGeom>
        </p:spPr>
        <p:txBody>
          <a:bodyPr lIns="0" tIns="0" rIns="0" bIns="0" rtlCol="0" anchor="t">
            <a:spAutoFit/>
          </a:bodyPr>
          <a:lstStyle/>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Usually, though not always - seller instructs estate agent to </a:t>
            </a:r>
            <a:r>
              <a:rPr lang="en-US" sz="3199" b="1">
                <a:solidFill>
                  <a:srgbClr val="292A5A"/>
                </a:solidFill>
                <a:latin typeface="Glacial Indifference Bold"/>
                <a:ea typeface="Glacial Indifference Bold"/>
                <a:cs typeface="Glacial Indifference Bold"/>
                <a:sym typeface="Glacial Indifference Bold"/>
              </a:rPr>
              <a:t>market their property</a:t>
            </a:r>
            <a:r>
              <a:rPr lang="en-US" sz="3199">
                <a:solidFill>
                  <a:srgbClr val="292A5A"/>
                </a:solidFill>
                <a:latin typeface="Glacial Indifference"/>
                <a:ea typeface="Glacial Indifference"/>
                <a:cs typeface="Glacial Indifference"/>
                <a:sym typeface="Glacial Indifference"/>
              </a:rPr>
              <a:t> and agree a sale</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Will instruct preparation of </a:t>
            </a:r>
            <a:r>
              <a:rPr lang="en-US" sz="3199" b="1">
                <a:solidFill>
                  <a:srgbClr val="292A5A"/>
                </a:solidFill>
                <a:latin typeface="Glacial Indifference Bold"/>
                <a:ea typeface="Glacial Indifference Bold"/>
                <a:cs typeface="Glacial Indifference Bold"/>
                <a:sym typeface="Glacial Indifference Bold"/>
              </a:rPr>
              <a:t>Energy Performance Certificate (EPC)</a:t>
            </a:r>
            <a:r>
              <a:rPr lang="en-US" sz="3199">
                <a:solidFill>
                  <a:srgbClr val="292A5A"/>
                </a:solidFill>
                <a:latin typeface="Glacial Indifference"/>
                <a:ea typeface="Glacial Indifference"/>
                <a:cs typeface="Glacial Indifference"/>
                <a:sym typeface="Glacial Indifference"/>
              </a:rPr>
              <a:t> </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EA usually prepares </a:t>
            </a:r>
            <a:r>
              <a:rPr lang="en-US" sz="3199" b="1">
                <a:solidFill>
                  <a:srgbClr val="292A5A"/>
                </a:solidFill>
                <a:latin typeface="Glacial Indifference Bold"/>
                <a:ea typeface="Glacial Indifference Bold"/>
                <a:cs typeface="Glacial Indifference Bold"/>
                <a:sym typeface="Glacial Indifference Bold"/>
              </a:rPr>
              <a:t>Memorandum of Sale</a:t>
            </a:r>
            <a:r>
              <a:rPr lang="en-US" sz="3199">
                <a:solidFill>
                  <a:srgbClr val="292A5A"/>
                </a:solidFill>
                <a:latin typeface="Glacial Indifference"/>
                <a:ea typeface="Glacial Indifference"/>
                <a:cs typeface="Glacial Indifference"/>
                <a:sym typeface="Glacial Indifference"/>
              </a:rPr>
              <a:t>: details of seller and buyer and those acting for them and agreed price</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This usually triggers the involvement of conveyancers</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Occasionally seller and buyer will come to an agreement without solicitors. This is a private sale. </a:t>
            </a:r>
          </a:p>
        </p:txBody>
      </p:sp>
      <p:grpSp>
        <p:nvGrpSpPr>
          <p:cNvPr id="5" name="Group 5"/>
          <p:cNvGrpSpPr/>
          <p:nvPr/>
        </p:nvGrpSpPr>
        <p:grpSpPr>
          <a:xfrm>
            <a:off x="14842263" y="348233"/>
            <a:ext cx="3445737" cy="2954149"/>
            <a:chOff x="0" y="0"/>
            <a:chExt cx="861314" cy="738434"/>
          </a:xfrm>
        </p:grpSpPr>
        <p:sp>
          <p:nvSpPr>
            <p:cNvPr id="6" name="Freeform 6"/>
            <p:cNvSpPr/>
            <p:nvPr/>
          </p:nvSpPr>
          <p:spPr>
            <a:xfrm>
              <a:off x="0" y="0"/>
              <a:ext cx="861314" cy="738434"/>
            </a:xfrm>
            <a:custGeom>
              <a:avLst/>
              <a:gdLst/>
              <a:ahLst/>
              <a:cxnLst/>
              <a:rect l="l" t="t" r="r" b="b"/>
              <a:pathLst>
                <a:path w="861314" h="738434">
                  <a:moveTo>
                    <a:pt x="861314" y="369217"/>
                  </a:moveTo>
                  <a:lnTo>
                    <a:pt x="658114" y="738434"/>
                  </a:lnTo>
                  <a:lnTo>
                    <a:pt x="203200" y="738434"/>
                  </a:lnTo>
                  <a:lnTo>
                    <a:pt x="0" y="369217"/>
                  </a:lnTo>
                  <a:lnTo>
                    <a:pt x="203200" y="0"/>
                  </a:lnTo>
                  <a:lnTo>
                    <a:pt x="658114" y="0"/>
                  </a:lnTo>
                  <a:lnTo>
                    <a:pt x="861314" y="369217"/>
                  </a:lnTo>
                  <a:close/>
                </a:path>
              </a:pathLst>
            </a:custGeom>
            <a:solidFill>
              <a:srgbClr val="00B3AF"/>
            </a:solidFill>
            <a:ln w="142875" cap="sq">
              <a:solidFill>
                <a:srgbClr val="FED307"/>
              </a:solidFill>
              <a:prstDash val="solid"/>
              <a:miter/>
            </a:ln>
          </p:spPr>
          <p:txBody>
            <a:bodyPr/>
            <a:lstStyle/>
            <a:p>
              <a:endParaRPr lang="en-GB"/>
            </a:p>
          </p:txBody>
        </p:sp>
        <p:sp>
          <p:nvSpPr>
            <p:cNvPr id="7" name="TextBox 7"/>
            <p:cNvSpPr txBox="1"/>
            <p:nvPr/>
          </p:nvSpPr>
          <p:spPr>
            <a:xfrm>
              <a:off x="114300" y="-57150"/>
              <a:ext cx="632714" cy="795584"/>
            </a:xfrm>
            <a:prstGeom prst="rect">
              <a:avLst/>
            </a:prstGeom>
          </p:spPr>
          <p:txBody>
            <a:bodyPr lIns="50800" tIns="50800" rIns="50800" bIns="50800" rtlCol="0" anchor="ctr"/>
            <a:lstStyle/>
            <a:p>
              <a:pPr algn="ctr">
                <a:lnSpc>
                  <a:spcPts val="3640"/>
                </a:lnSpc>
              </a:pPr>
              <a:r>
                <a:rPr lang="en-US" sz="2600" b="1" spc="2">
                  <a:solidFill>
                    <a:srgbClr val="FFFFFF"/>
                  </a:solidFill>
                  <a:latin typeface="Glacial Indifference Bold"/>
                  <a:ea typeface="Glacial Indifference Bold"/>
                  <a:cs typeface="Glacial Indifference Bold"/>
                  <a:sym typeface="Glacial Indifference Bold"/>
                </a:rPr>
                <a:t>See your conveyancing bundle for example documents</a:t>
              </a:r>
            </a:p>
          </p:txBody>
        </p:sp>
      </p:grpSp>
      <p:sp>
        <p:nvSpPr>
          <p:cNvPr id="8" name="Freeform 8"/>
          <p:cNvSpPr/>
          <p:nvPr/>
        </p:nvSpPr>
        <p:spPr>
          <a:xfrm>
            <a:off x="12017846" y="3779595"/>
            <a:ext cx="5648835" cy="5479370"/>
          </a:xfrm>
          <a:custGeom>
            <a:avLst/>
            <a:gdLst/>
            <a:ahLst/>
            <a:cxnLst/>
            <a:rect l="l" t="t" r="r" b="b"/>
            <a:pathLst>
              <a:path w="5648835" h="5479370">
                <a:moveTo>
                  <a:pt x="0" y="0"/>
                </a:moveTo>
                <a:lnTo>
                  <a:pt x="5648835" y="0"/>
                </a:lnTo>
                <a:lnTo>
                  <a:pt x="5648835" y="5479371"/>
                </a:lnTo>
                <a:lnTo>
                  <a:pt x="0" y="5479371"/>
                </a:lnTo>
                <a:lnTo>
                  <a:pt x="0" y="0"/>
                </a:lnTo>
                <a:close/>
              </a:path>
            </a:pathLst>
          </a:custGeom>
          <a:blipFill>
            <a:blip r:embed="rId3"/>
            <a:stretch>
              <a:fillRect/>
            </a:stretch>
          </a:blipFill>
        </p:spPr>
        <p:txBody>
          <a:bodyPr/>
          <a:lstStyle/>
          <a:p>
            <a:endParaRPr lang="en-GB"/>
          </a:p>
        </p:txBody>
      </p:sp>
      <p:sp>
        <p:nvSpPr>
          <p:cNvPr id="9" name="TextBox 9"/>
          <p:cNvSpPr txBox="1"/>
          <p:nvPr/>
        </p:nvSpPr>
        <p:spPr>
          <a:xfrm>
            <a:off x="1028700" y="476250"/>
            <a:ext cx="13813563" cy="1631314"/>
          </a:xfrm>
          <a:prstGeom prst="rect">
            <a:avLst/>
          </a:prstGeom>
        </p:spPr>
        <p:txBody>
          <a:bodyPr lIns="0" tIns="0" rIns="0" bIns="0" rtlCol="0" anchor="t">
            <a:spAutoFit/>
          </a:bodyPr>
          <a:lstStyle/>
          <a:p>
            <a:pPr algn="just">
              <a:lnSpc>
                <a:spcPts val="14200"/>
              </a:lnSpc>
            </a:pPr>
            <a:r>
              <a:rPr lang="en-US" sz="7100" b="1" spc="7">
                <a:solidFill>
                  <a:srgbClr val="E65485"/>
                </a:solidFill>
                <a:latin typeface="Glacial Indifference Bold"/>
                <a:ea typeface="Glacial Indifference Bold"/>
                <a:cs typeface="Glacial Indifference Bold"/>
                <a:sym typeface="Glacial Indifference Bold"/>
              </a:rPr>
              <a:t>BEFORE CONVEYANCING</a:t>
            </a:r>
            <a:r>
              <a:rPr lang="en-US" sz="7100" b="1" spc="7">
                <a:solidFill>
                  <a:srgbClr val="292A5A"/>
                </a:solidFill>
                <a:latin typeface="Glacial Indifference Bold"/>
                <a:ea typeface="Glacial Indifference Bold"/>
                <a:cs typeface="Glacial Indifference Bold"/>
                <a:sym typeface="Glacial Indifference Bold"/>
              </a:rPr>
              <a:t> BEGINS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3034571" y="2143522"/>
            <a:ext cx="3808695" cy="7592658"/>
          </a:xfrm>
          <a:custGeom>
            <a:avLst/>
            <a:gdLst/>
            <a:ahLst/>
            <a:cxnLst/>
            <a:rect l="l" t="t" r="r" b="b"/>
            <a:pathLst>
              <a:path w="3808695" h="7592658">
                <a:moveTo>
                  <a:pt x="0" y="0"/>
                </a:moveTo>
                <a:lnTo>
                  <a:pt x="3808695" y="0"/>
                </a:lnTo>
                <a:lnTo>
                  <a:pt x="3808695" y="7592658"/>
                </a:lnTo>
                <a:lnTo>
                  <a:pt x="0" y="7592658"/>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1028700" y="2050595"/>
            <a:ext cx="10176697" cy="7960995"/>
          </a:xfrm>
          <a:prstGeom prst="rect">
            <a:avLst/>
          </a:prstGeom>
        </p:spPr>
        <p:txBody>
          <a:bodyPr lIns="0" tIns="0" rIns="0" bIns="0" rtlCol="0" anchor="t">
            <a:spAutoFit/>
          </a:bodyPr>
          <a:lstStyle/>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Seller sells estate, buyer acquires deed</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Regardless whether freehold/leasehold - follow similar process</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Two key milestones:</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Exchange of Contracts; and</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Completion </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Entire process resolves around these pivotal points, ensuring that actions taken and enquiries made</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Conveyancer role is process driven:</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checklists (next slides), protocol assist with this</a:t>
            </a:r>
          </a:p>
          <a:p>
            <a:pPr marL="1381758" lvl="2" indent="-460586"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Law Society accreditation scheme - </a:t>
            </a:r>
            <a:r>
              <a:rPr lang="en-US" sz="3199" u="sng">
                <a:solidFill>
                  <a:srgbClr val="292A5A"/>
                </a:solidFill>
                <a:latin typeface="Glacial Indifference"/>
                <a:ea typeface="Glacial Indifference"/>
                <a:cs typeface="Glacial Indifference"/>
                <a:sym typeface="Glacial Indifference"/>
                <a:hlinkClick r:id="rId4" tooltip="https://www.lawsociety.org.uk/topics/firm-accreditations/conveyancing-quality-scheme"/>
              </a:rPr>
              <a:t>Conveyancing quality scheme (CQS)</a:t>
            </a:r>
            <a:r>
              <a:rPr lang="en-US" sz="3199">
                <a:solidFill>
                  <a:srgbClr val="292A5A"/>
                </a:solidFill>
                <a:latin typeface="Glacial Indifference"/>
                <a:ea typeface="Glacial Indifference"/>
                <a:cs typeface="Glacial Indifference"/>
                <a:sym typeface="Glacial Indifference"/>
              </a:rPr>
              <a:t> </a:t>
            </a:r>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KEY STAGES OF </a:t>
            </a:r>
            <a:r>
              <a:rPr lang="en-US" sz="7500" b="1" spc="7">
                <a:solidFill>
                  <a:srgbClr val="292A5A"/>
                </a:solidFill>
                <a:latin typeface="Glacial Indifference Bold"/>
                <a:ea typeface="Glacial Indifference Bold"/>
                <a:cs typeface="Glacial Indifference Bold"/>
                <a:sym typeface="Glacial Indifference Bold"/>
              </a:rPr>
              <a:t>CONVEYANCING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1088958" y="490889"/>
            <a:ext cx="12895002" cy="1981200"/>
          </a:xfrm>
        </p:spPr>
        <p:txBody>
          <a:bodyPr/>
          <a:lstStyle/>
          <a:p>
            <a:r>
              <a:rPr lang="en-GB" dirty="0"/>
              <a:t>Conveyancing Flowchart</a:t>
            </a:r>
          </a:p>
        </p:txBody>
      </p:sp>
      <p:pic>
        <p:nvPicPr>
          <p:cNvPr id="7" name="Picture 6">
            <a:extLst>
              <a:ext uri="{FF2B5EF4-FFF2-40B4-BE49-F238E27FC236}">
                <a16:creationId xmlns:a16="http://schemas.microsoft.com/office/drawing/2014/main" id="{F30B9A3C-5D5A-0BF6-3CF6-38249AC195B4}"/>
              </a:ext>
            </a:extLst>
          </p:cNvPr>
          <p:cNvPicPr>
            <a:picLocks noChangeAspect="1"/>
          </p:cNvPicPr>
          <p:nvPr/>
        </p:nvPicPr>
        <p:blipFill>
          <a:blip r:embed="rId3"/>
          <a:stretch>
            <a:fillRect/>
          </a:stretch>
        </p:blipFill>
        <p:spPr>
          <a:xfrm>
            <a:off x="1237523" y="2273015"/>
            <a:ext cx="15191490" cy="5956586"/>
          </a:xfrm>
          <a:prstGeom prst="rect">
            <a:avLst/>
          </a:prstGeom>
        </p:spPr>
      </p:pic>
    </p:spTree>
    <p:extLst>
      <p:ext uri="{BB962C8B-B14F-4D97-AF65-F5344CB8AC3E}">
        <p14:creationId xmlns:p14="http://schemas.microsoft.com/office/powerpoint/2010/main" val="29705808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6" y="9759025"/>
            <a:ext cx="6698163" cy="550820"/>
          </a:xfrm>
          <a:prstGeom prst="rect">
            <a:avLst/>
          </a:prstGeom>
          <a:solidFill>
            <a:schemeClr val="accent1">
              <a:lumMod val="50000"/>
            </a:schemeClr>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038350"/>
            <a:ext cx="10561137" cy="8271495"/>
          </a:xfrm>
          <a:prstGeom prst="rect">
            <a:avLst/>
          </a:prstGeom>
        </p:spPr>
        <p:txBody>
          <a:bodyPr lIns="0" tIns="0" rIns="0" bIns="0" rtlCol="0" anchor="t">
            <a:spAutoFit/>
          </a:bodyPr>
          <a:lstStyle/>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Parties obligated to buy/sell until contracts are </a:t>
            </a:r>
            <a:r>
              <a:rPr lang="en-US" sz="3000" b="1" dirty="0">
                <a:solidFill>
                  <a:srgbClr val="292A5A"/>
                </a:solidFill>
                <a:latin typeface="Glacial Indifference Bold"/>
                <a:ea typeface="Glacial Indifference Bold"/>
                <a:cs typeface="Glacial Indifference Bold"/>
                <a:sym typeface="Glacial Indifference Bold"/>
              </a:rPr>
              <a:t>exchanged</a:t>
            </a:r>
            <a:r>
              <a:rPr lang="en-US" sz="3000" dirty="0">
                <a:solidFill>
                  <a:srgbClr val="292A5A"/>
                </a:solidFill>
                <a:latin typeface="Glacial Indifference"/>
                <a:ea typeface="Glacial Indifference"/>
                <a:cs typeface="Glacial Indifference"/>
                <a:sym typeface="Glacial Indifference"/>
              </a:rPr>
              <a:t>.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Buyers sometimes complain when the seller withdraws just before exchange of contracts, after the buyer has incurred considerable time and expense.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Obvious solution would be for  buyer to exchange as soon as they make an offer, preventing </a:t>
            </a:r>
            <a:r>
              <a:rPr lang="en-US" sz="3000" b="1" dirty="0" err="1">
                <a:solidFill>
                  <a:srgbClr val="292A5A"/>
                </a:solidFill>
                <a:latin typeface="Glacial Indifference Bold"/>
                <a:ea typeface="Glacial Indifference Bold"/>
                <a:cs typeface="Glacial Indifference Bold"/>
                <a:sym typeface="Glacial Indifference Bold"/>
              </a:rPr>
              <a:t>gazumption</a:t>
            </a:r>
            <a:r>
              <a:rPr lang="en-US" sz="3000" dirty="0">
                <a:solidFill>
                  <a:srgbClr val="292A5A"/>
                </a:solidFill>
                <a:latin typeface="Glacial Indifference"/>
                <a:ea typeface="Glacial Indifference"/>
                <a:cs typeface="Glacial Indifference"/>
                <a:sym typeface="Glacial Indifference"/>
              </a:rPr>
              <a:t> </a:t>
            </a:r>
          </a:p>
          <a:p>
            <a:pPr marL="647700" lvl="1" indent="-323850">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But, buyer should not enter the contract until they have completed their due diligence </a:t>
            </a:r>
            <a:r>
              <a:rPr lang="en-US" sz="3000" b="1" dirty="0">
                <a:solidFill>
                  <a:srgbClr val="292A5A"/>
                </a:solidFill>
                <a:latin typeface="Glacial Indifference Bold"/>
                <a:ea typeface="Glacial Indifference Bold"/>
                <a:cs typeface="Glacial Indifference Bold"/>
                <a:sym typeface="Glacial Indifference Bold"/>
              </a:rPr>
              <a:t>Caveat emptor: BUYER BEWARE </a:t>
            </a:r>
            <a:r>
              <a:rPr lang="en-US" sz="3000" dirty="0">
                <a:solidFill>
                  <a:srgbClr val="292A5A"/>
                </a:solidFill>
                <a:latin typeface="Glacial Indifference"/>
                <a:ea typeface="Glacial Indifference"/>
                <a:cs typeface="Glacial Indifference"/>
                <a:sym typeface="Glacial Indifference"/>
              </a:rPr>
              <a:t>Onus on the buyer to discover as much about the property before committing to buy.</a:t>
            </a:r>
            <a:endParaRPr lang="en-US" sz="3000" b="1" dirty="0">
              <a:solidFill>
                <a:srgbClr val="292A5A"/>
              </a:solidFill>
              <a:latin typeface="Glacial Indifference Bold"/>
              <a:ea typeface="Glacial Indifference Bold"/>
              <a:cs typeface="Glacial Indifference Bold"/>
              <a:sym typeface="Glacial Indifference Bold"/>
            </a:endParaRPr>
          </a:p>
          <a:p>
            <a:pPr marL="647700" lvl="1" indent="-323850" algn="l">
              <a:lnSpc>
                <a:spcPts val="4950"/>
              </a:lnSpc>
              <a:buFont typeface="Arial"/>
              <a:buChar char="•"/>
            </a:pPr>
            <a:r>
              <a:rPr lang="en-US" sz="3000" dirty="0">
                <a:solidFill>
                  <a:srgbClr val="292A5A"/>
                </a:solidFill>
                <a:latin typeface="Glacial Indifference Bold"/>
                <a:ea typeface="Glacial Indifference"/>
                <a:cs typeface="Glacial Indifference"/>
                <a:sym typeface="Glacial Indifference Bold"/>
              </a:rPr>
              <a:t> </a:t>
            </a:r>
            <a:r>
              <a:rPr lang="en-US" sz="3000" dirty="0">
                <a:solidFill>
                  <a:srgbClr val="292A5A"/>
                </a:solidFill>
                <a:latin typeface="Glacial Indifference"/>
                <a:ea typeface="Glacial Indifference"/>
                <a:cs typeface="Glacial Indifference"/>
                <a:sym typeface="Glacial Indifference"/>
              </a:rPr>
              <a:t>Seller is not obliged to disclose information, besides limited matters of title, and would not be liable for any defects later identified. </a:t>
            </a:r>
          </a:p>
        </p:txBody>
      </p:sp>
      <p:sp>
        <p:nvSpPr>
          <p:cNvPr id="6" name="TextBox 6"/>
          <p:cNvSpPr txBox="1"/>
          <p:nvPr/>
        </p:nvSpPr>
        <p:spPr>
          <a:xfrm>
            <a:off x="1028700" y="447675"/>
            <a:ext cx="10561137"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LEGALLY </a:t>
            </a:r>
            <a:r>
              <a:rPr lang="en-US" sz="7500" b="1" spc="7" dirty="0">
                <a:solidFill>
                  <a:srgbClr val="292A5A"/>
                </a:solidFill>
                <a:latin typeface="Glacial Indifference Bold"/>
                <a:ea typeface="Glacial Indifference Bold"/>
                <a:cs typeface="Glacial Indifference Bold"/>
                <a:sym typeface="Glacial Indifference Bold"/>
              </a:rPr>
              <a:t>BINDING</a:t>
            </a:r>
          </a:p>
        </p:txBody>
      </p:sp>
      <p:pic>
        <p:nvPicPr>
          <p:cNvPr id="8" name="Picture 7">
            <a:extLst>
              <a:ext uri="{FF2B5EF4-FFF2-40B4-BE49-F238E27FC236}">
                <a16:creationId xmlns:a16="http://schemas.microsoft.com/office/drawing/2014/main" id="{92390FEE-7930-8068-7DDE-1116D373C8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597858" y="794370"/>
            <a:ext cx="6698163" cy="8964655"/>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038350"/>
            <a:ext cx="11294368" cy="5706690"/>
          </a:xfrm>
          <a:prstGeom prst="rect">
            <a:avLst/>
          </a:prstGeom>
        </p:spPr>
        <p:txBody>
          <a:bodyPr lIns="0" tIns="0" rIns="0" bIns="0" rtlCol="0" anchor="t">
            <a:spAutoFit/>
          </a:bodyPr>
          <a:lstStyle/>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Residential conveyancing only, first introduced 1990</a:t>
            </a:r>
          </a:p>
          <a:p>
            <a:pPr marL="647700" lvl="1" indent="-323850" algn="l">
              <a:lnSpc>
                <a:spcPts val="4950"/>
              </a:lnSpc>
              <a:buFont typeface="Arial"/>
              <a:buChar char="•"/>
            </a:pPr>
            <a:r>
              <a:rPr lang="en-US" sz="3000" dirty="0" err="1">
                <a:solidFill>
                  <a:srgbClr val="292A5A"/>
                </a:solidFill>
                <a:latin typeface="Glacial Indifference"/>
                <a:ea typeface="Glacial Indifference"/>
                <a:cs typeface="Glacial Indifference"/>
                <a:sym typeface="Glacial Indifference"/>
              </a:rPr>
              <a:t>Standardise</a:t>
            </a:r>
            <a:r>
              <a:rPr lang="en-US" sz="3000" dirty="0">
                <a:solidFill>
                  <a:srgbClr val="292A5A"/>
                </a:solidFill>
                <a:latin typeface="Glacial Indifference"/>
                <a:ea typeface="Glacial Indifference"/>
                <a:cs typeface="Glacial Indifference"/>
                <a:sym typeface="Glacial Indifference"/>
              </a:rPr>
              <a:t> the residential conveyancing process.</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Set of instructions to conveyancers as to how to carry out a residential sale and purchase and is accompanied by a series of standard documents issued under the ‘</a:t>
            </a:r>
            <a:r>
              <a:rPr lang="en-US" sz="3000" dirty="0" err="1">
                <a:solidFill>
                  <a:srgbClr val="292A5A"/>
                </a:solidFill>
                <a:latin typeface="Glacial Indifference"/>
                <a:ea typeface="Glacial Indifference"/>
                <a:cs typeface="Glacial Indifference"/>
                <a:sym typeface="Glacial Indifference"/>
              </a:rPr>
              <a:t>TransAction</a:t>
            </a:r>
            <a:r>
              <a:rPr lang="en-US" sz="3000" dirty="0">
                <a:solidFill>
                  <a:srgbClr val="292A5A"/>
                </a:solidFill>
                <a:latin typeface="Glacial Indifference"/>
                <a:ea typeface="Glacial Indifference"/>
                <a:cs typeface="Glacial Indifference"/>
                <a:sym typeface="Glacial Indifference"/>
              </a:rPr>
              <a:t>’ brand.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Where the Protocol is used, the form of standard pre-contract enquiries to the seller that the seller’s solicitor will ask their client to complete for a freehold property is called a Property Information Form (TA6). </a:t>
            </a:r>
          </a:p>
        </p:txBody>
      </p:sp>
      <p:grpSp>
        <p:nvGrpSpPr>
          <p:cNvPr id="5" name="Group 5"/>
          <p:cNvGrpSpPr>
            <a:grpSpLocks noChangeAspect="1"/>
          </p:cNvGrpSpPr>
          <p:nvPr/>
        </p:nvGrpSpPr>
        <p:grpSpPr>
          <a:xfrm>
            <a:off x="12695102" y="2520315"/>
            <a:ext cx="4862410" cy="6737985"/>
            <a:chOff x="0" y="0"/>
            <a:chExt cx="4734560" cy="6560820"/>
          </a:xfrm>
        </p:grpSpPr>
        <p:sp>
          <p:nvSpPr>
            <p:cNvPr id="6" name="Freeform 6"/>
            <p:cNvSpPr/>
            <p:nvPr/>
          </p:nvSpPr>
          <p:spPr>
            <a:xfrm>
              <a:off x="36830" y="50800"/>
              <a:ext cx="4645660" cy="6473190"/>
            </a:xfrm>
            <a:custGeom>
              <a:avLst/>
              <a:gdLst/>
              <a:ahLst/>
              <a:cxnLst/>
              <a:rect l="l" t="t" r="r" b="b"/>
              <a:pathLst>
                <a:path w="4645660" h="6473190">
                  <a:moveTo>
                    <a:pt x="4368800" y="0"/>
                  </a:moveTo>
                  <a:lnTo>
                    <a:pt x="276860" y="0"/>
                  </a:lnTo>
                  <a:cubicBezTo>
                    <a:pt x="124460" y="0"/>
                    <a:pt x="0" y="123190"/>
                    <a:pt x="0" y="276860"/>
                  </a:cubicBezTo>
                  <a:lnTo>
                    <a:pt x="0" y="6196330"/>
                  </a:lnTo>
                  <a:cubicBezTo>
                    <a:pt x="0" y="6350000"/>
                    <a:pt x="124460" y="6473190"/>
                    <a:pt x="276860" y="6473190"/>
                  </a:cubicBezTo>
                  <a:lnTo>
                    <a:pt x="4368800" y="6473190"/>
                  </a:lnTo>
                  <a:cubicBezTo>
                    <a:pt x="4522470" y="6473190"/>
                    <a:pt x="4645660" y="6348730"/>
                    <a:pt x="4645660" y="6196330"/>
                  </a:cubicBezTo>
                  <a:lnTo>
                    <a:pt x="4645660" y="276860"/>
                  </a:lnTo>
                  <a:cubicBezTo>
                    <a:pt x="4645660" y="123190"/>
                    <a:pt x="4522470" y="0"/>
                    <a:pt x="4368800" y="0"/>
                  </a:cubicBezTo>
                  <a:close/>
                  <a:moveTo>
                    <a:pt x="4425950" y="6156960"/>
                  </a:moveTo>
                  <a:cubicBezTo>
                    <a:pt x="4425950" y="6212840"/>
                    <a:pt x="4380230" y="6258560"/>
                    <a:pt x="4324350" y="6258560"/>
                  </a:cubicBezTo>
                  <a:lnTo>
                    <a:pt x="321310" y="6258560"/>
                  </a:lnTo>
                  <a:cubicBezTo>
                    <a:pt x="265430" y="6258560"/>
                    <a:pt x="219710" y="6212840"/>
                    <a:pt x="219710" y="6156960"/>
                  </a:cubicBezTo>
                  <a:lnTo>
                    <a:pt x="219710" y="316230"/>
                  </a:lnTo>
                  <a:cubicBezTo>
                    <a:pt x="219710" y="260350"/>
                    <a:pt x="265430" y="214630"/>
                    <a:pt x="321310" y="214630"/>
                  </a:cubicBezTo>
                  <a:lnTo>
                    <a:pt x="4325620" y="214630"/>
                  </a:lnTo>
                  <a:cubicBezTo>
                    <a:pt x="4381500" y="214630"/>
                    <a:pt x="4427220" y="260350"/>
                    <a:pt x="4427220" y="316230"/>
                  </a:cubicBezTo>
                  <a:lnTo>
                    <a:pt x="4427220" y="6156960"/>
                  </a:lnTo>
                  <a:close/>
                </a:path>
              </a:pathLst>
            </a:custGeom>
            <a:solidFill>
              <a:srgbClr val="010101"/>
            </a:solidFill>
          </p:spPr>
          <p:txBody>
            <a:bodyPr/>
            <a:lstStyle/>
            <a:p>
              <a:endParaRPr lang="en-GB"/>
            </a:p>
          </p:txBody>
        </p:sp>
        <p:sp>
          <p:nvSpPr>
            <p:cNvPr id="7" name="Freeform 7"/>
            <p:cNvSpPr/>
            <p:nvPr/>
          </p:nvSpPr>
          <p:spPr>
            <a:xfrm>
              <a:off x="0" y="16511"/>
              <a:ext cx="4716780" cy="6544310"/>
            </a:xfrm>
            <a:custGeom>
              <a:avLst/>
              <a:gdLst/>
              <a:ahLst/>
              <a:cxnLst/>
              <a:rect l="l" t="t" r="r" b="b"/>
              <a:pathLst>
                <a:path w="4716780" h="6544310">
                  <a:moveTo>
                    <a:pt x="4395470" y="36829"/>
                  </a:moveTo>
                  <a:cubicBezTo>
                    <a:pt x="4552950" y="36829"/>
                    <a:pt x="4681220" y="165099"/>
                    <a:pt x="4681220" y="322579"/>
                  </a:cubicBezTo>
                  <a:lnTo>
                    <a:pt x="4681220" y="6222999"/>
                  </a:lnTo>
                  <a:cubicBezTo>
                    <a:pt x="4681220" y="6380479"/>
                    <a:pt x="4552950" y="6508750"/>
                    <a:pt x="4395470" y="6508750"/>
                  </a:cubicBezTo>
                  <a:lnTo>
                    <a:pt x="321310" y="6508750"/>
                  </a:lnTo>
                  <a:cubicBezTo>
                    <a:pt x="163830" y="6508750"/>
                    <a:pt x="35560" y="6380480"/>
                    <a:pt x="35560" y="6223000"/>
                  </a:cubicBezTo>
                  <a:lnTo>
                    <a:pt x="35560" y="322580"/>
                  </a:lnTo>
                  <a:cubicBezTo>
                    <a:pt x="35560" y="165100"/>
                    <a:pt x="163830" y="36830"/>
                    <a:pt x="321310" y="36830"/>
                  </a:cubicBezTo>
                  <a:lnTo>
                    <a:pt x="4395470" y="36830"/>
                  </a:lnTo>
                  <a:moveTo>
                    <a:pt x="4395470" y="0"/>
                  </a:moveTo>
                  <a:lnTo>
                    <a:pt x="321310" y="0"/>
                  </a:lnTo>
                  <a:cubicBezTo>
                    <a:pt x="143510" y="0"/>
                    <a:pt x="0" y="144780"/>
                    <a:pt x="0" y="322580"/>
                  </a:cubicBezTo>
                  <a:lnTo>
                    <a:pt x="0" y="6223000"/>
                  </a:lnTo>
                  <a:cubicBezTo>
                    <a:pt x="0" y="6400800"/>
                    <a:pt x="143510" y="6544309"/>
                    <a:pt x="321310" y="6544309"/>
                  </a:cubicBezTo>
                  <a:lnTo>
                    <a:pt x="4395470" y="6544309"/>
                  </a:lnTo>
                  <a:cubicBezTo>
                    <a:pt x="4573270" y="6544309"/>
                    <a:pt x="4716780" y="6400800"/>
                    <a:pt x="4716780" y="6223000"/>
                  </a:cubicBezTo>
                  <a:lnTo>
                    <a:pt x="4716780" y="322580"/>
                  </a:lnTo>
                  <a:cubicBezTo>
                    <a:pt x="4716780" y="144780"/>
                    <a:pt x="4573270" y="0"/>
                    <a:pt x="4395470" y="0"/>
                  </a:cubicBezTo>
                  <a:close/>
                </a:path>
              </a:pathLst>
            </a:custGeom>
            <a:solidFill>
              <a:srgbClr val="E9E8E9"/>
            </a:solidFill>
          </p:spPr>
          <p:txBody>
            <a:bodyPr/>
            <a:lstStyle/>
            <a:p>
              <a:endParaRPr lang="en-GB"/>
            </a:p>
          </p:txBody>
        </p:sp>
        <p:sp>
          <p:nvSpPr>
            <p:cNvPr id="8" name="Freeform 8"/>
            <p:cNvSpPr/>
            <p:nvPr/>
          </p:nvSpPr>
          <p:spPr>
            <a:xfrm>
              <a:off x="256540" y="265430"/>
              <a:ext cx="4207510" cy="6043930"/>
            </a:xfrm>
            <a:custGeom>
              <a:avLst/>
              <a:gdLst/>
              <a:ahLst/>
              <a:cxnLst/>
              <a:rect l="l" t="t" r="r" b="b"/>
              <a:pathLst>
                <a:path w="4207510" h="6043930">
                  <a:moveTo>
                    <a:pt x="4206240" y="5942330"/>
                  </a:moveTo>
                  <a:cubicBezTo>
                    <a:pt x="4206240" y="5998210"/>
                    <a:pt x="4160520" y="6043930"/>
                    <a:pt x="4104640" y="6043930"/>
                  </a:cubicBezTo>
                  <a:lnTo>
                    <a:pt x="101600" y="6043930"/>
                  </a:lnTo>
                  <a:cubicBezTo>
                    <a:pt x="45720" y="6043930"/>
                    <a:pt x="0" y="5998210"/>
                    <a:pt x="0" y="5942330"/>
                  </a:cubicBezTo>
                  <a:lnTo>
                    <a:pt x="0" y="101600"/>
                  </a:lnTo>
                  <a:cubicBezTo>
                    <a:pt x="0" y="45720"/>
                    <a:pt x="45720" y="0"/>
                    <a:pt x="101600" y="0"/>
                  </a:cubicBezTo>
                  <a:lnTo>
                    <a:pt x="4105910" y="0"/>
                  </a:lnTo>
                  <a:cubicBezTo>
                    <a:pt x="4161790" y="0"/>
                    <a:pt x="4207510" y="45720"/>
                    <a:pt x="4207510" y="101600"/>
                  </a:cubicBezTo>
                  <a:lnTo>
                    <a:pt x="4207510" y="5942330"/>
                  </a:lnTo>
                  <a:close/>
                </a:path>
              </a:pathLst>
            </a:custGeom>
            <a:blipFill>
              <a:blip r:embed="rId3"/>
              <a:stretch>
                <a:fillRect l="-5233" r="-5233"/>
              </a:stretch>
            </a:blipFill>
          </p:spPr>
          <p:txBody>
            <a:bodyPr/>
            <a:lstStyle/>
            <a:p>
              <a:endParaRPr lang="en-GB"/>
            </a:p>
          </p:txBody>
        </p:sp>
        <p:sp>
          <p:nvSpPr>
            <p:cNvPr id="9" name="Freeform 9"/>
            <p:cNvSpPr/>
            <p:nvPr/>
          </p:nvSpPr>
          <p:spPr>
            <a:xfrm>
              <a:off x="1951378" y="120589"/>
              <a:ext cx="79963" cy="76322"/>
            </a:xfrm>
            <a:custGeom>
              <a:avLst/>
              <a:gdLst/>
              <a:ahLst/>
              <a:cxnLst/>
              <a:rect l="l" t="t" r="r" b="b"/>
              <a:pathLst>
                <a:path w="79963" h="76322">
                  <a:moveTo>
                    <a:pt x="39982" y="61"/>
                  </a:moveTo>
                  <a:cubicBezTo>
                    <a:pt x="26330" y="0"/>
                    <a:pt x="13688" y="7248"/>
                    <a:pt x="6844" y="19062"/>
                  </a:cubicBezTo>
                  <a:cubicBezTo>
                    <a:pt x="0" y="30875"/>
                    <a:pt x="0" y="45447"/>
                    <a:pt x="6844" y="57260"/>
                  </a:cubicBezTo>
                  <a:cubicBezTo>
                    <a:pt x="13688" y="69074"/>
                    <a:pt x="26330" y="76322"/>
                    <a:pt x="39982" y="76261"/>
                  </a:cubicBezTo>
                  <a:cubicBezTo>
                    <a:pt x="53634" y="76322"/>
                    <a:pt x="66276" y="69074"/>
                    <a:pt x="73120" y="57260"/>
                  </a:cubicBezTo>
                  <a:cubicBezTo>
                    <a:pt x="79964" y="45447"/>
                    <a:pt x="79964" y="30875"/>
                    <a:pt x="73120" y="19062"/>
                  </a:cubicBezTo>
                  <a:cubicBezTo>
                    <a:pt x="66276" y="7248"/>
                    <a:pt x="53634" y="0"/>
                    <a:pt x="39982" y="61"/>
                  </a:cubicBezTo>
                  <a:close/>
                </a:path>
              </a:pathLst>
            </a:custGeom>
            <a:solidFill>
              <a:srgbClr val="333333"/>
            </a:solidFill>
          </p:spPr>
          <p:txBody>
            <a:bodyPr/>
            <a:lstStyle/>
            <a:p>
              <a:endParaRPr lang="en-GB"/>
            </a:p>
          </p:txBody>
        </p:sp>
        <p:sp>
          <p:nvSpPr>
            <p:cNvPr id="10" name="Freeform 10"/>
            <p:cNvSpPr/>
            <p:nvPr/>
          </p:nvSpPr>
          <p:spPr>
            <a:xfrm>
              <a:off x="2119473" y="104052"/>
              <a:ext cx="114614" cy="109395"/>
            </a:xfrm>
            <a:custGeom>
              <a:avLst/>
              <a:gdLst/>
              <a:ahLst/>
              <a:cxnLst/>
              <a:rect l="l" t="t" r="r" b="b"/>
              <a:pathLst>
                <a:path w="114614" h="109395">
                  <a:moveTo>
                    <a:pt x="57307" y="88"/>
                  </a:moveTo>
                  <a:cubicBezTo>
                    <a:pt x="37739" y="0"/>
                    <a:pt x="19619" y="10390"/>
                    <a:pt x="9809" y="27322"/>
                  </a:cubicBezTo>
                  <a:cubicBezTo>
                    <a:pt x="0" y="44255"/>
                    <a:pt x="0" y="65141"/>
                    <a:pt x="9809" y="82074"/>
                  </a:cubicBezTo>
                  <a:cubicBezTo>
                    <a:pt x="19619" y="99006"/>
                    <a:pt x="37739" y="109396"/>
                    <a:pt x="57307" y="109308"/>
                  </a:cubicBezTo>
                  <a:cubicBezTo>
                    <a:pt x="76875" y="109396"/>
                    <a:pt x="94995" y="99006"/>
                    <a:pt x="104804" y="82074"/>
                  </a:cubicBezTo>
                  <a:cubicBezTo>
                    <a:pt x="114614" y="65141"/>
                    <a:pt x="114614" y="44255"/>
                    <a:pt x="104804" y="27322"/>
                  </a:cubicBezTo>
                  <a:cubicBezTo>
                    <a:pt x="94995" y="10390"/>
                    <a:pt x="76875" y="0"/>
                    <a:pt x="57307" y="88"/>
                  </a:cubicBezTo>
                  <a:close/>
                </a:path>
              </a:pathLst>
            </a:custGeom>
            <a:solidFill>
              <a:srgbClr val="333333"/>
            </a:solidFill>
          </p:spPr>
          <p:txBody>
            <a:bodyPr/>
            <a:lstStyle/>
            <a:p>
              <a:endParaRPr lang="en-GB"/>
            </a:p>
          </p:txBody>
        </p:sp>
        <p:sp>
          <p:nvSpPr>
            <p:cNvPr id="11" name="Freeform 11"/>
            <p:cNvSpPr/>
            <p:nvPr/>
          </p:nvSpPr>
          <p:spPr>
            <a:xfrm>
              <a:off x="2328944" y="128221"/>
              <a:ext cx="63971" cy="61058"/>
            </a:xfrm>
            <a:custGeom>
              <a:avLst/>
              <a:gdLst/>
              <a:ahLst/>
              <a:cxnLst/>
              <a:rect l="l" t="t" r="r" b="b"/>
              <a:pathLst>
                <a:path w="63971" h="61058">
                  <a:moveTo>
                    <a:pt x="31986" y="49"/>
                  </a:moveTo>
                  <a:cubicBezTo>
                    <a:pt x="21064" y="0"/>
                    <a:pt x="10951" y="5799"/>
                    <a:pt x="5476" y="15250"/>
                  </a:cubicBezTo>
                  <a:cubicBezTo>
                    <a:pt x="0" y="24700"/>
                    <a:pt x="0" y="36358"/>
                    <a:pt x="5476" y="45808"/>
                  </a:cubicBezTo>
                  <a:cubicBezTo>
                    <a:pt x="10951" y="55259"/>
                    <a:pt x="21064" y="61058"/>
                    <a:pt x="31986" y="61009"/>
                  </a:cubicBezTo>
                  <a:cubicBezTo>
                    <a:pt x="42908" y="61058"/>
                    <a:pt x="53021" y="55259"/>
                    <a:pt x="58496" y="45808"/>
                  </a:cubicBezTo>
                  <a:cubicBezTo>
                    <a:pt x="63971" y="36358"/>
                    <a:pt x="63971" y="24700"/>
                    <a:pt x="58496" y="15250"/>
                  </a:cubicBezTo>
                  <a:cubicBezTo>
                    <a:pt x="53021" y="5799"/>
                    <a:pt x="42908" y="0"/>
                    <a:pt x="31986" y="49"/>
                  </a:cubicBezTo>
                  <a:close/>
                </a:path>
              </a:pathLst>
            </a:custGeom>
            <a:solidFill>
              <a:srgbClr val="333333"/>
            </a:solidFill>
          </p:spPr>
          <p:txBody>
            <a:bodyPr/>
            <a:lstStyle/>
            <a:p>
              <a:endParaRPr lang="en-GB"/>
            </a:p>
          </p:txBody>
        </p:sp>
        <p:sp>
          <p:nvSpPr>
            <p:cNvPr id="12" name="Freeform 12"/>
            <p:cNvSpPr/>
            <p:nvPr/>
          </p:nvSpPr>
          <p:spPr>
            <a:xfrm>
              <a:off x="2346270" y="144758"/>
              <a:ext cx="29320" cy="27985"/>
            </a:xfrm>
            <a:custGeom>
              <a:avLst/>
              <a:gdLst/>
              <a:ahLst/>
              <a:cxnLst/>
              <a:rect l="l" t="t" r="r" b="b"/>
              <a:pathLst>
                <a:path w="29320" h="27985">
                  <a:moveTo>
                    <a:pt x="14660" y="22"/>
                  </a:moveTo>
                  <a:cubicBezTo>
                    <a:pt x="9654" y="0"/>
                    <a:pt x="5019" y="2657"/>
                    <a:pt x="2509" y="6989"/>
                  </a:cubicBezTo>
                  <a:cubicBezTo>
                    <a:pt x="0" y="11320"/>
                    <a:pt x="0" y="16664"/>
                    <a:pt x="2509" y="20995"/>
                  </a:cubicBezTo>
                  <a:cubicBezTo>
                    <a:pt x="5019" y="25327"/>
                    <a:pt x="9654" y="27984"/>
                    <a:pt x="14660" y="27962"/>
                  </a:cubicBezTo>
                  <a:cubicBezTo>
                    <a:pt x="19666" y="27984"/>
                    <a:pt x="24301" y="25327"/>
                    <a:pt x="26811" y="20995"/>
                  </a:cubicBezTo>
                  <a:cubicBezTo>
                    <a:pt x="29320" y="16664"/>
                    <a:pt x="29320" y="11320"/>
                    <a:pt x="26811" y="6989"/>
                  </a:cubicBezTo>
                  <a:cubicBezTo>
                    <a:pt x="24301" y="2657"/>
                    <a:pt x="19666" y="0"/>
                    <a:pt x="14660" y="22"/>
                  </a:cubicBezTo>
                  <a:close/>
                </a:path>
              </a:pathLst>
            </a:custGeom>
            <a:solidFill>
              <a:srgbClr val="E9E8E9"/>
            </a:solidFill>
          </p:spPr>
          <p:txBody>
            <a:bodyPr/>
            <a:lstStyle/>
            <a:p>
              <a:endParaRPr lang="en-GB"/>
            </a:p>
          </p:txBody>
        </p:sp>
        <p:sp>
          <p:nvSpPr>
            <p:cNvPr id="13" name="Freeform 13"/>
            <p:cNvSpPr/>
            <p:nvPr/>
          </p:nvSpPr>
          <p:spPr>
            <a:xfrm>
              <a:off x="2344044" y="144768"/>
              <a:ext cx="15993" cy="15264"/>
            </a:xfrm>
            <a:custGeom>
              <a:avLst/>
              <a:gdLst/>
              <a:ahLst/>
              <a:cxnLst/>
              <a:rect l="l" t="t" r="r" b="b"/>
              <a:pathLst>
                <a:path w="15993" h="15264">
                  <a:moveTo>
                    <a:pt x="7996" y="12"/>
                  </a:moveTo>
                  <a:cubicBezTo>
                    <a:pt x="5266" y="0"/>
                    <a:pt x="2737" y="1449"/>
                    <a:pt x="1368" y="3812"/>
                  </a:cubicBezTo>
                  <a:cubicBezTo>
                    <a:pt x="0" y="6175"/>
                    <a:pt x="0" y="9089"/>
                    <a:pt x="1368" y="11452"/>
                  </a:cubicBezTo>
                  <a:cubicBezTo>
                    <a:pt x="2737" y="13815"/>
                    <a:pt x="5266" y="15264"/>
                    <a:pt x="7996" y="15252"/>
                  </a:cubicBezTo>
                  <a:cubicBezTo>
                    <a:pt x="10726" y="15264"/>
                    <a:pt x="13255" y="13815"/>
                    <a:pt x="14623" y="11452"/>
                  </a:cubicBezTo>
                  <a:cubicBezTo>
                    <a:pt x="15992" y="9089"/>
                    <a:pt x="15992" y="6175"/>
                    <a:pt x="14623" y="3812"/>
                  </a:cubicBezTo>
                  <a:cubicBezTo>
                    <a:pt x="13255" y="1449"/>
                    <a:pt x="10726" y="0"/>
                    <a:pt x="7996" y="12"/>
                  </a:cubicBezTo>
                  <a:close/>
                </a:path>
              </a:pathLst>
            </a:custGeom>
            <a:solidFill>
              <a:srgbClr val="010101"/>
            </a:solidFill>
          </p:spPr>
          <p:txBody>
            <a:bodyPr/>
            <a:lstStyle/>
            <a:p>
              <a:endParaRPr lang="en-GB"/>
            </a:p>
          </p:txBody>
        </p:sp>
        <p:sp>
          <p:nvSpPr>
            <p:cNvPr id="14" name="Freeform 14"/>
            <p:cNvSpPr/>
            <p:nvPr/>
          </p:nvSpPr>
          <p:spPr>
            <a:xfrm>
              <a:off x="4716780" y="53467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BCBCBB"/>
            </a:solidFill>
          </p:spPr>
          <p:txBody>
            <a:bodyPr/>
            <a:lstStyle/>
            <a:p>
              <a:endParaRPr lang="en-GB"/>
            </a:p>
          </p:txBody>
        </p:sp>
        <p:sp>
          <p:nvSpPr>
            <p:cNvPr id="15" name="Freeform 15"/>
            <p:cNvSpPr/>
            <p:nvPr/>
          </p:nvSpPr>
          <p:spPr>
            <a:xfrm>
              <a:off x="4716780" y="861060"/>
              <a:ext cx="19050" cy="278130"/>
            </a:xfrm>
            <a:custGeom>
              <a:avLst/>
              <a:gdLst/>
              <a:ahLst/>
              <a:cxnLst/>
              <a:rect l="l" t="t" r="r" b="b"/>
              <a:pathLst>
                <a:path w="19050"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BCBCBB"/>
            </a:solidFill>
          </p:spPr>
          <p:txBody>
            <a:bodyPr/>
            <a:lstStyle/>
            <a:p>
              <a:endParaRPr lang="en-GB"/>
            </a:p>
          </p:txBody>
        </p:sp>
        <p:sp>
          <p:nvSpPr>
            <p:cNvPr id="16" name="Freeform 16"/>
            <p:cNvSpPr/>
            <p:nvPr/>
          </p:nvSpPr>
          <p:spPr>
            <a:xfrm>
              <a:off x="4064000" y="-2540"/>
              <a:ext cx="320040" cy="19050"/>
            </a:xfrm>
            <a:custGeom>
              <a:avLst/>
              <a:gdLst/>
              <a:ahLst/>
              <a:cxnLst/>
              <a:rect l="l" t="t" r="r" b="b"/>
              <a:pathLst>
                <a:path w="320040" h="19050">
                  <a:moveTo>
                    <a:pt x="0" y="19050"/>
                  </a:moveTo>
                  <a:lnTo>
                    <a:pt x="320040" y="19050"/>
                  </a:lnTo>
                  <a:cubicBezTo>
                    <a:pt x="320040" y="0"/>
                    <a:pt x="304800" y="2540"/>
                    <a:pt x="285750" y="2540"/>
                  </a:cubicBezTo>
                  <a:lnTo>
                    <a:pt x="34290" y="2540"/>
                  </a:lnTo>
                  <a:cubicBezTo>
                    <a:pt x="15240" y="2540"/>
                    <a:pt x="0" y="0"/>
                    <a:pt x="0" y="19050"/>
                  </a:cubicBezTo>
                  <a:close/>
                </a:path>
              </a:pathLst>
            </a:custGeom>
            <a:solidFill>
              <a:srgbClr val="BCBCBB"/>
            </a:solidFill>
          </p:spPr>
          <p:txBody>
            <a:bodyPr/>
            <a:lstStyle/>
            <a:p>
              <a:endParaRPr lang="en-GB"/>
            </a:p>
          </p:txBody>
        </p:sp>
      </p:grpSp>
      <p:sp>
        <p:nvSpPr>
          <p:cNvPr id="17" name="TextBox 17"/>
          <p:cNvSpPr txBox="1"/>
          <p:nvPr/>
        </p:nvSpPr>
        <p:spPr>
          <a:xfrm>
            <a:off x="1028700" y="585155"/>
            <a:ext cx="16230600" cy="1325241"/>
          </a:xfrm>
          <a:prstGeom prst="rect">
            <a:avLst/>
          </a:prstGeom>
        </p:spPr>
        <p:txBody>
          <a:bodyPr lIns="0" tIns="0" rIns="0" bIns="0" rtlCol="0" anchor="t">
            <a:spAutoFit/>
          </a:bodyPr>
          <a:lstStyle/>
          <a:p>
            <a:pPr algn="just">
              <a:lnSpc>
                <a:spcPts val="11600"/>
              </a:lnSpc>
            </a:pPr>
            <a:r>
              <a:rPr lang="en-US" sz="5800" b="1" spc="5">
                <a:solidFill>
                  <a:srgbClr val="E65485"/>
                </a:solidFill>
                <a:latin typeface="Glacial Indifference Bold"/>
                <a:ea typeface="Glacial Indifference Bold"/>
                <a:cs typeface="Glacial Indifference Bold"/>
                <a:sym typeface="Glacial Indifference Bold"/>
              </a:rPr>
              <a:t>THE LAW SOCIETY </a:t>
            </a:r>
            <a:r>
              <a:rPr lang="en-US" sz="5800" b="1" spc="5">
                <a:solidFill>
                  <a:srgbClr val="292A5A"/>
                </a:solidFill>
                <a:latin typeface="Glacial Indifference Bold"/>
                <a:ea typeface="Glacial Indifference Bold"/>
                <a:cs typeface="Glacial Indifference Bold"/>
                <a:sym typeface="Glacial Indifference Bold"/>
              </a:rPr>
              <a:t>CONVEYANCING PROTOCOL</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3438258"/>
            <a:ext cx="6698163" cy="4219842"/>
          </a:xfrm>
          <a:custGeom>
            <a:avLst/>
            <a:gdLst/>
            <a:ahLst/>
            <a:cxnLst/>
            <a:rect l="l" t="t" r="r" b="b"/>
            <a:pathLst>
              <a:path w="6698163" h="4219842">
                <a:moveTo>
                  <a:pt x="0" y="0"/>
                </a:moveTo>
                <a:lnTo>
                  <a:pt x="6698163" y="0"/>
                </a:lnTo>
                <a:lnTo>
                  <a:pt x="6698163" y="4219842"/>
                </a:lnTo>
                <a:lnTo>
                  <a:pt x="0" y="4219842"/>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1028700" y="2038350"/>
            <a:ext cx="10561137" cy="5706690"/>
          </a:xfrm>
          <a:prstGeom prst="rect">
            <a:avLst/>
          </a:prstGeom>
        </p:spPr>
        <p:txBody>
          <a:bodyPr lIns="0" tIns="0" rIns="0" bIns="0" rtlCol="0" anchor="t">
            <a:spAutoFit/>
          </a:bodyPr>
          <a:lstStyle/>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All firms that undertake residential conveyancing want to be members of The Law Society’s Conveyancing Quality Scheme (‘CQS’) are required to comply with the Protocol, a Client Service Charter and mandatory training and enforcement procedures.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Membership of the CQS is essential for any firm wanting to be on the panels of solicitors approved by the residential mortgage lenders to act for lenders where the buyer is taking out a mortgage. </a:t>
            </a:r>
          </a:p>
        </p:txBody>
      </p:sp>
      <p:sp>
        <p:nvSpPr>
          <p:cNvPr id="6" name="TextBox 6"/>
          <p:cNvSpPr txBox="1"/>
          <p:nvPr/>
        </p:nvSpPr>
        <p:spPr>
          <a:xfrm>
            <a:off x="1028700" y="319087"/>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QUALITY </a:t>
            </a:r>
            <a:r>
              <a:rPr lang="en-US" sz="7500" b="1" spc="7">
                <a:solidFill>
                  <a:srgbClr val="292A5A"/>
                </a:solidFill>
                <a:latin typeface="Glacial Indifference Bold"/>
                <a:ea typeface="Glacial Indifference Bold"/>
                <a:cs typeface="Glacial Indifference Bold"/>
                <a:sym typeface="Glacial Indifference Bold"/>
              </a:rPr>
              <a:t>CONVEYANCING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24420-9AC7-5EB2-574D-AE5E0589E8F3}"/>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B32B003-8D52-AE20-5841-806E6E5E119A}"/>
              </a:ext>
            </a:extLst>
          </p:cNvPr>
          <p:cNvSpPr txBox="1"/>
          <p:nvPr/>
        </p:nvSpPr>
        <p:spPr>
          <a:xfrm>
            <a:off x="283280" y="1257300"/>
            <a:ext cx="17035640" cy="1971694"/>
          </a:xfrm>
          <a:prstGeom prst="rect">
            <a:avLst/>
          </a:prstGeom>
        </p:spPr>
        <p:txBody>
          <a:bodyPr lIns="0" tIns="0" rIns="0" bIns="0" rtlCol="0" anchor="t">
            <a:spAutoFit/>
          </a:bodyPr>
          <a:lstStyle/>
          <a:p>
            <a:pPr marL="690879" lvl="1" indent="-345439">
              <a:lnSpc>
                <a:spcPts val="5279"/>
              </a:lnSpc>
              <a:buFont typeface="Arial"/>
              <a:buChar char="•"/>
            </a:pPr>
            <a:r>
              <a:rPr lang="en-US" sz="2800" dirty="0">
                <a:solidFill>
                  <a:srgbClr val="292A5A"/>
                </a:solidFill>
                <a:latin typeface="Glacial Indifference"/>
                <a:ea typeface="Glacial Indifference"/>
                <a:cs typeface="Glacial Indifference"/>
                <a:sym typeface="Glacial Indifference"/>
              </a:rPr>
              <a:t>First question (buyer or seller) can we act on behalf of this client/deliver their instructions?</a:t>
            </a:r>
          </a:p>
          <a:p>
            <a:pPr marL="690879" lvl="1" indent="-345439">
              <a:lnSpc>
                <a:spcPts val="5279"/>
              </a:lnSpc>
              <a:buFont typeface="Arial"/>
              <a:buChar char="•"/>
            </a:pPr>
            <a:r>
              <a:rPr lang="en-US" sz="2800" dirty="0">
                <a:solidFill>
                  <a:srgbClr val="292A5A"/>
                </a:solidFill>
                <a:latin typeface="Glacial Indifference"/>
                <a:ea typeface="Glacial Indifference"/>
                <a:cs typeface="Glacial Indifference"/>
                <a:sym typeface="Glacial Indifference"/>
              </a:rPr>
              <a:t>Detailed instructions usually taken, and conflict of interest checks:</a:t>
            </a:r>
          </a:p>
          <a:p>
            <a:pPr marL="690879" lvl="1" indent="-345439" algn="l">
              <a:lnSpc>
                <a:spcPts val="5279"/>
              </a:lnSpc>
              <a:buFont typeface="Arial"/>
              <a:buChar char="•"/>
            </a:pPr>
            <a:r>
              <a:rPr lang="en-US" sz="2800" dirty="0">
                <a:solidFill>
                  <a:srgbClr val="292A5A"/>
                </a:solidFill>
                <a:latin typeface="Glacial Indifference"/>
                <a:ea typeface="Glacial Indifference"/>
                <a:cs typeface="Glacial Indifference"/>
                <a:sym typeface="Glacial Indifference"/>
              </a:rPr>
              <a:t>Instructions from all clients (all co-owners if applicable) about:</a:t>
            </a:r>
          </a:p>
        </p:txBody>
      </p:sp>
      <p:sp>
        <p:nvSpPr>
          <p:cNvPr id="5" name="TextBox 5">
            <a:extLst>
              <a:ext uri="{FF2B5EF4-FFF2-40B4-BE49-F238E27FC236}">
                <a16:creationId xmlns:a16="http://schemas.microsoft.com/office/drawing/2014/main" id="{19BBFFF1-01BB-34D6-F090-99B27D816AB2}"/>
              </a:ext>
            </a:extLst>
          </p:cNvPr>
          <p:cNvSpPr txBox="1"/>
          <p:nvPr/>
        </p:nvSpPr>
        <p:spPr>
          <a:xfrm>
            <a:off x="685800" y="384088"/>
            <a:ext cx="16230600" cy="923330"/>
          </a:xfrm>
          <a:prstGeom prst="rect">
            <a:avLst/>
          </a:prstGeom>
        </p:spPr>
        <p:txBody>
          <a:bodyPr lIns="0" tIns="0" rIns="0" bIns="0" rtlCol="0" anchor="t">
            <a:spAutoFit/>
          </a:bodyPr>
          <a:lstStyle/>
          <a:p>
            <a:pPr algn="just"/>
            <a:r>
              <a:rPr lang="en-US" sz="6000" b="1" spc="7" dirty="0">
                <a:solidFill>
                  <a:srgbClr val="E65485"/>
                </a:solidFill>
                <a:latin typeface="Glacial Indifference Bold"/>
                <a:ea typeface="Glacial Indifference Bold"/>
                <a:cs typeface="Glacial Indifference Bold"/>
                <a:sym typeface="Glacial Indifference Bold"/>
              </a:rPr>
              <a:t>INITIAL INSTRUCTIONS: </a:t>
            </a:r>
            <a:r>
              <a:rPr lang="en-US" sz="6000" b="1" spc="7" dirty="0">
                <a:solidFill>
                  <a:srgbClr val="292A5A"/>
                </a:solidFill>
                <a:latin typeface="Glacial Indifference Bold"/>
                <a:ea typeface="Glacial Indifference Bold"/>
                <a:cs typeface="Glacial Indifference Bold"/>
                <a:sym typeface="Glacial Indifference Bold"/>
              </a:rPr>
              <a:t>SELLER</a:t>
            </a:r>
          </a:p>
        </p:txBody>
      </p:sp>
      <p:sp>
        <p:nvSpPr>
          <p:cNvPr id="2" name="Content Placeholder 2">
            <a:extLst>
              <a:ext uri="{FF2B5EF4-FFF2-40B4-BE49-F238E27FC236}">
                <a16:creationId xmlns:a16="http://schemas.microsoft.com/office/drawing/2014/main" id="{051C416D-9D27-75C6-73BB-70E8C6F7634C}"/>
              </a:ext>
            </a:extLst>
          </p:cNvPr>
          <p:cNvSpPr txBox="1">
            <a:spLocks/>
          </p:cNvSpPr>
          <p:nvPr/>
        </p:nvSpPr>
        <p:spPr>
          <a:xfrm>
            <a:off x="283280" y="3390899"/>
            <a:ext cx="8001000" cy="6553201"/>
          </a:xfrm>
          <a:prstGeom prst="rect">
            <a:avLst/>
          </a:prstGeom>
          <a:ln w="38100">
            <a:solidFill>
              <a:schemeClr val="tx1"/>
            </a:solidFill>
          </a:ln>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full names and addresses of the sellers;</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contact details for clients (e.g. telephone and email address);</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identification details (e.g. passport and utility bill);</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names and addresses of the buyers and their conveyancers (if known. Often the estate agent will provide this information in the memorandum of sale);</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full address and agreed sale price of the sale property;</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details of the estate agent (and contact at agents), if any;</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confirmation that there is an EPC and where it is held;</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there is an existing mortgage on the property, to be paid off (redeemed) upon sale;</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there are any adult occupiers other than the seller;</a:t>
            </a:r>
          </a:p>
        </p:txBody>
      </p:sp>
      <p:sp>
        <p:nvSpPr>
          <p:cNvPr id="6" name="Content Placeholder 3">
            <a:extLst>
              <a:ext uri="{FF2B5EF4-FFF2-40B4-BE49-F238E27FC236}">
                <a16:creationId xmlns:a16="http://schemas.microsoft.com/office/drawing/2014/main" id="{C237E2D7-00C6-A545-416C-E97826CFD461}"/>
              </a:ext>
            </a:extLst>
          </p:cNvPr>
          <p:cNvSpPr txBox="1">
            <a:spLocks/>
          </p:cNvSpPr>
          <p:nvPr/>
        </p:nvSpPr>
        <p:spPr>
          <a:xfrm>
            <a:off x="8534400" y="3314700"/>
            <a:ext cx="9296400" cy="6629401"/>
          </a:xfrm>
          <a:prstGeom prst="rect">
            <a:avLst/>
          </a:prstGeom>
          <a:ln w="38100">
            <a:solidFill>
              <a:schemeClr val="tx1"/>
            </a:solidFill>
          </a:ln>
        </p:spPr>
        <p:txBody>
          <a:bodyPr>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where the title documents are held (e.g. whether the client holds any or whether any are held by a mortgage lender);</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there are any additional items (e.g. carpets or curtains) to be included in the sale, and whether any items are to be excluded from the sale (e.g. fitted wardrobes);</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any items are to be sold for additional cost (e.g. a washing machine, freezer or any furniture);</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there are any time constraints or a suggested completion date;</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 sellers are buying another property (a “related” or “linked” purchase, sometimes referred to as a dependent transaction);</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whether the parties have agreed any other matters;</a:t>
            </a:r>
          </a:p>
          <a:p>
            <a:pPr marL="777253" lvl="2" indent="-259084">
              <a:lnSpc>
                <a:spcPts val="2970"/>
              </a:lnSpc>
              <a:buFont typeface="Arial"/>
              <a:buChar char="⚬"/>
            </a:pPr>
            <a:r>
              <a:rPr lang="en-US" sz="3200" dirty="0">
                <a:solidFill>
                  <a:srgbClr val="292A5A"/>
                </a:solidFill>
                <a:latin typeface="Glacial Indifference"/>
                <a:ea typeface="Glacial Indifference"/>
                <a:cs typeface="Glacial Indifference"/>
                <a:sym typeface="Glacial Indifference"/>
              </a:rPr>
              <a:t>any additional or specific/special instructions (e.g. to pay the sale money into a particular account).</a:t>
            </a:r>
          </a:p>
          <a:p>
            <a:pPr marL="0" indent="0">
              <a:buFont typeface="Arial" pitchFamily="34" charset="0"/>
              <a:buNone/>
            </a:pPr>
            <a:endParaRPr lang="en-GB" dirty="0"/>
          </a:p>
        </p:txBody>
      </p:sp>
    </p:spTree>
    <p:extLst>
      <p:ext uri="{BB962C8B-B14F-4D97-AF65-F5344CB8AC3E}">
        <p14:creationId xmlns:p14="http://schemas.microsoft.com/office/powerpoint/2010/main" val="1872979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6E074-45D6-C77D-FFEE-A2B66A56A576}"/>
            </a:ext>
          </a:extLst>
        </p:cNvPr>
        <p:cNvGrpSpPr/>
        <p:nvPr/>
      </p:nvGrpSpPr>
      <p:grpSpPr>
        <a:xfrm>
          <a:off x="0" y="0"/>
          <a:ext cx="0" cy="0"/>
          <a:chOff x="0" y="0"/>
          <a:chExt cx="0" cy="0"/>
        </a:xfrm>
      </p:grpSpPr>
      <p:sp>
        <p:nvSpPr>
          <p:cNvPr id="3" name="AutoShape 3">
            <a:extLst>
              <a:ext uri="{FF2B5EF4-FFF2-40B4-BE49-F238E27FC236}">
                <a16:creationId xmlns:a16="http://schemas.microsoft.com/office/drawing/2014/main" id="{33834E6C-DBA0-7B8E-C187-E5E1650C4C59}"/>
              </a:ext>
            </a:extLst>
          </p:cNvPr>
          <p:cNvSpPr/>
          <p:nvPr/>
        </p:nvSpPr>
        <p:spPr>
          <a:xfrm>
            <a:off x="0" y="0"/>
            <a:ext cx="14417942" cy="771525"/>
          </a:xfrm>
          <a:prstGeom prst="rect">
            <a:avLst/>
          </a:prstGeom>
          <a:solidFill>
            <a:srgbClr val="292A5A"/>
          </a:solidFill>
        </p:spPr>
        <p:txBody>
          <a:bodyPr/>
          <a:lstStyle/>
          <a:p>
            <a:endParaRPr lang="en-GB"/>
          </a:p>
        </p:txBody>
      </p:sp>
      <p:sp>
        <p:nvSpPr>
          <p:cNvPr id="4" name="TextBox 4">
            <a:extLst>
              <a:ext uri="{FF2B5EF4-FFF2-40B4-BE49-F238E27FC236}">
                <a16:creationId xmlns:a16="http://schemas.microsoft.com/office/drawing/2014/main" id="{FDDCFBFC-C4EB-229C-C66B-B0902E61B77A}"/>
              </a:ext>
            </a:extLst>
          </p:cNvPr>
          <p:cNvSpPr txBox="1"/>
          <p:nvPr/>
        </p:nvSpPr>
        <p:spPr>
          <a:xfrm>
            <a:off x="304800" y="1696266"/>
            <a:ext cx="17035640" cy="1971694"/>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Detailed instructions usually taken (protocol A), and conflict of interest checks</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Instructions from all clients: all co-owners if applicable </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Obtain instructions about:</a:t>
            </a:r>
          </a:p>
        </p:txBody>
      </p:sp>
      <p:sp>
        <p:nvSpPr>
          <p:cNvPr id="5" name="TextBox 5">
            <a:extLst>
              <a:ext uri="{FF2B5EF4-FFF2-40B4-BE49-F238E27FC236}">
                <a16:creationId xmlns:a16="http://schemas.microsoft.com/office/drawing/2014/main" id="{5989EF3B-6D7A-E641-1B8A-01C0B7476DA5}"/>
              </a:ext>
            </a:extLst>
          </p:cNvPr>
          <p:cNvSpPr txBox="1"/>
          <p:nvPr/>
        </p:nvSpPr>
        <p:spPr>
          <a:xfrm>
            <a:off x="609600" y="190500"/>
            <a:ext cx="16230600" cy="1724025"/>
          </a:xfrm>
          <a:prstGeom prst="rect">
            <a:avLst/>
          </a:prstGeom>
        </p:spPr>
        <p:txBody>
          <a:bodyPr lIns="0" tIns="0" rIns="0" bIns="0" rtlCol="0" anchor="t">
            <a:spAutoFit/>
          </a:bodyPr>
          <a:lstStyle/>
          <a:p>
            <a:pPr algn="just">
              <a:lnSpc>
                <a:spcPts val="15000"/>
              </a:lnSpc>
            </a:pPr>
            <a:r>
              <a:rPr lang="en-US" sz="7500" b="1" spc="7" dirty="0">
                <a:solidFill>
                  <a:srgbClr val="E65485"/>
                </a:solidFill>
                <a:latin typeface="Glacial Indifference Bold"/>
                <a:ea typeface="Glacial Indifference Bold"/>
                <a:cs typeface="Glacial Indifference Bold"/>
                <a:sym typeface="Glacial Indifference Bold"/>
              </a:rPr>
              <a:t>INITIAL INSTRUCTIONS: </a:t>
            </a:r>
            <a:r>
              <a:rPr lang="en-US" sz="7500" b="1" spc="7" dirty="0">
                <a:solidFill>
                  <a:srgbClr val="292A5A"/>
                </a:solidFill>
                <a:latin typeface="Glacial Indifference Bold"/>
                <a:ea typeface="Glacial Indifference Bold"/>
                <a:cs typeface="Glacial Indifference Bold"/>
                <a:sym typeface="Glacial Indifference Bold"/>
              </a:rPr>
              <a:t>BUYER</a:t>
            </a:r>
          </a:p>
        </p:txBody>
      </p:sp>
      <p:sp>
        <p:nvSpPr>
          <p:cNvPr id="2" name="Content Placeholder 2">
            <a:extLst>
              <a:ext uri="{FF2B5EF4-FFF2-40B4-BE49-F238E27FC236}">
                <a16:creationId xmlns:a16="http://schemas.microsoft.com/office/drawing/2014/main" id="{9AE0B3C6-0CA1-C336-61BC-286C3C913FBD}"/>
              </a:ext>
            </a:extLst>
          </p:cNvPr>
          <p:cNvSpPr txBox="1">
            <a:spLocks/>
          </p:cNvSpPr>
          <p:nvPr/>
        </p:nvSpPr>
        <p:spPr>
          <a:xfrm>
            <a:off x="762000" y="3848100"/>
            <a:ext cx="7620000" cy="6057900"/>
          </a:xfrm>
          <a:prstGeom prst="rect">
            <a:avLst/>
          </a:prstGeom>
          <a:ln w="38100">
            <a:solidFill>
              <a:schemeClr val="tx1"/>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7253" lvl="2" indent="-259084">
              <a:lnSpc>
                <a:spcPts val="2970"/>
              </a:lnSpc>
              <a:buFont typeface="Arial"/>
              <a:buChar char="⚬"/>
            </a:pPr>
            <a:endParaRPr lang="en-US" sz="3200">
              <a:solidFill>
                <a:srgbClr val="292A5A"/>
              </a:solidFill>
              <a:latin typeface="Glacial Indifference"/>
              <a:ea typeface="Glacial Indifference"/>
              <a:cs typeface="Glacial Indifference"/>
              <a:sym typeface="Glacial Indifference"/>
            </a:endParaRP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full names and addresses of clients;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identification details;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contact numbers for clients;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full address of the purchase property;</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seller’s details;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estate agents (if any);</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existence and whereabouts of the EPC;</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agreed price;</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whether any items are to be purchased for an additional cost;</a:t>
            </a:r>
            <a:endParaRPr lang="en-US" sz="3200" dirty="0">
              <a:solidFill>
                <a:srgbClr val="292A5A"/>
              </a:solidFill>
              <a:latin typeface="Glacial Indifference"/>
              <a:ea typeface="Glacial Indifference"/>
              <a:cs typeface="Glacial Indifference"/>
              <a:sym typeface="Glacial Indifference"/>
            </a:endParaRPr>
          </a:p>
        </p:txBody>
      </p:sp>
      <p:sp>
        <p:nvSpPr>
          <p:cNvPr id="6" name="Content Placeholder 3">
            <a:extLst>
              <a:ext uri="{FF2B5EF4-FFF2-40B4-BE49-F238E27FC236}">
                <a16:creationId xmlns:a16="http://schemas.microsoft.com/office/drawing/2014/main" id="{47B7ABAF-B86C-3D63-1C10-AC339920E8BA}"/>
              </a:ext>
            </a:extLst>
          </p:cNvPr>
          <p:cNvSpPr txBox="1">
            <a:spLocks/>
          </p:cNvSpPr>
          <p:nvPr/>
        </p:nvSpPr>
        <p:spPr>
          <a:xfrm>
            <a:off x="8839200" y="3420291"/>
            <a:ext cx="8686800" cy="6485709"/>
          </a:xfrm>
          <a:prstGeom prst="rect">
            <a:avLst/>
          </a:prstGeom>
          <a:ln w="38100">
            <a:solidFill>
              <a:schemeClr val="tx1"/>
            </a:solidFill>
          </a:ln>
        </p:spPr>
        <p:txBody>
          <a:bodyPr>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7253" lvl="2" indent="-259084">
              <a:lnSpc>
                <a:spcPts val="2970"/>
              </a:lnSpc>
              <a:buFont typeface="Arial"/>
              <a:buChar char="⚬"/>
            </a:pPr>
            <a:endParaRPr lang="en-US" sz="3200">
              <a:solidFill>
                <a:srgbClr val="292A5A"/>
              </a:solidFill>
              <a:latin typeface="Glacial Indifference"/>
              <a:ea typeface="Glacial Indifference"/>
              <a:cs typeface="Glacial Indifference"/>
              <a:sym typeface="Glacial Indifference"/>
            </a:endParaRP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details of any included and excluded items (e.g. carpets, curtains or dishwasher);</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details of funding and any mortgage application;</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details of proposed survey report;</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desired completion date;</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whether there is a linked/dependent sale transaction;</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whether the parties have agreed any other matters;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any additional or specific/special instructions;</a:t>
            </a:r>
          </a:p>
          <a:p>
            <a:pPr marL="777253" lvl="2" indent="-259084">
              <a:lnSpc>
                <a:spcPts val="2970"/>
              </a:lnSpc>
              <a:buFont typeface="Arial"/>
              <a:buChar char="⚬"/>
            </a:pPr>
            <a:r>
              <a:rPr lang="en-US" sz="3200">
                <a:solidFill>
                  <a:srgbClr val="292A5A"/>
                </a:solidFill>
                <a:latin typeface="Glacial Indifference"/>
                <a:ea typeface="Glacial Indifference"/>
                <a:cs typeface="Glacial Indifference"/>
                <a:sym typeface="Glacial Indifference"/>
              </a:rPr>
              <a:t>whether joint buyers are to purchase as joint tenants or tenants in common</a:t>
            </a:r>
            <a:r>
              <a:rPr lang="en-US" sz="1800">
                <a:solidFill>
                  <a:srgbClr val="292A5A"/>
                </a:solidFill>
                <a:latin typeface="Glacial Indifference"/>
                <a:ea typeface="Glacial Indifference"/>
                <a:cs typeface="Glacial Indifference"/>
                <a:sym typeface="Glacial Indifference"/>
              </a:rPr>
              <a:t>.</a:t>
            </a:r>
          </a:p>
          <a:p>
            <a:pPr marL="0" indent="0">
              <a:buFont typeface="Arial" pitchFamily="34" charset="0"/>
              <a:buNone/>
            </a:pPr>
            <a:endParaRPr lang="en-GB" dirty="0"/>
          </a:p>
        </p:txBody>
      </p:sp>
    </p:spTree>
    <p:extLst>
      <p:ext uri="{BB962C8B-B14F-4D97-AF65-F5344CB8AC3E}">
        <p14:creationId xmlns:p14="http://schemas.microsoft.com/office/powerpoint/2010/main" val="705746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1971676"/>
            <a:ext cx="17035640" cy="7738110"/>
          </a:xfrm>
          <a:prstGeom prst="rect">
            <a:avLst/>
          </a:prstGeom>
        </p:spPr>
        <p:txBody>
          <a:bodyPr lIns="0" tIns="0" rIns="0" bIns="0" rtlCol="0" anchor="t">
            <a:spAutoFit/>
          </a:bodyPr>
          <a:lstStyle/>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Cost will vary per property, and by solicitor</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Conveyancing falls under private client work (not eligible for legal aid)</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Legal fees: set fees, possibly scale depending on value of house (+VAT)</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Additional legal fees: e.g. leasehold, mortgage, help to buy, new build</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Tax:</a:t>
            </a:r>
          </a:p>
          <a:p>
            <a:pPr marL="1338579" lvl="2" indent="-446193" algn="l">
              <a:lnSpc>
                <a:spcPts val="5114"/>
              </a:lnSpc>
              <a:buFont typeface="Arial"/>
              <a:buChar char="⚬"/>
            </a:pPr>
            <a:r>
              <a:rPr lang="en-US" sz="3099" u="sng">
                <a:solidFill>
                  <a:srgbClr val="292A5A"/>
                </a:solidFill>
                <a:latin typeface="Glacial Indifference"/>
                <a:ea typeface="Glacial Indifference"/>
                <a:cs typeface="Glacial Indifference"/>
                <a:sym typeface="Glacial Indifference"/>
                <a:hlinkClick r:id="rId3" tooltip="https://beta.gov.wales/land-transaction-tax-calculator"/>
              </a:rPr>
              <a:t>WRA Land Transaction Tax Calculator (Properties in Wales)</a:t>
            </a:r>
          </a:p>
          <a:p>
            <a:pPr marL="1338579" lvl="2" indent="-446193" algn="l">
              <a:lnSpc>
                <a:spcPts val="5114"/>
              </a:lnSpc>
              <a:buFont typeface="Arial"/>
              <a:buChar char="⚬"/>
            </a:pPr>
            <a:r>
              <a:rPr lang="en-US" sz="3099" u="sng">
                <a:solidFill>
                  <a:srgbClr val="292A5A"/>
                </a:solidFill>
                <a:latin typeface="Glacial Indifference"/>
                <a:ea typeface="Glacial Indifference"/>
                <a:cs typeface="Glacial Indifference"/>
                <a:sym typeface="Glacial Indifference"/>
                <a:hlinkClick r:id="rId4" tooltip="https://www.tax.service.gov.uk/calculate-stamp-duty-land-tax/#/intro"/>
              </a:rPr>
              <a:t>HMRC Stamp Duty Tax Calculator (Properties in England)</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Disbursements:</a:t>
            </a:r>
          </a:p>
          <a:p>
            <a:pPr marL="1338579" lvl="2" indent="-446193"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Telegraphic transfer fees, ID checks. Land registration, plans and deeds </a:t>
            </a:r>
          </a:p>
          <a:p>
            <a:pPr marL="1338579" lvl="2" indent="-446193"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Searches: Land searches (Local authority), Water and drainage, environmental</a:t>
            </a:r>
          </a:p>
          <a:p>
            <a:pPr marL="1338579" lvl="2" indent="-446193"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Bankruptcy and indemnity insurance searches</a:t>
            </a:r>
          </a:p>
          <a:p>
            <a:pPr marL="669289" lvl="1" indent="-334645" algn="l">
              <a:lnSpc>
                <a:spcPts val="5114"/>
              </a:lnSpc>
              <a:buFont typeface="Arial"/>
              <a:buChar char="•"/>
            </a:pPr>
            <a:r>
              <a:rPr lang="en-US" sz="3099">
                <a:solidFill>
                  <a:srgbClr val="292A5A"/>
                </a:solidFill>
                <a:latin typeface="Glacial Indifference"/>
                <a:ea typeface="Glacial Indifference"/>
                <a:cs typeface="Glacial Indifference"/>
                <a:sym typeface="Glacial Indifference"/>
              </a:rPr>
              <a:t>Conveyancer will usually provide an estimate of costs up front</a:t>
            </a:r>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CONVEYANCING </a:t>
            </a:r>
            <a:r>
              <a:rPr lang="en-US" sz="7500" b="1" spc="7">
                <a:solidFill>
                  <a:srgbClr val="292A5A"/>
                </a:solidFill>
                <a:latin typeface="Glacial Indifference Bold"/>
                <a:ea typeface="Glacial Indifference Bold"/>
                <a:cs typeface="Glacial Indifference Bold"/>
                <a:sym typeface="Glacial Indifference Bold"/>
              </a:rPr>
              <a:t>COSTS</a:t>
            </a:r>
          </a:p>
        </p:txBody>
      </p:sp>
      <p:grpSp>
        <p:nvGrpSpPr>
          <p:cNvPr id="6" name="Group 6"/>
          <p:cNvGrpSpPr/>
          <p:nvPr/>
        </p:nvGrpSpPr>
        <p:grpSpPr>
          <a:xfrm>
            <a:off x="14618604" y="3666426"/>
            <a:ext cx="3445737" cy="2954149"/>
            <a:chOff x="0" y="0"/>
            <a:chExt cx="861314" cy="738434"/>
          </a:xfrm>
        </p:grpSpPr>
        <p:sp>
          <p:nvSpPr>
            <p:cNvPr id="7" name="Freeform 7"/>
            <p:cNvSpPr/>
            <p:nvPr/>
          </p:nvSpPr>
          <p:spPr>
            <a:xfrm>
              <a:off x="0" y="0"/>
              <a:ext cx="861314" cy="738434"/>
            </a:xfrm>
            <a:custGeom>
              <a:avLst/>
              <a:gdLst/>
              <a:ahLst/>
              <a:cxnLst/>
              <a:rect l="l" t="t" r="r" b="b"/>
              <a:pathLst>
                <a:path w="861314" h="738434">
                  <a:moveTo>
                    <a:pt x="861314" y="369217"/>
                  </a:moveTo>
                  <a:lnTo>
                    <a:pt x="658114" y="738434"/>
                  </a:lnTo>
                  <a:lnTo>
                    <a:pt x="203200" y="738434"/>
                  </a:lnTo>
                  <a:lnTo>
                    <a:pt x="0" y="369217"/>
                  </a:lnTo>
                  <a:lnTo>
                    <a:pt x="203200" y="0"/>
                  </a:lnTo>
                  <a:lnTo>
                    <a:pt x="658114" y="0"/>
                  </a:lnTo>
                  <a:lnTo>
                    <a:pt x="861314" y="369217"/>
                  </a:lnTo>
                  <a:close/>
                </a:path>
              </a:pathLst>
            </a:custGeom>
            <a:solidFill>
              <a:srgbClr val="00B3AF"/>
            </a:solidFill>
            <a:ln w="142875" cap="sq">
              <a:solidFill>
                <a:srgbClr val="FED307"/>
              </a:solidFill>
              <a:prstDash val="solid"/>
              <a:miter/>
            </a:ln>
          </p:spPr>
          <p:txBody>
            <a:bodyPr/>
            <a:lstStyle/>
            <a:p>
              <a:endParaRPr lang="en-GB"/>
            </a:p>
          </p:txBody>
        </p:sp>
        <p:sp>
          <p:nvSpPr>
            <p:cNvPr id="8" name="TextBox 8"/>
            <p:cNvSpPr txBox="1"/>
            <p:nvPr/>
          </p:nvSpPr>
          <p:spPr>
            <a:xfrm>
              <a:off x="114300" y="-57150"/>
              <a:ext cx="632714" cy="795584"/>
            </a:xfrm>
            <a:prstGeom prst="rect">
              <a:avLst/>
            </a:prstGeom>
          </p:spPr>
          <p:txBody>
            <a:bodyPr lIns="50800" tIns="50800" rIns="50800" bIns="50800" rtlCol="0" anchor="ctr"/>
            <a:lstStyle/>
            <a:p>
              <a:pPr algn="ctr">
                <a:lnSpc>
                  <a:spcPts val="3640"/>
                </a:lnSpc>
              </a:pPr>
              <a:r>
                <a:rPr lang="en-US" sz="2600" b="1" spc="2">
                  <a:solidFill>
                    <a:srgbClr val="FFFFFF"/>
                  </a:solidFill>
                  <a:latin typeface="Glacial Indifference Bold"/>
                  <a:ea typeface="Glacial Indifference Bold"/>
                  <a:cs typeface="Glacial Indifference Bold"/>
                  <a:sym typeface="Glacial Indifference Bold"/>
                </a:rPr>
                <a:t>See your conveyancing bundle for example documents</a:t>
              </a:r>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1971676"/>
            <a:ext cx="10340373" cy="6476132"/>
          </a:xfrm>
          <a:prstGeom prst="rect">
            <a:avLst/>
          </a:prstGeom>
        </p:spPr>
        <p:txBody>
          <a:bodyPr lIns="0" tIns="0" rIns="0" bIns="0" rtlCol="0" anchor="t">
            <a:spAutoFit/>
          </a:bodyPr>
          <a:lstStyle/>
          <a:p>
            <a:pPr marL="669289" lvl="1" indent="-334645"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Buyers may finance the purchase in various ways:</a:t>
            </a:r>
          </a:p>
          <a:p>
            <a:pPr marL="669289" lvl="1" indent="-334645"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Conveyancers have a duty under money laundering regulations (unit 2) to </a:t>
            </a:r>
            <a:r>
              <a:rPr lang="en-US" sz="3099" dirty="0" err="1">
                <a:solidFill>
                  <a:srgbClr val="292A5A"/>
                </a:solidFill>
                <a:latin typeface="Glacial Indifference"/>
                <a:ea typeface="Glacial Indifference"/>
                <a:cs typeface="Glacial Indifference"/>
                <a:sym typeface="Glacial Indifference"/>
              </a:rPr>
              <a:t>scrutinise</a:t>
            </a:r>
            <a:r>
              <a:rPr lang="en-US" sz="3099" dirty="0">
                <a:solidFill>
                  <a:srgbClr val="292A5A"/>
                </a:solidFill>
                <a:latin typeface="Glacial Indifference"/>
                <a:ea typeface="Glacial Indifference"/>
                <a:cs typeface="Glacial Indifference"/>
                <a:sym typeface="Glacial Indifference"/>
              </a:rPr>
              <a:t> the source of funds used</a:t>
            </a:r>
          </a:p>
          <a:p>
            <a:pPr marL="669289" lvl="1" indent="-334645"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Common funding:</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Cash savings </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Sale of bonds, shares etc.</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Gifts </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Loan (mortgage) with or without security</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Sale of other land/property</a:t>
            </a:r>
          </a:p>
          <a:p>
            <a:pPr marL="1338579" lvl="2" indent="-446193" algn="l">
              <a:lnSpc>
                <a:spcPts val="5114"/>
              </a:lnSpc>
              <a:buFont typeface="Arial"/>
              <a:buChar char="⚬"/>
            </a:pPr>
            <a:r>
              <a:rPr lang="en-US" sz="3099" dirty="0">
                <a:solidFill>
                  <a:srgbClr val="292A5A"/>
                </a:solidFill>
                <a:latin typeface="Glacial Indifference"/>
                <a:ea typeface="Glacial Indifference"/>
                <a:cs typeface="Glacial Indifference"/>
                <a:sym typeface="Glacial Indifference"/>
              </a:rPr>
              <a:t>Lottery win! </a:t>
            </a:r>
          </a:p>
        </p:txBody>
      </p:sp>
      <p:sp>
        <p:nvSpPr>
          <p:cNvPr id="5" name="Freeform 5"/>
          <p:cNvSpPr/>
          <p:nvPr/>
        </p:nvSpPr>
        <p:spPr>
          <a:xfrm>
            <a:off x="13335000" y="1181100"/>
            <a:ext cx="4419600" cy="61166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2444" r="-88437"/>
            </a:stretch>
          </a:blipFill>
        </p:spPr>
        <p:txBody>
          <a:bodyPr/>
          <a:lstStyle/>
          <a:p>
            <a:endParaRPr lang="en-GB"/>
          </a:p>
        </p:txBody>
      </p:sp>
      <p:sp>
        <p:nvSpPr>
          <p:cNvPr id="6" name="TextBox 6"/>
          <p:cNvSpPr txBox="1"/>
          <p:nvPr/>
        </p:nvSpPr>
        <p:spPr>
          <a:xfrm>
            <a:off x="1028700" y="514350"/>
            <a:ext cx="10561137" cy="1520188"/>
          </a:xfrm>
          <a:prstGeom prst="rect">
            <a:avLst/>
          </a:prstGeom>
        </p:spPr>
        <p:txBody>
          <a:bodyPr lIns="0" tIns="0" rIns="0" bIns="0" rtlCol="0" anchor="t">
            <a:spAutoFit/>
          </a:bodyPr>
          <a:lstStyle/>
          <a:p>
            <a:pPr algn="just">
              <a:lnSpc>
                <a:spcPts val="13200"/>
              </a:lnSpc>
            </a:pPr>
            <a:r>
              <a:rPr lang="en-US" sz="6600" b="1" spc="6">
                <a:solidFill>
                  <a:srgbClr val="E65485"/>
                </a:solidFill>
                <a:latin typeface="Glacial Indifference Bold"/>
                <a:ea typeface="Glacial Indifference Bold"/>
                <a:cs typeface="Glacial Indifference Bold"/>
                <a:sym typeface="Glacial Indifference Bold"/>
              </a:rPr>
              <a:t>FINANCING </a:t>
            </a:r>
            <a:r>
              <a:rPr lang="en-US" sz="6600" b="1" spc="6">
                <a:solidFill>
                  <a:srgbClr val="292A5A"/>
                </a:solidFill>
                <a:latin typeface="Glacial Indifference Bold"/>
                <a:ea typeface="Glacial Indifference Bold"/>
                <a:cs typeface="Glacial Indifference Bold"/>
                <a:sym typeface="Glacial Indifference Bold"/>
              </a:rPr>
              <a:t>THE PURCHASE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009704" cy="6282169"/>
          </a:xfrm>
          <a:prstGeom prst="rect">
            <a:avLst/>
          </a:prstGeom>
        </p:spPr>
        <p:txBody>
          <a:bodyPr lIns="0" tIns="0" rIns="0" bIns="0" rtlCol="0" anchor="t">
            <a:spAutoFit/>
          </a:bodyPr>
          <a:lstStyle/>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You are instructed to represent a buyer in the purchase of a residential property. The sale price of £495,000 has been agreed, completing 1 December 2026.</a:t>
            </a:r>
          </a:p>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How will the tax due differ depending on whether the property is based in England or Wales? </a:t>
            </a:r>
          </a:p>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How will the tax differ depending on whether the property is an additional property (second home - higher rate in Wales)?</a:t>
            </a:r>
          </a:p>
          <a:p>
            <a:pPr marL="1619017" lvl="2" indent="-539672"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Tip by the end of the activity you should have 4 numbers</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a:t>
            </a:r>
            <a:r>
              <a:rPr lang="en-US" sz="6500" b="1" spc="6">
                <a:solidFill>
                  <a:srgbClr val="292A5A"/>
                </a:solidFill>
                <a:latin typeface="Glacial Indifference Bold"/>
                <a:ea typeface="Glacial Indifference Bold"/>
                <a:cs typeface="Glacial Indifference Bold"/>
                <a:sym typeface="Glacial Indifference Bold"/>
              </a:rPr>
              <a:t> TAX ON LAND SALES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009704" cy="2290793"/>
          </a:xfrm>
          <a:prstGeom prst="rect">
            <a:avLst/>
          </a:prstGeom>
        </p:spPr>
        <p:txBody>
          <a:bodyPr lIns="0" tIns="0" rIns="0" bIns="0" rtlCol="0" anchor="t">
            <a:spAutoFit/>
          </a:bodyPr>
          <a:lstStyle/>
          <a:p>
            <a:pPr marL="809508" lvl="1" indent="-404754" algn="l">
              <a:lnSpc>
                <a:spcPts val="6186"/>
              </a:lnSpc>
              <a:buFont typeface="Arial"/>
              <a:buChar char="•"/>
            </a:pPr>
            <a:r>
              <a:rPr lang="en-US" sz="3749">
                <a:solidFill>
                  <a:srgbClr val="292A5A"/>
                </a:solidFill>
                <a:latin typeface="Glacial Indifference"/>
                <a:ea typeface="Glacial Indifference"/>
                <a:cs typeface="Glacial Indifference"/>
                <a:sym typeface="Glacial Indifference"/>
              </a:rPr>
              <a:t>Using the fee schedule provided, calculate the fees due, assuming the property is sold in Wales to a first time buyer, with no other interest in land, with a mortgage and the property is a new build. </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2B:</a:t>
            </a:r>
            <a:r>
              <a:rPr lang="en-US" sz="6500" b="1" spc="6">
                <a:solidFill>
                  <a:srgbClr val="292A5A"/>
                </a:solidFill>
                <a:latin typeface="Glacial Indifference Bold"/>
                <a:ea typeface="Glacial Indifference Bold"/>
                <a:cs typeface="Glacial Indifference Bold"/>
                <a:sym typeface="Glacial Indifference Bold"/>
              </a:rPr>
              <a:t> CALCULATE FEES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114412"/>
            <a:ext cx="10561137" cy="7409080"/>
          </a:xfrm>
          <a:prstGeom prst="rect">
            <a:avLst/>
          </a:prstGeom>
        </p:spPr>
        <p:txBody>
          <a:bodyPr lIns="0" tIns="0" rIns="0" bIns="0" rtlCol="0" anchor="t">
            <a:spAutoFit/>
          </a:bodyPr>
          <a:lstStyle/>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Property practice can be fast paced:</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residential clients: emotionally driven to buy house</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commercial clients: commercial pressures</a:t>
            </a:r>
          </a:p>
          <a:p>
            <a:pPr marL="690879" lvl="1" indent="-345439"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Gives rise to various ethical and professional practice issues</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Not abuse position, take advantage of unfair advantage (SRA Code, para 1.2)</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Perform all undertakings given by you (para 1.3)</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Not mislead clients or others (para 1.4)</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Conflicts of interests (para 6.1 and 6.2)</a:t>
            </a:r>
          </a:p>
          <a:p>
            <a:pPr marL="1381758" lvl="2" indent="-460586" algn="l">
              <a:lnSpc>
                <a:spcPts val="5279"/>
              </a:lnSpc>
              <a:buFont typeface="Arial"/>
              <a:buChar char="⚬"/>
            </a:pPr>
            <a:r>
              <a:rPr lang="en-US" sz="3199" dirty="0">
                <a:solidFill>
                  <a:srgbClr val="292A5A"/>
                </a:solidFill>
                <a:latin typeface="Glacial Indifference"/>
                <a:ea typeface="Glacial Indifference"/>
                <a:cs typeface="Glacial Indifference"/>
                <a:sym typeface="Glacial Indifference"/>
              </a:rPr>
              <a:t>Confidentiality (para 6.3 and 6.5)</a:t>
            </a:r>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43818" t="-7694" r="-19568" b="-6447"/>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ETHICAL </a:t>
            </a:r>
            <a:r>
              <a:rPr lang="en-US" sz="7500" b="1" spc="7">
                <a:solidFill>
                  <a:srgbClr val="292A5A"/>
                </a:solidFill>
                <a:latin typeface="Glacial Indifference Bold"/>
                <a:ea typeface="Glacial Indifference Bold"/>
                <a:cs typeface="Glacial Indifference Bold"/>
                <a:sym typeface="Glacial Indifference Bold"/>
              </a:rPr>
              <a:t>PRACTICE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700732" y="2295525"/>
            <a:ext cx="10889105" cy="6248400"/>
          </a:xfrm>
          <a:prstGeom prst="rect">
            <a:avLst/>
          </a:prstGeom>
        </p:spPr>
        <p:txBody>
          <a:bodyPr lIns="0" tIns="0" rIns="0" bIns="0" rtlCol="0" anchor="t">
            <a:spAutoFit/>
          </a:bodyPr>
          <a:lstStyle/>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What are the potential benefits and challenges?</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A solicitor cannot act for both parties if there is a conflict of interest or a significant risk of such a conflict (para 6.2, SRA code)</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Acting for a buyer and a seller carries a high risk of conflict of interests where the land is being transferred for value. </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This is particularly the case where the clients do not have equal bargaining power (eg an experienced developer and a first-time buyer) or where there has to be a negotiation on price.</a:t>
            </a:r>
          </a:p>
        </p:txBody>
      </p:sp>
      <p:sp>
        <p:nvSpPr>
          <p:cNvPr id="5" name="Freeform 5"/>
          <p:cNvSpPr/>
          <p:nvPr/>
        </p:nvSpPr>
        <p:spPr>
          <a:xfrm>
            <a:off x="11589837" y="3624356"/>
            <a:ext cx="6698163" cy="4659167"/>
          </a:xfrm>
          <a:custGeom>
            <a:avLst/>
            <a:gdLst/>
            <a:ahLst/>
            <a:cxnLst/>
            <a:rect l="l" t="t" r="r" b="b"/>
            <a:pathLst>
              <a:path w="6698163" h="4659167">
                <a:moveTo>
                  <a:pt x="0" y="0"/>
                </a:moveTo>
                <a:lnTo>
                  <a:pt x="6698163" y="0"/>
                </a:lnTo>
                <a:lnTo>
                  <a:pt x="6698163" y="4659167"/>
                </a:lnTo>
                <a:lnTo>
                  <a:pt x="0" y="4659167"/>
                </a:lnTo>
                <a:lnTo>
                  <a:pt x="0" y="0"/>
                </a:lnTo>
                <a:close/>
              </a:path>
            </a:pathLst>
          </a:custGeom>
          <a:blipFill>
            <a:blip r:embed="rId3"/>
            <a:stretch>
              <a:fillRect l="-24349" t="-30005" r="-19211" b="-7501"/>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ACTING FOR </a:t>
            </a:r>
            <a:r>
              <a:rPr lang="en-US" sz="7500" b="1" spc="7">
                <a:solidFill>
                  <a:srgbClr val="292A5A"/>
                </a:solidFill>
                <a:latin typeface="Glacial Indifference Bold"/>
                <a:ea typeface="Glacial Indifference Bold"/>
                <a:cs typeface="Glacial Indifference Bold"/>
                <a:sym typeface="Glacial Indifference Bold"/>
              </a:rPr>
              <a:t>BUYER AND SELLER</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304800" y="1943100"/>
            <a:ext cx="12268200" cy="7312899"/>
          </a:xfrm>
          <a:prstGeom prst="rect">
            <a:avLst/>
          </a:prstGeom>
        </p:spPr>
        <p:txBody>
          <a:bodyPr wrap="square" lIns="0" tIns="0" rIns="0" bIns="0" rtlCol="0" anchor="t">
            <a:spAutoFit/>
          </a:bodyPr>
          <a:lstStyle/>
          <a:p>
            <a:pPr marL="561342" lvl="1" indent="-280671"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Para 6.2(a) allows a solicitor to act for more than one party, even if there is a conflict of interest, where the parties have a ‘substantially common interest’ in relation to the matter and provided that certain conditions are met. </a:t>
            </a:r>
          </a:p>
          <a:p>
            <a:pPr marL="1122684" lvl="2" indent="-374228"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But, </a:t>
            </a:r>
            <a:r>
              <a:rPr lang="en-US" sz="2600" b="1" dirty="0">
                <a:solidFill>
                  <a:srgbClr val="292A5A"/>
                </a:solidFill>
                <a:latin typeface="Glacial Indifference Bold"/>
                <a:ea typeface="Glacial Indifference Bold"/>
                <a:cs typeface="Glacial Indifference Bold"/>
                <a:sym typeface="Glacial Indifference Bold"/>
              </a:rPr>
              <a:t>does not apply to a property purchase</a:t>
            </a:r>
            <a:r>
              <a:rPr lang="en-US" sz="2600" dirty="0">
                <a:solidFill>
                  <a:srgbClr val="292A5A"/>
                </a:solidFill>
                <a:latin typeface="Glacial Indifference"/>
                <a:ea typeface="Glacial Indifference"/>
                <a:cs typeface="Glacial Indifference"/>
                <a:sym typeface="Glacial Indifference"/>
              </a:rPr>
              <a:t>. Although both clients will have a common interest in completing the sale, they also have different interests, since one is buying and one is selling.</a:t>
            </a:r>
          </a:p>
          <a:p>
            <a:pPr marL="561342" lvl="1" indent="-280671"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Para 6.2(b) allows a solicitor to act even if there is a conflict of interest where the clients are competing for the same objective. The conditions for so acting are as for paragraph 6.2(a). </a:t>
            </a:r>
          </a:p>
          <a:p>
            <a:pPr marL="1122684" lvl="2" indent="-374228"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Might be possible to act for two competing buyers </a:t>
            </a:r>
          </a:p>
          <a:p>
            <a:pPr marL="1122684" lvl="2" indent="-374228"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Both clients must given informed consent, in writing </a:t>
            </a:r>
          </a:p>
          <a:p>
            <a:pPr marL="1122684" lvl="2" indent="-374228"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the firm must ensure safeguards (barriers) to protect each client’s confidential information</a:t>
            </a:r>
          </a:p>
          <a:p>
            <a:pPr marL="1122684" lvl="2" indent="-374228" algn="l">
              <a:lnSpc>
                <a:spcPts val="4108"/>
              </a:lnSpc>
              <a:buFont typeface="Arial"/>
              <a:buChar char="⚬"/>
            </a:pPr>
            <a:r>
              <a:rPr lang="en-US" sz="2600" dirty="0">
                <a:solidFill>
                  <a:srgbClr val="292A5A"/>
                </a:solidFill>
                <a:latin typeface="Glacial Indifference"/>
                <a:ea typeface="Glacial Indifference"/>
                <a:cs typeface="Glacial Indifference"/>
                <a:sym typeface="Glacial Indifference"/>
              </a:rPr>
              <a:t>Must be reasonable to act for both clients</a:t>
            </a:r>
          </a:p>
        </p:txBody>
      </p:sp>
      <p:sp>
        <p:nvSpPr>
          <p:cNvPr id="5" name="TextBox 5"/>
          <p:cNvSpPr txBox="1"/>
          <p:nvPr/>
        </p:nvSpPr>
        <p:spPr>
          <a:xfrm>
            <a:off x="1028700" y="457200"/>
            <a:ext cx="16230600" cy="1696085"/>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CONFLICT OF INTEREST: </a:t>
            </a:r>
            <a:r>
              <a:rPr lang="en-US" sz="7400" b="1" spc="7">
                <a:solidFill>
                  <a:srgbClr val="292A5A"/>
                </a:solidFill>
                <a:latin typeface="Glacial Indifference Bold"/>
                <a:ea typeface="Glacial Indifference Bold"/>
                <a:cs typeface="Glacial Indifference Bold"/>
                <a:sym typeface="Glacial Indifference Bold"/>
              </a:rPr>
              <a:t>EXCEPTIONS</a:t>
            </a:r>
          </a:p>
        </p:txBody>
      </p:sp>
      <p:sp>
        <p:nvSpPr>
          <p:cNvPr id="6" name="Freeform 6"/>
          <p:cNvSpPr/>
          <p:nvPr/>
        </p:nvSpPr>
        <p:spPr>
          <a:xfrm>
            <a:off x="12649200" y="3314700"/>
            <a:ext cx="5936163" cy="3897167"/>
          </a:xfrm>
          <a:custGeom>
            <a:avLst/>
            <a:gdLst/>
            <a:ahLst/>
            <a:cxnLst/>
            <a:rect l="l" t="t" r="r" b="b"/>
            <a:pathLst>
              <a:path w="6698163" h="4659167">
                <a:moveTo>
                  <a:pt x="0" y="0"/>
                </a:moveTo>
                <a:lnTo>
                  <a:pt x="6698163" y="0"/>
                </a:lnTo>
                <a:lnTo>
                  <a:pt x="6698163" y="4659167"/>
                </a:lnTo>
                <a:lnTo>
                  <a:pt x="0" y="4659167"/>
                </a:lnTo>
                <a:lnTo>
                  <a:pt x="0" y="0"/>
                </a:lnTo>
                <a:close/>
              </a:path>
            </a:pathLst>
          </a:custGeom>
          <a:blipFill>
            <a:blip r:embed="rId3"/>
            <a:stretch>
              <a:fillRect l="-24349" t="-30005" r="-19211" b="-7501"/>
            </a:stretch>
          </a:blipFill>
        </p:spPr>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171700"/>
            <a:ext cx="6698163" cy="75644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3"/>
            <a:stretch>
              <a:fillRect l="-54579" r="-14926"/>
            </a:stretch>
          </a:blipFill>
        </p:spPr>
        <p:txBody>
          <a:bodyPr/>
          <a:lstStyle/>
          <a:p>
            <a:endParaRPr lang="en-GB"/>
          </a:p>
        </p:txBody>
      </p:sp>
      <p:sp>
        <p:nvSpPr>
          <p:cNvPr id="5" name="TextBox 5"/>
          <p:cNvSpPr txBox="1"/>
          <p:nvPr/>
        </p:nvSpPr>
        <p:spPr>
          <a:xfrm>
            <a:off x="700732" y="2286000"/>
            <a:ext cx="10889105" cy="4627245"/>
          </a:xfrm>
          <a:prstGeom prst="rect">
            <a:avLst/>
          </a:prstGeom>
        </p:spPr>
        <p:txBody>
          <a:bodyPr lIns="0" tIns="0" rIns="0" bIns="0" rtlCol="0" anchor="t">
            <a:spAutoFit/>
          </a:bodyPr>
          <a:lstStyle/>
          <a:p>
            <a:pPr marL="690879" lvl="1" indent="-345439" algn="l">
              <a:lnSpc>
                <a:spcPts val="5279"/>
              </a:lnSpc>
              <a:buFont typeface="Arial"/>
              <a:buChar char="•"/>
            </a:pPr>
            <a:r>
              <a:rPr lang="en-US" sz="3199" b="1">
                <a:solidFill>
                  <a:srgbClr val="292A5A"/>
                </a:solidFill>
                <a:latin typeface="Glacial Indifference Bold"/>
                <a:ea typeface="Glacial Indifference Bold"/>
                <a:cs typeface="Glacial Indifference Bold"/>
                <a:sym typeface="Glacial Indifference Bold"/>
              </a:rPr>
              <a:t>What are the potential benefits and issues? </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It is usually acceptable to act for joint buyers, provided that the solicitor can comply with para 6.2</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BUT It may be necessary to advise residential buyers separately about how they want to hold the equitable interest in the property, particularly if they are not married or in a civil partnership</a:t>
            </a:r>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ACTING FOR </a:t>
            </a:r>
            <a:r>
              <a:rPr lang="en-US" sz="7500" b="1" spc="7">
                <a:solidFill>
                  <a:srgbClr val="292A5A"/>
                </a:solidFill>
                <a:latin typeface="Glacial Indifference Bold"/>
                <a:ea typeface="Glacial Indifference Bold"/>
                <a:cs typeface="Glacial Indifference Bold"/>
                <a:sym typeface="Glacial Indifference Bold"/>
              </a:rPr>
              <a:t>JOINT</a:t>
            </a:r>
            <a:r>
              <a:rPr lang="en-US" sz="7500" b="1" spc="7">
                <a:solidFill>
                  <a:srgbClr val="E65485"/>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BUYERS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491328"/>
            <a:ext cx="6698163" cy="5818694"/>
          </a:xfrm>
          <a:custGeom>
            <a:avLst/>
            <a:gdLst/>
            <a:ahLst/>
            <a:cxnLst/>
            <a:rect l="l" t="t" r="r" b="b"/>
            <a:pathLst>
              <a:path w="6698163" h="5818694">
                <a:moveTo>
                  <a:pt x="0" y="0"/>
                </a:moveTo>
                <a:lnTo>
                  <a:pt x="6698163" y="0"/>
                </a:lnTo>
                <a:lnTo>
                  <a:pt x="6698163" y="5818694"/>
                </a:lnTo>
                <a:lnTo>
                  <a:pt x="0" y="5818694"/>
                </a:lnTo>
                <a:lnTo>
                  <a:pt x="0" y="0"/>
                </a:lnTo>
                <a:close/>
              </a:path>
            </a:pathLst>
          </a:custGeom>
          <a:blipFill>
            <a:blip r:embed="rId3"/>
            <a:stretch>
              <a:fillRect l="-31124"/>
            </a:stretch>
          </a:blipFill>
        </p:spPr>
        <p:txBody>
          <a:bodyPr/>
          <a:lstStyle/>
          <a:p>
            <a:endParaRPr lang="en-GB"/>
          </a:p>
        </p:txBody>
      </p:sp>
      <p:sp>
        <p:nvSpPr>
          <p:cNvPr id="5" name="TextBox 5"/>
          <p:cNvSpPr txBox="1"/>
          <p:nvPr/>
        </p:nvSpPr>
        <p:spPr>
          <a:xfrm>
            <a:off x="700732" y="2238375"/>
            <a:ext cx="10653888" cy="4294124"/>
          </a:xfrm>
          <a:prstGeom prst="rect">
            <a:avLst/>
          </a:prstGeom>
        </p:spPr>
        <p:txBody>
          <a:bodyPr lIns="0" tIns="0" rIns="0" bIns="0" rtlCol="0" anchor="t">
            <a:spAutoFit/>
          </a:bodyPr>
          <a:lstStyle/>
          <a:p>
            <a:pPr marL="690879" lvl="1" indent="-345439" algn="l">
              <a:lnSpc>
                <a:spcPts val="5727"/>
              </a:lnSpc>
              <a:buFont typeface="Arial"/>
              <a:buChar char="•"/>
            </a:pPr>
            <a:r>
              <a:rPr lang="en-US" sz="3199">
                <a:solidFill>
                  <a:srgbClr val="292A5A"/>
                </a:solidFill>
                <a:latin typeface="Glacial Indifference"/>
                <a:ea typeface="Glacial Indifference"/>
                <a:cs typeface="Glacial Indifference"/>
                <a:sym typeface="Glacial Indifference"/>
              </a:rPr>
              <a:t>Acting for more than one party in the same transaction is more common when the parties are the borrower and the lender. </a:t>
            </a:r>
          </a:p>
          <a:p>
            <a:pPr marL="690879" lvl="1" indent="-345439" algn="l">
              <a:lnSpc>
                <a:spcPts val="5727"/>
              </a:lnSpc>
              <a:buFont typeface="Arial"/>
              <a:buChar char="•"/>
            </a:pPr>
            <a:r>
              <a:rPr lang="en-US" sz="3199">
                <a:solidFill>
                  <a:srgbClr val="292A5A"/>
                </a:solidFill>
                <a:latin typeface="Glacial Indifference"/>
                <a:ea typeface="Glacial Indifference"/>
                <a:cs typeface="Glacial Indifference"/>
                <a:sym typeface="Glacial Indifference"/>
              </a:rPr>
              <a:t>Acting for a lender and borrower is possible unless, under paragraph 6.2 of The Code of Conduct, there is a conflict of interest or a significant risk of such a conflict.</a:t>
            </a:r>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ACTING FOR </a:t>
            </a:r>
            <a:r>
              <a:rPr lang="en-US" sz="7500" b="1" spc="7">
                <a:solidFill>
                  <a:srgbClr val="292A5A"/>
                </a:solidFill>
                <a:latin typeface="Glacial Indifference Bold"/>
                <a:ea typeface="Glacial Indifference Bold"/>
                <a:cs typeface="Glacial Indifference Bold"/>
                <a:sym typeface="Glacial Indifference Bold"/>
              </a:rPr>
              <a:t>BUYER AND LENDER</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700732" y="2047875"/>
            <a:ext cx="16558568" cy="7611058"/>
          </a:xfrm>
          <a:prstGeom prst="rect">
            <a:avLst/>
          </a:prstGeom>
        </p:spPr>
        <p:txBody>
          <a:bodyPr lIns="0" tIns="0" rIns="0" bIns="0" rtlCol="0" anchor="t">
            <a:spAutoFit/>
          </a:bodyPr>
          <a:lstStyle/>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A marketing strategy known as a ‘contract race’. </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Pre-contract package is sent to multiple buyers who compete to be ready to exchange contracts first. </a:t>
            </a: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Lawful as long as all buyers know they are engaged in a race. </a:t>
            </a: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Problems arise when the seller instructs their solicitor that they </a:t>
            </a:r>
            <a:r>
              <a:rPr lang="en-US" sz="2800" b="1" dirty="0">
                <a:solidFill>
                  <a:srgbClr val="292A5A"/>
                </a:solidFill>
                <a:latin typeface="Glacial Indifference Bold"/>
                <a:ea typeface="Glacial Indifference Bold"/>
                <a:cs typeface="Glacial Indifference Bold"/>
                <a:sym typeface="Glacial Indifference Bold"/>
              </a:rPr>
              <a:t>do not want the prospective buyers to know</a:t>
            </a:r>
            <a:r>
              <a:rPr lang="en-US" sz="2800" dirty="0">
                <a:solidFill>
                  <a:srgbClr val="292A5A"/>
                </a:solidFill>
                <a:latin typeface="Glacial Indifference"/>
                <a:ea typeface="Glacial Indifference"/>
                <a:cs typeface="Glacial Indifference"/>
                <a:sym typeface="Glacial Indifference"/>
              </a:rPr>
              <a:t>.  (Para 1.4 is relevant)</a:t>
            </a: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Solicitor acts for a seller, they </a:t>
            </a:r>
            <a:r>
              <a:rPr lang="en-US" sz="2800" b="1" dirty="0">
                <a:solidFill>
                  <a:srgbClr val="292A5A"/>
                </a:solidFill>
                <a:latin typeface="Glacial Indifference Bold"/>
                <a:ea typeface="Glacial Indifference Bold"/>
                <a:cs typeface="Glacial Indifference Bold"/>
                <a:sym typeface="Glacial Indifference Bold"/>
              </a:rPr>
              <a:t>must not mislead or attempt to mislead</a:t>
            </a:r>
            <a:r>
              <a:rPr lang="en-US" sz="2800" dirty="0">
                <a:solidFill>
                  <a:srgbClr val="292A5A"/>
                </a:solidFill>
                <a:latin typeface="Glacial Indifference"/>
                <a:ea typeface="Glacial Indifference"/>
                <a:cs typeface="Glacial Indifference"/>
                <a:sym typeface="Glacial Indifference"/>
              </a:rPr>
              <a:t> the buyers, either by their own acts or omissions, or by being complicit in the acts or omissions of others. </a:t>
            </a:r>
          </a:p>
          <a:p>
            <a:pPr marL="1209042" lvl="2" indent="-403014"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This means that the solicitor should inform all buyers immediately of the seller’s intention to deal with more than one buyer. </a:t>
            </a: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If the seller refuses to agree to such disclosure, </a:t>
            </a:r>
            <a:r>
              <a:rPr lang="en-US" sz="2800" b="1" dirty="0">
                <a:solidFill>
                  <a:srgbClr val="292A5A"/>
                </a:solidFill>
                <a:latin typeface="Glacial Indifference Bold"/>
                <a:ea typeface="Glacial Indifference Bold"/>
                <a:cs typeface="Glacial Indifference Bold"/>
                <a:sym typeface="Glacial Indifference Bold"/>
              </a:rPr>
              <a:t>the solicitor cannot disclose </a:t>
            </a:r>
            <a:r>
              <a:rPr lang="en-US" sz="2800" dirty="0">
                <a:solidFill>
                  <a:srgbClr val="292A5A"/>
                </a:solidFill>
                <a:latin typeface="Glacial Indifference"/>
                <a:ea typeface="Glacial Indifference"/>
                <a:cs typeface="Glacial Indifference"/>
                <a:sym typeface="Glacial Indifference"/>
              </a:rPr>
              <a:t>the contract race to prospective buyers as they have a duty of confidentiality to their seller client (para 6.3). </a:t>
            </a:r>
          </a:p>
          <a:p>
            <a:pPr marL="604521" lvl="1" indent="-302261" algn="l">
              <a:lnSpc>
                <a:spcPts val="4620"/>
              </a:lnSpc>
              <a:buFont typeface="Arial"/>
              <a:buChar char="•"/>
            </a:pPr>
            <a:r>
              <a:rPr lang="en-US" sz="2800" dirty="0">
                <a:solidFill>
                  <a:srgbClr val="292A5A"/>
                </a:solidFill>
                <a:latin typeface="Glacial Indifference"/>
                <a:ea typeface="Glacial Indifference"/>
                <a:cs typeface="Glacial Indifference"/>
                <a:sym typeface="Glacial Indifference"/>
              </a:rPr>
              <a:t>Instead, </a:t>
            </a:r>
            <a:r>
              <a:rPr lang="en-US" sz="2800" b="1" dirty="0">
                <a:solidFill>
                  <a:srgbClr val="292A5A"/>
                </a:solidFill>
                <a:latin typeface="Glacial Indifference Bold"/>
                <a:ea typeface="Glacial Indifference Bold"/>
                <a:cs typeface="Glacial Indifference Bold"/>
                <a:sym typeface="Glacial Indifference Bold"/>
              </a:rPr>
              <a:t>solicitor should immediately stop acting in the matter.</a:t>
            </a:r>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CONTRACT </a:t>
            </a:r>
            <a:r>
              <a:rPr lang="en-US" sz="7500" b="1" spc="7">
                <a:solidFill>
                  <a:srgbClr val="292A5A"/>
                </a:solidFill>
                <a:latin typeface="Glacial Indifference Bold"/>
                <a:ea typeface="Glacial Indifference Bold"/>
                <a:cs typeface="Glacial Indifference Bold"/>
                <a:sym typeface="Glacial Indifference Bold"/>
              </a:rPr>
              <a:t>RACES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68966" r="-68966"/>
            </a:stretch>
          </a:blipFill>
        </p:spPr>
        <p:txBody>
          <a:bodyPr/>
          <a:lstStyle/>
          <a:p>
            <a:endParaRPr lang="en-GB"/>
          </a:p>
        </p:txBody>
      </p:sp>
      <p:sp>
        <p:nvSpPr>
          <p:cNvPr id="5" name="TextBox 5"/>
          <p:cNvSpPr txBox="1"/>
          <p:nvPr/>
        </p:nvSpPr>
        <p:spPr>
          <a:xfrm>
            <a:off x="700732" y="2295525"/>
            <a:ext cx="10889105" cy="6248400"/>
          </a:xfrm>
          <a:prstGeom prst="rect">
            <a:avLst/>
          </a:prstGeom>
        </p:spPr>
        <p:txBody>
          <a:bodyPr lIns="0" tIns="0" rIns="0" bIns="0" rtlCol="0" anchor="t">
            <a:spAutoFit/>
          </a:bodyPr>
          <a:lstStyle/>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An undertaking is a statement made by or on behalf of a solicitor, or the firm, to someone who </a:t>
            </a:r>
            <a:r>
              <a:rPr lang="en-US" sz="3000" b="1" dirty="0">
                <a:solidFill>
                  <a:srgbClr val="292A5A"/>
                </a:solidFill>
                <a:latin typeface="Glacial Indifference Bold"/>
                <a:ea typeface="Glacial Indifference Bold"/>
                <a:cs typeface="Glacial Indifference Bold"/>
                <a:sym typeface="Glacial Indifference Bold"/>
              </a:rPr>
              <a:t>reasonably places reliance on it</a:t>
            </a:r>
            <a:r>
              <a:rPr lang="en-US" sz="3000" dirty="0">
                <a:solidFill>
                  <a:srgbClr val="292A5A"/>
                </a:solidFill>
                <a:latin typeface="Glacial Indifference"/>
                <a:ea typeface="Glacial Indifference"/>
                <a:cs typeface="Glacial Indifference"/>
                <a:sym typeface="Glacial Indifference"/>
              </a:rPr>
              <a:t>, that the solicitor or firm will do something, cause something to be done, or will not do something.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Paragraph 1.3 deals with undertakings and says that solicitors should perform all undertakings, and do so within an agreed timescale. </a:t>
            </a:r>
          </a:p>
          <a:p>
            <a:pPr marL="647700" lvl="1" indent="-323850" algn="l">
              <a:lnSpc>
                <a:spcPts val="4950"/>
              </a:lnSpc>
              <a:buFont typeface="Arial"/>
              <a:buChar char="•"/>
            </a:pPr>
            <a:r>
              <a:rPr lang="en-US" sz="3000" dirty="0">
                <a:solidFill>
                  <a:srgbClr val="292A5A"/>
                </a:solidFill>
                <a:latin typeface="Glacial Indifference"/>
                <a:ea typeface="Glacial Indifference"/>
                <a:cs typeface="Glacial Indifference"/>
                <a:sym typeface="Glacial Indifference"/>
              </a:rPr>
              <a:t>Failure to </a:t>
            </a:r>
            <a:r>
              <a:rPr lang="en-US" sz="3000" dirty="0" err="1">
                <a:solidFill>
                  <a:srgbClr val="292A5A"/>
                </a:solidFill>
                <a:latin typeface="Glacial Indifference"/>
                <a:ea typeface="Glacial Indifference"/>
                <a:cs typeface="Glacial Indifference"/>
                <a:sym typeface="Glacial Indifference"/>
              </a:rPr>
              <a:t>honour</a:t>
            </a:r>
            <a:r>
              <a:rPr lang="en-US" sz="3000" dirty="0">
                <a:solidFill>
                  <a:srgbClr val="292A5A"/>
                </a:solidFill>
                <a:latin typeface="Glacial Indifference"/>
                <a:ea typeface="Glacial Indifference"/>
                <a:cs typeface="Glacial Indifference"/>
                <a:sym typeface="Glacial Indifference"/>
              </a:rPr>
              <a:t> an undertaking is professional misconduct so a solicitor should always ensure that anything they undertake to do is within their control.</a:t>
            </a:r>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UNDERTAKINGS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044389"/>
            <a:ext cx="16230600" cy="662940"/>
          </a:xfrm>
          <a:prstGeom prst="rect">
            <a:avLst/>
          </a:prstGeom>
        </p:spPr>
        <p:txBody>
          <a:bodyPr lIns="0" tIns="0" rIns="0" bIns="0" rtlCol="0" anchor="t">
            <a:spAutoFit/>
          </a:bodyPr>
          <a:lstStyle/>
          <a:p>
            <a:pPr algn="l">
              <a:lnSpc>
                <a:spcPts val="5609"/>
              </a:lnSpc>
            </a:pPr>
            <a:r>
              <a:rPr lang="en-US" sz="3399">
                <a:solidFill>
                  <a:srgbClr val="292A5A"/>
                </a:solidFill>
                <a:latin typeface="Glacial Indifference"/>
                <a:ea typeface="Glacial Indifference"/>
                <a:cs typeface="Glacial Indifference"/>
                <a:sym typeface="Glacial Indifference"/>
              </a:rPr>
              <a:t>Consider the following scenarios. How should the conveyancer respond? </a:t>
            </a:r>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ACTIVITY 3: </a:t>
            </a:r>
            <a:r>
              <a:rPr lang="en-US" sz="7500" b="1" spc="7">
                <a:solidFill>
                  <a:srgbClr val="292A5A"/>
                </a:solidFill>
                <a:latin typeface="Glacial Indifference Bold"/>
                <a:ea typeface="Glacial Indifference Bold"/>
                <a:cs typeface="Glacial Indifference Bold"/>
                <a:sym typeface="Glacial Indifference Bold"/>
              </a:rPr>
              <a:t>ETHICS SCENARIOS</a:t>
            </a:r>
          </a:p>
        </p:txBody>
      </p:sp>
      <p:graphicFrame>
        <p:nvGraphicFramePr>
          <p:cNvPr id="6" name="Table 6"/>
          <p:cNvGraphicFramePr>
            <a:graphicFrameLocks noGrp="1"/>
          </p:cNvGraphicFramePr>
          <p:nvPr/>
        </p:nvGraphicFramePr>
        <p:xfrm>
          <a:off x="504424" y="2964504"/>
          <a:ext cx="16754877" cy="6852666"/>
        </p:xfrm>
        <a:graphic>
          <a:graphicData uri="http://schemas.openxmlformats.org/drawingml/2006/table">
            <a:tbl>
              <a:tblPr/>
              <a:tblGrid>
                <a:gridCol w="5584959">
                  <a:extLst>
                    <a:ext uri="{9D8B030D-6E8A-4147-A177-3AD203B41FA5}">
                      <a16:colId xmlns:a16="http://schemas.microsoft.com/office/drawing/2014/main" val="20000"/>
                    </a:ext>
                  </a:extLst>
                </a:gridCol>
                <a:gridCol w="5584959">
                  <a:extLst>
                    <a:ext uri="{9D8B030D-6E8A-4147-A177-3AD203B41FA5}">
                      <a16:colId xmlns:a16="http://schemas.microsoft.com/office/drawing/2014/main" val="20001"/>
                    </a:ext>
                  </a:extLst>
                </a:gridCol>
                <a:gridCol w="5584959">
                  <a:extLst>
                    <a:ext uri="{9D8B030D-6E8A-4147-A177-3AD203B41FA5}">
                      <a16:colId xmlns:a16="http://schemas.microsoft.com/office/drawing/2014/main" val="20002"/>
                    </a:ext>
                  </a:extLst>
                </a:gridCol>
              </a:tblGrid>
              <a:tr h="923925">
                <a:tc>
                  <a:txBody>
                    <a:bodyPr/>
                    <a:lstStyle/>
                    <a:p>
                      <a:pPr algn="ctr">
                        <a:lnSpc>
                          <a:spcPts val="4200"/>
                        </a:lnSpc>
                        <a:defRPr/>
                      </a:pPr>
                      <a:r>
                        <a:rPr lang="en-US" sz="3000" b="1">
                          <a:solidFill>
                            <a:srgbClr val="292A5A"/>
                          </a:solidFill>
                          <a:latin typeface="Glacial Indifference Bold"/>
                          <a:ea typeface="Glacial Indifference Bold"/>
                          <a:cs typeface="Glacial Indifference Bold"/>
                          <a:sym typeface="Glacial Indifference Bold"/>
                        </a:rPr>
                        <a:t>Scenario 1</a:t>
                      </a:r>
                      <a:endParaRPr lang="en-US" sz="1100"/>
                    </a:p>
                  </a:txBody>
                  <a:tcPr marL="190500" marR="190500" marT="190500" marB="190500" anchor="ctr">
                    <a:lnL w="0" cap="flat" cmpd="sng" algn="ctr">
                      <a:solidFill>
                        <a:srgbClr val="000000"/>
                      </a:solidFill>
                      <a:prstDash val="solid"/>
                      <a:round/>
                      <a:headEnd type="none" w="med" len="med"/>
                      <a:tailEnd type="none" w="med" len="med"/>
                    </a:lnL>
                    <a:lnR w="9525" cap="flat" cmpd="sng" algn="ctr">
                      <a:solidFill>
                        <a:srgbClr val="292A5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algn="ctr">
                        <a:lnSpc>
                          <a:spcPts val="4200"/>
                        </a:lnSpc>
                        <a:defRPr/>
                      </a:pPr>
                      <a:r>
                        <a:rPr lang="en-US" sz="3000" b="1">
                          <a:solidFill>
                            <a:srgbClr val="292A5A"/>
                          </a:solidFill>
                          <a:latin typeface="Glacial Indifference Bold"/>
                          <a:ea typeface="Glacial Indifference Bold"/>
                          <a:cs typeface="Glacial Indifference Bold"/>
                          <a:sym typeface="Glacial Indifference Bold"/>
                        </a:rPr>
                        <a:t>Scenario 2</a:t>
                      </a:r>
                      <a:endParaRPr lang="en-US" sz="1100"/>
                    </a:p>
                  </a:txBody>
                  <a:tcPr marL="190500" marR="190500" marT="190500" marB="190500" anchor="ctr">
                    <a:lnL w="9525" cap="flat" cmpd="sng" algn="ctr">
                      <a:solidFill>
                        <a:srgbClr val="292A5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algn="ctr">
                        <a:lnSpc>
                          <a:spcPts val="4200"/>
                        </a:lnSpc>
                        <a:defRPr/>
                      </a:pPr>
                      <a:r>
                        <a:rPr lang="en-US" sz="3000" b="1">
                          <a:solidFill>
                            <a:srgbClr val="292A5A"/>
                          </a:solidFill>
                          <a:latin typeface="Glacial Indifference Bold"/>
                          <a:ea typeface="Glacial Indifference Bold"/>
                          <a:cs typeface="Glacial Indifference Bold"/>
                          <a:sym typeface="Glacial Indifference Bold"/>
                        </a:rPr>
                        <a:t>Scenario 3</a:t>
                      </a:r>
                      <a:endParaRPr lang="en-US" sz="1100"/>
                    </a:p>
                  </a:txBody>
                  <a:tcPr marL="190500" marR="190500" marT="190500" marB="190500" anchor="ctr">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5928741">
                <a:tc>
                  <a:txBody>
                    <a:bodyPr/>
                    <a:lstStyle/>
                    <a:p>
                      <a:pPr algn="l">
                        <a:lnSpc>
                          <a:spcPts val="3919"/>
                        </a:lnSpc>
                        <a:defRPr/>
                      </a:pPr>
                      <a:r>
                        <a:rPr lang="en-US" sz="2799">
                          <a:solidFill>
                            <a:srgbClr val="292A5A"/>
                          </a:solidFill>
                          <a:latin typeface="Glacial Indifference"/>
                          <a:ea typeface="Glacial Indifference"/>
                          <a:cs typeface="Glacial Indifference"/>
                          <a:sym typeface="Glacial Indifference"/>
                        </a:rPr>
                        <a:t>A solicitor is approached by both the buyer and seller in a residential property transaction to act on their behalf. Both parties consent to the solicitor representing them. During the transaction, the solicitor discovers that the buyer intends to use the property for purposes that might breach a restrictive covenant, which the seller is unaware of.</a:t>
                      </a:r>
                      <a:endParaRPr lang="en-US" sz="1100"/>
                    </a:p>
                  </a:txBody>
                  <a:tcPr marL="190500" marR="190500" marT="190500" marB="190500">
                    <a:lnL w="0" cap="flat" cmpd="sng" algn="ctr">
                      <a:solidFill>
                        <a:srgbClr val="000000"/>
                      </a:solidFill>
                      <a:prstDash val="solid"/>
                      <a:round/>
                      <a:headEnd type="none" w="med" len="med"/>
                      <a:tailEnd type="none" w="med" len="med"/>
                    </a:lnL>
                    <a:lnR w="9525" cap="flat" cmpd="sng" algn="ctr">
                      <a:solidFill>
                        <a:srgbClr val="292A5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algn="l">
                        <a:lnSpc>
                          <a:spcPts val="3919"/>
                        </a:lnSpc>
                        <a:defRPr/>
                      </a:pPr>
                      <a:r>
                        <a:rPr lang="en-US" sz="2799">
                          <a:solidFill>
                            <a:srgbClr val="292A5A"/>
                          </a:solidFill>
                          <a:latin typeface="Glacial Indifference"/>
                          <a:ea typeface="Glacial Indifference"/>
                          <a:cs typeface="Glacial Indifference"/>
                          <a:sym typeface="Glacial Indifference"/>
                        </a:rPr>
                        <a:t>A solicitor is approached by a potential buyer of a freehold estate. The solicitor knows that there are title issues as they acted in the sale to the current seller. They are not instructed by the seller. You suspect that these issues have led to the seller wishing to sell for below market value.</a:t>
                      </a:r>
                      <a:endParaRPr lang="en-US" sz="1100"/>
                    </a:p>
                  </a:txBody>
                  <a:tcPr marL="190500" marR="190500" marT="190500" marB="190500">
                    <a:lnL w="9525" cap="flat" cmpd="sng" algn="ctr">
                      <a:solidFill>
                        <a:srgbClr val="292A5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tc>
                  <a:txBody>
                    <a:bodyPr/>
                    <a:lstStyle/>
                    <a:p>
                      <a:pPr algn="l">
                        <a:lnSpc>
                          <a:spcPts val="3919"/>
                        </a:lnSpc>
                        <a:defRPr/>
                      </a:pPr>
                      <a:r>
                        <a:rPr lang="en-US" sz="2799" dirty="0">
                          <a:solidFill>
                            <a:srgbClr val="292A5A"/>
                          </a:solidFill>
                          <a:latin typeface="Glacial Indifference"/>
                          <a:ea typeface="Glacial Indifference"/>
                          <a:cs typeface="Glacial Indifference"/>
                          <a:sym typeface="Glacial Indifference"/>
                        </a:rPr>
                        <a:t>A solicitor is engaged as the executor of the estate in probate. They are interested in purchasing the deceased person’s family home. They have seen the valuation report for the property given their role as the executor, and are prepared to match the price, and undertake the conveyancing on the estate’s behalf. </a:t>
                      </a:r>
                      <a:endParaRPr lang="en-US" sz="1100" dirty="0"/>
                    </a:p>
                  </a:txBody>
                  <a:tcPr marL="190500" marR="190500" marT="190500" marB="190500">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700732" y="2324100"/>
            <a:ext cx="16802076" cy="7294244"/>
          </a:xfrm>
          <a:prstGeom prst="rect">
            <a:avLst/>
          </a:prstGeom>
        </p:spPr>
        <p:txBody>
          <a:bodyPr lIns="0" tIns="0" rIns="0" bIns="0" rtlCol="0" anchor="t">
            <a:spAutoFit/>
          </a:bodyPr>
          <a:lstStyle/>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 typical conveyancing transaction has two milestones, exchange of contracts and completion, and is broken down into three stages – pre-contract, pre-completion and post-completion.</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The Law Society Conveyancing Protocol </a:t>
            </a:r>
            <a:r>
              <a:rPr lang="en-US" sz="2200" dirty="0" err="1">
                <a:solidFill>
                  <a:srgbClr val="292A5A"/>
                </a:solidFill>
                <a:latin typeface="Glacial Indifference"/>
                <a:ea typeface="Glacial Indifference"/>
                <a:cs typeface="Glacial Indifference"/>
                <a:sym typeface="Glacial Indifference"/>
              </a:rPr>
              <a:t>standardises</a:t>
            </a:r>
            <a:r>
              <a:rPr lang="en-US" sz="2200" dirty="0">
                <a:solidFill>
                  <a:srgbClr val="292A5A"/>
                </a:solidFill>
                <a:latin typeface="Glacial Indifference"/>
                <a:ea typeface="Glacial Indifference"/>
                <a:cs typeface="Glacial Indifference"/>
                <a:sym typeface="Glacial Indifference"/>
              </a:rPr>
              <a:t> the residential conveyancing procedure for those firms that adopt it.</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 solicitor cannot usually act for more than one party in a property transaction if there is a conflict of interest or a significant risk of conflict of interest.</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Acting for buyer and seller in the same transaction carries a high risk of conflict of interest.</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It will often be possible to act for both buyer and lender in a residential transaction if the mortgage is on standard terms. In commercial property transactions, the lender will usually be separately represented.</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 solicitor acting for more than one buyer in a contract race must comply with paragraphs 1.2 and 1.4 of The Code of Conduct.</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Undertakings are frequently given in property transactions, but failure to comply with an undertaking constitutes professional misconduct</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 buyer may obtain finance for the purchase from a bank, building society, employer or relative.</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A buyer will usually choose from a repayment mortgage or an interest-only mortgage. The interest rate may be variable, fixed or track the base rate set by the Bank of England.</a:t>
            </a:r>
          </a:p>
          <a:p>
            <a:pPr marL="474984" lvl="1" indent="-237492" algn="l">
              <a:lnSpc>
                <a:spcPts val="3630"/>
              </a:lnSpc>
              <a:buFont typeface="Arial"/>
              <a:buChar char="•"/>
            </a:pPr>
            <a:r>
              <a:rPr lang="en-US" sz="2200" dirty="0">
                <a:solidFill>
                  <a:srgbClr val="292A5A"/>
                </a:solidFill>
                <a:latin typeface="Glacial Indifference"/>
                <a:ea typeface="Glacial Indifference"/>
                <a:cs typeface="Glacial Indifference"/>
                <a:sym typeface="Glacial Indifference"/>
              </a:rPr>
              <a:t>SDLT (England) and LTT (Wales) is charged on freehold transactions at different rates depending on the type of property and the purchase price and is payable by the buyer.</a:t>
            </a:r>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SUMMARY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1: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184644"/>
            <a:ext cx="15734201" cy="3970657"/>
          </a:xfrm>
          <a:prstGeom prst="rect">
            <a:avLst/>
          </a:prstGeom>
        </p:spPr>
        <p:txBody>
          <a:bodyPr lIns="0" tIns="0" rIns="0" bIns="0" rtlCol="0" anchor="t">
            <a:spAutoFit/>
          </a:bodyPr>
          <a:lstStyle/>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Explain how to succeed in Conveyancing</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Explain underpinning principles of land law relevant to conveyancing</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Outline the conveyancing process and key considerations at each stage</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Apply principles of professional practice and ethics to conveyancing</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Calculate conveyancing costs and fees</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35"/>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1: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22744"/>
            <a:ext cx="15734201" cy="3992881"/>
          </a:xfrm>
          <a:prstGeom prst="rect">
            <a:avLst/>
          </a:prstGeom>
        </p:spPr>
        <p:txBody>
          <a:bodyPr lIns="0" tIns="0" rIns="0" bIns="0" rtlCol="0" anchor="t">
            <a:spAutoFit/>
          </a:bodyPr>
          <a:lstStyle/>
          <a:p>
            <a:pPr marL="582928" lvl="1" indent="-291464" algn="l">
              <a:lnSpc>
                <a:spcPts val="5399"/>
              </a:lnSpc>
              <a:buFont typeface="Arial"/>
              <a:buChar char="•"/>
            </a:pPr>
            <a:r>
              <a:rPr lang="en-US" sz="2699" spc="53">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1165857" lvl="2" indent="-388619" algn="l">
              <a:lnSpc>
                <a:spcPts val="5399"/>
              </a:lnSpc>
              <a:buFont typeface="Arial"/>
              <a:buChar char="⚬"/>
            </a:pPr>
            <a:r>
              <a:rPr lang="en-US" sz="2699" spc="53">
                <a:solidFill>
                  <a:srgbClr val="FFFFFF"/>
                </a:solidFill>
                <a:latin typeface="Glacial Indifference"/>
                <a:ea typeface="Glacial Indifference"/>
                <a:cs typeface="Glacial Indifference"/>
                <a:sym typeface="Glacial Indifference"/>
              </a:rPr>
              <a:t>Harris </a:t>
            </a:r>
            <a:r>
              <a:rPr lang="en-US" sz="2699" i="1" spc="53">
                <a:solidFill>
                  <a:srgbClr val="FFFFFF"/>
                </a:solidFill>
                <a:latin typeface="Glacial Indifference Italics"/>
                <a:ea typeface="Glacial Indifference Italics"/>
                <a:cs typeface="Glacial Indifference Italics"/>
                <a:sym typeface="Glacial Indifference Italics"/>
              </a:rPr>
              <a:t>et al.</a:t>
            </a:r>
            <a:r>
              <a:rPr lang="en-US" sz="2699" spc="53">
                <a:solidFill>
                  <a:srgbClr val="FFFFFF"/>
                </a:solidFill>
                <a:latin typeface="Glacial Indifference"/>
                <a:ea typeface="Glacial Indifference"/>
                <a:cs typeface="Glacial Indifference"/>
                <a:sym typeface="Glacial Indifference"/>
              </a:rPr>
              <a:t> (2024) chapters 1-5</a:t>
            </a:r>
          </a:p>
          <a:p>
            <a:pPr marL="1165857" lvl="2" indent="-388619" algn="l">
              <a:lnSpc>
                <a:spcPts val="5399"/>
              </a:lnSpc>
              <a:buFont typeface="Arial"/>
              <a:buChar char="⚬"/>
            </a:pPr>
            <a:r>
              <a:rPr lang="en-US" sz="2699" spc="53">
                <a:solidFill>
                  <a:srgbClr val="FFFFFF"/>
                </a:solidFill>
                <a:latin typeface="Glacial Indifference"/>
                <a:ea typeface="Glacial Indifference"/>
                <a:cs typeface="Glacial Indifference"/>
                <a:sym typeface="Glacial Indifference"/>
              </a:rPr>
              <a:t>Richards (2020) chapters 1-2</a:t>
            </a:r>
          </a:p>
          <a:p>
            <a:pPr marL="582928" lvl="1" indent="-291464" algn="l">
              <a:lnSpc>
                <a:spcPts val="5399"/>
              </a:lnSpc>
              <a:buFont typeface="Arial"/>
              <a:buChar char="•"/>
            </a:pPr>
            <a:r>
              <a:rPr lang="en-US" sz="2699" spc="53">
                <a:solidFill>
                  <a:srgbClr val="FFFFFF"/>
                </a:solidFill>
                <a:latin typeface="Glacial Indifference"/>
                <a:ea typeface="Glacial Indifference"/>
                <a:cs typeface="Glacial Indifference"/>
                <a:sym typeface="Glacial Indifference"/>
              </a:rPr>
              <a:t>Law society (2019)</a:t>
            </a:r>
            <a:r>
              <a:rPr lang="en-US" sz="2699" i="1" spc="53">
                <a:solidFill>
                  <a:srgbClr val="FFFFFF"/>
                </a:solidFill>
                <a:latin typeface="Glacial Indifference Italics"/>
                <a:ea typeface="Glacial Indifference Italics"/>
                <a:cs typeface="Glacial Indifference Italics"/>
                <a:sym typeface="Glacial Indifference Italics"/>
              </a:rPr>
              <a:t> ‘The Law Society Conveyancing Protocol‘. Available at: </a:t>
            </a:r>
            <a:r>
              <a:rPr lang="en-US" sz="2699" i="1" u="sng" spc="53">
                <a:solidFill>
                  <a:srgbClr val="FFFFFF"/>
                </a:solidFill>
                <a:latin typeface="Glacial Indifference Italics"/>
                <a:ea typeface="Glacial Indifference Italics"/>
                <a:cs typeface="Glacial Indifference Italics"/>
                <a:sym typeface="Glacial Indifference Italics"/>
                <a:hlinkClick r:id="rId3" tooltip="https://www.lawsociety.org.uk/topics/property/conveyancing-protocol"/>
              </a:rPr>
              <a:t>https://www.lawsociety.org.uk/topics/property/conveyancing-protocol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516</TotalTime>
  <Words>6210</Words>
  <Application>Microsoft Office PowerPoint</Application>
  <PresentationFormat>Custom</PresentationFormat>
  <Paragraphs>570</Paragraphs>
  <Slides>47</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Glacial Indifference Italics</vt:lpstr>
      <vt:lpstr>Glacial Indifference Bold</vt:lpstr>
      <vt:lpstr>Arial</vt:lpstr>
      <vt:lpstr>Glacial Indifference Bold Italics</vt:lpstr>
      <vt:lpstr>Glacial Indifference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Scheme of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Conveyancing Flowchart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1 - Introduction to conveyancing practice</dc:title>
  <dc:creator>Kireene</dc:creator>
  <cp:lastModifiedBy>Kireene David</cp:lastModifiedBy>
  <cp:revision>3</cp:revision>
  <dcterms:created xsi:type="dcterms:W3CDTF">2006-08-16T00:00:00Z</dcterms:created>
  <dcterms:modified xsi:type="dcterms:W3CDTF">2026-09-27T17:22:16Z</dcterms:modified>
  <dc:identifier>DAGdIXWS-Us</dc:identifier>
</cp:coreProperties>
</file>