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368" r:id="rId3"/>
    <p:sldId id="295" r:id="rId4"/>
    <p:sldId id="311" r:id="rId5"/>
    <p:sldId id="369" r:id="rId6"/>
    <p:sldId id="312" r:id="rId7"/>
    <p:sldId id="313" r:id="rId8"/>
    <p:sldId id="370" r:id="rId9"/>
    <p:sldId id="371" r:id="rId10"/>
    <p:sldId id="302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63F9E-B1C4-4A80-8377-84D4B68A75F3}" v="1" dt="2022-01-24T11:09:23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0FC63F9E-B1C4-4A80-8377-84D4B68A75F3}"/>
    <pc:docChg chg="custSel addSld delSld modSld">
      <pc:chgData name="Daniel Martin" userId="bc0b2b10-d91a-4eec-87fa-aaa1a3af584d" providerId="ADAL" clId="{0FC63F9E-B1C4-4A80-8377-84D4B68A75F3}" dt="2022-01-24T11:09:52.161" v="8" actId="255"/>
      <pc:docMkLst>
        <pc:docMk/>
      </pc:docMkLst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442033842" sldId="294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235771283" sldId="295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802552881" sldId="296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1571016807" sldId="297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396531340" sldId="298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1345088101" sldId="299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1950955636" sldId="300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1701656629" sldId="301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483567077" sldId="302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1561046098" sldId="311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1112759340" sldId="312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560683535" sldId="313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591345304" sldId="364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1360949990" sldId="365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900198560" sldId="366"/>
        </pc:sldMkLst>
      </pc:sldChg>
      <pc:sldChg chg="del">
        <pc:chgData name="Daniel Martin" userId="bc0b2b10-d91a-4eec-87fa-aaa1a3af584d" providerId="ADAL" clId="{0FC63F9E-B1C4-4A80-8377-84D4B68A75F3}" dt="2022-01-24T11:09:30.903" v="1" actId="47"/>
        <pc:sldMkLst>
          <pc:docMk/>
          <pc:sldMk cId="882081136" sldId="367"/>
        </pc:sldMkLst>
      </pc:sldChg>
      <pc:sldChg chg="modSp add mod">
        <pc:chgData name="Daniel Martin" userId="bc0b2b10-d91a-4eec-87fa-aaa1a3af584d" providerId="ADAL" clId="{0FC63F9E-B1C4-4A80-8377-84D4B68A75F3}" dt="2022-01-24T11:09:52.161" v="8" actId="255"/>
        <pc:sldMkLst>
          <pc:docMk/>
          <pc:sldMk cId="304081633" sldId="368"/>
        </pc:sldMkLst>
        <pc:spChg chg="mod">
          <ac:chgData name="Daniel Martin" userId="bc0b2b10-d91a-4eec-87fa-aaa1a3af584d" providerId="ADAL" clId="{0FC63F9E-B1C4-4A80-8377-84D4B68A75F3}" dt="2022-01-24T11:09:52.161" v="8" actId="255"/>
          <ac:spMkLst>
            <pc:docMk/>
            <pc:sldMk cId="304081633" sldId="368"/>
            <ac:spMk id="6" creationId="{00000000-0000-0000-0000-000000000000}"/>
          </ac:spMkLst>
        </pc:spChg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2091696192" sldId="369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997238755" sldId="370"/>
        </pc:sldMkLst>
      </pc:sldChg>
      <pc:sldChg chg="add">
        <pc:chgData name="Daniel Martin" userId="bc0b2b10-d91a-4eec-87fa-aaa1a3af584d" providerId="ADAL" clId="{0FC63F9E-B1C4-4A80-8377-84D4B68A75F3}" dt="2022-01-24T11:09:23.171" v="0"/>
        <pc:sldMkLst>
          <pc:docMk/>
          <pc:sldMk cId="1586998990" sldId="3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Elbow Osteology and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3637400"/>
            <a:ext cx="4032448" cy="264070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pPr lvl="1"/>
            <a:r>
              <a:rPr lang="en-US" sz="1400" dirty="0"/>
              <a:t>Flexion in pronation</a:t>
            </a:r>
          </a:p>
          <a:p>
            <a:pPr lvl="1"/>
            <a:r>
              <a:rPr lang="en-US" sz="1400" dirty="0"/>
              <a:t>Flexion in mid-prone</a:t>
            </a:r>
          </a:p>
          <a:p>
            <a:pPr lvl="1"/>
            <a:r>
              <a:rPr lang="en-US" sz="1400" dirty="0"/>
              <a:t>Flexion in supination (145-160º)</a:t>
            </a:r>
          </a:p>
          <a:p>
            <a:pPr lvl="1"/>
            <a:r>
              <a:rPr lang="en-US" sz="1400" dirty="0"/>
              <a:t>Extension (0º)</a:t>
            </a:r>
          </a:p>
          <a:p>
            <a:pPr lvl="1"/>
            <a:r>
              <a:rPr lang="en-US" sz="1400" dirty="0"/>
              <a:t>Pronation at 90º flexion (90º)</a:t>
            </a:r>
          </a:p>
          <a:p>
            <a:pPr lvl="1"/>
            <a:r>
              <a:rPr lang="en-US" sz="1400" dirty="0"/>
              <a:t>Supination at 90º flexion (80-85º)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11560" y="1196752"/>
            <a:ext cx="4605295" cy="217736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sz="3200" dirty="0"/>
              <a:t>Osteology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Olecranon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Radial Head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Medial Epicondyle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Lateral Epicondyle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Lateral (Radial) Collateral Ligament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Medial (Ulna) Collateral Ligament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Anterior Joint Capsule</a:t>
            </a:r>
          </a:p>
          <a:p>
            <a:pPr marL="560070" lvl="1" indent="-285750">
              <a:buFont typeface="Arial" charset="0"/>
              <a:buChar char="•"/>
            </a:pP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788024" y="708719"/>
            <a:ext cx="3193548" cy="512049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sz="2600" dirty="0"/>
              <a:t>PROM</a:t>
            </a:r>
          </a:p>
          <a:p>
            <a:r>
              <a:rPr lang="en-US" dirty="0"/>
              <a:t>Flexion in pronation</a:t>
            </a:r>
          </a:p>
          <a:p>
            <a:r>
              <a:rPr lang="en-US" dirty="0"/>
              <a:t>Flexion in mid-prone</a:t>
            </a:r>
          </a:p>
          <a:p>
            <a:r>
              <a:rPr lang="en-US" dirty="0"/>
              <a:t>Flexion in supination (145-160º) </a:t>
            </a:r>
          </a:p>
          <a:p>
            <a:r>
              <a:rPr lang="en-US" dirty="0"/>
              <a:t>Flexion has a soft, springy end feel </a:t>
            </a:r>
          </a:p>
          <a:p>
            <a:r>
              <a:rPr lang="en-US" dirty="0"/>
              <a:t>Extension (0º) </a:t>
            </a:r>
          </a:p>
          <a:p>
            <a:r>
              <a:rPr lang="en-US" dirty="0"/>
              <a:t>Extension has a firm end feel </a:t>
            </a:r>
          </a:p>
          <a:p>
            <a:r>
              <a:rPr lang="en-US" dirty="0"/>
              <a:t>Pronation at 90º flexion (90º)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5 to 10° greater than active motion </a:t>
            </a:r>
          </a:p>
          <a:p>
            <a:r>
              <a:rPr lang="en-US" sz="2900" dirty="0"/>
              <a:t>RROM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1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Biceps </a:t>
            </a:r>
            <a:r>
              <a:rPr lang="en-US" dirty="0" err="1"/>
              <a:t>Brachii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48753"/>
            <a:ext cx="3913628" cy="4351337"/>
          </a:xfrm>
        </p:spPr>
        <p:txBody>
          <a:bodyPr>
            <a:normAutofit/>
          </a:bodyPr>
          <a:lstStyle/>
          <a:p>
            <a:r>
              <a:rPr lang="en-US" dirty="0"/>
              <a:t> O: </a:t>
            </a:r>
          </a:p>
          <a:p>
            <a:pPr lvl="1"/>
            <a:r>
              <a:rPr lang="en-US" dirty="0"/>
              <a:t>long head – </a:t>
            </a:r>
            <a:r>
              <a:rPr lang="en-US" dirty="0" err="1"/>
              <a:t>supraglenoid</a:t>
            </a:r>
            <a:r>
              <a:rPr lang="en-US" dirty="0"/>
              <a:t> tubercle </a:t>
            </a:r>
          </a:p>
          <a:p>
            <a:pPr lvl="1"/>
            <a:r>
              <a:rPr lang="en-US" dirty="0"/>
              <a:t>Short head – apex of coracoid process of scapula </a:t>
            </a:r>
          </a:p>
          <a:p>
            <a:r>
              <a:rPr lang="en-US" dirty="0"/>
              <a:t>I: two head fuse, insert on to radial tuberosity and bicipital aponeurosis (deep arm fascia) </a:t>
            </a:r>
          </a:p>
          <a:p>
            <a:r>
              <a:rPr lang="en-US" dirty="0"/>
              <a:t>A: flexes elbow and supinates forearm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327" y="1248753"/>
            <a:ext cx="3119972" cy="33843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3577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Brachialis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857" y="1700809"/>
            <a:ext cx="3625596" cy="2376264"/>
          </a:xfrm>
        </p:spPr>
        <p:txBody>
          <a:bodyPr>
            <a:normAutofit/>
          </a:bodyPr>
          <a:lstStyle/>
          <a:p>
            <a:r>
              <a:rPr lang="en-US" dirty="0"/>
              <a:t>O: distal 2/3rds anterior surface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coronoid process and tuberosity of ulna </a:t>
            </a:r>
          </a:p>
          <a:p>
            <a:r>
              <a:rPr lang="en-US" dirty="0"/>
              <a:t>A: Main flexor of the elbow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327" y="1248753"/>
            <a:ext cx="3119972" cy="33843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561046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Brachoradialis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174819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 O: upper 2/3rds anterior supracondylar ridge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Lateral surface of radius </a:t>
            </a:r>
          </a:p>
          <a:p>
            <a:r>
              <a:rPr lang="en-US" dirty="0"/>
              <a:t>A: flexor in mid- prone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42927"/>
            <a:ext cx="2070100" cy="520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Triceps </a:t>
            </a:r>
            <a:r>
              <a:rPr lang="en-US" dirty="0" err="1"/>
              <a:t>Brachii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2664296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 O: long head – </a:t>
            </a:r>
            <a:r>
              <a:rPr lang="en-US" dirty="0" err="1"/>
              <a:t>infraglenoid</a:t>
            </a:r>
            <a:r>
              <a:rPr lang="en-US" dirty="0"/>
              <a:t> tubercle of scapula (and labrum) </a:t>
            </a:r>
          </a:p>
          <a:p>
            <a:r>
              <a:rPr lang="en-US" dirty="0"/>
              <a:t>Lateral head – posterior surface of </a:t>
            </a:r>
            <a:r>
              <a:rPr lang="en-US" dirty="0" err="1"/>
              <a:t>humerus</a:t>
            </a:r>
            <a:r>
              <a:rPr lang="en-US" dirty="0"/>
              <a:t> (above and lateral to spiral groove) </a:t>
            </a:r>
          </a:p>
          <a:p>
            <a:r>
              <a:rPr lang="en-US" dirty="0"/>
              <a:t>Medial head – posterior surface of </a:t>
            </a:r>
            <a:r>
              <a:rPr lang="en-US" dirty="0" err="1"/>
              <a:t>humerus</a:t>
            </a:r>
            <a:r>
              <a:rPr lang="en-US" dirty="0"/>
              <a:t> (below and medial to spiral groove) </a:t>
            </a:r>
          </a:p>
          <a:p>
            <a:r>
              <a:rPr lang="en-US" dirty="0"/>
              <a:t>I: olecranon </a:t>
            </a:r>
          </a:p>
          <a:p>
            <a:r>
              <a:rPr lang="en-US" dirty="0"/>
              <a:t>A: main elbow extensor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926" y="1019632"/>
            <a:ext cx="40005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759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Anconeus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2664296"/>
          </a:xfrm>
        </p:spPr>
        <p:txBody>
          <a:bodyPr>
            <a:normAutofit/>
          </a:bodyPr>
          <a:lstStyle/>
          <a:p>
            <a:r>
              <a:rPr lang="en-US" dirty="0"/>
              <a:t> O: posterior surface of lateral epicondyle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lateral surface of olecranon and posterior surface of ulna </a:t>
            </a:r>
          </a:p>
          <a:p>
            <a:r>
              <a:rPr lang="en-US" dirty="0"/>
              <a:t>A: assists elbow extension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4664"/>
            <a:ext cx="2032000" cy="478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83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Pronator </a:t>
            </a:r>
            <a:r>
              <a:rPr lang="en-US" dirty="0" err="1"/>
              <a:t>Teres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2761500" cy="174819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O: common flexor origin (CFO) medial epicondyle of </a:t>
            </a:r>
            <a:r>
              <a:rPr lang="en-US" dirty="0" err="1"/>
              <a:t>humerus</a:t>
            </a:r>
            <a:r>
              <a:rPr lang="en-US" dirty="0"/>
              <a:t> AND pronator ridge of ulna </a:t>
            </a:r>
          </a:p>
          <a:p>
            <a:r>
              <a:rPr lang="en-US" dirty="0"/>
              <a:t>I: Middle of lateral surface of radius </a:t>
            </a:r>
          </a:p>
          <a:p>
            <a:r>
              <a:rPr lang="en-US" dirty="0"/>
              <a:t>A: pronates forearm and weak elbow flexor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157" y="1028878"/>
            <a:ext cx="4370727" cy="457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238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6650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Supinator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21618"/>
            <a:ext cx="7416824" cy="188268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(Common Extensor Origin CEO), radial collateral ligament, annular ligament, supinator crest of ulna </a:t>
            </a:r>
          </a:p>
          <a:p>
            <a:r>
              <a:rPr lang="en-US" dirty="0"/>
              <a:t>I: posterior, lateral and anterior aspects of upper 1/3rd radius </a:t>
            </a:r>
          </a:p>
          <a:p>
            <a:r>
              <a:rPr lang="en-US" dirty="0"/>
              <a:t>A: supinates forearm in all elbow positions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528" y="2780928"/>
            <a:ext cx="6109502" cy="286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8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230297"/>
            <a:ext cx="2628884" cy="339994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726" y="1808462"/>
            <a:ext cx="2545476" cy="4032448"/>
          </a:xfrm>
        </p:spPr>
        <p:txBody>
          <a:bodyPr>
            <a:normAutofit/>
          </a:bodyPr>
          <a:lstStyle/>
          <a:p>
            <a:r>
              <a:rPr lang="en-US" dirty="0"/>
              <a:t>Wrist mobilisers that attach at the elbow: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Brevis 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Longus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Ulnaris</a:t>
            </a:r>
            <a:endParaRPr lang="en-US" dirty="0"/>
          </a:p>
          <a:p>
            <a:pPr lvl="1"/>
            <a:r>
              <a:rPr lang="en-US" dirty="0"/>
              <a:t>Flexor Carpi </a:t>
            </a:r>
            <a:r>
              <a:rPr lang="en-US" dirty="0" err="1"/>
              <a:t>Ulnaris</a:t>
            </a:r>
            <a:endParaRPr lang="en-US" dirty="0"/>
          </a:p>
          <a:p>
            <a:pPr lvl="1"/>
            <a:r>
              <a:rPr lang="en-US" dirty="0"/>
              <a:t>Flexor Carpi </a:t>
            </a:r>
            <a:r>
              <a:rPr lang="en-US" dirty="0" err="1"/>
              <a:t>Radialis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0329"/>
            <a:ext cx="3140954" cy="328497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274" y="68410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Muscles acting around Elbow</a:t>
            </a:r>
          </a:p>
        </p:txBody>
      </p:sp>
    </p:spTree>
    <p:extLst>
      <p:ext uri="{BB962C8B-B14F-4D97-AF65-F5344CB8AC3E}">
        <p14:creationId xmlns:p14="http://schemas.microsoft.com/office/powerpoint/2010/main" val="48356707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405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Schoolbook</vt:lpstr>
      <vt:lpstr>Wingdings 2</vt:lpstr>
      <vt:lpstr>View</vt:lpstr>
      <vt:lpstr>Introduction to Clinical Skills Practical – Elbow Osteology and ROM</vt:lpstr>
      <vt:lpstr>Recap </vt:lpstr>
      <vt:lpstr>Biceps Brachii</vt:lpstr>
      <vt:lpstr>Brachialis</vt:lpstr>
      <vt:lpstr>Brachoradialis</vt:lpstr>
      <vt:lpstr>Triceps Brachii</vt:lpstr>
      <vt:lpstr>Anconeus</vt:lpstr>
      <vt:lpstr>Pronator Teres </vt:lpstr>
      <vt:lpstr>Supinator </vt:lpstr>
      <vt:lpstr>Other Muscles acting around Elbow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95</cp:revision>
  <cp:lastPrinted>2016-10-24T07:25:31Z</cp:lastPrinted>
  <dcterms:created xsi:type="dcterms:W3CDTF">2016-09-15T12:23:08Z</dcterms:created>
  <dcterms:modified xsi:type="dcterms:W3CDTF">2022-01-24T11:09:52Z</dcterms:modified>
</cp:coreProperties>
</file>