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6EADABBF.xml" ContentType="application/vnd.ms-powerpoint.comments+xml"/>
  <Override PartName="/ppt/comments/modernComment_101_EEEEAFFC.xml" ContentType="application/vnd.ms-powerpoint.comments+xml"/>
  <Override PartName="/ppt/comments/modernComment_102_6056C4D4.xml" ContentType="application/vnd.ms-powerpoint.comments+xml"/>
  <Override PartName="/ppt/comments/modernComment_103_F027A083.xml" ContentType="application/vnd.ms-powerpoint.comments+xml"/>
  <Override PartName="/ppt/comments/modernComment_105_7434A3B0.xml" ContentType="application/vnd.ms-powerpoint.comments+xml"/>
  <Override PartName="/ppt/comments/modernComment_106_4CA79F81.xml" ContentType="application/vnd.ms-powerpoint.comments+xml"/>
  <Override PartName="/ppt/comments/modernComment_107_EDDDAC2C.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1"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49BB2E3A-C31F-8438-F0AD-E52747AAE891}" name="Tracey Hughes" initials="TH" userId="S::2008698@student.uwtsd.ac.uk::bdefa846-902b-485d-ad57-bb49d583c2c9"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2CF043-0F24-43AA-B95A-6E28FDED4E21}" v="8" dt="2023-11-14T15:52:36.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96" d="100"/>
          <a:sy n="96" d="100"/>
        </p:scale>
        <p:origin x="-1004" y="-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omments/modernComment_100_6EADABBF.xml><?xml version="1.0" encoding="utf-8"?>
<p188:cmLst xmlns:a="http://schemas.openxmlformats.org/drawingml/2006/main" xmlns:r="http://schemas.openxmlformats.org/officeDocument/2006/relationships" xmlns:p188="http://schemas.microsoft.com/office/powerpoint/2018/8/main">
  <p188:cm id="{1887E19E-53F3-49DC-BD75-B50509595EA4}" authorId="{49BB2E3A-C31F-8438-F0AD-E52747AAE891}" created="2023-11-14T15:18:19.969">
    <pc:sldMkLst xmlns:pc="http://schemas.microsoft.com/office/powerpoint/2013/main/command">
      <pc:docMk/>
      <pc:sldMk cId="1856875455" sldId="256"/>
    </pc:sldMkLst>
    <p188:txBody>
      <a:bodyPr/>
      <a:lstStyle/>
      <a:p>
        <a:r>
          <a:rPr lang="en-GB"/>
          <a:t>Ladies and gentlemen 
Good afternoon and thank you for joining me today. My name is Tracey and I am here to shed light on a important subject that deserves our attention.
Consider the possibility that you were able to identify the next Bill Gates or Elon Musk, both of whom are neurologically diverse and fall within the autism spectrum. Recruiting and discovering the next genius is not as difficult as many people believe, but in order to hire candidates who think differently, you need to recruit differently. 
 This presentation aims to highlight the adaptions, strengths, weaknesses of neurodivergent individuals, with the intention of fostering a more inclusive and supportive work environment for everyone. We will focus on the challenges that neurodivergent individuals often face during job interviews and the adaptations we can make to ensure a more inclusive hiring process.
</a:t>
        </a:r>
      </a:p>
    </p188:txBody>
  </p188:cm>
</p188:cmLst>
</file>

<file path=ppt/comments/modernComment_101_EEEEAFFC.xml><?xml version="1.0" encoding="utf-8"?>
<p188:cmLst xmlns:a="http://schemas.openxmlformats.org/drawingml/2006/main" xmlns:r="http://schemas.openxmlformats.org/officeDocument/2006/relationships" xmlns:p188="http://schemas.microsoft.com/office/powerpoint/2018/8/main">
  <p188:cm id="{DFF8404C-BD1D-497A-A39D-7EDDF5168599}" authorId="{49BB2E3A-C31F-8438-F0AD-E52747AAE891}" created="2023-11-14T16:07:06.713">
    <pc:sldMkLst xmlns:pc="http://schemas.microsoft.com/office/powerpoint/2013/main/command">
      <pc:docMk/>
      <pc:sldMk cId="4008620028" sldId="257"/>
    </pc:sldMkLst>
    <p188:txBody>
      <a:bodyPr/>
      <a:lstStyle/>
      <a:p>
        <a:r>
          <a:rPr lang="en-GB"/>
          <a:t>Neurodivergent employees encompass a vast range of brain differences, such as autism spectrum disorder (ASD), attention deficit hyperactivity disorder (ADHD), Dyslexia, Dyspraxia and many more. While these differences may present unique challenges for individuals, it is crucial to acknowledge that they also bring significant strengths to the table. By understanding, appreciating, and accommodating these differences, we can unlock the potential of neurodivergent individuals and maximise there contributions in the workplace.</a:t>
        </a:r>
      </a:p>
    </p188:txBody>
  </p188:cm>
</p188:cmLst>
</file>

<file path=ppt/comments/modernComment_102_6056C4D4.xml><?xml version="1.0" encoding="utf-8"?>
<p188:cmLst xmlns:a="http://schemas.openxmlformats.org/drawingml/2006/main" xmlns:r="http://schemas.openxmlformats.org/officeDocument/2006/relationships" xmlns:p188="http://schemas.microsoft.com/office/powerpoint/2018/8/main">
  <p188:cm id="{8B11CD57-0A09-4BEA-AC01-52B5F0BA8307}" authorId="{49BB2E3A-C31F-8438-F0AD-E52747AAE891}" created="2023-11-14T16:22:28.118">
    <pc:sldMkLst xmlns:pc="http://schemas.microsoft.com/office/powerpoint/2013/main/command">
      <pc:docMk/>
      <pc:sldMk cId="1616299220" sldId="258"/>
    </pc:sldMkLst>
    <p188:txBody>
      <a:bodyPr/>
      <a:lstStyle/>
      <a:p>
        <a:r>
          <a:rPr lang="en-GB"/>
          <a:t>To create a more inclusive environment, certain adaptations and accommodations can make a world of difference for neurodivergent employees. One important consideration is providing clear and concise communication. Many individuals on the autism spectrum, for example, appreciate direct and unambiguous instructions, which can enhance their productivity and ensure their unique skills are put to good use. Additionally, offering flexible work schedules and environment can alleviate stress allow neurodivergent individuals to better manage their sensory sensitivities, leading to improved performance and well-being. To create a more inclusive interview process, organisations can implement a few adaptions. Firstly providing clear and specific instructions prior to the interview can help reduce anxiety and uncertainty. This can include outlining the format of the interview, the questions that will be asked and any additional information that will be shared. By providing this information in advance neurodivergent individuals can better prepare themselves and feel more at ease during the interview.</a:t>
        </a:r>
      </a:p>
    </p188:txBody>
  </p188:cm>
</p188:cmLst>
</file>

<file path=ppt/comments/modernComment_103_F027A083.xml><?xml version="1.0" encoding="utf-8"?>
<p188:cmLst xmlns:a="http://schemas.openxmlformats.org/drawingml/2006/main" xmlns:r="http://schemas.openxmlformats.org/officeDocument/2006/relationships" xmlns:p188="http://schemas.microsoft.com/office/powerpoint/2018/8/main">
  <p188:cm id="{15CFABBD-88CC-4EAC-9ABB-A684AF3DF5E4}" authorId="{49BB2E3A-C31F-8438-F0AD-E52747AAE891}" created="2023-11-14T16:34:21.675">
    <pc:sldMkLst xmlns:pc="http://schemas.microsoft.com/office/powerpoint/2013/main/command">
      <pc:docMk/>
      <pc:sldMk cId="4029128835" sldId="259"/>
    </pc:sldMkLst>
    <p188:txBody>
      <a:bodyPr/>
      <a:lstStyle/>
      <a:p>
        <a:r>
          <a:rPr lang="en-GB"/>
          <a:t>It is also important to address the strengths that neurodivergent employees bring to the workplace, they often process exceptional attention to detail, heightened abilities in patter recognition, and exceptional problem-solving and analytical skills. These strengths can be harnessed to drive innovation, find creative solutions to complex problems and enhance the overall performance of teams. Embracing these unique perspectives benefits not only neurodivergent employees but the entire organisation as well. However, its essential to acknowledge that neurodivergent individuals may also face certain challenges. Sensory sensitivities that can manifest as increased sensitivity to noise, light, and touch may require some adjustments in the work environment. Additionally communication and social interaction can also be challenging , making team dynamics and collaboration a potential  area of focus. </a:t>
        </a:r>
      </a:p>
    </p188:txBody>
  </p188:cm>
</p188:cmLst>
</file>

<file path=ppt/comments/modernComment_105_7434A3B0.xml><?xml version="1.0" encoding="utf-8"?>
<p188:cmLst xmlns:a="http://schemas.openxmlformats.org/drawingml/2006/main" xmlns:r="http://schemas.openxmlformats.org/officeDocument/2006/relationships" xmlns:p188="http://schemas.microsoft.com/office/powerpoint/2018/8/main">
  <p188:cm id="{5464EC4A-F3D2-4103-AE4C-66A9D01DE237}" authorId="{49BB2E3A-C31F-8438-F0AD-E52747AAE891}" created="2023-11-14T16:56:43.002">
    <pc:sldMkLst xmlns:pc="http://schemas.microsoft.com/office/powerpoint/2013/main/command">
      <pc:docMk/>
      <pc:sldMk cId="1949606832" sldId="261"/>
    </pc:sldMkLst>
    <p188:txBody>
      <a:bodyPr/>
      <a:lstStyle/>
      <a:p>
        <a:r>
          <a:rPr lang="en-GB"/>
          <a:t>Initiatives such as targeted recruitment campaigns that explicitly welcome neurodivergent candidates, along with partnerships with organisations specialising in neurodiversity, can help attract a more diverse pool of talent. 
SAP Microsoft and JPMorgan Chase are some of the organisation that recognize the unique strengths and talents of neurodivergent individuals providing employment opportunities and support tailored to there needs
1.SAP, is a multinational, software corporation that offers various technology solutions. They have a program called Autism at Work, which aims to integrate neurodivergent individuals into the workplace.
2. Microsoft.is a global tech company known for its software programming their Autism Hiring Program focuses on recruiting and supporting neurodivergent talent. They offer customized onboarding and mentorship programs, flexible work environments to help neurodivergent employees thrive. Microsoft believes that neurodiversity enhances innovation and creativity in their organisations .
3. JPMorgan Chase, is a leading global financial organisation. They have a program called Neurodiversity at Work , which aims to create a welcoming environment for neurodivergent individuals with opportunities for training, mentoring and employment across various business areas.
These organisations recognise the value of neurodiversity enhancing their workforce and fostering inclusivity. They offer programs and support systems that allow neurodivergent individuals to thrive in their career and contribute to the organisation success.
 </a:t>
        </a:r>
      </a:p>
    </p188:txBody>
  </p188:cm>
</p188:cmLst>
</file>

<file path=ppt/comments/modernComment_106_4CA79F81.xml><?xml version="1.0" encoding="utf-8"?>
<p188:cmLst xmlns:a="http://schemas.openxmlformats.org/drawingml/2006/main" xmlns:r="http://schemas.openxmlformats.org/officeDocument/2006/relationships" xmlns:p188="http://schemas.microsoft.com/office/powerpoint/2018/8/main">
  <p188:cm id="{C8E5C346-9026-45B1-969E-8996D21A5462}" authorId="{49BB2E3A-C31F-8438-F0AD-E52747AAE891}" created="2023-11-14T16:41:43.441">
    <pc:sldMkLst xmlns:pc="http://schemas.microsoft.com/office/powerpoint/2013/main/command">
      <pc:docMk/>
      <pc:sldMk cId="1286053761" sldId="262"/>
    </pc:sldMkLst>
    <p188:txBody>
      <a:bodyPr/>
      <a:lstStyle/>
      <a:p>
        <a:r>
          <a:rPr lang="en-GB"/>
          <a:t>It is disheartening to note that the neurodiverse population is underrepresented in employment. Various studies and reports have indicated that there is a significant gap between the percentage of neurodivergent individuals who are capable of working and those who are actually employed. This highlights the urgent need for organisations to address this disparity and create inclusive workplaces that embrace neurodiversity. </a:t>
        </a:r>
      </a:p>
    </p188:txBody>
  </p188:cm>
</p188:cmLst>
</file>

<file path=ppt/comments/modernComment_107_EDDDAC2C.xml><?xml version="1.0" encoding="utf-8"?>
<p188:cmLst xmlns:a="http://schemas.openxmlformats.org/drawingml/2006/main" xmlns:r="http://schemas.openxmlformats.org/officeDocument/2006/relationships" xmlns:p188="http://schemas.microsoft.com/office/powerpoint/2018/8/main">
  <p188:cm id="{5550A6C2-DEC4-48C9-A689-77086791CBDA}" authorId="{49BB2E3A-C31F-8438-F0AD-E52747AAE891}" created="2023-11-14T16:54:05.207">
    <pc:sldMkLst xmlns:pc="http://schemas.microsoft.com/office/powerpoint/2013/main/command">
      <pc:docMk/>
      <pc:sldMk cId="3990727724" sldId="263"/>
    </pc:sldMkLst>
    <p188:txBody>
      <a:bodyPr/>
      <a:lstStyle/>
      <a:p>
        <a:r>
          <a:rPr lang="en-GB"/>
          <a:t>To bridge this gap, companies can take proactive measures to recruit, retain, and support neurodivergent individuals. Initiatives such as targeted recruitment campaigns that explicitly welcome neurodivergent candidates, providing on going training and resources to promote neurodiversity awareness among existing employees can also foster a more inclusive work culture. 
In closing by making adaptions to the interview process and actively working toward greater representation, we can create a world where neurodivergent individuals have equal opportunities for employment. It is our collective responsibility to ensure that no one misses out on contributing their unique talents and perspectives due to existing biases or barriers. Let us work together to build a more inclusive society where neurodivergent employees are accepted supported and celebrated for their valuable contributions.</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B8F6-E56B-AD24-A642-A4817D1B96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129322-B209-6EAE-7AF6-B8CA0A1638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E96E91-08D6-6D40-949C-10A9857ABDC1}"/>
              </a:ext>
            </a:extLst>
          </p:cNvPr>
          <p:cNvSpPr>
            <a:spLocks noGrp="1"/>
          </p:cNvSpPr>
          <p:nvPr>
            <p:ph type="dt" sz="half" idx="10"/>
          </p:nvPr>
        </p:nvSpPr>
        <p:spPr/>
        <p:txBody>
          <a:bodyPr/>
          <a:lstStyle/>
          <a:p>
            <a:fld id="{7BEDBDCA-943E-431C-A586-C2E37C9899EE}" type="datetimeFigureOut">
              <a:rPr lang="en-GB" smtClean="0"/>
              <a:t>13/11/2023</a:t>
            </a:fld>
            <a:endParaRPr lang="en-GB"/>
          </a:p>
        </p:txBody>
      </p:sp>
      <p:sp>
        <p:nvSpPr>
          <p:cNvPr id="5" name="Footer Placeholder 4">
            <a:extLst>
              <a:ext uri="{FF2B5EF4-FFF2-40B4-BE49-F238E27FC236}">
                <a16:creationId xmlns:a16="http://schemas.microsoft.com/office/drawing/2014/main" id="{B9A20114-A06D-F507-3B84-0CF73C6D85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3860A8-C038-41FA-BB88-1CCA80361BC9}"/>
              </a:ext>
            </a:extLst>
          </p:cNvPr>
          <p:cNvSpPr>
            <a:spLocks noGrp="1"/>
          </p:cNvSpPr>
          <p:nvPr>
            <p:ph type="sldNum" sz="quarter" idx="12"/>
          </p:nvPr>
        </p:nvSpPr>
        <p:spPr/>
        <p:txBody>
          <a:bodyPr/>
          <a:lstStyle/>
          <a:p>
            <a:fld id="{8F8E0BAE-EF4A-46E4-8ED1-0C99BE78CCFD}" type="slidenum">
              <a:rPr lang="en-GB" smtClean="0"/>
              <a:t>‹#›</a:t>
            </a:fld>
            <a:endParaRPr lang="en-GB"/>
          </a:p>
        </p:txBody>
      </p:sp>
    </p:spTree>
    <p:extLst>
      <p:ext uri="{BB962C8B-B14F-4D97-AF65-F5344CB8AC3E}">
        <p14:creationId xmlns:p14="http://schemas.microsoft.com/office/powerpoint/2010/main" val="540556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C667A-5E5B-96F9-211B-282310A116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5BF88F-4211-ED12-35CC-F189278294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FD8CAF-320F-CE66-0049-3DC7C9CB3C55}"/>
              </a:ext>
            </a:extLst>
          </p:cNvPr>
          <p:cNvSpPr>
            <a:spLocks noGrp="1"/>
          </p:cNvSpPr>
          <p:nvPr>
            <p:ph type="dt" sz="half" idx="10"/>
          </p:nvPr>
        </p:nvSpPr>
        <p:spPr/>
        <p:txBody>
          <a:bodyPr/>
          <a:lstStyle/>
          <a:p>
            <a:fld id="{7BEDBDCA-943E-431C-A586-C2E37C9899EE}" type="datetimeFigureOut">
              <a:rPr lang="en-GB" smtClean="0"/>
              <a:t>13/11/2023</a:t>
            </a:fld>
            <a:endParaRPr lang="en-GB"/>
          </a:p>
        </p:txBody>
      </p:sp>
      <p:sp>
        <p:nvSpPr>
          <p:cNvPr id="5" name="Footer Placeholder 4">
            <a:extLst>
              <a:ext uri="{FF2B5EF4-FFF2-40B4-BE49-F238E27FC236}">
                <a16:creationId xmlns:a16="http://schemas.microsoft.com/office/drawing/2014/main" id="{8DA5A7FC-EC78-60CA-01C7-8896E395AD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D2E89C-53DC-1A4E-1879-E7E97BD946C3}"/>
              </a:ext>
            </a:extLst>
          </p:cNvPr>
          <p:cNvSpPr>
            <a:spLocks noGrp="1"/>
          </p:cNvSpPr>
          <p:nvPr>
            <p:ph type="sldNum" sz="quarter" idx="12"/>
          </p:nvPr>
        </p:nvSpPr>
        <p:spPr/>
        <p:txBody>
          <a:bodyPr/>
          <a:lstStyle/>
          <a:p>
            <a:fld id="{8F8E0BAE-EF4A-46E4-8ED1-0C99BE78CCFD}" type="slidenum">
              <a:rPr lang="en-GB" smtClean="0"/>
              <a:t>‹#›</a:t>
            </a:fld>
            <a:endParaRPr lang="en-GB"/>
          </a:p>
        </p:txBody>
      </p:sp>
    </p:spTree>
    <p:extLst>
      <p:ext uri="{BB962C8B-B14F-4D97-AF65-F5344CB8AC3E}">
        <p14:creationId xmlns:p14="http://schemas.microsoft.com/office/powerpoint/2010/main" val="774247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52715-71A7-7CCB-8FBE-9B3BA28D97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B7963C-F693-F288-0A21-2033B68D7C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29B58F-E1E4-7D51-150F-D3DB32F845BD}"/>
              </a:ext>
            </a:extLst>
          </p:cNvPr>
          <p:cNvSpPr>
            <a:spLocks noGrp="1"/>
          </p:cNvSpPr>
          <p:nvPr>
            <p:ph type="dt" sz="half" idx="10"/>
          </p:nvPr>
        </p:nvSpPr>
        <p:spPr/>
        <p:txBody>
          <a:bodyPr/>
          <a:lstStyle/>
          <a:p>
            <a:fld id="{7BEDBDCA-943E-431C-A586-C2E37C9899EE}" type="datetimeFigureOut">
              <a:rPr lang="en-GB" smtClean="0"/>
              <a:t>13/11/2023</a:t>
            </a:fld>
            <a:endParaRPr lang="en-GB"/>
          </a:p>
        </p:txBody>
      </p:sp>
      <p:sp>
        <p:nvSpPr>
          <p:cNvPr id="5" name="Footer Placeholder 4">
            <a:extLst>
              <a:ext uri="{FF2B5EF4-FFF2-40B4-BE49-F238E27FC236}">
                <a16:creationId xmlns:a16="http://schemas.microsoft.com/office/drawing/2014/main" id="{806CB7CC-B37A-0C22-1DA8-E96B345D5A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C5FBD2-AEDF-99C1-F3A3-2FB4037EA842}"/>
              </a:ext>
            </a:extLst>
          </p:cNvPr>
          <p:cNvSpPr>
            <a:spLocks noGrp="1"/>
          </p:cNvSpPr>
          <p:nvPr>
            <p:ph type="sldNum" sz="quarter" idx="12"/>
          </p:nvPr>
        </p:nvSpPr>
        <p:spPr/>
        <p:txBody>
          <a:bodyPr/>
          <a:lstStyle/>
          <a:p>
            <a:fld id="{8F8E0BAE-EF4A-46E4-8ED1-0C99BE78CCFD}" type="slidenum">
              <a:rPr lang="en-GB" smtClean="0"/>
              <a:t>‹#›</a:t>
            </a:fld>
            <a:endParaRPr lang="en-GB"/>
          </a:p>
        </p:txBody>
      </p:sp>
    </p:spTree>
    <p:extLst>
      <p:ext uri="{BB962C8B-B14F-4D97-AF65-F5344CB8AC3E}">
        <p14:creationId xmlns:p14="http://schemas.microsoft.com/office/powerpoint/2010/main" val="3419291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3216-CC3D-EB2C-45BE-8F7C421FAC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B84DC8-9C28-10AB-6ADA-1CEDF5246DD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8FCE81-AD65-A355-D549-12B8C9765D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D27ABB-353B-149C-71E8-23FB6F78CCC3}"/>
              </a:ext>
            </a:extLst>
          </p:cNvPr>
          <p:cNvSpPr>
            <a:spLocks noGrp="1"/>
          </p:cNvSpPr>
          <p:nvPr>
            <p:ph type="dt" sz="half" idx="10"/>
          </p:nvPr>
        </p:nvSpPr>
        <p:spPr/>
        <p:txBody>
          <a:bodyPr/>
          <a:lstStyle/>
          <a:p>
            <a:fld id="{7BEDBDCA-943E-431C-A586-C2E37C9899EE}" type="datetimeFigureOut">
              <a:rPr lang="en-GB" smtClean="0"/>
              <a:t>13/11/2023</a:t>
            </a:fld>
            <a:endParaRPr lang="en-GB"/>
          </a:p>
        </p:txBody>
      </p:sp>
      <p:sp>
        <p:nvSpPr>
          <p:cNvPr id="6" name="Footer Placeholder 5">
            <a:extLst>
              <a:ext uri="{FF2B5EF4-FFF2-40B4-BE49-F238E27FC236}">
                <a16:creationId xmlns:a16="http://schemas.microsoft.com/office/drawing/2014/main" id="{734C5C7A-4FC4-A3FF-26CD-C02A1AE860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B4EF1F-A092-E539-5358-C6EB50893D7C}"/>
              </a:ext>
            </a:extLst>
          </p:cNvPr>
          <p:cNvSpPr>
            <a:spLocks noGrp="1"/>
          </p:cNvSpPr>
          <p:nvPr>
            <p:ph type="sldNum" sz="quarter" idx="12"/>
          </p:nvPr>
        </p:nvSpPr>
        <p:spPr/>
        <p:txBody>
          <a:bodyPr/>
          <a:lstStyle/>
          <a:p>
            <a:fld id="{8F8E0BAE-EF4A-46E4-8ED1-0C99BE78CCFD}" type="slidenum">
              <a:rPr lang="en-GB" smtClean="0"/>
              <a:t>‹#›</a:t>
            </a:fld>
            <a:endParaRPr lang="en-GB"/>
          </a:p>
        </p:txBody>
      </p:sp>
    </p:spTree>
    <p:extLst>
      <p:ext uri="{BB962C8B-B14F-4D97-AF65-F5344CB8AC3E}">
        <p14:creationId xmlns:p14="http://schemas.microsoft.com/office/powerpoint/2010/main" val="531421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55106-43FE-30A7-F483-4080547855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3237AD-F1F0-AD42-3445-331F7F0BA7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14C066-C97D-E29A-3FCE-F85B06DDCBD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1C6B59-1C28-85A5-F2EA-359849E572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4355E0-6C93-B297-E92B-8FEFEB718D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BC8D7D-4BB4-7D30-DC54-A31D0CB81071}"/>
              </a:ext>
            </a:extLst>
          </p:cNvPr>
          <p:cNvSpPr>
            <a:spLocks noGrp="1"/>
          </p:cNvSpPr>
          <p:nvPr>
            <p:ph type="dt" sz="half" idx="10"/>
          </p:nvPr>
        </p:nvSpPr>
        <p:spPr/>
        <p:txBody>
          <a:bodyPr/>
          <a:lstStyle/>
          <a:p>
            <a:fld id="{7BEDBDCA-943E-431C-A586-C2E37C9899EE}" type="datetimeFigureOut">
              <a:rPr lang="en-GB" smtClean="0"/>
              <a:t>13/11/2023</a:t>
            </a:fld>
            <a:endParaRPr lang="en-GB"/>
          </a:p>
        </p:txBody>
      </p:sp>
      <p:sp>
        <p:nvSpPr>
          <p:cNvPr id="8" name="Footer Placeholder 7">
            <a:extLst>
              <a:ext uri="{FF2B5EF4-FFF2-40B4-BE49-F238E27FC236}">
                <a16:creationId xmlns:a16="http://schemas.microsoft.com/office/drawing/2014/main" id="{2C2A81ED-7984-86CD-DF03-9E662DEDD3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890B2E-17E6-1706-5CE1-3C4A8116F945}"/>
              </a:ext>
            </a:extLst>
          </p:cNvPr>
          <p:cNvSpPr>
            <a:spLocks noGrp="1"/>
          </p:cNvSpPr>
          <p:nvPr>
            <p:ph type="sldNum" sz="quarter" idx="12"/>
          </p:nvPr>
        </p:nvSpPr>
        <p:spPr/>
        <p:txBody>
          <a:bodyPr/>
          <a:lstStyle/>
          <a:p>
            <a:fld id="{8F8E0BAE-EF4A-46E4-8ED1-0C99BE78CCFD}" type="slidenum">
              <a:rPr lang="en-GB" smtClean="0"/>
              <a:t>‹#›</a:t>
            </a:fld>
            <a:endParaRPr lang="en-GB"/>
          </a:p>
        </p:txBody>
      </p:sp>
    </p:spTree>
    <p:extLst>
      <p:ext uri="{BB962C8B-B14F-4D97-AF65-F5344CB8AC3E}">
        <p14:creationId xmlns:p14="http://schemas.microsoft.com/office/powerpoint/2010/main" val="1807079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3715A-7FD6-3AD3-39B4-050E37A3C8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9AA659-D04F-D072-4EAC-E83A607AF2FF}"/>
              </a:ext>
            </a:extLst>
          </p:cNvPr>
          <p:cNvSpPr>
            <a:spLocks noGrp="1"/>
          </p:cNvSpPr>
          <p:nvPr>
            <p:ph type="dt" sz="half" idx="10"/>
          </p:nvPr>
        </p:nvSpPr>
        <p:spPr/>
        <p:txBody>
          <a:bodyPr/>
          <a:lstStyle/>
          <a:p>
            <a:fld id="{7BEDBDCA-943E-431C-A586-C2E37C9899EE}" type="datetimeFigureOut">
              <a:rPr lang="en-GB" smtClean="0"/>
              <a:t>13/11/2023</a:t>
            </a:fld>
            <a:endParaRPr lang="en-GB"/>
          </a:p>
        </p:txBody>
      </p:sp>
      <p:sp>
        <p:nvSpPr>
          <p:cNvPr id="4" name="Footer Placeholder 3">
            <a:extLst>
              <a:ext uri="{FF2B5EF4-FFF2-40B4-BE49-F238E27FC236}">
                <a16:creationId xmlns:a16="http://schemas.microsoft.com/office/drawing/2014/main" id="{6E629613-7246-FB76-F6F5-8FFACC47DE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10E5B83-707C-48F5-83A3-BFC4AA5340B4}"/>
              </a:ext>
            </a:extLst>
          </p:cNvPr>
          <p:cNvSpPr>
            <a:spLocks noGrp="1"/>
          </p:cNvSpPr>
          <p:nvPr>
            <p:ph type="sldNum" sz="quarter" idx="12"/>
          </p:nvPr>
        </p:nvSpPr>
        <p:spPr/>
        <p:txBody>
          <a:bodyPr/>
          <a:lstStyle/>
          <a:p>
            <a:fld id="{8F8E0BAE-EF4A-46E4-8ED1-0C99BE78CCFD}" type="slidenum">
              <a:rPr lang="en-GB" smtClean="0"/>
              <a:t>‹#›</a:t>
            </a:fld>
            <a:endParaRPr lang="en-GB"/>
          </a:p>
        </p:txBody>
      </p:sp>
    </p:spTree>
    <p:extLst>
      <p:ext uri="{BB962C8B-B14F-4D97-AF65-F5344CB8AC3E}">
        <p14:creationId xmlns:p14="http://schemas.microsoft.com/office/powerpoint/2010/main" val="1917862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815350-F831-7548-CBE3-07B149C853FF}"/>
              </a:ext>
            </a:extLst>
          </p:cNvPr>
          <p:cNvSpPr>
            <a:spLocks noGrp="1"/>
          </p:cNvSpPr>
          <p:nvPr>
            <p:ph type="dt" sz="half" idx="10"/>
          </p:nvPr>
        </p:nvSpPr>
        <p:spPr/>
        <p:txBody>
          <a:bodyPr/>
          <a:lstStyle/>
          <a:p>
            <a:fld id="{7BEDBDCA-943E-431C-A586-C2E37C9899EE}" type="datetimeFigureOut">
              <a:rPr lang="en-GB" smtClean="0"/>
              <a:t>13/11/2023</a:t>
            </a:fld>
            <a:endParaRPr lang="en-GB"/>
          </a:p>
        </p:txBody>
      </p:sp>
      <p:sp>
        <p:nvSpPr>
          <p:cNvPr id="3" name="Footer Placeholder 2">
            <a:extLst>
              <a:ext uri="{FF2B5EF4-FFF2-40B4-BE49-F238E27FC236}">
                <a16:creationId xmlns:a16="http://schemas.microsoft.com/office/drawing/2014/main" id="{F2D61BB7-55E5-EFF1-12DC-A2413385D5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00BB61-5AE3-F6F0-2C14-F6B674B8DC3F}"/>
              </a:ext>
            </a:extLst>
          </p:cNvPr>
          <p:cNvSpPr>
            <a:spLocks noGrp="1"/>
          </p:cNvSpPr>
          <p:nvPr>
            <p:ph type="sldNum" sz="quarter" idx="12"/>
          </p:nvPr>
        </p:nvSpPr>
        <p:spPr/>
        <p:txBody>
          <a:bodyPr/>
          <a:lstStyle/>
          <a:p>
            <a:fld id="{8F8E0BAE-EF4A-46E4-8ED1-0C99BE78CCFD}" type="slidenum">
              <a:rPr lang="en-GB" smtClean="0"/>
              <a:t>‹#›</a:t>
            </a:fld>
            <a:endParaRPr lang="en-GB"/>
          </a:p>
        </p:txBody>
      </p:sp>
    </p:spTree>
    <p:extLst>
      <p:ext uri="{BB962C8B-B14F-4D97-AF65-F5344CB8AC3E}">
        <p14:creationId xmlns:p14="http://schemas.microsoft.com/office/powerpoint/2010/main" val="3068961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8DD11-C075-C4F1-0087-5C8F0F7E56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593B24-E0A1-B554-110F-B4F0F9BE5B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0D55AF-3FB5-83F0-DFBD-AA3A04A1E4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6E6561-881F-9D47-527E-B38999C28881}"/>
              </a:ext>
            </a:extLst>
          </p:cNvPr>
          <p:cNvSpPr>
            <a:spLocks noGrp="1"/>
          </p:cNvSpPr>
          <p:nvPr>
            <p:ph type="dt" sz="half" idx="10"/>
          </p:nvPr>
        </p:nvSpPr>
        <p:spPr/>
        <p:txBody>
          <a:bodyPr/>
          <a:lstStyle/>
          <a:p>
            <a:fld id="{7BEDBDCA-943E-431C-A586-C2E37C9899EE}" type="datetimeFigureOut">
              <a:rPr lang="en-GB" smtClean="0"/>
              <a:t>13/11/2023</a:t>
            </a:fld>
            <a:endParaRPr lang="en-GB"/>
          </a:p>
        </p:txBody>
      </p:sp>
      <p:sp>
        <p:nvSpPr>
          <p:cNvPr id="6" name="Footer Placeholder 5">
            <a:extLst>
              <a:ext uri="{FF2B5EF4-FFF2-40B4-BE49-F238E27FC236}">
                <a16:creationId xmlns:a16="http://schemas.microsoft.com/office/drawing/2014/main" id="{35D16734-B03B-AE1D-594E-777367BCB6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B61A3E-1764-2F32-ED5B-AA538EC82C44}"/>
              </a:ext>
            </a:extLst>
          </p:cNvPr>
          <p:cNvSpPr>
            <a:spLocks noGrp="1"/>
          </p:cNvSpPr>
          <p:nvPr>
            <p:ph type="sldNum" sz="quarter" idx="12"/>
          </p:nvPr>
        </p:nvSpPr>
        <p:spPr/>
        <p:txBody>
          <a:bodyPr/>
          <a:lstStyle/>
          <a:p>
            <a:fld id="{8F8E0BAE-EF4A-46E4-8ED1-0C99BE78CCFD}" type="slidenum">
              <a:rPr lang="en-GB" smtClean="0"/>
              <a:t>‹#›</a:t>
            </a:fld>
            <a:endParaRPr lang="en-GB"/>
          </a:p>
        </p:txBody>
      </p:sp>
    </p:spTree>
    <p:extLst>
      <p:ext uri="{BB962C8B-B14F-4D97-AF65-F5344CB8AC3E}">
        <p14:creationId xmlns:p14="http://schemas.microsoft.com/office/powerpoint/2010/main" val="3588055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AC5B6-7AF4-E9D6-34E3-CCDA96C4AD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794C4B-A0CC-6129-E5C0-AEB842FDF5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8157A1-A7CB-0606-BC44-21080DD325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93832E-9C43-9404-8665-5804B24A1D1D}"/>
              </a:ext>
            </a:extLst>
          </p:cNvPr>
          <p:cNvSpPr>
            <a:spLocks noGrp="1"/>
          </p:cNvSpPr>
          <p:nvPr>
            <p:ph type="dt" sz="half" idx="10"/>
          </p:nvPr>
        </p:nvSpPr>
        <p:spPr/>
        <p:txBody>
          <a:bodyPr/>
          <a:lstStyle/>
          <a:p>
            <a:fld id="{7BEDBDCA-943E-431C-A586-C2E37C9899EE}" type="datetimeFigureOut">
              <a:rPr lang="en-GB" smtClean="0"/>
              <a:t>13/11/2023</a:t>
            </a:fld>
            <a:endParaRPr lang="en-GB"/>
          </a:p>
        </p:txBody>
      </p:sp>
      <p:sp>
        <p:nvSpPr>
          <p:cNvPr id="6" name="Footer Placeholder 5">
            <a:extLst>
              <a:ext uri="{FF2B5EF4-FFF2-40B4-BE49-F238E27FC236}">
                <a16:creationId xmlns:a16="http://schemas.microsoft.com/office/drawing/2014/main" id="{CDC459B0-2586-2C0E-123F-666CA76369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D79D4A-9D49-A2AF-DA6A-BCC080B206CC}"/>
              </a:ext>
            </a:extLst>
          </p:cNvPr>
          <p:cNvSpPr>
            <a:spLocks noGrp="1"/>
          </p:cNvSpPr>
          <p:nvPr>
            <p:ph type="sldNum" sz="quarter" idx="12"/>
          </p:nvPr>
        </p:nvSpPr>
        <p:spPr/>
        <p:txBody>
          <a:bodyPr/>
          <a:lstStyle/>
          <a:p>
            <a:fld id="{8F8E0BAE-EF4A-46E4-8ED1-0C99BE78CCFD}" type="slidenum">
              <a:rPr lang="en-GB" smtClean="0"/>
              <a:t>‹#›</a:t>
            </a:fld>
            <a:endParaRPr lang="en-GB"/>
          </a:p>
        </p:txBody>
      </p:sp>
    </p:spTree>
    <p:extLst>
      <p:ext uri="{BB962C8B-B14F-4D97-AF65-F5344CB8AC3E}">
        <p14:creationId xmlns:p14="http://schemas.microsoft.com/office/powerpoint/2010/main" val="330627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57891-0ADA-B383-DA1E-6F991FE2C1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4D32B8-7F05-C352-4679-40B8CB5D68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4E4962-3FD6-4352-5C8F-CB43B8F8639C}"/>
              </a:ext>
            </a:extLst>
          </p:cNvPr>
          <p:cNvSpPr>
            <a:spLocks noGrp="1"/>
          </p:cNvSpPr>
          <p:nvPr>
            <p:ph type="dt" sz="half" idx="10"/>
          </p:nvPr>
        </p:nvSpPr>
        <p:spPr/>
        <p:txBody>
          <a:bodyPr/>
          <a:lstStyle/>
          <a:p>
            <a:fld id="{7BEDBDCA-943E-431C-A586-C2E37C9899EE}" type="datetimeFigureOut">
              <a:rPr lang="en-GB" smtClean="0"/>
              <a:t>13/11/2023</a:t>
            </a:fld>
            <a:endParaRPr lang="en-GB"/>
          </a:p>
        </p:txBody>
      </p:sp>
      <p:sp>
        <p:nvSpPr>
          <p:cNvPr id="5" name="Footer Placeholder 4">
            <a:extLst>
              <a:ext uri="{FF2B5EF4-FFF2-40B4-BE49-F238E27FC236}">
                <a16:creationId xmlns:a16="http://schemas.microsoft.com/office/drawing/2014/main" id="{878C22D3-4E6D-0BD2-866F-EAD62B7348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6B758B-554A-AA88-FAF4-925C49172D91}"/>
              </a:ext>
            </a:extLst>
          </p:cNvPr>
          <p:cNvSpPr>
            <a:spLocks noGrp="1"/>
          </p:cNvSpPr>
          <p:nvPr>
            <p:ph type="sldNum" sz="quarter" idx="12"/>
          </p:nvPr>
        </p:nvSpPr>
        <p:spPr/>
        <p:txBody>
          <a:bodyPr/>
          <a:lstStyle/>
          <a:p>
            <a:fld id="{8F8E0BAE-EF4A-46E4-8ED1-0C99BE78CCFD}" type="slidenum">
              <a:rPr lang="en-GB" smtClean="0"/>
              <a:t>‹#›</a:t>
            </a:fld>
            <a:endParaRPr lang="en-GB"/>
          </a:p>
        </p:txBody>
      </p:sp>
    </p:spTree>
    <p:extLst>
      <p:ext uri="{BB962C8B-B14F-4D97-AF65-F5344CB8AC3E}">
        <p14:creationId xmlns:p14="http://schemas.microsoft.com/office/powerpoint/2010/main" val="1432342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11A109-1DA1-9FAE-9E21-6E2974CA1A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DDAD8D-5C5A-D265-0015-391C8B0563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6BBFA5-030B-929D-33E7-9DB5C81677C0}"/>
              </a:ext>
            </a:extLst>
          </p:cNvPr>
          <p:cNvSpPr>
            <a:spLocks noGrp="1"/>
          </p:cNvSpPr>
          <p:nvPr>
            <p:ph type="dt" sz="half" idx="10"/>
          </p:nvPr>
        </p:nvSpPr>
        <p:spPr/>
        <p:txBody>
          <a:bodyPr/>
          <a:lstStyle/>
          <a:p>
            <a:fld id="{7BEDBDCA-943E-431C-A586-C2E37C9899EE}" type="datetimeFigureOut">
              <a:rPr lang="en-GB" smtClean="0"/>
              <a:t>13/11/2023</a:t>
            </a:fld>
            <a:endParaRPr lang="en-GB"/>
          </a:p>
        </p:txBody>
      </p:sp>
      <p:sp>
        <p:nvSpPr>
          <p:cNvPr id="5" name="Footer Placeholder 4">
            <a:extLst>
              <a:ext uri="{FF2B5EF4-FFF2-40B4-BE49-F238E27FC236}">
                <a16:creationId xmlns:a16="http://schemas.microsoft.com/office/drawing/2014/main" id="{A88D7594-67EA-869E-1277-C617DC1F4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1A9A6C-B8F1-F81B-C6F4-FCD5192553E2}"/>
              </a:ext>
            </a:extLst>
          </p:cNvPr>
          <p:cNvSpPr>
            <a:spLocks noGrp="1"/>
          </p:cNvSpPr>
          <p:nvPr>
            <p:ph type="sldNum" sz="quarter" idx="12"/>
          </p:nvPr>
        </p:nvSpPr>
        <p:spPr/>
        <p:txBody>
          <a:bodyPr/>
          <a:lstStyle/>
          <a:p>
            <a:fld id="{8F8E0BAE-EF4A-46E4-8ED1-0C99BE78CCFD}" type="slidenum">
              <a:rPr lang="en-GB" smtClean="0"/>
              <a:t>‹#›</a:t>
            </a:fld>
            <a:endParaRPr lang="en-GB"/>
          </a:p>
        </p:txBody>
      </p:sp>
    </p:spTree>
    <p:extLst>
      <p:ext uri="{BB962C8B-B14F-4D97-AF65-F5344CB8AC3E}">
        <p14:creationId xmlns:p14="http://schemas.microsoft.com/office/powerpoint/2010/main" val="616968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2D9D8D-2DA7-555A-2F66-130483C810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BCB36B-FA8D-6EDF-9421-C88B67AC37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CB1D7E-252C-7C6D-695F-8976399B05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EDBDCA-943E-431C-A586-C2E37C9899EE}" type="datetimeFigureOut">
              <a:rPr lang="en-GB" smtClean="0"/>
              <a:t>13/11/2023</a:t>
            </a:fld>
            <a:endParaRPr lang="en-GB"/>
          </a:p>
        </p:txBody>
      </p:sp>
      <p:sp>
        <p:nvSpPr>
          <p:cNvPr id="5" name="Footer Placeholder 4">
            <a:extLst>
              <a:ext uri="{FF2B5EF4-FFF2-40B4-BE49-F238E27FC236}">
                <a16:creationId xmlns:a16="http://schemas.microsoft.com/office/drawing/2014/main" id="{47D4018D-4577-526D-856F-59122AE48B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D0A3583-859B-C1BA-C363-97A4C3311B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8E0BAE-EF4A-46E4-8ED1-0C99BE78CCFD}" type="slidenum">
              <a:rPr lang="en-GB" smtClean="0"/>
              <a:t>‹#›</a:t>
            </a:fld>
            <a:endParaRPr lang="en-GB"/>
          </a:p>
        </p:txBody>
      </p:sp>
    </p:spTree>
    <p:extLst>
      <p:ext uri="{BB962C8B-B14F-4D97-AF65-F5344CB8AC3E}">
        <p14:creationId xmlns:p14="http://schemas.microsoft.com/office/powerpoint/2010/main" val="13999640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microsoft.com/office/2018/10/relationships/comments" Target="../comments/modernComment_100_6EADABBF.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microsoft.com/office/2018/10/relationships/comments" Target="../comments/modernComment_101_EEEEAFFC.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microsoft.com/office/2018/10/relationships/comments" Target="../comments/modernComment_102_6056C4D4.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8/10/relationships/comments" Target="../comments/modernComment_103_F027A08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microsoft.com/office/2018/10/relationships/comments" Target="../comments/modernComment_105_7434A3B0.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microsoft.com/office/2018/10/relationships/comments" Target="../comments/modernComment_106_4CA79F8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microsoft.com/office/2018/10/relationships/comments" Target="../comments/modernComment_107_EDDDAC2C.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5ADE21F-ED1E-86BE-E3FA-201467F42E9E}"/>
              </a:ext>
            </a:extLst>
          </p:cNvPr>
          <p:cNvPicPr>
            <a:picLocks noChangeAspect="1"/>
          </p:cNvPicPr>
          <p:nvPr/>
        </p:nvPicPr>
        <p:blipFill rotWithShape="1">
          <a:blip r:embed="rId3"/>
          <a:srcRect l="6946" t="3624" r="2" b="38586"/>
          <a:stretch/>
        </p:blipFill>
        <p:spPr>
          <a:xfrm>
            <a:off x="3523488" y="10"/>
            <a:ext cx="8668512" cy="6857990"/>
          </a:xfrm>
          <a:prstGeom prst="rect">
            <a:avLst/>
          </a:prstGeom>
        </p:spPr>
      </p:pic>
      <p:sp>
        <p:nvSpPr>
          <p:cNvPr id="14"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B00B81-622C-A42F-6EA9-66681A75BAF2}"/>
              </a:ext>
            </a:extLst>
          </p:cNvPr>
          <p:cNvSpPr>
            <a:spLocks noGrp="1"/>
          </p:cNvSpPr>
          <p:nvPr>
            <p:ph type="ctrTitle"/>
          </p:nvPr>
        </p:nvSpPr>
        <p:spPr>
          <a:xfrm>
            <a:off x="435309" y="819285"/>
            <a:ext cx="4023360" cy="3204134"/>
          </a:xfrm>
        </p:spPr>
        <p:txBody>
          <a:bodyPr anchor="b">
            <a:normAutofit fontScale="90000"/>
          </a:bodyPr>
          <a:lstStyle/>
          <a:p>
            <a:pPr algn="l"/>
            <a:r>
              <a:rPr lang="en-GB" sz="4800" dirty="0">
                <a:solidFill>
                  <a:schemeClr val="bg1"/>
                </a:solidFill>
              </a:rPr>
              <a:t>Enhancing recruitment awareness for Neurodivergent Employees.</a:t>
            </a:r>
          </a:p>
        </p:txBody>
      </p:sp>
      <p:sp>
        <p:nvSpPr>
          <p:cNvPr id="3" name="Subtitle 2">
            <a:extLst>
              <a:ext uri="{FF2B5EF4-FFF2-40B4-BE49-F238E27FC236}">
                <a16:creationId xmlns:a16="http://schemas.microsoft.com/office/drawing/2014/main" id="{4820ABA1-AAC7-39A0-FEE3-5025D8E262D5}"/>
              </a:ext>
            </a:extLst>
          </p:cNvPr>
          <p:cNvSpPr>
            <a:spLocks noGrp="1"/>
          </p:cNvSpPr>
          <p:nvPr>
            <p:ph type="subTitle" idx="1"/>
          </p:nvPr>
        </p:nvSpPr>
        <p:spPr>
          <a:xfrm>
            <a:off x="481029" y="4232568"/>
            <a:ext cx="4023359" cy="1208141"/>
          </a:xfrm>
        </p:spPr>
        <p:txBody>
          <a:bodyPr>
            <a:normAutofit fontScale="85000" lnSpcReduction="10000"/>
          </a:bodyPr>
          <a:lstStyle/>
          <a:p>
            <a:pPr algn="l"/>
            <a:r>
              <a:rPr lang="en-GB" sz="2000" dirty="0">
                <a:solidFill>
                  <a:schemeClr val="bg1"/>
                </a:solidFill>
              </a:rPr>
              <a:t>Welcome to my presentation on the recruitment of neurodivergent individuals, where we explore adaptions, strengths, weaknesses, best practices and the success stories of leading companies.</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6A77A4B1-2375-6667-246D-5566E20B8E0F}"/>
              </a:ext>
            </a:extLst>
          </p:cNvPr>
          <p:cNvSpPr txBox="1"/>
          <p:nvPr/>
        </p:nvSpPr>
        <p:spPr>
          <a:xfrm>
            <a:off x="504493" y="5889783"/>
            <a:ext cx="3977640" cy="369332"/>
          </a:xfrm>
          <a:prstGeom prst="rect">
            <a:avLst/>
          </a:prstGeom>
          <a:noFill/>
        </p:spPr>
        <p:txBody>
          <a:bodyPr wrap="square" rtlCol="0">
            <a:spAutoFit/>
          </a:bodyPr>
          <a:lstStyle/>
          <a:p>
            <a:r>
              <a:rPr lang="en-GB" dirty="0">
                <a:solidFill>
                  <a:schemeClr val="bg1"/>
                </a:solidFill>
              </a:rPr>
              <a:t>By Tracey Hughes </a:t>
            </a:r>
            <a:endParaRPr lang="en-GB" dirty="0"/>
          </a:p>
        </p:txBody>
      </p:sp>
    </p:spTree>
    <p:extLst>
      <p:ext uri="{BB962C8B-B14F-4D97-AF65-F5344CB8AC3E}">
        <p14:creationId xmlns:p14="http://schemas.microsoft.com/office/powerpoint/2010/main" val="1856875455"/>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Content Placeholder 18">
            <a:extLst>
              <a:ext uri="{FF2B5EF4-FFF2-40B4-BE49-F238E27FC236}">
                <a16:creationId xmlns:a16="http://schemas.microsoft.com/office/drawing/2014/main" id="{4A54B69B-F75A-C84F-61FB-31132B600848}"/>
              </a:ext>
            </a:extLst>
          </p:cNvPr>
          <p:cNvPicPr>
            <a:picLocks noGrp="1" noChangeAspect="1"/>
          </p:cNvPicPr>
          <p:nvPr>
            <p:ph idx="1"/>
          </p:nvPr>
        </p:nvPicPr>
        <p:blipFill>
          <a:blip r:embed="rId3"/>
          <a:stretch>
            <a:fillRect/>
          </a:stretch>
        </p:blipFill>
        <p:spPr>
          <a:xfrm>
            <a:off x="-555225" y="0"/>
            <a:ext cx="12748772" cy="6857572"/>
          </a:xfrm>
          <a:prstGeom prst="rect">
            <a:avLst/>
          </a:prstGeom>
        </p:spPr>
      </p:pic>
    </p:spTree>
    <p:extLst>
      <p:ext uri="{BB962C8B-B14F-4D97-AF65-F5344CB8AC3E}">
        <p14:creationId xmlns:p14="http://schemas.microsoft.com/office/powerpoint/2010/main" val="4008620028"/>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CFD8030-AA7F-C607-7BA4-AFBA7623D750}"/>
              </a:ext>
            </a:extLst>
          </p:cNvPr>
          <p:cNvPicPr>
            <a:picLocks noGrp="1" noChangeAspect="1"/>
          </p:cNvPicPr>
          <p:nvPr>
            <p:ph idx="1"/>
          </p:nvPr>
        </p:nvPicPr>
        <p:blipFill>
          <a:blip r:embed="rId3"/>
          <a:stretch>
            <a:fillRect/>
          </a:stretch>
        </p:blipFill>
        <p:spPr>
          <a:xfrm>
            <a:off x="0" y="0"/>
            <a:ext cx="12191999" cy="6858000"/>
          </a:xfrm>
          <a:prstGeom prst="rect">
            <a:avLst/>
          </a:prstGeom>
          <a:solidFill>
            <a:srgbClr val="FFFFFF">
              <a:shade val="85000"/>
            </a:srgbClr>
          </a:solidFill>
        </p:spPr>
      </p:pic>
    </p:spTree>
    <p:extLst>
      <p:ext uri="{BB962C8B-B14F-4D97-AF65-F5344CB8AC3E}">
        <p14:creationId xmlns:p14="http://schemas.microsoft.com/office/powerpoint/2010/main" val="1616299220"/>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27983FB9-B400-4E5B-E275-B858EE2CE757}"/>
              </a:ext>
            </a:extLst>
          </p:cNvPr>
          <p:cNvPicPr>
            <a:picLocks noGrp="1" noChangeAspect="1"/>
          </p:cNvPicPr>
          <p:nvPr>
            <p:ph idx="1"/>
          </p:nvPr>
        </p:nvPicPr>
        <p:blipFill>
          <a:blip r:embed="rId3"/>
          <a:stretch>
            <a:fillRect/>
          </a:stretch>
        </p:blipFill>
        <p:spPr>
          <a:xfrm>
            <a:off x="0" y="0"/>
            <a:ext cx="12192000" cy="6939280"/>
          </a:xfrm>
          <a:prstGeom prst="rect">
            <a:avLst/>
          </a:prstGeom>
        </p:spPr>
      </p:pic>
    </p:spTree>
    <p:extLst>
      <p:ext uri="{BB962C8B-B14F-4D97-AF65-F5344CB8AC3E}">
        <p14:creationId xmlns:p14="http://schemas.microsoft.com/office/powerpoint/2010/main" val="4029128835"/>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1687D-1B89-9EE7-DF0B-4010E9BFB0D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A9D28F9-63D0-9128-5CCC-C98341BCF8E6}"/>
              </a:ext>
            </a:extLst>
          </p:cNvPr>
          <p:cNvPicPr>
            <a:picLocks noGrp="1" noChangeAspect="1"/>
          </p:cNvPicPr>
          <p:nvPr>
            <p:ph idx="1"/>
          </p:nvPr>
        </p:nvPicPr>
        <p:blipFill>
          <a:blip r:embed="rId3"/>
          <a:stretch>
            <a:fillRect/>
          </a:stretch>
        </p:blipFill>
        <p:spPr>
          <a:xfrm>
            <a:off x="0" y="-2474912"/>
            <a:ext cx="12192000" cy="9332912"/>
          </a:xfrm>
        </p:spPr>
      </p:pic>
    </p:spTree>
    <p:extLst>
      <p:ext uri="{BB962C8B-B14F-4D97-AF65-F5344CB8AC3E}">
        <p14:creationId xmlns:p14="http://schemas.microsoft.com/office/powerpoint/2010/main" val="1949606832"/>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AFC0291-AA18-C10B-644F-730C7D2D7420}"/>
              </a:ext>
            </a:extLst>
          </p:cNvPr>
          <p:cNvPicPr>
            <a:picLocks noGrp="1" noChangeAspect="1"/>
          </p:cNvPicPr>
          <p:nvPr>
            <p:ph idx="1"/>
          </p:nvPr>
        </p:nvPicPr>
        <p:blipFill rotWithShape="1">
          <a:blip r:embed="rId3"/>
          <a:srcRect l="3134" r="11041" b="1"/>
          <a:stretch/>
        </p:blipFill>
        <p:spPr>
          <a:xfrm>
            <a:off x="1" y="10"/>
            <a:ext cx="12198824" cy="6857990"/>
          </a:xfrm>
          <a:prstGeom prst="rect">
            <a:avLst/>
          </a:prstGeom>
        </p:spPr>
      </p:pic>
    </p:spTree>
    <p:extLst>
      <p:ext uri="{BB962C8B-B14F-4D97-AF65-F5344CB8AC3E}">
        <p14:creationId xmlns:p14="http://schemas.microsoft.com/office/powerpoint/2010/main" val="1286053761"/>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6538712-BD0E-8FF5-9449-C0D5E06D6916}"/>
              </a:ext>
            </a:extLst>
          </p:cNvPr>
          <p:cNvPicPr>
            <a:picLocks noGrp="1" noChangeAspect="1"/>
          </p:cNvPicPr>
          <p:nvPr>
            <p:ph idx="1"/>
          </p:nvPr>
        </p:nvPicPr>
        <p:blipFill rotWithShape="1">
          <a:blip r:embed="rId3"/>
          <a:srcRect l="8299" r="5876" b="1"/>
          <a:stretch/>
        </p:blipFill>
        <p:spPr>
          <a:xfrm>
            <a:off x="81281" y="10"/>
            <a:ext cx="12198824" cy="6857990"/>
          </a:xfrm>
          <a:prstGeom prst="rect">
            <a:avLst/>
          </a:prstGeom>
        </p:spPr>
      </p:pic>
    </p:spTree>
    <p:extLst>
      <p:ext uri="{BB962C8B-B14F-4D97-AF65-F5344CB8AC3E}">
        <p14:creationId xmlns:p14="http://schemas.microsoft.com/office/powerpoint/2010/main" val="3990727724"/>
      </p:ext>
    </p:extLst>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1775A-A0B7-9F65-0F53-5FB0BF318D2A}"/>
              </a:ext>
            </a:extLst>
          </p:cNvPr>
          <p:cNvSpPr>
            <a:spLocks noGrp="1"/>
          </p:cNvSpPr>
          <p:nvPr>
            <p:ph type="title"/>
          </p:nvPr>
        </p:nvSpPr>
        <p:spPr>
          <a:xfrm>
            <a:off x="944881" y="294538"/>
            <a:ext cx="10322670" cy="1033669"/>
          </a:xfrm>
        </p:spPr>
        <p:txBody>
          <a:bodyPr>
            <a:normAutofit/>
          </a:bodyPr>
          <a:lstStyle/>
          <a:p>
            <a:r>
              <a:rPr lang="en-GB" sz="4000" dirty="0">
                <a:solidFill>
                  <a:srgbClr val="FFFFFF"/>
                </a:solidFill>
              </a:rPr>
              <a:t>                      ADDITIONAL  RESOURCES</a:t>
            </a:r>
          </a:p>
        </p:txBody>
      </p:sp>
      <p:sp>
        <p:nvSpPr>
          <p:cNvPr id="3" name="Content Placeholder 2">
            <a:extLst>
              <a:ext uri="{FF2B5EF4-FFF2-40B4-BE49-F238E27FC236}">
                <a16:creationId xmlns:a16="http://schemas.microsoft.com/office/drawing/2014/main" id="{BDE8EB86-6217-C69A-687E-93594B068835}"/>
              </a:ext>
            </a:extLst>
          </p:cNvPr>
          <p:cNvSpPr>
            <a:spLocks noGrp="1"/>
          </p:cNvSpPr>
          <p:nvPr>
            <p:ph idx="1"/>
          </p:nvPr>
        </p:nvSpPr>
        <p:spPr>
          <a:xfrm>
            <a:off x="1371599" y="2318197"/>
            <a:ext cx="9724031" cy="3683358"/>
          </a:xfrm>
        </p:spPr>
        <p:txBody>
          <a:bodyPr anchor="ctr">
            <a:normAutofit/>
          </a:bodyPr>
          <a:lstStyle/>
          <a:p>
            <a:endParaRPr lang="en-GB" sz="2000" dirty="0"/>
          </a:p>
        </p:txBody>
      </p:sp>
    </p:spTree>
    <p:extLst>
      <p:ext uri="{BB962C8B-B14F-4D97-AF65-F5344CB8AC3E}">
        <p14:creationId xmlns:p14="http://schemas.microsoft.com/office/powerpoint/2010/main" val="14419145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8E20122F4455F4B9575FBE79886672E" ma:contentTypeVersion="16" ma:contentTypeDescription="Create a new document." ma:contentTypeScope="" ma:versionID="3e5af1201187524a4cff3b5db6ce25f8">
  <xsd:schema xmlns:xsd="http://www.w3.org/2001/XMLSchema" xmlns:xs="http://www.w3.org/2001/XMLSchema" xmlns:p="http://schemas.microsoft.com/office/2006/metadata/properties" xmlns:ns3="1b88a2b3-a887-4da5-bc58-1cd6fd79184b" xmlns:ns4="791995b0-624b-4c5a-90b4-d742ddd9de15" targetNamespace="http://schemas.microsoft.com/office/2006/metadata/properties" ma:root="true" ma:fieldsID="4f583d06e7b2c957600e36a0e78e69e7" ns3:_="" ns4:_="">
    <xsd:import namespace="1b88a2b3-a887-4da5-bc58-1cd6fd79184b"/>
    <xsd:import namespace="791995b0-624b-4c5a-90b4-d742ddd9de15"/>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3:_activity" minOccurs="0"/>
                <xsd:element ref="ns3:MediaServiceObjectDetectorVersions"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88a2b3-a887-4da5-bc58-1cd6fd7918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91995b0-624b-4c5a-90b4-d742ddd9de1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b88a2b3-a887-4da5-bc58-1cd6fd79184b" xsi:nil="true"/>
  </documentManagement>
</p:properties>
</file>

<file path=customXml/itemProps1.xml><?xml version="1.0" encoding="utf-8"?>
<ds:datastoreItem xmlns:ds="http://schemas.openxmlformats.org/officeDocument/2006/customXml" ds:itemID="{EEC854D3-9DFB-4BAA-B5DF-FB96B9C191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88a2b3-a887-4da5-bc58-1cd6fd79184b"/>
    <ds:schemaRef ds:uri="791995b0-624b-4c5a-90b4-d742ddd9de1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E7BCAE5-2B91-4B80-A5DE-E48D7410544F}">
  <ds:schemaRefs>
    <ds:schemaRef ds:uri="http://schemas.microsoft.com/sharepoint/v3/contenttype/forms"/>
  </ds:schemaRefs>
</ds:datastoreItem>
</file>

<file path=customXml/itemProps3.xml><?xml version="1.0" encoding="utf-8"?>
<ds:datastoreItem xmlns:ds="http://schemas.openxmlformats.org/officeDocument/2006/customXml" ds:itemID="{93FAB668-A2A8-4DE6-9DA3-BD51552700F7}">
  <ds:schemaRefs>
    <ds:schemaRef ds:uri="http://schemas.microsoft.com/office/2006/metadata/properties"/>
    <ds:schemaRef ds:uri="http://schemas.microsoft.com/office/2006/documentManagement/types"/>
    <ds:schemaRef ds:uri="http://purl.org/dc/elements/1.1/"/>
    <ds:schemaRef ds:uri="http://purl.org/dc/terms/"/>
    <ds:schemaRef ds:uri="http://schemas.openxmlformats.org/package/2006/metadata/core-properties"/>
    <ds:schemaRef ds:uri="http://purl.org/dc/dcmitype/"/>
    <ds:schemaRef ds:uri="1b88a2b3-a887-4da5-bc58-1cd6fd79184b"/>
    <ds:schemaRef ds:uri="http://schemas.microsoft.com/office/infopath/2007/PartnerControls"/>
    <ds:schemaRef ds:uri="791995b0-624b-4c5a-90b4-d742ddd9de1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1256</TotalTime>
  <Words>43</Words>
  <Application>Microsoft Office PowerPoint</Application>
  <PresentationFormat>Widescreen</PresentationFormat>
  <Paragraphs>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Enhancing recruitment awareness for Neurodivergent Employees.</vt:lpstr>
      <vt:lpstr>PowerPoint Presentation</vt:lpstr>
      <vt:lpstr>PowerPoint Presentation</vt:lpstr>
      <vt:lpstr>PowerPoint Presentation</vt:lpstr>
      <vt:lpstr>PowerPoint Presentation</vt:lpstr>
      <vt:lpstr>PowerPoint Presentation</vt:lpstr>
      <vt:lpstr>PowerPoint Presentation</vt:lpstr>
      <vt:lpstr>                      ADDITIONAL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Tracey Hughes (2008698)</dc:creator>
  <cp:lastModifiedBy>Tracey Hughes</cp:lastModifiedBy>
  <cp:revision>2</cp:revision>
  <dcterms:created xsi:type="dcterms:W3CDTF">2023-11-13T20:44:24Z</dcterms:created>
  <dcterms:modified xsi:type="dcterms:W3CDTF">2023-11-14T17:40:40Z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0x010100A8E20122F4455F4B9575FBE79886672E</vt:lpwstr>
  </property>
</Properties>
</file>