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389" r:id="rId2"/>
    <p:sldId id="291" r:id="rId3"/>
    <p:sldId id="276" r:id="rId4"/>
    <p:sldId id="256" r:id="rId5"/>
    <p:sldId id="257" r:id="rId6"/>
    <p:sldId id="258" r:id="rId7"/>
    <p:sldId id="259" r:id="rId8"/>
    <p:sldId id="260" r:id="rId9"/>
    <p:sldId id="263" r:id="rId10"/>
    <p:sldId id="266" r:id="rId11"/>
    <p:sldId id="607" r:id="rId12"/>
    <p:sldId id="608" r:id="rId13"/>
    <p:sldId id="609" r:id="rId14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CD8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2C8238-1841-477E-904C-A41B461A2AEB}" v="326" dt="2023-05-30T19:38:54.1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Ivanovska (2213929)" userId="09649aa0-1b36-4b66-8d91-6e9f2282428b" providerId="ADAL" clId="{762C8238-1841-477E-904C-A41B461A2AEB}"/>
    <pc:docChg chg="custSel modSld">
      <pc:chgData name="Daniela Ivanovska (2213929)" userId="09649aa0-1b36-4b66-8d91-6e9f2282428b" providerId="ADAL" clId="{762C8238-1841-477E-904C-A41B461A2AEB}" dt="2023-06-05T18:25:13.352" v="17" actId="33524"/>
      <pc:docMkLst>
        <pc:docMk/>
      </pc:docMkLst>
      <pc:sldChg chg="modSp mod">
        <pc:chgData name="Daniela Ivanovska (2213929)" userId="09649aa0-1b36-4b66-8d91-6e9f2282428b" providerId="ADAL" clId="{762C8238-1841-477E-904C-A41B461A2AEB}" dt="2023-06-05T18:25:13.352" v="17" actId="33524"/>
        <pc:sldMkLst>
          <pc:docMk/>
          <pc:sldMk cId="0" sldId="256"/>
        </pc:sldMkLst>
        <pc:spChg chg="mod">
          <ac:chgData name="Daniela Ivanovska (2213929)" userId="09649aa0-1b36-4b66-8d91-6e9f2282428b" providerId="ADAL" clId="{762C8238-1841-477E-904C-A41B461A2AEB}" dt="2023-06-05T18:25:13.352" v="17" actId="33524"/>
          <ac:spMkLst>
            <pc:docMk/>
            <pc:sldMk cId="0" sldId="256"/>
            <ac:spMk id="5" creationId="{289FF306-3AC5-44ED-BD25-51842882D7E9}"/>
          </ac:spMkLst>
        </pc:spChg>
      </pc:sldChg>
      <pc:sldChg chg="modSp mod">
        <pc:chgData name="Daniela Ivanovska (2213929)" userId="09649aa0-1b36-4b66-8d91-6e9f2282428b" providerId="ADAL" clId="{762C8238-1841-477E-904C-A41B461A2AEB}" dt="2023-06-04T15:38:39.900" v="10" actId="20577"/>
        <pc:sldMkLst>
          <pc:docMk/>
          <pc:sldMk cId="0" sldId="259"/>
        </pc:sldMkLst>
        <pc:spChg chg="mod">
          <ac:chgData name="Daniela Ivanovska (2213929)" userId="09649aa0-1b36-4b66-8d91-6e9f2282428b" providerId="ADAL" clId="{762C8238-1841-477E-904C-A41B461A2AEB}" dt="2023-06-04T15:38:39.900" v="10" actId="20577"/>
          <ac:spMkLst>
            <pc:docMk/>
            <pc:sldMk cId="0" sldId="259"/>
            <ac:spMk id="46083" creationId="{CF60C2FD-331E-4FA7-8844-305B7257E2CD}"/>
          </ac:spMkLst>
        </pc:spChg>
      </pc:sldChg>
      <pc:sldChg chg="modSp mod">
        <pc:chgData name="Daniela Ivanovska (2213929)" userId="09649aa0-1b36-4b66-8d91-6e9f2282428b" providerId="ADAL" clId="{762C8238-1841-477E-904C-A41B461A2AEB}" dt="2023-05-30T20:39:24.873" v="3" actId="27636"/>
        <pc:sldMkLst>
          <pc:docMk/>
          <pc:sldMk cId="0" sldId="263"/>
        </pc:sldMkLst>
        <pc:spChg chg="mod">
          <ac:chgData name="Daniela Ivanovska (2213929)" userId="09649aa0-1b36-4b66-8d91-6e9f2282428b" providerId="ADAL" clId="{762C8238-1841-477E-904C-A41B461A2AEB}" dt="2023-05-30T20:39:24.873" v="3" actId="27636"/>
          <ac:spMkLst>
            <pc:docMk/>
            <pc:sldMk cId="0" sldId="263"/>
            <ac:spMk id="48131" creationId="{BB40F45A-066A-4BCE-A0DF-AC1BCB58C231}"/>
          </ac:spMkLst>
        </pc:spChg>
      </pc:sldChg>
      <pc:sldChg chg="modSp mod">
        <pc:chgData name="Daniela Ivanovska (2213929)" userId="09649aa0-1b36-4b66-8d91-6e9f2282428b" providerId="ADAL" clId="{762C8238-1841-477E-904C-A41B461A2AEB}" dt="2023-05-30T20:39:41.940" v="8" actId="20577"/>
        <pc:sldMkLst>
          <pc:docMk/>
          <pc:sldMk cId="0" sldId="266"/>
        </pc:sldMkLst>
        <pc:spChg chg="mod">
          <ac:chgData name="Daniela Ivanovska (2213929)" userId="09649aa0-1b36-4b66-8d91-6e9f2282428b" providerId="ADAL" clId="{762C8238-1841-477E-904C-A41B461A2AEB}" dt="2023-05-30T20:39:41.940" v="8" actId="20577"/>
          <ac:spMkLst>
            <pc:docMk/>
            <pc:sldMk cId="0" sldId="266"/>
            <ac:spMk id="52227" creationId="{0D2B7FC1-C339-40B7-A1E9-49DF59562C05}"/>
          </ac:spMkLst>
        </pc:spChg>
      </pc:sldChg>
      <pc:sldChg chg="modSp mod">
        <pc:chgData name="Daniela Ivanovska (2213929)" userId="09649aa0-1b36-4b66-8d91-6e9f2282428b" providerId="ADAL" clId="{762C8238-1841-477E-904C-A41B461A2AEB}" dt="2023-06-05T18:24:27.546" v="16" actId="20577"/>
        <pc:sldMkLst>
          <pc:docMk/>
          <pc:sldMk cId="0" sldId="276"/>
        </pc:sldMkLst>
        <pc:spChg chg="mod">
          <ac:chgData name="Daniela Ivanovska (2213929)" userId="09649aa0-1b36-4b66-8d91-6e9f2282428b" providerId="ADAL" clId="{762C8238-1841-477E-904C-A41B461A2AEB}" dt="2023-06-05T18:24:27.546" v="16" actId="20577"/>
          <ac:spMkLst>
            <pc:docMk/>
            <pc:sldMk cId="0" sldId="276"/>
            <ac:spMk id="8195" creationId="{9169BF4C-ACB6-4A1F-83A3-0F3A422C3BFF}"/>
          </ac:spMkLst>
        </pc:spChg>
      </pc:sldChg>
      <pc:sldChg chg="modSp mod">
        <pc:chgData name="Daniela Ivanovska (2213929)" userId="09649aa0-1b36-4b66-8d91-6e9f2282428b" providerId="ADAL" clId="{762C8238-1841-477E-904C-A41B461A2AEB}" dt="2023-06-04T15:40:29.516" v="11" actId="20577"/>
        <pc:sldMkLst>
          <pc:docMk/>
          <pc:sldMk cId="3355218591" sldId="608"/>
        </pc:sldMkLst>
        <pc:spChg chg="mod">
          <ac:chgData name="Daniela Ivanovska (2213929)" userId="09649aa0-1b36-4b66-8d91-6e9f2282428b" providerId="ADAL" clId="{762C8238-1841-477E-904C-A41B461A2AEB}" dt="2023-06-04T15:40:29.516" v="11" actId="20577"/>
          <ac:spMkLst>
            <pc:docMk/>
            <pc:sldMk cId="3355218591" sldId="608"/>
            <ac:spMk id="2" creationId="{85616045-F1DF-0FDD-00A9-EB4275E58FE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B1EE3-2403-4F6A-A02D-1AE5AC41AA31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11A12-CF09-4900-9E46-F570CE9C8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50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993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518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51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86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88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024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573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100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23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805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24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3BDDA050-05A7-439A-B826-D22AB1501D2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12EEEF3E-441C-41EA-AB0F-6437DB67D88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57B1746B-0913-4512-AAD1-479198293C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F2C141-CA54-4EBC-B6AD-D2EE0BF7FD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3110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02400" y="1600201"/>
            <a:ext cx="50800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02400" y="3941763"/>
            <a:ext cx="50800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8A8CC13B-2921-461A-B125-31CBE453B1D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4B93894-C669-40A0-84D1-90BBA6F961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45C69920-486A-4E32-8A46-6F1E1B9F7D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BB4780-D3C7-465E-8005-5371398128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35852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24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DBF73C3-5D1D-47AA-AE3C-E8CF89A765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5D882302-9FED-4B1F-8DE7-3D73175477F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456E420A-55AC-44C9-BE4E-F3D3E759F3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FDA7C5-05BE-43B3-B033-6A7EBB9653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5568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1"/>
            <a:ext cx="103632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0" y="3941763"/>
            <a:ext cx="103632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B381F16-654B-4EED-B61A-0CBF9D1D68F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126143F7-B3D2-4365-8510-0710BEF347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193118C6-A35A-4BF4-BA9B-2901EE8C2AB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F9FA54-D606-4A80-A844-C38EC8B6B82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022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1082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36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future-fund.uk/future-funds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mailto:Enterprise.Birmingham@uwtsd.ac.u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066" y="471399"/>
            <a:ext cx="11074400" cy="5445898"/>
          </a:xfrm>
        </p:spPr>
        <p:txBody>
          <a:bodyPr>
            <a:normAutofit/>
          </a:bodyPr>
          <a:lstStyle/>
          <a:p>
            <a:br>
              <a:rPr lang="en-GB" altLang="en-US" dirty="0"/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ENTERPRISE HUB</a:t>
            </a:r>
            <a:endParaRPr lang="en-GB" altLang="en-US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733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>
            <a:extLst>
              <a:ext uri="{FF2B5EF4-FFF2-40B4-BE49-F238E27FC236}">
                <a16:creationId xmlns:a16="http://schemas.microsoft.com/office/drawing/2014/main" id="{2C7422AF-00EC-4932-B4D5-1B66B07956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How can the Enterprise Hub help you?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C4A49E85-2E7B-7280-6CBF-9F23F875D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948" y="1273002"/>
            <a:ext cx="9525000" cy="4311996"/>
          </a:xfrm>
          <a:prstGeom prst="rect">
            <a:avLst/>
          </a:prstGeom>
          <a:noFill/>
          <a:effectLst>
            <a:outerShdw blurRad="1270000" dir="21540000" sx="85000" sy="85000" algn="ctr" rotWithShape="0">
              <a:srgbClr val="DCD8D9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2" name="Rectangle 4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25290ADA-2073-4D47-B40F-78211E6A00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273002"/>
            <a:ext cx="10734263" cy="4311996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If you have an idea to start your own business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,                   but you don’t know where to start from or                    whom to address for professional help and support                     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altLang="en-US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If you already have an established company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but you need support to grow further 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Then you are at the right place!</a:t>
            </a:r>
          </a:p>
          <a:p>
            <a:pPr>
              <a:lnSpc>
                <a:spcPct val="90000"/>
              </a:lnSpc>
            </a:pPr>
            <a:endParaRPr lang="en-U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623F18-E3CD-CEE1-1807-7163B7C54EAB}"/>
              </a:ext>
            </a:extLst>
          </p:cNvPr>
          <p:cNvSpPr txBox="1"/>
          <p:nvPr/>
        </p:nvSpPr>
        <p:spPr>
          <a:xfrm>
            <a:off x="1327052" y="5458040"/>
            <a:ext cx="6168887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https://www.score.org/resource/blog-post/4-steps-brainstorming-a-great-new-business-idea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4D46E-9838-4368-8C59-E87F77079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70671"/>
          </a:xfrm>
        </p:spPr>
        <p:txBody>
          <a:bodyPr rtlCol="0" anchor="ctr">
            <a:normAutofit/>
          </a:bodyPr>
          <a:lstStyle/>
          <a:p>
            <a:pPr>
              <a:defRPr/>
            </a:pPr>
            <a:r>
              <a:rPr lang="en-US" b="1" dirty="0"/>
              <a:t>        What do we offer?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169BF4C-ACB6-4A1F-83A3-0F3A422C3B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231" y="684627"/>
            <a:ext cx="6843407" cy="502216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600" b="1" dirty="0">
                <a:highlight>
                  <a:srgbClr val="FFFF00"/>
                </a:highlight>
              </a:rPr>
              <a:t>From idea to reality </a:t>
            </a:r>
            <a:r>
              <a:rPr lang="en-US" altLang="en-US" sz="2600" dirty="0"/>
              <a:t>– </a:t>
            </a:r>
            <a:r>
              <a:rPr lang="en-US" altLang="en-US" sz="2400" dirty="0"/>
              <a:t>learn how to bring your idea to life (process, skills and methods)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6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600" b="1" dirty="0">
                <a:highlight>
                  <a:srgbClr val="FFFF00"/>
                </a:highlight>
              </a:rPr>
              <a:t>Support and coaching </a:t>
            </a:r>
            <a:r>
              <a:rPr lang="en-US" altLang="en-US" sz="2600" dirty="0"/>
              <a:t>– </a:t>
            </a:r>
            <a:r>
              <a:rPr lang="en-US" altLang="en-US" sz="2400" dirty="0"/>
              <a:t>get </a:t>
            </a:r>
            <a:r>
              <a:rPr lang="en-GB" altLang="en-US" sz="2400" dirty="0"/>
              <a:t>personalised</a:t>
            </a:r>
            <a:r>
              <a:rPr lang="en-US" altLang="en-US" sz="2400" dirty="0"/>
              <a:t> support developing your business plan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400" dirty="0"/>
              <a:t>    (1-2-1 support and coaching sessions)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6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600" b="1" dirty="0">
                <a:highlight>
                  <a:srgbClr val="FFFF00"/>
                </a:highlight>
              </a:rPr>
              <a:t>Funding opportunities </a:t>
            </a:r>
            <a:r>
              <a:rPr lang="en-US" altLang="en-US" sz="2600" dirty="0"/>
              <a:t>– </a:t>
            </a:r>
            <a:r>
              <a:rPr lang="en-US" altLang="en-US" sz="2400" dirty="0"/>
              <a:t>apply for funding to support your business idea development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6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600" b="1" dirty="0">
                <a:highlight>
                  <a:srgbClr val="FFFF00"/>
                </a:highlight>
              </a:rPr>
              <a:t>Community network </a:t>
            </a:r>
            <a:r>
              <a:rPr lang="en-US" altLang="en-US" sz="2600" dirty="0"/>
              <a:t>– </a:t>
            </a:r>
            <a:r>
              <a:rPr lang="en-US" altLang="en-US" sz="2400" dirty="0"/>
              <a:t>connect with like-minded peers to learn from each other and share experience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3320B54-8C1B-C8F6-8E2A-F37F76CD7A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88591" y="759655"/>
            <a:ext cx="4886178" cy="454386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3CCA11-41F5-A990-5BA0-7F98F5A046FF}"/>
              </a:ext>
            </a:extLst>
          </p:cNvPr>
          <p:cNvSpPr txBox="1"/>
          <p:nvPr/>
        </p:nvSpPr>
        <p:spPr>
          <a:xfrm>
            <a:off x="7188591" y="5385683"/>
            <a:ext cx="609834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https://thebusinesshub.uk.com/business-transformation/sales-marketing-crm/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3">
            <a:extLst>
              <a:ext uri="{FF2B5EF4-FFF2-40B4-BE49-F238E27FC236}">
                <a16:creationId xmlns:a16="http://schemas.microsoft.com/office/drawing/2014/main" id="{21AD0084-2B07-4D99-8B31-E4D752183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Enterprise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9FF306-3AC5-44ED-BD25-51842882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84" y="1600201"/>
            <a:ext cx="11610474" cy="3917032"/>
          </a:xfrm>
        </p:spPr>
        <p:txBody>
          <a:bodyPr rtlCol="0"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  <a:defRPr/>
            </a:pPr>
            <a:r>
              <a:rPr lang="en-AU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Two Enterprise weeks on campus</a:t>
            </a:r>
            <a:r>
              <a:rPr lang="en-AU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» 19 – 25 June 2023</a:t>
            </a:r>
          </a:p>
          <a:p>
            <a:pPr marL="0" indent="0">
              <a:buNone/>
              <a:defRPr/>
            </a:pP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» 10 – 16 July 2023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AU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Presenting ideas: 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- using posters </a:t>
            </a:r>
          </a:p>
          <a:p>
            <a:pPr marL="0" indent="0">
              <a:buNone/>
              <a:defRPr/>
            </a:pP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- showing products or services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AU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Voting for the best idea/presentation 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(weekdays/weekend)</a:t>
            </a:r>
          </a:p>
          <a:p>
            <a:pPr marL="0" indent="0">
              <a:buNone/>
              <a:defRPr/>
            </a:pPr>
            <a:endParaRPr lang="en-A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AU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Winners' prizes </a:t>
            </a:r>
            <a:r>
              <a:rPr lang="en-AU" dirty="0">
                <a:latin typeface="Arial" panose="020B0604020202020204" pitchFamily="34" charset="0"/>
                <a:cs typeface="Arial" panose="020B0604020202020204" pitchFamily="34" charset="0"/>
              </a:rPr>
              <a:t>– 100£ Amazon voucher each</a:t>
            </a:r>
            <a:endParaRPr lang="en-AU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16320B10-20A9-4E89-84A3-C0D8CB6A9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AU" altLang="en-US" b="1" dirty="0"/>
              <a:t>Business Plan Competition (BPC)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F415851-4576-6C22-9F95-B6C87BE9F9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7728" y="1290711"/>
            <a:ext cx="5163805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FD449-89E8-4572-863A-45B5FED826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73405" y="1354175"/>
            <a:ext cx="6057524" cy="3989040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  <a:defRPr/>
            </a:pPr>
            <a:r>
              <a:rPr lang="en-AU" b="1" dirty="0">
                <a:highlight>
                  <a:srgbClr val="00FFFF"/>
                </a:highlight>
              </a:rPr>
              <a:t>October 2023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  <a:defRPr/>
            </a:pPr>
            <a:r>
              <a:rPr lang="en-AU" b="1" dirty="0">
                <a:highlight>
                  <a:srgbClr val="00FFFF"/>
                </a:highlight>
              </a:rPr>
              <a:t>Eligibility criteria: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en-AU" dirty="0"/>
              <a:t>UWTSD students and graduates (individual or group);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en-AU" dirty="0"/>
              <a:t>External participants are welcomed to join </a:t>
            </a:r>
          </a:p>
          <a:p>
            <a:pPr marL="0" indent="0" algn="just">
              <a:lnSpc>
                <a:spcPct val="90000"/>
              </a:lnSpc>
              <a:buNone/>
              <a:defRPr/>
            </a:pPr>
            <a:r>
              <a:rPr lang="en-AU" dirty="0"/>
              <a:t>   (family members, partners, friends);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en-AU" dirty="0"/>
              <a:t>Student or graduate – group’s	 leader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  <a:defRPr/>
            </a:pPr>
            <a:endParaRPr lang="en-AU" sz="2400" dirty="0"/>
          </a:p>
          <a:p>
            <a:pPr>
              <a:lnSpc>
                <a:spcPct val="90000"/>
              </a:lnSpc>
              <a:buNone/>
              <a:defRPr/>
            </a:pPr>
            <a:endParaRPr lang="en-AU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23F4A8-38C5-4FDD-A629-7707C2A5FC45}"/>
              </a:ext>
            </a:extLst>
          </p:cNvPr>
          <p:cNvSpPr txBox="1"/>
          <p:nvPr/>
        </p:nvSpPr>
        <p:spPr>
          <a:xfrm>
            <a:off x="156924" y="5279751"/>
            <a:ext cx="5616481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https://www.humanb.com/fashion-business-blog/2017/5/4/why-do-i-need-a-business-plan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BA0FD907-7DDF-4CBE-810C-0ABBD3BE1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78735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AU" altLang="en-US" b="1" dirty="0"/>
              <a:t>Business Plan Competition (BPC)</a:t>
            </a:r>
            <a:endParaRPr lang="en-AU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44265F3-B3F0-2C9C-46C1-58A5EE313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1631" y="1495474"/>
            <a:ext cx="5080000" cy="4064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B6E11-CFF9-4C1E-B1D9-B228733BD9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14831" y="1262112"/>
            <a:ext cx="5516098" cy="4530725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  <a:defRPr/>
            </a:pPr>
            <a:endParaRPr lang="en-AU" sz="3000" b="1" dirty="0">
              <a:highlight>
                <a:srgbClr val="00FFFF"/>
              </a:highlight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  <a:defRPr/>
            </a:pPr>
            <a:r>
              <a:rPr lang="en-AU" sz="3000" b="1" dirty="0">
                <a:highlight>
                  <a:srgbClr val="00FFFF"/>
                </a:highlight>
              </a:rPr>
              <a:t>Multiple prizes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AU" sz="2400" b="1" u="sng" dirty="0"/>
              <a:t>Best Business idea</a:t>
            </a:r>
            <a:r>
              <a:rPr lang="en-AU" sz="2400" dirty="0"/>
              <a:t>: 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GB" sz="3000" kern="0" dirty="0">
                <a:effectLst/>
              </a:rPr>
              <a:t>1</a:t>
            </a:r>
            <a:r>
              <a:rPr lang="en-GB" sz="3000" kern="0" baseline="30000" dirty="0">
                <a:effectLst/>
              </a:rPr>
              <a:t>st</a:t>
            </a:r>
            <a:r>
              <a:rPr lang="en-GB" sz="3000" kern="0" dirty="0">
                <a:effectLst/>
              </a:rPr>
              <a:t> place £1000,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3000" kern="0" dirty="0">
                <a:effectLst/>
              </a:rPr>
              <a:t>-  2</a:t>
            </a:r>
            <a:r>
              <a:rPr lang="en-GB" sz="3000" kern="0" baseline="30000" dirty="0">
                <a:effectLst/>
              </a:rPr>
              <a:t>nd</a:t>
            </a:r>
            <a:r>
              <a:rPr lang="en-GB" sz="3000" kern="0" dirty="0">
                <a:effectLst/>
              </a:rPr>
              <a:t> place £300, 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GB" sz="3000" kern="0" dirty="0">
                <a:effectLst/>
              </a:rPr>
              <a:t>3</a:t>
            </a:r>
            <a:r>
              <a:rPr lang="en-GB" sz="3000" kern="0" baseline="30000" dirty="0">
                <a:effectLst/>
              </a:rPr>
              <a:t>rd</a:t>
            </a:r>
            <a:r>
              <a:rPr lang="en-GB" sz="3000" kern="0" dirty="0">
                <a:effectLst/>
              </a:rPr>
              <a:t> place £150,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3000" kern="0" dirty="0">
                <a:effectLst/>
              </a:rPr>
              <a:t>-  4</a:t>
            </a:r>
            <a:r>
              <a:rPr lang="en-GB" sz="3000" kern="0" baseline="30000" dirty="0">
                <a:effectLst/>
              </a:rPr>
              <a:t>th</a:t>
            </a:r>
            <a:r>
              <a:rPr lang="en-GB" sz="3000" kern="0" dirty="0">
                <a:effectLst/>
              </a:rPr>
              <a:t> &amp; 5</a:t>
            </a:r>
            <a:r>
              <a:rPr lang="en-GB" sz="3000" kern="0" baseline="30000" dirty="0">
                <a:effectLst/>
              </a:rPr>
              <a:t>th</a:t>
            </a:r>
            <a:r>
              <a:rPr lang="en-GB" sz="3000" kern="0" dirty="0">
                <a:effectLst/>
              </a:rPr>
              <a:t> places £100 (each)</a:t>
            </a:r>
            <a:endParaRPr lang="en-AU" sz="30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AU" sz="2400" b="1" u="sng" dirty="0"/>
              <a:t>Best Presenter </a:t>
            </a:r>
            <a:r>
              <a:rPr lang="en-AU" sz="3000" dirty="0"/>
              <a:t>- £100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881D8D-57D5-0AA2-DCBF-02CCDDE32DB9}"/>
              </a:ext>
            </a:extLst>
          </p:cNvPr>
          <p:cNvSpPr txBox="1"/>
          <p:nvPr/>
        </p:nvSpPr>
        <p:spPr>
          <a:xfrm>
            <a:off x="0" y="5073985"/>
            <a:ext cx="2514651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https://www.vectorstock.com/royalty-free-vector/win-prizes-round-red-grunge-stamp-vector-20970608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6FAF89E1-02ED-4B58-9EE7-A73E28DD3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Plan Competition (BPC)</a:t>
            </a:r>
            <a:endParaRPr lang="en-AU" altLang="en-US" dirty="0"/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CF60C2FD-331E-4FA7-8844-305B7257E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Char char="q"/>
            </a:pPr>
            <a:r>
              <a:rPr lang="en-AU" altLang="en-US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Two-stages selection process:</a:t>
            </a:r>
          </a:p>
          <a:p>
            <a:pPr eaLnBrk="1" hangingPunct="1"/>
            <a:r>
              <a:rPr lang="en-AU" altLang="en-US" b="1" dirty="0"/>
              <a:t>Stage 1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AU" altLang="en-US" dirty="0"/>
              <a:t>Prepare 5-minute video presenting your business idea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AU" altLang="en-US" dirty="0"/>
              <a:t>Submission deadline – </a:t>
            </a:r>
            <a:r>
              <a:rPr lang="en-AU" altLang="en-US" sz="2800" b="1" dirty="0"/>
              <a:t>15 August 2023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AU" altLang="en-US" dirty="0"/>
              <a:t>An external panel will select 10 finalists </a:t>
            </a:r>
          </a:p>
          <a:p>
            <a:pPr eaLnBrk="1" hangingPunct="1"/>
            <a:r>
              <a:rPr lang="en-AU" altLang="en-US" b="1" dirty="0"/>
              <a:t>Stage 2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AU" altLang="en-US" dirty="0"/>
              <a:t>Idea presentation to a panel on campus </a:t>
            </a:r>
          </a:p>
          <a:p>
            <a:pPr marL="0" indent="0" eaLnBrk="1" hangingPunct="1">
              <a:buNone/>
            </a:pPr>
            <a:endParaRPr lang="en-AU" altLang="en-US" dirty="0"/>
          </a:p>
          <a:p>
            <a:pPr eaLnBrk="1" hangingPunct="1"/>
            <a:endParaRPr lang="en-AU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B542770B-2073-4FA1-886A-5B2D7EA3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AU" altLang="en-US" b="1"/>
              <a:t>Funding opportunities provided</a:t>
            </a:r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953DC648-180C-4F3C-A4EE-71F848680B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1299" y="1153550"/>
            <a:ext cx="6410178" cy="471267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AU" altLang="en-US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Internal funding (up to </a:t>
            </a:r>
            <a:r>
              <a:rPr lang="en-AU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£</a:t>
            </a:r>
            <a:r>
              <a:rPr lang="en-AU" altLang="en-US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500)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complete a business plan with the EH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apply to get up to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£</a:t>
            </a: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500 grant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through the University Future Fund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Link: </a:t>
            </a:r>
            <a:r>
              <a:rPr lang="en-GB" sz="200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https://future-fund.uk/future-funds</a:t>
            </a:r>
            <a:endParaRPr lang="en-AU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AU" altLang="en-US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External funding (up to </a:t>
            </a:r>
            <a:r>
              <a:rPr lang="en-AU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£</a:t>
            </a:r>
            <a:r>
              <a:rPr lang="en-AU" altLang="en-US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25,000)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 to secure unsecure loan from government backed lender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 to submit an external application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AU" altLang="en-US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External funding (grant up to </a:t>
            </a:r>
            <a:r>
              <a:rPr lang="en-AU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£</a:t>
            </a:r>
            <a:r>
              <a:rPr lang="en-AU" altLang="en-US" sz="24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5000)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externally administered grant for individuals: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aged between 18 and 30 years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AU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work less than 16 hours a week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61FB316-1CA3-2E1A-B501-D00B34B0A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75902" y="1600201"/>
            <a:ext cx="5384800" cy="364820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AE09AE-5018-37A7-0142-587E4E056428}"/>
              </a:ext>
            </a:extLst>
          </p:cNvPr>
          <p:cNvSpPr txBox="1"/>
          <p:nvPr/>
        </p:nvSpPr>
        <p:spPr>
          <a:xfrm>
            <a:off x="6675902" y="5304008"/>
            <a:ext cx="4444575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https://www.enar-eu.org/new-funding-fact-sheet-1685/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9A0E8442-FE38-4F2B-944C-16D5F5667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14567"/>
            <a:ext cx="10972800" cy="721399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dirty="0"/>
              <a:t> </a:t>
            </a:r>
            <a:r>
              <a:rPr lang="en-AU" altLang="en-US" sz="4900" b="1" dirty="0">
                <a:latin typeface="Arial" panose="020B0604020202020204" pitchFamily="34" charset="0"/>
                <a:cs typeface="Arial" panose="020B0604020202020204" pitchFamily="34" charset="0"/>
              </a:rPr>
              <a:t>Other opportunities to capitalise on!!!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BB40F45A-066A-4BCE-A0DF-AC1BCB58C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1264885"/>
            <a:ext cx="11582400" cy="4530644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q"/>
            </a:pPr>
            <a:r>
              <a:rPr lang="en-AU" altLang="en-US" sz="35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Voluntary placements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AU" altLang="en-US" dirty="0">
                <a:latin typeface="Arial" panose="020B0604020202020204" pitchFamily="34" charset="0"/>
                <a:cs typeface="Arial" panose="020B0604020202020204" pitchFamily="34" charset="0"/>
              </a:rPr>
              <a:t> help from your peers- current students with your BP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AU" altLang="en-US" sz="35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Entrepreneurial society and volunteering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everyone that is supported from the Enterprise Hub to volunteer up to 4 hours a month and to promote the Enterprise Hub across our University Campus</a:t>
            </a:r>
            <a:endParaRPr lang="en-AU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en-AU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D5684700-B67B-4534-9CD9-5460567B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8539"/>
            <a:ext cx="10972800" cy="745779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Other opportunities to capitalise on!!!</a:t>
            </a:r>
            <a:endParaRPr lang="en-AU" altLang="en-US" dirty="0"/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0D2B7FC1-C339-40B7-A1E9-49DF59562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661" y="1444487"/>
            <a:ext cx="11754678" cy="4563076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q"/>
            </a:pPr>
            <a:r>
              <a:rPr lang="en-AU" altLang="en-US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</a:p>
          <a:p>
            <a:pPr marL="499110" marR="0" indent="-45720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full days workshop starting in July 2023 - details to follow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AU" altLang="en-US" sz="32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Collaboration with Federation of Small Businesses (FSB)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sz="2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will provide further support and network opportunities</a:t>
            </a:r>
            <a:endParaRPr lang="en-GB" altLang="en-US" sz="2600" b="1" dirty="0">
              <a:solidFill>
                <a:srgbClr val="000000"/>
              </a:solidFill>
              <a:highlight>
                <a:srgbClr val="00FFFF"/>
              </a:highligh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AU" altLang="en-US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Social enterprises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sz="2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 and support for UWTSD students and graduates that would like to start a social enterprise individually or as a group</a:t>
            </a:r>
            <a:endParaRPr lang="en-AU" altLang="en-US" sz="2400" b="1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8BA01-0E59-4150-B088-DA2569094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2284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Enterprise Hub Team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F0027-8FE6-45FC-8A5D-0ACEF6ED2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6" y="1275521"/>
            <a:ext cx="7924800" cy="4306957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Vasilios Tavlaridis 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– Lead of Enterprise Hub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David Jenkins 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– Enterprise advisor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Liyanage Rodrigo 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– Enterprise advisor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Masud Ibrahim 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– Enterprise advisor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Slavena Panayotova 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– Enterprise coordinator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b="1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Daniela Ivanovska 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– Enterprise coordinator</a:t>
            </a:r>
          </a:p>
          <a:p>
            <a:pPr marL="0" indent="0" eaLnBrk="1" hangingPunct="1">
              <a:buNone/>
            </a:pPr>
            <a:endParaRPr lang="en-GB" altLang="en-US" sz="2800" dirty="0"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GB" sz="28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E-mail:</a:t>
            </a:r>
            <a:r>
              <a:rPr lang="en-GB" sz="2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Enterprise.Birmingham@uwtsd.ac.uk</a:t>
            </a: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en-GB" altLang="en-US" sz="3200" dirty="0"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0C01CE75-BA75-8D44-1DAE-97FCCFECDB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566" y="1046922"/>
            <a:ext cx="4081668" cy="3848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822C0B-81D2-F13C-BD57-4AB5016C5779}"/>
              </a:ext>
            </a:extLst>
          </p:cNvPr>
          <p:cNvSpPr txBox="1"/>
          <p:nvPr/>
        </p:nvSpPr>
        <p:spPr>
          <a:xfrm>
            <a:off x="8017565" y="4823519"/>
            <a:ext cx="4081667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https://www.dreamstime.com/stock-illustration-enterprise-team</a:t>
            </a:r>
          </a:p>
        </p:txBody>
      </p:sp>
    </p:spTree>
    <p:extLst>
      <p:ext uri="{BB962C8B-B14F-4D97-AF65-F5344CB8AC3E}">
        <p14:creationId xmlns:p14="http://schemas.microsoft.com/office/powerpoint/2010/main" val="3827970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6045-F1DF-0FDD-00A9-EB4275E58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CD6C1E99-CFB5-5565-8BDA-DD03317E74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55218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33129-AD43-1002-BEB8-5AEE186A8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 anchor="ctr">
            <a:norm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 </a:t>
            </a:r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0452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04c9da0c-e7e2-4a6b-8984-aa5521de897f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637</Words>
  <Application>Microsoft Office PowerPoint</Application>
  <PresentationFormat>Widescreen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Myriad Pro</vt:lpstr>
      <vt:lpstr>Wingdings</vt:lpstr>
      <vt:lpstr>20140311PresentationUWTSDTemplate</vt:lpstr>
      <vt:lpstr> ENTERPRISE HUB</vt:lpstr>
      <vt:lpstr>How can the Enterprise Hub help you?</vt:lpstr>
      <vt:lpstr>        What do we offer?</vt:lpstr>
      <vt:lpstr>Enterprise week</vt:lpstr>
      <vt:lpstr>Business Plan Competition (BPC)</vt:lpstr>
      <vt:lpstr>Business Plan Competition (BPC)</vt:lpstr>
      <vt:lpstr>Business Plan Competition (BPC)</vt:lpstr>
      <vt:lpstr>Funding opportunities provided</vt:lpstr>
      <vt:lpstr> Other opportunities to capitalise on!!!</vt:lpstr>
      <vt:lpstr>Other opportunities to capitalise on!!!</vt:lpstr>
      <vt:lpstr>The Enterprise Hub Team</vt:lpstr>
      <vt:lpstr>Any questions?</vt:lpstr>
      <vt:lpstr>Thank you!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   (LCMB7020) Workshop 4 An Introduction to Qualitative and Quantitative Analysis</dc:title>
  <dc:creator>Tarila Zuofa</dc:creator>
  <cp:lastModifiedBy>Daniela Ivanovska (2213929)</cp:lastModifiedBy>
  <cp:revision>3</cp:revision>
  <dcterms:created xsi:type="dcterms:W3CDTF">2022-06-11T17:40:24Z</dcterms:created>
  <dcterms:modified xsi:type="dcterms:W3CDTF">2023-06-05T18:25:24Z</dcterms:modified>
</cp:coreProperties>
</file>