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7" r:id="rId2"/>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66151"/>
  </p:normalViewPr>
  <p:slideViewPr>
    <p:cSldViewPr snapToGrid="0" snapToObjects="1">
      <p:cViewPr>
        <p:scale>
          <a:sx n="160" d="100"/>
          <a:sy n="160" d="100"/>
        </p:scale>
        <p:origin x="-376" y="-2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98830E-5B9C-2747-8203-1B78DBCB79D8}" type="datetimeFigureOut">
              <a:rPr lang="en-US" smtClean="0"/>
              <a:t>12/12/19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6B35E5-D82D-324C-A42C-6544C683575D}" type="slidenum">
              <a:rPr lang="en-US" smtClean="0"/>
              <a:t>‹#›</a:t>
            </a:fld>
            <a:endParaRPr lang="en-US"/>
          </a:p>
        </p:txBody>
      </p:sp>
    </p:spTree>
    <p:extLst>
      <p:ext uri="{BB962C8B-B14F-4D97-AF65-F5344CB8AC3E}">
        <p14:creationId xmlns:p14="http://schemas.microsoft.com/office/powerpoint/2010/main" val="2660893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Financial planning is one of the most important tasks for a business organisation. Every business organisation has to make financial planning before starting.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rPr>
              <a:t>The most important step is the financial analysis part where all the estimated costs and income are calculated to find out whether the business will have profit or not.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746B35E5-D82D-324C-A42C-6544C683575D}" type="slidenum">
              <a:rPr lang="en-US" smtClean="0"/>
              <a:t>1</a:t>
            </a:fld>
            <a:endParaRPr lang="en-US"/>
          </a:p>
        </p:txBody>
      </p:sp>
    </p:spTree>
    <p:extLst>
      <p:ext uri="{BB962C8B-B14F-4D97-AF65-F5344CB8AC3E}">
        <p14:creationId xmlns:p14="http://schemas.microsoft.com/office/powerpoint/2010/main" val="707043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Advertisement is one of the important ways of promoting products. </a:t>
            </a:r>
          </a:p>
          <a:p>
            <a:r>
              <a:rPr lang="en-GB" sz="1200" kern="1200" dirty="0">
                <a:solidFill>
                  <a:schemeClr val="tx1"/>
                </a:solidFill>
                <a:effectLst/>
                <a:latin typeface="+mn-lt"/>
                <a:ea typeface="+mn-ea"/>
                <a:cs typeface="+mn-cs"/>
              </a:rPr>
              <a:t>Generally, the target customers of All 2 Cleaning Company will be the people with middle class and higher class especially office and the owner of big and medium house. There are mainly two types of sources that All 2 Cleaning can focus </a:t>
            </a:r>
            <a:r>
              <a:rPr lang="en-GB" sz="1200" kern="1200">
                <a:solidFill>
                  <a:schemeClr val="tx1"/>
                </a:solidFill>
                <a:effectLst/>
                <a:latin typeface="+mn-lt"/>
                <a:ea typeface="+mn-ea"/>
                <a:cs typeface="+mn-cs"/>
              </a:rPr>
              <a:t>on : </a:t>
            </a:r>
            <a:r>
              <a:rPr lang="en-GB" sz="1200" kern="1200" dirty="0">
                <a:solidFill>
                  <a:schemeClr val="tx1"/>
                </a:solidFill>
                <a:effectLst/>
                <a:latin typeface="+mn-lt"/>
                <a:ea typeface="+mn-ea"/>
                <a:cs typeface="+mn-cs"/>
              </a:rPr>
              <a:t>online advertisement and offline advertisement. </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Online </a:t>
            </a:r>
            <a:r>
              <a:rPr lang="en-GB" sz="1200" kern="1200" dirty="0">
                <a:solidFill>
                  <a:schemeClr val="tx1"/>
                </a:solidFill>
                <a:effectLst/>
                <a:latin typeface="+mn-lt"/>
                <a:ea typeface="+mn-ea"/>
                <a:cs typeface="+mn-cs"/>
              </a:rPr>
              <a:t>-One of them is social media marketing. All 2 Cleaning company can advertise product on different social media such as Facebook, Instagram, Twitter, different website and YouTube channel. It is less costly  and helps to grab the attention of customers. Email marketing</a:t>
            </a:r>
            <a:r>
              <a:rPr lang="en-GB" sz="1200" u="sng" kern="1200" dirty="0">
                <a:solidFill>
                  <a:schemeClr val="tx1"/>
                </a:solidFill>
                <a:effectLst/>
                <a:latin typeface="+mn-lt"/>
                <a:ea typeface="+mn-ea"/>
                <a:cs typeface="+mn-cs"/>
              </a:rPr>
              <a:t> i</a:t>
            </a:r>
            <a:r>
              <a:rPr lang="en-GB" sz="1200" kern="1200" dirty="0">
                <a:solidFill>
                  <a:schemeClr val="tx1"/>
                </a:solidFill>
                <a:effectLst/>
                <a:latin typeface="+mn-lt"/>
                <a:ea typeface="+mn-ea"/>
                <a:cs typeface="+mn-cs"/>
              </a:rPr>
              <a:t>s another great way of advertisement. The company can send mail to different house, restaurant to let them know about their service. Viral marketing is strategy as if people share it, they will get discount. It will help to get more people to know about the service. The online advertisement has to be attractive to grab the attention of the customers.</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Offline </a:t>
            </a:r>
            <a:r>
              <a:rPr lang="en-GB" sz="1200" kern="1200" dirty="0">
                <a:solidFill>
                  <a:schemeClr val="tx1"/>
                </a:solidFill>
                <a:effectLst/>
                <a:latin typeface="+mn-lt"/>
                <a:ea typeface="+mn-ea"/>
                <a:cs typeface="+mn-cs"/>
              </a:rPr>
              <a:t> - include to  distribute flayer in front of different office or schools. It can also contact to different office and send them their leaflet or catalogue. They also can put banner in front of house or office. Transit advertisement also can be use.</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Other sources</a:t>
            </a:r>
            <a:r>
              <a:rPr lang="en-GB" sz="1200" kern="1200" dirty="0">
                <a:solidFill>
                  <a:schemeClr val="tx1"/>
                </a:solidFill>
                <a:effectLst/>
                <a:latin typeface="+mn-lt"/>
                <a:ea typeface="+mn-ea"/>
                <a:cs typeface="+mn-cs"/>
              </a:rPr>
              <a:t>: traditional sources which also can be used are newspaper or radio. Via newspaper and different magazines, the advertising could reach a wide range of consumers. Radio is cheaper and a good way to reach customers.</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746B35E5-D82D-324C-A42C-6544C683575D}" type="slidenum">
              <a:rPr lang="en-US" smtClean="0"/>
              <a:t>2</a:t>
            </a:fld>
            <a:endParaRPr lang="en-US"/>
          </a:p>
        </p:txBody>
      </p:sp>
    </p:spTree>
    <p:extLst>
      <p:ext uri="{BB962C8B-B14F-4D97-AF65-F5344CB8AC3E}">
        <p14:creationId xmlns:p14="http://schemas.microsoft.com/office/powerpoint/2010/main" val="1913377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9E92F-635D-9E4D-9401-52C5EBADC0E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31A1CAB-3C48-FD4D-852E-85F667065E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014530B-73C8-3C46-A763-43202821C91A}"/>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5" name="Footer Placeholder 4">
            <a:extLst>
              <a:ext uri="{FF2B5EF4-FFF2-40B4-BE49-F238E27FC236}">
                <a16:creationId xmlns:a16="http://schemas.microsoft.com/office/drawing/2014/main" id="{72C25C69-0153-BE4A-AFB6-BB01F79C07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43C5C2-A20C-644A-ACAE-1C85C27F452B}"/>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1466211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1FB89-11A5-E947-8AAA-A6009250B26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29F5D5-6533-5A4C-80B4-11B82BB66F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7AF407-998F-B54A-8B4F-1E6D9288D7A0}"/>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5" name="Footer Placeholder 4">
            <a:extLst>
              <a:ext uri="{FF2B5EF4-FFF2-40B4-BE49-F238E27FC236}">
                <a16:creationId xmlns:a16="http://schemas.microsoft.com/office/drawing/2014/main" id="{C2B2FE33-4D56-E344-B449-B25416219B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DC8490-DD3C-234F-80F0-46E0925113D4}"/>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1044705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55BBA-8E94-C746-882D-8E705B287C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BF98219-7685-E24F-9D62-8184AED247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A3AF2D-6930-6641-A317-DF1744553B05}"/>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5" name="Footer Placeholder 4">
            <a:extLst>
              <a:ext uri="{FF2B5EF4-FFF2-40B4-BE49-F238E27FC236}">
                <a16:creationId xmlns:a16="http://schemas.microsoft.com/office/drawing/2014/main" id="{58D08833-8AA3-EC4E-B194-DBE07B4E12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AF9BE-7050-EB43-8472-BB04AB99F488}"/>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358841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56BF9-C78F-7C4A-ABD5-852CBCC211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E3F99B-526E-5B41-BAAD-E0AE894B057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C9A2546-9A43-F045-8FF3-A32916CEEFC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6775AD8-B7E6-044F-85CB-0E4B0EC850C4}"/>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6" name="Footer Placeholder 5">
            <a:extLst>
              <a:ext uri="{FF2B5EF4-FFF2-40B4-BE49-F238E27FC236}">
                <a16:creationId xmlns:a16="http://schemas.microsoft.com/office/drawing/2014/main" id="{A6376796-2853-B14E-921D-C0AAD5C2EE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0073A2-D21E-624C-95E7-A49AB29254B8}"/>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1729666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B1D0B-9A85-2A4B-9D80-AEF2E577DED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CA0BB07-279E-794D-A2FF-FA56E247B4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8B84EF-4A9A-354A-9D34-BF49B8D10E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D69F341-97EE-4747-8244-EB8351AF05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A8ED41A-A79C-984B-A304-1496CEF2BA7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A5D27A6-0568-DE4A-88C0-274F05070362}"/>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8" name="Footer Placeholder 7">
            <a:extLst>
              <a:ext uri="{FF2B5EF4-FFF2-40B4-BE49-F238E27FC236}">
                <a16:creationId xmlns:a16="http://schemas.microsoft.com/office/drawing/2014/main" id="{1EB904EC-1279-9245-B39D-6F11C4C630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D1E65F-D105-F64E-BE16-E4C85AB03A2C}"/>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3282811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934DC-977D-0644-910D-8C12C1CF668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71DEE7-952A-934E-8137-B515D03AC68F}"/>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4" name="Footer Placeholder 3">
            <a:extLst>
              <a:ext uri="{FF2B5EF4-FFF2-40B4-BE49-F238E27FC236}">
                <a16:creationId xmlns:a16="http://schemas.microsoft.com/office/drawing/2014/main" id="{32C84143-8EAF-384B-A59E-78460AD43D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E26BBD-2D55-0943-839A-996B667F7E79}"/>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1636484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BFCB0-4689-5342-8886-0657E8D32B26}"/>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3" name="Footer Placeholder 2">
            <a:extLst>
              <a:ext uri="{FF2B5EF4-FFF2-40B4-BE49-F238E27FC236}">
                <a16:creationId xmlns:a16="http://schemas.microsoft.com/office/drawing/2014/main" id="{646F71CD-0F6F-B946-B2AC-CF8AEB9E2A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C4D156-BCF7-704A-BFD4-DABF44EDCEDB}"/>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1023620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21B95-033C-5842-8EDB-5D1755DA3D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AF8487A-E5F5-6E4E-9158-BFABABC373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3C3479-AF47-4B43-BD37-3F9A357D4C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F37A16-8E2A-0B4B-AB6B-66F17B5E4439}"/>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6" name="Footer Placeholder 5">
            <a:extLst>
              <a:ext uri="{FF2B5EF4-FFF2-40B4-BE49-F238E27FC236}">
                <a16:creationId xmlns:a16="http://schemas.microsoft.com/office/drawing/2014/main" id="{F78A0A41-A32C-7746-B926-3799AE7C0D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731631-8775-5C41-8D66-DCCCECEAB5AC}"/>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444334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BEA70-DEDB-B84D-815D-ED416386DE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9137C4-05C7-C543-B0AA-C38C8D61F3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9774604-1636-2648-973F-72AA66ADD8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31B453-E472-A540-9925-E6019A673A67}"/>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6" name="Footer Placeholder 5">
            <a:extLst>
              <a:ext uri="{FF2B5EF4-FFF2-40B4-BE49-F238E27FC236}">
                <a16:creationId xmlns:a16="http://schemas.microsoft.com/office/drawing/2014/main" id="{D2E893AB-4887-4349-9FC5-255D434939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FF98AD-8230-1149-B289-2620CF89C323}"/>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3162505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77D64-4981-F548-B3B8-B8BEB545C60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A03289D-80F7-7B4B-9B6F-5E148DF5581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CF437A-9C51-6F47-96A1-8021AEAAB104}"/>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5" name="Footer Placeholder 4">
            <a:extLst>
              <a:ext uri="{FF2B5EF4-FFF2-40B4-BE49-F238E27FC236}">
                <a16:creationId xmlns:a16="http://schemas.microsoft.com/office/drawing/2014/main" id="{33C2D912-0F65-0448-A749-C0D6F5D6E9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BB5A2D-E42F-5844-A3B0-6B06AA5CA221}"/>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136057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3F2767-BD8E-0C4A-BB75-AFA81B8435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3C89BB-9311-B543-93A2-975A43A2FC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53582F-ACCB-9E41-9BE7-6AE20941F532}"/>
              </a:ext>
            </a:extLst>
          </p:cNvPr>
          <p:cNvSpPr>
            <a:spLocks noGrp="1"/>
          </p:cNvSpPr>
          <p:nvPr>
            <p:ph type="dt" sz="half" idx="10"/>
          </p:nvPr>
        </p:nvSpPr>
        <p:spPr/>
        <p:txBody>
          <a:bodyPr/>
          <a:lstStyle/>
          <a:p>
            <a:fld id="{DD304EA4-1FDC-8949-B793-0876F519A20B}" type="datetimeFigureOut">
              <a:rPr lang="en-US" smtClean="0"/>
              <a:t>12/12/19</a:t>
            </a:fld>
            <a:endParaRPr lang="en-US"/>
          </a:p>
        </p:txBody>
      </p:sp>
      <p:sp>
        <p:nvSpPr>
          <p:cNvPr id="5" name="Footer Placeholder 4">
            <a:extLst>
              <a:ext uri="{FF2B5EF4-FFF2-40B4-BE49-F238E27FC236}">
                <a16:creationId xmlns:a16="http://schemas.microsoft.com/office/drawing/2014/main" id="{B28125CB-3BA3-E740-913E-F16F1AD8E6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D840EB-5DA3-F94B-AAE1-0E54127C4518}"/>
              </a:ext>
            </a:extLst>
          </p:cNvPr>
          <p:cNvSpPr>
            <a:spLocks noGrp="1"/>
          </p:cNvSpPr>
          <p:nvPr>
            <p:ph type="sldNum" sz="quarter" idx="12"/>
          </p:nvPr>
        </p:nvSpPr>
        <p:spPr/>
        <p:txBody>
          <a:bodyPr/>
          <a:lstStyle/>
          <a:p>
            <a:fld id="{59E8A13A-18B0-E746-BD5C-720A5059EFEF}" type="slidenum">
              <a:rPr lang="en-US" smtClean="0"/>
              <a:t>‹#›</a:t>
            </a:fld>
            <a:endParaRPr lang="en-US"/>
          </a:p>
        </p:txBody>
      </p:sp>
    </p:spTree>
    <p:extLst>
      <p:ext uri="{BB962C8B-B14F-4D97-AF65-F5344CB8AC3E}">
        <p14:creationId xmlns:p14="http://schemas.microsoft.com/office/powerpoint/2010/main" val="1326198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655867-8757-EE4D-8634-679F753B3E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C0D7DF-2237-A941-9DC4-F027DC6077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589EEF-C1F0-8044-BF15-26D1C36FB0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304EA4-1FDC-8949-B793-0876F519A20B}" type="datetimeFigureOut">
              <a:rPr lang="en-US" smtClean="0"/>
              <a:t>12/12/19</a:t>
            </a:fld>
            <a:endParaRPr lang="en-US"/>
          </a:p>
        </p:txBody>
      </p:sp>
      <p:sp>
        <p:nvSpPr>
          <p:cNvPr id="5" name="Footer Placeholder 4">
            <a:extLst>
              <a:ext uri="{FF2B5EF4-FFF2-40B4-BE49-F238E27FC236}">
                <a16:creationId xmlns:a16="http://schemas.microsoft.com/office/drawing/2014/main" id="{F1B38138-6914-7A4B-AE2E-7DAD0494CE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BBA8946-8CCC-3442-8E15-B22B8BFB0D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E8A13A-18B0-E746-BD5C-720A5059EFEF}" type="slidenum">
              <a:rPr lang="en-US" smtClean="0"/>
              <a:t>‹#›</a:t>
            </a:fld>
            <a:endParaRPr lang="en-US"/>
          </a:p>
        </p:txBody>
      </p:sp>
    </p:spTree>
    <p:extLst>
      <p:ext uri="{BB962C8B-B14F-4D97-AF65-F5344CB8AC3E}">
        <p14:creationId xmlns:p14="http://schemas.microsoft.com/office/powerpoint/2010/main" val="3320799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0">
            <a:extLst>
              <a:ext uri="{FF2B5EF4-FFF2-40B4-BE49-F238E27FC236}">
                <a16:creationId xmlns:a16="http://schemas.microsoft.com/office/drawing/2014/main" id="{FC7A3AA1-44C4-4CBE-8808-D86A411AD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825551"/>
            <a:ext cx="12192000" cy="303244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32">
            <a:extLst>
              <a:ext uri="{FF2B5EF4-FFF2-40B4-BE49-F238E27FC236}">
                <a16:creationId xmlns:a16="http://schemas.microsoft.com/office/drawing/2014/main" id="{4FDAB746-A9A3-4EC2-8997-5EB71BC964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flipV="1">
            <a:off x="0" y="3504048"/>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a16="http://schemas.microsoft.com/office/drawing/2014/main" id="{F66B588F-6921-E249-8D89-EBDC5CB71029}"/>
              </a:ext>
            </a:extLst>
          </p:cNvPr>
          <p:cNvSpPr>
            <a:spLocks noGrp="1"/>
          </p:cNvSpPr>
          <p:nvPr>
            <p:ph type="title"/>
          </p:nvPr>
        </p:nvSpPr>
        <p:spPr>
          <a:xfrm>
            <a:off x="804672" y="4334274"/>
            <a:ext cx="5011473" cy="1773936"/>
          </a:xfrm>
        </p:spPr>
        <p:txBody>
          <a:bodyPr vert="horz" lIns="91440" tIns="45720" rIns="91440" bIns="45720" rtlCol="0" anchor="ctr">
            <a:normAutofit/>
          </a:bodyPr>
          <a:lstStyle/>
          <a:p>
            <a:pPr algn="r"/>
            <a:br>
              <a:rPr lang="en-US" sz="4000" dirty="0">
                <a:solidFill>
                  <a:srgbClr val="FFFFFF"/>
                </a:solidFill>
              </a:rPr>
            </a:br>
            <a:endParaRPr lang="en-US" sz="4000" dirty="0">
              <a:solidFill>
                <a:srgbClr val="FFFFFF"/>
              </a:solidFill>
            </a:endParaRPr>
          </a:p>
        </p:txBody>
      </p:sp>
      <p:sp>
        <p:nvSpPr>
          <p:cNvPr id="55" name="Rectangle 34">
            <a:extLst>
              <a:ext uri="{FF2B5EF4-FFF2-40B4-BE49-F238E27FC236}">
                <a16:creationId xmlns:a16="http://schemas.microsoft.com/office/drawing/2014/main" id="{091C9E05-1ED5-4438-8E0F-382199749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64842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BC4AD977-A5F9-F748-833D-5B53795743A7}"/>
              </a:ext>
            </a:extLst>
          </p:cNvPr>
          <p:cNvPicPr>
            <a:picLocks noGrp="1"/>
          </p:cNvPicPr>
          <p:nvPr>
            <p:ph sz="half" idx="1"/>
          </p:nvPr>
        </p:nvPicPr>
        <p:blipFill>
          <a:blip r:embed="rId4"/>
          <a:stretch>
            <a:fillRect/>
          </a:stretch>
        </p:blipFill>
        <p:spPr>
          <a:xfrm>
            <a:off x="1203483" y="424001"/>
            <a:ext cx="4710546" cy="3108960"/>
          </a:xfrm>
          <a:prstGeom prst="rect">
            <a:avLst/>
          </a:prstGeom>
        </p:spPr>
      </p:pic>
      <p:sp>
        <p:nvSpPr>
          <p:cNvPr id="18" name="Content Placeholder 17">
            <a:extLst>
              <a:ext uri="{FF2B5EF4-FFF2-40B4-BE49-F238E27FC236}">
                <a16:creationId xmlns:a16="http://schemas.microsoft.com/office/drawing/2014/main" id="{90944784-56DD-F045-A277-1143DD19C3B1}"/>
              </a:ext>
            </a:extLst>
          </p:cNvPr>
          <p:cNvSpPr>
            <a:spLocks noGrp="1"/>
          </p:cNvSpPr>
          <p:nvPr>
            <p:ph sz="half" idx="2"/>
          </p:nvPr>
        </p:nvSpPr>
        <p:spPr>
          <a:xfrm>
            <a:off x="6355641" y="4331839"/>
            <a:ext cx="5029200" cy="1773936"/>
          </a:xfrm>
        </p:spPr>
        <p:txBody>
          <a:bodyPr vert="horz" lIns="91440" tIns="45720" rIns="91440" bIns="45720" rtlCol="0" anchor="ctr">
            <a:normAutofit/>
          </a:bodyPr>
          <a:lstStyle/>
          <a:p>
            <a:endParaRPr lang="en-US" sz="1800" dirty="0">
              <a:solidFill>
                <a:srgbClr val="FFFFFF"/>
              </a:solidFill>
            </a:endParaRPr>
          </a:p>
        </p:txBody>
      </p:sp>
      <p:sp>
        <p:nvSpPr>
          <p:cNvPr id="26" name="Rectangle 3">
            <a:extLst>
              <a:ext uri="{FF2B5EF4-FFF2-40B4-BE49-F238E27FC236}">
                <a16:creationId xmlns:a16="http://schemas.microsoft.com/office/drawing/2014/main" id="{E5498843-58D3-2147-977A-9407B4396753}"/>
              </a:ext>
            </a:extLst>
          </p:cNvPr>
          <p:cNvSpPr>
            <a:spLocks noChangeArrowheads="1"/>
          </p:cNvSpPr>
          <p:nvPr/>
        </p:nvSpPr>
        <p:spPr bwMode="auto">
          <a:xfrm>
            <a:off x="3221038" y="26225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5" name="Table 24">
            <a:extLst>
              <a:ext uri="{FF2B5EF4-FFF2-40B4-BE49-F238E27FC236}">
                <a16:creationId xmlns:a16="http://schemas.microsoft.com/office/drawing/2014/main" id="{4D74EF56-E0A4-254F-AFD2-1BDC32254E59}"/>
              </a:ext>
            </a:extLst>
          </p:cNvPr>
          <p:cNvGraphicFramePr>
            <a:graphicFrameLocks noGrp="1"/>
          </p:cNvGraphicFramePr>
          <p:nvPr>
            <p:extLst>
              <p:ext uri="{D42A27DB-BD31-4B8C-83A1-F6EECF244321}">
                <p14:modId xmlns:p14="http://schemas.microsoft.com/office/powerpoint/2010/main" val="4127027220"/>
              </p:ext>
            </p:extLst>
          </p:nvPr>
        </p:nvGraphicFramePr>
        <p:xfrm>
          <a:off x="6811457" y="1220728"/>
          <a:ext cx="4858572" cy="2283318"/>
        </p:xfrm>
        <a:graphic>
          <a:graphicData uri="http://schemas.openxmlformats.org/drawingml/2006/table">
            <a:tbl>
              <a:tblPr firstRow="1" firstCol="1" bandRow="1"/>
              <a:tblGrid>
                <a:gridCol w="1713528">
                  <a:extLst>
                    <a:ext uri="{9D8B030D-6E8A-4147-A177-3AD203B41FA5}">
                      <a16:colId xmlns:a16="http://schemas.microsoft.com/office/drawing/2014/main" val="2843963716"/>
                    </a:ext>
                  </a:extLst>
                </a:gridCol>
                <a:gridCol w="655312">
                  <a:extLst>
                    <a:ext uri="{9D8B030D-6E8A-4147-A177-3AD203B41FA5}">
                      <a16:colId xmlns:a16="http://schemas.microsoft.com/office/drawing/2014/main" val="744875236"/>
                    </a:ext>
                  </a:extLst>
                </a:gridCol>
                <a:gridCol w="655312">
                  <a:extLst>
                    <a:ext uri="{9D8B030D-6E8A-4147-A177-3AD203B41FA5}">
                      <a16:colId xmlns:a16="http://schemas.microsoft.com/office/drawing/2014/main" val="188216590"/>
                    </a:ext>
                  </a:extLst>
                </a:gridCol>
                <a:gridCol w="655312">
                  <a:extLst>
                    <a:ext uri="{9D8B030D-6E8A-4147-A177-3AD203B41FA5}">
                      <a16:colId xmlns:a16="http://schemas.microsoft.com/office/drawing/2014/main" val="2153684149"/>
                    </a:ext>
                  </a:extLst>
                </a:gridCol>
                <a:gridCol w="589554">
                  <a:extLst>
                    <a:ext uri="{9D8B030D-6E8A-4147-A177-3AD203B41FA5}">
                      <a16:colId xmlns:a16="http://schemas.microsoft.com/office/drawing/2014/main" val="3538543288"/>
                    </a:ext>
                  </a:extLst>
                </a:gridCol>
                <a:gridCol w="589554">
                  <a:extLst>
                    <a:ext uri="{9D8B030D-6E8A-4147-A177-3AD203B41FA5}">
                      <a16:colId xmlns:a16="http://schemas.microsoft.com/office/drawing/2014/main" val="3751883826"/>
                    </a:ext>
                  </a:extLst>
                </a:gridCol>
              </a:tblGrid>
              <a:tr h="318226">
                <a:tc>
                  <a:txBody>
                    <a:bodyPr/>
                    <a:lstStyle/>
                    <a:p>
                      <a:pPr algn="l"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70AD47"/>
                    </a:solidFill>
                  </a:tcPr>
                </a:tc>
                <a:tc>
                  <a:txBody>
                    <a:bodyPr/>
                    <a:lstStyle/>
                    <a:p>
                      <a:pPr algn="ctr"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Year1 2018-2019</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70AD47"/>
                    </a:solidFill>
                  </a:tcPr>
                </a:tc>
                <a:tc>
                  <a:txBody>
                    <a:bodyPr/>
                    <a:lstStyle/>
                    <a:p>
                      <a:pPr algn="ctr"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Year 2</a:t>
                      </a:r>
                      <a:endParaRPr lang="en-GB" sz="1500" b="0" i="0" u="none" strike="noStrike">
                        <a:effectLst/>
                        <a:latin typeface="Arial" panose="020B0604020202020204" pitchFamily="34" charset="0"/>
                      </a:endParaRPr>
                    </a:p>
                    <a:p>
                      <a:pPr algn="ctr" fontAlgn="t">
                        <a:spcBef>
                          <a:spcPts val="0"/>
                        </a:spcBef>
                        <a:spcAft>
                          <a:spcPts val="0"/>
                        </a:spcAft>
                      </a:pPr>
                      <a:r>
                        <a:rPr lang="en-GB" sz="900" b="0"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2019-2020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70AD47"/>
                    </a:solidFill>
                  </a:tcPr>
                </a:tc>
                <a:tc>
                  <a:txBody>
                    <a:bodyPr/>
                    <a:lstStyle/>
                    <a:p>
                      <a:pPr algn="ctr"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Year 3</a:t>
                      </a:r>
                      <a:endParaRPr lang="en-GB" sz="1500" b="0" i="0" u="none" strike="noStrike">
                        <a:effectLst/>
                        <a:latin typeface="Arial" panose="020B0604020202020204" pitchFamily="34" charset="0"/>
                      </a:endParaRPr>
                    </a:p>
                    <a:p>
                      <a:pPr algn="l"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2020-2021</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70AD47"/>
                    </a:solidFill>
                  </a:tcPr>
                </a:tc>
                <a:tc>
                  <a:txBody>
                    <a:bodyPr/>
                    <a:lstStyle/>
                    <a:p>
                      <a:pPr algn="ctr"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Year 4</a:t>
                      </a:r>
                      <a:endParaRPr lang="en-GB" sz="1500" b="0" i="0" u="none" strike="noStrike">
                        <a:effectLst/>
                        <a:latin typeface="Arial" panose="020B0604020202020204" pitchFamily="34" charset="0"/>
                      </a:endParaRPr>
                    </a:p>
                    <a:p>
                      <a:pPr algn="ctr"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2021-2022</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70AD47"/>
                    </a:solidFill>
                  </a:tcPr>
                </a:tc>
                <a:tc>
                  <a:txBody>
                    <a:bodyPr/>
                    <a:lstStyle/>
                    <a:p>
                      <a:pPr algn="ctr"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Year 5</a:t>
                      </a:r>
                      <a:endParaRPr lang="en-GB" sz="1500" b="0" i="0" u="none" strike="noStrike">
                        <a:effectLst/>
                        <a:latin typeface="Arial" panose="020B0604020202020204" pitchFamily="34" charset="0"/>
                      </a:endParaRPr>
                    </a:p>
                    <a:p>
                      <a:pPr algn="ctr" fontAlgn="t">
                        <a:spcBef>
                          <a:spcPts val="0"/>
                        </a:spcBef>
                        <a:spcAft>
                          <a:spcPts val="0"/>
                        </a:spcAft>
                      </a:pPr>
                      <a:r>
                        <a:rPr lang="en-GB" sz="900" b="1" i="0" u="none" strike="noStrike">
                          <a:solidFill>
                            <a:srgbClr val="BABABA"/>
                          </a:solidFill>
                          <a:effectLst/>
                          <a:latin typeface="Calibri" panose="020F0502020204030204" pitchFamily="34" charset="0"/>
                          <a:ea typeface="Times New Roman" panose="02020603050405020304" pitchFamily="18" charset="0"/>
                          <a:cs typeface="Times New Roman" panose="02020603050405020304" pitchFamily="18" charset="0"/>
                        </a:rPr>
                        <a:t>2022-2023</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70AD47"/>
                    </a:solidFill>
                  </a:tcPr>
                </a:tc>
                <a:extLst>
                  <a:ext uri="{0D108BD9-81ED-4DB2-BD59-A6C34878D82A}">
                    <a16:rowId xmlns:a16="http://schemas.microsoft.com/office/drawing/2014/main" val="3303897079"/>
                  </a:ext>
                </a:extLst>
              </a:tr>
              <a:tr h="205549">
                <a:tc>
                  <a:txBody>
                    <a:bodyPr/>
                    <a:lstStyle/>
                    <a:p>
                      <a:pPr algn="ctr" fontAlgn="t">
                        <a:spcBef>
                          <a:spcPts val="0"/>
                        </a:spcBef>
                        <a:spcAft>
                          <a:spcPts val="0"/>
                        </a:spcAft>
                      </a:pPr>
                      <a:r>
                        <a:rPr lang="en-GB" sz="900" b="1" i="0" u="none" strike="noStrike">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Five Years Financial Forecast</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dirty="0">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extLst>
                  <a:ext uri="{0D108BD9-81ED-4DB2-BD59-A6C34878D82A}">
                    <a16:rowId xmlns:a16="http://schemas.microsoft.com/office/drawing/2014/main" val="1745667108"/>
                  </a:ext>
                </a:extLst>
              </a:tr>
              <a:tr h="205549">
                <a:tc>
                  <a:txBody>
                    <a:bodyPr/>
                    <a:lstStyle/>
                    <a:p>
                      <a:pPr algn="l" fontAlgn="t">
                        <a:spcBef>
                          <a:spcPts val="0"/>
                        </a:spcBef>
                        <a:spcAft>
                          <a:spcPts val="0"/>
                        </a:spcAft>
                      </a:pPr>
                      <a:r>
                        <a:rPr lang="en-GB" sz="900" b="0" i="0" u="none" strike="noStrike" dirty="0">
                          <a:effectLst/>
                          <a:latin typeface="Calibri" panose="020F0502020204030204" pitchFamily="34" charset="0"/>
                          <a:ea typeface="Times New Roman" panose="02020603050405020304" pitchFamily="18" charset="0"/>
                          <a:cs typeface="Times New Roman" panose="02020603050405020304" pitchFamily="18" charset="0"/>
                        </a:rPr>
                        <a:t> Sales</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dirty="0">
                          <a:effectLst/>
                          <a:latin typeface="Calibri" panose="020F0502020204030204" pitchFamily="34" charset="0"/>
                          <a:ea typeface="Times New Roman" panose="02020603050405020304" pitchFamily="18" charset="0"/>
                          <a:cs typeface="Times New Roman" panose="02020603050405020304" pitchFamily="18" charset="0"/>
                        </a:rPr>
                        <a:t>300 000</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350 000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380 000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 396 000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420 000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15285396"/>
                  </a:ext>
                </a:extLst>
              </a:tr>
              <a:tr h="205549">
                <a:tc>
                  <a:txBody>
                    <a:bodyPr/>
                    <a:lstStyle/>
                    <a:p>
                      <a:pPr algn="l" fontAlgn="t">
                        <a:spcBef>
                          <a:spcPts val="0"/>
                        </a:spcBef>
                        <a:spcAft>
                          <a:spcPts val="0"/>
                        </a:spcAft>
                      </a:pPr>
                      <a:r>
                        <a:rPr lang="en-GB" sz="900" b="0" i="0" u="none" strike="noStrike" dirty="0">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Costs</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214 750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200 500</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301 400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240 750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214 750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extLst>
                  <a:ext uri="{0D108BD9-81ED-4DB2-BD59-A6C34878D82A}">
                    <a16:rowId xmlns:a16="http://schemas.microsoft.com/office/drawing/2014/main" val="2283977092"/>
                  </a:ext>
                </a:extLst>
              </a:tr>
              <a:tr h="205549">
                <a:tc>
                  <a:txBody>
                    <a:bodyPr/>
                    <a:lstStyle/>
                    <a:p>
                      <a:pPr algn="l" fontAlgn="t">
                        <a:spcBef>
                          <a:spcPts val="0"/>
                        </a:spcBef>
                        <a:spcAft>
                          <a:spcPts val="0"/>
                        </a:spcAft>
                      </a:pPr>
                      <a:r>
                        <a:rPr lang="en-GB" sz="900" b="1" i="0" u="none" strike="noStrike">
                          <a:effectLst/>
                          <a:latin typeface="Calibri" panose="020F0502020204030204" pitchFamily="34" charset="0"/>
                          <a:ea typeface="Times New Roman" panose="02020603050405020304" pitchFamily="18" charset="0"/>
                          <a:cs typeface="Times New Roman" panose="02020603050405020304" pitchFamily="18" charset="0"/>
                        </a:rPr>
                        <a:t>Profit/Loss</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85 250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dirty="0">
                          <a:effectLst/>
                          <a:latin typeface="Calibri" panose="020F0502020204030204" pitchFamily="34" charset="0"/>
                          <a:ea typeface="Times New Roman" panose="02020603050405020304" pitchFamily="18" charset="0"/>
                          <a:cs typeface="Times New Roman" panose="02020603050405020304" pitchFamily="18" charset="0"/>
                        </a:rPr>
                        <a:t>149 500</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78 600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155 250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205 250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1417720281"/>
                  </a:ext>
                </a:extLst>
              </a:tr>
              <a:tr h="318226">
                <a:tc>
                  <a:txBody>
                    <a:bodyPr/>
                    <a:lstStyle/>
                    <a:p>
                      <a:pPr algn="ctr" fontAlgn="t">
                        <a:spcBef>
                          <a:spcPts val="0"/>
                        </a:spcBef>
                        <a:spcAft>
                          <a:spcPts val="0"/>
                        </a:spcAft>
                      </a:pPr>
                      <a:r>
                        <a:rPr lang="en-GB" sz="900" b="1" i="0" u="none" strike="noStrike" dirty="0">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Assets=Liabilities +Shareholders capital</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l" fontAlgn="t">
                        <a:spcBef>
                          <a:spcPts val="0"/>
                        </a:spcBef>
                        <a:spcAft>
                          <a:spcPts val="0"/>
                        </a:spcAft>
                      </a:pPr>
                      <a:r>
                        <a:rPr lang="en-GB" sz="900" b="0" i="0" u="none" strike="noStrike">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extLst>
                  <a:ext uri="{0D108BD9-81ED-4DB2-BD59-A6C34878D82A}">
                    <a16:rowId xmlns:a16="http://schemas.microsoft.com/office/drawing/2014/main" val="4157490024"/>
                  </a:ext>
                </a:extLst>
              </a:tr>
              <a:tr h="205549">
                <a:tc>
                  <a:txBody>
                    <a:bodyPr/>
                    <a:lstStyle/>
                    <a:p>
                      <a:pPr algn="l" fontAlgn="t">
                        <a:spcBef>
                          <a:spcPts val="0"/>
                        </a:spcBef>
                        <a:spcAft>
                          <a:spcPts val="0"/>
                        </a:spcAft>
                      </a:pPr>
                      <a:r>
                        <a:rPr lang="en-GB" sz="900" b="0" i="0" u="none" strike="noStrike" dirty="0">
                          <a:effectLst/>
                          <a:latin typeface="Calibri" panose="020F0502020204030204" pitchFamily="34" charset="0"/>
                          <a:ea typeface="Times New Roman" panose="02020603050405020304" pitchFamily="18" charset="0"/>
                          <a:cs typeface="Times New Roman" panose="02020603050405020304" pitchFamily="18" charset="0"/>
                        </a:rPr>
                        <a:t>Assets</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13 000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16500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27500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13 000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0" i="0" u="none" strike="noStrike">
                          <a:effectLst/>
                          <a:latin typeface="Calibri" panose="020F0502020204030204" pitchFamily="34" charset="0"/>
                          <a:ea typeface="Times New Roman" panose="02020603050405020304" pitchFamily="18" charset="0"/>
                          <a:cs typeface="Times New Roman" panose="02020603050405020304" pitchFamily="18" charset="0"/>
                        </a:rPr>
                        <a:t>13 000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007954032"/>
                  </a:ext>
                </a:extLst>
              </a:tr>
              <a:tr h="205549">
                <a:tc>
                  <a:txBody>
                    <a:bodyPr/>
                    <a:lstStyle/>
                    <a:p>
                      <a:pPr algn="l" fontAlgn="t">
                        <a:spcBef>
                          <a:spcPts val="0"/>
                        </a:spcBef>
                        <a:spcAft>
                          <a:spcPts val="0"/>
                        </a:spcAft>
                      </a:pPr>
                      <a:r>
                        <a:rPr lang="en-GB" sz="900" b="0" i="0" u="none" strike="noStrike">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Liabilities</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ctr" fontAlgn="t">
                        <a:spcBef>
                          <a:spcPts val="0"/>
                        </a:spcBef>
                        <a:spcAft>
                          <a:spcPts val="0"/>
                        </a:spcAft>
                      </a:pPr>
                      <a:r>
                        <a:rPr lang="en-GB" sz="900" b="0" i="0" u="none" strike="noStrike">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3000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ctr" fontAlgn="t">
                        <a:spcBef>
                          <a:spcPts val="0"/>
                        </a:spcBef>
                        <a:spcAft>
                          <a:spcPts val="0"/>
                        </a:spcAft>
                      </a:pPr>
                      <a:r>
                        <a:rPr lang="en-GB" sz="900" b="0" i="0" u="none" strike="noStrike">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6500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ctr" fontAlgn="t">
                        <a:spcBef>
                          <a:spcPts val="0"/>
                        </a:spcBef>
                        <a:spcAft>
                          <a:spcPts val="0"/>
                        </a:spcAft>
                      </a:pPr>
                      <a:r>
                        <a:rPr lang="en-GB" sz="900" b="0" i="0" u="none" strike="noStrike">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7000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ctr" fontAlgn="t">
                        <a:spcBef>
                          <a:spcPts val="0"/>
                        </a:spcBef>
                        <a:spcAft>
                          <a:spcPts val="0"/>
                        </a:spcAft>
                      </a:pPr>
                      <a:r>
                        <a:rPr lang="en-GB" sz="900" b="0" i="0" u="none" strike="noStrike">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3000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tc>
                  <a:txBody>
                    <a:bodyPr/>
                    <a:lstStyle/>
                    <a:p>
                      <a:pPr algn="ctr" fontAlgn="t">
                        <a:spcBef>
                          <a:spcPts val="0"/>
                        </a:spcBef>
                        <a:spcAft>
                          <a:spcPts val="0"/>
                        </a:spcAft>
                      </a:pPr>
                      <a:r>
                        <a:rPr lang="en-GB" sz="900" b="0" i="0" u="none" strike="noStrike">
                          <a:solidFill>
                            <a:srgbClr val="292929"/>
                          </a:solidFill>
                          <a:effectLst/>
                          <a:latin typeface="Calibri" panose="020F0502020204030204" pitchFamily="34" charset="0"/>
                          <a:ea typeface="Times New Roman" panose="02020603050405020304" pitchFamily="18" charset="0"/>
                          <a:cs typeface="Times New Roman" panose="02020603050405020304" pitchFamily="18" charset="0"/>
                        </a:rPr>
                        <a:t>3000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E2EFD9"/>
                    </a:solidFill>
                  </a:tcPr>
                </a:tc>
                <a:extLst>
                  <a:ext uri="{0D108BD9-81ED-4DB2-BD59-A6C34878D82A}">
                    <a16:rowId xmlns:a16="http://schemas.microsoft.com/office/drawing/2014/main" val="1343656261"/>
                  </a:ext>
                </a:extLst>
              </a:tr>
              <a:tr h="205549">
                <a:tc>
                  <a:txBody>
                    <a:bodyPr/>
                    <a:lstStyle/>
                    <a:p>
                      <a:pPr algn="l" fontAlgn="t">
                        <a:spcBef>
                          <a:spcPts val="0"/>
                        </a:spcBef>
                        <a:spcAft>
                          <a:spcPts val="0"/>
                        </a:spcAft>
                      </a:pPr>
                      <a:r>
                        <a:rPr lang="en-GB" sz="900" b="1" i="0" u="none" strike="noStrike" dirty="0">
                          <a:effectLst/>
                          <a:latin typeface="Calibri" panose="020F0502020204030204" pitchFamily="34" charset="0"/>
                          <a:ea typeface="Times New Roman" panose="02020603050405020304" pitchFamily="18" charset="0"/>
                          <a:cs typeface="Times New Roman" panose="02020603050405020304" pitchFamily="18" charset="0"/>
                        </a:rPr>
                        <a:t>Shareholders capital</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10 000</a:t>
                      </a:r>
                      <a:endParaRPr lang="en-GB" sz="1500" b="0" i="0" u="none" strike="noStrike" dirty="0">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10 000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20 000</a:t>
                      </a:r>
                      <a:endParaRPr lang="en-GB" sz="1500" b="0" i="0" u="none" strike="noStrike">
                        <a:effectLst/>
                        <a:latin typeface="Arial" panose="020B0604020202020204" pitchFamily="34" charset="0"/>
                      </a:endParaRPr>
                    </a:p>
                  </a:txBody>
                  <a:tcPr marL="43031" marR="43031" marT="43031" marB="43031">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a:effectLst/>
                          <a:latin typeface="Calibri" panose="020F0502020204030204" pitchFamily="34" charset="0"/>
                          <a:ea typeface="Times New Roman" panose="02020603050405020304" pitchFamily="18" charset="0"/>
                          <a:cs typeface="Times New Roman" panose="02020603050405020304" pitchFamily="18" charset="0"/>
                        </a:rPr>
                        <a:t>10 000</a:t>
                      </a:r>
                      <a:endParaRPr lang="en-GB" sz="1500" b="0" i="0" u="none" strike="noStrike">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algn="ctr" fontAlgn="t">
                        <a:spcBef>
                          <a:spcPts val="0"/>
                        </a:spcBef>
                        <a:spcAft>
                          <a:spcPts val="0"/>
                        </a:spcAft>
                      </a:pPr>
                      <a:r>
                        <a:rPr lang="en-GB" sz="900" b="1" i="0" u="sng" strike="noStrike" dirty="0">
                          <a:effectLst/>
                          <a:latin typeface="Calibri" panose="020F0502020204030204" pitchFamily="34" charset="0"/>
                          <a:ea typeface="Times New Roman" panose="02020603050405020304" pitchFamily="18" charset="0"/>
                          <a:cs typeface="Times New Roman" panose="02020603050405020304" pitchFamily="18" charset="0"/>
                        </a:rPr>
                        <a:t>10 000</a:t>
                      </a:r>
                      <a:endParaRPr lang="en-GB" sz="1500" b="0" i="0" u="none" strike="noStrike" dirty="0">
                        <a:effectLst/>
                        <a:latin typeface="Arial" panose="020B0604020202020204" pitchFamily="34" charset="0"/>
                      </a:endParaRPr>
                    </a:p>
                  </a:txBody>
                  <a:tcPr marL="8068" marR="8068" marT="8068" marB="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1177880996"/>
                  </a:ext>
                </a:extLst>
              </a:tr>
            </a:tbl>
          </a:graphicData>
        </a:graphic>
      </p:graphicFrame>
      <p:pic>
        <p:nvPicPr>
          <p:cNvPr id="47" name="Picture 46">
            <a:extLst>
              <a:ext uri="{FF2B5EF4-FFF2-40B4-BE49-F238E27FC236}">
                <a16:creationId xmlns:a16="http://schemas.microsoft.com/office/drawing/2014/main" id="{9965107A-12A1-A44F-80B6-6906B60AEED7}"/>
              </a:ext>
            </a:extLst>
          </p:cNvPr>
          <p:cNvPicPr>
            <a:picLocks noChangeAspect="1"/>
          </p:cNvPicPr>
          <p:nvPr/>
        </p:nvPicPr>
        <p:blipFill>
          <a:blip r:embed="rId5"/>
          <a:stretch>
            <a:fillRect/>
          </a:stretch>
        </p:blipFill>
        <p:spPr>
          <a:xfrm>
            <a:off x="5816145" y="3648426"/>
            <a:ext cx="6253935" cy="2752374"/>
          </a:xfrm>
          <a:prstGeom prst="rect">
            <a:avLst/>
          </a:prstGeom>
        </p:spPr>
      </p:pic>
      <p:pic>
        <p:nvPicPr>
          <p:cNvPr id="58" name="Picture 57" descr="A screenshot of a cell phone&#10;&#10;Description automatically generated">
            <a:extLst>
              <a:ext uri="{FF2B5EF4-FFF2-40B4-BE49-F238E27FC236}">
                <a16:creationId xmlns:a16="http://schemas.microsoft.com/office/drawing/2014/main" id="{4D404A4C-DCE5-5846-BC58-C7C1A0346E5B}"/>
              </a:ext>
            </a:extLst>
          </p:cNvPr>
          <p:cNvPicPr>
            <a:picLocks noChangeAspect="1"/>
          </p:cNvPicPr>
          <p:nvPr/>
        </p:nvPicPr>
        <p:blipFill>
          <a:blip r:embed="rId6"/>
          <a:stretch>
            <a:fillRect/>
          </a:stretch>
        </p:blipFill>
        <p:spPr>
          <a:xfrm>
            <a:off x="396372" y="3911714"/>
            <a:ext cx="5212080" cy="2752374"/>
          </a:xfrm>
          <a:prstGeom prst="rect">
            <a:avLst/>
          </a:prstGeom>
        </p:spPr>
      </p:pic>
      <p:sp>
        <p:nvSpPr>
          <p:cNvPr id="76" name="TextBox 75">
            <a:extLst>
              <a:ext uri="{FF2B5EF4-FFF2-40B4-BE49-F238E27FC236}">
                <a16:creationId xmlns:a16="http://schemas.microsoft.com/office/drawing/2014/main" id="{62B09906-2505-3548-924F-68DBA684E547}"/>
              </a:ext>
            </a:extLst>
          </p:cNvPr>
          <p:cNvSpPr txBox="1"/>
          <p:nvPr/>
        </p:nvSpPr>
        <p:spPr>
          <a:xfrm>
            <a:off x="6782842" y="690645"/>
            <a:ext cx="2248436" cy="369332"/>
          </a:xfrm>
          <a:prstGeom prst="rect">
            <a:avLst/>
          </a:prstGeom>
          <a:noFill/>
        </p:spPr>
        <p:txBody>
          <a:bodyPr wrap="none" rtlCol="0">
            <a:spAutoFit/>
          </a:bodyPr>
          <a:lstStyle/>
          <a:p>
            <a:r>
              <a:rPr lang="en-US" b="1" dirty="0"/>
              <a:t>FINANCIAL FORECAST</a:t>
            </a:r>
          </a:p>
        </p:txBody>
      </p:sp>
    </p:spTree>
    <p:extLst>
      <p:ext uri="{BB962C8B-B14F-4D97-AF65-F5344CB8AC3E}">
        <p14:creationId xmlns:p14="http://schemas.microsoft.com/office/powerpoint/2010/main" val="3361873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MARKETING ADVERTISING:">
            <a:extLst>
              <a:ext uri="{FF2B5EF4-FFF2-40B4-BE49-F238E27FC236}">
                <a16:creationId xmlns:a16="http://schemas.microsoft.com/office/drawing/2014/main" id="{F70A711F-F49A-D64E-B312-D645BF1BAAEA}"/>
              </a:ext>
            </a:extLst>
          </p:cNvPr>
          <p:cNvSpPr>
            <a:spLocks noGrp="1"/>
          </p:cNvSpPr>
          <p:nvPr>
            <p:ph type="title"/>
          </p:nvPr>
        </p:nvSpPr>
        <p:spPr>
          <a:xfrm>
            <a:off x="762000" y="342822"/>
            <a:ext cx="10515600" cy="1325563"/>
          </a:xfrm>
        </p:spPr>
        <p:txBody>
          <a:bodyPr/>
          <a:lstStyle/>
          <a:p>
            <a:r>
              <a:rPr lang="en-GB" b="1" dirty="0"/>
              <a:t>MARKETING ADVERTISING:</a:t>
            </a:r>
            <a:br>
              <a:rPr lang="en-GB" dirty="0"/>
            </a:br>
            <a:endParaRPr lang="en-US" dirty="0"/>
          </a:p>
        </p:txBody>
      </p:sp>
      <p:sp>
        <p:nvSpPr>
          <p:cNvPr id="4" name="Content Placeholder 3">
            <a:extLst>
              <a:ext uri="{FF2B5EF4-FFF2-40B4-BE49-F238E27FC236}">
                <a16:creationId xmlns:a16="http://schemas.microsoft.com/office/drawing/2014/main" id="{FAD960AE-FAF4-A94A-BCD0-6E8A9FB09A9A}"/>
              </a:ext>
            </a:extLst>
          </p:cNvPr>
          <p:cNvSpPr>
            <a:spLocks noGrp="1"/>
          </p:cNvSpPr>
          <p:nvPr>
            <p:ph sz="half" idx="1"/>
          </p:nvPr>
        </p:nvSpPr>
        <p:spPr/>
        <p:txBody>
          <a:bodyPr>
            <a:normAutofit lnSpcReduction="10000"/>
          </a:bodyPr>
          <a:lstStyle/>
          <a:p>
            <a:r>
              <a:rPr lang="en-GB" b="1" u="sng" dirty="0"/>
              <a:t>Online advertisement:</a:t>
            </a:r>
          </a:p>
          <a:p>
            <a:pPr marL="0" indent="0">
              <a:buNone/>
            </a:pPr>
            <a:endParaRPr lang="en-GB" b="1" u="sng" dirty="0"/>
          </a:p>
          <a:p>
            <a:pPr>
              <a:buFont typeface="Wingdings" pitchFamily="2" charset="2"/>
              <a:buChar char="Ø"/>
            </a:pPr>
            <a:r>
              <a:rPr lang="en-GB" b="1" dirty="0"/>
              <a:t>Social media</a:t>
            </a:r>
          </a:p>
          <a:p>
            <a:pPr>
              <a:buFont typeface="Wingdings" pitchFamily="2" charset="2"/>
              <a:buChar char="Ø"/>
            </a:pPr>
            <a:r>
              <a:rPr lang="en-GB" b="1" dirty="0"/>
              <a:t>Email marketing</a:t>
            </a:r>
          </a:p>
          <a:p>
            <a:pPr>
              <a:buFont typeface="Wingdings" pitchFamily="2" charset="2"/>
              <a:buChar char="Ø"/>
            </a:pPr>
            <a:r>
              <a:rPr lang="en-GB" b="1" dirty="0"/>
              <a:t>Viral  marketing</a:t>
            </a:r>
            <a:endParaRPr lang="en-US" dirty="0"/>
          </a:p>
        </p:txBody>
      </p:sp>
      <p:sp>
        <p:nvSpPr>
          <p:cNvPr id="5" name="Content Placeholder 4">
            <a:extLst>
              <a:ext uri="{FF2B5EF4-FFF2-40B4-BE49-F238E27FC236}">
                <a16:creationId xmlns:a16="http://schemas.microsoft.com/office/drawing/2014/main" id="{92DBCA6F-AF76-5B47-80C4-2A3F66CA9FED}"/>
              </a:ext>
            </a:extLst>
          </p:cNvPr>
          <p:cNvSpPr>
            <a:spLocks noGrp="1"/>
          </p:cNvSpPr>
          <p:nvPr>
            <p:ph sz="half" idx="2"/>
          </p:nvPr>
        </p:nvSpPr>
        <p:spPr/>
        <p:txBody>
          <a:bodyPr>
            <a:normAutofit lnSpcReduction="10000"/>
          </a:bodyPr>
          <a:lstStyle/>
          <a:p>
            <a:r>
              <a:rPr lang="en-GB" b="1" u="sng" dirty="0"/>
              <a:t>Offline advertisement:</a:t>
            </a:r>
          </a:p>
          <a:p>
            <a:endParaRPr lang="en-GB" b="1" u="sng" dirty="0"/>
          </a:p>
          <a:p>
            <a:pPr>
              <a:buFont typeface="Wingdings" pitchFamily="2" charset="2"/>
              <a:buChar char="Ø"/>
            </a:pPr>
            <a:r>
              <a:rPr lang="en-GB" b="1" dirty="0"/>
              <a:t>Flayer</a:t>
            </a:r>
          </a:p>
          <a:p>
            <a:pPr>
              <a:buFont typeface="Wingdings" pitchFamily="2" charset="2"/>
              <a:buChar char="Ø"/>
            </a:pPr>
            <a:r>
              <a:rPr lang="en-GB" b="1" dirty="0"/>
              <a:t>Leaflet/catalogue</a:t>
            </a:r>
          </a:p>
          <a:p>
            <a:pPr>
              <a:buFont typeface="Wingdings" pitchFamily="2" charset="2"/>
              <a:buChar char="Ø"/>
            </a:pPr>
            <a:r>
              <a:rPr lang="en-GB" b="1" dirty="0"/>
              <a:t>Banner</a:t>
            </a:r>
          </a:p>
          <a:p>
            <a:pPr>
              <a:buFont typeface="Wingdings" pitchFamily="2" charset="2"/>
              <a:buChar char="Ø"/>
            </a:pPr>
            <a:r>
              <a:rPr lang="en-GB" b="1" dirty="0"/>
              <a:t>Transit advertisement</a:t>
            </a:r>
          </a:p>
          <a:p>
            <a:pPr>
              <a:buFont typeface="Wingdings" pitchFamily="2" charset="2"/>
              <a:buChar char="Ø"/>
            </a:pPr>
            <a:endParaRPr lang="en-GB" b="1" dirty="0"/>
          </a:p>
          <a:p>
            <a:pPr>
              <a:buFont typeface="Wingdings" pitchFamily="2" charset="2"/>
              <a:buChar char="Ø"/>
            </a:pPr>
            <a:r>
              <a:rPr lang="en-GB" b="1" dirty="0"/>
              <a:t>Newspapers/magazines</a:t>
            </a:r>
          </a:p>
          <a:p>
            <a:pPr>
              <a:buFont typeface="Wingdings" pitchFamily="2" charset="2"/>
              <a:buChar char="Ø"/>
            </a:pPr>
            <a:r>
              <a:rPr lang="en-GB" b="1" dirty="0"/>
              <a:t>Radio</a:t>
            </a:r>
          </a:p>
          <a:p>
            <a:pPr>
              <a:buFont typeface="Wingdings" pitchFamily="2" charset="2"/>
              <a:buChar char="Ø"/>
            </a:pPr>
            <a:endParaRPr lang="en-GB" b="1" u="sng" dirty="0"/>
          </a:p>
          <a:p>
            <a:pPr marL="0" indent="0">
              <a:buNone/>
            </a:pPr>
            <a:endParaRPr lang="en-US" dirty="0"/>
          </a:p>
        </p:txBody>
      </p:sp>
      <p:pic>
        <p:nvPicPr>
          <p:cNvPr id="7" name="Picture 6" descr="MARKETING ADVERTISING">
            <a:extLst>
              <a:ext uri="{FF2B5EF4-FFF2-40B4-BE49-F238E27FC236}">
                <a16:creationId xmlns:a16="http://schemas.microsoft.com/office/drawing/2014/main" id="{ACAD4BFB-6126-7746-AF24-285D4D49B293}"/>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2401" y="4131928"/>
            <a:ext cx="5181599" cy="2726072"/>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33BBDCFD-5A3A-0A42-9273-84B47A0F7BD2}"/>
              </a:ext>
            </a:extLst>
          </p:cNvPr>
          <p:cNvPicPr>
            <a:picLocks noChangeAspect="1"/>
          </p:cNvPicPr>
          <p:nvPr/>
        </p:nvPicPr>
        <p:blipFill>
          <a:blip r:embed="rId4"/>
          <a:stretch>
            <a:fillRect/>
          </a:stretch>
        </p:blipFill>
        <p:spPr>
          <a:xfrm>
            <a:off x="9782519" y="681037"/>
            <a:ext cx="2409481" cy="3700462"/>
          </a:xfrm>
          <a:prstGeom prst="rect">
            <a:avLst/>
          </a:prstGeom>
        </p:spPr>
      </p:pic>
    </p:spTree>
    <p:extLst>
      <p:ext uri="{BB962C8B-B14F-4D97-AF65-F5344CB8AC3E}">
        <p14:creationId xmlns:p14="http://schemas.microsoft.com/office/powerpoint/2010/main" val="1761463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544</TotalTime>
  <Words>461</Words>
  <Application>Microsoft Macintosh PowerPoint</Application>
  <PresentationFormat>Widescreen</PresentationFormat>
  <Paragraphs>89</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 </vt:lpstr>
      <vt:lpstr>MARKETING ADVERTISING: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Forecast: </dc:title>
  <dc:creator>kalachevaiphone4@gmail.com</dc:creator>
  <cp:lastModifiedBy>kalachevaiphone4@gmail.com</cp:lastModifiedBy>
  <cp:revision>10</cp:revision>
  <cp:lastPrinted>2019-12-11T20:28:28Z</cp:lastPrinted>
  <dcterms:created xsi:type="dcterms:W3CDTF">2019-12-11T14:41:44Z</dcterms:created>
  <dcterms:modified xsi:type="dcterms:W3CDTF">2019-12-12T21:34:20Z</dcterms:modified>
</cp:coreProperties>
</file>