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65" r:id="rId3"/>
    <p:sldId id="266" r:id="rId4"/>
    <p:sldId id="257" r:id="rId5"/>
    <p:sldId id="258" r:id="rId6"/>
    <p:sldId id="259" r:id="rId7"/>
    <p:sldId id="261" r:id="rId8"/>
    <p:sldId id="260" r:id="rId9"/>
    <p:sldId id="263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ofia Beleva" initials="SB" lastIdx="1" clrIdx="0">
    <p:extLst>
      <p:ext uri="{19B8F6BF-5375-455C-9EA6-DF929625EA0E}">
        <p15:presenceInfo xmlns:p15="http://schemas.microsoft.com/office/powerpoint/2012/main" userId="Sofia Beleva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B035A0-9CD0-432E-AF27-A60A0204195C}" type="doc">
      <dgm:prSet loTypeId="urn:microsoft.com/office/officeart/2005/8/layout/chart3" loCatId="cycle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6E2CE3DB-E1BE-4752-9E95-E1E9E13F1C00}">
      <dgm:prSet custT="1"/>
      <dgm:spPr>
        <a:solidFill>
          <a:schemeClr val="accent6"/>
        </a:solidFill>
      </dgm:spPr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Baby's got memory since early weeks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ED9B2F-413F-4750-A78A-B7C57AEB200C}" type="parTrans" cxnId="{C741D9F0-A9E0-4D62-9A92-27DBFB99ED63}">
      <dgm:prSet/>
      <dgm:spPr/>
      <dgm:t>
        <a:bodyPr/>
        <a:lstStyle/>
        <a:p>
          <a:endParaRPr lang="en-US"/>
        </a:p>
      </dgm:t>
    </dgm:pt>
    <dgm:pt modelId="{F484B7F3-B957-415B-B835-2FE7C89DD821}" type="sibTrans" cxnId="{C741D9F0-A9E0-4D62-9A92-27DBFB99ED63}">
      <dgm:prSet/>
      <dgm:spPr/>
      <dgm:t>
        <a:bodyPr/>
        <a:lstStyle/>
        <a:p>
          <a:endParaRPr lang="en-US"/>
        </a:p>
      </dgm:t>
    </dgm:pt>
    <dgm:pt modelId="{C604F905-96E4-4845-8C0E-8F8136FE5D83}">
      <dgm:prSet custT="1"/>
      <dgm:spPr>
        <a:solidFill>
          <a:srgbClr val="FFC000"/>
        </a:solidFill>
      </dgm:spPr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They could smell you, and know that’s you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E9EB02-F63F-4BFA-8366-6B073B77FCFB}" type="parTrans" cxnId="{456BAA27-A06B-4464-A391-6FFE226B87EF}">
      <dgm:prSet/>
      <dgm:spPr/>
      <dgm:t>
        <a:bodyPr/>
        <a:lstStyle/>
        <a:p>
          <a:endParaRPr lang="en-US"/>
        </a:p>
      </dgm:t>
    </dgm:pt>
    <dgm:pt modelId="{5BC5C507-C47E-4F7D-A1DC-A65693DC137C}" type="sibTrans" cxnId="{456BAA27-A06B-4464-A391-6FFE226B87EF}">
      <dgm:prSet/>
      <dgm:spPr/>
      <dgm:t>
        <a:bodyPr/>
        <a:lstStyle/>
        <a:p>
          <a:endParaRPr lang="en-US"/>
        </a:p>
      </dgm:t>
    </dgm:pt>
    <dgm:pt modelId="{FF00F3B4-F8DB-4943-B5C1-4742C3E2FF7D}">
      <dgm:prSet custT="1"/>
      <dgm:spPr>
        <a:solidFill>
          <a:srgbClr val="00B050"/>
        </a:solidFill>
      </dgm:spPr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Baby love to be touched, feel safe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5C1A5B-A242-4791-A523-9E8D5EB78C42}" type="parTrans" cxnId="{193B4F89-67CE-48D6-B9DB-3A1BA9D60169}">
      <dgm:prSet/>
      <dgm:spPr/>
      <dgm:t>
        <a:bodyPr/>
        <a:lstStyle/>
        <a:p>
          <a:endParaRPr lang="en-US"/>
        </a:p>
      </dgm:t>
    </dgm:pt>
    <dgm:pt modelId="{DD5345AD-EB9D-4777-A57B-74E85CA67190}" type="sibTrans" cxnId="{193B4F89-67CE-48D6-B9DB-3A1BA9D60169}">
      <dgm:prSet/>
      <dgm:spPr/>
      <dgm:t>
        <a:bodyPr/>
        <a:lstStyle/>
        <a:p>
          <a:endParaRPr lang="en-US"/>
        </a:p>
      </dgm:t>
    </dgm:pt>
    <dgm:pt modelId="{14ADEF0E-6606-4131-8565-CBCA72D0742F}">
      <dgm:prSet custT="1"/>
      <dgm:spPr>
        <a:solidFill>
          <a:srgbClr val="7030A0"/>
        </a:solidFill>
      </dgm:spPr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Curiosity is their nature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D66F2C-C4FB-4721-B707-1CA87F515FD8}" type="parTrans" cxnId="{F0D6813E-440F-4AE6-B60B-B731507003CA}">
      <dgm:prSet/>
      <dgm:spPr/>
      <dgm:t>
        <a:bodyPr/>
        <a:lstStyle/>
        <a:p>
          <a:endParaRPr lang="en-US"/>
        </a:p>
      </dgm:t>
    </dgm:pt>
    <dgm:pt modelId="{79C12661-1912-479A-BE75-AFCA3ACF758F}" type="sibTrans" cxnId="{F0D6813E-440F-4AE6-B60B-B731507003CA}">
      <dgm:prSet/>
      <dgm:spPr/>
      <dgm:t>
        <a:bodyPr/>
        <a:lstStyle/>
        <a:p>
          <a:endParaRPr lang="en-US"/>
        </a:p>
      </dgm:t>
    </dgm:pt>
    <dgm:pt modelId="{996ABCF1-1EF5-486F-8F3F-C40EDE2BF1EF}">
      <dgm:prSet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Like to repeat things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704A8C-C071-4933-AF3C-4636A0D2AC9B}" type="parTrans" cxnId="{3AD11585-F6FC-4F86-A612-0D5567393668}">
      <dgm:prSet/>
      <dgm:spPr/>
      <dgm:t>
        <a:bodyPr/>
        <a:lstStyle/>
        <a:p>
          <a:endParaRPr lang="en-US"/>
        </a:p>
      </dgm:t>
    </dgm:pt>
    <dgm:pt modelId="{29EB860A-F8E2-40E2-9834-1A8F295876B8}" type="sibTrans" cxnId="{3AD11585-F6FC-4F86-A612-0D5567393668}">
      <dgm:prSet/>
      <dgm:spPr/>
      <dgm:t>
        <a:bodyPr/>
        <a:lstStyle/>
        <a:p>
          <a:endParaRPr lang="en-US"/>
        </a:p>
      </dgm:t>
    </dgm:pt>
    <dgm:pt modelId="{3CEA3B76-2F85-4F5D-A097-2F6825F327EA}">
      <dgm:prSet custT="1"/>
      <dgm:spPr>
        <a:solidFill>
          <a:schemeClr val="accent1"/>
        </a:solidFill>
      </dgm:spPr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You are first learner to your baby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F6DCF6-0CA8-42EA-8C67-13316D27E858}" type="parTrans" cxnId="{E1F6E2BD-E7A7-4E8F-96BB-0DD3385C08AC}">
      <dgm:prSet/>
      <dgm:spPr/>
      <dgm:t>
        <a:bodyPr/>
        <a:lstStyle/>
        <a:p>
          <a:endParaRPr lang="en-US"/>
        </a:p>
      </dgm:t>
    </dgm:pt>
    <dgm:pt modelId="{6A5979E5-2081-47F9-8BE8-73D0DDAFE3E9}" type="sibTrans" cxnId="{E1F6E2BD-E7A7-4E8F-96BB-0DD3385C08AC}">
      <dgm:prSet/>
      <dgm:spPr/>
      <dgm:t>
        <a:bodyPr/>
        <a:lstStyle/>
        <a:p>
          <a:endParaRPr lang="en-US"/>
        </a:p>
      </dgm:t>
    </dgm:pt>
    <dgm:pt modelId="{C55A9D50-3388-4743-A697-5D8BF106F05F}" type="pres">
      <dgm:prSet presAssocID="{91B035A0-9CD0-432E-AF27-A60A0204195C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540D058-4F47-48D2-A44A-BB3C6750B3AA}" type="pres">
      <dgm:prSet presAssocID="{91B035A0-9CD0-432E-AF27-A60A0204195C}" presName="wedge1" presStyleLbl="node1" presStyleIdx="0" presStyleCnt="6"/>
      <dgm:spPr/>
      <dgm:t>
        <a:bodyPr/>
        <a:lstStyle/>
        <a:p>
          <a:endParaRPr lang="en-US"/>
        </a:p>
      </dgm:t>
    </dgm:pt>
    <dgm:pt modelId="{40F307E6-0F5D-4317-BE20-96906B871D0D}" type="pres">
      <dgm:prSet presAssocID="{91B035A0-9CD0-432E-AF27-A60A0204195C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8D0DAF6-05C9-474E-AC02-9E5F1C9D1E08}" type="pres">
      <dgm:prSet presAssocID="{91B035A0-9CD0-432E-AF27-A60A0204195C}" presName="wedge2" presStyleLbl="node1" presStyleIdx="1" presStyleCnt="6"/>
      <dgm:spPr/>
      <dgm:t>
        <a:bodyPr/>
        <a:lstStyle/>
        <a:p>
          <a:endParaRPr lang="en-US"/>
        </a:p>
      </dgm:t>
    </dgm:pt>
    <dgm:pt modelId="{006939E0-6098-4156-AD0F-84EDA3B7BD7D}" type="pres">
      <dgm:prSet presAssocID="{91B035A0-9CD0-432E-AF27-A60A0204195C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2D5DB1E-B6D3-4D2F-971A-CE040CD51E3D}" type="pres">
      <dgm:prSet presAssocID="{91B035A0-9CD0-432E-AF27-A60A0204195C}" presName="wedge3" presStyleLbl="node1" presStyleIdx="2" presStyleCnt="6"/>
      <dgm:spPr/>
      <dgm:t>
        <a:bodyPr/>
        <a:lstStyle/>
        <a:p>
          <a:endParaRPr lang="en-US"/>
        </a:p>
      </dgm:t>
    </dgm:pt>
    <dgm:pt modelId="{A0963AC3-EF1F-47DD-A4D7-E04D7488E030}" type="pres">
      <dgm:prSet presAssocID="{91B035A0-9CD0-432E-AF27-A60A0204195C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1EB22A-EAE1-4F38-8671-A0DA8B6D2827}" type="pres">
      <dgm:prSet presAssocID="{91B035A0-9CD0-432E-AF27-A60A0204195C}" presName="wedge4" presStyleLbl="node1" presStyleIdx="3" presStyleCnt="6"/>
      <dgm:spPr/>
      <dgm:t>
        <a:bodyPr/>
        <a:lstStyle/>
        <a:p>
          <a:endParaRPr lang="en-US"/>
        </a:p>
      </dgm:t>
    </dgm:pt>
    <dgm:pt modelId="{33FDB7EE-0644-45D7-9CAA-10B19681FB11}" type="pres">
      <dgm:prSet presAssocID="{91B035A0-9CD0-432E-AF27-A60A0204195C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5DB7AEB-BFCB-40E1-A214-7D07617D6BBB}" type="pres">
      <dgm:prSet presAssocID="{91B035A0-9CD0-432E-AF27-A60A0204195C}" presName="wedge5" presStyleLbl="node1" presStyleIdx="4" presStyleCnt="6"/>
      <dgm:spPr/>
      <dgm:t>
        <a:bodyPr/>
        <a:lstStyle/>
        <a:p>
          <a:endParaRPr lang="en-US"/>
        </a:p>
      </dgm:t>
    </dgm:pt>
    <dgm:pt modelId="{C4BAF418-2344-45DD-A034-4E092DD786D5}" type="pres">
      <dgm:prSet presAssocID="{91B035A0-9CD0-432E-AF27-A60A0204195C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C193A3B-9E7C-4075-BC1F-457A7FECC91A}" type="pres">
      <dgm:prSet presAssocID="{91B035A0-9CD0-432E-AF27-A60A0204195C}" presName="wedge6" presStyleLbl="node1" presStyleIdx="5" presStyleCnt="6"/>
      <dgm:spPr/>
      <dgm:t>
        <a:bodyPr/>
        <a:lstStyle/>
        <a:p>
          <a:endParaRPr lang="en-US"/>
        </a:p>
      </dgm:t>
    </dgm:pt>
    <dgm:pt modelId="{6F3198DA-8271-4A8E-A8D9-3C7329F2A588}" type="pres">
      <dgm:prSet presAssocID="{91B035A0-9CD0-432E-AF27-A60A0204195C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5B41903-0684-48F4-A130-BFCD2DFA4FDC}" type="presOf" srcId="{14ADEF0E-6606-4131-8565-CBCA72D0742F}" destId="{33FDB7EE-0644-45D7-9CAA-10B19681FB11}" srcOrd="1" destOrd="0" presId="urn:microsoft.com/office/officeart/2005/8/layout/chart3"/>
    <dgm:cxn modelId="{456BAA27-A06B-4464-A391-6FFE226B87EF}" srcId="{91B035A0-9CD0-432E-AF27-A60A0204195C}" destId="{C604F905-96E4-4845-8C0E-8F8136FE5D83}" srcOrd="1" destOrd="0" parTransId="{DBE9EB02-F63F-4BFA-8366-6B073B77FCFB}" sibTransId="{5BC5C507-C47E-4F7D-A1DC-A65693DC137C}"/>
    <dgm:cxn modelId="{36A28B1B-A7AF-4581-892F-D14D4EECDB72}" type="presOf" srcId="{C604F905-96E4-4845-8C0E-8F8136FE5D83}" destId="{006939E0-6098-4156-AD0F-84EDA3B7BD7D}" srcOrd="1" destOrd="0" presId="urn:microsoft.com/office/officeart/2005/8/layout/chart3"/>
    <dgm:cxn modelId="{193B4F89-67CE-48D6-B9DB-3A1BA9D60169}" srcId="{91B035A0-9CD0-432E-AF27-A60A0204195C}" destId="{FF00F3B4-F8DB-4943-B5C1-4742C3E2FF7D}" srcOrd="2" destOrd="0" parTransId="{565C1A5B-A242-4791-A523-9E8D5EB78C42}" sibTransId="{DD5345AD-EB9D-4777-A57B-74E85CA67190}"/>
    <dgm:cxn modelId="{F4651EA4-45B0-4B6C-B69D-C6359B4194F7}" type="presOf" srcId="{FF00F3B4-F8DB-4943-B5C1-4742C3E2FF7D}" destId="{A0963AC3-EF1F-47DD-A4D7-E04D7488E030}" srcOrd="1" destOrd="0" presId="urn:microsoft.com/office/officeart/2005/8/layout/chart3"/>
    <dgm:cxn modelId="{D42D77E2-502F-478D-9B4A-0A6B3E91FC0E}" type="presOf" srcId="{6E2CE3DB-E1BE-4752-9E95-E1E9E13F1C00}" destId="{40F307E6-0F5D-4317-BE20-96906B871D0D}" srcOrd="1" destOrd="0" presId="urn:microsoft.com/office/officeart/2005/8/layout/chart3"/>
    <dgm:cxn modelId="{C741D9F0-A9E0-4D62-9A92-27DBFB99ED63}" srcId="{91B035A0-9CD0-432E-AF27-A60A0204195C}" destId="{6E2CE3DB-E1BE-4752-9E95-E1E9E13F1C00}" srcOrd="0" destOrd="0" parTransId="{16ED9B2F-413F-4750-A78A-B7C57AEB200C}" sibTransId="{F484B7F3-B957-415B-B835-2FE7C89DD821}"/>
    <dgm:cxn modelId="{27ADC1F8-60CE-40A6-A976-27B9FDB647E2}" type="presOf" srcId="{14ADEF0E-6606-4131-8565-CBCA72D0742F}" destId="{591EB22A-EAE1-4F38-8671-A0DA8B6D2827}" srcOrd="0" destOrd="0" presId="urn:microsoft.com/office/officeart/2005/8/layout/chart3"/>
    <dgm:cxn modelId="{0DD0CC0B-F85C-4510-A904-DB3AF02580FE}" type="presOf" srcId="{91B035A0-9CD0-432E-AF27-A60A0204195C}" destId="{C55A9D50-3388-4743-A697-5D8BF106F05F}" srcOrd="0" destOrd="0" presId="urn:microsoft.com/office/officeart/2005/8/layout/chart3"/>
    <dgm:cxn modelId="{F0D6813E-440F-4AE6-B60B-B731507003CA}" srcId="{91B035A0-9CD0-432E-AF27-A60A0204195C}" destId="{14ADEF0E-6606-4131-8565-CBCA72D0742F}" srcOrd="3" destOrd="0" parTransId="{BAD66F2C-C4FB-4721-B707-1CA87F515FD8}" sibTransId="{79C12661-1912-479A-BE75-AFCA3ACF758F}"/>
    <dgm:cxn modelId="{B95A1E07-CCFC-48FD-A146-1E4696FACA21}" type="presOf" srcId="{FF00F3B4-F8DB-4943-B5C1-4742C3E2FF7D}" destId="{E2D5DB1E-B6D3-4D2F-971A-CE040CD51E3D}" srcOrd="0" destOrd="0" presId="urn:microsoft.com/office/officeart/2005/8/layout/chart3"/>
    <dgm:cxn modelId="{3AD11585-F6FC-4F86-A612-0D5567393668}" srcId="{91B035A0-9CD0-432E-AF27-A60A0204195C}" destId="{996ABCF1-1EF5-486F-8F3F-C40EDE2BF1EF}" srcOrd="4" destOrd="0" parTransId="{EE704A8C-C071-4933-AF3C-4636A0D2AC9B}" sibTransId="{29EB860A-F8E2-40E2-9834-1A8F295876B8}"/>
    <dgm:cxn modelId="{0ABB066C-16FF-4889-B593-CC13443A7424}" type="presOf" srcId="{3CEA3B76-2F85-4F5D-A097-2F6825F327EA}" destId="{2C193A3B-9E7C-4075-BC1F-457A7FECC91A}" srcOrd="0" destOrd="0" presId="urn:microsoft.com/office/officeart/2005/8/layout/chart3"/>
    <dgm:cxn modelId="{074A5A10-4647-4A13-ADCD-CC50CCC5BEC6}" type="presOf" srcId="{996ABCF1-1EF5-486F-8F3F-C40EDE2BF1EF}" destId="{F5DB7AEB-BFCB-40E1-A214-7D07617D6BBB}" srcOrd="0" destOrd="0" presId="urn:microsoft.com/office/officeart/2005/8/layout/chart3"/>
    <dgm:cxn modelId="{622ED03C-AD9F-4282-9035-F6A4BB54ECB1}" type="presOf" srcId="{3CEA3B76-2F85-4F5D-A097-2F6825F327EA}" destId="{6F3198DA-8271-4A8E-A8D9-3C7329F2A588}" srcOrd="1" destOrd="0" presId="urn:microsoft.com/office/officeart/2005/8/layout/chart3"/>
    <dgm:cxn modelId="{D49DBF97-1A44-4531-B96B-932A58465A82}" type="presOf" srcId="{996ABCF1-1EF5-486F-8F3F-C40EDE2BF1EF}" destId="{C4BAF418-2344-45DD-A034-4E092DD786D5}" srcOrd="1" destOrd="0" presId="urn:microsoft.com/office/officeart/2005/8/layout/chart3"/>
    <dgm:cxn modelId="{2948707F-4E77-4C6F-801F-995C71FD3862}" type="presOf" srcId="{C604F905-96E4-4845-8C0E-8F8136FE5D83}" destId="{78D0DAF6-05C9-474E-AC02-9E5F1C9D1E08}" srcOrd="0" destOrd="0" presId="urn:microsoft.com/office/officeart/2005/8/layout/chart3"/>
    <dgm:cxn modelId="{7D591DDD-E95A-4DA3-A26B-893AA3EB6FF9}" type="presOf" srcId="{6E2CE3DB-E1BE-4752-9E95-E1E9E13F1C00}" destId="{8540D058-4F47-48D2-A44A-BB3C6750B3AA}" srcOrd="0" destOrd="0" presId="urn:microsoft.com/office/officeart/2005/8/layout/chart3"/>
    <dgm:cxn modelId="{E1F6E2BD-E7A7-4E8F-96BB-0DD3385C08AC}" srcId="{91B035A0-9CD0-432E-AF27-A60A0204195C}" destId="{3CEA3B76-2F85-4F5D-A097-2F6825F327EA}" srcOrd="5" destOrd="0" parTransId="{02F6DCF6-0CA8-42EA-8C67-13316D27E858}" sibTransId="{6A5979E5-2081-47F9-8BE8-73D0DDAFE3E9}"/>
    <dgm:cxn modelId="{EDAE9DCD-38BF-4D35-8F9D-39414F5FF6E9}" type="presParOf" srcId="{C55A9D50-3388-4743-A697-5D8BF106F05F}" destId="{8540D058-4F47-48D2-A44A-BB3C6750B3AA}" srcOrd="0" destOrd="0" presId="urn:microsoft.com/office/officeart/2005/8/layout/chart3"/>
    <dgm:cxn modelId="{E9A0E3A5-1F42-4E74-B498-BA6A172101AE}" type="presParOf" srcId="{C55A9D50-3388-4743-A697-5D8BF106F05F}" destId="{40F307E6-0F5D-4317-BE20-96906B871D0D}" srcOrd="1" destOrd="0" presId="urn:microsoft.com/office/officeart/2005/8/layout/chart3"/>
    <dgm:cxn modelId="{C0947025-4800-4F31-B574-7A49F8902330}" type="presParOf" srcId="{C55A9D50-3388-4743-A697-5D8BF106F05F}" destId="{78D0DAF6-05C9-474E-AC02-9E5F1C9D1E08}" srcOrd="2" destOrd="0" presId="urn:microsoft.com/office/officeart/2005/8/layout/chart3"/>
    <dgm:cxn modelId="{396778D6-0F80-498C-8EC9-134F5B80AF1F}" type="presParOf" srcId="{C55A9D50-3388-4743-A697-5D8BF106F05F}" destId="{006939E0-6098-4156-AD0F-84EDA3B7BD7D}" srcOrd="3" destOrd="0" presId="urn:microsoft.com/office/officeart/2005/8/layout/chart3"/>
    <dgm:cxn modelId="{4D3E4282-4E77-4D54-A55F-4C6F77700379}" type="presParOf" srcId="{C55A9D50-3388-4743-A697-5D8BF106F05F}" destId="{E2D5DB1E-B6D3-4D2F-971A-CE040CD51E3D}" srcOrd="4" destOrd="0" presId="urn:microsoft.com/office/officeart/2005/8/layout/chart3"/>
    <dgm:cxn modelId="{F4745782-7366-44E3-AED2-D98947213161}" type="presParOf" srcId="{C55A9D50-3388-4743-A697-5D8BF106F05F}" destId="{A0963AC3-EF1F-47DD-A4D7-E04D7488E030}" srcOrd="5" destOrd="0" presId="urn:microsoft.com/office/officeart/2005/8/layout/chart3"/>
    <dgm:cxn modelId="{D4F94D2B-4CA1-4102-8247-FF770F38D410}" type="presParOf" srcId="{C55A9D50-3388-4743-A697-5D8BF106F05F}" destId="{591EB22A-EAE1-4F38-8671-A0DA8B6D2827}" srcOrd="6" destOrd="0" presId="urn:microsoft.com/office/officeart/2005/8/layout/chart3"/>
    <dgm:cxn modelId="{F3678022-8005-4DE4-80D8-6496585D6A21}" type="presParOf" srcId="{C55A9D50-3388-4743-A697-5D8BF106F05F}" destId="{33FDB7EE-0644-45D7-9CAA-10B19681FB11}" srcOrd="7" destOrd="0" presId="urn:microsoft.com/office/officeart/2005/8/layout/chart3"/>
    <dgm:cxn modelId="{CF206DDC-71B0-4506-B041-AB55F745AF72}" type="presParOf" srcId="{C55A9D50-3388-4743-A697-5D8BF106F05F}" destId="{F5DB7AEB-BFCB-40E1-A214-7D07617D6BBB}" srcOrd="8" destOrd="0" presId="urn:microsoft.com/office/officeart/2005/8/layout/chart3"/>
    <dgm:cxn modelId="{DE008D58-13C8-4790-A580-6C93E90BCF8A}" type="presParOf" srcId="{C55A9D50-3388-4743-A697-5D8BF106F05F}" destId="{C4BAF418-2344-45DD-A034-4E092DD786D5}" srcOrd="9" destOrd="0" presId="urn:microsoft.com/office/officeart/2005/8/layout/chart3"/>
    <dgm:cxn modelId="{8A40D291-9AF0-475B-9BDA-A071933C6DFA}" type="presParOf" srcId="{C55A9D50-3388-4743-A697-5D8BF106F05F}" destId="{2C193A3B-9E7C-4075-BC1F-457A7FECC91A}" srcOrd="10" destOrd="0" presId="urn:microsoft.com/office/officeart/2005/8/layout/chart3"/>
    <dgm:cxn modelId="{848DF598-4053-4E92-9461-B2F570A04186}" type="presParOf" srcId="{C55A9D50-3388-4743-A697-5D8BF106F05F}" destId="{6F3198DA-8271-4A8E-A8D9-3C7329F2A588}" srcOrd="1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40D058-4F47-48D2-A44A-BB3C6750B3AA}">
      <dsp:nvSpPr>
        <dsp:cNvPr id="0" name=""/>
        <dsp:cNvSpPr/>
      </dsp:nvSpPr>
      <dsp:spPr>
        <a:xfrm>
          <a:off x="1009246" y="194894"/>
          <a:ext cx="2805683" cy="2805683"/>
        </a:xfrm>
        <a:prstGeom prst="pie">
          <a:avLst>
            <a:gd name="adj1" fmla="val 16200000"/>
            <a:gd name="adj2" fmla="val 19800000"/>
          </a:avLst>
        </a:prstGeom>
        <a:solidFill>
          <a:schemeClr val="accent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Baby's got memory since early weeks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42149" y="495503"/>
        <a:ext cx="818324" cy="601217"/>
      </dsp:txXfrm>
    </dsp:sp>
    <dsp:sp modelId="{78D0DAF6-05C9-474E-AC02-9E5F1C9D1E08}">
      <dsp:nvSpPr>
        <dsp:cNvPr id="0" name=""/>
        <dsp:cNvSpPr/>
      </dsp:nvSpPr>
      <dsp:spPr>
        <a:xfrm>
          <a:off x="925744" y="339521"/>
          <a:ext cx="2805683" cy="2805683"/>
        </a:xfrm>
        <a:prstGeom prst="pie">
          <a:avLst>
            <a:gd name="adj1" fmla="val 19800000"/>
            <a:gd name="adj2" fmla="val 1800000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They could smell you, and know that’s you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46301" y="1458454"/>
        <a:ext cx="848385" cy="567816"/>
      </dsp:txXfrm>
    </dsp:sp>
    <dsp:sp modelId="{E2D5DB1E-B6D3-4D2F-971A-CE040CD51E3D}">
      <dsp:nvSpPr>
        <dsp:cNvPr id="0" name=""/>
        <dsp:cNvSpPr/>
      </dsp:nvSpPr>
      <dsp:spPr>
        <a:xfrm>
          <a:off x="925744" y="339521"/>
          <a:ext cx="2805683" cy="2805683"/>
        </a:xfrm>
        <a:prstGeom prst="pie">
          <a:avLst>
            <a:gd name="adj1" fmla="val 1800000"/>
            <a:gd name="adj2" fmla="val 540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Baby love to be touched, feel safe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58646" y="2243377"/>
        <a:ext cx="818324" cy="601217"/>
      </dsp:txXfrm>
    </dsp:sp>
    <dsp:sp modelId="{591EB22A-EAE1-4F38-8671-A0DA8B6D2827}">
      <dsp:nvSpPr>
        <dsp:cNvPr id="0" name=""/>
        <dsp:cNvSpPr/>
      </dsp:nvSpPr>
      <dsp:spPr>
        <a:xfrm>
          <a:off x="925744" y="339521"/>
          <a:ext cx="2805683" cy="2805683"/>
        </a:xfrm>
        <a:prstGeom prst="pie">
          <a:avLst>
            <a:gd name="adj1" fmla="val 5400000"/>
            <a:gd name="adj2" fmla="val 9000000"/>
          </a:avLst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Curiosity is their nature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80200" y="2243377"/>
        <a:ext cx="818324" cy="601217"/>
      </dsp:txXfrm>
    </dsp:sp>
    <dsp:sp modelId="{F5DB7AEB-BFCB-40E1-A214-7D07617D6BBB}">
      <dsp:nvSpPr>
        <dsp:cNvPr id="0" name=""/>
        <dsp:cNvSpPr/>
      </dsp:nvSpPr>
      <dsp:spPr>
        <a:xfrm>
          <a:off x="925744" y="339521"/>
          <a:ext cx="2805683" cy="2805683"/>
        </a:xfrm>
        <a:prstGeom prst="pie">
          <a:avLst>
            <a:gd name="adj1" fmla="val 9000000"/>
            <a:gd name="adj2" fmla="val 126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Like to repeat things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69165" y="1458454"/>
        <a:ext cx="848385" cy="567816"/>
      </dsp:txXfrm>
    </dsp:sp>
    <dsp:sp modelId="{2C193A3B-9E7C-4075-BC1F-457A7FECC91A}">
      <dsp:nvSpPr>
        <dsp:cNvPr id="0" name=""/>
        <dsp:cNvSpPr/>
      </dsp:nvSpPr>
      <dsp:spPr>
        <a:xfrm>
          <a:off x="925744" y="339521"/>
          <a:ext cx="2805683" cy="2805683"/>
        </a:xfrm>
        <a:prstGeom prst="pie">
          <a:avLst>
            <a:gd name="adj1" fmla="val 12600000"/>
            <a:gd name="adj2" fmla="val 16200000"/>
          </a:avLst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You are first learner to your baby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80200" y="640129"/>
        <a:ext cx="818324" cy="6012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762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139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1783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8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0167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689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993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4714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41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646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28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66748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7677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68305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3024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27148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369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52260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33378" y="675250"/>
            <a:ext cx="9626747" cy="1983544"/>
          </a:xfrm>
        </p:spPr>
        <p:txBody>
          <a:bodyPr>
            <a:normAutofit/>
          </a:bodyPr>
          <a:lstStyle/>
          <a:p>
            <a:pPr algn="r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“A child’s  experience between the ages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of 0 – 5 years can affect the rest of their lives”</a:t>
            </a:r>
            <a:endParaRPr lang="bg-BG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91840" y="3583576"/>
            <a:ext cx="7868285" cy="2207623"/>
          </a:xfrm>
        </p:spPr>
        <p:txBody>
          <a:bodyPr>
            <a:normAutofit/>
          </a:bodyPr>
          <a:lstStyle/>
          <a:p>
            <a:pPr algn="r">
              <a:lnSpc>
                <a:spcPct val="15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Psychology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Health and Social Care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5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BMHP4019_BIRM, BMHP4003_BIRM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Ventseslav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Belev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- 2021700</a:t>
            </a:r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2366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3278" y="622330"/>
            <a:ext cx="9783932" cy="1293028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NEW LIFE BEGAN WITH PARENTS</a:t>
            </a:r>
            <a:endParaRPr lang="bg-BG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91780" y="1915358"/>
            <a:ext cx="3932261" cy="1659988"/>
          </a:xfrm>
          <a:prstGeom prst="rect">
            <a:avLst/>
          </a:prstGeom>
        </p:spPr>
      </p:pic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104D8280-C7AC-4E86-BCEE-B9B2E4EDEF98}"/>
              </a:ext>
            </a:extLst>
          </p:cNvPr>
          <p:cNvSpPr/>
          <p:nvPr/>
        </p:nvSpPr>
        <p:spPr>
          <a:xfrm>
            <a:off x="1084217" y="1819922"/>
            <a:ext cx="1543573" cy="1083165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 to be a parent</a:t>
            </a: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6C67DCC0-513C-402D-B4FA-23A55920B513}"/>
              </a:ext>
            </a:extLst>
          </p:cNvPr>
          <p:cNvSpPr/>
          <p:nvPr/>
        </p:nvSpPr>
        <p:spPr>
          <a:xfrm>
            <a:off x="3674616" y="1835191"/>
            <a:ext cx="2370338" cy="1083165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stages of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child's development</a:t>
            </a:r>
          </a:p>
        </p:txBody>
      </p:sp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DBBC2EDA-663F-4A70-A159-CCD768A73711}"/>
              </a:ext>
            </a:extLst>
          </p:cNvPr>
          <p:cNvSpPr/>
          <p:nvPr/>
        </p:nvSpPr>
        <p:spPr>
          <a:xfrm>
            <a:off x="1084217" y="3906085"/>
            <a:ext cx="4394447" cy="1293027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Understanding the stage of that development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4667B4D-78DA-42D7-AA38-AA1D30B02E3C}"/>
              </a:ext>
            </a:extLst>
          </p:cNvPr>
          <p:cNvCxnSpPr/>
          <p:nvPr/>
        </p:nvCxnSpPr>
        <p:spPr>
          <a:xfrm>
            <a:off x="2769833" y="2299317"/>
            <a:ext cx="62143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4955B78-E54C-469A-959E-947622D9075A}"/>
              </a:ext>
            </a:extLst>
          </p:cNvPr>
          <p:cNvCxnSpPr/>
          <p:nvPr/>
        </p:nvCxnSpPr>
        <p:spPr>
          <a:xfrm>
            <a:off x="4647460" y="3133817"/>
            <a:ext cx="0" cy="5415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Speech Bubble: Rectangle with Corners Rounded 20">
            <a:extLst>
              <a:ext uri="{FF2B5EF4-FFF2-40B4-BE49-F238E27FC236}">
                <a16:creationId xmlns:a16="http://schemas.microsoft.com/office/drawing/2014/main" id="{DF81D220-2FEE-4E9E-A6B3-0AC121558F47}"/>
              </a:ext>
            </a:extLst>
          </p:cNvPr>
          <p:cNvSpPr/>
          <p:nvPr/>
        </p:nvSpPr>
        <p:spPr>
          <a:xfrm>
            <a:off x="6807015" y="4263636"/>
            <a:ext cx="1748901" cy="896733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Interact with the child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AF85F14F-C312-42F1-8FD7-B7EB7DF42906}"/>
              </a:ext>
            </a:extLst>
          </p:cNvPr>
          <p:cNvCxnSpPr/>
          <p:nvPr/>
        </p:nvCxnSpPr>
        <p:spPr>
          <a:xfrm>
            <a:off x="5958312" y="4552598"/>
            <a:ext cx="55929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31EACF60-0432-47B8-8845-D8C729DF17DD}"/>
              </a:ext>
            </a:extLst>
          </p:cNvPr>
          <p:cNvCxnSpPr/>
          <p:nvPr/>
        </p:nvCxnSpPr>
        <p:spPr>
          <a:xfrm flipV="1">
            <a:off x="7681465" y="3675355"/>
            <a:ext cx="0" cy="4882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7688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6CD3965-7576-4EBB-9FEA-0E73E2DB4A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4B15F5-9B02-4280-9F50-172515BF4C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E3A5BBF0-37C3-4339-BD51-F7A980A93B6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DCFF52-EE2D-4172-BDA0-41B44D326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7767" y="764373"/>
            <a:ext cx="10618433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 you observe… 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8C3AAE9D-7189-4531-BA5E-75E77B9F6D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0618846"/>
              </p:ext>
            </p:extLst>
          </p:nvPr>
        </p:nvGraphicFramePr>
        <p:xfrm>
          <a:off x="7013359" y="2695567"/>
          <a:ext cx="4740674" cy="33400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8F659A4F-5C1E-4A34-806F-1F6D818AE77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959" t="25735" r="33013" b="22687"/>
          <a:stretch/>
        </p:blipFill>
        <p:spPr>
          <a:xfrm>
            <a:off x="599983" y="2695567"/>
            <a:ext cx="6054570" cy="334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3595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76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bg-BG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9760" y="2194560"/>
            <a:ext cx="6832600" cy="4024125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 a parent and early-stage child role model it is a hard work.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Jean Piaget’s theory of cognitive development on early stage;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Lev Vygotsky’s theory of social constructivism;</a:t>
            </a: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Child life experience is day to day repetitive activity.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49349B99-8A48-4553-8B65-D625FA1E5796}"/>
              </a:ext>
            </a:extLst>
          </p:cNvPr>
          <p:cNvSpPr/>
          <p:nvPr/>
        </p:nvSpPr>
        <p:spPr>
          <a:xfrm>
            <a:off x="7860483" y="2474753"/>
            <a:ext cx="3649211" cy="225663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Playing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with kids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improve their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cognitive abilities</a:t>
            </a:r>
          </a:p>
        </p:txBody>
      </p:sp>
    </p:spTree>
    <p:extLst>
      <p:ext uri="{BB962C8B-B14F-4D97-AF65-F5344CB8AC3E}">
        <p14:creationId xmlns:p14="http://schemas.microsoft.com/office/powerpoint/2010/main" val="938015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787790"/>
            <a:ext cx="10131425" cy="104988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Psychological theory 1</a:t>
            </a:r>
            <a:b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Piaget’s theory  -  there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is four stages of cognitive development on early stages: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ular Callout 7"/>
          <p:cNvSpPr/>
          <p:nvPr/>
        </p:nvSpPr>
        <p:spPr>
          <a:xfrm>
            <a:off x="1005838" y="2006353"/>
            <a:ext cx="2481944" cy="1451436"/>
          </a:xfrm>
          <a:prstGeom prst="wedgeRectCallout">
            <a:avLst/>
          </a:prstGeom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0 to 2 years  -  Look into the world true basic actions, sensory stage of growing;</a:t>
            </a:r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ular Callout 9"/>
          <p:cNvSpPr/>
          <p:nvPr/>
        </p:nvSpPr>
        <p:spPr>
          <a:xfrm>
            <a:off x="4010299" y="2006353"/>
            <a:ext cx="2690948" cy="1637180"/>
          </a:xfrm>
          <a:prstGeom prst="wedgeRectCallout">
            <a:avLst/>
          </a:prstGeom>
          <a:solidFill>
            <a:srgbClr val="FFC000"/>
          </a:solidFill>
          <a:ln>
            <a:solidFill>
              <a:schemeClr val="tx1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 to 7 years  -  There is a language foundation to discover the world easy, pre-operational stage;</a:t>
            </a:r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ular Callout 10"/>
          <p:cNvSpPr/>
          <p:nvPr/>
        </p:nvSpPr>
        <p:spPr>
          <a:xfrm>
            <a:off x="1005838" y="4459458"/>
            <a:ext cx="2481944" cy="1410336"/>
          </a:xfrm>
          <a:prstGeom prst="wedgeRectCallou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7 to 11 years – Logical world is forming it is a concrete operational stage</a:t>
            </a:r>
            <a:r>
              <a:rPr lang="en-US" dirty="0"/>
              <a:t>;</a:t>
            </a:r>
            <a:endParaRPr lang="bg-BG" dirty="0"/>
          </a:p>
        </p:txBody>
      </p:sp>
      <p:sp>
        <p:nvSpPr>
          <p:cNvPr id="12" name="Rectangular Callout 11"/>
          <p:cNvSpPr/>
          <p:nvPr/>
        </p:nvSpPr>
        <p:spPr>
          <a:xfrm>
            <a:off x="4010298" y="4459458"/>
            <a:ext cx="2690948" cy="1410336"/>
          </a:xfrm>
          <a:prstGeom prst="wedgeRectCallout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12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more years – Moral values are been developed formal operational stage is come</a:t>
            </a:r>
            <a:r>
              <a:rPr lang="en-US" dirty="0"/>
              <a:t>;</a:t>
            </a:r>
            <a:endParaRPr lang="bg-BG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8338" y="2396971"/>
            <a:ext cx="4613655" cy="32153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547237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1" y="346229"/>
            <a:ext cx="10131425" cy="1677880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Psychological theory 2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Vygotsky’s theory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- 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zone of proximal development</a:t>
            </a:r>
            <a:endParaRPr lang="bg-BG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tar: 6 Points 20">
            <a:extLst>
              <a:ext uri="{FF2B5EF4-FFF2-40B4-BE49-F238E27FC236}">
                <a16:creationId xmlns:a16="http://schemas.microsoft.com/office/drawing/2014/main" id="{ACD61870-0041-469A-BAD7-23F4F3469380}"/>
              </a:ext>
            </a:extLst>
          </p:cNvPr>
          <p:cNvSpPr/>
          <p:nvPr/>
        </p:nvSpPr>
        <p:spPr>
          <a:xfrm>
            <a:off x="997258" y="1884890"/>
            <a:ext cx="2864505" cy="2414725"/>
          </a:xfrm>
          <a:prstGeom prst="star6">
            <a:avLst>
              <a:gd name="adj" fmla="val 34656"/>
              <a:gd name="hf" fmla="val 115470"/>
            </a:avLst>
          </a:prstGeom>
          <a:solidFill>
            <a:schemeClr val="accent5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 and language are essential for learning</a:t>
            </a:r>
          </a:p>
        </p:txBody>
      </p:sp>
      <p:sp>
        <p:nvSpPr>
          <p:cNvPr id="22" name="Star: 6 Points 21">
            <a:extLst>
              <a:ext uri="{FF2B5EF4-FFF2-40B4-BE49-F238E27FC236}">
                <a16:creationId xmlns:a16="http://schemas.microsoft.com/office/drawing/2014/main" id="{9A507517-466A-4566-BE69-D545E611BFE7}"/>
              </a:ext>
            </a:extLst>
          </p:cNvPr>
          <p:cNvSpPr/>
          <p:nvPr/>
        </p:nvSpPr>
        <p:spPr>
          <a:xfrm>
            <a:off x="4401642" y="2328772"/>
            <a:ext cx="2610072" cy="2645546"/>
          </a:xfrm>
          <a:prstGeom prst="star6">
            <a:avLst>
              <a:gd name="adj" fmla="val 34118"/>
              <a:gd name="hf" fmla="val 115470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are born with 4 elementary mental functions</a:t>
            </a:r>
          </a:p>
        </p:txBody>
      </p:sp>
      <p:sp>
        <p:nvSpPr>
          <p:cNvPr id="23" name="Star: 6 Points 22">
            <a:extLst>
              <a:ext uri="{FF2B5EF4-FFF2-40B4-BE49-F238E27FC236}">
                <a16:creationId xmlns:a16="http://schemas.microsoft.com/office/drawing/2014/main" id="{03656D0D-CD1E-4370-80C8-5CDAFF8E15DB}"/>
              </a:ext>
            </a:extLst>
          </p:cNvPr>
          <p:cNvSpPr/>
          <p:nvPr/>
        </p:nvSpPr>
        <p:spPr>
          <a:xfrm>
            <a:off x="2211096" y="4334017"/>
            <a:ext cx="2864505" cy="2414725"/>
          </a:xfrm>
          <a:prstGeom prst="star6">
            <a:avLst>
              <a:gd name="adj" fmla="val 35118"/>
              <a:gd name="hf" fmla="val 115470"/>
            </a:avLst>
          </a:prstGeom>
          <a:solidFill>
            <a:schemeClr val="accent3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 developed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themselfs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during stages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34BCE9EF-1B7F-4208-8725-AB6BE6E45E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24" t="3355" r="9018" b="16809"/>
          <a:stretch/>
        </p:blipFill>
        <p:spPr>
          <a:xfrm>
            <a:off x="7551593" y="2559593"/>
            <a:ext cx="3643149" cy="241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630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3747" y="279975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Stage of interaction </a:t>
            </a:r>
            <a:endParaRPr lang="bg-BG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9282" y="766482"/>
            <a:ext cx="7274859" cy="5822577"/>
          </a:xfrm>
        </p:spPr>
        <p:txBody>
          <a:bodyPr>
            <a:noAutofit/>
          </a:bodyPr>
          <a:lstStyle/>
          <a:p>
            <a:pPr algn="just"/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Child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brain is formed around 5-6 years of age, so whatever is been learned by than stays there.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Some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children experienced the lack of speech and not enough emotions plus exercise.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This become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global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issue white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technology overcome our day to day activities.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Nothing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 more precious then peoples communication on live basis.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Kids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learn true attention and create after.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6B39AB-5851-47D0-BC99-CE63373E96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08" t="8565" r="16929" b="5937"/>
          <a:stretch/>
        </p:blipFill>
        <p:spPr>
          <a:xfrm>
            <a:off x="7974106" y="1445126"/>
            <a:ext cx="3932808" cy="504974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050750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26610"/>
            <a:ext cx="10131425" cy="984738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Practical  activity  ideas</a:t>
            </a:r>
            <a:endParaRPr lang="bg-BG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16061" y="1553438"/>
            <a:ext cx="5795060" cy="3054773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6" name="Rectangular Callout 5"/>
          <p:cNvSpPr/>
          <p:nvPr/>
        </p:nvSpPr>
        <p:spPr>
          <a:xfrm>
            <a:off x="685802" y="1770446"/>
            <a:ext cx="2803122" cy="1310379"/>
          </a:xfrm>
          <a:prstGeom prst="wedgeRectCallout">
            <a:avLst/>
          </a:prstGeom>
          <a:solidFill>
            <a:schemeClr val="accent2"/>
          </a:solidFill>
          <a:effectLst>
            <a:softEdge rad="31750"/>
          </a:effectLst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showing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object, parent could guide the 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vision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that specific object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3742006" y="2425635"/>
            <a:ext cx="1322363" cy="0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r="1654" b="4396"/>
          <a:stretch/>
        </p:blipFill>
        <p:spPr>
          <a:xfrm>
            <a:off x="685801" y="3629465"/>
            <a:ext cx="4181621" cy="2558236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11" name="Rectangular Callout 10"/>
          <p:cNvSpPr/>
          <p:nvPr/>
        </p:nvSpPr>
        <p:spPr>
          <a:xfrm>
            <a:off x="7301131" y="5050301"/>
            <a:ext cx="3235569" cy="1285171"/>
          </a:xfrm>
          <a:prstGeom prst="wedgeRectCallout">
            <a:avLst/>
          </a:prstGeom>
          <a:solidFill>
            <a:srgbClr val="FF0000"/>
          </a:solidFill>
          <a:effectLst>
            <a:softEdge rad="31750"/>
          </a:effectLst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Reading to a child is helpful to give them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 solid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ground to step on story telling.</a:t>
            </a:r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Straight Arrow Connector 12"/>
          <p:cNvCxnSpPr/>
          <p:nvPr/>
        </p:nvCxnSpPr>
        <p:spPr>
          <a:xfrm flipH="1" flipV="1">
            <a:off x="5238922" y="5486402"/>
            <a:ext cx="1907466" cy="28133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84252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8373" y="764373"/>
            <a:ext cx="11097827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Thank you for your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time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</a:t>
            </a:r>
            <a:endParaRPr lang="bg-BG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88F9288-61ED-491A-82B8-CE5A608B5B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13125" y="2193925"/>
            <a:ext cx="5365750" cy="4024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1854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8057" y="209006"/>
            <a:ext cx="8610600" cy="1319348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bg-BG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91886" y="1528354"/>
            <a:ext cx="11704320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1. Toomela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A., 2018. Vygotskian (but only partly Vygotsky’s) understanding of special education. 1st ed. [e-book] Tallinn: University, Estonia. Available at: </a:t>
            </a:r>
            <a:r>
              <a:rPr lang="en-US" sz="14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&lt;https://www.redalyc.org/journal/848/84860202005/html/&gt;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[Accessed 19 October 2021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pPr marL="228600" indent="-228600"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sz="1400" smtClean="0">
                <a:latin typeface="Arial" panose="020B0604020202020204" pitchFamily="34" charset="0"/>
                <a:cs typeface="Arial" panose="020B0604020202020204" pitchFamily="34" charset="0"/>
              </a:rPr>
              <a:t>Bornstein.,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2021. Human behavior - Piaget’s theory. [online] Encyclopedia Britannica. Available at: </a:t>
            </a:r>
            <a:r>
              <a:rPr lang="en-US" sz="14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&lt;https://www.britannica.com/topic/human-behavior/Piagets-theory&gt;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[Accessed 19 October 2021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3. Sword, R. and Sword, R., 2021. Early Child Development | Stages &amp; Characteristics. [online] The Hub | High Speed Training. Available at: </a:t>
            </a:r>
            <a:r>
              <a:rPr lang="en-US" sz="14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&lt;https://www.highspeedtraining.co.uk/hub/child-development-in-early-years/&gt;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[Accessed 19 October 2021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4. Allen, L., Kelly, B., Success, C., Board on Children, a., Medicine, I. and Council, N., 2021. Child Development and Early Learning. [online] Ncbi.nlm.nih.gov. Available at: </a:t>
            </a:r>
            <a:r>
              <a:rPr lang="en-US" sz="14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&lt;https://www.ncbi.nlm.nih.gov/books/NBK310550/&gt; [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Accessed 19 October 2021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5. Team, V., 2021. Supporting Cognitive Development: Environments and Materials | VLS. [online] Virtuallabschool.org. Available at: </a:t>
            </a:r>
            <a:r>
              <a:rPr lang="en-US" sz="14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&lt;https://www.virtuallabschool.org/preschool/cognitive/lesson-4&gt;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[Accessed 19 October 2021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6. Team, W., 2020. Visual Learning Style and Strategies For Teachers. [online] Western Governors University. Available at: </a:t>
            </a:r>
            <a:r>
              <a:rPr lang="en-US" sz="14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&lt;https://www.wgu.edu/blog/visual-learning-style-strategies2007.html&gt;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[Accessed 19 October 2021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7. Raising Children Network. 2020. Thinking and play: toddlers. [online] Available at: </a:t>
            </a:r>
            <a:r>
              <a:rPr lang="en-US" sz="14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&lt;https://raisingchildren.net.au/toddlers/play-learning/play-toddler-development/thinking-play-toddlers&gt;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[Accessed 19 October 2021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8. Education, F., 2021. Games &amp; Activities for Children Ages 6-10 (Fun, Educational &amp; Thinking Skills) - Family Education. [online] Family Education. Available at: </a:t>
            </a:r>
            <a:r>
              <a:rPr lang="en-US" sz="14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&lt;https://www.familyeducation.com/entertainment-activities/activities-kids&gt;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[Accessed 19 October 2021].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069797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351</TotalTime>
  <Words>689</Words>
  <Application>Microsoft Office PowerPoint</Application>
  <PresentationFormat>Widescreen</PresentationFormat>
  <Paragraphs>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</vt:lpstr>
      <vt:lpstr>Vapor Trail</vt:lpstr>
      <vt:lpstr>“A child’s  experience between the ages  of 0 – 5 years can affect the rest of their lives”</vt:lpstr>
      <vt:lpstr>NEW LIFE BEGAN WITH PARENTS</vt:lpstr>
      <vt:lpstr>Have  you observe… </vt:lpstr>
      <vt:lpstr>Introduction</vt:lpstr>
      <vt:lpstr>Psychological theory 1  Piaget’s theory  -  there is four stages of cognitive development on early stages: </vt:lpstr>
      <vt:lpstr>Psychological theory 2  Vygotsky’s theory  -  The zone of proximal development</vt:lpstr>
      <vt:lpstr>Stage of interaction </vt:lpstr>
      <vt:lpstr>Practical  activity  ideas</vt:lpstr>
      <vt:lpstr> Thank you for your time 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“A child’s  experience between the ages of 0 – 5 years can affect the rest of their lives”</dc:title>
  <dc:creator>Windows User</dc:creator>
  <cp:lastModifiedBy>Windows User</cp:lastModifiedBy>
  <cp:revision>46</cp:revision>
  <cp:lastPrinted>2021-10-19T15:04:33Z</cp:lastPrinted>
  <dcterms:created xsi:type="dcterms:W3CDTF">2021-10-19T10:01:03Z</dcterms:created>
  <dcterms:modified xsi:type="dcterms:W3CDTF">2021-10-19T17:18:55Z</dcterms:modified>
</cp:coreProperties>
</file>