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0"/>
  </p:notesMasterIdLst>
  <p:sldIdLst>
    <p:sldId id="256" r:id="rId2"/>
    <p:sldId id="258" r:id="rId3"/>
    <p:sldId id="259" r:id="rId4"/>
    <p:sldId id="316" r:id="rId5"/>
    <p:sldId id="261" r:id="rId6"/>
    <p:sldId id="262" r:id="rId7"/>
    <p:sldId id="263" r:id="rId8"/>
    <p:sldId id="264" r:id="rId9"/>
    <p:sldId id="265" r:id="rId10"/>
    <p:sldId id="291" r:id="rId11"/>
    <p:sldId id="292" r:id="rId12"/>
    <p:sldId id="293" r:id="rId13"/>
    <p:sldId id="294" r:id="rId14"/>
    <p:sldId id="295" r:id="rId15"/>
    <p:sldId id="296" r:id="rId16"/>
    <p:sldId id="297" r:id="rId17"/>
    <p:sldId id="298" r:id="rId18"/>
    <p:sldId id="279" r:id="rId19"/>
    <p:sldId id="299" r:id="rId20"/>
    <p:sldId id="300" r:id="rId21"/>
    <p:sldId id="282" r:id="rId22"/>
    <p:sldId id="301" r:id="rId23"/>
    <p:sldId id="302" r:id="rId24"/>
    <p:sldId id="305" r:id="rId25"/>
    <p:sldId id="306" r:id="rId26"/>
    <p:sldId id="288" r:id="rId27"/>
    <p:sldId id="307" r:id="rId28"/>
    <p:sldId id="303" r:id="rId29"/>
    <p:sldId id="290" r:id="rId30"/>
    <p:sldId id="309" r:id="rId31"/>
    <p:sldId id="310" r:id="rId32"/>
    <p:sldId id="311" r:id="rId33"/>
    <p:sldId id="312" r:id="rId34"/>
    <p:sldId id="317" r:id="rId35"/>
    <p:sldId id="318" r:id="rId36"/>
    <p:sldId id="313" r:id="rId37"/>
    <p:sldId id="315" r:id="rId38"/>
    <p:sldId id="314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64" y="8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D2CFB7-FB8A-4DBC-9AAA-A3F80073BB4D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1F5AD-43A9-4EAC-87BB-35677AD87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191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646A2F36-9CDF-4B9E-9949-681378B8B770}" type="slidenum">
              <a:rPr lang="en-GB" altLang="en-US"/>
              <a:pPr eaLnBrk="1" hangingPunct="1"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2876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180E1126-EED5-486C-BF2B-53FC628F0849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04618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92F4F29F-F978-4091-8D3A-420C82111F76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67695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34BC4EFC-5767-4E6D-8DD2-F67CADDEBF5F}" type="slidenum">
              <a:rPr lang="en-GB" altLang="en-US"/>
              <a:pPr eaLnBrk="1" hangingPunct="1"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60963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EDB7C50F-FD67-42BC-A15D-3EA082C455B7}" type="slidenum">
              <a:rPr lang="en-GB" altLang="en-US"/>
              <a:pPr eaLnBrk="1" hangingPunct="1"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43173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78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1B155AFE-6D57-4C00-8915-917D9C409725}" type="slidenum">
              <a:rPr lang="en-GB" altLang="en-US"/>
              <a:pPr eaLnBrk="1" hangingPunct="1"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75861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ED78374C-27C9-461C-B7E8-C7571606F73B}" type="slidenum">
              <a:rPr lang="en-GB" altLang="en-US"/>
              <a:pPr eaLnBrk="1" hangingPunct="1"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03345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D38181E8-F1F3-4E90-9EBD-213506F24EB9}" type="slidenum">
              <a:rPr lang="en-GB" altLang="en-US"/>
              <a:pPr eaLnBrk="1" hangingPunct="1"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5897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CCA842A-B71A-4EBF-A7AB-338D5061B7AF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ECES5007/C 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Lines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Enquiry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Sesiwn</a:t>
            </a:r>
            <a:r>
              <a:rPr lang="en-GB" dirty="0" smtClean="0"/>
              <a:t> 6 / Session 6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339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 Module 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0"/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 materion allweddol mewn addysg trwy brofiad ar leoliad a chynyddu ymwybyddiaeth myfyrwyr o bwysigrwydd ymchwil addysgol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0"/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explore key issues in education through placement experience and to increase students’ awareness of the importance of educational research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441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erthnasol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Relevant Learning Outcome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133600"/>
            <a:ext cx="3822192" cy="39928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 ymwybyddiaeth feirniadol o amrywiol </a:t>
            </a:r>
            <a:r>
              <a:rPr lang="cy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fethodolegau</a:t>
            </a: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ymchwil sy’n berthnasol i addysg, yn cynnwys </a:t>
            </a:r>
            <a:r>
              <a:rPr lang="cy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a’u cryfderau, eu gwendidau a’u </a:t>
            </a:r>
            <a:r>
              <a:rPr lang="cy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cyfyngiadau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>
            <a:normAutofit/>
          </a:bodyPr>
          <a:lstStyle/>
          <a:p>
            <a:pPr marL="0" indent="0" hangingPunc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an awareness of various research methodologies that are relevant to education, including ICT, and their strengths, weaknesses and 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775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Casglu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pPr lvl="1"/>
            <a:r>
              <a:rPr lang="en-GB" sz="34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Holiaduron</a:t>
            </a:r>
            <a:endParaRPr lang="en-GB" sz="34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3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a </a:t>
            </a:r>
            <a:r>
              <a:rPr lang="en-GB" sz="3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lvl="1"/>
            <a:r>
              <a:rPr lang="en-GB" sz="34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endParaRPr lang="en-GB" sz="34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3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a </a:t>
            </a:r>
            <a:r>
              <a:rPr lang="en-GB" sz="3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Collection</a:t>
            </a:r>
          </a:p>
          <a:p>
            <a:pPr lvl="1"/>
            <a:r>
              <a:rPr lang="en-GB" sz="32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Questionnaires</a:t>
            </a:r>
          </a:p>
          <a:p>
            <a:pPr lvl="1"/>
            <a:r>
              <a:rPr lang="en-GB" sz="3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and How?</a:t>
            </a:r>
          </a:p>
          <a:p>
            <a:pPr lvl="1"/>
            <a:r>
              <a:rPr lang="en-GB" sz="3400" b="1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Observation</a:t>
            </a:r>
          </a:p>
          <a:p>
            <a:pPr lvl="1"/>
            <a:r>
              <a:rPr lang="en-GB" sz="3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and How?</a:t>
            </a:r>
            <a:endParaRPr lang="en-GB" sz="34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0881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438400"/>
            <a:ext cx="4038600" cy="35687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 wn i beth wna’ i. . </a:t>
            </a:r>
            <a:r>
              <a:rPr lang="cy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ctr" eaLnBrk="1" hangingPunct="1">
              <a:buFont typeface="Wingdings 3" charset="2"/>
              <a:buNone/>
            </a:pPr>
            <a:endParaRPr lang="cy-GB" altLang="en-US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buFont typeface="Wingdings 3" charset="2"/>
              <a:buNone/>
            </a:pPr>
            <a:r>
              <a:rPr lang="cy-GB" alt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Anfon </a:t>
            </a:r>
            <a:r>
              <a:rPr lang="cy-GB" alt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</a:t>
            </a:r>
            <a:r>
              <a:rPr lang="cy-GB" alt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cy-GB" altLang="en-US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US" altLang="en-US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34925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buFont typeface="Wingdings 3" charset="2"/>
              <a:buNone/>
            </a:pPr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know what  I’ll do. . . </a:t>
            </a: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buFont typeface="Wingdings 3" charset="2"/>
              <a:buNone/>
            </a:pPr>
            <a:r>
              <a:rPr lang="en-GB" altLang="en-US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I’ll send out </a:t>
            </a:r>
          </a:p>
          <a:p>
            <a:pPr algn="ctr" eaLnBrk="1" hangingPunct="1">
              <a:buFont typeface="Wingdings 3" charset="2"/>
              <a:buNone/>
            </a:pPr>
            <a:r>
              <a:rPr lang="en-GB" altLang="en-US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QUESTIONNAIRE!</a:t>
            </a:r>
          </a:p>
          <a:p>
            <a:pPr eaLnBrk="1" hangingPunct="1"/>
            <a:endParaRPr lang="en-GB" altLang="en-US" i="1" dirty="0" smtClean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i="1" dirty="0" smtClean="0">
                <a:ea typeface="+mj-ea"/>
              </a:rPr>
              <a:t>Mae angen </a:t>
            </a:r>
            <a:r>
              <a:rPr lang="en-GB" sz="3600" i="1" dirty="0" err="1" smtClean="0">
                <a:ea typeface="+mj-ea"/>
              </a:rPr>
              <a:t>i</a:t>
            </a:r>
            <a:r>
              <a:rPr lang="en-GB" sz="3600" i="1" dirty="0" smtClean="0">
                <a:ea typeface="+mj-ea"/>
              </a:rPr>
              <a:t> fi </a:t>
            </a:r>
            <a:r>
              <a:rPr lang="en-GB" sz="3600" i="1" dirty="0" err="1" smtClean="0">
                <a:ea typeface="+mj-ea"/>
              </a:rPr>
              <a:t>gyflawni</a:t>
            </a:r>
            <a:r>
              <a:rPr lang="en-GB" sz="3600" i="1" dirty="0" smtClean="0">
                <a:ea typeface="+mj-ea"/>
              </a:rPr>
              <a:t> </a:t>
            </a:r>
            <a:r>
              <a:rPr lang="en-GB" sz="3600" i="1" dirty="0" smtClean="0"/>
              <a:t>darn o </a:t>
            </a:r>
            <a:r>
              <a:rPr lang="en-GB" sz="3600" i="1" dirty="0" err="1" smtClean="0"/>
              <a:t>ymchwill</a:t>
            </a:r>
            <a:r>
              <a:rPr lang="en-GB" sz="3600" i="1" dirty="0" smtClean="0"/>
              <a:t>….    </a:t>
            </a:r>
            <a:r>
              <a:rPr lang="en-GB" sz="3600" i="1" dirty="0" smtClean="0">
                <a:ea typeface="+mj-ea"/>
              </a:rPr>
              <a:t>I </a:t>
            </a:r>
            <a:r>
              <a:rPr lang="en-GB" sz="3600" i="1" dirty="0" smtClean="0">
                <a:ea typeface="+mj-ea"/>
              </a:rPr>
              <a:t>have to Undertake a Piece of Research  . .</a:t>
            </a:r>
            <a:r>
              <a:rPr lang="en-GB" i="1" dirty="0" smtClean="0">
                <a:ea typeface="+mj-ea"/>
              </a:rPr>
              <a:t> </a:t>
            </a:r>
          </a:p>
        </p:txBody>
      </p:sp>
      <p:pic>
        <p:nvPicPr>
          <p:cNvPr id="1026" name="Picture 2" descr="C:\Users\l.roberts\AppData\Local\Microsoft\Windows\Temporary Internet Files\Content.IE5\HEPN0LIZ\MC9003833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46" y="4191000"/>
            <a:ext cx="4553712" cy="252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0194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438400"/>
            <a:ext cx="4038600" cy="35687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Nid oes yr un dull wedi’i gamddefnyddio gymaint </a:t>
            </a:r>
            <a:r>
              <a:rPr lang="cy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cy-GB" altLang="en-US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’r holiadur</a:t>
            </a:r>
          </a:p>
          <a:p>
            <a:pPr eaLnBrk="1" hangingPunct="1"/>
            <a:r>
              <a:rPr lang="cy-GB" altLang="en-US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wedi dod yn ateb cyflym ar gyfer dulliau ymchwil cymdeithasol</a:t>
            </a:r>
          </a:p>
          <a:p>
            <a:pPr eaLnBrk="1" hangingPunct="1"/>
            <a:endParaRPr lang="en-US" altLang="en-US" i="1" dirty="0" smtClean="0"/>
          </a:p>
        </p:txBody>
      </p:sp>
      <p:sp>
        <p:nvSpPr>
          <p:cNvPr id="11267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3492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single method has been so abused as the questionnaire</a:t>
            </a:r>
          </a:p>
          <a:p>
            <a:pPr eaLnBrk="1" hangingPunct="1"/>
            <a:r>
              <a:rPr lang="en-GB" altLang="en-US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has become the quick fix for social research methods</a:t>
            </a:r>
          </a:p>
          <a:p>
            <a:pPr eaLnBrk="1" hangingPunct="1"/>
            <a:endParaRPr lang="en-GB" altLang="en-US" i="1" dirty="0" smtClean="0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smtClean="0">
                <a:ea typeface="+mj-ea"/>
              </a:rPr>
              <a:t>Gillham (2000)</a:t>
            </a:r>
          </a:p>
        </p:txBody>
      </p:sp>
      <p:pic>
        <p:nvPicPr>
          <p:cNvPr id="1030" name="Picture 6" descr="C:\Users\l.roberts\AppData\Local\Microsoft\Windows\Temporary Internet Files\Content.IE5\VT7L4AUG\MP9004022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685800"/>
            <a:ext cx="2085688" cy="1710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51653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3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easy option . . .</a:t>
            </a: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world is full of well meaning people who believe that anyone who can write plain English and has a modicum of common sense can produce a good questionnaire</a:t>
            </a:r>
          </a:p>
          <a:p>
            <a:pPr eaLnBrk="1" hangingPunct="1"/>
            <a:endParaRPr lang="en-GB" altLang="en-US" i="1" dirty="0" smtClean="0">
              <a:solidFill>
                <a:schemeClr val="tx1"/>
              </a:solidFill>
            </a:endParaRP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>
                <a:ea typeface="+mj-ea"/>
              </a:rPr>
              <a:t>Oppenheim (1996)</a:t>
            </a:r>
          </a:p>
        </p:txBody>
      </p:sp>
      <p:pic>
        <p:nvPicPr>
          <p:cNvPr id="2051" name="Picture 3" descr="C:\Users\l.roberts\AppData\Local\Microsoft\Windows\Temporary Internet Files\Content.IE5\VT7L4AUG\MC9003839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711200"/>
            <a:ext cx="1828801" cy="158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82304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20414" y="2590800"/>
            <a:ext cx="4038600" cy="3873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 nad yw’r data sydd eu hangen arnom ar gael yn barod</a:t>
            </a:r>
          </a:p>
          <a:p>
            <a:pPr eaLnBrk="1" hangingPunct="1"/>
            <a:endParaRPr lang="cy-GB" altLang="en-US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cy-GB" altLang="en-US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 ellir profi’r cwestiynau ymchwil mewn arbrawf</a:t>
            </a:r>
          </a:p>
          <a:p>
            <a:pPr eaLnBrk="1" hangingPunct="1"/>
            <a:endParaRPr lang="en-US" altLang="en-US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39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90800"/>
            <a:ext cx="4038600" cy="3873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the data we require does not already exist</a:t>
            </a:r>
          </a:p>
          <a:p>
            <a:pPr eaLnBrk="1" hangingPunct="1"/>
            <a:endParaRPr lang="en-GB" altLang="en-US" sz="2800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8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research questions are not susceptible to experimental trial</a:t>
            </a:r>
          </a:p>
          <a:p>
            <a:pPr eaLnBrk="1" hangingPunct="1"/>
            <a:endParaRPr lang="en-GB" altLang="en-US" i="1" dirty="0" smtClean="0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20414" y="381000"/>
            <a:ext cx="9601200" cy="1252728"/>
          </a:xfrm>
        </p:spPr>
        <p:txBody>
          <a:bodyPr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3200" i="1" dirty="0" err="1" smtClean="0"/>
              <a:t>Pryd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byddem</a:t>
            </a:r>
            <a:r>
              <a:rPr lang="en-GB" sz="3200" i="1" dirty="0" smtClean="0"/>
              <a:t> yn </a:t>
            </a:r>
            <a:r>
              <a:rPr lang="en-GB" sz="3200" i="1" dirty="0" err="1" smtClean="0"/>
              <a:t>defnyddio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A</a:t>
            </a:r>
            <a:r>
              <a:rPr lang="en-GB" sz="3200" i="1" dirty="0" err="1" smtClean="0"/>
              <a:t>rolwg</a:t>
            </a:r>
            <a:r>
              <a:rPr lang="en-GB" sz="3200" i="1" dirty="0" smtClean="0"/>
              <a:t>/</a:t>
            </a:r>
            <a:r>
              <a:rPr lang="en-GB" sz="3200" i="1" dirty="0" err="1"/>
              <a:t>H</a:t>
            </a:r>
            <a:r>
              <a:rPr lang="en-GB" sz="3200" i="1" dirty="0" err="1" smtClean="0"/>
              <a:t>oliadur</a:t>
            </a:r>
            <a:r>
              <a:rPr lang="en-GB" sz="3200" i="1" dirty="0" smtClean="0"/>
              <a:t>?</a:t>
            </a:r>
            <a:br>
              <a:rPr lang="en-GB" sz="3200" i="1" dirty="0" smtClean="0"/>
            </a:br>
            <a:r>
              <a:rPr lang="en-GB" sz="3200" i="1" dirty="0" smtClean="0"/>
              <a:t>When </a:t>
            </a:r>
            <a:r>
              <a:rPr lang="en-GB" sz="3200" i="1" dirty="0" smtClean="0"/>
              <a:t>would we </a:t>
            </a:r>
            <a:r>
              <a:rPr lang="en-GB" sz="3200" i="1" dirty="0"/>
              <a:t>u</a:t>
            </a:r>
            <a:r>
              <a:rPr lang="en-GB" sz="3200" i="1" dirty="0" smtClean="0"/>
              <a:t>se a Survey/Questionnaire?</a:t>
            </a:r>
          </a:p>
        </p:txBody>
      </p:sp>
    </p:spTree>
    <p:extLst>
      <p:ext uri="{BB962C8B-B14F-4D97-AF65-F5344CB8AC3E}">
        <p14:creationId xmlns:p14="http://schemas.microsoft.com/office/powerpoint/2010/main" val="18652475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590800"/>
            <a:ext cx="4038600" cy="34163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holiaduron yn dda am </a:t>
            </a:r>
            <a:r>
              <a:rPr lang="cy-GB" altLang="en-US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gasglu</a:t>
            </a:r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ffeithiau cymharol syml</a:t>
            </a:r>
          </a:p>
          <a:p>
            <a:pPr eaLnBrk="1" hangingPunct="1"/>
            <a:endParaRPr lang="cy-GB" altLang="en-US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 </a:t>
            </a:r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cystal am gasglu safbwyntiau, agweddau neu esboniadau</a:t>
            </a:r>
          </a:p>
          <a:p>
            <a:pPr eaLnBrk="1" hangingPunct="1"/>
            <a:endParaRPr lang="en-US" altLang="en-US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3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3492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Questionnaires are good at gathering relatively simple facts</a:t>
            </a:r>
          </a:p>
          <a:p>
            <a:pPr eaLnBrk="1" hangingPunct="1"/>
            <a:endParaRPr lang="en-GB" altLang="en-US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so good at gathering opinions, attitudes or explanations</a:t>
            </a:r>
          </a:p>
          <a:p>
            <a:pPr eaLnBrk="1" hangingPunct="1"/>
            <a:endParaRPr lang="en-GB" altLang="en-US" i="1" dirty="0" smtClean="0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600200" y="304800"/>
            <a:ext cx="8229600" cy="125272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 smtClean="0">
                <a:ea typeface="+mj-ea"/>
              </a:rPr>
              <a:t>Cofiwch</a:t>
            </a:r>
            <a:r>
              <a:rPr lang="en-GB" i="1" dirty="0" smtClean="0">
                <a:ea typeface="+mj-ea"/>
              </a:rPr>
              <a:t>! Remember</a:t>
            </a:r>
            <a:r>
              <a:rPr lang="en-GB" i="1" dirty="0" smtClean="0">
                <a:ea typeface="+mj-ea"/>
              </a:rPr>
              <a:t>!</a:t>
            </a:r>
          </a:p>
        </p:txBody>
      </p:sp>
      <p:pic>
        <p:nvPicPr>
          <p:cNvPr id="4098" name="Picture 2" descr="C:\Users\l.roberts\AppData\Local\Microsoft\Windows\Temporary Internet Files\Content.IE5\6IDJCSBB\MC9003408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572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24797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Mathau</a:t>
            </a:r>
            <a:r>
              <a:rPr lang="en-GB" i="1" dirty="0" smtClean="0"/>
              <a:t> o </a:t>
            </a:r>
            <a:r>
              <a:rPr lang="en-GB" i="1" dirty="0" err="1" smtClean="0"/>
              <a:t>Holiaduron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Questionnaire </a:t>
            </a:r>
            <a:r>
              <a:rPr lang="en-GB" i="1" dirty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133600"/>
            <a:ext cx="3822192" cy="3992880"/>
          </a:xfrm>
        </p:spPr>
        <p:txBody>
          <a:bodyPr/>
          <a:lstStyle/>
          <a:p>
            <a:pPr>
              <a:lnSpc>
                <a:spcPct val="135000"/>
              </a:lnSpc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Wyneb yn wyneb</a:t>
            </a:r>
          </a:p>
          <a:p>
            <a:pPr>
              <a:lnSpc>
                <a:spcPct val="135000"/>
              </a:lnSpc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 </a:t>
            </a:r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weinyddu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35000"/>
              </a:lnSpc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 </a:t>
            </a:r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drwy’r post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35000"/>
              </a:lnSpc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 </a:t>
            </a:r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 dechnoleg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209800"/>
            <a:ext cx="3822192" cy="3916680"/>
          </a:xfrm>
        </p:spPr>
        <p:txBody>
          <a:bodyPr/>
          <a:lstStyle/>
          <a:p>
            <a:r>
              <a:rPr lang="fr-FR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 to face</a:t>
            </a:r>
          </a:p>
          <a:p>
            <a:r>
              <a:rPr lang="fr-FR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</a:t>
            </a:r>
            <a:r>
              <a:rPr lang="fr-FR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administered</a:t>
            </a:r>
            <a:endParaRPr lang="fr-FR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Postal questionnaire</a:t>
            </a:r>
          </a:p>
          <a:p>
            <a:r>
              <a:rPr lang="fr-FR" altLang="en-US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fr-FR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questionnaire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2" descr="C:\Users\l.roberts\AppData\Local\Microsoft\Windows\Temporary Internet Files\Content.IE5\HEPN0LIZ\MC9004393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5029200"/>
            <a:ext cx="64008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004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Ystyriaethau</a:t>
            </a:r>
            <a:r>
              <a:rPr lang="en-GB" dirty="0"/>
              <a:t>/</a:t>
            </a:r>
            <a:r>
              <a:rPr lang="en-GB" dirty="0" smtClean="0"/>
              <a:t>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Cyfradd </a:t>
            </a:r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 ymateb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Cyflymder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aint 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 y sampl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 rate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Speed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Amount of data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size</a:t>
            </a:r>
          </a:p>
          <a:p>
            <a:endParaRPr lang="en-GB" dirty="0"/>
          </a:p>
        </p:txBody>
      </p:sp>
      <p:pic>
        <p:nvPicPr>
          <p:cNvPr id="6146" name="Picture 2" descr="C:\Users\l.roberts\AppData\Local\Microsoft\Windows\Temporary Internet Files\Content.IE5\N7NKQ001\MC9001570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4724400"/>
            <a:ext cx="1825142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200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Wyneb</a:t>
            </a:r>
            <a:r>
              <a:rPr lang="en-GB" i="1" dirty="0" smtClean="0"/>
              <a:t> yn </a:t>
            </a:r>
            <a:r>
              <a:rPr lang="en-GB" i="1" dirty="0" err="1"/>
              <a:t>W</a:t>
            </a:r>
            <a:r>
              <a:rPr lang="en-GB" i="1" dirty="0" err="1" smtClean="0"/>
              <a:t>yneb</a:t>
            </a:r>
            <a:r>
              <a:rPr lang="en-GB" i="1" dirty="0" smtClean="0"/>
              <a:t>/Face </a:t>
            </a:r>
            <a:r>
              <a:rPr lang="en-GB" i="1" dirty="0"/>
              <a:t>to 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plant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cyfleus/hwylus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US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accessibility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</a:p>
          <a:p>
            <a:endParaRPr lang="en-GB" dirty="0"/>
          </a:p>
        </p:txBody>
      </p:sp>
      <p:pic>
        <p:nvPicPr>
          <p:cNvPr id="5" name="Picture 2" descr="C:\Users\l.roberts\AppData\Local\Microsoft\Windows\Temporary Internet Files\Content.IE5\N7NKQ001\MC9003516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4520339"/>
            <a:ext cx="1807675" cy="157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314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Hunan </a:t>
            </a:r>
            <a:r>
              <a:rPr lang="en-GB" i="1" dirty="0" err="1" smtClean="0"/>
              <a:t>Weinyddu</a:t>
            </a:r>
            <a:r>
              <a:rPr lang="en-GB" i="1" dirty="0" smtClean="0"/>
              <a:t>/Self </a:t>
            </a:r>
            <a:r>
              <a:rPr lang="en-GB" i="1" dirty="0"/>
              <a:t>Administered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057400"/>
            <a:ext cx="3822192" cy="4069080"/>
          </a:xfrm>
        </p:spPr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cyfrinachedd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dienw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 isel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cymhelliad isel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anodd eu casglu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anonymous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literacy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motivation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 to collect</a:t>
            </a:r>
          </a:p>
          <a:p>
            <a:endParaRPr lang="en-GB" dirty="0"/>
          </a:p>
        </p:txBody>
      </p:sp>
      <p:pic>
        <p:nvPicPr>
          <p:cNvPr id="5" name="Picture 2" descr="C:\Users\l.roberts\AppData\Local\Microsoft\Windows\Temporary Internet Files\Content.IE5\N7NKQ001\MP9004022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5029200"/>
            <a:ext cx="29718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0421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Holiadur</a:t>
            </a:r>
            <a:r>
              <a:rPr lang="en-GB" i="1" dirty="0" smtClean="0"/>
              <a:t> </a:t>
            </a:r>
            <a:r>
              <a:rPr lang="en-GB" i="1" dirty="0" err="1" smtClean="0"/>
              <a:t>drwy’r</a:t>
            </a:r>
            <a:r>
              <a:rPr lang="en-GB" i="1" dirty="0" smtClean="0"/>
              <a:t> Post/</a:t>
            </a:r>
            <a:r>
              <a:rPr lang="en-GB" i="1" dirty="0" err="1" smtClean="0"/>
              <a:t>Technoleg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Postal/Technology </a:t>
            </a:r>
            <a:r>
              <a:rPr lang="en-GB" i="1" dirty="0"/>
              <a:t>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981200"/>
            <a:ext cx="3822192" cy="4145280"/>
          </a:xfrm>
        </p:spPr>
        <p:txBody>
          <a:bodyPr/>
          <a:lstStyle/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fawr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en-US" noProof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cyfradd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isel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- 20-40%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gormod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holiaduron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gwmnïau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05000"/>
            <a:ext cx="3822192" cy="42214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 sample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specific target group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response rate - 20-40% only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overload from other </a:t>
            </a:r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companies or organisations</a:t>
            </a: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0242" name="Picture 2" descr="C:\Users\l.roberts\AppData\Local\Microsoft\Windows\Temporary Internet Files\Content.IE5\6IDJCSBB\MC9000236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5334000"/>
            <a:ext cx="18288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91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Dyluniad</a:t>
            </a:r>
            <a:r>
              <a:rPr lang="en-GB" i="1" dirty="0" smtClean="0"/>
              <a:t> yn </a:t>
            </a:r>
            <a:r>
              <a:rPr lang="en-GB" i="1" dirty="0" err="1" smtClean="0"/>
              <a:t>Allweddol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Instrumental </a:t>
            </a:r>
            <a:r>
              <a:rPr lang="en-GB" i="1" dirty="0"/>
              <a:t>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752600"/>
            <a:ext cx="3822192" cy="4373880"/>
          </a:xfrm>
        </p:spPr>
        <p:txBody>
          <a:bodyPr>
            <a:normAutofit lnSpcReduction="10000"/>
          </a:bodyPr>
          <a:lstStyle/>
          <a:p>
            <a:r>
              <a:rPr lang="cy-GB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Trefn y cwestiynau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 arweiniol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 system werthoedd chi - tuedd</a:t>
            </a:r>
          </a:p>
          <a:p>
            <a:r>
              <a:rPr lang="cy-GB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Peilot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treialwch eich holiadur gydag adran fechan o’ch poblogaeth arfaethedig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 hyn yn amlygu unrhyw broblemau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676400"/>
            <a:ext cx="3822192" cy="44500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order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vital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leading questions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own value system - bias</a:t>
            </a:r>
          </a:p>
          <a:p>
            <a:pPr>
              <a:lnSpc>
                <a:spcPct val="90000"/>
              </a:lnSpc>
            </a:pPr>
            <a:r>
              <a:rPr lang="en-GB" altLang="en-US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Pilot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trial your questionnaire with a small section of your proposed population 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will identify any problems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885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Beth </a:t>
            </a:r>
            <a:r>
              <a:rPr lang="en-GB" i="1" dirty="0" err="1" smtClean="0"/>
              <a:t>Sy’n</a:t>
            </a:r>
            <a:r>
              <a:rPr lang="en-GB" i="1" dirty="0" smtClean="0"/>
              <a:t> </a:t>
            </a:r>
            <a:r>
              <a:rPr lang="en-GB" i="1" dirty="0" err="1" smtClean="0"/>
              <a:t>Mynd</a:t>
            </a:r>
            <a:r>
              <a:rPr lang="en-GB" i="1" dirty="0" smtClean="0"/>
              <a:t> </a:t>
            </a:r>
            <a:r>
              <a:rPr lang="en-GB" i="1" dirty="0" err="1" smtClean="0"/>
              <a:t>Ble</a:t>
            </a:r>
            <a:r>
              <a:rPr lang="en-GB" i="1" dirty="0" smtClean="0"/>
              <a:t>?</a:t>
            </a:r>
            <a:br>
              <a:rPr lang="en-GB" i="1" dirty="0" smtClean="0"/>
            </a:br>
            <a:r>
              <a:rPr lang="en-GB" i="1" dirty="0" smtClean="0"/>
              <a:t>What </a:t>
            </a:r>
            <a:r>
              <a:rPr lang="en-GB" i="1" dirty="0"/>
              <a:t>Goes Where?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905000"/>
            <a:ext cx="3822192" cy="4221480"/>
          </a:xfrm>
        </p:spPr>
        <p:txBody>
          <a:bodyPr>
            <a:normAutofit/>
          </a:bodyPr>
          <a:lstStyle/>
          <a:p>
            <a:r>
              <a:rPr lang="cy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Eglurwch pam rydych yn gwneud arolwg </a:t>
            </a:r>
            <a:r>
              <a:rPr lang="cy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ohonynt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pwrpas y data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fydd yn digwydd i’r data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byddwch yn gwrtais a </a:t>
            </a:r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rhowch 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 i faterion moesegol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cydsyniad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why they are being </a:t>
            </a:r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surveyed</a:t>
            </a: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 of data</a:t>
            </a: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will happen to data</a:t>
            </a: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altLang="en-US" sz="2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 polite </a:t>
            </a:r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cover ethical issues </a:t>
            </a: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808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Cwestiynau</a:t>
            </a:r>
            <a:r>
              <a:rPr lang="en-GB" i="1" dirty="0" smtClean="0"/>
              <a:t> </a:t>
            </a:r>
            <a:r>
              <a:rPr lang="en-GB" i="1" dirty="0" err="1" smtClean="0"/>
              <a:t>Cefndirol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Background </a:t>
            </a:r>
            <a:r>
              <a:rPr lang="en-GB" i="1" dirty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ymwneud â nodweddion personol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</a:t>
            </a:r>
          </a:p>
          <a:p>
            <a:pPr lvl="1"/>
            <a:r>
              <a:rPr lang="cy-GB" altLang="en-US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côd</a:t>
            </a:r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cyfeiriad e-bost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Concerning personal characteristics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postcode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email address</a:t>
            </a:r>
          </a:p>
          <a:p>
            <a:endParaRPr lang="en-GB" dirty="0"/>
          </a:p>
        </p:txBody>
      </p:sp>
      <p:pic>
        <p:nvPicPr>
          <p:cNvPr id="12294" name="Picture 6" descr="C:\Users\l.roberts\AppData\Local\Microsoft\Windows\Temporary Internet Files\Content.IE5\N7NKQ001\MP9004484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5201619"/>
            <a:ext cx="2133601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555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1371600"/>
            <a:ext cx="4038600" cy="4635500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endParaRPr lang="cy-GB" altLang="en-US" i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 nag 8 tudalen</a:t>
            </a:r>
          </a:p>
          <a:p>
            <a:pPr lvl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 na 100 eitem </a:t>
            </a:r>
          </a:p>
          <a:p>
            <a:pPr lvl="1" eaLnBrk="1" hangingPunct="1"/>
            <a:r>
              <a:rPr lang="en-US" altLang="en-US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Gramadeg</a:t>
            </a:r>
            <a:endParaRPr lang="en-US" altLang="en-US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/>
            <a:r>
              <a:rPr lang="en-US" altLang="en-US" noProof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altLang="en-US" noProof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arllenadwyedd</a:t>
            </a:r>
          </a:p>
          <a:p>
            <a:pPr lvl="1" eaLnBrk="1" hangingPunct="1"/>
            <a:r>
              <a:rPr lang="en-US" altLang="en-US" noProof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Cyfieithiad/ôl-gyfieithiad</a:t>
            </a:r>
            <a:endParaRPr lang="en-US" altLang="en-US" noProof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/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altLang="en-US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liw</a:t>
            </a:r>
            <a:r>
              <a:rPr lang="en-US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golau</a:t>
            </a:r>
            <a:endParaRPr lang="en-US" altLang="en-US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/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altLang="en-US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mlen</a:t>
            </a:r>
            <a:r>
              <a:rPr lang="en-US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altLang="en-US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arod</a:t>
            </a:r>
            <a:r>
              <a:rPr lang="en-US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 stamp</a:t>
            </a:r>
            <a:endParaRPr lang="en-GB" altLang="en-US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771" name="Content Placeholder 4"/>
          <p:cNvSpPr>
            <a:spLocks noGrp="1"/>
          </p:cNvSpPr>
          <p:nvPr>
            <p:ph sz="half" idx="4294967295"/>
          </p:nvPr>
        </p:nvSpPr>
        <p:spPr>
          <a:xfrm>
            <a:off x="4648200" y="1752600"/>
            <a:ext cx="4038600" cy="4254500"/>
          </a:xfrm>
          <a:prstGeom prst="rect">
            <a:avLst/>
          </a:prstGeom>
        </p:spPr>
        <p:txBody>
          <a:bodyPr/>
          <a:lstStyle/>
          <a:p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than 8 pages (max)</a:t>
            </a:r>
          </a:p>
          <a:p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than 100 items (max)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Grammar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Readability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Translation/back translation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Light colour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SAE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 smtClean="0"/>
              <a:t>Dyluniad</a:t>
            </a:r>
            <a:r>
              <a:rPr lang="en-GB" i="1" dirty="0" smtClean="0"/>
              <a:t> ac </a:t>
            </a:r>
            <a:r>
              <a:rPr lang="en-GB" i="1" dirty="0" err="1" smtClean="0"/>
              <a:t>Ymddangosiad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>
                <a:ea typeface="+mj-ea"/>
              </a:rPr>
              <a:t>Design </a:t>
            </a:r>
            <a:r>
              <a:rPr lang="en-GB" i="1" dirty="0" smtClean="0">
                <a:ea typeface="+mj-ea"/>
              </a:rPr>
              <a:t>and Appearance</a:t>
            </a:r>
            <a:endParaRPr lang="en-GB" i="1" dirty="0">
              <a:ea typeface="+mj-ea"/>
            </a:endParaRPr>
          </a:p>
        </p:txBody>
      </p:sp>
      <p:pic>
        <p:nvPicPr>
          <p:cNvPr id="15362" name="Picture 2" descr="C:\Users\l.roberts\AppData\Local\Microsoft\Windows\Temporary Internet Files\Content.IE5\HEPN0LIZ\MC90044145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703091"/>
            <a:ext cx="2742857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082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Cwestiynau</a:t>
            </a:r>
            <a:r>
              <a:rPr lang="en-GB" i="1" dirty="0" smtClean="0"/>
              <a:t> </a:t>
            </a:r>
            <a:r>
              <a:rPr lang="en-GB" i="1" dirty="0" err="1" smtClean="0"/>
              <a:t>Agored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Open </a:t>
            </a:r>
            <a:r>
              <a:rPr lang="en-GB" i="1" dirty="0"/>
              <a:t>Ended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752600"/>
            <a:ext cx="3822192" cy="4373880"/>
          </a:xfrm>
        </p:spPr>
        <p:txBody>
          <a:bodyPr>
            <a:normAutofit fontScale="85000" lnSpcReduction="10000"/>
          </a:bodyPr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</a:p>
          <a:p>
            <a:pPr lvl="1"/>
            <a:r>
              <a:rPr lang="cy-GB" altLang="en-US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 cyfoethocach</a:t>
            </a:r>
            <a:endParaRPr lang="cy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cyfyngiadau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 realistig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defnyddiol ar gyfer profi damcaniaeth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cymryd amser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ymdrech ar ran y cyfranogwyr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codio’r atebion yn broses araf ac annibynadwy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724400" y="1600200"/>
            <a:ext cx="3822192" cy="45140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richer information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constraints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realistic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for testing hypothesis</a:t>
            </a:r>
          </a:p>
          <a:p>
            <a:pPr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consuming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effort on behalf of participants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coding answers slow and unreliable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437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Cwestiynau</a:t>
            </a:r>
            <a:r>
              <a:rPr lang="en-GB" i="1" dirty="0" smtClean="0"/>
              <a:t> </a:t>
            </a:r>
            <a:r>
              <a:rPr lang="en-GB" i="1" dirty="0" err="1" smtClean="0"/>
              <a:t>Cae</a:t>
            </a:r>
            <a:r>
              <a:rPr lang="en-GB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ë</a:t>
            </a:r>
            <a:r>
              <a:rPr lang="en-GB" i="1" dirty="0" err="1" smtClean="0"/>
              <a:t>dig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Closed </a:t>
            </a:r>
            <a:r>
              <a:rPr lang="en-GB" i="1" dirty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209800"/>
            <a:ext cx="3822192" cy="3916680"/>
          </a:xfrm>
        </p:spPr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cymryd ychydig o amser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ysgrifennu estynedig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prosesu i SPSS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cymharu grwpiau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defnyddiol ar gyfer damcaniaethau penodol</a:t>
            </a:r>
          </a:p>
          <a:p>
            <a:endParaRPr lang="en-US" altLang="en-US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209800"/>
            <a:ext cx="3822192" cy="39166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little time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extended writing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 into SPSS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comparisons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for specific hypothesis</a:t>
            </a:r>
          </a:p>
          <a:p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710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438400"/>
            <a:ext cx="4038600" cy="35687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</a:p>
          <a:p>
            <a:pPr lvl="1" eaLnBrk="1" hangingPunct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ymateb digymell</a:t>
            </a:r>
          </a:p>
          <a:p>
            <a:pPr lvl="1" eaLnBrk="1" hangingPunct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tuedd yn y categori atebion</a:t>
            </a:r>
          </a:p>
          <a:p>
            <a:pPr lvl="1" eaLnBrk="1" hangingPunct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 bras</a:t>
            </a:r>
          </a:p>
          <a:p>
            <a:pPr lvl="1" eaLnBrk="1" hangingPunct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cythruddo’r ymatebwyr</a:t>
            </a:r>
          </a:p>
          <a:p>
            <a:pPr eaLnBrk="1" hangingPunct="1"/>
            <a:endParaRPr lang="cy-GB" altLang="en-US" dirty="0" smtClean="0"/>
          </a:p>
          <a:p>
            <a:pPr eaLnBrk="1" hangingPunct="1"/>
            <a:endParaRPr lang="en-US" altLang="en-US" i="1" dirty="0" smtClean="0"/>
          </a:p>
        </p:txBody>
      </p:sp>
      <p:sp>
        <p:nvSpPr>
          <p:cNvPr id="37891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286000"/>
            <a:ext cx="4038600" cy="37211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lvl="1" eaLnBrk="1" hangingPunct="1"/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loss of spontaneous response</a:t>
            </a:r>
          </a:p>
          <a:p>
            <a:pPr lvl="1" eaLnBrk="1" hangingPunct="1"/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bias in answer category</a:t>
            </a:r>
          </a:p>
          <a:p>
            <a:pPr lvl="1" eaLnBrk="1" hangingPunct="1"/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crude response</a:t>
            </a:r>
          </a:p>
          <a:p>
            <a:pPr lvl="1" eaLnBrk="1" hangingPunct="1"/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irritate the respondents</a:t>
            </a:r>
          </a:p>
          <a:p>
            <a:pPr eaLnBrk="1" hangingPunct="1"/>
            <a:endParaRPr lang="en-GB" altLang="en-US" i="1" dirty="0" smtClean="0"/>
          </a:p>
        </p:txBody>
      </p:sp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 smtClean="0">
                <a:ea typeface="+mj-ea"/>
              </a:rPr>
              <a:t>Cwestiynau</a:t>
            </a:r>
            <a:r>
              <a:rPr lang="en-GB" i="1" dirty="0" smtClean="0">
                <a:ea typeface="+mj-ea"/>
              </a:rPr>
              <a:t> </a:t>
            </a:r>
            <a:r>
              <a:rPr lang="en-GB" i="1" dirty="0" err="1" smtClean="0">
                <a:ea typeface="+mj-ea"/>
              </a:rPr>
              <a:t>Cae</a:t>
            </a:r>
            <a:r>
              <a:rPr lang="en-GB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ë</a:t>
            </a:r>
            <a:r>
              <a:rPr lang="en-GB" i="1" dirty="0" err="1" smtClean="0">
                <a:ea typeface="+mj-ea"/>
              </a:rPr>
              <a:t>dig</a:t>
            </a:r>
            <a:r>
              <a:rPr lang="en-GB" i="1" dirty="0" smtClean="0">
                <a:ea typeface="+mj-ea"/>
              </a:rPr>
              <a:t/>
            </a:r>
            <a:br>
              <a:rPr lang="en-GB" i="1" dirty="0" smtClean="0">
                <a:ea typeface="+mj-ea"/>
              </a:rPr>
            </a:br>
            <a:r>
              <a:rPr lang="en-GB" i="1" dirty="0" smtClean="0">
                <a:ea typeface="+mj-ea"/>
              </a:rPr>
              <a:t>Closed </a:t>
            </a:r>
            <a:r>
              <a:rPr lang="en-GB" i="1" dirty="0" smtClean="0">
                <a:ea typeface="+mj-ea"/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1061967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Graddfeydd</a:t>
            </a:r>
            <a:r>
              <a:rPr lang="en-GB" i="1" dirty="0" smtClean="0"/>
              <a:t>/Scales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2438400"/>
            <a:ext cx="3822192" cy="4297680"/>
          </a:xfrm>
        </p:spPr>
        <p:txBody>
          <a:bodyPr>
            <a:normAutofit lnSpcReduction="10000"/>
          </a:bodyPr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Cyfresi o gwestiynau sy’n dilyn fformat tebyg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Graddfeydd cymdeithasol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Cyniferydd Deallusol (IQ)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Graddfa </a:t>
            </a:r>
            <a:r>
              <a:rPr lang="cy-GB" altLang="en-US" noProof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Likert</a:t>
            </a:r>
          </a:p>
          <a:p>
            <a:pPr lvl="1"/>
            <a:r>
              <a:rPr lang="cy-GB" altLang="en-US" noProof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Cytuno’n gryf, cytuno, ansicr, anghytuno, anghytuno’n gryf</a:t>
            </a:r>
          </a:p>
          <a:p>
            <a:endParaRPr lang="en-US" altLang="en-US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724400" y="2438400"/>
            <a:ext cx="3822192" cy="4724400"/>
          </a:xfrm>
        </p:spPr>
        <p:txBody>
          <a:bodyPr>
            <a:normAutofit/>
          </a:bodyPr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Batteries of similar format questions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scales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Attitudes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IQ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Likert scale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strongly agree, agree, undecided, disagree, strongly disagree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732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Anhawsterau</a:t>
            </a:r>
            <a:r>
              <a:rPr lang="en-GB" i="1" dirty="0" smtClean="0"/>
              <a:t>/Difficulties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133600"/>
            <a:ext cx="3822192" cy="4191000"/>
          </a:xfrm>
        </p:spPr>
        <p:txBody>
          <a:bodyPr>
            <a:normAutofit lnSpcReduction="10000"/>
          </a:bodyPr>
          <a:lstStyle/>
          <a:p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ond pan nad yw mesuriad sengl (procsi) yn bosibl</a:t>
            </a:r>
          </a:p>
          <a:p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Tueddiad i gytuno neu fynd am y safbwyntiau ‘gwannaf’</a:t>
            </a:r>
          </a:p>
          <a:p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Meintoliad ffug (graddfa drefnol yn arwain at rifau go iawn)</a:t>
            </a:r>
          </a:p>
          <a:p>
            <a:pPr lvl="1"/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cytuno, ddim yn gwybod, anghytuno</a:t>
            </a:r>
          </a:p>
          <a:p>
            <a:pPr lvl="1"/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peidiwch â defnyddio cytuno/anghytuno yn unig oni  bai eich bod eisiau gwthio ateb!</a:t>
            </a:r>
          </a:p>
          <a:p>
            <a:pPr>
              <a:lnSpc>
                <a:spcPct val="80000"/>
              </a:lnSpc>
            </a:pPr>
            <a:endParaRPr lang="en-US" altLang="en-US" sz="2000" i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362200"/>
            <a:ext cx="3822192" cy="426720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when a single (proxy) measurement not possible</a:t>
            </a: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Tendency towards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agreement 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‘weaker’ opinions</a:t>
            </a: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False quantification 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ordinal scale leading to real numbers</a:t>
            </a: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agree, don’t know, disagree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use just agree/disagree unless you wish to force a answer!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7357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Termau</a:t>
            </a:r>
            <a:r>
              <a:rPr lang="en-GB" i="1" dirty="0" smtClean="0"/>
              <a:t> neu </a:t>
            </a:r>
            <a:r>
              <a:rPr lang="en-GB" i="1" dirty="0" err="1" smtClean="0"/>
              <a:t>Ymadroddion</a:t>
            </a:r>
            <a:r>
              <a:rPr lang="en-GB" i="1" dirty="0" smtClean="0"/>
              <a:t> </a:t>
            </a:r>
            <a:r>
              <a:rPr lang="en-GB" i="1" dirty="0" err="1" smtClean="0"/>
              <a:t>Anelwig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Ambiguous </a:t>
            </a:r>
            <a:r>
              <a:rPr lang="en-GB" i="1" dirty="0"/>
              <a:t>Terms or Phrases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57400"/>
            <a:ext cx="3822192" cy="3447288"/>
          </a:xfrm>
        </p:spPr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oes gennych chi </a:t>
            </a:r>
            <a:r>
              <a:rPr lang="cy-GB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Oes/nac oes</a:t>
            </a:r>
          </a:p>
          <a:p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 - unigolyn, y cartref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neu’r teulu?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Gennych – yn berchen ar </a:t>
            </a:r>
            <a:r>
              <a:rPr lang="cy-GB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fod un ar gael i’w ddefnyddio?</a:t>
            </a:r>
          </a:p>
          <a:p>
            <a:endParaRPr lang="en-US" altLang="en-US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133600"/>
            <a:ext cx="3822192" cy="39928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you have a car? Yes/no</a:t>
            </a:r>
          </a:p>
          <a:p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- individual, household or family?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- ownership or availability?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386" name="Picture 2" descr="C:\Users\l.roberts\AppData\Local\Microsoft\Windows\Temporary Internet Files\Content.IE5\N7NKQ001\MC900157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5105399"/>
            <a:ext cx="2664257" cy="1500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858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Cwestiynau</a:t>
            </a:r>
            <a:r>
              <a:rPr lang="en-GB" i="1" dirty="0" smtClean="0"/>
              <a:t> </a:t>
            </a:r>
            <a:r>
              <a:rPr lang="en-GB" i="1" dirty="0" err="1" smtClean="0"/>
              <a:t>Anodd</a:t>
            </a:r>
            <a:r>
              <a:rPr lang="en-GB" i="1" dirty="0" smtClean="0"/>
              <a:t> </a:t>
            </a:r>
            <a:r>
              <a:rPr lang="en-GB" i="1" dirty="0" err="1" smtClean="0"/>
              <a:t>Eraill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Other </a:t>
            </a:r>
            <a:r>
              <a:rPr lang="en-GB" i="1" dirty="0"/>
              <a:t>Difficult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057400"/>
            <a:ext cx="3822192" cy="4069080"/>
          </a:xfrm>
        </p:spPr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 Dwbl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 chi’n </a:t>
            </a:r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berchennog 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 feic neu feic modur?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Negydd dwbl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 ddylid caniatáu amlosgi’r meirw</a:t>
            </a:r>
          </a:p>
          <a:p>
            <a:pPr lvl="2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cytuno neu anghytuno?</a:t>
            </a:r>
          </a:p>
          <a:p>
            <a:endParaRPr lang="en-US" altLang="en-US" sz="2000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Double Barrelled Questions 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you own a bicycle or a motor cycle?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Double negatives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Cremation of the dead should not be allowed</a:t>
            </a:r>
          </a:p>
          <a:p>
            <a:pPr lvl="2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agree or disagree?</a:t>
            </a:r>
          </a:p>
          <a:p>
            <a:endParaRPr lang="en-GB" dirty="0"/>
          </a:p>
        </p:txBody>
      </p:sp>
      <p:pic>
        <p:nvPicPr>
          <p:cNvPr id="17411" name="Picture 3" descr="C:\Users\l.roberts\AppData\Local\Microsoft\Windows\Temporary Internet Files\Content.IE5\VT7L4AUG\MC9003210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5210103"/>
            <a:ext cx="1981200" cy="1364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C:\Users\l.roberts\AppData\Local\Microsoft\Windows\Temporary Internet Files\Content.IE5\HEPN0LIZ\MC9003205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005" y="5257800"/>
            <a:ext cx="1836115" cy="1269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445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209800"/>
            <a:ext cx="4038600" cy="37973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 drysu â therminoleg!</a:t>
            </a:r>
          </a:p>
          <a:p>
            <a:pPr lvl="1" eaLnBrk="1" hangingPunct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termau technegol</a:t>
            </a:r>
          </a:p>
          <a:p>
            <a:pPr lvl="1" eaLnBrk="1" hangingPunct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byrfoddau</a:t>
            </a:r>
          </a:p>
          <a:p>
            <a:pPr lvl="1" eaLnBrk="1" hangingPunct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acronymau</a:t>
            </a:r>
          </a:p>
          <a:p>
            <a:pPr lvl="1" eaLnBrk="1" hangingPunct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jargon</a:t>
            </a:r>
          </a:p>
          <a:p>
            <a:pPr lvl="1" eaLnBrk="1" hangingPunct="1"/>
            <a:r>
              <a:rPr lang="cy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slang neu ymadroddion llafar</a:t>
            </a:r>
            <a:endParaRPr lang="cy-GB" altLang="en-US" sz="3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cy-GB" altLang="en-US" dirty="0" smtClean="0"/>
          </a:p>
          <a:p>
            <a:pPr eaLnBrk="1" hangingPunct="1"/>
            <a:endParaRPr lang="en-US" altLang="en-US" i="1" dirty="0" smtClean="0"/>
          </a:p>
        </p:txBody>
      </p:sp>
      <p:sp>
        <p:nvSpPr>
          <p:cNvPr id="47107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133600"/>
            <a:ext cx="4038600" cy="3873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Baffling them with terminology!</a:t>
            </a:r>
          </a:p>
          <a:p>
            <a:pPr lvl="1" eaLnBrk="1" hangingPunct="1"/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technical terms</a:t>
            </a:r>
          </a:p>
          <a:p>
            <a:pPr lvl="1" eaLnBrk="1" hangingPunct="1"/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abbreviations</a:t>
            </a:r>
          </a:p>
          <a:p>
            <a:pPr lvl="1" eaLnBrk="1" hangingPunct="1"/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acronyms</a:t>
            </a:r>
          </a:p>
          <a:p>
            <a:pPr lvl="1" eaLnBrk="1" hangingPunct="1"/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jargon</a:t>
            </a:r>
          </a:p>
          <a:p>
            <a:pPr lvl="1" eaLnBrk="1" hangingPunct="1"/>
            <a:r>
              <a:rPr lang="en-GB" altLang="en-US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slang or colloquialisms</a:t>
            </a:r>
            <a:endParaRPr lang="en-GB" altLang="en-US" sz="3200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i="1" dirty="0" smtClean="0"/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 smtClean="0">
                <a:ea typeface="+mj-ea"/>
              </a:rPr>
              <a:t>Mwy</a:t>
            </a:r>
            <a:r>
              <a:rPr lang="en-GB" i="1" dirty="0" smtClean="0">
                <a:ea typeface="+mj-ea"/>
              </a:rPr>
              <a:t> o </a:t>
            </a:r>
            <a:r>
              <a:rPr lang="en-GB" i="1" dirty="0" err="1" smtClean="0">
                <a:ea typeface="+mj-ea"/>
              </a:rPr>
              <a:t>gwestiynau</a:t>
            </a:r>
            <a:r>
              <a:rPr lang="en-GB" i="1" dirty="0" smtClean="0">
                <a:ea typeface="+mj-ea"/>
              </a:rPr>
              <a:t> </a:t>
            </a:r>
            <a:r>
              <a:rPr lang="en-GB" i="1" dirty="0" err="1" smtClean="0">
                <a:ea typeface="+mj-ea"/>
              </a:rPr>
              <a:t>anodd</a:t>
            </a:r>
            <a:r>
              <a:rPr lang="en-GB" i="1" dirty="0" smtClean="0">
                <a:ea typeface="+mj-ea"/>
              </a:rPr>
              <a:t/>
            </a:r>
            <a:br>
              <a:rPr lang="en-GB" i="1" dirty="0" smtClean="0">
                <a:ea typeface="+mj-ea"/>
              </a:rPr>
            </a:br>
            <a:r>
              <a:rPr lang="en-GB" i="1" dirty="0" smtClean="0">
                <a:ea typeface="+mj-ea"/>
              </a:rPr>
              <a:t>More </a:t>
            </a:r>
            <a:r>
              <a:rPr lang="en-GB" i="1" dirty="0" smtClean="0">
                <a:ea typeface="+mj-ea"/>
              </a:rPr>
              <a:t>Difficult Questions</a:t>
            </a:r>
          </a:p>
        </p:txBody>
      </p:sp>
    </p:spTree>
    <p:extLst>
      <p:ext uri="{BB962C8B-B14F-4D97-AF65-F5344CB8AC3E}">
        <p14:creationId xmlns:p14="http://schemas.microsoft.com/office/powerpoint/2010/main" val="3011274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 smtClean="0"/>
              <a:t>Casgliadau</a:t>
            </a:r>
            <a:r>
              <a:rPr lang="en-GB" i="1" dirty="0" smtClean="0"/>
              <a:t>/</a:t>
            </a:r>
            <a:r>
              <a:rPr lang="en-GB" i="1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362200"/>
            <a:ext cx="3822192" cy="3764280"/>
          </a:xfrm>
        </p:spPr>
        <p:txBody>
          <a:bodyPr>
            <a:normAutofit lnSpcReduction="10000"/>
          </a:bodyPr>
          <a:lstStyle/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yw’r arolwg yn briodol?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mae eich sampl yn ei awgrymu o ran yr arolwg?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fath o arolwg?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 yr ymatebydd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rydych </a:t>
            </a:r>
            <a:r>
              <a:rPr lang="cy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gofyn y cwestiynau?</a:t>
            </a:r>
          </a:p>
          <a:p>
            <a:pPr lvl="1">
              <a:lnSpc>
                <a:spcPct val="80000"/>
              </a:lnSpc>
            </a:pPr>
            <a:endParaRPr lang="en-US" altLang="en-US" i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361188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the survey appropriate?</a:t>
            </a:r>
          </a:p>
          <a:p>
            <a:pPr>
              <a:lnSpc>
                <a:spcPct val="80000"/>
              </a:lnSpc>
            </a:pP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implication does your sample have of the survey?</a:t>
            </a:r>
          </a:p>
          <a:p>
            <a:pPr>
              <a:lnSpc>
                <a:spcPct val="80000"/>
              </a:lnSpc>
            </a:pP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kind of survey?</a:t>
            </a:r>
          </a:p>
          <a:p>
            <a:pPr>
              <a:lnSpc>
                <a:spcPct val="80000"/>
              </a:lnSpc>
            </a:pP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Respondents point of view</a:t>
            </a:r>
          </a:p>
          <a:p>
            <a:pPr>
              <a:lnSpc>
                <a:spcPct val="80000"/>
              </a:lnSpc>
            </a:pP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are you asking the questions?</a:t>
            </a:r>
          </a:p>
          <a:p>
            <a:pPr>
              <a:lnSpc>
                <a:spcPct val="80000"/>
              </a:lnSpc>
            </a:pPr>
            <a:endParaRPr lang="en-GB" altLang="en-US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595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1&amp; 2 / Task 1&amp;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3</a:t>
            </a:r>
          </a:p>
          <a:p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holiaduron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amgaeëdig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Groups of 3</a:t>
            </a:r>
          </a:p>
          <a:p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the enclosed questionnaires</a:t>
            </a:r>
          </a:p>
          <a:p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good?</a:t>
            </a:r>
          </a:p>
          <a:p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not good?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eedback</a:t>
            </a: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9454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Arsylwi</a:t>
            </a:r>
            <a:r>
              <a:rPr lang="en-GB" dirty="0" smtClean="0"/>
              <a:t> / Observation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1"/>
            <a:r>
              <a:rPr lang="en-GB" dirty="0" err="1" smtClean="0">
                <a:solidFill>
                  <a:schemeClr val="tx1"/>
                </a:solidFill>
              </a:rPr>
              <a:t>Rhyngweithiad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rhwng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arsylwr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cyfranogwr</a:t>
            </a:r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i="1" dirty="0" smtClean="0">
                <a:solidFill>
                  <a:schemeClr val="tx1"/>
                </a:solidFill>
              </a:rPr>
              <a:t>Observer- participant interaction</a:t>
            </a:r>
          </a:p>
          <a:p>
            <a:pPr marL="301943" lvl="1" indent="0">
              <a:buNone/>
            </a:pPr>
            <a:r>
              <a:rPr lang="en-GB" sz="1600" i="1" dirty="0" err="1" smtClean="0">
                <a:solidFill>
                  <a:schemeClr val="tx1"/>
                </a:solidFill>
              </a:rPr>
              <a:t>Plowright</a:t>
            </a:r>
            <a:r>
              <a:rPr lang="en-GB" sz="1600" i="1" dirty="0" smtClean="0">
                <a:solidFill>
                  <a:schemeClr val="tx1"/>
                </a:solidFill>
              </a:rPr>
              <a:t> ,2011</a:t>
            </a:r>
            <a:endParaRPr lang="en-GB" sz="16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75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R</a:t>
            </a:r>
            <a:r>
              <a:rPr lang="en-GB" dirty="0" err="1" smtClean="0">
                <a:latin typeface="Cambria" panose="02040503050406030204" pitchFamily="18" charset="0"/>
              </a:rPr>
              <a:t>ôl</a:t>
            </a:r>
            <a:r>
              <a:rPr lang="en-GB" dirty="0" smtClean="0">
                <a:latin typeface="Cambria" panose="02040503050406030204" pitchFamily="18" charset="0"/>
              </a:rPr>
              <a:t> </a:t>
            </a:r>
            <a:r>
              <a:rPr lang="en-GB" dirty="0" err="1" smtClean="0">
                <a:latin typeface="Cambria" panose="02040503050406030204" pitchFamily="18" charset="0"/>
              </a:rPr>
              <a:t>yr</a:t>
            </a:r>
            <a:r>
              <a:rPr lang="en-GB" dirty="0" smtClean="0">
                <a:latin typeface="Cambria" panose="02040503050406030204" pitchFamily="18" charset="0"/>
              </a:rPr>
              <a:t> </a:t>
            </a:r>
            <a:r>
              <a:rPr lang="en-GB" dirty="0" err="1" smtClean="0">
                <a:latin typeface="Cambria" panose="02040503050406030204" pitchFamily="18" charset="0"/>
              </a:rPr>
              <a:t>Arsylwr</a:t>
            </a:r>
            <a:r>
              <a:rPr lang="en-GB" dirty="0" smtClean="0">
                <a:latin typeface="Cambria" panose="02040503050406030204" pitchFamily="18" charset="0"/>
              </a:rPr>
              <a:t> 1</a:t>
            </a:r>
            <a:br>
              <a:rPr lang="en-GB" dirty="0" smtClean="0">
                <a:latin typeface="Cambria" panose="02040503050406030204" pitchFamily="18" charset="0"/>
              </a:rPr>
            </a:br>
            <a:r>
              <a:rPr lang="en-GB" dirty="0" smtClean="0"/>
              <a:t>Role </a:t>
            </a:r>
            <a:r>
              <a:rPr lang="en-GB" dirty="0" smtClean="0"/>
              <a:t>of observer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Arsylwr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llawn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err="1" smtClean="0">
                <a:solidFill>
                  <a:schemeClr val="tx1"/>
                </a:solidFill>
              </a:rPr>
              <a:t>e.e</a:t>
            </a:r>
            <a:r>
              <a:rPr lang="en-GB" dirty="0" smtClean="0">
                <a:solidFill>
                  <a:schemeClr val="tx1"/>
                </a:solidFill>
              </a:rPr>
              <a:t>. </a:t>
            </a:r>
            <a:r>
              <a:rPr lang="en-GB" dirty="0" err="1" smtClean="0">
                <a:solidFill>
                  <a:schemeClr val="tx1"/>
                </a:solidFill>
              </a:rPr>
              <a:t>eistedd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wrth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ddesg</a:t>
            </a:r>
            <a:r>
              <a:rPr lang="en-GB" dirty="0" smtClean="0">
                <a:solidFill>
                  <a:schemeClr val="tx1"/>
                </a:solidFill>
              </a:rPr>
              <a:t> yn </a:t>
            </a:r>
            <a:r>
              <a:rPr lang="en-GB" dirty="0" err="1" smtClean="0">
                <a:solidFill>
                  <a:schemeClr val="tx1"/>
                </a:solidFill>
              </a:rPr>
              <a:t>nodi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ymateb</a:t>
            </a:r>
            <a:r>
              <a:rPr lang="en-GB" dirty="0" smtClean="0">
                <a:solidFill>
                  <a:schemeClr val="tx1"/>
                </a:solidFill>
              </a:rPr>
              <a:t> ac </a:t>
            </a:r>
            <a:r>
              <a:rPr lang="en-GB" dirty="0" err="1" smtClean="0">
                <a:solidFill>
                  <a:schemeClr val="tx1"/>
                </a:solidFill>
              </a:rPr>
              <a:t>ymddygiad</a:t>
            </a:r>
            <a:r>
              <a:rPr lang="en-GB" dirty="0" smtClean="0">
                <a:solidFill>
                  <a:schemeClr val="tx1"/>
                </a:solidFill>
              </a:rPr>
              <a:t>. </a:t>
            </a:r>
            <a:r>
              <a:rPr lang="en-GB" dirty="0" err="1" smtClean="0">
                <a:solidFill>
                  <a:schemeClr val="tx1"/>
                </a:solidFill>
              </a:rPr>
              <a:t>Nid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yw’r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cyfranogwyr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ymwybodol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cânt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arsylwi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err="1" smtClean="0">
                <a:solidFill>
                  <a:schemeClr val="tx1"/>
                </a:solidFill>
              </a:rPr>
              <a:t>Anhebygol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mewn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dosbarth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i="1" dirty="0" smtClean="0">
                <a:solidFill>
                  <a:schemeClr val="tx1"/>
                </a:solidFill>
              </a:rPr>
              <a:t>Full-observer </a:t>
            </a:r>
          </a:p>
          <a:p>
            <a:pPr lvl="1"/>
            <a:r>
              <a:rPr lang="en-GB" i="1" dirty="0" smtClean="0">
                <a:solidFill>
                  <a:schemeClr val="tx1"/>
                </a:solidFill>
              </a:rPr>
              <a:t>e.g. sat at a table noting reactions and behaviour. Participants unaware that they are being observed</a:t>
            </a:r>
          </a:p>
          <a:p>
            <a:pPr lvl="1"/>
            <a:r>
              <a:rPr lang="en-GB" i="1" dirty="0" smtClean="0">
                <a:solidFill>
                  <a:schemeClr val="tx1"/>
                </a:solidFill>
              </a:rPr>
              <a:t>Not likely in a classroom</a:t>
            </a:r>
          </a:p>
        </p:txBody>
      </p:sp>
      <p:pic>
        <p:nvPicPr>
          <p:cNvPr id="5" name="Picture 3" descr="C:\Users\l.roberts\AppData\Local\Microsoft\Windows\Temporary Internet Files\Content.IE5\6IDJCSBB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6893" y="5181600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269848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R</a:t>
            </a:r>
            <a:r>
              <a:rPr lang="en-GB" dirty="0" err="1" smtClean="0">
                <a:latin typeface="Cambria" panose="02040503050406030204" pitchFamily="18" charset="0"/>
              </a:rPr>
              <a:t>ôl</a:t>
            </a:r>
            <a:r>
              <a:rPr lang="en-GB" dirty="0" smtClean="0">
                <a:latin typeface="Cambria" panose="02040503050406030204" pitchFamily="18" charset="0"/>
              </a:rPr>
              <a:t> </a:t>
            </a:r>
            <a:r>
              <a:rPr lang="en-GB" dirty="0" err="1" smtClean="0">
                <a:latin typeface="Cambria" panose="02040503050406030204" pitchFamily="18" charset="0"/>
              </a:rPr>
              <a:t>yr</a:t>
            </a:r>
            <a:r>
              <a:rPr lang="en-GB" dirty="0" smtClean="0">
                <a:latin typeface="Cambria" panose="02040503050406030204" pitchFamily="18" charset="0"/>
              </a:rPr>
              <a:t> </a:t>
            </a:r>
            <a:r>
              <a:rPr lang="en-GB" dirty="0" err="1" smtClean="0">
                <a:latin typeface="Cambria" panose="02040503050406030204" pitchFamily="18" charset="0"/>
              </a:rPr>
              <a:t>Arsylwr</a:t>
            </a:r>
            <a:r>
              <a:rPr lang="en-GB" dirty="0" smtClean="0">
                <a:latin typeface="Cambria" panose="02040503050406030204" pitchFamily="18" charset="0"/>
              </a:rPr>
              <a:t> 2</a:t>
            </a:r>
            <a:br>
              <a:rPr lang="en-GB" dirty="0" smtClean="0">
                <a:latin typeface="Cambria" panose="02040503050406030204" pitchFamily="18" charset="0"/>
              </a:rPr>
            </a:br>
            <a:r>
              <a:rPr lang="en-GB" dirty="0" smtClean="0"/>
              <a:t>Role </a:t>
            </a:r>
            <a:r>
              <a:rPr lang="en-GB" dirty="0" smtClean="0"/>
              <a:t>of observer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971710"/>
            <a:ext cx="3822192" cy="3447288"/>
          </a:xfrm>
        </p:spPr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Arsylwr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fel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cyfranogwr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err="1" smtClean="0">
                <a:solidFill>
                  <a:schemeClr val="tx1"/>
                </a:solidFill>
              </a:rPr>
              <a:t>e.e</a:t>
            </a:r>
            <a:r>
              <a:rPr lang="en-GB" dirty="0" smtClean="0">
                <a:solidFill>
                  <a:schemeClr val="tx1"/>
                </a:solidFill>
              </a:rPr>
              <a:t>. </a:t>
            </a:r>
            <a:r>
              <a:rPr lang="en-GB" dirty="0" err="1" smtClean="0">
                <a:solidFill>
                  <a:schemeClr val="tx1"/>
                </a:solidFill>
              </a:rPr>
              <a:t>ymweliad</a:t>
            </a:r>
            <a:r>
              <a:rPr lang="en-GB" dirty="0" smtClean="0">
                <a:solidFill>
                  <a:schemeClr val="tx1"/>
                </a:solidFill>
              </a:rPr>
              <a:t> ag </a:t>
            </a:r>
            <a:r>
              <a:rPr lang="en-GB" dirty="0" err="1" smtClean="0">
                <a:solidFill>
                  <a:schemeClr val="tx1"/>
                </a:solidFill>
              </a:rPr>
              <a:t>ysgol</a:t>
            </a:r>
            <a:r>
              <a:rPr lang="en-GB" dirty="0" smtClean="0">
                <a:solidFill>
                  <a:schemeClr val="tx1"/>
                </a:solidFill>
              </a:rPr>
              <a:t> ac </a:t>
            </a:r>
            <a:r>
              <a:rPr lang="en-GB" dirty="0" err="1" smtClean="0">
                <a:solidFill>
                  <a:schemeClr val="tx1"/>
                </a:solidFill>
              </a:rPr>
              <a:t>eistedd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mewn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dosbarth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nodi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harsylwadau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err="1" smtClean="0">
                <a:solidFill>
                  <a:schemeClr val="tx1"/>
                </a:solidFill>
              </a:rPr>
              <a:t>Mae’r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ymchwilydd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wedi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cael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gyflwyno</a:t>
            </a:r>
            <a:r>
              <a:rPr lang="en-GB" dirty="0" smtClean="0">
                <a:solidFill>
                  <a:schemeClr val="tx1"/>
                </a:solidFill>
              </a:rPr>
              <a:t> ac </a:t>
            </a:r>
            <a:r>
              <a:rPr lang="en-GB" dirty="0" err="1" smtClean="0">
                <a:solidFill>
                  <a:schemeClr val="tx1"/>
                </a:solidFill>
              </a:rPr>
              <a:t>mae’r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cyfranogwyr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ymwybodol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o’i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rôl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3733800"/>
          </a:xfrm>
        </p:spPr>
        <p:txBody>
          <a:bodyPr>
            <a:normAutofit/>
          </a:bodyPr>
          <a:lstStyle/>
          <a:p>
            <a:r>
              <a:rPr lang="en-GB" i="1" dirty="0" smtClean="0">
                <a:solidFill>
                  <a:schemeClr val="tx1"/>
                </a:solidFill>
              </a:rPr>
              <a:t>Observer-as-participant</a:t>
            </a:r>
          </a:p>
          <a:p>
            <a:pPr lvl="1"/>
            <a:r>
              <a:rPr lang="en-GB" i="1" dirty="0" smtClean="0">
                <a:solidFill>
                  <a:schemeClr val="tx1"/>
                </a:solidFill>
              </a:rPr>
              <a:t>e.g. The researcher visits a school and sits in the classroom, noting their observations of events</a:t>
            </a:r>
          </a:p>
          <a:p>
            <a:pPr lvl="1"/>
            <a:r>
              <a:rPr lang="en-GB" i="1" dirty="0" smtClean="0">
                <a:solidFill>
                  <a:schemeClr val="tx1"/>
                </a:solidFill>
              </a:rPr>
              <a:t>The researcher has been introduced and participants are aware of role</a:t>
            </a:r>
            <a:endParaRPr lang="en-GB" i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3075" name="Picture 3" descr="C:\Users\l.roberts\AppData\Local\Microsoft\Windows\Temporary Internet Files\Content.IE5\6IDJCSBB\MC900056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5418998"/>
            <a:ext cx="1789481" cy="1427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65181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R</a:t>
            </a:r>
            <a:r>
              <a:rPr lang="en-GB" dirty="0" err="1" smtClean="0">
                <a:latin typeface="Cambria" panose="02040503050406030204" pitchFamily="18" charset="0"/>
              </a:rPr>
              <a:t>ôl</a:t>
            </a:r>
            <a:r>
              <a:rPr lang="en-GB" dirty="0" smtClean="0">
                <a:latin typeface="Cambria" panose="02040503050406030204" pitchFamily="18" charset="0"/>
              </a:rPr>
              <a:t> </a:t>
            </a:r>
            <a:r>
              <a:rPr lang="en-GB" dirty="0" err="1" smtClean="0">
                <a:latin typeface="Cambria" panose="02040503050406030204" pitchFamily="18" charset="0"/>
              </a:rPr>
              <a:t>yr</a:t>
            </a:r>
            <a:r>
              <a:rPr lang="en-GB" dirty="0" smtClean="0">
                <a:latin typeface="Cambria" panose="02040503050406030204" pitchFamily="18" charset="0"/>
              </a:rPr>
              <a:t> </a:t>
            </a:r>
            <a:r>
              <a:rPr lang="en-GB" dirty="0" err="1" smtClean="0">
                <a:latin typeface="Cambria" panose="02040503050406030204" pitchFamily="18" charset="0"/>
              </a:rPr>
              <a:t>Arsylwr</a:t>
            </a:r>
            <a:r>
              <a:rPr lang="en-GB" dirty="0" smtClean="0">
                <a:latin typeface="Cambria" panose="02040503050406030204" pitchFamily="18" charset="0"/>
              </a:rPr>
              <a:t> 3</a:t>
            </a:r>
            <a:br>
              <a:rPr lang="en-GB" dirty="0" smtClean="0">
                <a:latin typeface="Cambria" panose="02040503050406030204" pitchFamily="18" charset="0"/>
              </a:rPr>
            </a:br>
            <a:r>
              <a:rPr lang="en-GB" dirty="0" smtClean="0"/>
              <a:t>Role </a:t>
            </a:r>
            <a:r>
              <a:rPr lang="en-GB" dirty="0" smtClean="0"/>
              <a:t>of observer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Cyfranogwr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fel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arsylwr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err="1" smtClean="0">
                <a:solidFill>
                  <a:schemeClr val="tx1"/>
                </a:solidFill>
              </a:rPr>
              <a:t>Aelod</a:t>
            </a:r>
            <a:r>
              <a:rPr lang="en-GB" dirty="0" smtClean="0">
                <a:solidFill>
                  <a:schemeClr val="tx1"/>
                </a:solidFill>
              </a:rPr>
              <a:t> o staff yn </a:t>
            </a:r>
            <a:r>
              <a:rPr lang="en-GB" dirty="0" err="1" smtClean="0">
                <a:solidFill>
                  <a:schemeClr val="tx1"/>
                </a:solidFill>
              </a:rPr>
              <a:t>arsylwi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rhyngweithio</a:t>
            </a:r>
            <a:r>
              <a:rPr lang="en-GB" dirty="0" smtClean="0">
                <a:solidFill>
                  <a:schemeClr val="tx1"/>
                </a:solidFill>
              </a:rPr>
              <a:t> yn </a:t>
            </a:r>
            <a:r>
              <a:rPr lang="en-GB" dirty="0" err="1" smtClean="0">
                <a:solidFill>
                  <a:schemeClr val="tx1"/>
                </a:solidFill>
              </a:rPr>
              <a:t>ystod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cyfarfod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t</a:t>
            </a:r>
            <a:r>
              <a:rPr lang="en-GB" dirty="0" err="1" smtClean="0">
                <a:solidFill>
                  <a:schemeClr val="tx1"/>
                </a:solidFill>
                <a:latin typeface="Cambria" panose="02040503050406030204" pitchFamily="18" charset="0"/>
              </a:rPr>
              <a:t>î</a:t>
            </a:r>
            <a:r>
              <a:rPr lang="en-GB" dirty="0" err="1" smtClean="0">
                <a:solidFill>
                  <a:schemeClr val="tx1"/>
                </a:solidFill>
              </a:rPr>
              <a:t>m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nad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ydynt</a:t>
            </a:r>
            <a:r>
              <a:rPr lang="en-GB" dirty="0" smtClean="0">
                <a:solidFill>
                  <a:schemeClr val="tx1"/>
                </a:solidFill>
              </a:rPr>
              <a:t> yn </a:t>
            </a:r>
            <a:r>
              <a:rPr lang="en-GB" dirty="0" err="1" smtClean="0">
                <a:solidFill>
                  <a:schemeClr val="tx1"/>
                </a:solidFill>
              </a:rPr>
              <a:t>aelod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ohono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Y </a:t>
            </a:r>
            <a:r>
              <a:rPr lang="en-GB" dirty="0" err="1" smtClean="0">
                <a:solidFill>
                  <a:schemeClr val="tx1"/>
                </a:solidFill>
              </a:rPr>
              <a:t>cyfranogwyr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ymwybodol</a:t>
            </a:r>
            <a:r>
              <a:rPr lang="en-GB" dirty="0" smtClean="0">
                <a:solidFill>
                  <a:schemeClr val="tx1"/>
                </a:solidFill>
              </a:rPr>
              <a:t> ac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cydsynio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>
                <a:solidFill>
                  <a:schemeClr val="tx1"/>
                </a:solidFill>
              </a:rPr>
              <a:t>Participant- </a:t>
            </a:r>
            <a:r>
              <a:rPr lang="en-GB" i="1" dirty="0" smtClean="0">
                <a:solidFill>
                  <a:schemeClr val="tx1"/>
                </a:solidFill>
              </a:rPr>
              <a:t>as-observer</a:t>
            </a:r>
          </a:p>
          <a:p>
            <a:pPr lvl="1"/>
            <a:r>
              <a:rPr lang="en-GB" i="1" dirty="0" smtClean="0">
                <a:solidFill>
                  <a:schemeClr val="tx1"/>
                </a:solidFill>
              </a:rPr>
              <a:t>A member of staff is observing interactions during a team meeting which they do not usually attend</a:t>
            </a:r>
          </a:p>
          <a:p>
            <a:pPr lvl="1"/>
            <a:r>
              <a:rPr lang="en-GB" i="1" dirty="0" smtClean="0">
                <a:solidFill>
                  <a:schemeClr val="tx1"/>
                </a:solidFill>
              </a:rPr>
              <a:t>Participants aware and have given permission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099" name="Picture 3" descr="C:\Users\l.roberts\AppData\Local\Microsoft\Windows\Temporary Internet Files\Content.IE5\VT7L4AUG\MC9001743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5029200"/>
            <a:ext cx="1819656" cy="156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18069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R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Arsylwr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/>
              <a:t>Role </a:t>
            </a:r>
            <a:r>
              <a:rPr lang="en-GB" dirty="0" smtClean="0"/>
              <a:t>of observer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905000"/>
            <a:ext cx="3822192" cy="4221480"/>
          </a:xfrm>
        </p:spPr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Cyfranogwr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llawn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err="1" smtClean="0">
                <a:solidFill>
                  <a:schemeClr val="tx1"/>
                </a:solidFill>
              </a:rPr>
              <a:t>e.e</a:t>
            </a:r>
            <a:r>
              <a:rPr lang="en-GB" dirty="0" smtClean="0">
                <a:solidFill>
                  <a:schemeClr val="tx1"/>
                </a:solidFill>
              </a:rPr>
              <a:t>. </a:t>
            </a:r>
            <a:r>
              <a:rPr lang="en-GB" dirty="0" err="1" smtClean="0">
                <a:solidFill>
                  <a:schemeClr val="tx1"/>
                </a:solidFill>
              </a:rPr>
              <a:t>mae’r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ymchwilydd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aelod</a:t>
            </a:r>
            <a:r>
              <a:rPr lang="en-GB" dirty="0" smtClean="0">
                <a:solidFill>
                  <a:schemeClr val="tx1"/>
                </a:solidFill>
              </a:rPr>
              <a:t> o </a:t>
            </a:r>
            <a:r>
              <a:rPr lang="en-GB" dirty="0" err="1" smtClean="0">
                <a:solidFill>
                  <a:schemeClr val="tx1"/>
                </a:solidFill>
              </a:rPr>
              <a:t>dîm</a:t>
            </a:r>
            <a:r>
              <a:rPr lang="en-GB" dirty="0" smtClean="0">
                <a:solidFill>
                  <a:schemeClr val="tx1"/>
                </a:solidFill>
              </a:rPr>
              <a:t> ac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dymuno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casglu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gwybodaeth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ystod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digwyddiad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err="1" smtClean="0">
                <a:solidFill>
                  <a:schemeClr val="tx1"/>
                </a:solidFill>
              </a:rPr>
              <a:t>Dydy’r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cyfranogwyr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eraill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ddim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ymwybodol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ymchwil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724400" y="2209800"/>
            <a:ext cx="3822192" cy="3688080"/>
          </a:xfrm>
        </p:spPr>
        <p:txBody>
          <a:bodyPr/>
          <a:lstStyle/>
          <a:p>
            <a:r>
              <a:rPr lang="en-GB" i="1" dirty="0" smtClean="0">
                <a:solidFill>
                  <a:schemeClr val="tx1"/>
                </a:solidFill>
              </a:rPr>
              <a:t>Full-participant</a:t>
            </a:r>
          </a:p>
          <a:p>
            <a:pPr lvl="1"/>
            <a:r>
              <a:rPr lang="en-GB" i="1" dirty="0" smtClean="0">
                <a:solidFill>
                  <a:schemeClr val="tx1"/>
                </a:solidFill>
              </a:rPr>
              <a:t>e.g. the researcher is a member of a team and wishes to gather information during an event</a:t>
            </a:r>
          </a:p>
          <a:p>
            <a:pPr lvl="1"/>
            <a:r>
              <a:rPr lang="en-GB" i="1" dirty="0" smtClean="0">
                <a:solidFill>
                  <a:schemeClr val="tx1"/>
                </a:solidFill>
              </a:rPr>
              <a:t>Research unknown to other participants</a:t>
            </a:r>
            <a:endParaRPr lang="en-GB" i="1" dirty="0">
              <a:solidFill>
                <a:schemeClr val="tx1"/>
              </a:solidFill>
            </a:endParaRPr>
          </a:p>
          <a:p>
            <a:endParaRPr lang="en-GB" i="1" dirty="0"/>
          </a:p>
        </p:txBody>
      </p:sp>
      <p:pic>
        <p:nvPicPr>
          <p:cNvPr id="5122" name="Picture 2" descr="C:\Users\l.roberts\AppData\Local\Microsoft\Windows\Temporary Internet Files\Content.IE5\HEPN0LIZ\MC9002309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4910974"/>
            <a:ext cx="2450471" cy="180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1275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Arsylwad</a:t>
            </a:r>
            <a:r>
              <a:rPr lang="en-GB" sz="3200" dirty="0" smtClean="0"/>
              <a:t> </a:t>
            </a:r>
            <a:r>
              <a:rPr lang="en-GB" sz="3200" dirty="0" err="1" smtClean="0"/>
              <a:t>Strwythuredig</a:t>
            </a:r>
            <a:r>
              <a:rPr lang="en-GB" sz="3200" dirty="0" smtClean="0"/>
              <a:t>/</a:t>
            </a:r>
            <a:r>
              <a:rPr lang="en-GB" sz="3200" dirty="0" err="1" smtClean="0"/>
              <a:t>Anstrwythuredig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Structured </a:t>
            </a:r>
            <a:r>
              <a:rPr lang="en-GB" sz="3200" dirty="0" smtClean="0"/>
              <a:t>/ Unstructured Observation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4" y="2514600"/>
            <a:ext cx="4047745" cy="3611880"/>
          </a:xfrm>
        </p:spPr>
        <p:txBody>
          <a:bodyPr>
            <a:normAutofit fontScale="92500"/>
          </a:bodyPr>
          <a:lstStyle/>
          <a:p>
            <a:r>
              <a:rPr lang="en-GB" dirty="0" err="1" smtClean="0">
                <a:solidFill>
                  <a:schemeClr val="tx1"/>
                </a:solidFill>
              </a:rPr>
              <a:t>Strwythuredig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err="1" smtClean="0">
                <a:solidFill>
                  <a:schemeClr val="tx1"/>
                </a:solidFill>
              </a:rPr>
              <a:t>Recordio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trefnus</a:t>
            </a:r>
            <a:r>
              <a:rPr lang="en-GB" dirty="0" smtClean="0">
                <a:solidFill>
                  <a:schemeClr val="tx1"/>
                </a:solidFill>
              </a:rPr>
              <a:t> o </a:t>
            </a:r>
            <a:r>
              <a:rPr lang="en-GB" dirty="0" err="1" smtClean="0">
                <a:solidFill>
                  <a:schemeClr val="tx1"/>
                </a:solidFill>
              </a:rPr>
              <a:t>weithgareddau</a:t>
            </a:r>
            <a:r>
              <a:rPr lang="en-GB" dirty="0" smtClean="0">
                <a:solidFill>
                  <a:schemeClr val="tx1"/>
                </a:solidFill>
              </a:rPr>
              <a:t> neu </a:t>
            </a:r>
            <a:r>
              <a:rPr lang="en-GB" dirty="0" err="1" smtClean="0">
                <a:solidFill>
                  <a:schemeClr val="tx1"/>
                </a:solidFill>
              </a:rPr>
              <a:t>ymddygiad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penodol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endParaRPr lang="en-GB" dirty="0" smtClean="0">
              <a:solidFill>
                <a:schemeClr val="tx1"/>
              </a:solidFill>
            </a:endParaRPr>
          </a:p>
          <a:p>
            <a:pPr marL="301943" lvl="1" indent="0">
              <a:buNone/>
            </a:pP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  </a:t>
            </a:r>
            <a:r>
              <a:rPr lang="en-GB" dirty="0" smtClean="0">
                <a:solidFill>
                  <a:schemeClr val="tx1"/>
                </a:solidFill>
              </a:rPr>
              <a:t>(gall </a:t>
            </a:r>
            <a:r>
              <a:rPr lang="en-GB" dirty="0" smtClean="0">
                <a:solidFill>
                  <a:schemeClr val="tx1"/>
                </a:solidFill>
              </a:rPr>
              <a:t>fod yn </a:t>
            </a:r>
            <a:r>
              <a:rPr lang="en-GB" dirty="0" err="1" smtClean="0">
                <a:solidFill>
                  <a:schemeClr val="tx1"/>
                </a:solidFill>
              </a:rPr>
              <a:t>feintiol</a:t>
            </a:r>
            <a:r>
              <a:rPr lang="en-GB" dirty="0" smtClean="0">
                <a:solidFill>
                  <a:schemeClr val="tx1"/>
                </a:solidFill>
              </a:rPr>
              <a:t>)</a:t>
            </a:r>
          </a:p>
          <a:p>
            <a:r>
              <a:rPr lang="en-GB" dirty="0" err="1" smtClean="0">
                <a:solidFill>
                  <a:schemeClr val="tx1"/>
                </a:solidFill>
              </a:rPr>
              <a:t>Anstrwythuredig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err="1" smtClean="0">
                <a:solidFill>
                  <a:schemeClr val="tx1"/>
                </a:solidFill>
              </a:rPr>
              <a:t>Gwylio</a:t>
            </a:r>
            <a:r>
              <a:rPr lang="en-GB" dirty="0" smtClean="0">
                <a:solidFill>
                  <a:schemeClr val="tx1"/>
                </a:solidFill>
              </a:rPr>
              <a:t> a </a:t>
            </a:r>
            <a:r>
              <a:rPr lang="en-GB" dirty="0" err="1" smtClean="0">
                <a:solidFill>
                  <a:schemeClr val="tx1"/>
                </a:solidFill>
              </a:rPr>
              <a:t>recordio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elfennau</a:t>
            </a:r>
            <a:r>
              <a:rPr lang="en-GB" dirty="0" smtClean="0">
                <a:solidFill>
                  <a:schemeClr val="tx1"/>
                </a:solidFill>
              </a:rPr>
              <a:t> o </a:t>
            </a:r>
            <a:r>
              <a:rPr lang="en-GB" dirty="0" err="1" smtClean="0">
                <a:solidFill>
                  <a:schemeClr val="tx1"/>
                </a:solidFill>
              </a:rPr>
              <a:t>olygfa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gymdeithasol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medrwch</a:t>
            </a:r>
            <a:r>
              <a:rPr lang="en-GB" dirty="0" smtClean="0">
                <a:solidFill>
                  <a:schemeClr val="tx1"/>
                </a:solidFill>
              </a:rPr>
              <a:t> fod yn </a:t>
            </a:r>
            <a:r>
              <a:rPr lang="en-GB" dirty="0" err="1" smtClean="0">
                <a:solidFill>
                  <a:schemeClr val="tx1"/>
                </a:solidFill>
              </a:rPr>
              <a:t>rhan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ohono</a:t>
            </a:r>
            <a:r>
              <a:rPr lang="en-GB" dirty="0" smtClean="0">
                <a:solidFill>
                  <a:schemeClr val="tx1"/>
                </a:solidFill>
              </a:rPr>
              <a:t> neu </a:t>
            </a:r>
            <a:r>
              <a:rPr lang="en-GB" dirty="0" err="1" smtClean="0">
                <a:solidFill>
                  <a:schemeClr val="tx1"/>
                </a:solidFill>
              </a:rPr>
              <a:t>beidio</a:t>
            </a:r>
            <a:r>
              <a:rPr lang="en-GB" dirty="0" smtClean="0">
                <a:solidFill>
                  <a:schemeClr val="tx1"/>
                </a:solidFill>
              </a:rPr>
              <a:t> (</a:t>
            </a:r>
            <a:r>
              <a:rPr lang="en-GB" dirty="0" err="1" smtClean="0">
                <a:solidFill>
                  <a:schemeClr val="tx1"/>
                </a:solidFill>
              </a:rPr>
              <a:t>ansoddol</a:t>
            </a:r>
            <a:r>
              <a:rPr lang="en-GB" dirty="0" smtClean="0">
                <a:solidFill>
                  <a:schemeClr val="tx1"/>
                </a:solidFill>
              </a:rPr>
              <a:t>)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4114800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Structured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Systematic recording of certain predetermined activities or behaviour </a:t>
            </a:r>
            <a:r>
              <a:rPr lang="en-GB" dirty="0" smtClean="0">
                <a:solidFill>
                  <a:schemeClr val="tx1"/>
                </a:solidFill>
              </a:rPr>
              <a:t>(can </a:t>
            </a:r>
            <a:r>
              <a:rPr lang="en-GB" dirty="0" smtClean="0">
                <a:solidFill>
                  <a:schemeClr val="tx1"/>
                </a:solidFill>
              </a:rPr>
              <a:t>be quantitative)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Unstructured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Watching and recording of elements of a social scene which you may or may not be participating in ( qualitative) </a:t>
            </a:r>
          </a:p>
          <a:p>
            <a:pPr marL="301943" lvl="1" indent="0">
              <a:buNone/>
            </a:pPr>
            <a:r>
              <a:rPr lang="en-GB" dirty="0">
                <a:solidFill>
                  <a:schemeClr val="tx1"/>
                </a:solidFill>
              </a:rPr>
              <a:t>( Lin, 2016)</a:t>
            </a:r>
            <a:endParaRPr lang="en-GB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51522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Elfen</a:t>
            </a:r>
            <a:r>
              <a:rPr lang="en-GB" dirty="0" smtClean="0"/>
              <a:t> o </a:t>
            </a:r>
            <a:r>
              <a:rPr lang="en-GB" dirty="0" err="1" smtClean="0"/>
              <a:t>strwythur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Degree </a:t>
            </a:r>
            <a:r>
              <a:rPr lang="en-GB" dirty="0" smtClean="0"/>
              <a:t>of structure ( Lin, 2016)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>
                <a:solidFill>
                  <a:schemeClr val="tx1"/>
                </a:solidFill>
              </a:rPr>
              <a:t>Datblygwch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eich</a:t>
            </a:r>
            <a:r>
              <a:rPr lang="en-GB" dirty="0" smtClean="0">
                <a:solidFill>
                  <a:schemeClr val="tx1"/>
                </a:solidFill>
              </a:rPr>
              <a:t> dull o </a:t>
            </a:r>
            <a:r>
              <a:rPr lang="en-GB" dirty="0" err="1" smtClean="0">
                <a:solidFill>
                  <a:schemeClr val="tx1"/>
                </a:solidFill>
              </a:rPr>
              <a:t>gasglu</a:t>
            </a:r>
            <a:r>
              <a:rPr lang="en-GB" dirty="0" smtClean="0">
                <a:solidFill>
                  <a:schemeClr val="tx1"/>
                </a:solidFill>
              </a:rPr>
              <a:t> data </a:t>
            </a:r>
            <a:r>
              <a:rPr lang="en-GB" dirty="0" err="1" smtClean="0">
                <a:solidFill>
                  <a:schemeClr val="tx1"/>
                </a:solidFill>
              </a:rPr>
              <a:t>cyn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dechrau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Defnydd</a:t>
            </a:r>
            <a:r>
              <a:rPr lang="en-GB" dirty="0" smtClean="0">
                <a:solidFill>
                  <a:schemeClr val="tx1"/>
                </a:solidFill>
              </a:rPr>
              <a:t> o </a:t>
            </a:r>
            <a:r>
              <a:rPr lang="en-GB" dirty="0" err="1" smtClean="0">
                <a:solidFill>
                  <a:schemeClr val="tx1"/>
                </a:solidFill>
              </a:rPr>
              <a:t>dabl</a:t>
            </a:r>
            <a:r>
              <a:rPr lang="en-GB" dirty="0" smtClean="0">
                <a:solidFill>
                  <a:schemeClr val="tx1"/>
                </a:solidFill>
              </a:rPr>
              <a:t>, </a:t>
            </a:r>
            <a:r>
              <a:rPr lang="en-GB" dirty="0" err="1" smtClean="0">
                <a:solidFill>
                  <a:schemeClr val="tx1"/>
                </a:solidFill>
              </a:rPr>
              <a:t>rhestr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wirio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Gwneud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nodiadau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err="1" smtClean="0">
                <a:solidFill>
                  <a:schemeClr val="tx1"/>
                </a:solidFill>
              </a:rPr>
              <a:t>Lleoliad</a:t>
            </a:r>
            <a:r>
              <a:rPr lang="en-GB" dirty="0" smtClean="0">
                <a:solidFill>
                  <a:schemeClr val="tx1"/>
                </a:solidFill>
              </a:rPr>
              <a:t>, </a:t>
            </a:r>
            <a:r>
              <a:rPr lang="en-GB" dirty="0" err="1" smtClean="0">
                <a:solidFill>
                  <a:schemeClr val="tx1"/>
                </a:solidFill>
              </a:rPr>
              <a:t>dyddiad</a:t>
            </a:r>
            <a:r>
              <a:rPr lang="en-GB" dirty="0" smtClean="0">
                <a:solidFill>
                  <a:schemeClr val="tx1"/>
                </a:solidFill>
              </a:rPr>
              <a:t>, </a:t>
            </a:r>
            <a:r>
              <a:rPr lang="en-GB" dirty="0" err="1" smtClean="0">
                <a:solidFill>
                  <a:schemeClr val="tx1"/>
                </a:solidFill>
              </a:rPr>
              <a:t>amser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err="1" smtClean="0">
                <a:solidFill>
                  <a:schemeClr val="tx1"/>
                </a:solidFill>
              </a:rPr>
              <a:t>Disgrifiad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lleoliad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err="1" smtClean="0">
                <a:solidFill>
                  <a:schemeClr val="tx1"/>
                </a:solidFill>
              </a:rPr>
              <a:t>Crynodeb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arsylwadau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err="1" smtClean="0">
                <a:solidFill>
                  <a:schemeClr val="tx1"/>
                </a:solidFill>
              </a:rPr>
              <a:t>Nodiadau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mwy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manwl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gyda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themau</a:t>
            </a:r>
            <a:r>
              <a:rPr lang="en-GB" dirty="0" smtClean="0">
                <a:solidFill>
                  <a:schemeClr val="tx1"/>
                </a:solidFill>
              </a:rPr>
              <a:t>, </a:t>
            </a:r>
            <a:r>
              <a:rPr lang="en-GB" dirty="0" err="1" smtClean="0">
                <a:solidFill>
                  <a:schemeClr val="tx1"/>
                </a:solidFill>
              </a:rPr>
              <a:t>enghreifftiau</a:t>
            </a:r>
            <a:r>
              <a:rPr lang="en-GB" dirty="0" smtClean="0">
                <a:solidFill>
                  <a:schemeClr val="tx1"/>
                </a:solidFill>
              </a:rPr>
              <a:t> a </a:t>
            </a:r>
            <a:r>
              <a:rPr lang="en-GB" dirty="0" err="1" smtClean="0">
                <a:solidFill>
                  <a:schemeClr val="tx1"/>
                </a:solidFill>
              </a:rPr>
              <a:t>sylwadau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Develop your data collection tool prior to data collection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Use of table, checklist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Note taking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Venue, date, time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Description of the setting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Summaries of observations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Expanded notes with sub-themes, examples and insights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275762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3 / Task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Grwpiau</a:t>
            </a:r>
            <a:r>
              <a:rPr lang="en-GB" dirty="0" smtClean="0">
                <a:solidFill>
                  <a:schemeClr val="tx1"/>
                </a:solidFill>
              </a:rPr>
              <a:t> o 3</a:t>
            </a:r>
          </a:p>
          <a:p>
            <a:r>
              <a:rPr lang="en-GB" dirty="0" err="1" smtClean="0">
                <a:solidFill>
                  <a:schemeClr val="tx1"/>
                </a:solidFill>
              </a:rPr>
              <a:t>Trafodwch</a:t>
            </a:r>
            <a:r>
              <a:rPr lang="en-GB" dirty="0" smtClean="0">
                <a:solidFill>
                  <a:schemeClr val="tx1"/>
                </a:solidFill>
              </a:rPr>
              <a:t> y 4 dull ac </a:t>
            </a:r>
            <a:r>
              <a:rPr lang="en-GB" dirty="0" err="1" smtClean="0">
                <a:solidFill>
                  <a:schemeClr val="tx1"/>
                </a:solidFill>
              </a:rPr>
              <a:t>ystyriwch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gryfderau</a:t>
            </a:r>
            <a:r>
              <a:rPr lang="en-GB" dirty="0" smtClean="0">
                <a:solidFill>
                  <a:schemeClr val="tx1"/>
                </a:solidFill>
              </a:rPr>
              <a:t> a </a:t>
            </a:r>
            <a:r>
              <a:rPr lang="en-GB" dirty="0" err="1" smtClean="0">
                <a:solidFill>
                  <a:schemeClr val="tx1"/>
                </a:solidFill>
              </a:rPr>
              <a:t>gwendidau’r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dulliau</a:t>
            </a:r>
            <a:r>
              <a:rPr lang="en-GB" dirty="0" smtClean="0">
                <a:solidFill>
                  <a:schemeClr val="tx1"/>
                </a:solidFill>
              </a:rPr>
              <a:t> o </a:t>
            </a:r>
            <a:r>
              <a:rPr lang="en-GB" dirty="0" err="1" smtClean="0">
                <a:solidFill>
                  <a:schemeClr val="tx1"/>
                </a:solidFill>
              </a:rPr>
              <a:t>arsylwi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Moeseg</a:t>
            </a:r>
            <a:r>
              <a:rPr lang="en-GB" dirty="0" smtClean="0">
                <a:solidFill>
                  <a:schemeClr val="tx1"/>
                </a:solidFill>
              </a:rPr>
              <a:t>?</a:t>
            </a:r>
          </a:p>
          <a:p>
            <a:r>
              <a:rPr lang="en-GB" dirty="0" err="1" smtClean="0">
                <a:solidFill>
                  <a:schemeClr val="tx1"/>
                </a:solidFill>
              </a:rPr>
              <a:t>Adborth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tx1"/>
                </a:solidFill>
              </a:rPr>
              <a:t>Groups of 3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Discuss the 4 approaches to observation and note strengths and weaknesses of each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Ethics?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Feedback</a:t>
            </a:r>
            <a:endParaRPr lang="en-GB" i="1" dirty="0">
              <a:solidFill>
                <a:schemeClr val="tx1"/>
              </a:solidFill>
            </a:endParaRPr>
          </a:p>
        </p:txBody>
      </p:sp>
      <p:pic>
        <p:nvPicPr>
          <p:cNvPr id="6148" name="Picture 4" descr="C:\Users\l.roberts\AppData\Local\Microsoft\Windows\Temporary Internet Files\Content.IE5\VT7L4AUG\MP9004266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5638800"/>
            <a:ext cx="32004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63344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Arsylwadau</a:t>
            </a:r>
            <a:r>
              <a:rPr lang="en-GB" dirty="0" smtClean="0"/>
              <a:t>/Observations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057400"/>
            <a:ext cx="3822192" cy="4069080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A </a:t>
            </a:r>
            <a:r>
              <a:rPr lang="en-GB" dirty="0" err="1" smtClean="0">
                <a:solidFill>
                  <a:schemeClr val="tx1"/>
                </a:solidFill>
              </a:rPr>
              <a:t>fyddwch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ysgrifennu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popeth</a:t>
            </a:r>
            <a:r>
              <a:rPr lang="en-GB" dirty="0" smtClean="0">
                <a:solidFill>
                  <a:schemeClr val="tx1"/>
                </a:solidFill>
              </a:rPr>
              <a:t>?</a:t>
            </a:r>
          </a:p>
          <a:p>
            <a:r>
              <a:rPr lang="en-GB" dirty="0" err="1" smtClean="0">
                <a:solidFill>
                  <a:schemeClr val="tx1"/>
                </a:solidFill>
              </a:rPr>
              <a:t>Nodiadau</a:t>
            </a:r>
            <a:r>
              <a:rPr lang="en-GB" dirty="0" smtClean="0">
                <a:solidFill>
                  <a:schemeClr val="tx1"/>
                </a:solidFill>
              </a:rPr>
              <a:t>?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C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</a:t>
            </a:r>
            <a:r>
              <a:rPr lang="en-GB" dirty="0" err="1" smtClean="0">
                <a:solidFill>
                  <a:schemeClr val="tx1"/>
                </a:solidFill>
              </a:rPr>
              <a:t>dau</a:t>
            </a:r>
            <a:r>
              <a:rPr lang="en-GB" dirty="0" smtClean="0">
                <a:solidFill>
                  <a:schemeClr val="tx1"/>
                </a:solidFill>
              </a:rPr>
              <a:t>?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Ffilmio</a:t>
            </a:r>
            <a:r>
              <a:rPr lang="en-GB" dirty="0" smtClean="0">
                <a:solidFill>
                  <a:schemeClr val="tx1"/>
                </a:solidFill>
              </a:rPr>
              <a:t>?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Moeseg</a:t>
            </a:r>
            <a:r>
              <a:rPr lang="en-GB" dirty="0" smtClean="0">
                <a:solidFill>
                  <a:schemeClr val="tx1"/>
                </a:solidFill>
              </a:rPr>
              <a:t>?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Ni </a:t>
            </a:r>
            <a:r>
              <a:rPr lang="en-GB" dirty="0" err="1" smtClean="0">
                <a:solidFill>
                  <a:schemeClr val="tx1"/>
                </a:solidFill>
              </a:rPr>
              <a:t>fedrwch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ddal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popeth</a:t>
            </a:r>
            <a:endParaRPr lang="en-GB" dirty="0" smtClean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/>
          <a:lstStyle/>
          <a:p>
            <a:r>
              <a:rPr lang="en-GB" i="1" dirty="0" smtClean="0">
                <a:solidFill>
                  <a:schemeClr val="tx1"/>
                </a:solidFill>
              </a:rPr>
              <a:t>Will you write everything verbatim?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Notes?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Codes?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Film?</a:t>
            </a:r>
          </a:p>
          <a:p>
            <a:r>
              <a:rPr lang="en-GB" i="1" dirty="0" smtClean="0">
                <a:solidFill>
                  <a:schemeClr val="tx1"/>
                </a:solidFill>
              </a:rPr>
              <a:t>Ethics?</a:t>
            </a:r>
            <a:endParaRPr lang="en-GB" i="1" dirty="0" smtClean="0">
              <a:solidFill>
                <a:schemeClr val="tx1"/>
              </a:solidFill>
            </a:endParaRPr>
          </a:p>
          <a:p>
            <a:r>
              <a:rPr lang="en-GB" i="1" dirty="0" smtClean="0">
                <a:solidFill>
                  <a:schemeClr val="tx1"/>
                </a:solidFill>
              </a:rPr>
              <a:t>You cannot capture everything</a:t>
            </a:r>
            <a:endParaRPr lang="en-GB" i="1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Users\l.roberts\AppData\Local\Microsoft\Windows\Temporary Internet Files\Content.IE5\N7NKQ001\MP9004424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5410200"/>
            <a:ext cx="3429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93624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Lin, Y-H, K. ( 2016) Collecting Qualitative Data in Palaiologou, I., Needham, D. &amp; Male, T. ( 2016) </a:t>
            </a:r>
            <a:r>
              <a:rPr lang="en-GB" sz="2000" i="1" dirty="0" smtClean="0">
                <a:solidFill>
                  <a:schemeClr val="tx1"/>
                </a:solidFill>
              </a:rPr>
              <a:t>Doing Research in Education: Theory and Practice. </a:t>
            </a:r>
            <a:r>
              <a:rPr lang="en-GB" sz="2000" dirty="0" smtClean="0">
                <a:solidFill>
                  <a:schemeClr val="tx1"/>
                </a:solidFill>
              </a:rPr>
              <a:t>London: Sage</a:t>
            </a:r>
          </a:p>
          <a:p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 err="1" smtClean="0">
                <a:solidFill>
                  <a:schemeClr val="tx1"/>
                </a:solidFill>
              </a:rPr>
              <a:t>Plowright,D</a:t>
            </a:r>
            <a:r>
              <a:rPr lang="en-GB" sz="2000" dirty="0" smtClean="0">
                <a:solidFill>
                  <a:schemeClr val="tx1"/>
                </a:solidFill>
              </a:rPr>
              <a:t>. ( 2011) </a:t>
            </a:r>
            <a:r>
              <a:rPr lang="en-GB" sz="2000" i="1" dirty="0" smtClean="0">
                <a:solidFill>
                  <a:schemeClr val="tx1"/>
                </a:solidFill>
              </a:rPr>
              <a:t>Using Mixed Methods</a:t>
            </a:r>
            <a:r>
              <a:rPr lang="en-GB" sz="2000" dirty="0" smtClean="0">
                <a:solidFill>
                  <a:schemeClr val="tx1"/>
                </a:solidFill>
              </a:rPr>
              <a:t>. Frameworks for an Integrated Methodology. London: Sage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7060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341</TotalTime>
  <Words>1683</Words>
  <Application>Microsoft Office PowerPoint</Application>
  <PresentationFormat>On-screen Show (4:3)</PresentationFormat>
  <Paragraphs>387</Paragraphs>
  <Slides>38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ＭＳ Ｐゴシック</vt:lpstr>
      <vt:lpstr>Arial</vt:lpstr>
      <vt:lpstr>Calibri</vt:lpstr>
      <vt:lpstr>Cambria</vt:lpstr>
      <vt:lpstr>Symbol</vt:lpstr>
      <vt:lpstr>Tahoma</vt:lpstr>
      <vt:lpstr>Wingdings 3</vt:lpstr>
      <vt:lpstr>Waveform</vt:lpstr>
      <vt:lpstr>ECES5007/C  Lines of Enquiry Llwybrau Ymholi</vt:lpstr>
      <vt:lpstr>Nod y Modiwl /  Module Aim</vt:lpstr>
      <vt:lpstr>Deilliant Dysgu Perthnasol Relevant Learning Outcome</vt:lpstr>
      <vt:lpstr>Gorolwg / Overview</vt:lpstr>
      <vt:lpstr>Mae angen i fi gyflawni darn o ymchwill….    I have to Undertake a Piece of Research  . . </vt:lpstr>
      <vt:lpstr>Gillham (2000)</vt:lpstr>
      <vt:lpstr>Oppenheim (1996)</vt:lpstr>
      <vt:lpstr>Pryd byddem yn defnyddio Arolwg/Holiadur? When would we use a Survey/Questionnaire?</vt:lpstr>
      <vt:lpstr>Cofiwch! Remember!</vt:lpstr>
      <vt:lpstr>Mathau o Holiaduron Questionnaire Types</vt:lpstr>
      <vt:lpstr>Ystyriaethau/Considerations</vt:lpstr>
      <vt:lpstr>Wyneb yn Wyneb/Face to Face</vt:lpstr>
      <vt:lpstr>Hunan Weinyddu/Self Administered</vt:lpstr>
      <vt:lpstr>Holiadur drwy’r Post/Technoleg Postal/Technology Questionnaire</vt:lpstr>
      <vt:lpstr>Dyluniad yn Allweddol Instrumental Design</vt:lpstr>
      <vt:lpstr>Beth Sy’n Mynd Ble? What Goes Where?</vt:lpstr>
      <vt:lpstr>Cwestiynau Cefndirol Background Questions</vt:lpstr>
      <vt:lpstr>Dyluniad ac Ymddangosiad Design and Appearance</vt:lpstr>
      <vt:lpstr>Cwestiynau Agored Open Ended Questions</vt:lpstr>
      <vt:lpstr>Cwestiynau Caeëdig Closed Questions</vt:lpstr>
      <vt:lpstr>Cwestiynau Caeëdig Closed Questions</vt:lpstr>
      <vt:lpstr>Graddfeydd/Scales</vt:lpstr>
      <vt:lpstr>Anhawsterau/Difficulties</vt:lpstr>
      <vt:lpstr>Termau neu Ymadroddion Anelwig Ambiguous Terms or Phrases</vt:lpstr>
      <vt:lpstr>Cwestiynau Anodd Eraill Other Difficult Questions</vt:lpstr>
      <vt:lpstr>Mwy o gwestiynau anodd More Difficult Questions</vt:lpstr>
      <vt:lpstr>Casgliadau/Conclusions</vt:lpstr>
      <vt:lpstr>Tasg 1&amp; 2 / Task 1&amp; 2</vt:lpstr>
      <vt:lpstr>Arsylwi / Observation</vt:lpstr>
      <vt:lpstr>Rôl yr Arsylwr 1 Role of observer 1</vt:lpstr>
      <vt:lpstr>Rôl yr Arsylwr 2 Role of observer 2</vt:lpstr>
      <vt:lpstr>Rôl yr Arsylwr 3 Role of observer 3</vt:lpstr>
      <vt:lpstr>Rôl yr Arsylwr 4 Role of observer 4</vt:lpstr>
      <vt:lpstr>Arsylwad Strwythuredig/Anstrwythuredig Structured / Unstructured Observation</vt:lpstr>
      <vt:lpstr>Elfen o strwythur Degree of structure ( Lin, 2016)</vt:lpstr>
      <vt:lpstr>Tasg 3 / Task 3</vt:lpstr>
      <vt:lpstr>Arsylwadau/Observations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Helen A Griffiths</cp:lastModifiedBy>
  <cp:revision>33</cp:revision>
  <dcterms:created xsi:type="dcterms:W3CDTF">2014-08-11T13:59:45Z</dcterms:created>
  <dcterms:modified xsi:type="dcterms:W3CDTF">2019-11-13T13:58:59Z</dcterms:modified>
</cp:coreProperties>
</file>