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5"/>
  </p:notesMasterIdLst>
  <p:sldIdLst>
    <p:sldId id="272" r:id="rId2"/>
    <p:sldId id="256" r:id="rId3"/>
    <p:sldId id="258" r:id="rId4"/>
    <p:sldId id="259" r:id="rId5"/>
    <p:sldId id="260" r:id="rId6"/>
    <p:sldId id="261" r:id="rId7"/>
    <p:sldId id="263" r:id="rId8"/>
    <p:sldId id="264" r:id="rId9"/>
    <p:sldId id="265" r:id="rId10"/>
    <p:sldId id="266" r:id="rId11"/>
    <p:sldId id="268"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88235" autoAdjust="0"/>
  </p:normalViewPr>
  <p:slideViewPr>
    <p:cSldViewPr snapToGrid="0">
      <p:cViewPr varScale="1">
        <p:scale>
          <a:sx n="37" d="100"/>
          <a:sy n="37" d="100"/>
        </p:scale>
        <p:origin x="1411" y="2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C7EF99-F138-4E5D-9E5D-E76E59FDD48E}"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4B3D81B-097D-423A-9A6C-B254FA7BC626}">
      <dgm:prSet/>
      <dgm:spPr/>
      <dgm:t>
        <a:bodyPr/>
        <a:lstStyle/>
        <a:p>
          <a:r>
            <a:rPr lang="en-IN"/>
            <a:t>1.3 billion individuals worldwide have disabilities</a:t>
          </a:r>
          <a:endParaRPr lang="en-US"/>
        </a:p>
      </dgm:t>
    </dgm:pt>
    <dgm:pt modelId="{18B10684-A937-4635-8565-8B2AD20A75EA}" type="parTrans" cxnId="{BF7AC432-A73E-40CA-9609-31BB28574CCC}">
      <dgm:prSet/>
      <dgm:spPr/>
      <dgm:t>
        <a:bodyPr/>
        <a:lstStyle/>
        <a:p>
          <a:endParaRPr lang="en-US"/>
        </a:p>
      </dgm:t>
    </dgm:pt>
    <dgm:pt modelId="{911B0317-9ABC-4239-B061-DD400B655581}" type="sibTrans" cxnId="{BF7AC432-A73E-40CA-9609-31BB28574CCC}">
      <dgm:prSet/>
      <dgm:spPr/>
      <dgm:t>
        <a:bodyPr/>
        <a:lstStyle/>
        <a:p>
          <a:endParaRPr lang="en-US"/>
        </a:p>
      </dgm:t>
    </dgm:pt>
    <dgm:pt modelId="{8D24D7D9-CBB8-4220-83AE-93D6CDEF3739}">
      <dgm:prSet/>
      <dgm:spPr/>
      <dgm:t>
        <a:bodyPr/>
        <a:lstStyle/>
        <a:p>
          <a:r>
            <a:rPr lang="en-IN"/>
            <a:t>UNWTO indicates increasing demand for accessible tourism</a:t>
          </a:r>
          <a:endParaRPr lang="en-US"/>
        </a:p>
      </dgm:t>
    </dgm:pt>
    <dgm:pt modelId="{A566A354-3A43-4550-B6F7-D4038BC61302}" type="parTrans" cxnId="{9728B2A1-C6D4-4B28-96F1-3DA5C3062F75}">
      <dgm:prSet/>
      <dgm:spPr/>
      <dgm:t>
        <a:bodyPr/>
        <a:lstStyle/>
        <a:p>
          <a:endParaRPr lang="en-US"/>
        </a:p>
      </dgm:t>
    </dgm:pt>
    <dgm:pt modelId="{B394878A-D5DB-41F1-8AE9-60471B9C293B}" type="sibTrans" cxnId="{9728B2A1-C6D4-4B28-96F1-3DA5C3062F75}">
      <dgm:prSet/>
      <dgm:spPr/>
      <dgm:t>
        <a:bodyPr/>
        <a:lstStyle/>
        <a:p>
          <a:endParaRPr lang="en-US"/>
        </a:p>
      </dgm:t>
    </dgm:pt>
    <dgm:pt modelId="{C7AC0D47-CB02-41D2-90FE-565F6733222D}">
      <dgm:prSet/>
      <dgm:spPr/>
      <dgm:t>
        <a:bodyPr/>
        <a:lstStyle/>
        <a:p>
          <a:r>
            <a:rPr lang="en-IN"/>
            <a:t>Few conferences specifically address accessibility in hospitality</a:t>
          </a:r>
          <a:endParaRPr lang="en-US"/>
        </a:p>
      </dgm:t>
    </dgm:pt>
    <dgm:pt modelId="{F69C7E60-27F6-47F7-AC45-9B264481DA76}" type="parTrans" cxnId="{15375FB5-0D98-453A-B982-483B43FFA147}">
      <dgm:prSet/>
      <dgm:spPr/>
      <dgm:t>
        <a:bodyPr/>
        <a:lstStyle/>
        <a:p>
          <a:endParaRPr lang="en-US"/>
        </a:p>
      </dgm:t>
    </dgm:pt>
    <dgm:pt modelId="{7B3C772B-7E4C-4F40-B015-A833E05BBC4A}" type="sibTrans" cxnId="{15375FB5-0D98-453A-B982-483B43FFA147}">
      <dgm:prSet/>
      <dgm:spPr/>
      <dgm:t>
        <a:bodyPr/>
        <a:lstStyle/>
        <a:p>
          <a:endParaRPr lang="en-US"/>
        </a:p>
      </dgm:t>
    </dgm:pt>
    <dgm:pt modelId="{527E44E6-7695-4160-82FA-57C376C70135}">
      <dgm:prSet/>
      <dgm:spPr/>
      <dgm:t>
        <a:bodyPr/>
        <a:lstStyle/>
        <a:p>
          <a:r>
            <a:rPr lang="en-IN"/>
            <a:t>Competitive advantage: strong synergy with national branding campaign (Czepiel, 2020).</a:t>
          </a:r>
          <a:endParaRPr lang="en-US"/>
        </a:p>
      </dgm:t>
    </dgm:pt>
    <dgm:pt modelId="{39F8FDA9-300B-405E-BAE4-116AB2E3FFE7}" type="parTrans" cxnId="{E93B5AA0-3809-4532-87A0-4970B3140742}">
      <dgm:prSet/>
      <dgm:spPr/>
      <dgm:t>
        <a:bodyPr/>
        <a:lstStyle/>
        <a:p>
          <a:endParaRPr lang="en-US"/>
        </a:p>
      </dgm:t>
    </dgm:pt>
    <dgm:pt modelId="{3F7C770B-2555-4DF9-832D-E9FC5DFF9A53}" type="sibTrans" cxnId="{E93B5AA0-3809-4532-87A0-4970B3140742}">
      <dgm:prSet/>
      <dgm:spPr/>
      <dgm:t>
        <a:bodyPr/>
        <a:lstStyle/>
        <a:p>
          <a:endParaRPr lang="en-US"/>
        </a:p>
      </dgm:t>
    </dgm:pt>
    <dgm:pt modelId="{C56AA665-D620-3947-9D0B-E5609B5B48F8}" type="pres">
      <dgm:prSet presAssocID="{C6C7EF99-F138-4E5D-9E5D-E76E59FDD48E}" presName="outerComposite" presStyleCnt="0">
        <dgm:presLayoutVars>
          <dgm:chMax val="5"/>
          <dgm:dir/>
          <dgm:resizeHandles val="exact"/>
        </dgm:presLayoutVars>
      </dgm:prSet>
      <dgm:spPr/>
    </dgm:pt>
    <dgm:pt modelId="{0E48E7FC-1809-4D4B-8E48-723AB1CD7810}" type="pres">
      <dgm:prSet presAssocID="{C6C7EF99-F138-4E5D-9E5D-E76E59FDD48E}" presName="dummyMaxCanvas" presStyleCnt="0">
        <dgm:presLayoutVars/>
      </dgm:prSet>
      <dgm:spPr/>
    </dgm:pt>
    <dgm:pt modelId="{59069FAF-7AA0-4245-AEF5-2F9385046DC6}" type="pres">
      <dgm:prSet presAssocID="{C6C7EF99-F138-4E5D-9E5D-E76E59FDD48E}" presName="FourNodes_1" presStyleLbl="node1" presStyleIdx="0" presStyleCnt="4">
        <dgm:presLayoutVars>
          <dgm:bulletEnabled val="1"/>
        </dgm:presLayoutVars>
      </dgm:prSet>
      <dgm:spPr/>
    </dgm:pt>
    <dgm:pt modelId="{0ED9B9ED-475E-6A45-A458-458670A145F7}" type="pres">
      <dgm:prSet presAssocID="{C6C7EF99-F138-4E5D-9E5D-E76E59FDD48E}" presName="FourNodes_2" presStyleLbl="node1" presStyleIdx="1" presStyleCnt="4">
        <dgm:presLayoutVars>
          <dgm:bulletEnabled val="1"/>
        </dgm:presLayoutVars>
      </dgm:prSet>
      <dgm:spPr/>
    </dgm:pt>
    <dgm:pt modelId="{F42328BE-0ED3-2047-A59C-A9777AD191B1}" type="pres">
      <dgm:prSet presAssocID="{C6C7EF99-F138-4E5D-9E5D-E76E59FDD48E}" presName="FourNodes_3" presStyleLbl="node1" presStyleIdx="2" presStyleCnt="4">
        <dgm:presLayoutVars>
          <dgm:bulletEnabled val="1"/>
        </dgm:presLayoutVars>
      </dgm:prSet>
      <dgm:spPr/>
    </dgm:pt>
    <dgm:pt modelId="{3EC950BA-F788-9845-9A9E-ED37E1E0ADEE}" type="pres">
      <dgm:prSet presAssocID="{C6C7EF99-F138-4E5D-9E5D-E76E59FDD48E}" presName="FourNodes_4" presStyleLbl="node1" presStyleIdx="3" presStyleCnt="4">
        <dgm:presLayoutVars>
          <dgm:bulletEnabled val="1"/>
        </dgm:presLayoutVars>
      </dgm:prSet>
      <dgm:spPr/>
    </dgm:pt>
    <dgm:pt modelId="{9DC11456-B8A5-4F40-85D9-2D353138D1D4}" type="pres">
      <dgm:prSet presAssocID="{C6C7EF99-F138-4E5D-9E5D-E76E59FDD48E}" presName="FourConn_1-2" presStyleLbl="fgAccFollowNode1" presStyleIdx="0" presStyleCnt="3">
        <dgm:presLayoutVars>
          <dgm:bulletEnabled val="1"/>
        </dgm:presLayoutVars>
      </dgm:prSet>
      <dgm:spPr/>
    </dgm:pt>
    <dgm:pt modelId="{CC43E92A-2962-B649-AA0D-33DDD6612756}" type="pres">
      <dgm:prSet presAssocID="{C6C7EF99-F138-4E5D-9E5D-E76E59FDD48E}" presName="FourConn_2-3" presStyleLbl="fgAccFollowNode1" presStyleIdx="1" presStyleCnt="3">
        <dgm:presLayoutVars>
          <dgm:bulletEnabled val="1"/>
        </dgm:presLayoutVars>
      </dgm:prSet>
      <dgm:spPr/>
    </dgm:pt>
    <dgm:pt modelId="{C3C6E50B-2E89-054B-9C2C-5F3E7C8E15AA}" type="pres">
      <dgm:prSet presAssocID="{C6C7EF99-F138-4E5D-9E5D-E76E59FDD48E}" presName="FourConn_3-4" presStyleLbl="fgAccFollowNode1" presStyleIdx="2" presStyleCnt="3">
        <dgm:presLayoutVars>
          <dgm:bulletEnabled val="1"/>
        </dgm:presLayoutVars>
      </dgm:prSet>
      <dgm:spPr/>
    </dgm:pt>
    <dgm:pt modelId="{0D237DDF-3BE2-BE4F-9B17-F5568FCAAC07}" type="pres">
      <dgm:prSet presAssocID="{C6C7EF99-F138-4E5D-9E5D-E76E59FDD48E}" presName="FourNodes_1_text" presStyleLbl="node1" presStyleIdx="3" presStyleCnt="4">
        <dgm:presLayoutVars>
          <dgm:bulletEnabled val="1"/>
        </dgm:presLayoutVars>
      </dgm:prSet>
      <dgm:spPr/>
    </dgm:pt>
    <dgm:pt modelId="{7AC0BB52-2A6A-6E4E-ADD3-6106BA690842}" type="pres">
      <dgm:prSet presAssocID="{C6C7EF99-F138-4E5D-9E5D-E76E59FDD48E}" presName="FourNodes_2_text" presStyleLbl="node1" presStyleIdx="3" presStyleCnt="4">
        <dgm:presLayoutVars>
          <dgm:bulletEnabled val="1"/>
        </dgm:presLayoutVars>
      </dgm:prSet>
      <dgm:spPr/>
    </dgm:pt>
    <dgm:pt modelId="{6771584B-80F9-4041-9D24-1CC3D5F23182}" type="pres">
      <dgm:prSet presAssocID="{C6C7EF99-F138-4E5D-9E5D-E76E59FDD48E}" presName="FourNodes_3_text" presStyleLbl="node1" presStyleIdx="3" presStyleCnt="4">
        <dgm:presLayoutVars>
          <dgm:bulletEnabled val="1"/>
        </dgm:presLayoutVars>
      </dgm:prSet>
      <dgm:spPr/>
    </dgm:pt>
    <dgm:pt modelId="{4F7E790E-A4E8-0347-8F50-20211C06E7AA}" type="pres">
      <dgm:prSet presAssocID="{C6C7EF99-F138-4E5D-9E5D-E76E59FDD48E}" presName="FourNodes_4_text" presStyleLbl="node1" presStyleIdx="3" presStyleCnt="4">
        <dgm:presLayoutVars>
          <dgm:bulletEnabled val="1"/>
        </dgm:presLayoutVars>
      </dgm:prSet>
      <dgm:spPr/>
    </dgm:pt>
  </dgm:ptLst>
  <dgm:cxnLst>
    <dgm:cxn modelId="{D6711D2B-FC64-C04A-AF8F-4301FD633E0A}" type="presOf" srcId="{7B3C772B-7E4C-4F40-B015-A833E05BBC4A}" destId="{C3C6E50B-2E89-054B-9C2C-5F3E7C8E15AA}" srcOrd="0" destOrd="0" presId="urn:microsoft.com/office/officeart/2005/8/layout/vProcess5"/>
    <dgm:cxn modelId="{BF7AC432-A73E-40CA-9609-31BB28574CCC}" srcId="{C6C7EF99-F138-4E5D-9E5D-E76E59FDD48E}" destId="{04B3D81B-097D-423A-9A6C-B254FA7BC626}" srcOrd="0" destOrd="0" parTransId="{18B10684-A937-4635-8565-8B2AD20A75EA}" sibTransId="{911B0317-9ABC-4239-B061-DD400B655581}"/>
    <dgm:cxn modelId="{C7E12F3D-3F4F-4E4F-B135-D149ACDD277A}" type="presOf" srcId="{C7AC0D47-CB02-41D2-90FE-565F6733222D}" destId="{F42328BE-0ED3-2047-A59C-A9777AD191B1}" srcOrd="0" destOrd="0" presId="urn:microsoft.com/office/officeart/2005/8/layout/vProcess5"/>
    <dgm:cxn modelId="{8DC63040-E41D-B740-A327-99C0802F7161}" type="presOf" srcId="{04B3D81B-097D-423A-9A6C-B254FA7BC626}" destId="{59069FAF-7AA0-4245-AEF5-2F9385046DC6}" srcOrd="0" destOrd="0" presId="urn:microsoft.com/office/officeart/2005/8/layout/vProcess5"/>
    <dgm:cxn modelId="{C4738C47-B88D-184B-9BE5-C0C09DF1360F}" type="presOf" srcId="{911B0317-9ABC-4239-B061-DD400B655581}" destId="{9DC11456-B8A5-4F40-85D9-2D353138D1D4}" srcOrd="0" destOrd="0" presId="urn:microsoft.com/office/officeart/2005/8/layout/vProcess5"/>
    <dgm:cxn modelId="{D666A368-A2F0-E442-8246-94EB08A8B636}" type="presOf" srcId="{8D24D7D9-CBB8-4220-83AE-93D6CDEF3739}" destId="{7AC0BB52-2A6A-6E4E-ADD3-6106BA690842}" srcOrd="1" destOrd="0" presId="urn:microsoft.com/office/officeart/2005/8/layout/vProcess5"/>
    <dgm:cxn modelId="{A9AA636E-1043-024E-8C5C-FC2F07E1ACBE}" type="presOf" srcId="{527E44E6-7695-4160-82FA-57C376C70135}" destId="{3EC950BA-F788-9845-9A9E-ED37E1E0ADEE}" srcOrd="0" destOrd="0" presId="urn:microsoft.com/office/officeart/2005/8/layout/vProcess5"/>
    <dgm:cxn modelId="{29CC0774-F50C-F94C-85E8-914885954BC9}" type="presOf" srcId="{04B3D81B-097D-423A-9A6C-B254FA7BC626}" destId="{0D237DDF-3BE2-BE4F-9B17-F5568FCAAC07}" srcOrd="1" destOrd="0" presId="urn:microsoft.com/office/officeart/2005/8/layout/vProcess5"/>
    <dgm:cxn modelId="{A731447B-463F-FF4B-BCA5-93D1365F2B1C}" type="presOf" srcId="{C7AC0D47-CB02-41D2-90FE-565F6733222D}" destId="{6771584B-80F9-4041-9D24-1CC3D5F23182}" srcOrd="1" destOrd="0" presId="urn:microsoft.com/office/officeart/2005/8/layout/vProcess5"/>
    <dgm:cxn modelId="{D653888B-7DC2-B740-950F-DF9BE6187C98}" type="presOf" srcId="{8D24D7D9-CBB8-4220-83AE-93D6CDEF3739}" destId="{0ED9B9ED-475E-6A45-A458-458670A145F7}" srcOrd="0" destOrd="0" presId="urn:microsoft.com/office/officeart/2005/8/layout/vProcess5"/>
    <dgm:cxn modelId="{C129F998-D174-0843-9E60-F0D728B6CE50}" type="presOf" srcId="{527E44E6-7695-4160-82FA-57C376C70135}" destId="{4F7E790E-A4E8-0347-8F50-20211C06E7AA}" srcOrd="1" destOrd="0" presId="urn:microsoft.com/office/officeart/2005/8/layout/vProcess5"/>
    <dgm:cxn modelId="{E93B5AA0-3809-4532-87A0-4970B3140742}" srcId="{C6C7EF99-F138-4E5D-9E5D-E76E59FDD48E}" destId="{527E44E6-7695-4160-82FA-57C376C70135}" srcOrd="3" destOrd="0" parTransId="{39F8FDA9-300B-405E-BAE4-116AB2E3FFE7}" sibTransId="{3F7C770B-2555-4DF9-832D-E9FC5DFF9A53}"/>
    <dgm:cxn modelId="{0C2DC0A0-9320-8844-BF62-72B3AAA53F5A}" type="presOf" srcId="{C6C7EF99-F138-4E5D-9E5D-E76E59FDD48E}" destId="{C56AA665-D620-3947-9D0B-E5609B5B48F8}" srcOrd="0" destOrd="0" presId="urn:microsoft.com/office/officeart/2005/8/layout/vProcess5"/>
    <dgm:cxn modelId="{9728B2A1-C6D4-4B28-96F1-3DA5C3062F75}" srcId="{C6C7EF99-F138-4E5D-9E5D-E76E59FDD48E}" destId="{8D24D7D9-CBB8-4220-83AE-93D6CDEF3739}" srcOrd="1" destOrd="0" parTransId="{A566A354-3A43-4550-B6F7-D4038BC61302}" sibTransId="{B394878A-D5DB-41F1-8AE9-60471B9C293B}"/>
    <dgm:cxn modelId="{15375FB5-0D98-453A-B982-483B43FFA147}" srcId="{C6C7EF99-F138-4E5D-9E5D-E76E59FDD48E}" destId="{C7AC0D47-CB02-41D2-90FE-565F6733222D}" srcOrd="2" destOrd="0" parTransId="{F69C7E60-27F6-47F7-AC45-9B264481DA76}" sibTransId="{7B3C772B-7E4C-4F40-B015-A833E05BBC4A}"/>
    <dgm:cxn modelId="{54179CF1-A3FD-EE4E-BE9E-4B558597C781}" type="presOf" srcId="{B394878A-D5DB-41F1-8AE9-60471B9C293B}" destId="{CC43E92A-2962-B649-AA0D-33DDD6612756}" srcOrd="0" destOrd="0" presId="urn:microsoft.com/office/officeart/2005/8/layout/vProcess5"/>
    <dgm:cxn modelId="{30A498E9-F194-AF43-B40F-18738CE3D788}" type="presParOf" srcId="{C56AA665-D620-3947-9D0B-E5609B5B48F8}" destId="{0E48E7FC-1809-4D4B-8E48-723AB1CD7810}" srcOrd="0" destOrd="0" presId="urn:microsoft.com/office/officeart/2005/8/layout/vProcess5"/>
    <dgm:cxn modelId="{51D68F5B-12AA-DC45-8EBB-6D207AFD3D02}" type="presParOf" srcId="{C56AA665-D620-3947-9D0B-E5609B5B48F8}" destId="{59069FAF-7AA0-4245-AEF5-2F9385046DC6}" srcOrd="1" destOrd="0" presId="urn:microsoft.com/office/officeart/2005/8/layout/vProcess5"/>
    <dgm:cxn modelId="{1B79DB8A-008F-CA4D-95DD-D10A30C392B5}" type="presParOf" srcId="{C56AA665-D620-3947-9D0B-E5609B5B48F8}" destId="{0ED9B9ED-475E-6A45-A458-458670A145F7}" srcOrd="2" destOrd="0" presId="urn:microsoft.com/office/officeart/2005/8/layout/vProcess5"/>
    <dgm:cxn modelId="{6C1B795C-ECEA-A245-BEC0-CEBFFA96D12A}" type="presParOf" srcId="{C56AA665-D620-3947-9D0B-E5609B5B48F8}" destId="{F42328BE-0ED3-2047-A59C-A9777AD191B1}" srcOrd="3" destOrd="0" presId="urn:microsoft.com/office/officeart/2005/8/layout/vProcess5"/>
    <dgm:cxn modelId="{4EAFB6FC-936E-8044-B9CC-35C27AB0EE30}" type="presParOf" srcId="{C56AA665-D620-3947-9D0B-E5609B5B48F8}" destId="{3EC950BA-F788-9845-9A9E-ED37E1E0ADEE}" srcOrd="4" destOrd="0" presId="urn:microsoft.com/office/officeart/2005/8/layout/vProcess5"/>
    <dgm:cxn modelId="{A5CED5D5-4463-6E45-A3F0-202DE69AD714}" type="presParOf" srcId="{C56AA665-D620-3947-9D0B-E5609B5B48F8}" destId="{9DC11456-B8A5-4F40-85D9-2D353138D1D4}" srcOrd="5" destOrd="0" presId="urn:microsoft.com/office/officeart/2005/8/layout/vProcess5"/>
    <dgm:cxn modelId="{E19C41A7-F5B0-6749-AC1C-E9D7E630CE62}" type="presParOf" srcId="{C56AA665-D620-3947-9D0B-E5609B5B48F8}" destId="{CC43E92A-2962-B649-AA0D-33DDD6612756}" srcOrd="6" destOrd="0" presId="urn:microsoft.com/office/officeart/2005/8/layout/vProcess5"/>
    <dgm:cxn modelId="{FCB47CCB-D1B6-964E-92CE-2033FE44601B}" type="presParOf" srcId="{C56AA665-D620-3947-9D0B-E5609B5B48F8}" destId="{C3C6E50B-2E89-054B-9C2C-5F3E7C8E15AA}" srcOrd="7" destOrd="0" presId="urn:microsoft.com/office/officeart/2005/8/layout/vProcess5"/>
    <dgm:cxn modelId="{385C2FBD-F8DA-8641-A733-9FD535252C56}" type="presParOf" srcId="{C56AA665-D620-3947-9D0B-E5609B5B48F8}" destId="{0D237DDF-3BE2-BE4F-9B17-F5568FCAAC07}" srcOrd="8" destOrd="0" presId="urn:microsoft.com/office/officeart/2005/8/layout/vProcess5"/>
    <dgm:cxn modelId="{21FADDA2-C6EE-D74B-9B09-353445267C53}" type="presParOf" srcId="{C56AA665-D620-3947-9D0B-E5609B5B48F8}" destId="{7AC0BB52-2A6A-6E4E-ADD3-6106BA690842}" srcOrd="9" destOrd="0" presId="urn:microsoft.com/office/officeart/2005/8/layout/vProcess5"/>
    <dgm:cxn modelId="{6D4A9A0A-28F6-7F43-9473-4F3DD653E00D}" type="presParOf" srcId="{C56AA665-D620-3947-9D0B-E5609B5B48F8}" destId="{6771584B-80F9-4041-9D24-1CC3D5F23182}" srcOrd="10" destOrd="0" presId="urn:microsoft.com/office/officeart/2005/8/layout/vProcess5"/>
    <dgm:cxn modelId="{0A81F164-5F46-004B-BBC2-70B39E5C1429}" type="presParOf" srcId="{C56AA665-D620-3947-9D0B-E5609B5B48F8}" destId="{4F7E790E-A4E8-0347-8F50-20211C06E7A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0B3B50-9F2A-4559-BCDD-06C24B2A3C8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6FA172-957A-482B-8F95-16BA1D756E55}">
      <dgm:prSet/>
      <dgm:spPr/>
      <dgm:t>
        <a:bodyPr/>
        <a:lstStyle/>
        <a:p>
          <a:r>
            <a:rPr lang="en-IN"/>
            <a:t>Event staff: 40 (including access stewards, translators, AV team)</a:t>
          </a:r>
          <a:endParaRPr lang="en-US"/>
        </a:p>
      </dgm:t>
    </dgm:pt>
    <dgm:pt modelId="{B1ECD2D8-A314-47DD-8555-9B1AF919E4E1}" type="parTrans" cxnId="{618B924C-3FBF-4510-9D53-18EB4225FDD4}">
      <dgm:prSet/>
      <dgm:spPr/>
      <dgm:t>
        <a:bodyPr/>
        <a:lstStyle/>
        <a:p>
          <a:endParaRPr lang="en-US"/>
        </a:p>
      </dgm:t>
    </dgm:pt>
    <dgm:pt modelId="{8C946397-2EDA-4A24-BA9C-766B41B58FD9}" type="sibTrans" cxnId="{618B924C-3FBF-4510-9D53-18EB4225FDD4}">
      <dgm:prSet/>
      <dgm:spPr/>
      <dgm:t>
        <a:bodyPr/>
        <a:lstStyle/>
        <a:p>
          <a:endParaRPr lang="en-US"/>
        </a:p>
      </dgm:t>
    </dgm:pt>
    <dgm:pt modelId="{E5A7347A-937A-4F72-82A3-678A50C17B76}">
      <dgm:prSet/>
      <dgm:spPr/>
      <dgm:t>
        <a:bodyPr/>
        <a:lstStyle/>
        <a:p>
          <a:r>
            <a:rPr lang="en-IN"/>
            <a:t>Accessibility features: hearing loops, quiet zones, accessible transport</a:t>
          </a:r>
          <a:endParaRPr lang="en-US"/>
        </a:p>
      </dgm:t>
    </dgm:pt>
    <dgm:pt modelId="{AEAFB59E-A369-43CF-9C4E-A77E36869CC9}" type="parTrans" cxnId="{1D5F5533-5D07-4F6B-BA43-EF6BB36554BC}">
      <dgm:prSet/>
      <dgm:spPr/>
      <dgm:t>
        <a:bodyPr/>
        <a:lstStyle/>
        <a:p>
          <a:endParaRPr lang="en-US"/>
        </a:p>
      </dgm:t>
    </dgm:pt>
    <dgm:pt modelId="{EB14D86E-5C49-4145-B01E-5C29C39645F6}" type="sibTrans" cxnId="{1D5F5533-5D07-4F6B-BA43-EF6BB36554BC}">
      <dgm:prSet/>
      <dgm:spPr/>
      <dgm:t>
        <a:bodyPr/>
        <a:lstStyle/>
        <a:p>
          <a:endParaRPr lang="en-US"/>
        </a:p>
      </dgm:t>
    </dgm:pt>
    <dgm:pt modelId="{1D92A567-84CA-4752-9805-57F07CD012DB}">
      <dgm:prSet/>
      <dgm:spPr/>
      <dgm:t>
        <a:bodyPr/>
        <a:lstStyle/>
        <a:p>
          <a:r>
            <a:rPr lang="en-IN"/>
            <a:t>Tech: High-speed Wi-Fi, VR hardware, live translation software</a:t>
          </a:r>
          <a:endParaRPr lang="en-US"/>
        </a:p>
      </dgm:t>
    </dgm:pt>
    <dgm:pt modelId="{2226C78D-DE8B-4C16-93F8-00AE587BB368}" type="parTrans" cxnId="{06BD15D0-33EA-4D79-B9A1-2D59F21D4FD1}">
      <dgm:prSet/>
      <dgm:spPr/>
      <dgm:t>
        <a:bodyPr/>
        <a:lstStyle/>
        <a:p>
          <a:endParaRPr lang="en-US"/>
        </a:p>
      </dgm:t>
    </dgm:pt>
    <dgm:pt modelId="{775FB47E-AC74-4D4A-B284-006EA20A6A73}" type="sibTrans" cxnId="{06BD15D0-33EA-4D79-B9A1-2D59F21D4FD1}">
      <dgm:prSet/>
      <dgm:spPr/>
      <dgm:t>
        <a:bodyPr/>
        <a:lstStyle/>
        <a:p>
          <a:endParaRPr lang="en-US"/>
        </a:p>
      </dgm:t>
    </dgm:pt>
    <dgm:pt modelId="{AE141082-FBC5-47C0-9AE6-9210024C507E}">
      <dgm:prSet/>
      <dgm:spPr/>
      <dgm:t>
        <a:bodyPr/>
        <a:lstStyle/>
        <a:p>
          <a:r>
            <a:rPr lang="en-IN"/>
            <a:t>Resource allocation: Catering, exhibition setup, registration, branding (Costa, 2020).</a:t>
          </a:r>
          <a:endParaRPr lang="en-US"/>
        </a:p>
      </dgm:t>
    </dgm:pt>
    <dgm:pt modelId="{E487A5BC-60F2-4714-B46B-84E0D0436EC0}" type="parTrans" cxnId="{A09A0071-ADC9-43E6-88BA-363B8326C792}">
      <dgm:prSet/>
      <dgm:spPr/>
      <dgm:t>
        <a:bodyPr/>
        <a:lstStyle/>
        <a:p>
          <a:endParaRPr lang="en-US"/>
        </a:p>
      </dgm:t>
    </dgm:pt>
    <dgm:pt modelId="{1F64E2E5-5A92-457B-A606-ED90A2619BB3}" type="sibTrans" cxnId="{A09A0071-ADC9-43E6-88BA-363B8326C792}">
      <dgm:prSet/>
      <dgm:spPr/>
      <dgm:t>
        <a:bodyPr/>
        <a:lstStyle/>
        <a:p>
          <a:endParaRPr lang="en-US"/>
        </a:p>
      </dgm:t>
    </dgm:pt>
    <dgm:pt modelId="{FF961BFD-C54F-5347-A754-B61449CECBE3}" type="pres">
      <dgm:prSet presAssocID="{BA0B3B50-9F2A-4559-BCDD-06C24B2A3C8D}" presName="linear" presStyleCnt="0">
        <dgm:presLayoutVars>
          <dgm:animLvl val="lvl"/>
          <dgm:resizeHandles val="exact"/>
        </dgm:presLayoutVars>
      </dgm:prSet>
      <dgm:spPr/>
    </dgm:pt>
    <dgm:pt modelId="{30B08EC9-E73C-6C4A-ADE0-68FD7B70F690}" type="pres">
      <dgm:prSet presAssocID="{6C6FA172-957A-482B-8F95-16BA1D756E55}" presName="parentText" presStyleLbl="node1" presStyleIdx="0" presStyleCnt="4">
        <dgm:presLayoutVars>
          <dgm:chMax val="0"/>
          <dgm:bulletEnabled val="1"/>
        </dgm:presLayoutVars>
      </dgm:prSet>
      <dgm:spPr/>
    </dgm:pt>
    <dgm:pt modelId="{8D88468E-01C0-BD48-B20D-EFCDF02C9E29}" type="pres">
      <dgm:prSet presAssocID="{8C946397-2EDA-4A24-BA9C-766B41B58FD9}" presName="spacer" presStyleCnt="0"/>
      <dgm:spPr/>
    </dgm:pt>
    <dgm:pt modelId="{7E940A94-B898-D84F-A260-0C043F76BDE5}" type="pres">
      <dgm:prSet presAssocID="{E5A7347A-937A-4F72-82A3-678A50C17B76}" presName="parentText" presStyleLbl="node1" presStyleIdx="1" presStyleCnt="4">
        <dgm:presLayoutVars>
          <dgm:chMax val="0"/>
          <dgm:bulletEnabled val="1"/>
        </dgm:presLayoutVars>
      </dgm:prSet>
      <dgm:spPr/>
    </dgm:pt>
    <dgm:pt modelId="{27E44BBC-2C62-6940-B03C-2DAE4C25354C}" type="pres">
      <dgm:prSet presAssocID="{EB14D86E-5C49-4145-B01E-5C29C39645F6}" presName="spacer" presStyleCnt="0"/>
      <dgm:spPr/>
    </dgm:pt>
    <dgm:pt modelId="{3D93BF8D-EC5E-2F45-B2FF-2BDC3B505718}" type="pres">
      <dgm:prSet presAssocID="{1D92A567-84CA-4752-9805-57F07CD012DB}" presName="parentText" presStyleLbl="node1" presStyleIdx="2" presStyleCnt="4">
        <dgm:presLayoutVars>
          <dgm:chMax val="0"/>
          <dgm:bulletEnabled val="1"/>
        </dgm:presLayoutVars>
      </dgm:prSet>
      <dgm:spPr/>
    </dgm:pt>
    <dgm:pt modelId="{FDD30D77-708D-F947-B037-6DCCD70974B2}" type="pres">
      <dgm:prSet presAssocID="{775FB47E-AC74-4D4A-B284-006EA20A6A73}" presName="spacer" presStyleCnt="0"/>
      <dgm:spPr/>
    </dgm:pt>
    <dgm:pt modelId="{793FA185-B440-264F-B283-BFE1812E5CC8}" type="pres">
      <dgm:prSet presAssocID="{AE141082-FBC5-47C0-9AE6-9210024C507E}" presName="parentText" presStyleLbl="node1" presStyleIdx="3" presStyleCnt="4">
        <dgm:presLayoutVars>
          <dgm:chMax val="0"/>
          <dgm:bulletEnabled val="1"/>
        </dgm:presLayoutVars>
      </dgm:prSet>
      <dgm:spPr/>
    </dgm:pt>
  </dgm:ptLst>
  <dgm:cxnLst>
    <dgm:cxn modelId="{7ACE0600-8E2E-464F-8D3E-CDCD1110AB73}" type="presOf" srcId="{BA0B3B50-9F2A-4559-BCDD-06C24B2A3C8D}" destId="{FF961BFD-C54F-5347-A754-B61449CECBE3}" srcOrd="0" destOrd="0" presId="urn:microsoft.com/office/officeart/2005/8/layout/vList2"/>
    <dgm:cxn modelId="{529E1125-BE14-754F-8BCB-D2872CBD915F}" type="presOf" srcId="{1D92A567-84CA-4752-9805-57F07CD012DB}" destId="{3D93BF8D-EC5E-2F45-B2FF-2BDC3B505718}" srcOrd="0" destOrd="0" presId="urn:microsoft.com/office/officeart/2005/8/layout/vList2"/>
    <dgm:cxn modelId="{1D5F5533-5D07-4F6B-BA43-EF6BB36554BC}" srcId="{BA0B3B50-9F2A-4559-BCDD-06C24B2A3C8D}" destId="{E5A7347A-937A-4F72-82A3-678A50C17B76}" srcOrd="1" destOrd="0" parTransId="{AEAFB59E-A369-43CF-9C4E-A77E36869CC9}" sibTransId="{EB14D86E-5C49-4145-B01E-5C29C39645F6}"/>
    <dgm:cxn modelId="{05A4E063-424E-9F43-81A1-7E1D1E8F4F3F}" type="presOf" srcId="{E5A7347A-937A-4F72-82A3-678A50C17B76}" destId="{7E940A94-B898-D84F-A260-0C043F76BDE5}" srcOrd="0" destOrd="0" presId="urn:microsoft.com/office/officeart/2005/8/layout/vList2"/>
    <dgm:cxn modelId="{618B924C-3FBF-4510-9D53-18EB4225FDD4}" srcId="{BA0B3B50-9F2A-4559-BCDD-06C24B2A3C8D}" destId="{6C6FA172-957A-482B-8F95-16BA1D756E55}" srcOrd="0" destOrd="0" parTransId="{B1ECD2D8-A314-47DD-8555-9B1AF919E4E1}" sibTransId="{8C946397-2EDA-4A24-BA9C-766B41B58FD9}"/>
    <dgm:cxn modelId="{A09A0071-ADC9-43E6-88BA-363B8326C792}" srcId="{BA0B3B50-9F2A-4559-BCDD-06C24B2A3C8D}" destId="{AE141082-FBC5-47C0-9AE6-9210024C507E}" srcOrd="3" destOrd="0" parTransId="{E487A5BC-60F2-4714-B46B-84E0D0436EC0}" sibTransId="{1F64E2E5-5A92-457B-A606-ED90A2619BB3}"/>
    <dgm:cxn modelId="{06BD15D0-33EA-4D79-B9A1-2D59F21D4FD1}" srcId="{BA0B3B50-9F2A-4559-BCDD-06C24B2A3C8D}" destId="{1D92A567-84CA-4752-9805-57F07CD012DB}" srcOrd="2" destOrd="0" parTransId="{2226C78D-DE8B-4C16-93F8-00AE587BB368}" sibTransId="{775FB47E-AC74-4D4A-B284-006EA20A6A73}"/>
    <dgm:cxn modelId="{E413CED9-E58D-A24F-A448-5179F272F921}" type="presOf" srcId="{AE141082-FBC5-47C0-9AE6-9210024C507E}" destId="{793FA185-B440-264F-B283-BFE1812E5CC8}" srcOrd="0" destOrd="0" presId="urn:microsoft.com/office/officeart/2005/8/layout/vList2"/>
    <dgm:cxn modelId="{0CCB74EA-B48A-A04D-999D-16A7F68C06EE}" type="presOf" srcId="{6C6FA172-957A-482B-8F95-16BA1D756E55}" destId="{30B08EC9-E73C-6C4A-ADE0-68FD7B70F690}" srcOrd="0" destOrd="0" presId="urn:microsoft.com/office/officeart/2005/8/layout/vList2"/>
    <dgm:cxn modelId="{CC13ED38-0B31-3F46-8D84-1E3F15459CBE}" type="presParOf" srcId="{FF961BFD-C54F-5347-A754-B61449CECBE3}" destId="{30B08EC9-E73C-6C4A-ADE0-68FD7B70F690}" srcOrd="0" destOrd="0" presId="urn:microsoft.com/office/officeart/2005/8/layout/vList2"/>
    <dgm:cxn modelId="{7EB44C96-640C-4B43-A4FD-BAE298E950A7}" type="presParOf" srcId="{FF961BFD-C54F-5347-A754-B61449CECBE3}" destId="{8D88468E-01C0-BD48-B20D-EFCDF02C9E29}" srcOrd="1" destOrd="0" presId="urn:microsoft.com/office/officeart/2005/8/layout/vList2"/>
    <dgm:cxn modelId="{98165764-8D11-3A4B-A702-829B250001EA}" type="presParOf" srcId="{FF961BFD-C54F-5347-A754-B61449CECBE3}" destId="{7E940A94-B898-D84F-A260-0C043F76BDE5}" srcOrd="2" destOrd="0" presId="urn:microsoft.com/office/officeart/2005/8/layout/vList2"/>
    <dgm:cxn modelId="{AC17B5F5-CC7C-624A-8E49-0E25BBCFEB29}" type="presParOf" srcId="{FF961BFD-C54F-5347-A754-B61449CECBE3}" destId="{27E44BBC-2C62-6940-B03C-2DAE4C25354C}" srcOrd="3" destOrd="0" presId="urn:microsoft.com/office/officeart/2005/8/layout/vList2"/>
    <dgm:cxn modelId="{FE94EFF0-F8B6-FD42-8B65-B2F70EB8A24B}" type="presParOf" srcId="{FF961BFD-C54F-5347-A754-B61449CECBE3}" destId="{3D93BF8D-EC5E-2F45-B2FF-2BDC3B505718}" srcOrd="4" destOrd="0" presId="urn:microsoft.com/office/officeart/2005/8/layout/vList2"/>
    <dgm:cxn modelId="{A3580E8A-55DC-D74F-BDC5-53C309A9225B}" type="presParOf" srcId="{FF961BFD-C54F-5347-A754-B61449CECBE3}" destId="{FDD30D77-708D-F947-B037-6DCCD70974B2}" srcOrd="5" destOrd="0" presId="urn:microsoft.com/office/officeart/2005/8/layout/vList2"/>
    <dgm:cxn modelId="{4801DB80-7763-9149-8367-A7DDE8F051FF}" type="presParOf" srcId="{FF961BFD-C54F-5347-A754-B61449CECBE3}" destId="{793FA185-B440-264F-B283-BFE1812E5CC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8E4EFA-7CF3-473D-8748-2B336676FC57}"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6FE0EFF0-42C7-4667-BA81-7E3FE125AB1B}">
      <dgm:prSet/>
      <dgm:spPr/>
      <dgm:t>
        <a:bodyPr/>
        <a:lstStyle/>
        <a:p>
          <a:r>
            <a:rPr lang="en-IN"/>
            <a:t>A groundbreaking conference in line with Croeso 2025</a:t>
          </a:r>
          <a:endParaRPr lang="en-US"/>
        </a:p>
      </dgm:t>
    </dgm:pt>
    <dgm:pt modelId="{A7B61A2D-4032-4C85-BDC8-FB06709A6323}" type="parTrans" cxnId="{E209AC5C-A081-4482-B33B-DB6FA7137E80}">
      <dgm:prSet/>
      <dgm:spPr/>
      <dgm:t>
        <a:bodyPr/>
        <a:lstStyle/>
        <a:p>
          <a:endParaRPr lang="en-US"/>
        </a:p>
      </dgm:t>
    </dgm:pt>
    <dgm:pt modelId="{039DD7FC-C820-4A44-9CAA-9B9E5C32C40B}" type="sibTrans" cxnId="{E209AC5C-A081-4482-B33B-DB6FA7137E80}">
      <dgm:prSet phldrT="01"/>
      <dgm:spPr/>
      <dgm:t>
        <a:bodyPr/>
        <a:lstStyle/>
        <a:p>
          <a:r>
            <a:rPr lang="en-US"/>
            <a:t>01</a:t>
          </a:r>
        </a:p>
      </dgm:t>
    </dgm:pt>
    <dgm:pt modelId="{A609B65E-6C98-4399-B031-2A8DBC466B10}">
      <dgm:prSet/>
      <dgm:spPr/>
      <dgm:t>
        <a:bodyPr/>
        <a:lstStyle/>
        <a:p>
          <a:r>
            <a:rPr lang="en-IN"/>
            <a:t>Raising Wales as a destination for everyone</a:t>
          </a:r>
          <a:endParaRPr lang="en-US"/>
        </a:p>
      </dgm:t>
    </dgm:pt>
    <dgm:pt modelId="{B111A174-3236-4E2C-A7A5-1250BC6B021C}" type="parTrans" cxnId="{F42BE50F-76A3-4E13-B310-CD963357D70F}">
      <dgm:prSet/>
      <dgm:spPr/>
      <dgm:t>
        <a:bodyPr/>
        <a:lstStyle/>
        <a:p>
          <a:endParaRPr lang="en-US"/>
        </a:p>
      </dgm:t>
    </dgm:pt>
    <dgm:pt modelId="{EE966F65-E968-4A5D-AD70-6AEA9BB77C7D}" type="sibTrans" cxnId="{F42BE50F-76A3-4E13-B310-CD963357D70F}">
      <dgm:prSet phldrT="02"/>
      <dgm:spPr/>
      <dgm:t>
        <a:bodyPr/>
        <a:lstStyle/>
        <a:p>
          <a:r>
            <a:rPr lang="en-US"/>
            <a:t>02</a:t>
          </a:r>
        </a:p>
      </dgm:t>
    </dgm:pt>
    <dgm:pt modelId="{B5D49C34-BF4B-4DB6-955C-A026DC5D532A}">
      <dgm:prSet/>
      <dgm:spPr/>
      <dgm:t>
        <a:bodyPr/>
        <a:lstStyle/>
        <a:p>
          <a:r>
            <a:rPr lang="en-IN"/>
            <a:t>Encourages inclusivity, innovation, and cultural pride</a:t>
          </a:r>
          <a:endParaRPr lang="en-US"/>
        </a:p>
      </dgm:t>
    </dgm:pt>
    <dgm:pt modelId="{7E6CE20F-E4B9-4FE6-B25A-4333FA56BE45}" type="parTrans" cxnId="{42DE7B00-EDAA-487D-8076-CF9AB5EE9B2E}">
      <dgm:prSet/>
      <dgm:spPr/>
      <dgm:t>
        <a:bodyPr/>
        <a:lstStyle/>
        <a:p>
          <a:endParaRPr lang="en-US"/>
        </a:p>
      </dgm:t>
    </dgm:pt>
    <dgm:pt modelId="{4570990E-27D1-4576-AD3F-5C1AA2161FC7}" type="sibTrans" cxnId="{42DE7B00-EDAA-487D-8076-CF9AB5EE9B2E}">
      <dgm:prSet phldrT="03"/>
      <dgm:spPr/>
      <dgm:t>
        <a:bodyPr/>
        <a:lstStyle/>
        <a:p>
          <a:r>
            <a:rPr lang="en-US"/>
            <a:t>03</a:t>
          </a:r>
        </a:p>
      </dgm:t>
    </dgm:pt>
    <dgm:pt modelId="{3D430DBE-225A-4018-8E2C-E852BB2687B4}">
      <dgm:prSet/>
      <dgm:spPr/>
      <dgm:t>
        <a:bodyPr/>
        <a:lstStyle/>
        <a:p>
          <a:r>
            <a:rPr lang="en-IN"/>
            <a:t>Join us to build the future of accessible hospitality</a:t>
          </a:r>
          <a:endParaRPr lang="en-US"/>
        </a:p>
      </dgm:t>
    </dgm:pt>
    <dgm:pt modelId="{E673F13A-48ED-4E7E-A405-BEE2BD266A38}" type="parTrans" cxnId="{964403BF-D658-41FA-99BC-8B7992565627}">
      <dgm:prSet/>
      <dgm:spPr/>
      <dgm:t>
        <a:bodyPr/>
        <a:lstStyle/>
        <a:p>
          <a:endParaRPr lang="en-US"/>
        </a:p>
      </dgm:t>
    </dgm:pt>
    <dgm:pt modelId="{27511272-0ECA-40A8-93D2-8D69104F7930}" type="sibTrans" cxnId="{964403BF-D658-41FA-99BC-8B7992565627}">
      <dgm:prSet phldrT="04"/>
      <dgm:spPr/>
      <dgm:t>
        <a:bodyPr/>
        <a:lstStyle/>
        <a:p>
          <a:r>
            <a:rPr lang="en-US"/>
            <a:t>04</a:t>
          </a:r>
        </a:p>
      </dgm:t>
    </dgm:pt>
    <dgm:pt modelId="{95BC0964-ACB8-D544-8327-131580350979}" type="pres">
      <dgm:prSet presAssocID="{BC8E4EFA-7CF3-473D-8748-2B336676FC57}" presName="Name0" presStyleCnt="0">
        <dgm:presLayoutVars>
          <dgm:animLvl val="lvl"/>
          <dgm:resizeHandles val="exact"/>
        </dgm:presLayoutVars>
      </dgm:prSet>
      <dgm:spPr/>
    </dgm:pt>
    <dgm:pt modelId="{17B21ED1-DEB1-C140-9C14-A4F3416F36B3}" type="pres">
      <dgm:prSet presAssocID="{6FE0EFF0-42C7-4667-BA81-7E3FE125AB1B}" presName="compositeNode" presStyleCnt="0">
        <dgm:presLayoutVars>
          <dgm:bulletEnabled val="1"/>
        </dgm:presLayoutVars>
      </dgm:prSet>
      <dgm:spPr/>
    </dgm:pt>
    <dgm:pt modelId="{047FC578-B458-9944-855D-3B55F2EF327A}" type="pres">
      <dgm:prSet presAssocID="{6FE0EFF0-42C7-4667-BA81-7E3FE125AB1B}" presName="bgRect" presStyleLbl="alignNode1" presStyleIdx="0" presStyleCnt="4"/>
      <dgm:spPr/>
    </dgm:pt>
    <dgm:pt modelId="{062B3127-C280-0442-A599-DBBE69789DB6}" type="pres">
      <dgm:prSet presAssocID="{039DD7FC-C820-4A44-9CAA-9B9E5C32C40B}" presName="sibTransNodeRect" presStyleLbl="alignNode1" presStyleIdx="0" presStyleCnt="4">
        <dgm:presLayoutVars>
          <dgm:chMax val="0"/>
          <dgm:bulletEnabled val="1"/>
        </dgm:presLayoutVars>
      </dgm:prSet>
      <dgm:spPr/>
    </dgm:pt>
    <dgm:pt modelId="{61452356-65E0-9F4B-BF75-069E4FAAD319}" type="pres">
      <dgm:prSet presAssocID="{6FE0EFF0-42C7-4667-BA81-7E3FE125AB1B}" presName="nodeRect" presStyleLbl="alignNode1" presStyleIdx="0" presStyleCnt="4">
        <dgm:presLayoutVars>
          <dgm:bulletEnabled val="1"/>
        </dgm:presLayoutVars>
      </dgm:prSet>
      <dgm:spPr/>
    </dgm:pt>
    <dgm:pt modelId="{B92A07D7-06A6-A741-9FDE-D5A38687C9AE}" type="pres">
      <dgm:prSet presAssocID="{039DD7FC-C820-4A44-9CAA-9B9E5C32C40B}" presName="sibTrans" presStyleCnt="0"/>
      <dgm:spPr/>
    </dgm:pt>
    <dgm:pt modelId="{9FDDC056-1BA8-5140-943D-849A78DC0417}" type="pres">
      <dgm:prSet presAssocID="{A609B65E-6C98-4399-B031-2A8DBC466B10}" presName="compositeNode" presStyleCnt="0">
        <dgm:presLayoutVars>
          <dgm:bulletEnabled val="1"/>
        </dgm:presLayoutVars>
      </dgm:prSet>
      <dgm:spPr/>
    </dgm:pt>
    <dgm:pt modelId="{9E82A880-B219-6C40-B2B0-DFDE142D5F8F}" type="pres">
      <dgm:prSet presAssocID="{A609B65E-6C98-4399-B031-2A8DBC466B10}" presName="bgRect" presStyleLbl="alignNode1" presStyleIdx="1" presStyleCnt="4"/>
      <dgm:spPr/>
    </dgm:pt>
    <dgm:pt modelId="{EC443D3C-5442-F44B-BA05-035FC3946A61}" type="pres">
      <dgm:prSet presAssocID="{EE966F65-E968-4A5D-AD70-6AEA9BB77C7D}" presName="sibTransNodeRect" presStyleLbl="alignNode1" presStyleIdx="1" presStyleCnt="4">
        <dgm:presLayoutVars>
          <dgm:chMax val="0"/>
          <dgm:bulletEnabled val="1"/>
        </dgm:presLayoutVars>
      </dgm:prSet>
      <dgm:spPr/>
    </dgm:pt>
    <dgm:pt modelId="{B2146A8C-B7C5-AA47-9903-7DA3829450C8}" type="pres">
      <dgm:prSet presAssocID="{A609B65E-6C98-4399-B031-2A8DBC466B10}" presName="nodeRect" presStyleLbl="alignNode1" presStyleIdx="1" presStyleCnt="4">
        <dgm:presLayoutVars>
          <dgm:bulletEnabled val="1"/>
        </dgm:presLayoutVars>
      </dgm:prSet>
      <dgm:spPr/>
    </dgm:pt>
    <dgm:pt modelId="{0807D35F-D34F-B745-BD32-98C928FF346C}" type="pres">
      <dgm:prSet presAssocID="{EE966F65-E968-4A5D-AD70-6AEA9BB77C7D}" presName="sibTrans" presStyleCnt="0"/>
      <dgm:spPr/>
    </dgm:pt>
    <dgm:pt modelId="{FAEAB23A-7C37-0C4C-B7F4-E5639819C81F}" type="pres">
      <dgm:prSet presAssocID="{B5D49C34-BF4B-4DB6-955C-A026DC5D532A}" presName="compositeNode" presStyleCnt="0">
        <dgm:presLayoutVars>
          <dgm:bulletEnabled val="1"/>
        </dgm:presLayoutVars>
      </dgm:prSet>
      <dgm:spPr/>
    </dgm:pt>
    <dgm:pt modelId="{C12BCC2E-1252-A443-990A-2668C0470710}" type="pres">
      <dgm:prSet presAssocID="{B5D49C34-BF4B-4DB6-955C-A026DC5D532A}" presName="bgRect" presStyleLbl="alignNode1" presStyleIdx="2" presStyleCnt="4"/>
      <dgm:spPr/>
    </dgm:pt>
    <dgm:pt modelId="{12EB8A92-4325-A849-BFDD-7A9EFEF3F64F}" type="pres">
      <dgm:prSet presAssocID="{4570990E-27D1-4576-AD3F-5C1AA2161FC7}" presName="sibTransNodeRect" presStyleLbl="alignNode1" presStyleIdx="2" presStyleCnt="4">
        <dgm:presLayoutVars>
          <dgm:chMax val="0"/>
          <dgm:bulletEnabled val="1"/>
        </dgm:presLayoutVars>
      </dgm:prSet>
      <dgm:spPr/>
    </dgm:pt>
    <dgm:pt modelId="{8136CB64-5449-244C-A1B5-F1AE832C9297}" type="pres">
      <dgm:prSet presAssocID="{B5D49C34-BF4B-4DB6-955C-A026DC5D532A}" presName="nodeRect" presStyleLbl="alignNode1" presStyleIdx="2" presStyleCnt="4">
        <dgm:presLayoutVars>
          <dgm:bulletEnabled val="1"/>
        </dgm:presLayoutVars>
      </dgm:prSet>
      <dgm:spPr/>
    </dgm:pt>
    <dgm:pt modelId="{FDFB54B2-2EC1-D349-AE7A-0B504F341B37}" type="pres">
      <dgm:prSet presAssocID="{4570990E-27D1-4576-AD3F-5C1AA2161FC7}" presName="sibTrans" presStyleCnt="0"/>
      <dgm:spPr/>
    </dgm:pt>
    <dgm:pt modelId="{56597780-C723-124C-99B8-B1C7916F3384}" type="pres">
      <dgm:prSet presAssocID="{3D430DBE-225A-4018-8E2C-E852BB2687B4}" presName="compositeNode" presStyleCnt="0">
        <dgm:presLayoutVars>
          <dgm:bulletEnabled val="1"/>
        </dgm:presLayoutVars>
      </dgm:prSet>
      <dgm:spPr/>
    </dgm:pt>
    <dgm:pt modelId="{B35B1F4F-997B-B349-BD9D-BF1640BE7504}" type="pres">
      <dgm:prSet presAssocID="{3D430DBE-225A-4018-8E2C-E852BB2687B4}" presName="bgRect" presStyleLbl="alignNode1" presStyleIdx="3" presStyleCnt="4"/>
      <dgm:spPr/>
    </dgm:pt>
    <dgm:pt modelId="{C27F141F-1397-A04E-A8AE-B5437746BB6E}" type="pres">
      <dgm:prSet presAssocID="{27511272-0ECA-40A8-93D2-8D69104F7930}" presName="sibTransNodeRect" presStyleLbl="alignNode1" presStyleIdx="3" presStyleCnt="4">
        <dgm:presLayoutVars>
          <dgm:chMax val="0"/>
          <dgm:bulletEnabled val="1"/>
        </dgm:presLayoutVars>
      </dgm:prSet>
      <dgm:spPr/>
    </dgm:pt>
    <dgm:pt modelId="{5CD852AC-5FF1-6041-9479-B92769941406}" type="pres">
      <dgm:prSet presAssocID="{3D430DBE-225A-4018-8E2C-E852BB2687B4}" presName="nodeRect" presStyleLbl="alignNode1" presStyleIdx="3" presStyleCnt="4">
        <dgm:presLayoutVars>
          <dgm:bulletEnabled val="1"/>
        </dgm:presLayoutVars>
      </dgm:prSet>
      <dgm:spPr/>
    </dgm:pt>
  </dgm:ptLst>
  <dgm:cxnLst>
    <dgm:cxn modelId="{42DE7B00-EDAA-487D-8076-CF9AB5EE9B2E}" srcId="{BC8E4EFA-7CF3-473D-8748-2B336676FC57}" destId="{B5D49C34-BF4B-4DB6-955C-A026DC5D532A}" srcOrd="2" destOrd="0" parTransId="{7E6CE20F-E4B9-4FE6-B25A-4333FA56BE45}" sibTransId="{4570990E-27D1-4576-AD3F-5C1AA2161FC7}"/>
    <dgm:cxn modelId="{F42BE50F-76A3-4E13-B310-CD963357D70F}" srcId="{BC8E4EFA-7CF3-473D-8748-2B336676FC57}" destId="{A609B65E-6C98-4399-B031-2A8DBC466B10}" srcOrd="1" destOrd="0" parTransId="{B111A174-3236-4E2C-A7A5-1250BC6B021C}" sibTransId="{EE966F65-E968-4A5D-AD70-6AEA9BB77C7D}"/>
    <dgm:cxn modelId="{3C927923-124D-2F47-8B24-75B155D13FD9}" type="presOf" srcId="{3D430DBE-225A-4018-8E2C-E852BB2687B4}" destId="{B35B1F4F-997B-B349-BD9D-BF1640BE7504}" srcOrd="0" destOrd="0" presId="urn:microsoft.com/office/officeart/2016/7/layout/LinearBlockProcessNumbered"/>
    <dgm:cxn modelId="{CE60DD25-3284-AF46-8772-58E507A5C91F}" type="presOf" srcId="{B5D49C34-BF4B-4DB6-955C-A026DC5D532A}" destId="{C12BCC2E-1252-A443-990A-2668C0470710}" srcOrd="0" destOrd="0" presId="urn:microsoft.com/office/officeart/2016/7/layout/LinearBlockProcessNumbered"/>
    <dgm:cxn modelId="{E209AC5C-A081-4482-B33B-DB6FA7137E80}" srcId="{BC8E4EFA-7CF3-473D-8748-2B336676FC57}" destId="{6FE0EFF0-42C7-4667-BA81-7E3FE125AB1B}" srcOrd="0" destOrd="0" parTransId="{A7B61A2D-4032-4C85-BDC8-FB06709A6323}" sibTransId="{039DD7FC-C820-4A44-9CAA-9B9E5C32C40B}"/>
    <dgm:cxn modelId="{021EDA63-2781-2B45-BFD5-1EA1BCC9F989}" type="presOf" srcId="{EE966F65-E968-4A5D-AD70-6AEA9BB77C7D}" destId="{EC443D3C-5442-F44B-BA05-035FC3946A61}" srcOrd="0" destOrd="0" presId="urn:microsoft.com/office/officeart/2016/7/layout/LinearBlockProcessNumbered"/>
    <dgm:cxn modelId="{13335844-1C41-6C48-9D08-B4957E308692}" type="presOf" srcId="{6FE0EFF0-42C7-4667-BA81-7E3FE125AB1B}" destId="{047FC578-B458-9944-855D-3B55F2EF327A}" srcOrd="0" destOrd="0" presId="urn:microsoft.com/office/officeart/2016/7/layout/LinearBlockProcessNumbered"/>
    <dgm:cxn modelId="{6597AF47-561D-DB48-897D-EF1BE44D7265}" type="presOf" srcId="{039DD7FC-C820-4A44-9CAA-9B9E5C32C40B}" destId="{062B3127-C280-0442-A599-DBBE69789DB6}" srcOrd="0" destOrd="0" presId="urn:microsoft.com/office/officeart/2016/7/layout/LinearBlockProcessNumbered"/>
    <dgm:cxn modelId="{B8142E6A-009F-2A47-B466-7F26D9195FAC}" type="presOf" srcId="{A609B65E-6C98-4399-B031-2A8DBC466B10}" destId="{B2146A8C-B7C5-AA47-9903-7DA3829450C8}" srcOrd="1" destOrd="0" presId="urn:microsoft.com/office/officeart/2016/7/layout/LinearBlockProcessNumbered"/>
    <dgm:cxn modelId="{7A6B3D7D-EBFC-1649-8853-03F6B3109F6E}" type="presOf" srcId="{A609B65E-6C98-4399-B031-2A8DBC466B10}" destId="{9E82A880-B219-6C40-B2B0-DFDE142D5F8F}" srcOrd="0" destOrd="0" presId="urn:microsoft.com/office/officeart/2016/7/layout/LinearBlockProcessNumbered"/>
    <dgm:cxn modelId="{B63988B1-67CD-444B-B1A0-B9EB415CE891}" type="presOf" srcId="{BC8E4EFA-7CF3-473D-8748-2B336676FC57}" destId="{95BC0964-ACB8-D544-8327-131580350979}" srcOrd="0" destOrd="0" presId="urn:microsoft.com/office/officeart/2016/7/layout/LinearBlockProcessNumbered"/>
    <dgm:cxn modelId="{964403BF-D658-41FA-99BC-8B7992565627}" srcId="{BC8E4EFA-7CF3-473D-8748-2B336676FC57}" destId="{3D430DBE-225A-4018-8E2C-E852BB2687B4}" srcOrd="3" destOrd="0" parTransId="{E673F13A-48ED-4E7E-A405-BEE2BD266A38}" sibTransId="{27511272-0ECA-40A8-93D2-8D69104F7930}"/>
    <dgm:cxn modelId="{76AA5FE6-C8DB-6046-BB5B-38F6EDEA03AF}" type="presOf" srcId="{27511272-0ECA-40A8-93D2-8D69104F7930}" destId="{C27F141F-1397-A04E-A8AE-B5437746BB6E}" srcOrd="0" destOrd="0" presId="urn:microsoft.com/office/officeart/2016/7/layout/LinearBlockProcessNumbered"/>
    <dgm:cxn modelId="{96F391E6-4F3A-154D-90EE-147227B88BA2}" type="presOf" srcId="{4570990E-27D1-4576-AD3F-5C1AA2161FC7}" destId="{12EB8A92-4325-A849-BFDD-7A9EFEF3F64F}" srcOrd="0" destOrd="0" presId="urn:microsoft.com/office/officeart/2016/7/layout/LinearBlockProcessNumbered"/>
    <dgm:cxn modelId="{6616E2F0-C653-EE4C-AB4A-61300FFB2EA5}" type="presOf" srcId="{B5D49C34-BF4B-4DB6-955C-A026DC5D532A}" destId="{8136CB64-5449-244C-A1B5-F1AE832C9297}" srcOrd="1" destOrd="0" presId="urn:microsoft.com/office/officeart/2016/7/layout/LinearBlockProcessNumbered"/>
    <dgm:cxn modelId="{7C3183F3-B6FC-C348-9A4C-074B627849E3}" type="presOf" srcId="{6FE0EFF0-42C7-4667-BA81-7E3FE125AB1B}" destId="{61452356-65E0-9F4B-BF75-069E4FAAD319}" srcOrd="1" destOrd="0" presId="urn:microsoft.com/office/officeart/2016/7/layout/LinearBlockProcessNumbered"/>
    <dgm:cxn modelId="{9F6751FB-B1DD-F749-A571-6C9DD8808FA0}" type="presOf" srcId="{3D430DBE-225A-4018-8E2C-E852BB2687B4}" destId="{5CD852AC-5FF1-6041-9479-B92769941406}" srcOrd="1" destOrd="0" presId="urn:microsoft.com/office/officeart/2016/7/layout/LinearBlockProcessNumbered"/>
    <dgm:cxn modelId="{C73F9B41-8DA8-514C-992A-FECF681DB504}" type="presParOf" srcId="{95BC0964-ACB8-D544-8327-131580350979}" destId="{17B21ED1-DEB1-C140-9C14-A4F3416F36B3}" srcOrd="0" destOrd="0" presId="urn:microsoft.com/office/officeart/2016/7/layout/LinearBlockProcessNumbered"/>
    <dgm:cxn modelId="{E2EF1541-F776-1048-B180-2EE4353BBA61}" type="presParOf" srcId="{17B21ED1-DEB1-C140-9C14-A4F3416F36B3}" destId="{047FC578-B458-9944-855D-3B55F2EF327A}" srcOrd="0" destOrd="0" presId="urn:microsoft.com/office/officeart/2016/7/layout/LinearBlockProcessNumbered"/>
    <dgm:cxn modelId="{EC9DED62-06DF-9941-B28B-BFF594D48CCD}" type="presParOf" srcId="{17B21ED1-DEB1-C140-9C14-A4F3416F36B3}" destId="{062B3127-C280-0442-A599-DBBE69789DB6}" srcOrd="1" destOrd="0" presId="urn:microsoft.com/office/officeart/2016/7/layout/LinearBlockProcessNumbered"/>
    <dgm:cxn modelId="{F141DD8F-894E-1749-8C8B-0A2A4C19AD81}" type="presParOf" srcId="{17B21ED1-DEB1-C140-9C14-A4F3416F36B3}" destId="{61452356-65E0-9F4B-BF75-069E4FAAD319}" srcOrd="2" destOrd="0" presId="urn:microsoft.com/office/officeart/2016/7/layout/LinearBlockProcessNumbered"/>
    <dgm:cxn modelId="{2447E67A-E2FB-EE48-A659-C373AD78292D}" type="presParOf" srcId="{95BC0964-ACB8-D544-8327-131580350979}" destId="{B92A07D7-06A6-A741-9FDE-D5A38687C9AE}" srcOrd="1" destOrd="0" presId="urn:microsoft.com/office/officeart/2016/7/layout/LinearBlockProcessNumbered"/>
    <dgm:cxn modelId="{339FFB8F-D21F-4248-A580-BD662DDF8CAB}" type="presParOf" srcId="{95BC0964-ACB8-D544-8327-131580350979}" destId="{9FDDC056-1BA8-5140-943D-849A78DC0417}" srcOrd="2" destOrd="0" presId="urn:microsoft.com/office/officeart/2016/7/layout/LinearBlockProcessNumbered"/>
    <dgm:cxn modelId="{45BBB2B8-A153-FF4D-AA81-264FEEDF8E84}" type="presParOf" srcId="{9FDDC056-1BA8-5140-943D-849A78DC0417}" destId="{9E82A880-B219-6C40-B2B0-DFDE142D5F8F}" srcOrd="0" destOrd="0" presId="urn:microsoft.com/office/officeart/2016/7/layout/LinearBlockProcessNumbered"/>
    <dgm:cxn modelId="{67D4609B-BD4D-7B4E-B8C1-EC4FA3FD63E4}" type="presParOf" srcId="{9FDDC056-1BA8-5140-943D-849A78DC0417}" destId="{EC443D3C-5442-F44B-BA05-035FC3946A61}" srcOrd="1" destOrd="0" presId="urn:microsoft.com/office/officeart/2016/7/layout/LinearBlockProcessNumbered"/>
    <dgm:cxn modelId="{0B2E61BD-3A66-554E-8408-F0FEF804BDAE}" type="presParOf" srcId="{9FDDC056-1BA8-5140-943D-849A78DC0417}" destId="{B2146A8C-B7C5-AA47-9903-7DA3829450C8}" srcOrd="2" destOrd="0" presId="urn:microsoft.com/office/officeart/2016/7/layout/LinearBlockProcessNumbered"/>
    <dgm:cxn modelId="{2ABD29AB-8551-7D41-B098-D610ABC130FA}" type="presParOf" srcId="{95BC0964-ACB8-D544-8327-131580350979}" destId="{0807D35F-D34F-B745-BD32-98C928FF346C}" srcOrd="3" destOrd="0" presId="urn:microsoft.com/office/officeart/2016/7/layout/LinearBlockProcessNumbered"/>
    <dgm:cxn modelId="{6DC0CC72-EF81-3C44-AA46-B9CEC89FDFAF}" type="presParOf" srcId="{95BC0964-ACB8-D544-8327-131580350979}" destId="{FAEAB23A-7C37-0C4C-B7F4-E5639819C81F}" srcOrd="4" destOrd="0" presId="urn:microsoft.com/office/officeart/2016/7/layout/LinearBlockProcessNumbered"/>
    <dgm:cxn modelId="{B9DECC3E-ED65-8640-8C1F-0C7AC762F9BA}" type="presParOf" srcId="{FAEAB23A-7C37-0C4C-B7F4-E5639819C81F}" destId="{C12BCC2E-1252-A443-990A-2668C0470710}" srcOrd="0" destOrd="0" presId="urn:microsoft.com/office/officeart/2016/7/layout/LinearBlockProcessNumbered"/>
    <dgm:cxn modelId="{D3D25FE6-CEE7-DF40-BFB6-E04692C01F1B}" type="presParOf" srcId="{FAEAB23A-7C37-0C4C-B7F4-E5639819C81F}" destId="{12EB8A92-4325-A849-BFDD-7A9EFEF3F64F}" srcOrd="1" destOrd="0" presId="urn:microsoft.com/office/officeart/2016/7/layout/LinearBlockProcessNumbered"/>
    <dgm:cxn modelId="{0DA3D642-26DA-6F42-9AC8-AF19AF35BFB8}" type="presParOf" srcId="{FAEAB23A-7C37-0C4C-B7F4-E5639819C81F}" destId="{8136CB64-5449-244C-A1B5-F1AE832C9297}" srcOrd="2" destOrd="0" presId="urn:microsoft.com/office/officeart/2016/7/layout/LinearBlockProcessNumbered"/>
    <dgm:cxn modelId="{303F92BD-2BB3-A141-AC3C-5BC0BE18A70C}" type="presParOf" srcId="{95BC0964-ACB8-D544-8327-131580350979}" destId="{FDFB54B2-2EC1-D349-AE7A-0B504F341B37}" srcOrd="5" destOrd="0" presId="urn:microsoft.com/office/officeart/2016/7/layout/LinearBlockProcessNumbered"/>
    <dgm:cxn modelId="{136A04DA-2493-B94B-88AF-608E96E2C5BA}" type="presParOf" srcId="{95BC0964-ACB8-D544-8327-131580350979}" destId="{56597780-C723-124C-99B8-B1C7916F3384}" srcOrd="6" destOrd="0" presId="urn:microsoft.com/office/officeart/2016/7/layout/LinearBlockProcessNumbered"/>
    <dgm:cxn modelId="{6FF2634B-404C-C949-AC34-735341F493A3}" type="presParOf" srcId="{56597780-C723-124C-99B8-B1C7916F3384}" destId="{B35B1F4F-997B-B349-BD9D-BF1640BE7504}" srcOrd="0" destOrd="0" presId="urn:microsoft.com/office/officeart/2016/7/layout/LinearBlockProcessNumbered"/>
    <dgm:cxn modelId="{0B18ADF8-D779-C143-AC0D-9A4170D7AB86}" type="presParOf" srcId="{56597780-C723-124C-99B8-B1C7916F3384}" destId="{C27F141F-1397-A04E-A8AE-B5437746BB6E}" srcOrd="1" destOrd="0" presId="urn:microsoft.com/office/officeart/2016/7/layout/LinearBlockProcessNumbered"/>
    <dgm:cxn modelId="{14282B27-6AD9-BC45-9B6D-B49C333BB38C}" type="presParOf" srcId="{56597780-C723-124C-99B8-B1C7916F3384}" destId="{5CD852AC-5FF1-6041-9479-B92769941406}"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69FAF-7AA0-4245-AEF5-2F9385046DC6}">
      <dsp:nvSpPr>
        <dsp:cNvPr id="0" name=""/>
        <dsp:cNvSpPr/>
      </dsp:nvSpPr>
      <dsp:spPr>
        <a:xfrm>
          <a:off x="0" y="0"/>
          <a:ext cx="7680960" cy="787908"/>
        </a:xfrm>
        <a:prstGeom prst="roundRect">
          <a:avLst>
            <a:gd name="adj" fmla="val 10000"/>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1.3 billion individuals worldwide have disabilities</a:t>
          </a:r>
          <a:endParaRPr lang="en-US" sz="2200" kern="1200"/>
        </a:p>
      </dsp:txBody>
      <dsp:txXfrm>
        <a:off x="23077" y="23077"/>
        <a:ext cx="6764167" cy="741754"/>
      </dsp:txXfrm>
    </dsp:sp>
    <dsp:sp modelId="{0ED9B9ED-475E-6A45-A458-458670A145F7}">
      <dsp:nvSpPr>
        <dsp:cNvPr id="0" name=""/>
        <dsp:cNvSpPr/>
      </dsp:nvSpPr>
      <dsp:spPr>
        <a:xfrm>
          <a:off x="643280" y="931164"/>
          <a:ext cx="7680960" cy="787908"/>
        </a:xfrm>
        <a:prstGeom prst="roundRect">
          <a:avLst>
            <a:gd name="adj" fmla="val 10000"/>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UNWTO indicates increasing demand for accessible tourism</a:t>
          </a:r>
          <a:endParaRPr lang="en-US" sz="2200" kern="1200"/>
        </a:p>
      </dsp:txBody>
      <dsp:txXfrm>
        <a:off x="666357" y="954241"/>
        <a:ext cx="6479385" cy="741754"/>
      </dsp:txXfrm>
    </dsp:sp>
    <dsp:sp modelId="{F42328BE-0ED3-2047-A59C-A9777AD191B1}">
      <dsp:nvSpPr>
        <dsp:cNvPr id="0" name=""/>
        <dsp:cNvSpPr/>
      </dsp:nvSpPr>
      <dsp:spPr>
        <a:xfrm>
          <a:off x="1276959" y="1862328"/>
          <a:ext cx="7680960" cy="787908"/>
        </a:xfrm>
        <a:prstGeom prst="roundRect">
          <a:avLst>
            <a:gd name="adj" fmla="val 10000"/>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Few conferences specifically address accessibility in hospitality</a:t>
          </a:r>
          <a:endParaRPr lang="en-US" sz="2200" kern="1200"/>
        </a:p>
      </dsp:txBody>
      <dsp:txXfrm>
        <a:off x="1300036" y="1885405"/>
        <a:ext cx="6488986" cy="741754"/>
      </dsp:txXfrm>
    </dsp:sp>
    <dsp:sp modelId="{3EC950BA-F788-9845-9A9E-ED37E1E0ADEE}">
      <dsp:nvSpPr>
        <dsp:cNvPr id="0" name=""/>
        <dsp:cNvSpPr/>
      </dsp:nvSpPr>
      <dsp:spPr>
        <a:xfrm>
          <a:off x="1920239" y="2793491"/>
          <a:ext cx="7680960" cy="787908"/>
        </a:xfrm>
        <a:prstGeom prst="roundRect">
          <a:avLst>
            <a:gd name="adj" fmla="val 10000"/>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Competitive advantage: strong synergy with national branding campaign (Czepiel, 2020).</a:t>
          </a:r>
          <a:endParaRPr lang="en-US" sz="2200" kern="1200"/>
        </a:p>
      </dsp:txBody>
      <dsp:txXfrm>
        <a:off x="1943316" y="2816568"/>
        <a:ext cx="6479385" cy="741754"/>
      </dsp:txXfrm>
    </dsp:sp>
    <dsp:sp modelId="{9DC11456-B8A5-4F40-85D9-2D353138D1D4}">
      <dsp:nvSpPr>
        <dsp:cNvPr id="0" name=""/>
        <dsp:cNvSpPr/>
      </dsp:nvSpPr>
      <dsp:spPr>
        <a:xfrm>
          <a:off x="7168819" y="603465"/>
          <a:ext cx="512140" cy="512140"/>
        </a:xfrm>
        <a:prstGeom prst="downArrow">
          <a:avLst>
            <a:gd name="adj1" fmla="val 55000"/>
            <a:gd name="adj2" fmla="val 45000"/>
          </a:avLst>
        </a:prstGeom>
        <a:solidFill>
          <a:schemeClr val="accent2">
            <a:tint val="40000"/>
            <a:alpha val="90000"/>
            <a:hueOff val="0"/>
            <a:satOff val="0"/>
            <a:lumOff val="0"/>
            <a:alphaOff val="0"/>
          </a:schemeClr>
        </a:solidFill>
        <a:ln w="34925" cap="flat" cmpd="sng" algn="in">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284051" y="603465"/>
        <a:ext cx="281677" cy="385385"/>
      </dsp:txXfrm>
    </dsp:sp>
    <dsp:sp modelId="{CC43E92A-2962-B649-AA0D-33DDD6612756}">
      <dsp:nvSpPr>
        <dsp:cNvPr id="0" name=""/>
        <dsp:cNvSpPr/>
      </dsp:nvSpPr>
      <dsp:spPr>
        <a:xfrm>
          <a:off x="7812100" y="1534629"/>
          <a:ext cx="512140" cy="512140"/>
        </a:xfrm>
        <a:prstGeom prst="downArrow">
          <a:avLst>
            <a:gd name="adj1" fmla="val 55000"/>
            <a:gd name="adj2" fmla="val 45000"/>
          </a:avLst>
        </a:prstGeom>
        <a:solidFill>
          <a:schemeClr val="accent3">
            <a:tint val="40000"/>
            <a:alpha val="90000"/>
            <a:hueOff val="0"/>
            <a:satOff val="0"/>
            <a:lumOff val="0"/>
            <a:alphaOff val="0"/>
          </a:schemeClr>
        </a:solidFill>
        <a:ln w="34925" cap="flat" cmpd="sng" algn="in">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27332" y="1534629"/>
        <a:ext cx="281677" cy="385385"/>
      </dsp:txXfrm>
    </dsp:sp>
    <dsp:sp modelId="{C3C6E50B-2E89-054B-9C2C-5F3E7C8E15AA}">
      <dsp:nvSpPr>
        <dsp:cNvPr id="0" name=""/>
        <dsp:cNvSpPr/>
      </dsp:nvSpPr>
      <dsp:spPr>
        <a:xfrm>
          <a:off x="8445779" y="2465793"/>
          <a:ext cx="512140" cy="512140"/>
        </a:xfrm>
        <a:prstGeom prst="downArrow">
          <a:avLst>
            <a:gd name="adj1" fmla="val 55000"/>
            <a:gd name="adj2" fmla="val 45000"/>
          </a:avLst>
        </a:prstGeom>
        <a:solidFill>
          <a:schemeClr val="accent4">
            <a:tint val="40000"/>
            <a:alpha val="90000"/>
            <a:hueOff val="0"/>
            <a:satOff val="0"/>
            <a:lumOff val="0"/>
            <a:alphaOff val="0"/>
          </a:schemeClr>
        </a:solidFill>
        <a:ln w="34925" cap="flat" cmpd="sng" algn="in">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61011" y="2465793"/>
        <a:ext cx="281677" cy="3853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08EC9-E73C-6C4A-ADE0-68FD7B70F690}">
      <dsp:nvSpPr>
        <dsp:cNvPr id="0" name=""/>
        <dsp:cNvSpPr/>
      </dsp:nvSpPr>
      <dsp:spPr>
        <a:xfrm>
          <a:off x="0" y="33016"/>
          <a:ext cx="9601200" cy="831321"/>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Event staff: 40 (including access stewards, translators, AV team)</a:t>
          </a:r>
          <a:endParaRPr lang="en-US" sz="2200" kern="1200"/>
        </a:p>
      </dsp:txBody>
      <dsp:txXfrm>
        <a:off x="40582" y="73598"/>
        <a:ext cx="9520036" cy="750157"/>
      </dsp:txXfrm>
    </dsp:sp>
    <dsp:sp modelId="{7E940A94-B898-D84F-A260-0C043F76BDE5}">
      <dsp:nvSpPr>
        <dsp:cNvPr id="0" name=""/>
        <dsp:cNvSpPr/>
      </dsp:nvSpPr>
      <dsp:spPr>
        <a:xfrm>
          <a:off x="0" y="927698"/>
          <a:ext cx="9601200" cy="831321"/>
        </a:xfrm>
        <a:prstGeom prst="roundRect">
          <a:avLst/>
        </a:prstGeom>
        <a:solidFill>
          <a:schemeClr val="accent5">
            <a:hueOff val="2944118"/>
            <a:satOff val="9586"/>
            <a:lumOff val="333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Accessibility features: hearing loops, quiet zones, accessible transport</a:t>
          </a:r>
          <a:endParaRPr lang="en-US" sz="2200" kern="1200"/>
        </a:p>
      </dsp:txBody>
      <dsp:txXfrm>
        <a:off x="40582" y="968280"/>
        <a:ext cx="9520036" cy="750157"/>
      </dsp:txXfrm>
    </dsp:sp>
    <dsp:sp modelId="{3D93BF8D-EC5E-2F45-B2FF-2BDC3B505718}">
      <dsp:nvSpPr>
        <dsp:cNvPr id="0" name=""/>
        <dsp:cNvSpPr/>
      </dsp:nvSpPr>
      <dsp:spPr>
        <a:xfrm>
          <a:off x="0" y="1822380"/>
          <a:ext cx="9601200" cy="831321"/>
        </a:xfrm>
        <a:prstGeom prst="roundRect">
          <a:avLst/>
        </a:prstGeom>
        <a:solidFill>
          <a:schemeClr val="accent5">
            <a:hueOff val="5888237"/>
            <a:satOff val="19172"/>
            <a:lumOff val="6667"/>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Tech: High-speed Wi-Fi, VR hardware, live translation software</a:t>
          </a:r>
          <a:endParaRPr lang="en-US" sz="2200" kern="1200"/>
        </a:p>
      </dsp:txBody>
      <dsp:txXfrm>
        <a:off x="40582" y="1862962"/>
        <a:ext cx="9520036" cy="750157"/>
      </dsp:txXfrm>
    </dsp:sp>
    <dsp:sp modelId="{793FA185-B440-264F-B283-BFE1812E5CC8}">
      <dsp:nvSpPr>
        <dsp:cNvPr id="0" name=""/>
        <dsp:cNvSpPr/>
      </dsp:nvSpPr>
      <dsp:spPr>
        <a:xfrm>
          <a:off x="0" y="2717061"/>
          <a:ext cx="9601200" cy="831321"/>
        </a:xfrm>
        <a:prstGeom prst="roundRect">
          <a:avLst/>
        </a:prstGeom>
        <a:solidFill>
          <a:schemeClr val="accent5">
            <a:hueOff val="8832355"/>
            <a:satOff val="28758"/>
            <a:lumOff val="1000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Resource allocation: Catering, exhibition setup, registration, branding (Costa, 2020).</a:t>
          </a:r>
          <a:endParaRPr lang="en-US" sz="2200" kern="1200"/>
        </a:p>
      </dsp:txBody>
      <dsp:txXfrm>
        <a:off x="40582" y="2757643"/>
        <a:ext cx="9520036" cy="75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FC578-B458-9944-855D-3B55F2EF327A}">
      <dsp:nvSpPr>
        <dsp:cNvPr id="0" name=""/>
        <dsp:cNvSpPr/>
      </dsp:nvSpPr>
      <dsp:spPr>
        <a:xfrm>
          <a:off x="194" y="383294"/>
          <a:ext cx="2345676" cy="2814811"/>
        </a:xfrm>
        <a:prstGeom prst="rect">
          <a:avLst/>
        </a:prstGeom>
        <a:solidFill>
          <a:schemeClr val="accent5">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1701" tIns="0" rIns="231701" bIns="330200" numCol="1" spcCol="1270" anchor="t" anchorCtr="0">
          <a:noAutofit/>
        </a:bodyPr>
        <a:lstStyle/>
        <a:p>
          <a:pPr marL="0" lvl="0" indent="0" algn="l" defTabSz="889000">
            <a:lnSpc>
              <a:spcPct val="90000"/>
            </a:lnSpc>
            <a:spcBef>
              <a:spcPct val="0"/>
            </a:spcBef>
            <a:spcAft>
              <a:spcPct val="35000"/>
            </a:spcAft>
            <a:buNone/>
          </a:pPr>
          <a:r>
            <a:rPr lang="en-IN" sz="2000" kern="1200"/>
            <a:t>A groundbreaking conference in line with Croeso 2025</a:t>
          </a:r>
          <a:endParaRPr lang="en-US" sz="2000" kern="1200"/>
        </a:p>
      </dsp:txBody>
      <dsp:txXfrm>
        <a:off x="194" y="1509218"/>
        <a:ext cx="2345676" cy="1688886"/>
      </dsp:txXfrm>
    </dsp:sp>
    <dsp:sp modelId="{062B3127-C280-0442-A599-DBBE69789DB6}">
      <dsp:nvSpPr>
        <dsp:cNvPr id="0" name=""/>
        <dsp:cNvSpPr/>
      </dsp:nvSpPr>
      <dsp:spPr>
        <a:xfrm>
          <a:off x="194" y="383294"/>
          <a:ext cx="2345676" cy="1125924"/>
        </a:xfrm>
        <a:prstGeom prst="rect">
          <a:avLst/>
        </a:prstGeom>
        <a:noFill/>
        <a:ln w="34925" cap="flat" cmpd="sng" algn="in">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1701" tIns="165100" rIns="231701" bIns="165100" numCol="1" spcCol="1270" anchor="ctr" anchorCtr="0">
          <a:noAutofit/>
        </a:bodyPr>
        <a:lstStyle/>
        <a:p>
          <a:pPr marL="0" lvl="0" indent="0" algn="l" defTabSz="2711450">
            <a:lnSpc>
              <a:spcPct val="90000"/>
            </a:lnSpc>
            <a:spcBef>
              <a:spcPct val="0"/>
            </a:spcBef>
            <a:spcAft>
              <a:spcPct val="35000"/>
            </a:spcAft>
            <a:buNone/>
          </a:pPr>
          <a:r>
            <a:rPr lang="en-US" sz="6100" kern="1200"/>
            <a:t>01</a:t>
          </a:r>
        </a:p>
      </dsp:txBody>
      <dsp:txXfrm>
        <a:off x="194" y="383294"/>
        <a:ext cx="2345676" cy="1125924"/>
      </dsp:txXfrm>
    </dsp:sp>
    <dsp:sp modelId="{9E82A880-B219-6C40-B2B0-DFDE142D5F8F}">
      <dsp:nvSpPr>
        <dsp:cNvPr id="0" name=""/>
        <dsp:cNvSpPr/>
      </dsp:nvSpPr>
      <dsp:spPr>
        <a:xfrm>
          <a:off x="2533524" y="383294"/>
          <a:ext cx="2345676" cy="2814811"/>
        </a:xfrm>
        <a:prstGeom prst="rect">
          <a:avLst/>
        </a:prstGeom>
        <a:solidFill>
          <a:schemeClr val="accent5">
            <a:hueOff val="2944118"/>
            <a:satOff val="9586"/>
            <a:lumOff val="3333"/>
            <a:alphaOff val="0"/>
          </a:schemeClr>
        </a:solidFill>
        <a:ln w="34925" cap="flat" cmpd="sng" algn="in">
          <a:solidFill>
            <a:schemeClr val="accent5">
              <a:hueOff val="2944118"/>
              <a:satOff val="9586"/>
              <a:lumOff val="333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1701" tIns="0" rIns="231701" bIns="330200" numCol="1" spcCol="1270" anchor="t" anchorCtr="0">
          <a:noAutofit/>
        </a:bodyPr>
        <a:lstStyle/>
        <a:p>
          <a:pPr marL="0" lvl="0" indent="0" algn="l" defTabSz="889000">
            <a:lnSpc>
              <a:spcPct val="90000"/>
            </a:lnSpc>
            <a:spcBef>
              <a:spcPct val="0"/>
            </a:spcBef>
            <a:spcAft>
              <a:spcPct val="35000"/>
            </a:spcAft>
            <a:buNone/>
          </a:pPr>
          <a:r>
            <a:rPr lang="en-IN" sz="2000" kern="1200"/>
            <a:t>Raising Wales as a destination for everyone</a:t>
          </a:r>
          <a:endParaRPr lang="en-US" sz="2000" kern="1200"/>
        </a:p>
      </dsp:txBody>
      <dsp:txXfrm>
        <a:off x="2533524" y="1509218"/>
        <a:ext cx="2345676" cy="1688886"/>
      </dsp:txXfrm>
    </dsp:sp>
    <dsp:sp modelId="{EC443D3C-5442-F44B-BA05-035FC3946A61}">
      <dsp:nvSpPr>
        <dsp:cNvPr id="0" name=""/>
        <dsp:cNvSpPr/>
      </dsp:nvSpPr>
      <dsp:spPr>
        <a:xfrm>
          <a:off x="2533524" y="383294"/>
          <a:ext cx="2345676" cy="1125924"/>
        </a:xfrm>
        <a:prstGeom prst="rect">
          <a:avLst/>
        </a:prstGeom>
        <a:noFill/>
        <a:ln w="34925" cap="flat" cmpd="sng" algn="in">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1701" tIns="165100" rIns="231701" bIns="165100" numCol="1" spcCol="1270" anchor="ctr" anchorCtr="0">
          <a:noAutofit/>
        </a:bodyPr>
        <a:lstStyle/>
        <a:p>
          <a:pPr marL="0" lvl="0" indent="0" algn="l" defTabSz="2711450">
            <a:lnSpc>
              <a:spcPct val="90000"/>
            </a:lnSpc>
            <a:spcBef>
              <a:spcPct val="0"/>
            </a:spcBef>
            <a:spcAft>
              <a:spcPct val="35000"/>
            </a:spcAft>
            <a:buNone/>
          </a:pPr>
          <a:r>
            <a:rPr lang="en-US" sz="6100" kern="1200"/>
            <a:t>02</a:t>
          </a:r>
        </a:p>
      </dsp:txBody>
      <dsp:txXfrm>
        <a:off x="2533524" y="383294"/>
        <a:ext cx="2345676" cy="1125924"/>
      </dsp:txXfrm>
    </dsp:sp>
    <dsp:sp modelId="{C12BCC2E-1252-A443-990A-2668C0470710}">
      <dsp:nvSpPr>
        <dsp:cNvPr id="0" name=""/>
        <dsp:cNvSpPr/>
      </dsp:nvSpPr>
      <dsp:spPr>
        <a:xfrm>
          <a:off x="5066855" y="383294"/>
          <a:ext cx="2345676" cy="2814811"/>
        </a:xfrm>
        <a:prstGeom prst="rect">
          <a:avLst/>
        </a:prstGeom>
        <a:solidFill>
          <a:schemeClr val="accent5">
            <a:hueOff val="5888237"/>
            <a:satOff val="19172"/>
            <a:lumOff val="6667"/>
            <a:alphaOff val="0"/>
          </a:schemeClr>
        </a:solidFill>
        <a:ln w="34925" cap="flat" cmpd="sng" algn="in">
          <a:solidFill>
            <a:schemeClr val="accent5">
              <a:hueOff val="5888237"/>
              <a:satOff val="19172"/>
              <a:lumOff val="666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1701" tIns="0" rIns="231701" bIns="330200" numCol="1" spcCol="1270" anchor="t" anchorCtr="0">
          <a:noAutofit/>
        </a:bodyPr>
        <a:lstStyle/>
        <a:p>
          <a:pPr marL="0" lvl="0" indent="0" algn="l" defTabSz="889000">
            <a:lnSpc>
              <a:spcPct val="90000"/>
            </a:lnSpc>
            <a:spcBef>
              <a:spcPct val="0"/>
            </a:spcBef>
            <a:spcAft>
              <a:spcPct val="35000"/>
            </a:spcAft>
            <a:buNone/>
          </a:pPr>
          <a:r>
            <a:rPr lang="en-IN" sz="2000" kern="1200"/>
            <a:t>Encourages inclusivity, innovation, and cultural pride</a:t>
          </a:r>
          <a:endParaRPr lang="en-US" sz="2000" kern="1200"/>
        </a:p>
      </dsp:txBody>
      <dsp:txXfrm>
        <a:off x="5066855" y="1509218"/>
        <a:ext cx="2345676" cy="1688886"/>
      </dsp:txXfrm>
    </dsp:sp>
    <dsp:sp modelId="{12EB8A92-4325-A849-BFDD-7A9EFEF3F64F}">
      <dsp:nvSpPr>
        <dsp:cNvPr id="0" name=""/>
        <dsp:cNvSpPr/>
      </dsp:nvSpPr>
      <dsp:spPr>
        <a:xfrm>
          <a:off x="5066855" y="383294"/>
          <a:ext cx="2345676" cy="1125924"/>
        </a:xfrm>
        <a:prstGeom prst="rect">
          <a:avLst/>
        </a:prstGeom>
        <a:noFill/>
        <a:ln w="34925" cap="flat" cmpd="sng" algn="in">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1701" tIns="165100" rIns="231701" bIns="165100" numCol="1" spcCol="1270" anchor="ctr" anchorCtr="0">
          <a:noAutofit/>
        </a:bodyPr>
        <a:lstStyle/>
        <a:p>
          <a:pPr marL="0" lvl="0" indent="0" algn="l" defTabSz="2711450">
            <a:lnSpc>
              <a:spcPct val="90000"/>
            </a:lnSpc>
            <a:spcBef>
              <a:spcPct val="0"/>
            </a:spcBef>
            <a:spcAft>
              <a:spcPct val="35000"/>
            </a:spcAft>
            <a:buNone/>
          </a:pPr>
          <a:r>
            <a:rPr lang="en-US" sz="6100" kern="1200"/>
            <a:t>03</a:t>
          </a:r>
        </a:p>
      </dsp:txBody>
      <dsp:txXfrm>
        <a:off x="5066855" y="383294"/>
        <a:ext cx="2345676" cy="1125924"/>
      </dsp:txXfrm>
    </dsp:sp>
    <dsp:sp modelId="{B35B1F4F-997B-B349-BD9D-BF1640BE7504}">
      <dsp:nvSpPr>
        <dsp:cNvPr id="0" name=""/>
        <dsp:cNvSpPr/>
      </dsp:nvSpPr>
      <dsp:spPr>
        <a:xfrm>
          <a:off x="7600185" y="383294"/>
          <a:ext cx="2345676" cy="2814811"/>
        </a:xfrm>
        <a:prstGeom prst="rect">
          <a:avLst/>
        </a:prstGeom>
        <a:solidFill>
          <a:schemeClr val="accent5">
            <a:hueOff val="8832355"/>
            <a:satOff val="28758"/>
            <a:lumOff val="10000"/>
            <a:alphaOff val="0"/>
          </a:schemeClr>
        </a:solidFill>
        <a:ln w="34925" cap="flat" cmpd="sng" algn="in">
          <a:solidFill>
            <a:schemeClr val="accent5">
              <a:hueOff val="8832355"/>
              <a:satOff val="28758"/>
              <a:lumOff val="1000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31701" tIns="0" rIns="231701" bIns="330200" numCol="1" spcCol="1270" anchor="t" anchorCtr="0">
          <a:noAutofit/>
        </a:bodyPr>
        <a:lstStyle/>
        <a:p>
          <a:pPr marL="0" lvl="0" indent="0" algn="l" defTabSz="889000">
            <a:lnSpc>
              <a:spcPct val="90000"/>
            </a:lnSpc>
            <a:spcBef>
              <a:spcPct val="0"/>
            </a:spcBef>
            <a:spcAft>
              <a:spcPct val="35000"/>
            </a:spcAft>
            <a:buNone/>
          </a:pPr>
          <a:r>
            <a:rPr lang="en-IN" sz="2000" kern="1200"/>
            <a:t>Join us to build the future of accessible hospitality</a:t>
          </a:r>
          <a:endParaRPr lang="en-US" sz="2000" kern="1200"/>
        </a:p>
      </dsp:txBody>
      <dsp:txXfrm>
        <a:off x="7600185" y="1509218"/>
        <a:ext cx="2345676" cy="1688886"/>
      </dsp:txXfrm>
    </dsp:sp>
    <dsp:sp modelId="{C27F141F-1397-A04E-A8AE-B5437746BB6E}">
      <dsp:nvSpPr>
        <dsp:cNvPr id="0" name=""/>
        <dsp:cNvSpPr/>
      </dsp:nvSpPr>
      <dsp:spPr>
        <a:xfrm>
          <a:off x="7600185" y="383294"/>
          <a:ext cx="2345676" cy="1125924"/>
        </a:xfrm>
        <a:prstGeom prst="rect">
          <a:avLst/>
        </a:prstGeom>
        <a:noFill/>
        <a:ln w="34925" cap="flat" cmpd="sng" algn="in">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31701" tIns="165100" rIns="231701" bIns="165100" numCol="1" spcCol="1270" anchor="ctr" anchorCtr="0">
          <a:noAutofit/>
        </a:bodyPr>
        <a:lstStyle/>
        <a:p>
          <a:pPr marL="0" lvl="0" indent="0" algn="l" defTabSz="2711450">
            <a:lnSpc>
              <a:spcPct val="90000"/>
            </a:lnSpc>
            <a:spcBef>
              <a:spcPct val="0"/>
            </a:spcBef>
            <a:spcAft>
              <a:spcPct val="35000"/>
            </a:spcAft>
            <a:buNone/>
          </a:pPr>
          <a:r>
            <a:rPr lang="en-US" sz="6100" kern="1200"/>
            <a:t>04</a:t>
          </a:r>
        </a:p>
      </dsp:txBody>
      <dsp:txXfrm>
        <a:off x="7600185" y="383294"/>
        <a:ext cx="2345676" cy="112592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AA75A2-965D-FA44-8A74-C202AB0CDB0C}" type="datetimeFigureOut">
              <a:rPr lang="en-US" smtClean="0"/>
              <a:t>5/18/2025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E10E49-CD5C-CF42-9E07-04B653431C31}" type="slidenum">
              <a:rPr lang="en-US" smtClean="0"/>
              <a:t>‹#›</a:t>
            </a:fld>
            <a:endParaRPr lang="en-US"/>
          </a:p>
        </p:txBody>
      </p:sp>
    </p:spTree>
    <p:extLst>
      <p:ext uri="{BB962C8B-B14F-4D97-AF65-F5344CB8AC3E}">
        <p14:creationId xmlns:p14="http://schemas.microsoft.com/office/powerpoint/2010/main" val="3728392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Good morning, and thank you for taking part as we launch the proposal for "Welcoming Futures 2025," the flagship global event of Visit </a:t>
            </a:r>
            <a:r>
              <a:rPr lang="en-IN" sz="1800" kern="100" dirty="0" err="1">
                <a:effectLst/>
                <a:latin typeface="Times New Roman" panose="02020603050405020304" pitchFamily="18" charset="0"/>
                <a:ea typeface="Aptos" panose="020B0004020202020204" pitchFamily="34" charset="0"/>
                <a:cs typeface="Times New Roman" panose="02020603050405020304" pitchFamily="18" charset="0"/>
              </a:rPr>
              <a:t>Wales'</a:t>
            </a: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 "Year of </a:t>
            </a:r>
            <a:r>
              <a:rPr lang="en-IN" sz="1800" kern="100" dirty="0" err="1">
                <a:effectLst/>
                <a:latin typeface="Times New Roman" panose="02020603050405020304" pitchFamily="18" charset="0"/>
                <a:ea typeface="Aptos" panose="020B0004020202020204" pitchFamily="34" charset="0"/>
                <a:cs typeface="Times New Roman" panose="02020603050405020304" pitchFamily="18" charset="0"/>
              </a:rPr>
              <a:t>Croeso</a:t>
            </a: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 Our event will put the Welsh hospitality industry under the spotlight, highlighting innovation, inclusivity, and a sense of place. Being held at the inclusive ICC Wales facility in Newport, this two-day convention will provide a forum to discuss how technology and accessibility are transforming tourism and hospitality for the positive.</a:t>
            </a: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2</a:t>
            </a:fld>
            <a:endParaRPr lang="en-US"/>
          </a:p>
        </p:txBody>
      </p:sp>
    </p:spTree>
    <p:extLst>
      <p:ext uri="{BB962C8B-B14F-4D97-AF65-F5344CB8AC3E}">
        <p14:creationId xmlns:p14="http://schemas.microsoft.com/office/powerpoint/2010/main" val="2769451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This event is well-suited to the "Year of </a:t>
            </a:r>
            <a:r>
              <a:rPr lang="en-IN" sz="1800" kern="100" dirty="0" err="1">
                <a:effectLst/>
                <a:latin typeface="Times New Roman" panose="02020603050405020304" pitchFamily="18" charset="0"/>
                <a:ea typeface="Aptos" panose="020B0004020202020204" pitchFamily="34" charset="0"/>
                <a:cs typeface="Times New Roman" panose="02020603050405020304" pitchFamily="18" charset="0"/>
              </a:rPr>
              <a:t>Croeso</a:t>
            </a: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 2025" campaign, which focuses on warmth, inclusivity, and the distinct identity of Wales. By targeting accessibility and innovation, we are leveraging a rapidly expanding tourism movement while establishing Wales as a destination that excels in social responsibility and technology uptake. There is already a significant lack of products in the events calendar for conferences that bring inclusive tourism and digital transformation together—filling this gap becomes possible. It's not hospitality; it's travel's future. This strategy will bring business leaders, technology companies, and international media, while solidifying </a:t>
            </a:r>
            <a:r>
              <a:rPr lang="en-IN" sz="1800" kern="100" dirty="0" err="1">
                <a:effectLst/>
                <a:latin typeface="Times New Roman" panose="02020603050405020304" pitchFamily="18" charset="0"/>
                <a:ea typeface="Aptos" panose="020B0004020202020204" pitchFamily="34" charset="0"/>
                <a:cs typeface="Times New Roman" panose="02020603050405020304" pitchFamily="18" charset="0"/>
              </a:rPr>
              <a:t>Wales'</a:t>
            </a: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 reputation as a visionary country that fully embraces everyone.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The event will centre around designing inclusive environments in hospitality and celebrate Welsh heritage. It will investigate how inclusive design principles and digital transformation can combine to support a diverse group of people—families, older visitors, neurodiverse individuals, and disabled people. Including Welsh culture and language throughout the event also underpins a powerful "sense of place," embracing </a:t>
            </a:r>
            <a:r>
              <a:rPr lang="en-IN" sz="1800" kern="100" dirty="0" err="1">
                <a:effectLst/>
                <a:latin typeface="Times New Roman" panose="02020603050405020304" pitchFamily="18" charset="0"/>
                <a:ea typeface="Aptos" panose="020B0004020202020204" pitchFamily="34" charset="0"/>
                <a:cs typeface="Times New Roman" panose="02020603050405020304" pitchFamily="18" charset="0"/>
              </a:rPr>
              <a:t>Wales'</a:t>
            </a: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 welcoming and community values.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3</a:t>
            </a:fld>
            <a:endParaRPr lang="en-US"/>
          </a:p>
        </p:txBody>
      </p:sp>
    </p:spTree>
    <p:extLst>
      <p:ext uri="{BB962C8B-B14F-4D97-AF65-F5344CB8AC3E}">
        <p14:creationId xmlns:p14="http://schemas.microsoft.com/office/powerpoint/2010/main" val="1825699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The event will create strategic influence by inspiring organisations to make quantifiable steps towards inclusive change. It's not just about the display of innovations—it's about cultivating partnerships and shaping policy to make sustainable and inclusive tourism and hospitality growth a reality for decades to come.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In addition to technical and strategic discussion, the event will also engage participants in Welsh culture, an integral part of our "sense of place" goal. Participants will be immersed in traditional Welsh food and music while interacting with innovation in accessibility, supporting the dual emphasis of tradition and 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4</a:t>
            </a:fld>
            <a:endParaRPr lang="en-US"/>
          </a:p>
        </p:txBody>
      </p:sp>
    </p:spTree>
    <p:extLst>
      <p:ext uri="{BB962C8B-B14F-4D97-AF65-F5344CB8AC3E}">
        <p14:creationId xmlns:p14="http://schemas.microsoft.com/office/powerpoint/2010/main" val="2119124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Our target audience is multidisciplinary, mirroring the cross-</a:t>
            </a:r>
            <a:r>
              <a:rPr lang="en-IN" sz="1800" kern="100" dirty="0" err="1">
                <a:effectLst/>
                <a:latin typeface="Times New Roman" panose="02020603050405020304" pitchFamily="18" charset="0"/>
                <a:ea typeface="Aptos" panose="020B0004020202020204" pitchFamily="34" charset="0"/>
                <a:cs typeface="Times New Roman" panose="02020603050405020304" pitchFamily="18" charset="0"/>
              </a:rPr>
              <a:t>sectorality</a:t>
            </a: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 of accessibility innovation. They include operational managers, thought leaders, technology firms, and policy-makers—all in search of solutions and best practices that our event will provide. The attendance also comprises international MICE participants to ensure high-level knowledge sharing.</a:t>
            </a: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5</a:t>
            </a:fld>
            <a:endParaRPr lang="en-US"/>
          </a:p>
        </p:txBody>
      </p:sp>
    </p:spTree>
    <p:extLst>
      <p:ext uri="{BB962C8B-B14F-4D97-AF65-F5344CB8AC3E}">
        <p14:creationId xmlns:p14="http://schemas.microsoft.com/office/powerpoint/2010/main" val="1689254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There are few, if any conferences like this . Is uniquely timed and aligned with a national campaign ,giving it strong promotional power and international  appeal.</a:t>
            </a: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6</a:t>
            </a:fld>
            <a:endParaRPr lang="en-US"/>
          </a:p>
        </p:txBody>
      </p:sp>
    </p:spTree>
    <p:extLst>
      <p:ext uri="{BB962C8B-B14F-4D97-AF65-F5344CB8AC3E}">
        <p14:creationId xmlns:p14="http://schemas.microsoft.com/office/powerpoint/2010/main" val="625152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ICC Wales offers a world-class, fully accessible venue. With modular breakout space, extensive exhibition capacity, and nearby accommodation, it is the perfect location. The accessibility of the location to main transport hubs also provides for ease of access for international delegates.</a:t>
            </a: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7</a:t>
            </a:fld>
            <a:endParaRPr lang="en-US"/>
          </a:p>
        </p:txBody>
      </p:sp>
    </p:spTree>
    <p:extLst>
      <p:ext uri="{BB962C8B-B14F-4D97-AF65-F5344CB8AC3E}">
        <p14:creationId xmlns:p14="http://schemas.microsoft.com/office/powerpoint/2010/main" val="31357667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The event will be operationally structured to focus on inclusivity and accessibility. A total of 40 staff members will be needed, including access stewards, translators, and AV technicians, for smooth event delivery. Accessibility accommodations like hearing loops, quiet areas, and accessible transport will be included to meet the requirements of all. Technology will comprise high-speed Wi-Fi, VR gear for immersive experiences, and live translation services for multilingual assistance. Resource management will account for catering, exhibition installation, registration, and branding, creating a professional, well-organised experience. All staff will be inclusivity-trained to provide the warmest Welsh "</a:t>
            </a:r>
            <a:r>
              <a:rPr lang="en-IN" sz="1800" kern="100" dirty="0" err="1">
                <a:effectLst/>
                <a:latin typeface="Times New Roman" panose="02020603050405020304" pitchFamily="18" charset="0"/>
                <a:ea typeface="Aptos" panose="020B0004020202020204" pitchFamily="34" charset="0"/>
                <a:cs typeface="Times New Roman" panose="02020603050405020304" pitchFamily="18" charset="0"/>
              </a:rPr>
              <a:t>croeso</a:t>
            </a: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 to every attendee during the event.</a:t>
            </a: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8</a:t>
            </a:fld>
            <a:endParaRPr lang="en-US"/>
          </a:p>
        </p:txBody>
      </p:sp>
    </p:spTree>
    <p:extLst>
      <p:ext uri="{BB962C8B-B14F-4D97-AF65-F5344CB8AC3E}">
        <p14:creationId xmlns:p14="http://schemas.microsoft.com/office/powerpoint/2010/main" val="3925076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We will launch a multi-platform promotional campaign that emphasises both the event’s professional credibility and human impact. By collaborating with Visit Wales, we’ll ensure wide exposure. Accessible travel influencers will share their excitement, expanding reach into community networks that are often underrepresented in traditional tourism advertising.</a:t>
            </a: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9</a:t>
            </a:fld>
            <a:endParaRPr lang="en-US"/>
          </a:p>
        </p:txBody>
      </p:sp>
    </p:spTree>
    <p:extLst>
      <p:ext uri="{BB962C8B-B14F-4D97-AF65-F5344CB8AC3E}">
        <p14:creationId xmlns:p14="http://schemas.microsoft.com/office/powerpoint/2010/main" val="2255298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Revenues will be varied—our registration plan is cost-effective for professionals but has tiered membership schemes available for sponsors and exhibitors. Partnership with Visit Wales and accessibility organisations can also introduce public funding benefits. Overall, this model is both inclusive and profitable.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Expenses planning has been realistic and cautious. The most significant expenses are venue and catering, followed by marketing, which will mostly use digital platforms for efficiency. Contingency and accessibility accommodations have been reserved for funding, so no guest is left behind because of a lack of accommodation or preparation.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10</a:t>
            </a:fld>
            <a:endParaRPr lang="en-US"/>
          </a:p>
        </p:txBody>
      </p:sp>
    </p:spTree>
    <p:extLst>
      <p:ext uri="{BB962C8B-B14F-4D97-AF65-F5344CB8AC3E}">
        <p14:creationId xmlns:p14="http://schemas.microsoft.com/office/powerpoint/2010/main" val="707699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We want this event to drive long-term impact- through resource, toolkits, within Welsh hospitality.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11</a:t>
            </a:fld>
            <a:endParaRPr lang="en-US"/>
          </a:p>
        </p:txBody>
      </p:sp>
    </p:spTree>
    <p:extLst>
      <p:ext uri="{BB962C8B-B14F-4D97-AF65-F5344CB8AC3E}">
        <p14:creationId xmlns:p14="http://schemas.microsoft.com/office/powerpoint/2010/main" val="3707332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Finally, Welcoming Futures 2025 is not merely a conference. It is an invitation to dream of a world in which tourism is as welcoming to all as it is to Wales's values. By combining accessibility and innovation, we not only enhance our visitor experience but also redefine hospitality itself.</a:t>
            </a:r>
          </a:p>
          <a:p>
            <a:endParaRPr lang="en-US" dirty="0"/>
          </a:p>
        </p:txBody>
      </p:sp>
      <p:sp>
        <p:nvSpPr>
          <p:cNvPr id="4" name="Slide Number Placeholder 3"/>
          <p:cNvSpPr>
            <a:spLocks noGrp="1"/>
          </p:cNvSpPr>
          <p:nvPr>
            <p:ph type="sldNum" sz="quarter" idx="5"/>
          </p:nvPr>
        </p:nvSpPr>
        <p:spPr/>
        <p:txBody>
          <a:bodyPr/>
          <a:lstStyle/>
          <a:p>
            <a:fld id="{4EE10E49-CD5C-CF42-9E07-04B653431C31}" type="slidenum">
              <a:rPr lang="en-US" smtClean="0"/>
              <a:t>12</a:t>
            </a:fld>
            <a:endParaRPr lang="en-US"/>
          </a:p>
        </p:txBody>
      </p:sp>
    </p:spTree>
    <p:extLst>
      <p:ext uri="{BB962C8B-B14F-4D97-AF65-F5344CB8AC3E}">
        <p14:creationId xmlns:p14="http://schemas.microsoft.com/office/powerpoint/2010/main" val="11325585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E10E49-CD5C-CF42-9E07-04B653431C31}" type="slidenum">
              <a:rPr lang="en-US" smtClean="0"/>
              <a:t>13</a:t>
            </a:fld>
            <a:endParaRPr lang="en-US"/>
          </a:p>
        </p:txBody>
      </p:sp>
    </p:spTree>
    <p:extLst>
      <p:ext uri="{BB962C8B-B14F-4D97-AF65-F5344CB8AC3E}">
        <p14:creationId xmlns:p14="http://schemas.microsoft.com/office/powerpoint/2010/main" val="4018464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C128FA71-3A18-48C0-980F-4B68F7F63042}" type="datetime1">
              <a:rPr lang="en-US" smtClean="0"/>
              <a:t>5/18/2025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C057153-B650-4DEB-B370-79DDCFDCE934}"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13269531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5/18/2025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67231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01EA198-6CAB-4B8F-B93F-1F9C8C4B6CE7}" type="datetime1">
              <a:rPr lang="en-US" smtClean="0"/>
              <a:t>5/18/2025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C057153-B650-4DEB-B370-79DDCFDCE934}"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68572673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5/18/2025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56625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5/18/2025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07217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5/18/2025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713331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5/18/2025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67838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13DFAE3-14DB-48A7-A80F-80DDB072CE3D}" type="datetime1">
              <a:rPr lang="en-US" smtClean="0"/>
              <a:t>5/18/2025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C057153-B650-4DEB-B370-79DDCFDCE93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77843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92C5EAEF-6478-4102-8F5D-A5FE9FC97ACB}" type="datetime1">
              <a:rPr lang="en-US" smtClean="0"/>
              <a:t>5/18/2025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C057153-B650-4DEB-B370-79DDCFDCE934}"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54155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5/18/2025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12128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5/18/2025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2326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67F45AC6-C491-4585-A584-9CE2AF7D5500}" type="datetime1">
              <a:rPr lang="en-US" smtClean="0"/>
              <a:t>5/18/2025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C057153-B650-4DEB-B370-79DDCFDCE934}"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3208402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ec.europa.eu/growth/sectors/tourism/offer/accessible-tourism_e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cap="all" dirty="0"/>
            </a:br>
            <a:br>
              <a:rPr lang="en-GB" b="1" cap="all" dirty="0"/>
            </a:br>
            <a:r>
              <a:rPr lang="en-GB" b="1" cap="all" dirty="0"/>
              <a:t>BMIH6007 International Meetings Management for the Hotel Industry</a:t>
            </a:r>
            <a:endParaRPr lang="en-GB" dirty="0"/>
          </a:p>
        </p:txBody>
      </p:sp>
      <p:sp>
        <p:nvSpPr>
          <p:cNvPr id="3" name="Content Placeholder 2"/>
          <p:cNvSpPr>
            <a:spLocks noGrp="1"/>
          </p:cNvSpPr>
          <p:nvPr>
            <p:ph idx="1"/>
          </p:nvPr>
        </p:nvSpPr>
        <p:spPr>
          <a:xfrm>
            <a:off x="1496291" y="3158837"/>
            <a:ext cx="9601200" cy="3581400"/>
          </a:xfrm>
        </p:spPr>
        <p:txBody>
          <a:bodyPr>
            <a:normAutofit lnSpcReduction="10000"/>
          </a:bodyPr>
          <a:lstStyle/>
          <a:p>
            <a:pPr marL="0" indent="0" algn="ctr">
              <a:buNone/>
            </a:pPr>
            <a:r>
              <a:rPr lang="en-GB" sz="4000" b="1" dirty="0"/>
              <a:t>Assignment 1: Feasibility Plan for an International Meeting / Event.</a:t>
            </a:r>
          </a:p>
          <a:p>
            <a:pPr marL="0" indent="0" algn="ctr">
              <a:buNone/>
            </a:pPr>
            <a:endParaRPr lang="en-GB" sz="3200" b="1" dirty="0"/>
          </a:p>
          <a:p>
            <a:pPr marL="0" indent="0" algn="ctr">
              <a:buNone/>
            </a:pPr>
            <a:r>
              <a:rPr lang="en-GB" sz="3200" b="1" dirty="0"/>
              <a:t>Student Name: Viorica Cornelia Lacatas</a:t>
            </a:r>
          </a:p>
          <a:p>
            <a:pPr marL="0" indent="0" algn="ctr">
              <a:buNone/>
            </a:pPr>
            <a:r>
              <a:rPr lang="en-GB" sz="3200" b="1" dirty="0"/>
              <a:t>Student ID: 2117500</a:t>
            </a:r>
          </a:p>
          <a:p>
            <a:pPr marL="0" indent="0" algn="ctr">
              <a:buNone/>
            </a:pPr>
            <a:r>
              <a:rPr lang="en-GB" sz="3200" b="1" dirty="0"/>
              <a:t>Lecture name: Kathryn Flynn</a:t>
            </a:r>
          </a:p>
          <a:p>
            <a:pPr marL="0" indent="0" algn="ctr">
              <a:buNone/>
            </a:pPr>
            <a:endParaRPr lang="en-GB" sz="4000" b="1" dirty="0"/>
          </a:p>
        </p:txBody>
      </p:sp>
      <p:pic>
        <p:nvPicPr>
          <p:cNvPr id="4" name="Picture 3"/>
          <p:cNvPicPr>
            <a:picLocks noChangeAspect="1"/>
          </p:cNvPicPr>
          <p:nvPr/>
        </p:nvPicPr>
        <p:blipFill>
          <a:blip r:embed="rId2"/>
          <a:stretch>
            <a:fillRect/>
          </a:stretch>
        </p:blipFill>
        <p:spPr>
          <a:xfrm>
            <a:off x="827580" y="263236"/>
            <a:ext cx="3277057" cy="1403872"/>
          </a:xfrm>
          <a:prstGeom prst="rect">
            <a:avLst/>
          </a:prstGeom>
        </p:spPr>
      </p:pic>
    </p:spTree>
    <p:extLst>
      <p:ext uri="{BB962C8B-B14F-4D97-AF65-F5344CB8AC3E}">
        <p14:creationId xmlns:p14="http://schemas.microsoft.com/office/powerpoint/2010/main" val="3601791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16" name="Rectangle 15">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A525A4-629D-E4FE-6ABA-B1EF31F86FF2}"/>
              </a:ext>
            </a:extLst>
          </p:cNvPr>
          <p:cNvSpPr>
            <a:spLocks noGrp="1"/>
          </p:cNvSpPr>
          <p:nvPr>
            <p:ph type="ctrTitle"/>
          </p:nvPr>
        </p:nvSpPr>
        <p:spPr>
          <a:xfrm>
            <a:off x="784743" y="685800"/>
            <a:ext cx="5793475" cy="1485900"/>
          </a:xfrm>
        </p:spPr>
        <p:txBody>
          <a:bodyPr vert="horz" lIns="91440" tIns="45720" rIns="91440" bIns="45720" rtlCol="0" anchor="t">
            <a:normAutofit/>
          </a:bodyPr>
          <a:lstStyle/>
          <a:p>
            <a:pPr algn="l"/>
            <a:r>
              <a:rPr lang="en-US" sz="3400" b="1">
                <a:effectLst/>
              </a:rPr>
              <a:t>Welcoming Futures 2025</a:t>
            </a:r>
            <a:br>
              <a:rPr lang="en-US" sz="3400" b="1">
                <a:effectLst/>
              </a:rPr>
            </a:br>
            <a:endParaRPr lang="en-US" sz="3400" b="1"/>
          </a:p>
        </p:txBody>
      </p:sp>
      <p:sp>
        <p:nvSpPr>
          <p:cNvPr id="3" name="Subtitle 2">
            <a:extLst>
              <a:ext uri="{FF2B5EF4-FFF2-40B4-BE49-F238E27FC236}">
                <a16:creationId xmlns:a16="http://schemas.microsoft.com/office/drawing/2014/main" id="{B92AF235-EE84-83C2-0DB9-0F0930B69DCE}"/>
              </a:ext>
            </a:extLst>
          </p:cNvPr>
          <p:cNvSpPr>
            <a:spLocks noGrp="1"/>
          </p:cNvSpPr>
          <p:nvPr>
            <p:ph type="subTitle" idx="1"/>
          </p:nvPr>
        </p:nvSpPr>
        <p:spPr>
          <a:xfrm>
            <a:off x="784743" y="2286000"/>
            <a:ext cx="5793475" cy="3581400"/>
          </a:xfrm>
        </p:spPr>
        <p:txBody>
          <a:bodyPr vert="horz" lIns="91440" tIns="45720" rIns="91440" bIns="45720" rtlCol="0">
            <a:normAutofit/>
          </a:bodyPr>
          <a:lstStyle/>
          <a:p>
            <a:pPr marL="384048" lvl="0" indent="-384048" algn="l">
              <a:lnSpc>
                <a:spcPct val="94000"/>
              </a:lnSpc>
              <a:spcAft>
                <a:spcPts val="200"/>
              </a:spcAft>
              <a:buFont typeface="Franklin Gothic Book" panose="020B0503020102020204" pitchFamily="34" charset="0"/>
              <a:buChar char="•"/>
            </a:pPr>
            <a:r>
              <a:rPr lang="en-US">
                <a:effectLst/>
              </a:rPr>
              <a:t>Event Name: Welcoming Futures 2025</a:t>
            </a:r>
          </a:p>
          <a:p>
            <a:pPr marL="384048" lvl="0" indent="-384048" algn="l">
              <a:lnSpc>
                <a:spcPct val="94000"/>
              </a:lnSpc>
              <a:spcAft>
                <a:spcPts val="200"/>
              </a:spcAft>
              <a:buFont typeface="Franklin Gothic Book" panose="020B0503020102020204" pitchFamily="34" charset="0"/>
              <a:buChar char="•"/>
            </a:pPr>
            <a:r>
              <a:rPr lang="en-US">
                <a:effectLst/>
              </a:rPr>
              <a:t>Theme: Accessibility &amp; Innovation in Welsh Hospitality</a:t>
            </a:r>
          </a:p>
          <a:p>
            <a:pPr marL="384048" lvl="0" indent="-384048" algn="l">
              <a:lnSpc>
                <a:spcPct val="94000"/>
              </a:lnSpc>
              <a:spcAft>
                <a:spcPts val="200"/>
              </a:spcAft>
              <a:buFont typeface="Franklin Gothic Book" panose="020B0503020102020204" pitchFamily="34" charset="0"/>
              <a:buChar char="•"/>
            </a:pPr>
            <a:r>
              <a:rPr lang="en-US">
                <a:effectLst/>
              </a:rPr>
              <a:t>Tagline: Celebrating "Croeso" through inclusive and tech-forward tourism</a:t>
            </a:r>
          </a:p>
          <a:p>
            <a:pPr marL="384048" lvl="0" indent="-384048" algn="l">
              <a:lnSpc>
                <a:spcPct val="94000"/>
              </a:lnSpc>
              <a:spcAft>
                <a:spcPts val="200"/>
              </a:spcAft>
              <a:buFont typeface="Franklin Gothic Book" panose="020B0503020102020204" pitchFamily="34" charset="0"/>
              <a:buChar char="•"/>
            </a:pPr>
            <a:r>
              <a:rPr lang="en-US">
                <a:effectLst/>
              </a:rPr>
              <a:t>Location: ICC Wales, Newport</a:t>
            </a:r>
          </a:p>
          <a:p>
            <a:pPr marL="384048" lvl="0" indent="-384048" algn="l">
              <a:lnSpc>
                <a:spcPct val="94000"/>
              </a:lnSpc>
              <a:spcAft>
                <a:spcPts val="200"/>
              </a:spcAft>
              <a:buFont typeface="Franklin Gothic Book" panose="020B0503020102020204" pitchFamily="34" charset="0"/>
              <a:buChar char="•"/>
            </a:pPr>
            <a:r>
              <a:rPr lang="en-US">
                <a:effectLst/>
              </a:rPr>
              <a:t>Date: July 2025</a:t>
            </a:r>
          </a:p>
          <a:p>
            <a:pPr marL="384048" indent="-384048" algn="l">
              <a:lnSpc>
                <a:spcPct val="94000"/>
              </a:lnSpc>
              <a:spcAft>
                <a:spcPts val="200"/>
              </a:spcAft>
              <a:buFont typeface="Franklin Gothic Book" panose="020B0503020102020204" pitchFamily="34" charset="0"/>
              <a:buChar char="•"/>
            </a:pPr>
            <a:endParaRPr lang="en-US"/>
          </a:p>
        </p:txBody>
      </p:sp>
      <p:sp>
        <p:nvSpPr>
          <p:cNvPr id="18" name="Rectangle 17">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a:extLst>
              <a:ext uri="{FF2B5EF4-FFF2-40B4-BE49-F238E27FC236}">
                <a16:creationId xmlns:a16="http://schemas.microsoft.com/office/drawing/2014/main" id="{3CC0A7CA-080A-3163-77FC-6000590F5B70}"/>
              </a:ext>
            </a:extLst>
          </p:cNvPr>
          <p:cNvPicPr>
            <a:picLocks noChangeAspect="1"/>
          </p:cNvPicPr>
          <p:nvPr/>
        </p:nvPicPr>
        <p:blipFill>
          <a:blip r:embed="rId3"/>
          <a:srcRect l="34436" r="12140" b="-1"/>
          <a:stretch/>
        </p:blipFill>
        <p:spPr>
          <a:xfrm>
            <a:off x="7612260" y="10"/>
            <a:ext cx="4579739" cy="6857990"/>
          </a:xfrm>
          <a:prstGeom prst="rect">
            <a:avLst/>
          </a:prstGeom>
        </p:spPr>
      </p:pic>
      <p:sp>
        <p:nvSpPr>
          <p:cNvPr id="4" name="AutoShape 6" descr="Welcome to the future... Jan. 1, 2025... Are you disappointed or happy :  r/decadeology">
            <a:extLst>
              <a:ext uri="{FF2B5EF4-FFF2-40B4-BE49-F238E27FC236}">
                <a16:creationId xmlns:a16="http://schemas.microsoft.com/office/drawing/2014/main" id="{862003F8-48EC-4413-B84B-162B92D7832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AutoShape 14" descr="Hospitality &amp; Events Network Wales Tickets, Thu 8 May 2025 at 14:00 |  Eventbrite">
            <a:extLst>
              <a:ext uri="{FF2B5EF4-FFF2-40B4-BE49-F238E27FC236}">
                <a16:creationId xmlns:a16="http://schemas.microsoft.com/office/drawing/2014/main" id="{1D3539AF-8E44-3006-D18F-CCCF3B8F271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70793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C8565-81F3-19DD-056B-44A1D8974565}"/>
              </a:ext>
            </a:extLst>
          </p:cNvPr>
          <p:cNvSpPr>
            <a:spLocks noGrp="1"/>
          </p:cNvSpPr>
          <p:nvPr>
            <p:ph type="title"/>
          </p:nvPr>
        </p:nvSpPr>
        <p:spPr>
          <a:xfrm>
            <a:off x="784743" y="685800"/>
            <a:ext cx="5793475" cy="1485900"/>
          </a:xfrm>
        </p:spPr>
        <p:txBody>
          <a:bodyPr>
            <a:normAutofit/>
          </a:bodyPr>
          <a:lstStyle/>
          <a:p>
            <a:r>
              <a:rPr lang="en-IN" sz="3700" b="1" kern="100">
                <a:effectLst/>
                <a:latin typeface="Times New Roman" panose="02020603050405020304" pitchFamily="18" charset="0"/>
                <a:ea typeface="Aptos" panose="020B0004020202020204" pitchFamily="34" charset="0"/>
                <a:cs typeface="Times New Roman" panose="02020603050405020304" pitchFamily="18" charset="0"/>
              </a:rPr>
              <a:t>Rationale for Event Theme</a:t>
            </a:r>
            <a:br>
              <a:rPr lang="en-IN" sz="3700" kern="100">
                <a:effectLst/>
                <a:latin typeface="Times New Roman" panose="02020603050405020304" pitchFamily="18" charset="0"/>
                <a:ea typeface="Aptos" panose="020B0004020202020204" pitchFamily="34" charset="0"/>
                <a:cs typeface="Times New Roman" panose="02020603050405020304" pitchFamily="18" charset="0"/>
              </a:rPr>
            </a:br>
            <a:endParaRPr lang="en-US" sz="3700"/>
          </a:p>
        </p:txBody>
      </p:sp>
      <p:sp>
        <p:nvSpPr>
          <p:cNvPr id="3" name="Content Placeholder 2">
            <a:extLst>
              <a:ext uri="{FF2B5EF4-FFF2-40B4-BE49-F238E27FC236}">
                <a16:creationId xmlns:a16="http://schemas.microsoft.com/office/drawing/2014/main" id="{ED253D69-47D1-6531-FD46-9731937D6342}"/>
              </a:ext>
            </a:extLst>
          </p:cNvPr>
          <p:cNvSpPr>
            <a:spLocks noGrp="1"/>
          </p:cNvSpPr>
          <p:nvPr>
            <p:ph idx="1"/>
          </p:nvPr>
        </p:nvSpPr>
        <p:spPr>
          <a:xfrm>
            <a:off x="784743" y="2286000"/>
            <a:ext cx="5793475" cy="3581400"/>
          </a:xfrm>
        </p:spPr>
        <p:txBody>
          <a:bodyPr>
            <a:normAutofit/>
          </a:bodyPr>
          <a:lstStyle/>
          <a:p>
            <a:pPr marL="342900" lvl="0" indent="-342900">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Complements the "Year of </a:t>
            </a:r>
            <a:r>
              <a:rPr lang="en-IN" sz="1900" kern="100" err="1">
                <a:effectLst/>
                <a:latin typeface="Times New Roman" panose="02020603050405020304" pitchFamily="18" charset="0"/>
                <a:ea typeface="Aptos" panose="020B0004020202020204" pitchFamily="34" charset="0"/>
                <a:cs typeface="Times New Roman" panose="02020603050405020304" pitchFamily="18" charset="0"/>
              </a:rPr>
              <a:t>Croeso</a:t>
            </a:r>
            <a:r>
              <a:rPr lang="en-IN" sz="1900" kern="100">
                <a:effectLst/>
                <a:latin typeface="Times New Roman" panose="02020603050405020304" pitchFamily="18" charset="0"/>
                <a:ea typeface="Aptos" panose="020B0004020202020204" pitchFamily="34" charset="0"/>
                <a:cs typeface="Times New Roman" panose="02020603050405020304" pitchFamily="18" charset="0"/>
              </a:rPr>
              <a:t>" strategic campaign</a:t>
            </a:r>
          </a:p>
          <a:p>
            <a:pPr marL="342900" lvl="0" indent="-342900">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Emphasises Wales as a forward-thinking, inclusive tourism pioneer</a:t>
            </a:r>
          </a:p>
          <a:p>
            <a:pPr marL="342900" lvl="0" indent="-342900">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Fills an underrepresented niche in hospitality events</a:t>
            </a:r>
          </a:p>
          <a:p>
            <a:pPr marL="342900" lvl="0" indent="-342900">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Complies with global demand for accessible, technology-integrated tourism</a:t>
            </a:r>
          </a:p>
          <a:p>
            <a:pPr marL="342900" lvl="0" indent="-342900">
              <a:spcAft>
                <a:spcPts val="800"/>
              </a:spcAft>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Increases international exposure for Welsh innovation and culture (Davidson, 2020).</a:t>
            </a:r>
            <a:r>
              <a:rPr lang="en-IN" sz="1900" kern="100">
                <a:effectLst/>
                <a:latin typeface="Arial" panose="020B0604020202020204" pitchFamily="34" charset="0"/>
                <a:ea typeface="Aptos" panose="020B0004020202020204" pitchFamily="34" charset="0"/>
                <a:cs typeface="Times New Roman" panose="02020603050405020304" pitchFamily="18" charset="0"/>
              </a:rPr>
              <a:t> </a:t>
            </a:r>
            <a:endParaRPr lang="en-IN" sz="1900" kern="1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sz="1900"/>
          </a:p>
        </p:txBody>
      </p:sp>
      <p:sp>
        <p:nvSpPr>
          <p:cNvPr id="3081" name="Rectangle 308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descr="A black and white text on a white background&#10;&#10;AI-generated content may be incorrect.">
            <a:extLst>
              <a:ext uri="{FF2B5EF4-FFF2-40B4-BE49-F238E27FC236}">
                <a16:creationId xmlns:a16="http://schemas.microsoft.com/office/drawing/2014/main" id="{D8BBBEE0-F0A8-0455-5D83-3BA34F3D1F8C}"/>
              </a:ext>
            </a:extLst>
          </p:cNvPr>
          <p:cNvPicPr>
            <a:picLocks noChangeAspect="1"/>
          </p:cNvPicPr>
          <p:nvPr/>
        </p:nvPicPr>
        <p:blipFill>
          <a:blip r:embed="rId3"/>
          <a:stretch>
            <a:fillRect/>
          </a:stretch>
        </p:blipFill>
        <p:spPr>
          <a:xfrm>
            <a:off x="7792724" y="474943"/>
            <a:ext cx="3994266" cy="5264119"/>
          </a:xfrm>
          <a:prstGeom prst="rect">
            <a:avLst/>
          </a:prstGeom>
        </p:spPr>
      </p:pic>
      <p:pic>
        <p:nvPicPr>
          <p:cNvPr id="6" name="Picture 2" descr="B2B-Projects.com">
            <a:extLst>
              <a:ext uri="{FF2B5EF4-FFF2-40B4-BE49-F238E27FC236}">
                <a16:creationId xmlns:a16="http://schemas.microsoft.com/office/drawing/2014/main" id="{7BB34FA1-E647-49E8-70A9-9238F11657F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849556" y="5138738"/>
            <a:ext cx="1457323" cy="1457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526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065A0-5884-25C1-3D55-83571151B7ED}"/>
              </a:ext>
            </a:extLst>
          </p:cNvPr>
          <p:cNvSpPr>
            <a:spLocks noGrp="1"/>
          </p:cNvSpPr>
          <p:nvPr>
            <p:ph type="title"/>
          </p:nvPr>
        </p:nvSpPr>
        <p:spPr>
          <a:xfrm>
            <a:off x="1371600" y="685800"/>
            <a:ext cx="3282695" cy="1485900"/>
          </a:xfrm>
        </p:spPr>
        <p:txBody>
          <a:bodyPr>
            <a:normAutofit/>
          </a:bodyPr>
          <a:lstStyle/>
          <a:p>
            <a:r>
              <a:rPr lang="en-IN" sz="3400" b="1" kern="100">
                <a:effectLst/>
                <a:latin typeface="Times New Roman" panose="02020603050405020304" pitchFamily="18" charset="0"/>
                <a:ea typeface="Aptos" panose="020B0004020202020204" pitchFamily="34" charset="0"/>
                <a:cs typeface="Times New Roman" panose="02020603050405020304" pitchFamily="18" charset="0"/>
              </a:rPr>
              <a:t>Strategic Aims and Goals</a:t>
            </a:r>
            <a:br>
              <a:rPr lang="en-IN" sz="3400" kern="100">
                <a:effectLst/>
                <a:latin typeface="Times New Roman" panose="02020603050405020304" pitchFamily="18" charset="0"/>
                <a:ea typeface="Aptos" panose="020B0004020202020204" pitchFamily="34" charset="0"/>
                <a:cs typeface="Times New Roman" panose="02020603050405020304" pitchFamily="18" charset="0"/>
              </a:rPr>
            </a:br>
            <a:endParaRPr lang="en-US" sz="3400"/>
          </a:p>
        </p:txBody>
      </p:sp>
      <p:sp>
        <p:nvSpPr>
          <p:cNvPr id="3" name="Content Placeholder 2">
            <a:extLst>
              <a:ext uri="{FF2B5EF4-FFF2-40B4-BE49-F238E27FC236}">
                <a16:creationId xmlns:a16="http://schemas.microsoft.com/office/drawing/2014/main" id="{3423952E-00FD-1EF7-3DCC-F8E7D5C01981}"/>
              </a:ext>
            </a:extLst>
          </p:cNvPr>
          <p:cNvSpPr>
            <a:spLocks noGrp="1"/>
          </p:cNvSpPr>
          <p:nvPr>
            <p:ph idx="1"/>
          </p:nvPr>
        </p:nvSpPr>
        <p:spPr>
          <a:xfrm>
            <a:off x="1371600" y="2286000"/>
            <a:ext cx="3282694" cy="3581400"/>
          </a:xfrm>
        </p:spPr>
        <p:txBody>
          <a:bodyPr>
            <a:normAutofit/>
          </a:bodyPr>
          <a:lstStyle/>
          <a:p>
            <a:pPr marL="342900" lvl="0" indent="-342900">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Foster accessibility-led change in Welsh tourism</a:t>
            </a:r>
          </a:p>
          <a:p>
            <a:pPr marL="342900" lvl="0" indent="-342900">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Promote digital innovations for inclusive visitor experiences</a:t>
            </a:r>
          </a:p>
          <a:p>
            <a:pPr marL="342900" lvl="0" indent="-342900">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Establish long-term partnerships between the tech and tourism industries</a:t>
            </a:r>
          </a:p>
          <a:p>
            <a:pPr marL="342900" lvl="0" indent="-342900">
              <a:spcAft>
                <a:spcPts val="800"/>
              </a:spcAft>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Enhance </a:t>
            </a:r>
            <a:r>
              <a:rPr lang="en-IN" kern="100" err="1">
                <a:effectLst/>
                <a:latin typeface="Times New Roman" panose="02020603050405020304" pitchFamily="18" charset="0"/>
                <a:ea typeface="Aptos" panose="020B0004020202020204" pitchFamily="34" charset="0"/>
                <a:cs typeface="Times New Roman" panose="02020603050405020304" pitchFamily="18" charset="0"/>
              </a:rPr>
              <a:t>Wales'</a:t>
            </a:r>
            <a:r>
              <a:rPr lang="en-IN" kern="100">
                <a:effectLst/>
                <a:latin typeface="Times New Roman" panose="02020603050405020304" pitchFamily="18" charset="0"/>
                <a:ea typeface="Aptos" panose="020B0004020202020204" pitchFamily="34" charset="0"/>
                <a:cs typeface="Times New Roman" panose="02020603050405020304" pitchFamily="18" charset="0"/>
              </a:rPr>
              <a:t> global tourism brand</a:t>
            </a:r>
          </a:p>
          <a:p>
            <a:endParaRPr lang="en-US"/>
          </a:p>
        </p:txBody>
      </p:sp>
      <p:pic>
        <p:nvPicPr>
          <p:cNvPr id="6" name="Picture 5" descr="A close-up of several different colored squares&#10;&#10;AI-generated content may be incorrect.">
            <a:extLst>
              <a:ext uri="{FF2B5EF4-FFF2-40B4-BE49-F238E27FC236}">
                <a16:creationId xmlns:a16="http://schemas.microsoft.com/office/drawing/2014/main" id="{26FF2498-932C-C15B-3BB4-D460BBB437FF}"/>
              </a:ext>
            </a:extLst>
          </p:cNvPr>
          <p:cNvPicPr>
            <a:picLocks noChangeAspect="1"/>
          </p:cNvPicPr>
          <p:nvPr/>
        </p:nvPicPr>
        <p:blipFill>
          <a:blip r:embed="rId3"/>
          <a:stretch>
            <a:fillRect/>
          </a:stretch>
        </p:blipFill>
        <p:spPr>
          <a:xfrm>
            <a:off x="5031467" y="1680445"/>
            <a:ext cx="6517065" cy="3177068"/>
          </a:xfrm>
          <a:prstGeom prst="rect">
            <a:avLst/>
          </a:prstGeom>
        </p:spPr>
      </p:pic>
      <p:sp>
        <p:nvSpPr>
          <p:cNvPr id="4" name="AutoShape 2" descr="Natural Resources Wales / Recreation strategy: how we manage access to  nature on the land in our care 2024-2030">
            <a:extLst>
              <a:ext uri="{FF2B5EF4-FFF2-40B4-BE49-F238E27FC236}">
                <a16:creationId xmlns:a16="http://schemas.microsoft.com/office/drawing/2014/main" id="{04F1A3CD-C0DB-DC9D-3B5A-E9B2D256FFF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198262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EAE6A-1CFC-F49E-EC85-BD395E344A64}"/>
              </a:ext>
            </a:extLst>
          </p:cNvPr>
          <p:cNvSpPr>
            <a:spLocks noGrp="1"/>
          </p:cNvSpPr>
          <p:nvPr>
            <p:ph type="title"/>
          </p:nvPr>
        </p:nvSpPr>
        <p:spPr>
          <a:xfrm>
            <a:off x="784743" y="685800"/>
            <a:ext cx="5793475" cy="1485900"/>
          </a:xfrm>
        </p:spPr>
        <p:txBody>
          <a:bodyPr>
            <a:normAutofit/>
          </a:bodyPr>
          <a:lstStyle/>
          <a:p>
            <a:r>
              <a:rPr lang="en-IN" sz="4100" b="1" kern="100">
                <a:effectLst/>
                <a:latin typeface="Times New Roman" panose="02020603050405020304" pitchFamily="18" charset="0"/>
                <a:ea typeface="Aptos" panose="020B0004020202020204" pitchFamily="34" charset="0"/>
                <a:cs typeface="Times New Roman" panose="02020603050405020304" pitchFamily="18" charset="0"/>
              </a:rPr>
              <a:t>Target Market Analysis</a:t>
            </a:r>
            <a:br>
              <a:rPr lang="en-IN" sz="4100" kern="100">
                <a:effectLst/>
                <a:latin typeface="Times New Roman" panose="02020603050405020304" pitchFamily="18" charset="0"/>
                <a:ea typeface="Aptos" panose="020B0004020202020204" pitchFamily="34" charset="0"/>
                <a:cs typeface="Times New Roman" panose="02020603050405020304" pitchFamily="18" charset="0"/>
              </a:rPr>
            </a:br>
            <a:endParaRPr lang="en-US" sz="4100"/>
          </a:p>
        </p:txBody>
      </p:sp>
      <p:sp>
        <p:nvSpPr>
          <p:cNvPr id="3" name="Content Placeholder 2">
            <a:extLst>
              <a:ext uri="{FF2B5EF4-FFF2-40B4-BE49-F238E27FC236}">
                <a16:creationId xmlns:a16="http://schemas.microsoft.com/office/drawing/2014/main" id="{9FC9E6DA-1613-C4EC-F29B-DA3311EA6E7C}"/>
              </a:ext>
            </a:extLst>
          </p:cNvPr>
          <p:cNvSpPr>
            <a:spLocks noGrp="1"/>
          </p:cNvSpPr>
          <p:nvPr>
            <p:ph idx="1"/>
          </p:nvPr>
        </p:nvSpPr>
        <p:spPr>
          <a:xfrm>
            <a:off x="784743" y="2286000"/>
            <a:ext cx="5793475" cy="3581400"/>
          </a:xfrm>
        </p:spPr>
        <p:txBody>
          <a:bodyPr>
            <a:normAutofit/>
          </a:bodyPr>
          <a:lstStyle/>
          <a:p>
            <a:pPr marL="342900" lvl="0" indent="-342900">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UK &amp; international hotel &amp; tourism executives</a:t>
            </a:r>
          </a:p>
          <a:p>
            <a:pPr marL="342900" lvl="0" indent="-342900">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Hospitality solutions innovators in technology</a:t>
            </a:r>
          </a:p>
          <a:p>
            <a:pPr marL="342900" lvl="0" indent="-342900">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Accessibility organisations &amp; consultants</a:t>
            </a:r>
          </a:p>
          <a:p>
            <a:pPr marL="342900" lvl="0" indent="-342900">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Welsh Government &amp; tourism authorities</a:t>
            </a:r>
          </a:p>
          <a:p>
            <a:pPr marL="342900" lvl="0" indent="-342900">
              <a:spcAft>
                <a:spcPts val="800"/>
              </a:spcAft>
              <a:buFont typeface="Symbol" pitchFamily="2" charset="2"/>
              <a:buChar char=""/>
            </a:pPr>
            <a:r>
              <a:rPr lang="en-IN" kern="100">
                <a:effectLst/>
                <a:latin typeface="Times New Roman" panose="02020603050405020304" pitchFamily="18" charset="0"/>
                <a:ea typeface="Aptos" panose="020B0004020202020204" pitchFamily="34" charset="0"/>
                <a:cs typeface="Times New Roman" panose="02020603050405020304" pitchFamily="18" charset="0"/>
              </a:rPr>
              <a:t>Academic researchers &amp; MICE planners (</a:t>
            </a:r>
            <a:r>
              <a:rPr lang="en-IN" kern="100" err="1">
                <a:effectLst/>
                <a:latin typeface="Times New Roman" panose="02020603050405020304" pitchFamily="18" charset="0"/>
                <a:ea typeface="Aptos" panose="020B0004020202020204" pitchFamily="34" charset="0"/>
                <a:cs typeface="Times New Roman" panose="02020603050405020304" pitchFamily="18" charset="0"/>
              </a:rPr>
              <a:t>Giotis</a:t>
            </a:r>
            <a:r>
              <a:rPr lang="en-IN" kern="100">
                <a:effectLst/>
                <a:latin typeface="Times New Roman" panose="02020603050405020304" pitchFamily="18" charset="0"/>
                <a:ea typeface="Aptos" panose="020B0004020202020204" pitchFamily="34" charset="0"/>
                <a:cs typeface="Times New Roman" panose="02020603050405020304" pitchFamily="18" charset="0"/>
              </a:rPr>
              <a:t> and </a:t>
            </a:r>
            <a:r>
              <a:rPr lang="en-IN" kern="100" err="1">
                <a:effectLst/>
                <a:latin typeface="Times New Roman" panose="02020603050405020304" pitchFamily="18" charset="0"/>
                <a:ea typeface="Aptos" panose="020B0004020202020204" pitchFamily="34" charset="0"/>
                <a:cs typeface="Times New Roman" panose="02020603050405020304" pitchFamily="18" charset="0"/>
              </a:rPr>
              <a:t>Papadionysiou</a:t>
            </a:r>
            <a:r>
              <a:rPr lang="en-IN" kern="100">
                <a:effectLst/>
                <a:latin typeface="Times New Roman" panose="02020603050405020304" pitchFamily="18" charset="0"/>
                <a:ea typeface="Aptos" panose="020B0004020202020204" pitchFamily="34" charset="0"/>
                <a:cs typeface="Times New Roman" panose="02020603050405020304" pitchFamily="18" charset="0"/>
              </a:rPr>
              <a:t>, 2022).</a:t>
            </a:r>
          </a:p>
          <a:p>
            <a:endParaRPr lang="en-US" dirty="0"/>
          </a:p>
        </p:txBody>
      </p:sp>
      <p:sp>
        <p:nvSpPr>
          <p:cNvPr id="5129" name="Rectangle 5128">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122" name="Picture 2" descr="Wales's tourism problem is down to a disconnect with its own people">
            <a:extLst>
              <a:ext uri="{FF2B5EF4-FFF2-40B4-BE49-F238E27FC236}">
                <a16:creationId xmlns:a16="http://schemas.microsoft.com/office/drawing/2014/main" id="{C95F3585-88D6-E32B-F26E-BDF512AAB3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7980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CF423-41C5-1735-1388-4D7D0E3970BF}"/>
              </a:ext>
            </a:extLst>
          </p:cNvPr>
          <p:cNvSpPr>
            <a:spLocks noGrp="1"/>
          </p:cNvSpPr>
          <p:nvPr>
            <p:ph type="title"/>
          </p:nvPr>
        </p:nvSpPr>
        <p:spPr>
          <a:xfrm>
            <a:off x="1371600" y="685800"/>
            <a:ext cx="9601200" cy="1485900"/>
          </a:xfrm>
        </p:spPr>
        <p:txBody>
          <a:bodyPr>
            <a:normAutofit/>
          </a:bodyPr>
          <a:lstStyle/>
          <a:p>
            <a:r>
              <a:rPr lang="en-IN" sz="4100" b="1" kern="100">
                <a:effectLst/>
                <a:latin typeface="Times New Roman" panose="02020603050405020304" pitchFamily="18" charset="0"/>
                <a:ea typeface="Aptos" panose="020B0004020202020204" pitchFamily="34" charset="0"/>
                <a:cs typeface="Times New Roman" panose="02020603050405020304" pitchFamily="18" charset="0"/>
              </a:rPr>
              <a:t>Competitor Analysis and Market Demand</a:t>
            </a:r>
            <a:br>
              <a:rPr lang="en-IN" sz="4100" kern="100">
                <a:effectLst/>
                <a:latin typeface="Times New Roman" panose="02020603050405020304" pitchFamily="18" charset="0"/>
                <a:ea typeface="Aptos" panose="020B0004020202020204" pitchFamily="34" charset="0"/>
                <a:cs typeface="Times New Roman" panose="02020603050405020304" pitchFamily="18" charset="0"/>
              </a:rPr>
            </a:br>
            <a:endParaRPr lang="en-US" sz="4100"/>
          </a:p>
        </p:txBody>
      </p:sp>
      <p:graphicFrame>
        <p:nvGraphicFramePr>
          <p:cNvPr id="5" name="Content Placeholder 2">
            <a:extLst>
              <a:ext uri="{FF2B5EF4-FFF2-40B4-BE49-F238E27FC236}">
                <a16:creationId xmlns:a16="http://schemas.microsoft.com/office/drawing/2014/main" id="{373CD963-23B8-2CE8-9DEC-0BD2DF72D452}"/>
              </a:ext>
            </a:extLst>
          </p:cNvPr>
          <p:cNvGraphicFramePr>
            <a:graphicFrameLocks noGrp="1"/>
          </p:cNvGraphicFramePr>
          <p:nvPr>
            <p:ph idx="1"/>
            <p:extLst>
              <p:ext uri="{D42A27DB-BD31-4B8C-83A1-F6EECF244321}">
                <p14:modId xmlns:p14="http://schemas.microsoft.com/office/powerpoint/2010/main" val="4007980286"/>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6694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79C2E-320E-059D-9639-CA4942BFC648}"/>
              </a:ext>
            </a:extLst>
          </p:cNvPr>
          <p:cNvSpPr>
            <a:spLocks noGrp="1"/>
          </p:cNvSpPr>
          <p:nvPr>
            <p:ph type="title"/>
          </p:nvPr>
        </p:nvSpPr>
        <p:spPr>
          <a:xfrm>
            <a:off x="7860667" y="685800"/>
            <a:ext cx="3656419" cy="1485900"/>
          </a:xfrm>
        </p:spPr>
        <p:txBody>
          <a:bodyPr>
            <a:normAutofit/>
          </a:bodyPr>
          <a:lstStyle/>
          <a:p>
            <a:r>
              <a:rPr lang="en-IN" sz="3400" b="1" kern="100">
                <a:effectLst/>
                <a:latin typeface="Times New Roman" panose="02020603050405020304" pitchFamily="18" charset="0"/>
                <a:ea typeface="Aptos" panose="020B0004020202020204" pitchFamily="34" charset="0"/>
                <a:cs typeface="Times New Roman" panose="02020603050405020304" pitchFamily="18" charset="0"/>
              </a:rPr>
              <a:t>Venue Choice and Logistics</a:t>
            </a:r>
            <a:br>
              <a:rPr lang="en-IN" sz="3400" kern="100">
                <a:effectLst/>
                <a:latin typeface="Times New Roman" panose="02020603050405020304" pitchFamily="18" charset="0"/>
                <a:ea typeface="Aptos" panose="020B0004020202020204" pitchFamily="34" charset="0"/>
                <a:cs typeface="Times New Roman" panose="02020603050405020304" pitchFamily="18" charset="0"/>
              </a:rPr>
            </a:br>
            <a:endParaRPr lang="en-US" sz="3400"/>
          </a:p>
        </p:txBody>
      </p:sp>
      <p:sp>
        <p:nvSpPr>
          <p:cNvPr id="6151" name="Rectangle 6150">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6146" name="Picture 2" descr="Conference Venues - Venue Hire Near Me | ICC Wales | ICC Wales">
            <a:extLst>
              <a:ext uri="{FF2B5EF4-FFF2-40B4-BE49-F238E27FC236}">
                <a16:creationId xmlns:a16="http://schemas.microsoft.com/office/drawing/2014/main" id="{8DB459FC-1B71-3CCC-3837-C9611C5C1F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3561" y="1100574"/>
            <a:ext cx="6517065" cy="433681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D525EAC-35DC-8BF7-E2F4-5CE1CF51E0AA}"/>
              </a:ext>
            </a:extLst>
          </p:cNvPr>
          <p:cNvSpPr>
            <a:spLocks noGrp="1"/>
          </p:cNvSpPr>
          <p:nvPr>
            <p:ph idx="1"/>
          </p:nvPr>
        </p:nvSpPr>
        <p:spPr>
          <a:xfrm>
            <a:off x="7860667" y="2286000"/>
            <a:ext cx="3656419" cy="3581400"/>
          </a:xfrm>
        </p:spPr>
        <p:txBody>
          <a:bodyPr>
            <a:normAutofit/>
          </a:bodyPr>
          <a:lstStyle/>
          <a:p>
            <a:pPr marL="342900" lvl="0" indent="-342900">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Venue: ICC Wales, Newport – fully accessible with capacity for 1500</a:t>
            </a:r>
          </a:p>
          <a:p>
            <a:pPr marL="342900" lvl="0" indent="-342900">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Facilities: 15 flexible meeting rooms, exhibition hall, on-site parking</a:t>
            </a:r>
          </a:p>
          <a:p>
            <a:pPr marL="342900" lvl="0" indent="-342900">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Excellent transport links (road, rail, Cardiff Airport)</a:t>
            </a:r>
          </a:p>
          <a:p>
            <a:pPr marL="342900" lvl="0" indent="-342900">
              <a:spcAft>
                <a:spcPts val="800"/>
              </a:spcAft>
              <a:buFont typeface="Symbol" pitchFamily="2" charset="2"/>
              <a:buChar char=""/>
            </a:pPr>
            <a:r>
              <a:rPr lang="en-IN" sz="1900" kern="100">
                <a:effectLst/>
                <a:latin typeface="Times New Roman" panose="02020603050405020304" pitchFamily="18" charset="0"/>
                <a:ea typeface="Aptos" panose="020B0004020202020204" pitchFamily="34" charset="0"/>
                <a:cs typeface="Times New Roman" panose="02020603050405020304" pitchFamily="18" charset="0"/>
              </a:rPr>
              <a:t>Accommodation options: Celtic Manor, </a:t>
            </a:r>
            <a:r>
              <a:rPr lang="en-IN" sz="1900" kern="100" err="1">
                <a:effectLst/>
                <a:latin typeface="Times New Roman" panose="02020603050405020304" pitchFamily="18" charset="0"/>
                <a:ea typeface="Aptos" panose="020B0004020202020204" pitchFamily="34" charset="0"/>
                <a:cs typeface="Times New Roman" panose="02020603050405020304" pitchFamily="18" charset="0"/>
              </a:rPr>
              <a:t>Tŷ</a:t>
            </a:r>
            <a:r>
              <a:rPr lang="en-IN" sz="1900" kern="100">
                <a:effectLst/>
                <a:latin typeface="Times New Roman" panose="02020603050405020304" pitchFamily="18" charset="0"/>
                <a:ea typeface="Aptos" panose="020B0004020202020204" pitchFamily="34" charset="0"/>
                <a:cs typeface="Times New Roman" panose="02020603050405020304" pitchFamily="18" charset="0"/>
              </a:rPr>
              <a:t> Hotel, local B&amp;BS</a:t>
            </a:r>
          </a:p>
          <a:p>
            <a:endParaRPr lang="en-US" sz="1900"/>
          </a:p>
        </p:txBody>
      </p:sp>
    </p:spTree>
    <p:extLst>
      <p:ext uri="{BB962C8B-B14F-4D97-AF65-F5344CB8AC3E}">
        <p14:creationId xmlns:p14="http://schemas.microsoft.com/office/powerpoint/2010/main" val="152215244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D27B4-87A6-0157-829E-C321DAD9C8E0}"/>
              </a:ext>
            </a:extLst>
          </p:cNvPr>
          <p:cNvSpPr>
            <a:spLocks noGrp="1"/>
          </p:cNvSpPr>
          <p:nvPr>
            <p:ph type="title"/>
          </p:nvPr>
        </p:nvSpPr>
        <p:spPr>
          <a:xfrm>
            <a:off x="1371600" y="685800"/>
            <a:ext cx="9601200" cy="1485900"/>
          </a:xfrm>
        </p:spPr>
        <p:txBody>
          <a:bodyPr>
            <a:normAutofit/>
          </a:bodyPr>
          <a:lstStyle/>
          <a:p>
            <a:r>
              <a:rPr lang="en-IN" b="1" kern="100">
                <a:effectLst/>
                <a:latin typeface="Times New Roman" panose="02020603050405020304" pitchFamily="18" charset="0"/>
                <a:ea typeface="Aptos" panose="020B0004020202020204" pitchFamily="34" charset="0"/>
                <a:cs typeface="Times New Roman" panose="02020603050405020304" pitchFamily="18" charset="0"/>
              </a:rPr>
              <a:t>Operational Needs</a:t>
            </a:r>
            <a:br>
              <a:rPr lang="en-IN" kern="100">
                <a:effectLst/>
                <a:latin typeface="Times New Roman" panose="02020603050405020304" pitchFamily="18" charset="0"/>
                <a:ea typeface="Aptos" panose="020B0004020202020204" pitchFamily="34" charset="0"/>
                <a:cs typeface="Times New Roman" panose="02020603050405020304" pitchFamily="18" charset="0"/>
              </a:rPr>
            </a:br>
            <a:endParaRPr lang="en-US" dirty="0"/>
          </a:p>
        </p:txBody>
      </p:sp>
      <p:graphicFrame>
        <p:nvGraphicFramePr>
          <p:cNvPr id="5" name="Content Placeholder 2">
            <a:extLst>
              <a:ext uri="{FF2B5EF4-FFF2-40B4-BE49-F238E27FC236}">
                <a16:creationId xmlns:a16="http://schemas.microsoft.com/office/drawing/2014/main" id="{620B7852-AC97-76C8-57B6-3B7ED35982B8}"/>
              </a:ext>
            </a:extLst>
          </p:cNvPr>
          <p:cNvGraphicFramePr>
            <a:graphicFrameLocks noGrp="1"/>
          </p:cNvGraphicFramePr>
          <p:nvPr>
            <p:ph idx="1"/>
            <p:extLst>
              <p:ext uri="{D42A27DB-BD31-4B8C-83A1-F6EECF244321}">
                <p14:modId xmlns:p14="http://schemas.microsoft.com/office/powerpoint/2010/main" val="75787057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9817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49836-E97B-E2B8-2703-A590E05C7981}"/>
              </a:ext>
            </a:extLst>
          </p:cNvPr>
          <p:cNvSpPr>
            <a:spLocks noGrp="1"/>
          </p:cNvSpPr>
          <p:nvPr>
            <p:ph type="title"/>
          </p:nvPr>
        </p:nvSpPr>
        <p:spPr>
          <a:xfrm>
            <a:off x="1023562" y="685800"/>
            <a:ext cx="10493524" cy="1485900"/>
          </a:xfrm>
        </p:spPr>
        <p:txBody>
          <a:bodyPr>
            <a:normAutofit/>
          </a:bodyPr>
          <a:lstStyle/>
          <a:p>
            <a:r>
              <a:rPr lang="en-IN" b="1" kern="100">
                <a:effectLst/>
                <a:latin typeface="Times New Roman" panose="02020603050405020304" pitchFamily="18" charset="0"/>
                <a:ea typeface="Aptos" panose="020B0004020202020204" pitchFamily="34" charset="0"/>
                <a:cs typeface="Times New Roman" panose="02020603050405020304" pitchFamily="18" charset="0"/>
              </a:rPr>
              <a:t>Marketing Strategy</a:t>
            </a:r>
            <a:br>
              <a:rPr lang="en-IN" kern="100">
                <a:effectLst/>
                <a:latin typeface="Times New Roman" panose="02020603050405020304" pitchFamily="18" charset="0"/>
                <a:ea typeface="Aptos" panose="020B0004020202020204" pitchFamily="34" charset="0"/>
                <a:cs typeface="Times New Roman" panose="02020603050405020304" pitchFamily="18" charset="0"/>
              </a:rPr>
            </a:br>
            <a:endParaRPr lang="en-US" dirty="0"/>
          </a:p>
        </p:txBody>
      </p:sp>
      <p:sp>
        <p:nvSpPr>
          <p:cNvPr id="7175" name="Rectangle 7174">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C862BAE-2E8C-2E24-7718-AFE04C4E7A4C}"/>
              </a:ext>
            </a:extLst>
          </p:cNvPr>
          <p:cNvSpPr>
            <a:spLocks noGrp="1"/>
          </p:cNvSpPr>
          <p:nvPr>
            <p:ph idx="1"/>
          </p:nvPr>
        </p:nvSpPr>
        <p:spPr>
          <a:xfrm>
            <a:off x="1023562" y="2286000"/>
            <a:ext cx="5072437" cy="3581400"/>
          </a:xfrm>
        </p:spPr>
        <p:txBody>
          <a:bodyPr>
            <a:normAutofit/>
          </a:bodyPr>
          <a:lstStyle/>
          <a:p>
            <a:pPr marL="342900" lvl="0" indent="-342900">
              <a:buFont typeface="Symbol" pitchFamily="2" charset="2"/>
              <a:buChar cha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Social media campaign through LinkedIn, Instagram, and Twitter</a:t>
            </a:r>
            <a:endParaRPr lang="en-IN" sz="1800" kern="10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buFont typeface="Symbol" pitchFamily="2" charset="2"/>
              <a:buChar cha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Coordination with Visit Wales and overseas tourist boards</a:t>
            </a:r>
            <a:endParaRPr lang="en-IN" sz="1800" kern="10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buFont typeface="Symbol" pitchFamily="2" charset="2"/>
              <a:buChar cha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Press coverage of hospitality and accessible publications</a:t>
            </a:r>
            <a:endParaRPr lang="en-IN" sz="1800" kern="100">
              <a:effectLst/>
              <a:latin typeface="Times New Roman" panose="02020603050405020304" pitchFamily="18" charset="0"/>
              <a:ea typeface="Aptos" panose="020B0004020202020204" pitchFamily="34" charset="0"/>
              <a:cs typeface="Times New Roman" panose="02020603050405020304" pitchFamily="18" charset="0"/>
            </a:endParaRPr>
          </a:p>
          <a:p>
            <a:pPr marL="342900" lvl="0" indent="-342900">
              <a:spcAft>
                <a:spcPts val="800"/>
              </a:spcAft>
              <a:buFont typeface="Symbol" pitchFamily="2" charset="2"/>
              <a:buChar char=""/>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Influencer and blogger engagement: Disability travel campaigners (</a:t>
            </a:r>
            <a:r>
              <a:rPr lang="en-IN" sz="1800" kern="100">
                <a:effectLst/>
                <a:latin typeface="Times New Roman" panose="02020603050405020304" pitchFamily="18" charset="0"/>
                <a:ea typeface="Aptos" panose="020B0004020202020204" pitchFamily="34" charset="0"/>
                <a:cs typeface="Times New Roman" panose="02020603050405020304" pitchFamily="18" charset="0"/>
              </a:rPr>
              <a:t>Kingsnorth, 2022).</a:t>
            </a:r>
            <a:r>
              <a:rPr lang="en-IN" sz="1800" kern="100">
                <a:effectLst/>
                <a:latin typeface="Arial" panose="020B0604020202020204" pitchFamily="34" charset="0"/>
                <a:ea typeface="Aptos" panose="020B0004020202020204" pitchFamily="34" charset="0"/>
                <a:cs typeface="Times New Roman" panose="02020603050405020304" pitchFamily="18" charset="0"/>
              </a:rPr>
              <a:t> </a:t>
            </a:r>
            <a:endParaRPr lang="en-IN" sz="1800" kern="100">
              <a:effectLst/>
              <a:latin typeface="Times New Roman" panose="02020603050405020304" pitchFamily="18" charset="0"/>
              <a:ea typeface="Aptos" panose="020B0004020202020204" pitchFamily="34" charset="0"/>
              <a:cs typeface="Times New Roman" panose="02020603050405020304" pitchFamily="18" charset="0"/>
            </a:endParaRPr>
          </a:p>
          <a:p>
            <a:endParaRPr lang="en-US" sz="1800"/>
          </a:p>
        </p:txBody>
      </p:sp>
      <p:pic>
        <p:nvPicPr>
          <p:cNvPr id="7170" name="Picture 2" descr="Social Media Marketing Guide for TikTok, Facebook, Instagram, X (Twitter),  LinkedIn | How To Get High ROI And Reach Your Target Market?">
            <a:extLst>
              <a:ext uri="{FF2B5EF4-FFF2-40B4-BE49-F238E27FC236}">
                <a16:creationId xmlns:a16="http://schemas.microsoft.com/office/drawing/2014/main" id="{ED296CD8-7776-E78E-C222-C2B788F9C80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641" y="2417602"/>
            <a:ext cx="5105445" cy="3407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6148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48174-5F1A-576E-6FE3-AD21ECBFF5B7}"/>
              </a:ext>
            </a:extLst>
          </p:cNvPr>
          <p:cNvSpPr>
            <a:spLocks noGrp="1"/>
          </p:cNvSpPr>
          <p:nvPr>
            <p:ph type="title"/>
          </p:nvPr>
        </p:nvSpPr>
        <p:spPr>
          <a:xfrm>
            <a:off x="1371600" y="685800"/>
            <a:ext cx="5269832" cy="878305"/>
          </a:xfrm>
        </p:spPr>
        <p:txBody>
          <a:bodyPr vert="horz" lIns="91440" tIns="45720" rIns="91440" bIns="45720" rtlCol="0">
            <a:normAutofit fontScale="90000"/>
          </a:bodyPr>
          <a:lstStyle/>
          <a:p>
            <a:r>
              <a:rPr lang="en-US" b="1" cap="all" dirty="0">
                <a:effectLst/>
              </a:rPr>
              <a:t>Predicted Income Table</a:t>
            </a:r>
            <a:br>
              <a:rPr lang="en-US" cap="all" dirty="0">
                <a:effectLst/>
              </a:rPr>
            </a:br>
            <a:endParaRPr lang="en-US" cap="all" dirty="0"/>
          </a:p>
        </p:txBody>
      </p:sp>
      <p:graphicFrame>
        <p:nvGraphicFramePr>
          <p:cNvPr id="4" name="Content Placeholder 3">
            <a:extLst>
              <a:ext uri="{FF2B5EF4-FFF2-40B4-BE49-F238E27FC236}">
                <a16:creationId xmlns:a16="http://schemas.microsoft.com/office/drawing/2014/main" id="{B0345513-2B7B-F469-9087-E470969BD9A7}"/>
              </a:ext>
            </a:extLst>
          </p:cNvPr>
          <p:cNvGraphicFramePr>
            <a:graphicFrameLocks noGrp="1"/>
          </p:cNvGraphicFramePr>
          <p:nvPr>
            <p:ph idx="1"/>
            <p:extLst>
              <p:ext uri="{D42A27DB-BD31-4B8C-83A1-F6EECF244321}">
                <p14:modId xmlns:p14="http://schemas.microsoft.com/office/powerpoint/2010/main" val="1034583713"/>
              </p:ext>
            </p:extLst>
          </p:nvPr>
        </p:nvGraphicFramePr>
        <p:xfrm>
          <a:off x="1371600" y="2286000"/>
          <a:ext cx="5065295" cy="3362402"/>
        </p:xfrm>
        <a:graphic>
          <a:graphicData uri="http://schemas.openxmlformats.org/drawingml/2006/table">
            <a:tbl>
              <a:tblPr firstRow="1" firstCol="1" bandRow="1">
                <a:solidFill>
                  <a:schemeClr val="bg1">
                    <a:lumMod val="95000"/>
                  </a:schemeClr>
                </a:solidFill>
                <a:tableStyleId>{5C22544A-7EE6-4342-B048-85BDC9FD1C3A}</a:tableStyleId>
              </a:tblPr>
              <a:tblGrid>
                <a:gridCol w="3012478">
                  <a:extLst>
                    <a:ext uri="{9D8B030D-6E8A-4147-A177-3AD203B41FA5}">
                      <a16:colId xmlns:a16="http://schemas.microsoft.com/office/drawing/2014/main" val="246257231"/>
                    </a:ext>
                  </a:extLst>
                </a:gridCol>
                <a:gridCol w="2052817">
                  <a:extLst>
                    <a:ext uri="{9D8B030D-6E8A-4147-A177-3AD203B41FA5}">
                      <a16:colId xmlns:a16="http://schemas.microsoft.com/office/drawing/2014/main" val="3966028090"/>
                    </a:ext>
                  </a:extLst>
                </a:gridCol>
              </a:tblGrid>
              <a:tr h="461421">
                <a:tc>
                  <a:txBody>
                    <a:bodyPr/>
                    <a:lstStyle/>
                    <a:p>
                      <a:pPr algn="just">
                        <a:lnSpc>
                          <a:spcPct val="150000"/>
                        </a:lnSpc>
                        <a:spcAft>
                          <a:spcPts val="800"/>
                        </a:spcAft>
                      </a:pPr>
                      <a:r>
                        <a:rPr lang="en-IN" sz="1900" b="1" kern="100" cap="none" spc="0">
                          <a:solidFill>
                            <a:schemeClr val="tx1"/>
                          </a:solidFill>
                          <a:effectLst/>
                        </a:rPr>
                        <a:t>Income Source</a:t>
                      </a:r>
                      <a:endParaRPr lang="en-IN" sz="19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gn="just">
                        <a:lnSpc>
                          <a:spcPct val="150000"/>
                        </a:lnSpc>
                        <a:spcAft>
                          <a:spcPts val="800"/>
                        </a:spcAft>
                      </a:pPr>
                      <a:r>
                        <a:rPr lang="en-IN" sz="1900" b="1" kern="100" cap="none" spc="0">
                          <a:solidFill>
                            <a:schemeClr val="tx1"/>
                          </a:solidFill>
                          <a:effectLst/>
                        </a:rPr>
                        <a:t>Amount (£)</a:t>
                      </a:r>
                      <a:endParaRPr lang="en-IN" sz="19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3466035015"/>
                  </a:ext>
                </a:extLst>
              </a:tr>
              <a:tr h="384307">
                <a:tc>
                  <a:txBody>
                    <a:bodyPr/>
                    <a:lstStyle/>
                    <a:p>
                      <a:pPr algn="just">
                        <a:lnSpc>
                          <a:spcPct val="150000"/>
                        </a:lnSpc>
                        <a:spcAft>
                          <a:spcPts val="800"/>
                        </a:spcAft>
                      </a:pPr>
                      <a:r>
                        <a:rPr lang="en-IN" sz="1400" b="1" kern="100" cap="none" spc="0">
                          <a:solidFill>
                            <a:schemeClr val="tx1"/>
                          </a:solidFill>
                          <a:effectLst/>
                        </a:rPr>
                        <a:t>Delegate Fees (350 x £200)</a:t>
                      </a:r>
                      <a:endParaRPr lang="en-IN" sz="14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gn="just">
                        <a:lnSpc>
                          <a:spcPct val="150000"/>
                        </a:lnSpc>
                        <a:spcAft>
                          <a:spcPts val="800"/>
                        </a:spcAft>
                      </a:pPr>
                      <a:r>
                        <a:rPr lang="en-IN" sz="1400" kern="100" cap="none" spc="0">
                          <a:solidFill>
                            <a:schemeClr val="tx1"/>
                          </a:solidFill>
                          <a:effectLst/>
                        </a:rPr>
                        <a:t>£70,000</a:t>
                      </a:r>
                      <a:endParaRPr lang="en-IN" sz="1400"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3179057089"/>
                  </a:ext>
                </a:extLst>
              </a:tr>
              <a:tr h="384307">
                <a:tc>
                  <a:txBody>
                    <a:bodyPr/>
                    <a:lstStyle/>
                    <a:p>
                      <a:pPr algn="just">
                        <a:lnSpc>
                          <a:spcPct val="150000"/>
                        </a:lnSpc>
                        <a:spcAft>
                          <a:spcPts val="800"/>
                        </a:spcAft>
                      </a:pPr>
                      <a:r>
                        <a:rPr lang="en-IN" sz="1400" b="1" kern="100" cap="none" spc="0">
                          <a:solidFill>
                            <a:schemeClr val="tx1"/>
                          </a:solidFill>
                          <a:effectLst/>
                        </a:rPr>
                        <a:t>Sponsorships (tech, tourism brands)</a:t>
                      </a:r>
                      <a:endParaRPr lang="en-IN" sz="14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IN" sz="1400" kern="100" cap="none" spc="0">
                          <a:solidFill>
                            <a:schemeClr val="tx1"/>
                          </a:solidFill>
                          <a:effectLst/>
                        </a:rPr>
                        <a:t>£30,000</a:t>
                      </a:r>
                      <a:endParaRPr lang="en-IN" sz="1400"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227340196"/>
                  </a:ext>
                </a:extLst>
              </a:tr>
              <a:tr h="384307">
                <a:tc>
                  <a:txBody>
                    <a:bodyPr/>
                    <a:lstStyle/>
                    <a:p>
                      <a:pPr algn="just">
                        <a:lnSpc>
                          <a:spcPct val="150000"/>
                        </a:lnSpc>
                        <a:spcAft>
                          <a:spcPts val="800"/>
                        </a:spcAft>
                      </a:pPr>
                      <a:r>
                        <a:rPr lang="en-IN" sz="1400" b="1" kern="100" cap="none" spc="0">
                          <a:solidFill>
                            <a:schemeClr val="tx1"/>
                          </a:solidFill>
                          <a:effectLst/>
                        </a:rPr>
                        <a:t>Government Support / Visit Wales</a:t>
                      </a:r>
                      <a:endParaRPr lang="en-IN" sz="14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just">
                        <a:lnSpc>
                          <a:spcPct val="150000"/>
                        </a:lnSpc>
                        <a:spcAft>
                          <a:spcPts val="800"/>
                        </a:spcAft>
                      </a:pPr>
                      <a:r>
                        <a:rPr lang="en-IN" sz="1400" kern="100" cap="none" spc="0">
                          <a:solidFill>
                            <a:schemeClr val="tx1"/>
                          </a:solidFill>
                          <a:effectLst/>
                        </a:rPr>
                        <a:t>£15,000</a:t>
                      </a:r>
                      <a:endParaRPr lang="en-IN" sz="1400"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382063173"/>
                  </a:ext>
                </a:extLst>
              </a:tr>
              <a:tr h="384307">
                <a:tc>
                  <a:txBody>
                    <a:bodyPr/>
                    <a:lstStyle/>
                    <a:p>
                      <a:pPr algn="just">
                        <a:lnSpc>
                          <a:spcPct val="150000"/>
                        </a:lnSpc>
                        <a:spcAft>
                          <a:spcPts val="800"/>
                        </a:spcAft>
                      </a:pPr>
                      <a:r>
                        <a:rPr lang="en-IN" sz="1400" b="1" kern="100" cap="none" spc="0">
                          <a:solidFill>
                            <a:schemeClr val="tx1"/>
                          </a:solidFill>
                          <a:effectLst/>
                        </a:rPr>
                        <a:t>Exhibitor Fees (20 x £1,000)</a:t>
                      </a:r>
                      <a:endParaRPr lang="en-IN" sz="14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IN" sz="1400" kern="100" cap="none" spc="0">
                          <a:solidFill>
                            <a:schemeClr val="tx1"/>
                          </a:solidFill>
                          <a:effectLst/>
                        </a:rPr>
                        <a:t>£20,000</a:t>
                      </a:r>
                      <a:endParaRPr lang="en-IN" sz="1400"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894597495"/>
                  </a:ext>
                </a:extLst>
              </a:tr>
              <a:tr h="384307">
                <a:tc>
                  <a:txBody>
                    <a:bodyPr/>
                    <a:lstStyle/>
                    <a:p>
                      <a:pPr algn="just">
                        <a:lnSpc>
                          <a:spcPct val="150000"/>
                        </a:lnSpc>
                        <a:spcAft>
                          <a:spcPts val="800"/>
                        </a:spcAft>
                      </a:pPr>
                      <a:r>
                        <a:rPr lang="en-IN" sz="1400" b="1" kern="100" cap="none" spc="0" dirty="0">
                          <a:solidFill>
                            <a:schemeClr val="tx1"/>
                          </a:solidFill>
                          <a:effectLst/>
                        </a:rPr>
                        <a:t>Merchandise and VR experience sales</a:t>
                      </a:r>
                      <a:endParaRPr lang="en-IN" sz="1400" b="1" kern="100" cap="none" spc="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gn="just">
                        <a:lnSpc>
                          <a:spcPct val="150000"/>
                        </a:lnSpc>
                        <a:spcAft>
                          <a:spcPts val="800"/>
                        </a:spcAft>
                      </a:pPr>
                      <a:r>
                        <a:rPr lang="en-IN" sz="1400" kern="100" cap="none" spc="0">
                          <a:solidFill>
                            <a:schemeClr val="tx1"/>
                          </a:solidFill>
                          <a:effectLst/>
                        </a:rPr>
                        <a:t>£5,000</a:t>
                      </a:r>
                      <a:endParaRPr lang="en-IN" sz="1400"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103029116"/>
                  </a:ext>
                </a:extLst>
              </a:tr>
              <a:tr h="384307">
                <a:tc>
                  <a:txBody>
                    <a:bodyPr/>
                    <a:lstStyle/>
                    <a:p>
                      <a:pPr algn="just">
                        <a:lnSpc>
                          <a:spcPct val="150000"/>
                        </a:lnSpc>
                        <a:spcAft>
                          <a:spcPts val="800"/>
                        </a:spcAft>
                      </a:pPr>
                      <a:r>
                        <a:rPr lang="en-IN" sz="1400" b="1" kern="100" cap="none" spc="0">
                          <a:solidFill>
                            <a:schemeClr val="tx1"/>
                          </a:solidFill>
                          <a:effectLst/>
                        </a:rPr>
                        <a:t>Total Income</a:t>
                      </a:r>
                      <a:endParaRPr lang="en-IN" sz="1400" b="1" kern="100" cap="none"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gn="just">
                        <a:lnSpc>
                          <a:spcPct val="150000"/>
                        </a:lnSpc>
                        <a:spcAft>
                          <a:spcPts val="800"/>
                        </a:spcAft>
                      </a:pPr>
                      <a:r>
                        <a:rPr lang="en-IN" sz="1400" kern="100" cap="none" spc="0" dirty="0">
                          <a:solidFill>
                            <a:schemeClr val="tx1"/>
                          </a:solidFill>
                          <a:effectLst/>
                        </a:rPr>
                        <a:t>£140,000</a:t>
                      </a:r>
                      <a:endParaRPr lang="en-IN" sz="1400" kern="100" cap="none" spc="0" dirty="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75935" marR="81359" marT="21696" marB="162719">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094950232"/>
                  </a:ext>
                </a:extLst>
              </a:tr>
            </a:tbl>
          </a:graphicData>
        </a:graphic>
      </p:graphicFrame>
      <p:pic>
        <p:nvPicPr>
          <p:cNvPr id="7" name="Picture 6" descr="A black and white screen with white text&#10;&#10;AI-generated content may be incorrect.">
            <a:extLst>
              <a:ext uri="{FF2B5EF4-FFF2-40B4-BE49-F238E27FC236}">
                <a16:creationId xmlns:a16="http://schemas.microsoft.com/office/drawing/2014/main" id="{29EF9A52-807F-17B8-98B0-88CA1630715F}"/>
              </a:ext>
            </a:extLst>
          </p:cNvPr>
          <p:cNvPicPr>
            <a:picLocks noChangeAspect="1"/>
          </p:cNvPicPr>
          <p:nvPr/>
        </p:nvPicPr>
        <p:blipFill>
          <a:blip r:embed="rId3"/>
          <a:stretch>
            <a:fillRect/>
          </a:stretch>
        </p:blipFill>
        <p:spPr>
          <a:xfrm>
            <a:off x="6770564" y="1564105"/>
            <a:ext cx="5099329" cy="2709839"/>
          </a:xfrm>
          <a:prstGeom prst="rect">
            <a:avLst/>
          </a:prstGeom>
        </p:spPr>
      </p:pic>
    </p:spTree>
    <p:extLst>
      <p:ext uri="{BB962C8B-B14F-4D97-AF65-F5344CB8AC3E}">
        <p14:creationId xmlns:p14="http://schemas.microsoft.com/office/powerpoint/2010/main" val="2339991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52" name="Rectangle 10251">
            <a:extLst>
              <a:ext uri="{FF2B5EF4-FFF2-40B4-BE49-F238E27FC236}">
                <a16:creationId xmlns:a16="http://schemas.microsoft.com/office/drawing/2014/main" id="{9E8A3474-A3A2-4200-9E98-3433E3D19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254" name="Rectangle 10253">
            <a:extLst>
              <a:ext uri="{FF2B5EF4-FFF2-40B4-BE49-F238E27FC236}">
                <a16:creationId xmlns:a16="http://schemas.microsoft.com/office/drawing/2014/main" id="{A3AF7353-AA7B-44CA-A158-F6CD00E620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6321" y="321731"/>
            <a:ext cx="5336537" cy="613165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white paper with black text&#10;&#10;AI-generated content may be incorrect.">
            <a:extLst>
              <a:ext uri="{FF2B5EF4-FFF2-40B4-BE49-F238E27FC236}">
                <a16:creationId xmlns:a16="http://schemas.microsoft.com/office/drawing/2014/main" id="{A6760D51-6066-D29C-D471-504BC8185FCB}"/>
              </a:ext>
            </a:extLst>
          </p:cNvPr>
          <p:cNvPicPr>
            <a:picLocks noChangeAspect="1"/>
          </p:cNvPicPr>
          <p:nvPr/>
        </p:nvPicPr>
        <p:blipFill>
          <a:blip r:embed="rId3"/>
          <a:stretch>
            <a:fillRect/>
          </a:stretch>
        </p:blipFill>
        <p:spPr>
          <a:xfrm>
            <a:off x="1552074" y="1977659"/>
            <a:ext cx="4177318" cy="2736143"/>
          </a:xfrm>
          <a:prstGeom prst="rect">
            <a:avLst/>
          </a:prstGeom>
        </p:spPr>
      </p:pic>
      <p:sp>
        <p:nvSpPr>
          <p:cNvPr id="10256" name="Rectangle 10255">
            <a:extLst>
              <a:ext uri="{FF2B5EF4-FFF2-40B4-BE49-F238E27FC236}">
                <a16:creationId xmlns:a16="http://schemas.microsoft.com/office/drawing/2014/main" id="{F3239D45-CB10-45B8-A280-57992205D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3727" y="321731"/>
            <a:ext cx="5336537" cy="613165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lose-up of a document&#10;&#10;AI-generated content may be incorrect.">
            <a:extLst>
              <a:ext uri="{FF2B5EF4-FFF2-40B4-BE49-F238E27FC236}">
                <a16:creationId xmlns:a16="http://schemas.microsoft.com/office/drawing/2014/main" id="{BCE5E55D-4CD6-41E7-37C8-6001D33274E1}"/>
              </a:ext>
            </a:extLst>
          </p:cNvPr>
          <p:cNvPicPr>
            <a:picLocks noChangeAspect="1"/>
          </p:cNvPicPr>
          <p:nvPr/>
        </p:nvPicPr>
        <p:blipFill>
          <a:blip r:embed="rId4"/>
          <a:stretch>
            <a:fillRect/>
          </a:stretch>
        </p:blipFill>
        <p:spPr>
          <a:xfrm>
            <a:off x="6907122" y="2061312"/>
            <a:ext cx="4596401" cy="2528019"/>
          </a:xfrm>
          <a:prstGeom prst="rect">
            <a:avLst/>
          </a:prstGeom>
        </p:spPr>
      </p:pic>
    </p:spTree>
    <p:extLst>
      <p:ext uri="{BB962C8B-B14F-4D97-AF65-F5344CB8AC3E}">
        <p14:creationId xmlns:p14="http://schemas.microsoft.com/office/powerpoint/2010/main" val="4016339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05805-2BFB-A774-6662-3543720F6769}"/>
              </a:ext>
            </a:extLst>
          </p:cNvPr>
          <p:cNvSpPr>
            <a:spLocks noGrp="1"/>
          </p:cNvSpPr>
          <p:nvPr>
            <p:ph type="title"/>
          </p:nvPr>
        </p:nvSpPr>
        <p:spPr>
          <a:xfrm>
            <a:off x="643467" y="685800"/>
            <a:ext cx="10905066" cy="1485900"/>
          </a:xfrm>
          <a:noFill/>
        </p:spPr>
        <p:txBody>
          <a:bodyPr>
            <a:normAutofit/>
          </a:bodyPr>
          <a:lstStyle/>
          <a:p>
            <a:pPr algn="ctr"/>
            <a:r>
              <a:rPr lang="en-IN" b="1" kern="100">
                <a:effectLst/>
                <a:latin typeface="Times New Roman" panose="02020603050405020304" pitchFamily="18" charset="0"/>
                <a:ea typeface="Aptos" panose="020B0004020202020204" pitchFamily="34" charset="0"/>
                <a:cs typeface="Times New Roman" panose="02020603050405020304" pitchFamily="18" charset="0"/>
              </a:rPr>
              <a:t>Conclusion &amp; Call to Action</a:t>
            </a:r>
            <a:br>
              <a:rPr lang="en-IN" kern="100">
                <a:effectLst/>
                <a:latin typeface="Times New Roman" panose="02020603050405020304" pitchFamily="18" charset="0"/>
                <a:ea typeface="Aptos" panose="020B0004020202020204" pitchFamily="34" charset="0"/>
                <a:cs typeface="Times New Roman" panose="02020603050405020304" pitchFamily="18" charset="0"/>
              </a:rPr>
            </a:br>
            <a:endParaRPr lang="en-US"/>
          </a:p>
        </p:txBody>
      </p:sp>
      <p:graphicFrame>
        <p:nvGraphicFramePr>
          <p:cNvPr id="5" name="Content Placeholder 2">
            <a:extLst>
              <a:ext uri="{FF2B5EF4-FFF2-40B4-BE49-F238E27FC236}">
                <a16:creationId xmlns:a16="http://schemas.microsoft.com/office/drawing/2014/main" id="{CC24F432-271A-CA54-E133-338ECFC61780}"/>
              </a:ext>
            </a:extLst>
          </p:cNvPr>
          <p:cNvGraphicFramePr>
            <a:graphicFrameLocks noGrp="1"/>
          </p:cNvGraphicFramePr>
          <p:nvPr>
            <p:ph idx="1"/>
            <p:extLst>
              <p:ext uri="{D42A27DB-BD31-4B8C-83A1-F6EECF244321}">
                <p14:modId xmlns:p14="http://schemas.microsoft.com/office/powerpoint/2010/main" val="3711903337"/>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06538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457EC-094C-B397-2368-7203EDF5954D}"/>
              </a:ext>
            </a:extLst>
          </p:cNvPr>
          <p:cNvSpPr>
            <a:spLocks noGrp="1"/>
          </p:cNvSpPr>
          <p:nvPr>
            <p:ph type="title"/>
          </p:nvPr>
        </p:nvSpPr>
        <p:spPr>
          <a:xfrm>
            <a:off x="967902" y="1194180"/>
            <a:ext cx="3523938" cy="5020353"/>
          </a:xfrm>
        </p:spPr>
        <p:txBody>
          <a:bodyPr>
            <a:normAutofit/>
          </a:bodyPr>
          <a:lstStyle/>
          <a:p>
            <a:r>
              <a:rPr lang="en-IN" b="1" kern="100" dirty="0">
                <a:effectLst/>
                <a:latin typeface="Times New Roman" panose="02020603050405020304" pitchFamily="18" charset="0"/>
                <a:ea typeface="Aptos" panose="020B0004020202020204" pitchFamily="34" charset="0"/>
                <a:cs typeface="Times New Roman" panose="02020603050405020304" pitchFamily="18" charset="0"/>
              </a:rPr>
              <a:t>References</a:t>
            </a:r>
            <a:br>
              <a:rPr lang="en-IN" kern="100" dirty="0">
                <a:effectLst/>
                <a:latin typeface="Times New Roman" panose="02020603050405020304" pitchFamily="18" charset="0"/>
                <a:ea typeface="Aptos" panose="020B0004020202020204" pitchFamily="34" charset="0"/>
                <a:cs typeface="Times New Roman" panose="02020603050405020304" pitchFamily="18" charset="0"/>
              </a:rPr>
            </a:br>
            <a:endParaRPr lang="en-US" dirty="0"/>
          </a:p>
        </p:txBody>
      </p:sp>
      <p:sp>
        <p:nvSpPr>
          <p:cNvPr id="34" name="Rectangle 33">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1">
            <a:extLst>
              <a:ext uri="{FF2B5EF4-FFF2-40B4-BE49-F238E27FC236}">
                <a16:creationId xmlns:a16="http://schemas.microsoft.com/office/drawing/2014/main" id="{2C243D5B-E950-CC4A-5EB9-51E94A9FCF2C}"/>
              </a:ext>
            </a:extLst>
          </p:cNvPr>
          <p:cNvSpPr>
            <a:spLocks noGrp="1" noChangeArrowheads="1"/>
          </p:cNvSpPr>
          <p:nvPr>
            <p:ph idx="1"/>
          </p:nvPr>
        </p:nvSpPr>
        <p:spPr bwMode="auto">
          <a:xfrm>
            <a:off x="3826042" y="240632"/>
            <a:ext cx="8073189" cy="63406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Agapito, D., 2020. The role of sensory stimuli in the co-creation of tourist experiences: A multisensory approach. </a:t>
            </a:r>
            <a:r>
              <a:rPr kumimoji="0" lang="en-US" altLang="en-US" sz="1000" b="0" i="1" u="none" strike="noStrike" cap="none" normalizeH="0" baseline="0" dirty="0">
                <a:ln>
                  <a:noFill/>
                </a:ln>
                <a:effectLst/>
                <a:latin typeface="Arial" panose="020B0604020202020204" pitchFamily="34" charset="0"/>
              </a:rPr>
              <a:t>Tourism Management Perspectives</a:t>
            </a:r>
            <a:r>
              <a:rPr kumimoji="0" lang="en-US" altLang="en-US" sz="1000" b="0" i="0" u="none" strike="noStrike" cap="none" normalizeH="0" baseline="0" dirty="0">
                <a:ln>
                  <a:noFill/>
                </a:ln>
                <a:effectLst/>
                <a:latin typeface="Arial" panose="020B0604020202020204" pitchFamily="34" charset="0"/>
              </a:rPr>
              <a:t>, 36, p.100747. https://doi.org/10.1016/j.tmp.2020.100747</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err="1">
                <a:ln>
                  <a:noFill/>
                </a:ln>
                <a:effectLst/>
                <a:latin typeface="Arial" panose="020B0604020202020204" pitchFamily="34" charset="0"/>
              </a:rPr>
              <a:t>Buhalis</a:t>
            </a:r>
            <a:r>
              <a:rPr kumimoji="0" lang="en-US" altLang="en-US" sz="1000" b="0" i="0" u="none" strike="noStrike" cap="none" normalizeH="0" baseline="0" dirty="0">
                <a:ln>
                  <a:noFill/>
                </a:ln>
                <a:effectLst/>
                <a:latin typeface="Arial" panose="020B0604020202020204" pitchFamily="34" charset="0"/>
              </a:rPr>
              <a:t>, D. and Darcy, S., 2011. </a:t>
            </a:r>
            <a:r>
              <a:rPr kumimoji="0" lang="en-US" altLang="en-US" sz="1000" b="0" i="1" u="none" strike="noStrike" cap="none" normalizeH="0" baseline="0" dirty="0">
                <a:ln>
                  <a:noFill/>
                </a:ln>
                <a:effectLst/>
                <a:latin typeface="Arial" panose="020B0604020202020204" pitchFamily="34" charset="0"/>
              </a:rPr>
              <a:t>Accessible tourism: Concepts and issues</a:t>
            </a:r>
            <a:r>
              <a:rPr kumimoji="0" lang="en-US" altLang="en-US" sz="1000" b="0" i="0" u="none" strike="noStrike" cap="none" normalizeH="0" baseline="0" dirty="0">
                <a:ln>
                  <a:noFill/>
                </a:ln>
                <a:effectLst/>
                <a:latin typeface="Arial" panose="020B0604020202020204" pitchFamily="34" charset="0"/>
              </a:rPr>
              <a:t>. Bristol: Channel View Publications.</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err="1">
                <a:ln>
                  <a:noFill/>
                </a:ln>
                <a:effectLst/>
                <a:latin typeface="Arial" panose="020B0604020202020204" pitchFamily="34" charset="0"/>
              </a:rPr>
              <a:t>Buhalis</a:t>
            </a:r>
            <a:r>
              <a:rPr kumimoji="0" lang="en-US" altLang="en-US" sz="1000" b="0" i="0" u="none" strike="noStrike" cap="none" normalizeH="0" baseline="0" dirty="0">
                <a:ln>
                  <a:noFill/>
                </a:ln>
                <a:effectLst/>
                <a:latin typeface="Arial" panose="020B0604020202020204" pitchFamily="34" charset="0"/>
              </a:rPr>
              <a:t>, D. and </a:t>
            </a:r>
            <a:r>
              <a:rPr kumimoji="0" lang="en-US" altLang="en-US" sz="1000" b="0" i="0" u="none" strike="noStrike" cap="none" normalizeH="0" baseline="0" dirty="0" err="1">
                <a:ln>
                  <a:noFill/>
                </a:ln>
                <a:effectLst/>
                <a:latin typeface="Arial" panose="020B0604020202020204" pitchFamily="34" charset="0"/>
              </a:rPr>
              <a:t>Amaranggana</a:t>
            </a:r>
            <a:r>
              <a:rPr kumimoji="0" lang="en-US" altLang="en-US" sz="1000" b="0" i="0" u="none" strike="noStrike" cap="none" normalizeH="0" baseline="0" dirty="0">
                <a:ln>
                  <a:noFill/>
                </a:ln>
                <a:effectLst/>
                <a:latin typeface="Arial" panose="020B0604020202020204" pitchFamily="34" charset="0"/>
              </a:rPr>
              <a:t>, A., 2015. Smart tourism destinations enhancing tourism experience through </a:t>
            </a:r>
            <a:r>
              <a:rPr kumimoji="0" lang="en-US" altLang="en-US" sz="1000" b="0" i="0" u="none" strike="noStrike" cap="none" normalizeH="0" baseline="0" dirty="0" err="1">
                <a:ln>
                  <a:noFill/>
                </a:ln>
                <a:effectLst/>
                <a:latin typeface="Arial" panose="020B0604020202020204" pitchFamily="34" charset="0"/>
              </a:rPr>
              <a:t>personalisation</a:t>
            </a:r>
            <a:r>
              <a:rPr kumimoji="0" lang="en-US" altLang="en-US" sz="1000" b="0" i="0" u="none" strike="noStrike" cap="none" normalizeH="0" baseline="0" dirty="0">
                <a:ln>
                  <a:noFill/>
                </a:ln>
                <a:effectLst/>
                <a:latin typeface="Arial" panose="020B0604020202020204" pitchFamily="34" charset="0"/>
              </a:rPr>
              <a:t> of services. In: I. </a:t>
            </a:r>
            <a:r>
              <a:rPr kumimoji="0" lang="en-US" altLang="en-US" sz="1000" b="0" i="0" u="none" strike="noStrike" cap="none" normalizeH="0" baseline="0" dirty="0" err="1">
                <a:ln>
                  <a:noFill/>
                </a:ln>
                <a:effectLst/>
                <a:latin typeface="Arial" panose="020B0604020202020204" pitchFamily="34" charset="0"/>
              </a:rPr>
              <a:t>Tussyadiah</a:t>
            </a:r>
            <a:r>
              <a:rPr kumimoji="0" lang="en-US" altLang="en-US" sz="1000" b="0" i="0" u="none" strike="noStrike" cap="none" normalizeH="0" baseline="0" dirty="0">
                <a:ln>
                  <a:noFill/>
                </a:ln>
                <a:effectLst/>
                <a:latin typeface="Arial" panose="020B0604020202020204" pitchFamily="34" charset="0"/>
              </a:rPr>
              <a:t> and A. </a:t>
            </a:r>
            <a:r>
              <a:rPr kumimoji="0" lang="en-US" altLang="en-US" sz="1000" b="0" i="0" u="none" strike="noStrike" cap="none" normalizeH="0" baseline="0" dirty="0" err="1">
                <a:ln>
                  <a:noFill/>
                </a:ln>
                <a:effectLst/>
                <a:latin typeface="Arial" panose="020B0604020202020204" pitchFamily="34" charset="0"/>
              </a:rPr>
              <a:t>Inversini</a:t>
            </a:r>
            <a:r>
              <a:rPr kumimoji="0" lang="en-US" altLang="en-US" sz="1000" b="0" i="0" u="none" strike="noStrike" cap="none" normalizeH="0" baseline="0" dirty="0">
                <a:ln>
                  <a:noFill/>
                </a:ln>
                <a:effectLst/>
                <a:latin typeface="Arial" panose="020B0604020202020204" pitchFamily="34" charset="0"/>
              </a:rPr>
              <a:t>, eds. </a:t>
            </a:r>
            <a:r>
              <a:rPr kumimoji="0" lang="en-US" altLang="en-US" sz="1000" b="0" i="1" u="none" strike="noStrike" cap="none" normalizeH="0" baseline="0" dirty="0">
                <a:ln>
                  <a:noFill/>
                </a:ln>
                <a:effectLst/>
                <a:latin typeface="Arial" panose="020B0604020202020204" pitchFamily="34" charset="0"/>
              </a:rPr>
              <a:t>Information and Communication Technologies in Tourism 2015</a:t>
            </a:r>
            <a:r>
              <a:rPr kumimoji="0" lang="en-US" altLang="en-US" sz="1000" b="0" i="0" u="none" strike="noStrike" cap="none" normalizeH="0" baseline="0" dirty="0">
                <a:ln>
                  <a:noFill/>
                </a:ln>
                <a:effectLst/>
                <a:latin typeface="Arial" panose="020B0604020202020204" pitchFamily="34" charset="0"/>
              </a:rPr>
              <a:t>. Cham: Springer, pp.377–389.</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Davidson, R., 2020. </a:t>
            </a:r>
            <a:r>
              <a:rPr kumimoji="0" lang="en-US" altLang="en-US" sz="1000" b="0" i="1" u="none" strike="noStrike" cap="none" normalizeH="0" baseline="0" dirty="0">
                <a:ln>
                  <a:noFill/>
                </a:ln>
                <a:effectLst/>
                <a:latin typeface="Arial" panose="020B0604020202020204" pitchFamily="34" charset="0"/>
              </a:rPr>
              <a:t>Events and tourism: A practical and theoretical guide</a:t>
            </a:r>
            <a:r>
              <a:rPr kumimoji="0" lang="en-US" altLang="en-US" sz="1000" b="0" i="0" u="none" strike="noStrike" cap="none" normalizeH="0" baseline="0" dirty="0">
                <a:ln>
                  <a:noFill/>
                </a:ln>
                <a:effectLst/>
                <a:latin typeface="Arial" panose="020B0604020202020204" pitchFamily="34" charset="0"/>
              </a:rPr>
              <a:t>. 3rd ed. London: Sage.</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Digital Communities Wales, 2023. </a:t>
            </a:r>
            <a:r>
              <a:rPr kumimoji="0" lang="en-US" altLang="en-US" sz="1000" b="0" i="1" u="none" strike="noStrike" cap="none" normalizeH="0" baseline="0" dirty="0">
                <a:ln>
                  <a:noFill/>
                </a:ln>
                <a:effectLst/>
                <a:latin typeface="Arial" panose="020B0604020202020204" pitchFamily="34" charset="0"/>
              </a:rPr>
              <a:t>Digital inclusion in health and care</a:t>
            </a:r>
            <a:r>
              <a:rPr kumimoji="0" lang="en-US" altLang="en-US" sz="1000" b="0" i="0" u="none" strike="noStrike" cap="none" normalizeH="0" baseline="0" dirty="0">
                <a:ln>
                  <a:noFill/>
                </a:ln>
                <a:effectLst/>
                <a:latin typeface="Arial" panose="020B0604020202020204" pitchFamily="34" charset="0"/>
              </a:rPr>
              <a:t>. [online] Available at: https://www.digitalcommunities.gov.wales/digital-inclusion-in-health-and-care/ [Accessed 14 May 2025].</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European Commission, 2020. </a:t>
            </a:r>
            <a:r>
              <a:rPr kumimoji="0" lang="en-US" altLang="en-US" sz="1000" b="0" i="1" u="none" strike="noStrike" cap="none" normalizeH="0" baseline="0" dirty="0">
                <a:ln>
                  <a:noFill/>
                </a:ln>
                <a:effectLst/>
                <a:latin typeface="Arial" panose="020B0604020202020204" pitchFamily="34" charset="0"/>
              </a:rPr>
              <a:t>Accessible tourism: Making tourism accessible for all</a:t>
            </a:r>
            <a:r>
              <a:rPr kumimoji="0" lang="en-US" altLang="en-US" sz="1000" b="0" i="0" u="none" strike="noStrike" cap="none" normalizeH="0" baseline="0" dirty="0">
                <a:ln>
                  <a:noFill/>
                </a:ln>
                <a:effectLst/>
                <a:latin typeface="Arial" panose="020B0604020202020204" pitchFamily="34" charset="0"/>
              </a:rPr>
              <a:t>. [online] Available at: </a:t>
            </a:r>
            <a:r>
              <a:rPr kumimoji="0" lang="en-US" altLang="en-US" sz="1000" b="0" i="0" u="none" strike="noStrike" cap="none" normalizeH="0" baseline="0" dirty="0">
                <a:ln>
                  <a:noFill/>
                </a:ln>
                <a:effectLst/>
                <a:latin typeface="Arial" panose="020B0604020202020204" pitchFamily="34" charset="0"/>
                <a:hlinkClick r:id="rId3"/>
              </a:rPr>
              <a:t>https://ec.europa.eu/growth/sectors/tourism/offer/accessible-tourism_en</a:t>
            </a:r>
            <a:r>
              <a:rPr kumimoji="0" lang="en-US" altLang="en-US" sz="1000" b="0" i="0" u="none" strike="noStrike" cap="none" normalizeH="0" baseline="0" dirty="0">
                <a:ln>
                  <a:noFill/>
                </a:ln>
                <a:effectLst/>
                <a:latin typeface="Arial" panose="020B0604020202020204" pitchFamily="34" charset="0"/>
              </a:rPr>
              <a:t> [Accessed 14 May 2025].</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err="1">
                <a:ln>
                  <a:noFill/>
                </a:ln>
                <a:effectLst/>
                <a:latin typeface="Arial" panose="020B0604020202020204" pitchFamily="34" charset="0"/>
              </a:rPr>
              <a:t>Giotis</a:t>
            </a:r>
            <a:r>
              <a:rPr kumimoji="0" lang="en-US" altLang="en-US" sz="1000" b="0" i="0" u="none" strike="noStrike" cap="none" normalizeH="0" baseline="0" dirty="0">
                <a:ln>
                  <a:noFill/>
                </a:ln>
                <a:effectLst/>
                <a:latin typeface="Arial" panose="020B0604020202020204" pitchFamily="34" charset="0"/>
              </a:rPr>
              <a:t>, G. and </a:t>
            </a:r>
            <a:r>
              <a:rPr kumimoji="0" lang="en-US" altLang="en-US" sz="1000" b="0" i="0" u="none" strike="noStrike" cap="none" normalizeH="0" baseline="0" dirty="0" err="1">
                <a:ln>
                  <a:noFill/>
                </a:ln>
                <a:effectLst/>
                <a:latin typeface="Arial" panose="020B0604020202020204" pitchFamily="34" charset="0"/>
              </a:rPr>
              <a:t>Papadionysiou</a:t>
            </a:r>
            <a:r>
              <a:rPr kumimoji="0" lang="en-US" altLang="en-US" sz="1000" b="0" i="0" u="none" strike="noStrike" cap="none" normalizeH="0" baseline="0" dirty="0">
                <a:ln>
                  <a:noFill/>
                </a:ln>
                <a:effectLst/>
                <a:latin typeface="Arial" panose="020B0604020202020204" pitchFamily="34" charset="0"/>
              </a:rPr>
              <a:t>, E., 2022. The role of managerial and technological innovations in the tourism industry: A review of the empirical literature. </a:t>
            </a:r>
            <a:r>
              <a:rPr kumimoji="0" lang="en-US" altLang="en-US" sz="1000" b="0" i="1" u="none" strike="noStrike" cap="none" normalizeH="0" baseline="0" dirty="0">
                <a:ln>
                  <a:noFill/>
                </a:ln>
                <a:effectLst/>
                <a:latin typeface="Arial" panose="020B0604020202020204" pitchFamily="34" charset="0"/>
              </a:rPr>
              <a:t>Sustainability</a:t>
            </a:r>
            <a:r>
              <a:rPr kumimoji="0" lang="en-US" altLang="en-US" sz="1000" b="0" i="0" u="none" strike="noStrike" cap="none" normalizeH="0" baseline="0" dirty="0">
                <a:ln>
                  <a:noFill/>
                </a:ln>
                <a:effectLst/>
                <a:latin typeface="Arial" panose="020B0604020202020204" pitchFamily="34" charset="0"/>
              </a:rPr>
              <a:t>, 14(9), p.5182. https://doi.org/10.3390/su14095182</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err="1">
                <a:ln>
                  <a:noFill/>
                </a:ln>
                <a:effectLst/>
                <a:latin typeface="Arial" panose="020B0604020202020204" pitchFamily="34" charset="0"/>
              </a:rPr>
              <a:t>Hes</a:t>
            </a:r>
            <a:r>
              <a:rPr kumimoji="0" lang="en-US" altLang="en-US" sz="1000" b="0" i="0" u="none" strike="noStrike" cap="none" normalizeH="0" baseline="0" dirty="0">
                <a:ln>
                  <a:noFill/>
                </a:ln>
                <a:effectLst/>
                <a:latin typeface="Arial" panose="020B0604020202020204" pitchFamily="34" charset="0"/>
              </a:rPr>
              <a:t>, D., 2020. Inclusive design for accessible tourism. </a:t>
            </a:r>
            <a:r>
              <a:rPr kumimoji="0" lang="en-US" altLang="en-US" sz="1000" b="0" i="1" u="none" strike="noStrike" cap="none" normalizeH="0" baseline="0" dirty="0">
                <a:ln>
                  <a:noFill/>
                </a:ln>
                <a:effectLst/>
                <a:latin typeface="Arial" panose="020B0604020202020204" pitchFamily="34" charset="0"/>
              </a:rPr>
              <a:t>Journal of Tourism Futures</a:t>
            </a:r>
            <a:r>
              <a:rPr kumimoji="0" lang="en-US" altLang="en-US" sz="1000" b="0" i="0" u="none" strike="noStrike" cap="none" normalizeH="0" baseline="0" dirty="0">
                <a:ln>
                  <a:noFill/>
                </a:ln>
                <a:effectLst/>
                <a:latin typeface="Arial" panose="020B0604020202020204" pitchFamily="34" charset="0"/>
              </a:rPr>
              <a:t>, 6(1), pp.67–81.</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Kingsnorth, K., 2022. Influencing accessible travel: The role of social media advocacy. </a:t>
            </a:r>
            <a:r>
              <a:rPr kumimoji="0" lang="en-US" altLang="en-US" sz="1000" b="0" i="1" u="none" strike="noStrike" cap="none" normalizeH="0" baseline="0" dirty="0">
                <a:ln>
                  <a:noFill/>
                </a:ln>
                <a:effectLst/>
                <a:latin typeface="Arial" panose="020B0604020202020204" pitchFamily="34" charset="0"/>
              </a:rPr>
              <a:t>Journal of Travel Research</a:t>
            </a:r>
            <a:r>
              <a:rPr kumimoji="0" lang="en-US" altLang="en-US" sz="1000" b="0" i="0" u="none" strike="noStrike" cap="none" normalizeH="0" baseline="0" dirty="0">
                <a:ln>
                  <a:noFill/>
                </a:ln>
                <a:effectLst/>
                <a:latin typeface="Arial" panose="020B0604020202020204" pitchFamily="34" charset="0"/>
              </a:rPr>
              <a:t>, 61(4), pp.890–905.</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Lam, C., Cheung, C. and Fong, L.H.N., 2020. How technology enhances accessibility in tourism: Evidence from visually impaired visitors. </a:t>
            </a:r>
            <a:r>
              <a:rPr kumimoji="0" lang="en-US" altLang="en-US" sz="1000" b="0" i="1" u="none" strike="noStrike" cap="none" normalizeH="0" baseline="0" dirty="0">
                <a:ln>
                  <a:noFill/>
                </a:ln>
                <a:effectLst/>
                <a:latin typeface="Arial" panose="020B0604020202020204" pitchFamily="34" charset="0"/>
              </a:rPr>
              <a:t>Tourism Management Perspectives</a:t>
            </a:r>
            <a:r>
              <a:rPr kumimoji="0" lang="en-US" altLang="en-US" sz="1000" b="0" i="0" u="none" strike="noStrike" cap="none" normalizeH="0" baseline="0" dirty="0">
                <a:ln>
                  <a:noFill/>
                </a:ln>
                <a:effectLst/>
                <a:latin typeface="Arial" panose="020B0604020202020204" pitchFamily="34" charset="0"/>
              </a:rPr>
              <a:t>, 36, p.100747. https://doi.org/10.1016/j.tmp.2020.100747</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err="1">
                <a:ln>
                  <a:noFill/>
                </a:ln>
                <a:effectLst/>
                <a:latin typeface="Arial" panose="020B0604020202020204" pitchFamily="34" charset="0"/>
              </a:rPr>
              <a:t>Negrusa</a:t>
            </a:r>
            <a:r>
              <a:rPr kumimoji="0" lang="en-US" altLang="en-US" sz="1000" b="0" i="0" u="none" strike="noStrike" cap="none" normalizeH="0" baseline="0" dirty="0">
                <a:ln>
                  <a:noFill/>
                </a:ln>
                <a:effectLst/>
                <a:latin typeface="Arial" panose="020B0604020202020204" pitchFamily="34" charset="0"/>
              </a:rPr>
              <a:t>, A.L., Toader, V., </a:t>
            </a:r>
            <a:r>
              <a:rPr kumimoji="0" lang="en-US" altLang="en-US" sz="1000" b="0" i="0" u="none" strike="noStrike" cap="none" normalizeH="0" baseline="0" dirty="0" err="1">
                <a:ln>
                  <a:noFill/>
                </a:ln>
                <a:effectLst/>
                <a:latin typeface="Arial" panose="020B0604020202020204" pitchFamily="34" charset="0"/>
              </a:rPr>
              <a:t>Sofica</a:t>
            </a:r>
            <a:r>
              <a:rPr kumimoji="0" lang="en-US" altLang="en-US" sz="1000" b="0" i="0" u="none" strike="noStrike" cap="none" normalizeH="0" baseline="0" dirty="0">
                <a:ln>
                  <a:noFill/>
                </a:ln>
                <a:effectLst/>
                <a:latin typeface="Arial" panose="020B0604020202020204" pitchFamily="34" charset="0"/>
              </a:rPr>
              <a:t>, A., </a:t>
            </a:r>
            <a:r>
              <a:rPr kumimoji="0" lang="en-US" altLang="en-US" sz="1000" b="0" i="0" u="none" strike="noStrike" cap="none" normalizeH="0" baseline="0" dirty="0" err="1">
                <a:ln>
                  <a:noFill/>
                </a:ln>
                <a:effectLst/>
                <a:latin typeface="Arial" panose="020B0604020202020204" pitchFamily="34" charset="0"/>
              </a:rPr>
              <a:t>Tutunea</a:t>
            </a:r>
            <a:r>
              <a:rPr kumimoji="0" lang="en-US" altLang="en-US" sz="1000" b="0" i="0" u="none" strike="noStrike" cap="none" normalizeH="0" baseline="0" dirty="0">
                <a:ln>
                  <a:noFill/>
                </a:ln>
                <a:effectLst/>
                <a:latin typeface="Arial" panose="020B0604020202020204" pitchFamily="34" charset="0"/>
              </a:rPr>
              <a:t>, M.F. and Rus, R.V., 2015. Exploring gamification techniques and applications for sustainable tourism. </a:t>
            </a:r>
            <a:r>
              <a:rPr kumimoji="0" lang="en-US" altLang="en-US" sz="1000" b="0" i="1" u="none" strike="noStrike" cap="none" normalizeH="0" baseline="0" dirty="0">
                <a:ln>
                  <a:noFill/>
                </a:ln>
                <a:effectLst/>
                <a:latin typeface="Arial" panose="020B0604020202020204" pitchFamily="34" charset="0"/>
              </a:rPr>
              <a:t>Sustainability</a:t>
            </a:r>
            <a:r>
              <a:rPr kumimoji="0" lang="en-US" altLang="en-US" sz="1000" b="0" i="0" u="none" strike="noStrike" cap="none" normalizeH="0" baseline="0" dirty="0">
                <a:ln>
                  <a:noFill/>
                </a:ln>
                <a:effectLst/>
                <a:latin typeface="Arial" panose="020B0604020202020204" pitchFamily="34" charset="0"/>
              </a:rPr>
              <a:t>, 7(8), pp.11160–11189.</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Richards, G., 2020. Designing tourism experiences for cultural visitors. </a:t>
            </a:r>
            <a:r>
              <a:rPr kumimoji="0" lang="en-US" altLang="en-US" sz="1000" b="0" i="1" u="none" strike="noStrike" cap="none" normalizeH="0" baseline="0" dirty="0">
                <a:ln>
                  <a:noFill/>
                </a:ln>
                <a:effectLst/>
                <a:latin typeface="Arial" panose="020B0604020202020204" pitchFamily="34" charset="0"/>
              </a:rPr>
              <a:t>Tourism Management</a:t>
            </a:r>
            <a:r>
              <a:rPr kumimoji="0" lang="en-US" altLang="en-US" sz="1000" b="0" i="0" u="none" strike="noStrike" cap="none" normalizeH="0" baseline="0" dirty="0">
                <a:ln>
                  <a:noFill/>
                </a:ln>
                <a:effectLst/>
                <a:latin typeface="Arial" panose="020B0604020202020204" pitchFamily="34" charset="0"/>
              </a:rPr>
              <a:t>, 78, p.104057. https://doi.org/10.1016/j.tourman.2019.104057</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err="1">
                <a:ln>
                  <a:noFill/>
                </a:ln>
                <a:effectLst/>
                <a:latin typeface="Arial" panose="020B0604020202020204" pitchFamily="34" charset="0"/>
              </a:rPr>
              <a:t>Roblek</a:t>
            </a:r>
            <a:r>
              <a:rPr kumimoji="0" lang="en-US" altLang="en-US" sz="1000" b="0" i="0" u="none" strike="noStrike" cap="none" normalizeH="0" baseline="0" dirty="0">
                <a:ln>
                  <a:noFill/>
                </a:ln>
                <a:effectLst/>
                <a:latin typeface="Arial" panose="020B0604020202020204" pitchFamily="34" charset="0"/>
              </a:rPr>
              <a:t>, V., Meško, M., Bach, M.P. and Kresal, F., 2021. The impact of digital transformation on the development of the sustainable society. </a:t>
            </a:r>
            <a:r>
              <a:rPr kumimoji="0" lang="en-US" altLang="en-US" sz="1000" b="0" i="1" u="none" strike="noStrike" cap="none" normalizeH="0" baseline="0" dirty="0">
                <a:ln>
                  <a:noFill/>
                </a:ln>
                <a:effectLst/>
                <a:latin typeface="Arial" panose="020B0604020202020204" pitchFamily="34" charset="0"/>
              </a:rPr>
              <a:t>Technological Forecasting and Social Change</a:t>
            </a:r>
            <a:r>
              <a:rPr kumimoji="0" lang="en-US" altLang="en-US" sz="1000" b="0" i="0" u="none" strike="noStrike" cap="none" normalizeH="0" baseline="0" dirty="0">
                <a:ln>
                  <a:noFill/>
                </a:ln>
                <a:effectLst/>
                <a:latin typeface="Arial" panose="020B0604020202020204" pitchFamily="34" charset="0"/>
              </a:rPr>
              <a:t>, 162, p.120387. https://doi.org/10.1016/j.techfore.2020.120387</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Sigala, M., 2018. Social media and customer engagement in the context of sustainability. </a:t>
            </a:r>
            <a:r>
              <a:rPr kumimoji="0" lang="en-US" altLang="en-US" sz="1000" b="0" i="1" u="none" strike="noStrike" cap="none" normalizeH="0" baseline="0" dirty="0">
                <a:ln>
                  <a:noFill/>
                </a:ln>
                <a:effectLst/>
                <a:latin typeface="Arial" panose="020B0604020202020204" pitchFamily="34" charset="0"/>
              </a:rPr>
              <a:t>International Journal of Hospitality Management</a:t>
            </a:r>
            <a:r>
              <a:rPr kumimoji="0" lang="en-US" altLang="en-US" sz="1000" b="0" i="0" u="none" strike="noStrike" cap="none" normalizeH="0" baseline="0" dirty="0">
                <a:ln>
                  <a:noFill/>
                </a:ln>
                <a:effectLst/>
                <a:latin typeface="Arial" panose="020B0604020202020204" pitchFamily="34" charset="0"/>
              </a:rPr>
              <a:t>, 77, pp.358–361.</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UK Government, 2019. </a:t>
            </a:r>
            <a:r>
              <a:rPr kumimoji="0" lang="en-US" altLang="en-US" sz="1000" b="0" i="1" u="none" strike="noStrike" cap="none" normalizeH="0" baseline="0" dirty="0">
                <a:ln>
                  <a:noFill/>
                </a:ln>
                <a:effectLst/>
                <a:latin typeface="Arial" panose="020B0604020202020204" pitchFamily="34" charset="0"/>
              </a:rPr>
              <a:t>Tourism Sector Deal</a:t>
            </a:r>
            <a:r>
              <a:rPr kumimoji="0" lang="en-US" altLang="en-US" sz="1000" b="0" i="0" u="none" strike="noStrike" cap="none" normalizeH="0" baseline="0" dirty="0">
                <a:ln>
                  <a:noFill/>
                </a:ln>
                <a:effectLst/>
                <a:latin typeface="Arial" panose="020B0604020202020204" pitchFamily="34" charset="0"/>
              </a:rPr>
              <a:t>. [online] GOV.UK. Available at: https://www.gov.uk/government/publications/tourism-sector-deal [Accessed 14 May 2025].</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Valeri, M., 2023. Digital transformation in tourism: A bibliometric literature review based on machine learning approach. </a:t>
            </a:r>
            <a:r>
              <a:rPr kumimoji="0" lang="en-US" altLang="en-US" sz="1000" b="0" i="1" u="none" strike="noStrike" cap="none" normalizeH="0" baseline="0" dirty="0">
                <a:ln>
                  <a:noFill/>
                </a:ln>
                <a:effectLst/>
                <a:latin typeface="Arial" panose="020B0604020202020204" pitchFamily="34" charset="0"/>
              </a:rPr>
              <a:t>European Journal of Innovation Management</a:t>
            </a:r>
            <a:r>
              <a:rPr kumimoji="0" lang="en-US" altLang="en-US" sz="1000" b="0" i="0" u="none" strike="noStrike" cap="none" normalizeH="0" baseline="0" dirty="0">
                <a:ln>
                  <a:noFill/>
                </a:ln>
                <a:effectLst/>
                <a:latin typeface="Arial" panose="020B0604020202020204" pitchFamily="34" charset="0"/>
              </a:rPr>
              <a:t>, 26(1), pp.177–199. https://doi.org/10.1108/EJIM-09-2022-0531</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Visit Wales, 2021. </a:t>
            </a:r>
            <a:r>
              <a:rPr kumimoji="0" lang="en-US" altLang="en-US" sz="1000" b="0" i="1" u="none" strike="noStrike" cap="none" normalizeH="0" baseline="0" dirty="0">
                <a:ln>
                  <a:noFill/>
                </a:ln>
                <a:effectLst/>
                <a:latin typeface="Arial" panose="020B0604020202020204" pitchFamily="34" charset="0"/>
              </a:rPr>
              <a:t>Let’s shape the future: Strategy for the visitor economy 2021–2025</a:t>
            </a:r>
            <a:r>
              <a:rPr kumimoji="0" lang="en-US" altLang="en-US" sz="1000" b="0" i="0" u="none" strike="noStrike" cap="none" normalizeH="0" baseline="0" dirty="0">
                <a:ln>
                  <a:noFill/>
                </a:ln>
                <a:effectLst/>
                <a:latin typeface="Arial" panose="020B0604020202020204" pitchFamily="34" charset="0"/>
              </a:rPr>
              <a:t>. [online] Welsh Government. Available at: https://www.gov.wales/sites/default/files/publications/2021-03/lets-shape-the-future_0.pdf [Accessed 14 May 2025].</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Walters, G. and Osborne, M., 2021. Event legacy planning and strategic tourism: A review of best practices. </a:t>
            </a:r>
            <a:r>
              <a:rPr kumimoji="0" lang="en-US" altLang="en-US" sz="1000" b="0" i="1" u="none" strike="noStrike" cap="none" normalizeH="0" baseline="0" dirty="0">
                <a:ln>
                  <a:noFill/>
                </a:ln>
                <a:effectLst/>
                <a:latin typeface="Arial" panose="020B0604020202020204" pitchFamily="34" charset="0"/>
              </a:rPr>
              <a:t>Event Management</a:t>
            </a:r>
            <a:r>
              <a:rPr kumimoji="0" lang="en-US" altLang="en-US" sz="1000" b="0" i="0" u="none" strike="noStrike" cap="none" normalizeH="0" baseline="0" dirty="0">
                <a:ln>
                  <a:noFill/>
                </a:ln>
                <a:effectLst/>
                <a:latin typeface="Arial" panose="020B0604020202020204" pitchFamily="34" charset="0"/>
              </a:rPr>
              <a:t>, 25(3), pp.347–361.</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World Tourism Organization (UNWTO), 2020. </a:t>
            </a:r>
            <a:r>
              <a:rPr kumimoji="0" lang="en-US" altLang="en-US" sz="1000" b="0" i="1" u="none" strike="noStrike" cap="none" normalizeH="0" baseline="0" dirty="0">
                <a:ln>
                  <a:noFill/>
                </a:ln>
                <a:effectLst/>
                <a:latin typeface="Arial" panose="020B0604020202020204" pitchFamily="34" charset="0"/>
              </a:rPr>
              <a:t>Tourism and COVID-19: Understanding the impact on accessibility</a:t>
            </a:r>
            <a:r>
              <a:rPr kumimoji="0" lang="en-US" altLang="en-US" sz="1000" b="0" i="0" u="none" strike="noStrike" cap="none" normalizeH="0" baseline="0" dirty="0">
                <a:ln>
                  <a:noFill/>
                </a:ln>
                <a:effectLst/>
                <a:latin typeface="Arial" panose="020B0604020202020204" pitchFamily="34" charset="0"/>
              </a:rPr>
              <a:t>. [online] Available at: https://www.unwto.org/covid-19-inclusive-response [Accessed 14 May 2025].</a:t>
            </a:r>
          </a:p>
          <a:p>
            <a:pPr marL="0" marR="0" lvl="0" indent="0" defTabSz="914400" rtl="0" eaLnBrk="0" fontAlgn="base" latinLnBrk="0" hangingPunct="0">
              <a:spcBef>
                <a:spcPct val="0"/>
              </a:spcBef>
              <a:spcAft>
                <a:spcPts val="600"/>
              </a:spcAft>
              <a:buClrTx/>
              <a:buSzTx/>
              <a:buFontTx/>
              <a:buChar char="•"/>
              <a:tabLst/>
            </a:pPr>
            <a:r>
              <a:rPr kumimoji="0" lang="en-US" altLang="en-US" sz="1000" b="0" i="0" u="none" strike="noStrike" cap="none" normalizeH="0" baseline="0" dirty="0">
                <a:ln>
                  <a:noFill/>
                </a:ln>
                <a:effectLst/>
                <a:latin typeface="Arial" panose="020B0604020202020204" pitchFamily="34" charset="0"/>
              </a:rPr>
              <a:t>Yeoman, I., 2019. Tomorrow's tourist: Scenarios &amp; trends. </a:t>
            </a:r>
            <a:r>
              <a:rPr kumimoji="0" lang="en-US" altLang="en-US" sz="1000" b="0" i="1" u="none" strike="noStrike" cap="none" normalizeH="0" baseline="0" dirty="0">
                <a:ln>
                  <a:noFill/>
                </a:ln>
                <a:effectLst/>
                <a:latin typeface="Arial" panose="020B0604020202020204" pitchFamily="34" charset="0"/>
              </a:rPr>
              <a:t>Journal of Tourism Futures</a:t>
            </a:r>
            <a:r>
              <a:rPr kumimoji="0" lang="en-US" altLang="en-US" sz="1000" b="0" i="0" u="none" strike="noStrike" cap="none" normalizeH="0" baseline="0" dirty="0">
                <a:ln>
                  <a:noFill/>
                </a:ln>
                <a:effectLst/>
                <a:latin typeface="Arial" panose="020B0604020202020204" pitchFamily="34" charset="0"/>
              </a:rPr>
              <a:t>, 5(3), pp.213–228.</a:t>
            </a:r>
          </a:p>
        </p:txBody>
      </p:sp>
    </p:spTree>
    <p:extLst>
      <p:ext uri="{BB962C8B-B14F-4D97-AF65-F5344CB8AC3E}">
        <p14:creationId xmlns:p14="http://schemas.microsoft.com/office/powerpoint/2010/main" val="78145731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Crop</Template>
  <TotalTime>99</TotalTime>
  <Words>2141</Words>
  <Application>Microsoft Office PowerPoint</Application>
  <PresentationFormat>Widescreen</PresentationFormat>
  <Paragraphs>123</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Franklin Gothic Book</vt:lpstr>
      <vt:lpstr>Symbol</vt:lpstr>
      <vt:lpstr>Times New Roman</vt:lpstr>
      <vt:lpstr>Crop</vt:lpstr>
      <vt:lpstr>  BMIH6007 International Meetings Management for the Hotel Industry</vt:lpstr>
      <vt:lpstr>Welcoming Futures 2025 </vt:lpstr>
      <vt:lpstr>Rationale for Event Theme </vt:lpstr>
      <vt:lpstr>Strategic Aims and Goals </vt:lpstr>
      <vt:lpstr>Target Market Analysis </vt:lpstr>
      <vt:lpstr>Competitor Analysis and Market Demand </vt:lpstr>
      <vt:lpstr>Venue Choice and Logistics </vt:lpstr>
      <vt:lpstr>Operational Needs </vt:lpstr>
      <vt:lpstr>Marketing Strategy </vt:lpstr>
      <vt:lpstr>Predicted Income Table </vt:lpstr>
      <vt:lpstr>PowerPoint Presentation</vt:lpstr>
      <vt:lpstr>Conclusion &amp; Call to Action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Viorica Lacatas</cp:lastModifiedBy>
  <cp:revision>4</cp:revision>
  <dcterms:created xsi:type="dcterms:W3CDTF">2025-05-10T13:24:12Z</dcterms:created>
  <dcterms:modified xsi:type="dcterms:W3CDTF">2025-05-18T20:22:05Z</dcterms:modified>
</cp:coreProperties>
</file>