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8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9561"/>
    <p:restoredTop sz="94579"/>
  </p:normalViewPr>
  <p:slideViewPr>
    <p:cSldViewPr snapToGrid="0">
      <p:cViewPr varScale="1">
        <p:scale>
          <a:sx n="96" d="100"/>
          <a:sy n="96" d="100"/>
        </p:scale>
        <p:origin x="168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dirty="0"/>
              <a:t>Funding Allocation</a:t>
            </a:r>
            <a:r>
              <a:rPr lang="en-US" baseline="0" dirty="0"/>
              <a:t> Example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D261-DE4A-8F4F-714D525C4FB2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D261-DE4A-8F4F-714D525C4FB2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D261-DE4A-8F4F-714D525C4FB2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D261-DE4A-8F4F-714D525C4FB2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D261-DE4A-8F4F-714D525C4FB2}"/>
              </c:ext>
            </c:extLst>
          </c:dPt>
          <c:cat>
            <c:strRef>
              <c:f>Sheet1!$A$2:$A$6</c:f>
              <c:strCache>
                <c:ptCount val="5"/>
                <c:pt idx="0">
                  <c:v>Renovation</c:v>
                </c:pt>
                <c:pt idx="1">
                  <c:v>Equipment</c:v>
                </c:pt>
                <c:pt idx="2">
                  <c:v>Marketing</c:v>
                </c:pt>
                <c:pt idx="3">
                  <c:v>Technology</c:v>
                </c:pt>
                <c:pt idx="4">
                  <c:v>Initial Salaries</c:v>
                </c:pt>
              </c:strCache>
            </c:strRef>
          </c:cat>
          <c:val>
            <c:numRef>
              <c:f>Sheet1!$B$2:$B$6</c:f>
              <c:numCache>
                <c:formatCode>0%</c:formatCode>
                <c:ptCount val="5"/>
                <c:pt idx="0">
                  <c:v>0.3</c:v>
                </c:pt>
                <c:pt idx="1">
                  <c:v>0.35</c:v>
                </c:pt>
                <c:pt idx="2">
                  <c:v>0.15</c:v>
                </c:pt>
                <c:pt idx="3">
                  <c:v>0.1</c:v>
                </c:pt>
                <c:pt idx="4">
                  <c:v>0.1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739-A442-82CB-3EEDC03FE2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Cash</a:t>
            </a:r>
            <a:r>
              <a:rPr lang="en-US" baseline="0"/>
              <a:t> Flow Forecast Example</a:t>
            </a:r>
            <a:endParaRPr lang="en-US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Revenue</c:v>
                </c:pt>
              </c:strCache>
            </c:strRef>
          </c:tx>
          <c:spPr>
            <a:ln w="28575" cap="rnd">
              <a:solidFill>
                <a:schemeClr val="accent6">
                  <a:lumMod val="75000"/>
                </a:schemeClr>
              </a:solidFill>
              <a:round/>
            </a:ln>
            <a:effectLst/>
          </c:spPr>
          <c:marker>
            <c:symbol val="none"/>
          </c:marker>
          <c:cat>
            <c:strRef>
              <c:f>Sheet1!$A$2:$A$13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Sheet1!$B$2:$B$13</c:f>
              <c:numCache>
                <c:formatCode>General</c:formatCode>
                <c:ptCount val="12"/>
                <c:pt idx="0">
                  <c:v>3000</c:v>
                </c:pt>
                <c:pt idx="1">
                  <c:v>3500</c:v>
                </c:pt>
                <c:pt idx="2">
                  <c:v>4000</c:v>
                </c:pt>
                <c:pt idx="3">
                  <c:v>4500</c:v>
                </c:pt>
                <c:pt idx="4">
                  <c:v>5000</c:v>
                </c:pt>
                <c:pt idx="5">
                  <c:v>5500</c:v>
                </c:pt>
                <c:pt idx="6">
                  <c:v>6000</c:v>
                </c:pt>
                <c:pt idx="7">
                  <c:v>6200</c:v>
                </c:pt>
                <c:pt idx="8">
                  <c:v>6500</c:v>
                </c:pt>
                <c:pt idx="9">
                  <c:v>6800</c:v>
                </c:pt>
                <c:pt idx="10">
                  <c:v>7000</c:v>
                </c:pt>
                <c:pt idx="11">
                  <c:v>7500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845-3047-BF3F-7F5269D50B16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Expenses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f>Sheet1!$A$2:$A$13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Sheet1!$C$2:$C$13</c:f>
              <c:numCache>
                <c:formatCode>General</c:formatCode>
                <c:ptCount val="12"/>
                <c:pt idx="0">
                  <c:v>3300</c:v>
                </c:pt>
                <c:pt idx="1">
                  <c:v>3350</c:v>
                </c:pt>
                <c:pt idx="2">
                  <c:v>3400</c:v>
                </c:pt>
                <c:pt idx="3">
                  <c:v>3450</c:v>
                </c:pt>
                <c:pt idx="4">
                  <c:v>3500</c:v>
                </c:pt>
                <c:pt idx="5">
                  <c:v>3550</c:v>
                </c:pt>
                <c:pt idx="6">
                  <c:v>3600</c:v>
                </c:pt>
                <c:pt idx="7">
                  <c:v>3600</c:v>
                </c:pt>
                <c:pt idx="8">
                  <c:v>3650</c:v>
                </c:pt>
                <c:pt idx="9">
                  <c:v>3650</c:v>
                </c:pt>
                <c:pt idx="10">
                  <c:v>3700</c:v>
                </c:pt>
                <c:pt idx="11">
                  <c:v>3750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845-3047-BF3F-7F5269D50B1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76683519"/>
        <c:axId val="743442623"/>
      </c:lineChart>
      <c:catAx>
        <c:axId val="776683519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43442623"/>
        <c:crosses val="autoZero"/>
        <c:auto val="1"/>
        <c:lblAlgn val="ctr"/>
        <c:lblOffset val="100"/>
        <c:noMultiLvlLbl val="0"/>
      </c:catAx>
      <c:valAx>
        <c:axId val="743442623"/>
        <c:scaling>
          <c:orientation val="minMax"/>
          <c:max val="7500"/>
          <c:min val="30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76683519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B266CA8-E02D-478A-9C29-115FC5822322}" type="doc">
      <dgm:prSet loTypeId="urn:microsoft.com/office/officeart/2005/8/layout/vProcess5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A882100-3DED-49F8-99C2-175FCC518497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Hair Stylist: Cutting and dying services </a:t>
          </a:r>
        </a:p>
      </dgm:t>
    </dgm:pt>
    <dgm:pt modelId="{56B4F37D-11B6-456B-A712-DAB8B399F7EB}" type="parTrans" cxnId="{39C75B37-03E6-422B-B212-A569E6DC9DD4}">
      <dgm:prSet/>
      <dgm:spPr/>
      <dgm:t>
        <a:bodyPr/>
        <a:lstStyle/>
        <a:p>
          <a:endParaRPr lang="en-US"/>
        </a:p>
      </dgm:t>
    </dgm:pt>
    <dgm:pt modelId="{DF78586F-CFAF-445D-9F4B-D649BF8156BB}" type="sibTrans" cxnId="{39C75B37-03E6-422B-B212-A569E6DC9DD4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5A32F53-B5B6-4AA2-9295-535364B09FB5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Nail technician: Gel and acrylic treatments</a:t>
          </a:r>
        </a:p>
      </dgm:t>
    </dgm:pt>
    <dgm:pt modelId="{EF372AA0-40E5-4037-AAE7-5E467E4F6D83}" type="parTrans" cxnId="{B9217499-0E4A-4D1F-A21A-7D0277068671}">
      <dgm:prSet/>
      <dgm:spPr/>
      <dgm:t>
        <a:bodyPr/>
        <a:lstStyle/>
        <a:p>
          <a:endParaRPr lang="en-US"/>
        </a:p>
      </dgm:t>
    </dgm:pt>
    <dgm:pt modelId="{3890A842-F42D-4A63-9AD3-11695A90426C}" type="sibTrans" cxnId="{B9217499-0E4A-4D1F-A21A-7D0277068671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AC5EE7D-AB54-45B5-85AC-46804C74EE02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Skincare specialist: Facial services </a:t>
          </a:r>
        </a:p>
      </dgm:t>
    </dgm:pt>
    <dgm:pt modelId="{A4A9D984-8B14-46B9-934A-AA0A3112E2BC}" type="parTrans" cxnId="{AA48B594-010B-4F87-A939-643220707CF2}">
      <dgm:prSet/>
      <dgm:spPr/>
      <dgm:t>
        <a:bodyPr/>
        <a:lstStyle/>
        <a:p>
          <a:endParaRPr lang="en-US"/>
        </a:p>
      </dgm:t>
    </dgm:pt>
    <dgm:pt modelId="{D2E6125B-0AC7-47F7-AB73-DF38623A8334}" type="sibTrans" cxnId="{AA48B594-010B-4F87-A939-643220707CF2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F1CC74F-2BC9-4940-8AF5-70DAAA18102B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Receptionist: Booking and customer support </a:t>
          </a:r>
        </a:p>
      </dgm:t>
    </dgm:pt>
    <dgm:pt modelId="{CEB47056-0FA7-4889-8F55-01E36A17A73E}" type="parTrans" cxnId="{127563E0-4F9E-4ABB-84A7-89135FA59A5E}">
      <dgm:prSet/>
      <dgm:spPr/>
      <dgm:t>
        <a:bodyPr/>
        <a:lstStyle/>
        <a:p>
          <a:endParaRPr lang="en-US"/>
        </a:p>
      </dgm:t>
    </dgm:pt>
    <dgm:pt modelId="{E0FD6FA3-FA06-4695-9234-5A87A7626D8D}" type="sibTrans" cxnId="{127563E0-4F9E-4ABB-84A7-89135FA59A5E}">
      <dgm:prSet/>
      <dgm:spPr/>
      <dgm:t>
        <a:bodyPr/>
        <a:lstStyle/>
        <a:p>
          <a:endParaRPr lang="en-US"/>
        </a:p>
      </dgm:t>
    </dgm:pt>
    <dgm:pt modelId="{919BA284-FA47-6944-84B7-1E575DC2567E}" type="pres">
      <dgm:prSet presAssocID="{3B266CA8-E02D-478A-9C29-115FC5822322}" presName="outerComposite" presStyleCnt="0">
        <dgm:presLayoutVars>
          <dgm:chMax val="5"/>
          <dgm:dir/>
          <dgm:resizeHandles val="exact"/>
        </dgm:presLayoutVars>
      </dgm:prSet>
      <dgm:spPr/>
    </dgm:pt>
    <dgm:pt modelId="{F22ED810-86F3-0349-9F3F-B98926B01136}" type="pres">
      <dgm:prSet presAssocID="{3B266CA8-E02D-478A-9C29-115FC5822322}" presName="dummyMaxCanvas" presStyleCnt="0">
        <dgm:presLayoutVars/>
      </dgm:prSet>
      <dgm:spPr/>
    </dgm:pt>
    <dgm:pt modelId="{28A58277-2424-5C4F-8F5B-F8CE1E6790E9}" type="pres">
      <dgm:prSet presAssocID="{3B266CA8-E02D-478A-9C29-115FC5822322}" presName="FourNodes_1" presStyleLbl="node1" presStyleIdx="0" presStyleCnt="4">
        <dgm:presLayoutVars>
          <dgm:bulletEnabled val="1"/>
        </dgm:presLayoutVars>
      </dgm:prSet>
      <dgm:spPr/>
    </dgm:pt>
    <dgm:pt modelId="{B5029DA9-E63D-1C4C-A886-7966E24190B4}" type="pres">
      <dgm:prSet presAssocID="{3B266CA8-E02D-478A-9C29-115FC5822322}" presName="FourNodes_2" presStyleLbl="node1" presStyleIdx="1" presStyleCnt="4">
        <dgm:presLayoutVars>
          <dgm:bulletEnabled val="1"/>
        </dgm:presLayoutVars>
      </dgm:prSet>
      <dgm:spPr/>
    </dgm:pt>
    <dgm:pt modelId="{A6DDE0B5-0E92-FA47-BC4E-F510A098AC5B}" type="pres">
      <dgm:prSet presAssocID="{3B266CA8-E02D-478A-9C29-115FC5822322}" presName="FourNodes_3" presStyleLbl="node1" presStyleIdx="2" presStyleCnt="4">
        <dgm:presLayoutVars>
          <dgm:bulletEnabled val="1"/>
        </dgm:presLayoutVars>
      </dgm:prSet>
      <dgm:spPr/>
    </dgm:pt>
    <dgm:pt modelId="{79FC5255-175C-B741-8901-712C93637555}" type="pres">
      <dgm:prSet presAssocID="{3B266CA8-E02D-478A-9C29-115FC5822322}" presName="FourNodes_4" presStyleLbl="node1" presStyleIdx="3" presStyleCnt="4">
        <dgm:presLayoutVars>
          <dgm:bulletEnabled val="1"/>
        </dgm:presLayoutVars>
      </dgm:prSet>
      <dgm:spPr/>
    </dgm:pt>
    <dgm:pt modelId="{0BF0FF37-A268-D94C-B507-081858717A2A}" type="pres">
      <dgm:prSet presAssocID="{3B266CA8-E02D-478A-9C29-115FC5822322}" presName="FourConn_1-2" presStyleLbl="fgAccFollowNode1" presStyleIdx="0" presStyleCnt="3">
        <dgm:presLayoutVars>
          <dgm:bulletEnabled val="1"/>
        </dgm:presLayoutVars>
      </dgm:prSet>
      <dgm:spPr/>
    </dgm:pt>
    <dgm:pt modelId="{CC6D9BD6-1ECB-0649-ACAD-E91D6CBF69D5}" type="pres">
      <dgm:prSet presAssocID="{3B266CA8-E02D-478A-9C29-115FC5822322}" presName="FourConn_2-3" presStyleLbl="fgAccFollowNode1" presStyleIdx="1" presStyleCnt="3">
        <dgm:presLayoutVars>
          <dgm:bulletEnabled val="1"/>
        </dgm:presLayoutVars>
      </dgm:prSet>
      <dgm:spPr/>
    </dgm:pt>
    <dgm:pt modelId="{D3333453-F9FF-5342-85B6-73DE36735D2E}" type="pres">
      <dgm:prSet presAssocID="{3B266CA8-E02D-478A-9C29-115FC5822322}" presName="FourConn_3-4" presStyleLbl="fgAccFollowNode1" presStyleIdx="2" presStyleCnt="3">
        <dgm:presLayoutVars>
          <dgm:bulletEnabled val="1"/>
        </dgm:presLayoutVars>
      </dgm:prSet>
      <dgm:spPr/>
    </dgm:pt>
    <dgm:pt modelId="{1DBAF248-D85F-674E-9D55-D26E56E32C72}" type="pres">
      <dgm:prSet presAssocID="{3B266CA8-E02D-478A-9C29-115FC5822322}" presName="FourNodes_1_text" presStyleLbl="node1" presStyleIdx="3" presStyleCnt="4">
        <dgm:presLayoutVars>
          <dgm:bulletEnabled val="1"/>
        </dgm:presLayoutVars>
      </dgm:prSet>
      <dgm:spPr/>
    </dgm:pt>
    <dgm:pt modelId="{C36484CB-8407-EE48-B3D0-42CB26316CCA}" type="pres">
      <dgm:prSet presAssocID="{3B266CA8-E02D-478A-9C29-115FC5822322}" presName="FourNodes_2_text" presStyleLbl="node1" presStyleIdx="3" presStyleCnt="4">
        <dgm:presLayoutVars>
          <dgm:bulletEnabled val="1"/>
        </dgm:presLayoutVars>
      </dgm:prSet>
      <dgm:spPr/>
    </dgm:pt>
    <dgm:pt modelId="{79DDCF38-69C1-3E47-8D5F-0233A66EA9B6}" type="pres">
      <dgm:prSet presAssocID="{3B266CA8-E02D-478A-9C29-115FC5822322}" presName="FourNodes_3_text" presStyleLbl="node1" presStyleIdx="3" presStyleCnt="4">
        <dgm:presLayoutVars>
          <dgm:bulletEnabled val="1"/>
        </dgm:presLayoutVars>
      </dgm:prSet>
      <dgm:spPr/>
    </dgm:pt>
    <dgm:pt modelId="{8EC7F55C-5E82-A74A-A83D-24D4F982717A}" type="pres">
      <dgm:prSet presAssocID="{3B266CA8-E02D-478A-9C29-115FC5822322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AC623E03-4223-9541-9C9E-1100E62E71A4}" type="presOf" srcId="{4A882100-3DED-49F8-99C2-175FCC518497}" destId="{28A58277-2424-5C4F-8F5B-F8CE1E6790E9}" srcOrd="0" destOrd="0" presId="urn:microsoft.com/office/officeart/2005/8/layout/vProcess5"/>
    <dgm:cxn modelId="{B248BB0C-5573-104C-B99E-C6900C112CFE}" type="presOf" srcId="{8AC5EE7D-AB54-45B5-85AC-46804C74EE02}" destId="{A6DDE0B5-0E92-FA47-BC4E-F510A098AC5B}" srcOrd="0" destOrd="0" presId="urn:microsoft.com/office/officeart/2005/8/layout/vProcess5"/>
    <dgm:cxn modelId="{35B2F20C-863C-E445-B45B-8DC9BBC49800}" type="presOf" srcId="{D2E6125B-0AC7-47F7-AB73-DF38623A8334}" destId="{D3333453-F9FF-5342-85B6-73DE36735D2E}" srcOrd="0" destOrd="0" presId="urn:microsoft.com/office/officeart/2005/8/layout/vProcess5"/>
    <dgm:cxn modelId="{39C75B37-03E6-422B-B212-A569E6DC9DD4}" srcId="{3B266CA8-E02D-478A-9C29-115FC5822322}" destId="{4A882100-3DED-49F8-99C2-175FCC518497}" srcOrd="0" destOrd="0" parTransId="{56B4F37D-11B6-456B-A712-DAB8B399F7EB}" sibTransId="{DF78586F-CFAF-445D-9F4B-D649BF8156BB}"/>
    <dgm:cxn modelId="{EDEFCD3A-6F4B-154B-9B3C-63D01916B810}" type="presOf" srcId="{4A882100-3DED-49F8-99C2-175FCC518497}" destId="{1DBAF248-D85F-674E-9D55-D26E56E32C72}" srcOrd="1" destOrd="0" presId="urn:microsoft.com/office/officeart/2005/8/layout/vProcess5"/>
    <dgm:cxn modelId="{741E4E82-24A4-2241-BBD0-F4914C07F5E0}" type="presOf" srcId="{3B266CA8-E02D-478A-9C29-115FC5822322}" destId="{919BA284-FA47-6944-84B7-1E575DC2567E}" srcOrd="0" destOrd="0" presId="urn:microsoft.com/office/officeart/2005/8/layout/vProcess5"/>
    <dgm:cxn modelId="{52527D83-4304-794D-8CDE-48E26D3CABA3}" type="presOf" srcId="{8AC5EE7D-AB54-45B5-85AC-46804C74EE02}" destId="{79DDCF38-69C1-3E47-8D5F-0233A66EA9B6}" srcOrd="1" destOrd="0" presId="urn:microsoft.com/office/officeart/2005/8/layout/vProcess5"/>
    <dgm:cxn modelId="{AA48B594-010B-4F87-A939-643220707CF2}" srcId="{3B266CA8-E02D-478A-9C29-115FC5822322}" destId="{8AC5EE7D-AB54-45B5-85AC-46804C74EE02}" srcOrd="2" destOrd="0" parTransId="{A4A9D984-8B14-46B9-934A-AA0A3112E2BC}" sibTransId="{D2E6125B-0AC7-47F7-AB73-DF38623A8334}"/>
    <dgm:cxn modelId="{B9217499-0E4A-4D1F-A21A-7D0277068671}" srcId="{3B266CA8-E02D-478A-9C29-115FC5822322}" destId="{75A32F53-B5B6-4AA2-9295-535364B09FB5}" srcOrd="1" destOrd="0" parTransId="{EF372AA0-40E5-4037-AAE7-5E467E4F6D83}" sibTransId="{3890A842-F42D-4A63-9AD3-11695A90426C}"/>
    <dgm:cxn modelId="{4B1C0FA5-E267-1F44-8DE3-936D4F0E1738}" type="presOf" srcId="{DF78586F-CFAF-445D-9F4B-D649BF8156BB}" destId="{0BF0FF37-A268-D94C-B507-081858717A2A}" srcOrd="0" destOrd="0" presId="urn:microsoft.com/office/officeart/2005/8/layout/vProcess5"/>
    <dgm:cxn modelId="{C99608B4-AB1B-2C43-8A0E-CD76A7A4D812}" type="presOf" srcId="{EF1CC74F-2BC9-4940-8AF5-70DAAA18102B}" destId="{79FC5255-175C-B741-8901-712C93637555}" srcOrd="0" destOrd="0" presId="urn:microsoft.com/office/officeart/2005/8/layout/vProcess5"/>
    <dgm:cxn modelId="{44A83CD2-04B4-F948-B590-670BFC18318A}" type="presOf" srcId="{75A32F53-B5B6-4AA2-9295-535364B09FB5}" destId="{C36484CB-8407-EE48-B3D0-42CB26316CCA}" srcOrd="1" destOrd="0" presId="urn:microsoft.com/office/officeart/2005/8/layout/vProcess5"/>
    <dgm:cxn modelId="{D5A70CD6-AF7B-8C4A-BB90-C2A2B745458B}" type="presOf" srcId="{75A32F53-B5B6-4AA2-9295-535364B09FB5}" destId="{B5029DA9-E63D-1C4C-A886-7966E24190B4}" srcOrd="0" destOrd="0" presId="urn:microsoft.com/office/officeart/2005/8/layout/vProcess5"/>
    <dgm:cxn modelId="{127563E0-4F9E-4ABB-84A7-89135FA59A5E}" srcId="{3B266CA8-E02D-478A-9C29-115FC5822322}" destId="{EF1CC74F-2BC9-4940-8AF5-70DAAA18102B}" srcOrd="3" destOrd="0" parTransId="{CEB47056-0FA7-4889-8F55-01E36A17A73E}" sibTransId="{E0FD6FA3-FA06-4695-9234-5A87A7626D8D}"/>
    <dgm:cxn modelId="{6C2BFBEC-715A-8545-A2BE-440807E629BD}" type="presOf" srcId="{EF1CC74F-2BC9-4940-8AF5-70DAAA18102B}" destId="{8EC7F55C-5E82-A74A-A83D-24D4F982717A}" srcOrd="1" destOrd="0" presId="urn:microsoft.com/office/officeart/2005/8/layout/vProcess5"/>
    <dgm:cxn modelId="{093D61ED-BF9D-BA46-9124-EA3CE6C86B8D}" type="presOf" srcId="{3890A842-F42D-4A63-9AD3-11695A90426C}" destId="{CC6D9BD6-1ECB-0649-ACAD-E91D6CBF69D5}" srcOrd="0" destOrd="0" presId="urn:microsoft.com/office/officeart/2005/8/layout/vProcess5"/>
    <dgm:cxn modelId="{C8D49622-059F-8A4C-9DE3-648E72CF0395}" type="presParOf" srcId="{919BA284-FA47-6944-84B7-1E575DC2567E}" destId="{F22ED810-86F3-0349-9F3F-B98926B01136}" srcOrd="0" destOrd="0" presId="urn:microsoft.com/office/officeart/2005/8/layout/vProcess5"/>
    <dgm:cxn modelId="{AD420015-4240-F448-ABA3-C54124FC70ED}" type="presParOf" srcId="{919BA284-FA47-6944-84B7-1E575DC2567E}" destId="{28A58277-2424-5C4F-8F5B-F8CE1E6790E9}" srcOrd="1" destOrd="0" presId="urn:microsoft.com/office/officeart/2005/8/layout/vProcess5"/>
    <dgm:cxn modelId="{DC04B473-3241-EC4F-A5F4-50B7AE8FC6EC}" type="presParOf" srcId="{919BA284-FA47-6944-84B7-1E575DC2567E}" destId="{B5029DA9-E63D-1C4C-A886-7966E24190B4}" srcOrd="2" destOrd="0" presId="urn:microsoft.com/office/officeart/2005/8/layout/vProcess5"/>
    <dgm:cxn modelId="{4C506E4B-5D42-364A-86F9-8D8E15A7CB3A}" type="presParOf" srcId="{919BA284-FA47-6944-84B7-1E575DC2567E}" destId="{A6DDE0B5-0E92-FA47-BC4E-F510A098AC5B}" srcOrd="3" destOrd="0" presId="urn:microsoft.com/office/officeart/2005/8/layout/vProcess5"/>
    <dgm:cxn modelId="{96DCBAF7-7723-0340-A876-4457277A2B55}" type="presParOf" srcId="{919BA284-FA47-6944-84B7-1E575DC2567E}" destId="{79FC5255-175C-B741-8901-712C93637555}" srcOrd="4" destOrd="0" presId="urn:microsoft.com/office/officeart/2005/8/layout/vProcess5"/>
    <dgm:cxn modelId="{29D3E514-E5D4-FE40-8C00-C83D8EBAD5ED}" type="presParOf" srcId="{919BA284-FA47-6944-84B7-1E575DC2567E}" destId="{0BF0FF37-A268-D94C-B507-081858717A2A}" srcOrd="5" destOrd="0" presId="urn:microsoft.com/office/officeart/2005/8/layout/vProcess5"/>
    <dgm:cxn modelId="{17A57592-E4BC-9C4D-B79C-EE69894FC600}" type="presParOf" srcId="{919BA284-FA47-6944-84B7-1E575DC2567E}" destId="{CC6D9BD6-1ECB-0649-ACAD-E91D6CBF69D5}" srcOrd="6" destOrd="0" presId="urn:microsoft.com/office/officeart/2005/8/layout/vProcess5"/>
    <dgm:cxn modelId="{73434702-F538-254F-977F-43CB39F7FE3E}" type="presParOf" srcId="{919BA284-FA47-6944-84B7-1E575DC2567E}" destId="{D3333453-F9FF-5342-85B6-73DE36735D2E}" srcOrd="7" destOrd="0" presId="urn:microsoft.com/office/officeart/2005/8/layout/vProcess5"/>
    <dgm:cxn modelId="{F024E25C-F15F-C549-AF97-B476A41CB9DF}" type="presParOf" srcId="{919BA284-FA47-6944-84B7-1E575DC2567E}" destId="{1DBAF248-D85F-674E-9D55-D26E56E32C72}" srcOrd="8" destOrd="0" presId="urn:microsoft.com/office/officeart/2005/8/layout/vProcess5"/>
    <dgm:cxn modelId="{7D317E2C-5E93-9144-8980-2446D8592AC4}" type="presParOf" srcId="{919BA284-FA47-6944-84B7-1E575DC2567E}" destId="{C36484CB-8407-EE48-B3D0-42CB26316CCA}" srcOrd="9" destOrd="0" presId="urn:microsoft.com/office/officeart/2005/8/layout/vProcess5"/>
    <dgm:cxn modelId="{3D9BA978-F7C2-CC4E-86C1-3B9DF9765C1E}" type="presParOf" srcId="{919BA284-FA47-6944-84B7-1E575DC2567E}" destId="{79DDCF38-69C1-3E47-8D5F-0233A66EA9B6}" srcOrd="10" destOrd="0" presId="urn:microsoft.com/office/officeart/2005/8/layout/vProcess5"/>
    <dgm:cxn modelId="{40807AD6-394D-AC40-AB07-FF8AEBE88603}" type="presParOf" srcId="{919BA284-FA47-6944-84B7-1E575DC2567E}" destId="{8EC7F55C-5E82-A74A-A83D-24D4F982717A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FE86579-925A-4043-A00A-4AF4AC3DDC1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3CD2C9B-3C4A-4FF4-B0F5-B15C481D6EF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Renovation: Month 1-2</a:t>
          </a:r>
        </a:p>
      </dgm:t>
    </dgm:pt>
    <dgm:pt modelId="{5C6505F6-9725-4DF0-BFB9-3034A2A269AE}" type="parTrans" cxnId="{13DFEEE1-45C1-496B-ABF1-0CCAFAAFCF3B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4421712-0904-4412-9CD2-7F33771E27B4}" type="sibTrans" cxnId="{13DFEEE1-45C1-496B-ABF1-0CCAFAAFCF3B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932857F-95C2-45EE-B3C2-A3BB676B645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Purchase Equipment's: Month 3</a:t>
          </a:r>
        </a:p>
      </dgm:t>
    </dgm:pt>
    <dgm:pt modelId="{266947B1-B8F1-463E-BB23-A7687C062D6E}" type="parTrans" cxnId="{69BCE476-1DEF-4B61-8E5C-64C438ACA02B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1EF3A12-7B71-4B50-8DE2-7FC3E05AE702}" type="sibTrans" cxnId="{69BCE476-1DEF-4B61-8E5C-64C438ACA02B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D3E445A-5B43-4B14-96D4-610A4BA4A8B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Hire Staff: Month 4</a:t>
          </a:r>
        </a:p>
      </dgm:t>
    </dgm:pt>
    <dgm:pt modelId="{F408E53C-703D-46B1-99DC-A24040007444}" type="parTrans" cxnId="{3D7C82E1-3E75-41A9-AF38-4EB78E391EBC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7995E83-4400-48EB-9A2C-AAA890F84604}" type="sibTrans" cxnId="{3D7C82E1-3E75-41A9-AF38-4EB78E391EBC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E3871E2-CF3B-44C4-B427-86F2DD5CEBF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Soft Launch: Month 5</a:t>
          </a:r>
        </a:p>
      </dgm:t>
    </dgm:pt>
    <dgm:pt modelId="{36371D25-C2AF-4761-9C15-14E0612A389F}" type="parTrans" cxnId="{12D04EE6-D2E3-4D2C-8C30-9B480E50876E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7E5597B-BB99-438D-B4A6-E5D3DA79BFAC}" type="sibTrans" cxnId="{12D04EE6-D2E3-4D2C-8C30-9B480E50876E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4B246FE-589A-4883-9F83-6AA5A0DE49B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Grand Opening: Month 6</a:t>
          </a:r>
        </a:p>
      </dgm:t>
    </dgm:pt>
    <dgm:pt modelId="{9AB20218-99F1-4A2E-84B2-551464DC6A99}" type="parTrans" cxnId="{6BF16B47-5505-4B22-92CA-B92E455949BE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5FFEC65-31CC-4CFF-9856-B6AB7CBC795F}" type="sibTrans" cxnId="{6BF16B47-5505-4B22-92CA-B92E455949BE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36655AF-1933-4EE4-B2AD-6B2CE0395C7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Financial Review and expansion plan: Month 12</a:t>
          </a:r>
        </a:p>
      </dgm:t>
    </dgm:pt>
    <dgm:pt modelId="{26FE8E5B-1112-4796-A83C-D3E1AED3572E}" type="parTrans" cxnId="{80958CC3-2B14-404A-9786-4F2858E34C5B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FEBF40B-BCD9-4339-92DC-54B564D05756}" type="sibTrans" cxnId="{80958CC3-2B14-404A-9786-4F2858E34C5B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04DCB0D-62FE-48DD-9E9B-BCF46B6C0C80}" type="pres">
      <dgm:prSet presAssocID="{EFE86579-925A-4043-A00A-4AF4AC3DDC1C}" presName="root" presStyleCnt="0">
        <dgm:presLayoutVars>
          <dgm:dir/>
          <dgm:resizeHandles val="exact"/>
        </dgm:presLayoutVars>
      </dgm:prSet>
      <dgm:spPr/>
    </dgm:pt>
    <dgm:pt modelId="{D3BDB28E-B266-4D93-8A2C-136B1F0766FB}" type="pres">
      <dgm:prSet presAssocID="{13CD2C9B-3C4A-4FF4-B0F5-B15C481D6EFD}" presName="compNode" presStyleCnt="0"/>
      <dgm:spPr/>
    </dgm:pt>
    <dgm:pt modelId="{25532C48-9680-44B7-9E4B-19C15EA672E2}" type="pres">
      <dgm:prSet presAssocID="{13CD2C9B-3C4A-4FF4-B0F5-B15C481D6EFD}" presName="bgRect" presStyleLbl="bgShp" presStyleIdx="0" presStyleCnt="6"/>
      <dgm:spPr/>
    </dgm:pt>
    <dgm:pt modelId="{2B080892-2CFB-4234-8AAD-EB06DDC5B92E}" type="pres">
      <dgm:prSet presAssocID="{13CD2C9B-3C4A-4FF4-B0F5-B15C481D6EFD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dozer"/>
        </a:ext>
      </dgm:extLst>
    </dgm:pt>
    <dgm:pt modelId="{23BA3C7E-96C2-42F7-A89F-B9032C55C0FA}" type="pres">
      <dgm:prSet presAssocID="{13CD2C9B-3C4A-4FF4-B0F5-B15C481D6EFD}" presName="spaceRect" presStyleCnt="0"/>
      <dgm:spPr/>
    </dgm:pt>
    <dgm:pt modelId="{9981612C-B34C-4014-8721-61CA968EACE5}" type="pres">
      <dgm:prSet presAssocID="{13CD2C9B-3C4A-4FF4-B0F5-B15C481D6EFD}" presName="parTx" presStyleLbl="revTx" presStyleIdx="0" presStyleCnt="6">
        <dgm:presLayoutVars>
          <dgm:chMax val="0"/>
          <dgm:chPref val="0"/>
        </dgm:presLayoutVars>
      </dgm:prSet>
      <dgm:spPr/>
    </dgm:pt>
    <dgm:pt modelId="{246CAAEC-AA73-4E79-887C-09CD7C4C7858}" type="pres">
      <dgm:prSet presAssocID="{44421712-0904-4412-9CD2-7F33771E27B4}" presName="sibTrans" presStyleCnt="0"/>
      <dgm:spPr/>
    </dgm:pt>
    <dgm:pt modelId="{B3121E25-50A8-4A15-93CF-7D483D1F9A0E}" type="pres">
      <dgm:prSet presAssocID="{4932857F-95C2-45EE-B3C2-A3BB676B6450}" presName="compNode" presStyleCnt="0"/>
      <dgm:spPr/>
    </dgm:pt>
    <dgm:pt modelId="{3639830E-82BC-4F4A-B132-68769E3F3EEF}" type="pres">
      <dgm:prSet presAssocID="{4932857F-95C2-45EE-B3C2-A3BB676B6450}" presName="bgRect" presStyleLbl="bgShp" presStyleIdx="1" presStyleCnt="6"/>
      <dgm:spPr/>
    </dgm:pt>
    <dgm:pt modelId="{219A9317-E9A3-432B-BAE1-DDE64AC2E840}" type="pres">
      <dgm:prSet presAssocID="{4932857F-95C2-45EE-B3C2-A3BB676B6450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x trolley with solid fill"/>
        </a:ext>
      </dgm:extLst>
    </dgm:pt>
    <dgm:pt modelId="{B870D38D-36D7-41DA-9C0C-4C5D55954D25}" type="pres">
      <dgm:prSet presAssocID="{4932857F-95C2-45EE-B3C2-A3BB676B6450}" presName="spaceRect" presStyleCnt="0"/>
      <dgm:spPr/>
    </dgm:pt>
    <dgm:pt modelId="{2B91FC5A-0E5D-4F74-AAE5-D449FA82330B}" type="pres">
      <dgm:prSet presAssocID="{4932857F-95C2-45EE-B3C2-A3BB676B6450}" presName="parTx" presStyleLbl="revTx" presStyleIdx="1" presStyleCnt="6">
        <dgm:presLayoutVars>
          <dgm:chMax val="0"/>
          <dgm:chPref val="0"/>
        </dgm:presLayoutVars>
      </dgm:prSet>
      <dgm:spPr/>
    </dgm:pt>
    <dgm:pt modelId="{633CE577-2814-42EF-9492-0D807DAA96BE}" type="pres">
      <dgm:prSet presAssocID="{61EF3A12-7B71-4B50-8DE2-7FC3E05AE702}" presName="sibTrans" presStyleCnt="0"/>
      <dgm:spPr/>
    </dgm:pt>
    <dgm:pt modelId="{112F9EE0-9C39-44BA-B76D-712F09F8CE3C}" type="pres">
      <dgm:prSet presAssocID="{6D3E445A-5B43-4B14-96D4-610A4BA4A8B5}" presName="compNode" presStyleCnt="0"/>
      <dgm:spPr/>
    </dgm:pt>
    <dgm:pt modelId="{4F0225C2-4AE0-4443-ACC5-C13C390A1EB7}" type="pres">
      <dgm:prSet presAssocID="{6D3E445A-5B43-4B14-96D4-610A4BA4A8B5}" presName="bgRect" presStyleLbl="bgShp" presStyleIdx="2" presStyleCnt="6"/>
      <dgm:spPr/>
    </dgm:pt>
    <dgm:pt modelId="{AE541050-42B0-40A6-9401-8C065BBB0AB9}" type="pres">
      <dgm:prSet presAssocID="{6D3E445A-5B43-4B14-96D4-610A4BA4A8B5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BC952392-1315-4224-BC05-0B42179EAB62}" type="pres">
      <dgm:prSet presAssocID="{6D3E445A-5B43-4B14-96D4-610A4BA4A8B5}" presName="spaceRect" presStyleCnt="0"/>
      <dgm:spPr/>
    </dgm:pt>
    <dgm:pt modelId="{26202822-A022-424C-A186-20EAB3F1AFC3}" type="pres">
      <dgm:prSet presAssocID="{6D3E445A-5B43-4B14-96D4-610A4BA4A8B5}" presName="parTx" presStyleLbl="revTx" presStyleIdx="2" presStyleCnt="6">
        <dgm:presLayoutVars>
          <dgm:chMax val="0"/>
          <dgm:chPref val="0"/>
        </dgm:presLayoutVars>
      </dgm:prSet>
      <dgm:spPr/>
    </dgm:pt>
    <dgm:pt modelId="{AD9E5C5E-69A0-477F-8E69-6B360A3B5FC0}" type="pres">
      <dgm:prSet presAssocID="{D7995E83-4400-48EB-9A2C-AAA890F84604}" presName="sibTrans" presStyleCnt="0"/>
      <dgm:spPr/>
    </dgm:pt>
    <dgm:pt modelId="{D7E6F063-3508-4C1E-A10C-8C6E0D44F07A}" type="pres">
      <dgm:prSet presAssocID="{8E3871E2-CF3B-44C4-B427-86F2DD5CEBF5}" presName="compNode" presStyleCnt="0"/>
      <dgm:spPr/>
    </dgm:pt>
    <dgm:pt modelId="{6CCDD375-BF74-42A4-BF7C-87F999ED183E}" type="pres">
      <dgm:prSet presAssocID="{8E3871E2-CF3B-44C4-B427-86F2DD5CEBF5}" presName="bgRect" presStyleLbl="bgShp" presStyleIdx="3" presStyleCnt="6"/>
      <dgm:spPr/>
    </dgm:pt>
    <dgm:pt modelId="{31664145-8114-4A2A-8980-DA42ACEE7862}" type="pres">
      <dgm:prSet presAssocID="{8E3871E2-CF3B-44C4-B427-86F2DD5CEBF5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t Air Balloon"/>
        </a:ext>
      </dgm:extLst>
    </dgm:pt>
    <dgm:pt modelId="{D58EF155-0EB6-4BC3-B420-26C2737AC7BF}" type="pres">
      <dgm:prSet presAssocID="{8E3871E2-CF3B-44C4-B427-86F2DD5CEBF5}" presName="spaceRect" presStyleCnt="0"/>
      <dgm:spPr/>
    </dgm:pt>
    <dgm:pt modelId="{A0BBF472-E9E3-4CF0-A972-BCDF3A4A52E4}" type="pres">
      <dgm:prSet presAssocID="{8E3871E2-CF3B-44C4-B427-86F2DD5CEBF5}" presName="parTx" presStyleLbl="revTx" presStyleIdx="3" presStyleCnt="6">
        <dgm:presLayoutVars>
          <dgm:chMax val="0"/>
          <dgm:chPref val="0"/>
        </dgm:presLayoutVars>
      </dgm:prSet>
      <dgm:spPr/>
    </dgm:pt>
    <dgm:pt modelId="{ADADDC4B-35CB-4970-995C-950A9D0BA901}" type="pres">
      <dgm:prSet presAssocID="{B7E5597B-BB99-438D-B4A6-E5D3DA79BFAC}" presName="sibTrans" presStyleCnt="0"/>
      <dgm:spPr/>
    </dgm:pt>
    <dgm:pt modelId="{D30B8B03-E84F-4FE2-9B3A-E071AA1DF7B9}" type="pres">
      <dgm:prSet presAssocID="{24B246FE-589A-4883-9F83-6AA5A0DE49B5}" presName="compNode" presStyleCnt="0"/>
      <dgm:spPr/>
    </dgm:pt>
    <dgm:pt modelId="{8727B803-7155-46AD-B30B-3DE9336811ED}" type="pres">
      <dgm:prSet presAssocID="{24B246FE-589A-4883-9F83-6AA5A0DE49B5}" presName="bgRect" presStyleLbl="bgShp" presStyleIdx="4" presStyleCnt="6"/>
      <dgm:spPr/>
    </dgm:pt>
    <dgm:pt modelId="{0810A85B-B1F1-4926-BC62-2420A8F72F21}" type="pres">
      <dgm:prSet presAssocID="{24B246FE-589A-4883-9F83-6AA5A0DE49B5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reamers"/>
        </a:ext>
      </dgm:extLst>
    </dgm:pt>
    <dgm:pt modelId="{527F688A-94E8-4250-8D5F-513E7FE62F2C}" type="pres">
      <dgm:prSet presAssocID="{24B246FE-589A-4883-9F83-6AA5A0DE49B5}" presName="spaceRect" presStyleCnt="0"/>
      <dgm:spPr/>
    </dgm:pt>
    <dgm:pt modelId="{D40286E5-73A4-4A3F-8BBB-A59AB480C639}" type="pres">
      <dgm:prSet presAssocID="{24B246FE-589A-4883-9F83-6AA5A0DE49B5}" presName="parTx" presStyleLbl="revTx" presStyleIdx="4" presStyleCnt="6">
        <dgm:presLayoutVars>
          <dgm:chMax val="0"/>
          <dgm:chPref val="0"/>
        </dgm:presLayoutVars>
      </dgm:prSet>
      <dgm:spPr/>
    </dgm:pt>
    <dgm:pt modelId="{C9CFD43D-2ED0-419B-8A76-30D10176295D}" type="pres">
      <dgm:prSet presAssocID="{25FFEC65-31CC-4CFF-9856-B6AB7CBC795F}" presName="sibTrans" presStyleCnt="0"/>
      <dgm:spPr/>
    </dgm:pt>
    <dgm:pt modelId="{264E8BDD-C4EC-448A-AD8B-AC469AB245AE}" type="pres">
      <dgm:prSet presAssocID="{136655AF-1933-4EE4-B2AD-6B2CE0395C7E}" presName="compNode" presStyleCnt="0"/>
      <dgm:spPr/>
    </dgm:pt>
    <dgm:pt modelId="{1AB1F0CA-8BB8-4B1D-8A12-6F37659EBE02}" type="pres">
      <dgm:prSet presAssocID="{136655AF-1933-4EE4-B2AD-6B2CE0395C7E}" presName="bgRect" presStyleLbl="bgShp" presStyleIdx="5" presStyleCnt="6"/>
      <dgm:spPr/>
    </dgm:pt>
    <dgm:pt modelId="{765F83CC-E994-4DC9-9D1F-B75C172BD956}" type="pres">
      <dgm:prSet presAssocID="{136655AF-1933-4EE4-B2AD-6B2CE0395C7E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4BFC8865-BF7A-4185-B90E-56D3D53CCE08}" type="pres">
      <dgm:prSet presAssocID="{136655AF-1933-4EE4-B2AD-6B2CE0395C7E}" presName="spaceRect" presStyleCnt="0"/>
      <dgm:spPr/>
    </dgm:pt>
    <dgm:pt modelId="{F0B26D01-01A1-477A-BA9A-AB8460393E1D}" type="pres">
      <dgm:prSet presAssocID="{136655AF-1933-4EE4-B2AD-6B2CE0395C7E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3416F618-0A17-4190-822B-8608467320AA}" type="presOf" srcId="{136655AF-1933-4EE4-B2AD-6B2CE0395C7E}" destId="{F0B26D01-01A1-477A-BA9A-AB8460393E1D}" srcOrd="0" destOrd="0" presId="urn:microsoft.com/office/officeart/2018/2/layout/IconVerticalSolidList"/>
    <dgm:cxn modelId="{15F29445-D67D-4660-89FC-500188D00BC5}" type="presOf" srcId="{24B246FE-589A-4883-9F83-6AA5A0DE49B5}" destId="{D40286E5-73A4-4A3F-8BBB-A59AB480C639}" srcOrd="0" destOrd="0" presId="urn:microsoft.com/office/officeart/2018/2/layout/IconVerticalSolidList"/>
    <dgm:cxn modelId="{6BF16B47-5505-4B22-92CA-B92E455949BE}" srcId="{EFE86579-925A-4043-A00A-4AF4AC3DDC1C}" destId="{24B246FE-589A-4883-9F83-6AA5A0DE49B5}" srcOrd="4" destOrd="0" parTransId="{9AB20218-99F1-4A2E-84B2-551464DC6A99}" sibTransId="{25FFEC65-31CC-4CFF-9856-B6AB7CBC795F}"/>
    <dgm:cxn modelId="{89E96563-E7C0-41CD-88D2-BCBD9FBA01E4}" type="presOf" srcId="{8E3871E2-CF3B-44C4-B427-86F2DD5CEBF5}" destId="{A0BBF472-E9E3-4CF0-A972-BCDF3A4A52E4}" srcOrd="0" destOrd="0" presId="urn:microsoft.com/office/officeart/2018/2/layout/IconVerticalSolidList"/>
    <dgm:cxn modelId="{69BCE476-1DEF-4B61-8E5C-64C438ACA02B}" srcId="{EFE86579-925A-4043-A00A-4AF4AC3DDC1C}" destId="{4932857F-95C2-45EE-B3C2-A3BB676B6450}" srcOrd="1" destOrd="0" parTransId="{266947B1-B8F1-463E-BB23-A7687C062D6E}" sibTransId="{61EF3A12-7B71-4B50-8DE2-7FC3E05AE702}"/>
    <dgm:cxn modelId="{5E0A9887-8D24-4ED6-86BD-DF3464DE4D60}" type="presOf" srcId="{13CD2C9B-3C4A-4FF4-B0F5-B15C481D6EFD}" destId="{9981612C-B34C-4014-8721-61CA968EACE5}" srcOrd="0" destOrd="0" presId="urn:microsoft.com/office/officeart/2018/2/layout/IconVerticalSolidList"/>
    <dgm:cxn modelId="{59943C9A-45A3-48DD-9C95-937760BCC094}" type="presOf" srcId="{EFE86579-925A-4043-A00A-4AF4AC3DDC1C}" destId="{C04DCB0D-62FE-48DD-9E9B-BCF46B6C0C80}" srcOrd="0" destOrd="0" presId="urn:microsoft.com/office/officeart/2018/2/layout/IconVerticalSolidList"/>
    <dgm:cxn modelId="{80958CC3-2B14-404A-9786-4F2858E34C5B}" srcId="{EFE86579-925A-4043-A00A-4AF4AC3DDC1C}" destId="{136655AF-1933-4EE4-B2AD-6B2CE0395C7E}" srcOrd="5" destOrd="0" parTransId="{26FE8E5B-1112-4796-A83C-D3E1AED3572E}" sibTransId="{1FEBF40B-BCD9-4339-92DC-54B564D05756}"/>
    <dgm:cxn modelId="{C7DE5ED2-62B2-476D-92D7-36A34F657621}" type="presOf" srcId="{6D3E445A-5B43-4B14-96D4-610A4BA4A8B5}" destId="{26202822-A022-424C-A186-20EAB3F1AFC3}" srcOrd="0" destOrd="0" presId="urn:microsoft.com/office/officeart/2018/2/layout/IconVerticalSolidList"/>
    <dgm:cxn modelId="{3D7C82E1-3E75-41A9-AF38-4EB78E391EBC}" srcId="{EFE86579-925A-4043-A00A-4AF4AC3DDC1C}" destId="{6D3E445A-5B43-4B14-96D4-610A4BA4A8B5}" srcOrd="2" destOrd="0" parTransId="{F408E53C-703D-46B1-99DC-A24040007444}" sibTransId="{D7995E83-4400-48EB-9A2C-AAA890F84604}"/>
    <dgm:cxn modelId="{13DFEEE1-45C1-496B-ABF1-0CCAFAAFCF3B}" srcId="{EFE86579-925A-4043-A00A-4AF4AC3DDC1C}" destId="{13CD2C9B-3C4A-4FF4-B0F5-B15C481D6EFD}" srcOrd="0" destOrd="0" parTransId="{5C6505F6-9725-4DF0-BFB9-3034A2A269AE}" sibTransId="{44421712-0904-4412-9CD2-7F33771E27B4}"/>
    <dgm:cxn modelId="{12D04EE6-D2E3-4D2C-8C30-9B480E50876E}" srcId="{EFE86579-925A-4043-A00A-4AF4AC3DDC1C}" destId="{8E3871E2-CF3B-44C4-B427-86F2DD5CEBF5}" srcOrd="3" destOrd="0" parTransId="{36371D25-C2AF-4761-9C15-14E0612A389F}" sibTransId="{B7E5597B-BB99-438D-B4A6-E5D3DA79BFAC}"/>
    <dgm:cxn modelId="{FC2961F9-7A5A-47B8-A5EB-6262606D384C}" type="presOf" srcId="{4932857F-95C2-45EE-B3C2-A3BB676B6450}" destId="{2B91FC5A-0E5D-4F74-AAE5-D449FA82330B}" srcOrd="0" destOrd="0" presId="urn:microsoft.com/office/officeart/2018/2/layout/IconVerticalSolidList"/>
    <dgm:cxn modelId="{1F3F2CCD-584E-4875-A403-3E3871670EE2}" type="presParOf" srcId="{C04DCB0D-62FE-48DD-9E9B-BCF46B6C0C80}" destId="{D3BDB28E-B266-4D93-8A2C-136B1F0766FB}" srcOrd="0" destOrd="0" presId="urn:microsoft.com/office/officeart/2018/2/layout/IconVerticalSolidList"/>
    <dgm:cxn modelId="{36684356-46EE-4B27-AE22-901B3E8E6546}" type="presParOf" srcId="{D3BDB28E-B266-4D93-8A2C-136B1F0766FB}" destId="{25532C48-9680-44B7-9E4B-19C15EA672E2}" srcOrd="0" destOrd="0" presId="urn:microsoft.com/office/officeart/2018/2/layout/IconVerticalSolidList"/>
    <dgm:cxn modelId="{63135D5D-4A36-4E1A-9140-D1813789BC94}" type="presParOf" srcId="{D3BDB28E-B266-4D93-8A2C-136B1F0766FB}" destId="{2B080892-2CFB-4234-8AAD-EB06DDC5B92E}" srcOrd="1" destOrd="0" presId="urn:microsoft.com/office/officeart/2018/2/layout/IconVerticalSolidList"/>
    <dgm:cxn modelId="{3377E4AF-47F9-49C3-A739-57D533F4478B}" type="presParOf" srcId="{D3BDB28E-B266-4D93-8A2C-136B1F0766FB}" destId="{23BA3C7E-96C2-42F7-A89F-B9032C55C0FA}" srcOrd="2" destOrd="0" presId="urn:microsoft.com/office/officeart/2018/2/layout/IconVerticalSolidList"/>
    <dgm:cxn modelId="{96C0961A-109F-421E-A072-384E363C5EFF}" type="presParOf" srcId="{D3BDB28E-B266-4D93-8A2C-136B1F0766FB}" destId="{9981612C-B34C-4014-8721-61CA968EACE5}" srcOrd="3" destOrd="0" presId="urn:microsoft.com/office/officeart/2018/2/layout/IconVerticalSolidList"/>
    <dgm:cxn modelId="{76F5145A-7BAF-4697-A626-FB9379D0C960}" type="presParOf" srcId="{C04DCB0D-62FE-48DD-9E9B-BCF46B6C0C80}" destId="{246CAAEC-AA73-4E79-887C-09CD7C4C7858}" srcOrd="1" destOrd="0" presId="urn:microsoft.com/office/officeart/2018/2/layout/IconVerticalSolidList"/>
    <dgm:cxn modelId="{5457744B-82C5-4461-9E5F-168F1A576ABB}" type="presParOf" srcId="{C04DCB0D-62FE-48DD-9E9B-BCF46B6C0C80}" destId="{B3121E25-50A8-4A15-93CF-7D483D1F9A0E}" srcOrd="2" destOrd="0" presId="urn:microsoft.com/office/officeart/2018/2/layout/IconVerticalSolidList"/>
    <dgm:cxn modelId="{B77FD9A3-C914-49E4-88DB-2C687B57EAD8}" type="presParOf" srcId="{B3121E25-50A8-4A15-93CF-7D483D1F9A0E}" destId="{3639830E-82BC-4F4A-B132-68769E3F3EEF}" srcOrd="0" destOrd="0" presId="urn:microsoft.com/office/officeart/2018/2/layout/IconVerticalSolidList"/>
    <dgm:cxn modelId="{15E7A78A-3E82-4E55-A9F7-ACA310D21BA6}" type="presParOf" srcId="{B3121E25-50A8-4A15-93CF-7D483D1F9A0E}" destId="{219A9317-E9A3-432B-BAE1-DDE64AC2E840}" srcOrd="1" destOrd="0" presId="urn:microsoft.com/office/officeart/2018/2/layout/IconVerticalSolidList"/>
    <dgm:cxn modelId="{6C43CED6-A7ED-4107-BFE6-F3D88BC91EF4}" type="presParOf" srcId="{B3121E25-50A8-4A15-93CF-7D483D1F9A0E}" destId="{B870D38D-36D7-41DA-9C0C-4C5D55954D25}" srcOrd="2" destOrd="0" presId="urn:microsoft.com/office/officeart/2018/2/layout/IconVerticalSolidList"/>
    <dgm:cxn modelId="{F3F6FCD6-01C4-4B17-810A-AC39B3D22725}" type="presParOf" srcId="{B3121E25-50A8-4A15-93CF-7D483D1F9A0E}" destId="{2B91FC5A-0E5D-4F74-AAE5-D449FA82330B}" srcOrd="3" destOrd="0" presId="urn:microsoft.com/office/officeart/2018/2/layout/IconVerticalSolidList"/>
    <dgm:cxn modelId="{8B323184-4FA3-4B0D-8DC4-702242F767E8}" type="presParOf" srcId="{C04DCB0D-62FE-48DD-9E9B-BCF46B6C0C80}" destId="{633CE577-2814-42EF-9492-0D807DAA96BE}" srcOrd="3" destOrd="0" presId="urn:microsoft.com/office/officeart/2018/2/layout/IconVerticalSolidList"/>
    <dgm:cxn modelId="{0C3AA111-D0B4-467B-AEDB-38B675B55AAF}" type="presParOf" srcId="{C04DCB0D-62FE-48DD-9E9B-BCF46B6C0C80}" destId="{112F9EE0-9C39-44BA-B76D-712F09F8CE3C}" srcOrd="4" destOrd="0" presId="urn:microsoft.com/office/officeart/2018/2/layout/IconVerticalSolidList"/>
    <dgm:cxn modelId="{C9E9B881-DA42-4027-8A9E-4A140CC17E3C}" type="presParOf" srcId="{112F9EE0-9C39-44BA-B76D-712F09F8CE3C}" destId="{4F0225C2-4AE0-4443-ACC5-C13C390A1EB7}" srcOrd="0" destOrd="0" presId="urn:microsoft.com/office/officeart/2018/2/layout/IconVerticalSolidList"/>
    <dgm:cxn modelId="{31825F32-C648-4DF7-B9E7-344FAEFB02C6}" type="presParOf" srcId="{112F9EE0-9C39-44BA-B76D-712F09F8CE3C}" destId="{AE541050-42B0-40A6-9401-8C065BBB0AB9}" srcOrd="1" destOrd="0" presId="urn:microsoft.com/office/officeart/2018/2/layout/IconVerticalSolidList"/>
    <dgm:cxn modelId="{A3B03465-7AB5-4CB6-8B23-C0183764F7E4}" type="presParOf" srcId="{112F9EE0-9C39-44BA-B76D-712F09F8CE3C}" destId="{BC952392-1315-4224-BC05-0B42179EAB62}" srcOrd="2" destOrd="0" presId="urn:microsoft.com/office/officeart/2018/2/layout/IconVerticalSolidList"/>
    <dgm:cxn modelId="{ECF1DA05-3597-40E7-B1D5-498D02EB84FA}" type="presParOf" srcId="{112F9EE0-9C39-44BA-B76D-712F09F8CE3C}" destId="{26202822-A022-424C-A186-20EAB3F1AFC3}" srcOrd="3" destOrd="0" presId="urn:microsoft.com/office/officeart/2018/2/layout/IconVerticalSolidList"/>
    <dgm:cxn modelId="{F94B7880-EA83-45B5-A469-9932FCB5C553}" type="presParOf" srcId="{C04DCB0D-62FE-48DD-9E9B-BCF46B6C0C80}" destId="{AD9E5C5E-69A0-477F-8E69-6B360A3B5FC0}" srcOrd="5" destOrd="0" presId="urn:microsoft.com/office/officeart/2018/2/layout/IconVerticalSolidList"/>
    <dgm:cxn modelId="{51AB9D67-11A0-4CC0-8D4F-D0F016CE43E3}" type="presParOf" srcId="{C04DCB0D-62FE-48DD-9E9B-BCF46B6C0C80}" destId="{D7E6F063-3508-4C1E-A10C-8C6E0D44F07A}" srcOrd="6" destOrd="0" presId="urn:microsoft.com/office/officeart/2018/2/layout/IconVerticalSolidList"/>
    <dgm:cxn modelId="{4DE2F083-F007-4EFB-B7C1-05DF9DF2621B}" type="presParOf" srcId="{D7E6F063-3508-4C1E-A10C-8C6E0D44F07A}" destId="{6CCDD375-BF74-42A4-BF7C-87F999ED183E}" srcOrd="0" destOrd="0" presId="urn:microsoft.com/office/officeart/2018/2/layout/IconVerticalSolidList"/>
    <dgm:cxn modelId="{58A12324-2EEC-4672-BCEF-06B0505C8FFE}" type="presParOf" srcId="{D7E6F063-3508-4C1E-A10C-8C6E0D44F07A}" destId="{31664145-8114-4A2A-8980-DA42ACEE7862}" srcOrd="1" destOrd="0" presId="urn:microsoft.com/office/officeart/2018/2/layout/IconVerticalSolidList"/>
    <dgm:cxn modelId="{E671C905-493D-4E1D-B28C-D66826743B8C}" type="presParOf" srcId="{D7E6F063-3508-4C1E-A10C-8C6E0D44F07A}" destId="{D58EF155-0EB6-4BC3-B420-26C2737AC7BF}" srcOrd="2" destOrd="0" presId="urn:microsoft.com/office/officeart/2018/2/layout/IconVerticalSolidList"/>
    <dgm:cxn modelId="{ABC6CDFC-1FC4-4C4F-8F1E-086D06133E63}" type="presParOf" srcId="{D7E6F063-3508-4C1E-A10C-8C6E0D44F07A}" destId="{A0BBF472-E9E3-4CF0-A972-BCDF3A4A52E4}" srcOrd="3" destOrd="0" presId="urn:microsoft.com/office/officeart/2018/2/layout/IconVerticalSolidList"/>
    <dgm:cxn modelId="{14215297-15D7-4700-9B43-5B5E6F5CB44C}" type="presParOf" srcId="{C04DCB0D-62FE-48DD-9E9B-BCF46B6C0C80}" destId="{ADADDC4B-35CB-4970-995C-950A9D0BA901}" srcOrd="7" destOrd="0" presId="urn:microsoft.com/office/officeart/2018/2/layout/IconVerticalSolidList"/>
    <dgm:cxn modelId="{B5935BAF-210C-401A-A3A6-2D209ED419AE}" type="presParOf" srcId="{C04DCB0D-62FE-48DD-9E9B-BCF46B6C0C80}" destId="{D30B8B03-E84F-4FE2-9B3A-E071AA1DF7B9}" srcOrd="8" destOrd="0" presId="urn:microsoft.com/office/officeart/2018/2/layout/IconVerticalSolidList"/>
    <dgm:cxn modelId="{48BC49DF-6BD0-4090-9A7E-3E73C441F532}" type="presParOf" srcId="{D30B8B03-E84F-4FE2-9B3A-E071AA1DF7B9}" destId="{8727B803-7155-46AD-B30B-3DE9336811ED}" srcOrd="0" destOrd="0" presId="urn:microsoft.com/office/officeart/2018/2/layout/IconVerticalSolidList"/>
    <dgm:cxn modelId="{856EF950-D8F8-41F4-ABC4-CF1EBA35935A}" type="presParOf" srcId="{D30B8B03-E84F-4FE2-9B3A-E071AA1DF7B9}" destId="{0810A85B-B1F1-4926-BC62-2420A8F72F21}" srcOrd="1" destOrd="0" presId="urn:microsoft.com/office/officeart/2018/2/layout/IconVerticalSolidList"/>
    <dgm:cxn modelId="{37B4FB7A-4AA0-4ECA-B746-4A7A3E352363}" type="presParOf" srcId="{D30B8B03-E84F-4FE2-9B3A-E071AA1DF7B9}" destId="{527F688A-94E8-4250-8D5F-513E7FE62F2C}" srcOrd="2" destOrd="0" presId="urn:microsoft.com/office/officeart/2018/2/layout/IconVerticalSolidList"/>
    <dgm:cxn modelId="{5C9BEF41-FC21-47AB-AB67-56349D658BB9}" type="presParOf" srcId="{D30B8B03-E84F-4FE2-9B3A-E071AA1DF7B9}" destId="{D40286E5-73A4-4A3F-8BBB-A59AB480C639}" srcOrd="3" destOrd="0" presId="urn:microsoft.com/office/officeart/2018/2/layout/IconVerticalSolidList"/>
    <dgm:cxn modelId="{F954B4A9-B264-4D63-AAD2-9B91307C4B32}" type="presParOf" srcId="{C04DCB0D-62FE-48DD-9E9B-BCF46B6C0C80}" destId="{C9CFD43D-2ED0-419B-8A76-30D10176295D}" srcOrd="9" destOrd="0" presId="urn:microsoft.com/office/officeart/2018/2/layout/IconVerticalSolidList"/>
    <dgm:cxn modelId="{7E6AA633-B5D1-4DA7-9E87-41A3DBEEE95E}" type="presParOf" srcId="{C04DCB0D-62FE-48DD-9E9B-BCF46B6C0C80}" destId="{264E8BDD-C4EC-448A-AD8B-AC469AB245AE}" srcOrd="10" destOrd="0" presId="urn:microsoft.com/office/officeart/2018/2/layout/IconVerticalSolidList"/>
    <dgm:cxn modelId="{8DAF79A0-4DFA-49BF-9BC1-372B3A515FB7}" type="presParOf" srcId="{264E8BDD-C4EC-448A-AD8B-AC469AB245AE}" destId="{1AB1F0CA-8BB8-4B1D-8A12-6F37659EBE02}" srcOrd="0" destOrd="0" presId="urn:microsoft.com/office/officeart/2018/2/layout/IconVerticalSolidList"/>
    <dgm:cxn modelId="{49B733A9-511B-48DF-9303-6D01430C5BF1}" type="presParOf" srcId="{264E8BDD-C4EC-448A-AD8B-AC469AB245AE}" destId="{765F83CC-E994-4DC9-9D1F-B75C172BD956}" srcOrd="1" destOrd="0" presId="urn:microsoft.com/office/officeart/2018/2/layout/IconVerticalSolidList"/>
    <dgm:cxn modelId="{38BFA897-B2D3-4A72-9B45-1A6B30BBB60A}" type="presParOf" srcId="{264E8BDD-C4EC-448A-AD8B-AC469AB245AE}" destId="{4BFC8865-BF7A-4185-B90E-56D3D53CCE08}" srcOrd="2" destOrd="0" presId="urn:microsoft.com/office/officeart/2018/2/layout/IconVerticalSolidList"/>
    <dgm:cxn modelId="{BB5F8D56-4485-4B0A-9246-6944B31FC491}" type="presParOf" srcId="{264E8BDD-C4EC-448A-AD8B-AC469AB245AE}" destId="{F0B26D01-01A1-477A-BA9A-AB8460393E1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A58277-2424-5C4F-8F5B-F8CE1E6790E9}">
      <dsp:nvSpPr>
        <dsp:cNvPr id="0" name=""/>
        <dsp:cNvSpPr/>
      </dsp:nvSpPr>
      <dsp:spPr>
        <a:xfrm>
          <a:off x="0" y="0"/>
          <a:ext cx="7189923" cy="80386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Arial" panose="020B0604020202020204" pitchFamily="34" charset="0"/>
              <a:cs typeface="Arial" panose="020B0604020202020204" pitchFamily="34" charset="0"/>
            </a:rPr>
            <a:t>Hair Stylist: Cutting and dying services </a:t>
          </a:r>
        </a:p>
      </dsp:txBody>
      <dsp:txXfrm>
        <a:off x="23544" y="23544"/>
        <a:ext cx="6254562" cy="756779"/>
      </dsp:txXfrm>
    </dsp:sp>
    <dsp:sp modelId="{B5029DA9-E63D-1C4C-A886-7966E24190B4}">
      <dsp:nvSpPr>
        <dsp:cNvPr id="0" name=""/>
        <dsp:cNvSpPr/>
      </dsp:nvSpPr>
      <dsp:spPr>
        <a:xfrm>
          <a:off x="602156" y="950024"/>
          <a:ext cx="7189923" cy="80386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151055"/>
                <a:satOff val="-15998"/>
                <a:lumOff val="-392"/>
                <a:alphaOff val="0"/>
                <a:tint val="96000"/>
                <a:lumMod val="104000"/>
              </a:schemeClr>
            </a:gs>
            <a:gs pos="100000">
              <a:schemeClr val="accent2">
                <a:hueOff val="151055"/>
                <a:satOff val="-15998"/>
                <a:lumOff val="-392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Arial" panose="020B0604020202020204" pitchFamily="34" charset="0"/>
              <a:cs typeface="Arial" panose="020B0604020202020204" pitchFamily="34" charset="0"/>
            </a:rPr>
            <a:t>Nail technician: Gel and acrylic treatments</a:t>
          </a:r>
        </a:p>
      </dsp:txBody>
      <dsp:txXfrm>
        <a:off x="625700" y="973568"/>
        <a:ext cx="6018165" cy="756779"/>
      </dsp:txXfrm>
    </dsp:sp>
    <dsp:sp modelId="{A6DDE0B5-0E92-FA47-BC4E-F510A098AC5B}">
      <dsp:nvSpPr>
        <dsp:cNvPr id="0" name=""/>
        <dsp:cNvSpPr/>
      </dsp:nvSpPr>
      <dsp:spPr>
        <a:xfrm>
          <a:off x="1195324" y="1900049"/>
          <a:ext cx="7189923" cy="80386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302110"/>
                <a:satOff val="-31995"/>
                <a:lumOff val="-784"/>
                <a:alphaOff val="0"/>
                <a:tint val="96000"/>
                <a:lumMod val="104000"/>
              </a:schemeClr>
            </a:gs>
            <a:gs pos="100000">
              <a:schemeClr val="accent2">
                <a:hueOff val="302110"/>
                <a:satOff val="-31995"/>
                <a:lumOff val="-784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>
              <a:latin typeface="Arial" panose="020B0604020202020204" pitchFamily="34" charset="0"/>
              <a:cs typeface="Arial" panose="020B0604020202020204" pitchFamily="34" charset="0"/>
            </a:rPr>
            <a:t>Skincare specialist: Facial services </a:t>
          </a:r>
        </a:p>
      </dsp:txBody>
      <dsp:txXfrm>
        <a:off x="1218868" y="1923593"/>
        <a:ext cx="6027152" cy="756779"/>
      </dsp:txXfrm>
    </dsp:sp>
    <dsp:sp modelId="{79FC5255-175C-B741-8901-712C93637555}">
      <dsp:nvSpPr>
        <dsp:cNvPr id="0" name=""/>
        <dsp:cNvSpPr/>
      </dsp:nvSpPr>
      <dsp:spPr>
        <a:xfrm>
          <a:off x="1797480" y="2850073"/>
          <a:ext cx="7189923" cy="80386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453165"/>
                <a:satOff val="-47993"/>
                <a:lumOff val="-1176"/>
                <a:alphaOff val="0"/>
                <a:tint val="96000"/>
                <a:lumMod val="104000"/>
              </a:schemeClr>
            </a:gs>
            <a:gs pos="100000">
              <a:schemeClr val="accent2">
                <a:hueOff val="453165"/>
                <a:satOff val="-47993"/>
                <a:lumOff val="-1176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>
              <a:latin typeface="Arial" panose="020B0604020202020204" pitchFamily="34" charset="0"/>
              <a:cs typeface="Arial" panose="020B0604020202020204" pitchFamily="34" charset="0"/>
            </a:rPr>
            <a:t>Receptionist: Booking and customer support </a:t>
          </a:r>
        </a:p>
      </dsp:txBody>
      <dsp:txXfrm>
        <a:off x="1821024" y="2873617"/>
        <a:ext cx="6018165" cy="756779"/>
      </dsp:txXfrm>
    </dsp:sp>
    <dsp:sp modelId="{0BF0FF37-A268-D94C-B507-081858717A2A}">
      <dsp:nvSpPr>
        <dsp:cNvPr id="0" name=""/>
        <dsp:cNvSpPr/>
      </dsp:nvSpPr>
      <dsp:spPr>
        <a:xfrm>
          <a:off x="6667409" y="615689"/>
          <a:ext cx="522513" cy="52251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784974" y="615689"/>
        <a:ext cx="287383" cy="393191"/>
      </dsp:txXfrm>
    </dsp:sp>
    <dsp:sp modelId="{CC6D9BD6-1ECB-0649-ACAD-E91D6CBF69D5}">
      <dsp:nvSpPr>
        <dsp:cNvPr id="0" name=""/>
        <dsp:cNvSpPr/>
      </dsp:nvSpPr>
      <dsp:spPr>
        <a:xfrm>
          <a:off x="7269565" y="1565713"/>
          <a:ext cx="522513" cy="52251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464328"/>
            <a:satOff val="-20928"/>
            <a:lumOff val="-1477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464328"/>
              <a:satOff val="-20928"/>
              <a:lumOff val="-147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387130" y="1565713"/>
        <a:ext cx="287383" cy="393191"/>
      </dsp:txXfrm>
    </dsp:sp>
    <dsp:sp modelId="{D3333453-F9FF-5342-85B6-73DE36735D2E}">
      <dsp:nvSpPr>
        <dsp:cNvPr id="0" name=""/>
        <dsp:cNvSpPr/>
      </dsp:nvSpPr>
      <dsp:spPr>
        <a:xfrm>
          <a:off x="7862734" y="2515738"/>
          <a:ext cx="522513" cy="52251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928655"/>
            <a:satOff val="-41856"/>
            <a:lumOff val="-2954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928655"/>
              <a:satOff val="-41856"/>
              <a:lumOff val="-295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980299" y="2515738"/>
        <a:ext cx="287383" cy="39319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532C48-9680-44B7-9E4B-19C15EA672E2}">
      <dsp:nvSpPr>
        <dsp:cNvPr id="0" name=""/>
        <dsp:cNvSpPr/>
      </dsp:nvSpPr>
      <dsp:spPr>
        <a:xfrm>
          <a:off x="0" y="1703"/>
          <a:ext cx="6832212" cy="7257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080892-2CFB-4234-8AAD-EB06DDC5B92E}">
      <dsp:nvSpPr>
        <dsp:cNvPr id="0" name=""/>
        <dsp:cNvSpPr/>
      </dsp:nvSpPr>
      <dsp:spPr>
        <a:xfrm>
          <a:off x="219526" y="164987"/>
          <a:ext cx="399138" cy="39913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81612C-B34C-4014-8721-61CA968EACE5}">
      <dsp:nvSpPr>
        <dsp:cNvPr id="0" name=""/>
        <dsp:cNvSpPr/>
      </dsp:nvSpPr>
      <dsp:spPr>
        <a:xfrm>
          <a:off x="838191" y="1703"/>
          <a:ext cx="5994020" cy="725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804" tIns="76804" rIns="76804" bIns="7680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Arial" panose="020B0604020202020204" pitchFamily="34" charset="0"/>
              <a:cs typeface="Arial" panose="020B0604020202020204" pitchFamily="34" charset="0"/>
            </a:rPr>
            <a:t>Renovation: Month 1-2</a:t>
          </a:r>
        </a:p>
      </dsp:txBody>
      <dsp:txXfrm>
        <a:off x="838191" y="1703"/>
        <a:ext cx="5994020" cy="725706"/>
      </dsp:txXfrm>
    </dsp:sp>
    <dsp:sp modelId="{3639830E-82BC-4F4A-B132-68769E3F3EEF}">
      <dsp:nvSpPr>
        <dsp:cNvPr id="0" name=""/>
        <dsp:cNvSpPr/>
      </dsp:nvSpPr>
      <dsp:spPr>
        <a:xfrm>
          <a:off x="0" y="908836"/>
          <a:ext cx="6832212" cy="7257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9A9317-E9A3-432B-BAE1-DDE64AC2E840}">
      <dsp:nvSpPr>
        <dsp:cNvPr id="0" name=""/>
        <dsp:cNvSpPr/>
      </dsp:nvSpPr>
      <dsp:spPr>
        <a:xfrm>
          <a:off x="219526" y="1072120"/>
          <a:ext cx="399138" cy="39913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91FC5A-0E5D-4F74-AAE5-D449FA82330B}">
      <dsp:nvSpPr>
        <dsp:cNvPr id="0" name=""/>
        <dsp:cNvSpPr/>
      </dsp:nvSpPr>
      <dsp:spPr>
        <a:xfrm>
          <a:off x="838191" y="908836"/>
          <a:ext cx="5994020" cy="725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804" tIns="76804" rIns="76804" bIns="7680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Purchase Equipment's: Month 3</a:t>
          </a:r>
        </a:p>
      </dsp:txBody>
      <dsp:txXfrm>
        <a:off x="838191" y="908836"/>
        <a:ext cx="5994020" cy="725706"/>
      </dsp:txXfrm>
    </dsp:sp>
    <dsp:sp modelId="{4F0225C2-4AE0-4443-ACC5-C13C390A1EB7}">
      <dsp:nvSpPr>
        <dsp:cNvPr id="0" name=""/>
        <dsp:cNvSpPr/>
      </dsp:nvSpPr>
      <dsp:spPr>
        <a:xfrm>
          <a:off x="0" y="1815969"/>
          <a:ext cx="6832212" cy="7257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541050-42B0-40A6-9401-8C065BBB0AB9}">
      <dsp:nvSpPr>
        <dsp:cNvPr id="0" name=""/>
        <dsp:cNvSpPr/>
      </dsp:nvSpPr>
      <dsp:spPr>
        <a:xfrm>
          <a:off x="219526" y="1979253"/>
          <a:ext cx="399138" cy="39913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202822-A022-424C-A186-20EAB3F1AFC3}">
      <dsp:nvSpPr>
        <dsp:cNvPr id="0" name=""/>
        <dsp:cNvSpPr/>
      </dsp:nvSpPr>
      <dsp:spPr>
        <a:xfrm>
          <a:off x="838191" y="1815969"/>
          <a:ext cx="5994020" cy="725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804" tIns="76804" rIns="76804" bIns="7680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Hire Staff: Month 4</a:t>
          </a:r>
        </a:p>
      </dsp:txBody>
      <dsp:txXfrm>
        <a:off x="838191" y="1815969"/>
        <a:ext cx="5994020" cy="725706"/>
      </dsp:txXfrm>
    </dsp:sp>
    <dsp:sp modelId="{6CCDD375-BF74-42A4-BF7C-87F999ED183E}">
      <dsp:nvSpPr>
        <dsp:cNvPr id="0" name=""/>
        <dsp:cNvSpPr/>
      </dsp:nvSpPr>
      <dsp:spPr>
        <a:xfrm>
          <a:off x="0" y="2723102"/>
          <a:ext cx="6832212" cy="7257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664145-8114-4A2A-8980-DA42ACEE7862}">
      <dsp:nvSpPr>
        <dsp:cNvPr id="0" name=""/>
        <dsp:cNvSpPr/>
      </dsp:nvSpPr>
      <dsp:spPr>
        <a:xfrm>
          <a:off x="219526" y="2886386"/>
          <a:ext cx="399138" cy="39913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BBF472-E9E3-4CF0-A972-BCDF3A4A52E4}">
      <dsp:nvSpPr>
        <dsp:cNvPr id="0" name=""/>
        <dsp:cNvSpPr/>
      </dsp:nvSpPr>
      <dsp:spPr>
        <a:xfrm>
          <a:off x="838191" y="2723102"/>
          <a:ext cx="5994020" cy="725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804" tIns="76804" rIns="76804" bIns="7680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Arial" panose="020B0604020202020204" pitchFamily="34" charset="0"/>
              <a:cs typeface="Arial" panose="020B0604020202020204" pitchFamily="34" charset="0"/>
            </a:rPr>
            <a:t>Soft Launch: Month 5</a:t>
          </a:r>
        </a:p>
      </dsp:txBody>
      <dsp:txXfrm>
        <a:off x="838191" y="2723102"/>
        <a:ext cx="5994020" cy="725706"/>
      </dsp:txXfrm>
    </dsp:sp>
    <dsp:sp modelId="{8727B803-7155-46AD-B30B-3DE9336811ED}">
      <dsp:nvSpPr>
        <dsp:cNvPr id="0" name=""/>
        <dsp:cNvSpPr/>
      </dsp:nvSpPr>
      <dsp:spPr>
        <a:xfrm>
          <a:off x="0" y="3630236"/>
          <a:ext cx="6832212" cy="7257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10A85B-B1F1-4926-BC62-2420A8F72F21}">
      <dsp:nvSpPr>
        <dsp:cNvPr id="0" name=""/>
        <dsp:cNvSpPr/>
      </dsp:nvSpPr>
      <dsp:spPr>
        <a:xfrm>
          <a:off x="219526" y="3793520"/>
          <a:ext cx="399138" cy="39913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0286E5-73A4-4A3F-8BBB-A59AB480C639}">
      <dsp:nvSpPr>
        <dsp:cNvPr id="0" name=""/>
        <dsp:cNvSpPr/>
      </dsp:nvSpPr>
      <dsp:spPr>
        <a:xfrm>
          <a:off x="838191" y="3630236"/>
          <a:ext cx="5994020" cy="725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804" tIns="76804" rIns="76804" bIns="7680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Arial" panose="020B0604020202020204" pitchFamily="34" charset="0"/>
              <a:cs typeface="Arial" panose="020B0604020202020204" pitchFamily="34" charset="0"/>
            </a:rPr>
            <a:t>Grand Opening: Month 6</a:t>
          </a:r>
        </a:p>
      </dsp:txBody>
      <dsp:txXfrm>
        <a:off x="838191" y="3630236"/>
        <a:ext cx="5994020" cy="725706"/>
      </dsp:txXfrm>
    </dsp:sp>
    <dsp:sp modelId="{1AB1F0CA-8BB8-4B1D-8A12-6F37659EBE02}">
      <dsp:nvSpPr>
        <dsp:cNvPr id="0" name=""/>
        <dsp:cNvSpPr/>
      </dsp:nvSpPr>
      <dsp:spPr>
        <a:xfrm>
          <a:off x="0" y="4537369"/>
          <a:ext cx="6832212" cy="7257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5F83CC-E994-4DC9-9D1F-B75C172BD956}">
      <dsp:nvSpPr>
        <dsp:cNvPr id="0" name=""/>
        <dsp:cNvSpPr/>
      </dsp:nvSpPr>
      <dsp:spPr>
        <a:xfrm>
          <a:off x="219526" y="4700653"/>
          <a:ext cx="399138" cy="39913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B26D01-01A1-477A-BA9A-AB8460393E1D}">
      <dsp:nvSpPr>
        <dsp:cNvPr id="0" name=""/>
        <dsp:cNvSpPr/>
      </dsp:nvSpPr>
      <dsp:spPr>
        <a:xfrm>
          <a:off x="838191" y="4537369"/>
          <a:ext cx="5994020" cy="725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804" tIns="76804" rIns="76804" bIns="7680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Arial" panose="020B0604020202020204" pitchFamily="34" charset="0"/>
              <a:cs typeface="Arial" panose="020B0604020202020204" pitchFamily="34" charset="0"/>
            </a:rPr>
            <a:t>Financial Review and expansion plan: Month 12</a:t>
          </a:r>
        </a:p>
      </dsp:txBody>
      <dsp:txXfrm>
        <a:off x="838191" y="4537369"/>
        <a:ext cx="5994020" cy="7257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99269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2112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72150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12/7/25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13849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12/7/25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40938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12/7/25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27027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12/7/25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23548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12/7/25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46201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12/7/25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87385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84621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67142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12/7/25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53005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12/7/25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20804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12/7/25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93613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39345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5761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12/7/25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2830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792" r:id="rId11"/>
    <p:sldLayoutId id="2147483793" r:id="rId12"/>
    <p:sldLayoutId id="2147483794" r:id="rId13"/>
    <p:sldLayoutId id="2147483795" r:id="rId14"/>
    <p:sldLayoutId id="2147483796" r:id="rId15"/>
    <p:sldLayoutId id="214748379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A692209D-B607-46C3-8560-07AF72291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94874638-CF15-4908-BC4B-4908744D0B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4639734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9862BD-6A0B-7753-6321-E76369B272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0431" y="661103"/>
            <a:ext cx="3778870" cy="1229683"/>
          </a:xfrm>
        </p:spPr>
        <p:txBody>
          <a:bodyPr>
            <a:normAutofit fontScale="90000"/>
          </a:bodyPr>
          <a:lstStyle/>
          <a:p>
            <a:r>
              <a:rPr lang="en-US" sz="40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Plan Presentation</a:t>
            </a:r>
          </a:p>
        </p:txBody>
      </p:sp>
      <p:sp>
        <p:nvSpPr>
          <p:cNvPr id="37" name="Freeform 5">
            <a:extLst>
              <a:ext uri="{FF2B5EF4-FFF2-40B4-BE49-F238E27FC236}">
                <a16:creationId xmlns:a16="http://schemas.microsoft.com/office/drawing/2014/main" id="{5F1B8348-CD6E-4561-A704-C232D9A2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5404022" cy="857047"/>
          </a:xfrm>
          <a:custGeom>
            <a:avLst/>
            <a:gdLst>
              <a:gd name="T0" fmla="*/ 1114 w 1117"/>
              <a:gd name="T1" fmla="*/ 77 h 163"/>
              <a:gd name="T2" fmla="*/ 1040 w 1117"/>
              <a:gd name="T3" fmla="*/ 3 h 163"/>
              <a:gd name="T4" fmla="*/ 1039 w 1117"/>
              <a:gd name="T5" fmla="*/ 2 h 163"/>
              <a:gd name="T6" fmla="*/ 1034 w 1117"/>
              <a:gd name="T7" fmla="*/ 0 h 163"/>
              <a:gd name="T8" fmla="*/ 578 w 1117"/>
              <a:gd name="T9" fmla="*/ 0 h 163"/>
              <a:gd name="T10" fmla="*/ 562 w 1117"/>
              <a:gd name="T11" fmla="*/ 0 h 163"/>
              <a:gd name="T12" fmla="*/ 440 w 1117"/>
              <a:gd name="T13" fmla="*/ 0 h 163"/>
              <a:gd name="T14" fmla="*/ 106 w 1117"/>
              <a:gd name="T15" fmla="*/ 0 h 163"/>
              <a:gd name="T16" fmla="*/ 0 w 1117"/>
              <a:gd name="T17" fmla="*/ 0 h 163"/>
              <a:gd name="T18" fmla="*/ 0 w 1117"/>
              <a:gd name="T19" fmla="*/ 163 h 163"/>
              <a:gd name="T20" fmla="*/ 106 w 1117"/>
              <a:gd name="T21" fmla="*/ 163 h 163"/>
              <a:gd name="T22" fmla="*/ 440 w 1117"/>
              <a:gd name="T23" fmla="*/ 163 h 163"/>
              <a:gd name="T24" fmla="*/ 562 w 1117"/>
              <a:gd name="T25" fmla="*/ 163 h 163"/>
              <a:gd name="T26" fmla="*/ 578 w 1117"/>
              <a:gd name="T27" fmla="*/ 163 h 163"/>
              <a:gd name="T28" fmla="*/ 1034 w 1117"/>
              <a:gd name="T29" fmla="*/ 163 h 163"/>
              <a:gd name="T30" fmla="*/ 1039 w 1117"/>
              <a:gd name="T31" fmla="*/ 161 h 163"/>
              <a:gd name="T32" fmla="*/ 1040 w 1117"/>
              <a:gd name="T33" fmla="*/ 160 h 163"/>
              <a:gd name="T34" fmla="*/ 1114 w 1117"/>
              <a:gd name="T35" fmla="*/ 86 h 163"/>
              <a:gd name="T36" fmla="*/ 1114 w 1117"/>
              <a:gd name="T37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117" h="163">
                <a:moveTo>
                  <a:pt x="1114" y="77"/>
                </a:moveTo>
                <a:cubicBezTo>
                  <a:pt x="1040" y="3"/>
                  <a:pt x="1040" y="3"/>
                  <a:pt x="1040" y="3"/>
                </a:cubicBezTo>
                <a:cubicBezTo>
                  <a:pt x="1040" y="2"/>
                  <a:pt x="1039" y="2"/>
                  <a:pt x="1039" y="2"/>
                </a:cubicBezTo>
                <a:cubicBezTo>
                  <a:pt x="1038" y="1"/>
                  <a:pt x="1036" y="0"/>
                  <a:pt x="1034" y="0"/>
                </a:cubicBezTo>
                <a:cubicBezTo>
                  <a:pt x="578" y="0"/>
                  <a:pt x="578" y="0"/>
                  <a:pt x="578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40" y="0"/>
                  <a:pt x="440" y="0"/>
                  <a:pt x="440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40" y="163"/>
                  <a:pt x="440" y="163"/>
                  <a:pt x="440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8" y="163"/>
                  <a:pt x="578" y="163"/>
                  <a:pt x="578" y="163"/>
                </a:cubicBezTo>
                <a:cubicBezTo>
                  <a:pt x="1034" y="163"/>
                  <a:pt x="1034" y="163"/>
                  <a:pt x="1034" y="163"/>
                </a:cubicBezTo>
                <a:cubicBezTo>
                  <a:pt x="1036" y="163"/>
                  <a:pt x="1038" y="162"/>
                  <a:pt x="1039" y="161"/>
                </a:cubicBezTo>
                <a:cubicBezTo>
                  <a:pt x="1039" y="160"/>
                  <a:pt x="1040" y="160"/>
                  <a:pt x="1040" y="160"/>
                </a:cubicBezTo>
                <a:cubicBezTo>
                  <a:pt x="1114" y="86"/>
                  <a:pt x="1114" y="86"/>
                  <a:pt x="1114" y="86"/>
                </a:cubicBezTo>
                <a:cubicBezTo>
                  <a:pt x="1117" y="83"/>
                  <a:pt x="1117" y="79"/>
                  <a:pt x="1114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6E11F2-1C92-0D2F-DBDA-3959AFC4FC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2836" y="2243981"/>
            <a:ext cx="4194059" cy="2723234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6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Business: Simo’s Beauty Salon</a:t>
            </a:r>
            <a:br>
              <a:rPr lang="en-US" sz="16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Name: Simona Anastasiu</a:t>
            </a:r>
            <a:br>
              <a:rPr lang="en-US" sz="16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2422719</a:t>
            </a:r>
            <a:br>
              <a:rPr lang="en-US" sz="16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sz="1600" i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Enterprise and Entrepreneurship</a:t>
            </a:r>
            <a:br>
              <a:rPr lang="en-GB" sz="1600" i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i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Said Usman.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400" i="0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>
              <a:solidFill>
                <a:srgbClr val="FEFFFF"/>
              </a:solidFill>
            </a:endParaRPr>
          </a:p>
        </p:txBody>
      </p:sp>
      <p:pic>
        <p:nvPicPr>
          <p:cNvPr id="30" name="Graphic 29" descr="Teacher">
            <a:extLst>
              <a:ext uri="{FF2B5EF4-FFF2-40B4-BE49-F238E27FC236}">
                <a16:creationId xmlns:a16="http://schemas.microsoft.com/office/drawing/2014/main" id="{4626D012-4497-4D4F-6B79-2BF3392639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43011" y="967417"/>
            <a:ext cx="4930468" cy="4930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14227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0A46F010-D160-4609-8979-FFD8C1EA6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D1C3D2-85E8-1F2B-DFBE-72872F703D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062" y="624110"/>
            <a:ext cx="8131550" cy="1280890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Business Idea Overview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81B8C4F6-C3AC-4C94-8EC7-E4F7B7E9C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285151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0B789310-9859-4942-98C8-3D2F12AAA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  <a:solidFill>
            <a:schemeClr val="tx2">
              <a:lumMod val="60000"/>
              <a:lumOff val="40000"/>
              <a:alpha val="40000"/>
            </a:schemeClr>
          </a:solidFill>
        </p:grpSpPr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FE9E5460-2AA9-4786-B69C-23DBEF356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E344A2AF-3860-4427-B13E-98021C17A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DDBDD44E-1DC0-48AB-8FEC-E098D9197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14">
              <a:extLst>
                <a:ext uri="{FF2B5EF4-FFF2-40B4-BE49-F238E27FC236}">
                  <a16:creationId xmlns:a16="http://schemas.microsoft.com/office/drawing/2014/main" id="{3151FF3E-5E3F-4D82-A684-0003BACEA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C6CBF27E-7F0C-4489-95A7-82DE1C0460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6">
              <a:extLst>
                <a:ext uri="{FF2B5EF4-FFF2-40B4-BE49-F238E27FC236}">
                  <a16:creationId xmlns:a16="http://schemas.microsoft.com/office/drawing/2014/main" id="{233BE304-221E-425E-A484-4B2E5F405B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7">
              <a:extLst>
                <a:ext uri="{FF2B5EF4-FFF2-40B4-BE49-F238E27FC236}">
                  <a16:creationId xmlns:a16="http://schemas.microsoft.com/office/drawing/2014/main" id="{10D5734E-EAEA-4A08-86A9-39BD5563EC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4D47FE86-98D1-4E35-86E4-16E9A19A6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19">
              <a:extLst>
                <a:ext uri="{FF2B5EF4-FFF2-40B4-BE49-F238E27FC236}">
                  <a16:creationId xmlns:a16="http://schemas.microsoft.com/office/drawing/2014/main" id="{F00661F9-B224-4DB1-8EFB-ABF9402BDE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20">
              <a:extLst>
                <a:ext uri="{FF2B5EF4-FFF2-40B4-BE49-F238E27FC236}">
                  <a16:creationId xmlns:a16="http://schemas.microsoft.com/office/drawing/2014/main" id="{679DCB4E-8D36-4B7A-AF0C-8399F113A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Freeform 21">
              <a:extLst>
                <a:ext uri="{FF2B5EF4-FFF2-40B4-BE49-F238E27FC236}">
                  <a16:creationId xmlns:a16="http://schemas.microsoft.com/office/drawing/2014/main" id="{4FAD51F6-D24C-4FD6-BEAE-41F0E5A825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Freeform 22">
              <a:extLst>
                <a:ext uri="{FF2B5EF4-FFF2-40B4-BE49-F238E27FC236}">
                  <a16:creationId xmlns:a16="http://schemas.microsoft.com/office/drawing/2014/main" id="{87AC773F-6D31-458A-9DD7-76566C8A9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6F1CEC7A-E419-4950-AA57-B00546C29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  <a:solidFill>
            <a:schemeClr val="tx2">
              <a:lumMod val="75000"/>
              <a:alpha val="70000"/>
            </a:schemeClr>
          </a:solidFill>
        </p:grpSpPr>
        <p:sp>
          <p:nvSpPr>
            <p:cNvPr id="27" name="Freeform 27">
              <a:extLst>
                <a:ext uri="{FF2B5EF4-FFF2-40B4-BE49-F238E27FC236}">
                  <a16:creationId xmlns:a16="http://schemas.microsoft.com/office/drawing/2014/main" id="{7AE7DCD1-5235-45E8-B229-15A3E3962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28">
              <a:extLst>
                <a:ext uri="{FF2B5EF4-FFF2-40B4-BE49-F238E27FC236}">
                  <a16:creationId xmlns:a16="http://schemas.microsoft.com/office/drawing/2014/main" id="{C82E58C3-65A5-4079-BF94-E675AA410C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29">
              <a:extLst>
                <a:ext uri="{FF2B5EF4-FFF2-40B4-BE49-F238E27FC236}">
                  <a16:creationId xmlns:a16="http://schemas.microsoft.com/office/drawing/2014/main" id="{7AABE1FA-6DC8-4A47-AC5C-F05B9C111C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30">
              <a:extLst>
                <a:ext uri="{FF2B5EF4-FFF2-40B4-BE49-F238E27FC236}">
                  <a16:creationId xmlns:a16="http://schemas.microsoft.com/office/drawing/2014/main" id="{17BB7298-8900-4C67-B800-BD241F019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31">
              <a:extLst>
                <a:ext uri="{FF2B5EF4-FFF2-40B4-BE49-F238E27FC236}">
                  <a16:creationId xmlns:a16="http://schemas.microsoft.com/office/drawing/2014/main" id="{EE3442F8-53C2-490C-94EF-E423ECB95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32">
              <a:extLst>
                <a:ext uri="{FF2B5EF4-FFF2-40B4-BE49-F238E27FC236}">
                  <a16:creationId xmlns:a16="http://schemas.microsoft.com/office/drawing/2014/main" id="{3DBEA916-8B10-493A-8CBF-9B5FA2A4A0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33">
              <a:extLst>
                <a:ext uri="{FF2B5EF4-FFF2-40B4-BE49-F238E27FC236}">
                  <a16:creationId xmlns:a16="http://schemas.microsoft.com/office/drawing/2014/main" id="{248DB27B-F9EA-4F81-A746-7D57B768E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34">
              <a:extLst>
                <a:ext uri="{FF2B5EF4-FFF2-40B4-BE49-F238E27FC236}">
                  <a16:creationId xmlns:a16="http://schemas.microsoft.com/office/drawing/2014/main" id="{998E5C90-2A81-4013-AE09-2023B4407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35">
              <a:extLst>
                <a:ext uri="{FF2B5EF4-FFF2-40B4-BE49-F238E27FC236}">
                  <a16:creationId xmlns:a16="http://schemas.microsoft.com/office/drawing/2014/main" id="{86A8318B-7607-4519-8EEB-C7DD509653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6" name="Freeform 36">
              <a:extLst>
                <a:ext uri="{FF2B5EF4-FFF2-40B4-BE49-F238E27FC236}">
                  <a16:creationId xmlns:a16="http://schemas.microsoft.com/office/drawing/2014/main" id="{5009FB1B-4865-45DB-8727-F012E3ACA5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" name="Freeform 37">
              <a:extLst>
                <a:ext uri="{FF2B5EF4-FFF2-40B4-BE49-F238E27FC236}">
                  <a16:creationId xmlns:a16="http://schemas.microsoft.com/office/drawing/2014/main" id="{5B209B64-3A98-4B1A-857A-2368AFED67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" name="Freeform 38">
              <a:extLst>
                <a:ext uri="{FF2B5EF4-FFF2-40B4-BE49-F238E27FC236}">
                  <a16:creationId xmlns:a16="http://schemas.microsoft.com/office/drawing/2014/main" id="{EB3B5D03-7AE3-411C-A820-6844E7D0C6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40" name="Freeform 11">
            <a:extLst>
              <a:ext uri="{FF2B5EF4-FFF2-40B4-BE49-F238E27FC236}">
                <a16:creationId xmlns:a16="http://schemas.microsoft.com/office/drawing/2014/main" id="{91328346-8BAD-4616-B50B-5CFDA5648D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411452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09C40D-FFD5-8B67-F6E0-545EE5BB6A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3062" y="2133600"/>
            <a:ext cx="7845212" cy="31115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Type of Business: ( Modern Beauty Salone)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Keys Services: (Hair, nails, skincare)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Teach-enhanced experience: (online booking, digital tools)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Market need: (affordable &amp; modern service)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Business Type Limited Company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: (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Ltd)</a:t>
            </a:r>
          </a:p>
          <a:p>
            <a:pPr marL="0" indent="0">
              <a:lnSpc>
                <a:spcPct val="150000"/>
              </a:lnSpc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96237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0A46F010-D160-4609-8979-FFD8C1EA6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D0A584-54AC-D600-3CE4-96493B6F0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062" y="624110"/>
            <a:ext cx="8131550" cy="1280890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Product &amp; Service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81B8C4F6-C3AC-4C94-8EC7-E4F7B7E9C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285151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0B789310-9859-4942-98C8-3D2F12AAA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  <a:solidFill>
            <a:schemeClr val="tx2">
              <a:lumMod val="60000"/>
              <a:lumOff val="40000"/>
              <a:alpha val="40000"/>
            </a:schemeClr>
          </a:solidFill>
        </p:grpSpPr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FE9E5460-2AA9-4786-B69C-23DBEF356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3" name="Freeform 12">
              <a:extLst>
                <a:ext uri="{FF2B5EF4-FFF2-40B4-BE49-F238E27FC236}">
                  <a16:creationId xmlns:a16="http://schemas.microsoft.com/office/drawing/2014/main" id="{E344A2AF-3860-4427-B13E-98021C17A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4" name="Freeform 13">
              <a:extLst>
                <a:ext uri="{FF2B5EF4-FFF2-40B4-BE49-F238E27FC236}">
                  <a16:creationId xmlns:a16="http://schemas.microsoft.com/office/drawing/2014/main" id="{DDBDD44E-1DC0-48AB-8FEC-E098D9197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5" name="Freeform 14">
              <a:extLst>
                <a:ext uri="{FF2B5EF4-FFF2-40B4-BE49-F238E27FC236}">
                  <a16:creationId xmlns:a16="http://schemas.microsoft.com/office/drawing/2014/main" id="{3151FF3E-5E3F-4D82-A684-0003BACEA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6" name="Freeform 15">
              <a:extLst>
                <a:ext uri="{FF2B5EF4-FFF2-40B4-BE49-F238E27FC236}">
                  <a16:creationId xmlns:a16="http://schemas.microsoft.com/office/drawing/2014/main" id="{C6CBF27E-7F0C-4489-95A7-82DE1C0460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7" name="Freeform 16">
              <a:extLst>
                <a:ext uri="{FF2B5EF4-FFF2-40B4-BE49-F238E27FC236}">
                  <a16:creationId xmlns:a16="http://schemas.microsoft.com/office/drawing/2014/main" id="{233BE304-221E-425E-A484-4B2E5F405B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8" name="Freeform 17">
              <a:extLst>
                <a:ext uri="{FF2B5EF4-FFF2-40B4-BE49-F238E27FC236}">
                  <a16:creationId xmlns:a16="http://schemas.microsoft.com/office/drawing/2014/main" id="{10D5734E-EAEA-4A08-86A9-39BD5563EC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9" name="Freeform 18">
              <a:extLst>
                <a:ext uri="{FF2B5EF4-FFF2-40B4-BE49-F238E27FC236}">
                  <a16:creationId xmlns:a16="http://schemas.microsoft.com/office/drawing/2014/main" id="{4D47FE86-98D1-4E35-86E4-16E9A19A6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0" name="Freeform 19">
              <a:extLst>
                <a:ext uri="{FF2B5EF4-FFF2-40B4-BE49-F238E27FC236}">
                  <a16:creationId xmlns:a16="http://schemas.microsoft.com/office/drawing/2014/main" id="{F00661F9-B224-4DB1-8EFB-ABF9402BDE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1" name="Freeform 20">
              <a:extLst>
                <a:ext uri="{FF2B5EF4-FFF2-40B4-BE49-F238E27FC236}">
                  <a16:creationId xmlns:a16="http://schemas.microsoft.com/office/drawing/2014/main" id="{679DCB4E-8D36-4B7A-AF0C-8399F113A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2" name="Freeform 21">
              <a:extLst>
                <a:ext uri="{FF2B5EF4-FFF2-40B4-BE49-F238E27FC236}">
                  <a16:creationId xmlns:a16="http://schemas.microsoft.com/office/drawing/2014/main" id="{4FAD51F6-D24C-4FD6-BEAE-41F0E5A825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Freeform 22">
              <a:extLst>
                <a:ext uri="{FF2B5EF4-FFF2-40B4-BE49-F238E27FC236}">
                  <a16:creationId xmlns:a16="http://schemas.microsoft.com/office/drawing/2014/main" id="{87AC773F-6D31-458A-9DD7-76566C8A9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6F1CEC7A-E419-4950-AA57-B00546C29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  <a:solidFill>
            <a:schemeClr val="tx2">
              <a:lumMod val="75000"/>
              <a:alpha val="70000"/>
            </a:schemeClr>
          </a:solidFill>
        </p:grpSpPr>
        <p:sp>
          <p:nvSpPr>
            <p:cNvPr id="27" name="Freeform 27">
              <a:extLst>
                <a:ext uri="{FF2B5EF4-FFF2-40B4-BE49-F238E27FC236}">
                  <a16:creationId xmlns:a16="http://schemas.microsoft.com/office/drawing/2014/main" id="{7AE7DCD1-5235-45E8-B229-15A3E3962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28">
              <a:extLst>
                <a:ext uri="{FF2B5EF4-FFF2-40B4-BE49-F238E27FC236}">
                  <a16:creationId xmlns:a16="http://schemas.microsoft.com/office/drawing/2014/main" id="{C82E58C3-65A5-4079-BF94-E675AA410C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29">
              <a:extLst>
                <a:ext uri="{FF2B5EF4-FFF2-40B4-BE49-F238E27FC236}">
                  <a16:creationId xmlns:a16="http://schemas.microsoft.com/office/drawing/2014/main" id="{7AABE1FA-6DC8-4A47-AC5C-F05B9C111C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30">
              <a:extLst>
                <a:ext uri="{FF2B5EF4-FFF2-40B4-BE49-F238E27FC236}">
                  <a16:creationId xmlns:a16="http://schemas.microsoft.com/office/drawing/2014/main" id="{17BB7298-8900-4C67-B800-BD241F019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31">
              <a:extLst>
                <a:ext uri="{FF2B5EF4-FFF2-40B4-BE49-F238E27FC236}">
                  <a16:creationId xmlns:a16="http://schemas.microsoft.com/office/drawing/2014/main" id="{EE3442F8-53C2-490C-94EF-E423ECB95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32">
              <a:extLst>
                <a:ext uri="{FF2B5EF4-FFF2-40B4-BE49-F238E27FC236}">
                  <a16:creationId xmlns:a16="http://schemas.microsoft.com/office/drawing/2014/main" id="{3DBEA916-8B10-493A-8CBF-9B5FA2A4A0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33">
              <a:extLst>
                <a:ext uri="{FF2B5EF4-FFF2-40B4-BE49-F238E27FC236}">
                  <a16:creationId xmlns:a16="http://schemas.microsoft.com/office/drawing/2014/main" id="{248DB27B-F9EA-4F81-A746-7D57B768E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34">
              <a:extLst>
                <a:ext uri="{FF2B5EF4-FFF2-40B4-BE49-F238E27FC236}">
                  <a16:creationId xmlns:a16="http://schemas.microsoft.com/office/drawing/2014/main" id="{998E5C90-2A81-4013-AE09-2023B4407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35">
              <a:extLst>
                <a:ext uri="{FF2B5EF4-FFF2-40B4-BE49-F238E27FC236}">
                  <a16:creationId xmlns:a16="http://schemas.microsoft.com/office/drawing/2014/main" id="{86A8318B-7607-4519-8EEB-C7DD509653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6" name="Freeform 36">
              <a:extLst>
                <a:ext uri="{FF2B5EF4-FFF2-40B4-BE49-F238E27FC236}">
                  <a16:creationId xmlns:a16="http://schemas.microsoft.com/office/drawing/2014/main" id="{5009FB1B-4865-45DB-8727-F012E3ACA5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" name="Freeform 37">
              <a:extLst>
                <a:ext uri="{FF2B5EF4-FFF2-40B4-BE49-F238E27FC236}">
                  <a16:creationId xmlns:a16="http://schemas.microsoft.com/office/drawing/2014/main" id="{5B209B64-3A98-4B1A-857A-2368AFED67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" name="Freeform 38">
              <a:extLst>
                <a:ext uri="{FF2B5EF4-FFF2-40B4-BE49-F238E27FC236}">
                  <a16:creationId xmlns:a16="http://schemas.microsoft.com/office/drawing/2014/main" id="{EB3B5D03-7AE3-411C-A820-6844E7D0C6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40" name="Freeform 11">
            <a:extLst>
              <a:ext uri="{FF2B5EF4-FFF2-40B4-BE49-F238E27FC236}">
                <a16:creationId xmlns:a16="http://schemas.microsoft.com/office/drawing/2014/main" id="{91328346-8BAD-4616-B50B-5CFDA5648D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411452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392CA2-A3DA-EF31-8C10-6BFA5A770D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3062" y="2133600"/>
            <a:ext cx="8131550" cy="377762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products and services that will be available at the salon would be: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Haircut and Dye Color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Nails (gel, acrylic)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Skincare and facials treatments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LED therapy &amp; skin analysis 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Future retails products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48363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42">
            <a:extLst>
              <a:ext uri="{FF2B5EF4-FFF2-40B4-BE49-F238E27FC236}">
                <a16:creationId xmlns:a16="http://schemas.microsoft.com/office/drawing/2014/main" id="{F966DD2F-FBF5-41CE-A3F4-565352D95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8CD8F5-E1F6-91EC-A04D-7B4D94834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4897" y="624110"/>
            <a:ext cx="9712998" cy="12808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Management Structure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F46FCE2B-F2D2-466E-B0AA-8E341DB498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9" name="Freeform 11">
            <a:extLst>
              <a:ext uri="{FF2B5EF4-FFF2-40B4-BE49-F238E27FC236}">
                <a16:creationId xmlns:a16="http://schemas.microsoft.com/office/drawing/2014/main" id="{2BD31C98-199A-4722-A1A5-4393A43E7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graphicFrame>
        <p:nvGraphicFramePr>
          <p:cNvPr id="42" name="TextBox 6">
            <a:extLst>
              <a:ext uri="{FF2B5EF4-FFF2-40B4-BE49-F238E27FC236}">
                <a16:creationId xmlns:a16="http://schemas.microsoft.com/office/drawing/2014/main" id="{17696A6A-7171-7D29-B145-74AB13F576F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78314191"/>
              </p:ext>
            </p:extLst>
          </p:nvPr>
        </p:nvGraphicFramePr>
        <p:xfrm>
          <a:off x="1794897" y="2222983"/>
          <a:ext cx="8987404" cy="3653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16601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A46F010-D160-4609-8979-FFD8C1EA6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1B0446-F822-3E75-1730-1EC2B9EAED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062" y="624110"/>
            <a:ext cx="8131550" cy="1280890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Market analysis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1B8C4F6-C3AC-4C94-8EC7-E4F7B7E9C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285151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B789310-9859-4942-98C8-3D2F12AAA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  <a:solidFill>
            <a:schemeClr val="tx2">
              <a:lumMod val="60000"/>
              <a:lumOff val="40000"/>
              <a:alpha val="40000"/>
            </a:schemeClr>
          </a:solidFill>
        </p:grpSpPr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FE9E5460-2AA9-4786-B69C-23DBEF356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E344A2AF-3860-4427-B13E-98021C17A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DDBDD44E-1DC0-48AB-8FEC-E098D9197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14">
              <a:extLst>
                <a:ext uri="{FF2B5EF4-FFF2-40B4-BE49-F238E27FC236}">
                  <a16:creationId xmlns:a16="http://schemas.microsoft.com/office/drawing/2014/main" id="{3151FF3E-5E3F-4D82-A684-0003BACEA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C6CBF27E-7F0C-4489-95A7-82DE1C0460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6">
              <a:extLst>
                <a:ext uri="{FF2B5EF4-FFF2-40B4-BE49-F238E27FC236}">
                  <a16:creationId xmlns:a16="http://schemas.microsoft.com/office/drawing/2014/main" id="{233BE304-221E-425E-A484-4B2E5F405B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7">
              <a:extLst>
                <a:ext uri="{FF2B5EF4-FFF2-40B4-BE49-F238E27FC236}">
                  <a16:creationId xmlns:a16="http://schemas.microsoft.com/office/drawing/2014/main" id="{10D5734E-EAEA-4A08-86A9-39BD5563EC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4D47FE86-98D1-4E35-86E4-16E9A19A6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19">
              <a:extLst>
                <a:ext uri="{FF2B5EF4-FFF2-40B4-BE49-F238E27FC236}">
                  <a16:creationId xmlns:a16="http://schemas.microsoft.com/office/drawing/2014/main" id="{F00661F9-B224-4DB1-8EFB-ABF9402BDE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20">
              <a:extLst>
                <a:ext uri="{FF2B5EF4-FFF2-40B4-BE49-F238E27FC236}">
                  <a16:creationId xmlns:a16="http://schemas.microsoft.com/office/drawing/2014/main" id="{679DCB4E-8D36-4B7A-AF0C-8399F113A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Freeform 21">
              <a:extLst>
                <a:ext uri="{FF2B5EF4-FFF2-40B4-BE49-F238E27FC236}">
                  <a16:creationId xmlns:a16="http://schemas.microsoft.com/office/drawing/2014/main" id="{4FAD51F6-D24C-4FD6-BEAE-41F0E5A825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Freeform 22">
              <a:extLst>
                <a:ext uri="{FF2B5EF4-FFF2-40B4-BE49-F238E27FC236}">
                  <a16:creationId xmlns:a16="http://schemas.microsoft.com/office/drawing/2014/main" id="{87AC773F-6D31-458A-9DD7-76566C8A9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6F1CEC7A-E419-4950-AA57-B00546C29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  <a:solidFill>
            <a:schemeClr val="tx2">
              <a:lumMod val="75000"/>
              <a:alpha val="70000"/>
            </a:schemeClr>
          </a:solidFill>
        </p:grpSpPr>
        <p:sp>
          <p:nvSpPr>
            <p:cNvPr id="27" name="Freeform 27">
              <a:extLst>
                <a:ext uri="{FF2B5EF4-FFF2-40B4-BE49-F238E27FC236}">
                  <a16:creationId xmlns:a16="http://schemas.microsoft.com/office/drawing/2014/main" id="{7AE7DCD1-5235-45E8-B229-15A3E3962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28">
              <a:extLst>
                <a:ext uri="{FF2B5EF4-FFF2-40B4-BE49-F238E27FC236}">
                  <a16:creationId xmlns:a16="http://schemas.microsoft.com/office/drawing/2014/main" id="{C82E58C3-65A5-4079-BF94-E675AA410C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29">
              <a:extLst>
                <a:ext uri="{FF2B5EF4-FFF2-40B4-BE49-F238E27FC236}">
                  <a16:creationId xmlns:a16="http://schemas.microsoft.com/office/drawing/2014/main" id="{7AABE1FA-6DC8-4A47-AC5C-F05B9C111C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30">
              <a:extLst>
                <a:ext uri="{FF2B5EF4-FFF2-40B4-BE49-F238E27FC236}">
                  <a16:creationId xmlns:a16="http://schemas.microsoft.com/office/drawing/2014/main" id="{17BB7298-8900-4C67-B800-BD241F019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31">
              <a:extLst>
                <a:ext uri="{FF2B5EF4-FFF2-40B4-BE49-F238E27FC236}">
                  <a16:creationId xmlns:a16="http://schemas.microsoft.com/office/drawing/2014/main" id="{EE3442F8-53C2-490C-94EF-E423ECB95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32">
              <a:extLst>
                <a:ext uri="{FF2B5EF4-FFF2-40B4-BE49-F238E27FC236}">
                  <a16:creationId xmlns:a16="http://schemas.microsoft.com/office/drawing/2014/main" id="{3DBEA916-8B10-493A-8CBF-9B5FA2A4A0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33">
              <a:extLst>
                <a:ext uri="{FF2B5EF4-FFF2-40B4-BE49-F238E27FC236}">
                  <a16:creationId xmlns:a16="http://schemas.microsoft.com/office/drawing/2014/main" id="{248DB27B-F9EA-4F81-A746-7D57B768E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34">
              <a:extLst>
                <a:ext uri="{FF2B5EF4-FFF2-40B4-BE49-F238E27FC236}">
                  <a16:creationId xmlns:a16="http://schemas.microsoft.com/office/drawing/2014/main" id="{998E5C90-2A81-4013-AE09-2023B4407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35">
              <a:extLst>
                <a:ext uri="{FF2B5EF4-FFF2-40B4-BE49-F238E27FC236}">
                  <a16:creationId xmlns:a16="http://schemas.microsoft.com/office/drawing/2014/main" id="{86A8318B-7607-4519-8EEB-C7DD509653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6" name="Freeform 36">
              <a:extLst>
                <a:ext uri="{FF2B5EF4-FFF2-40B4-BE49-F238E27FC236}">
                  <a16:creationId xmlns:a16="http://schemas.microsoft.com/office/drawing/2014/main" id="{5009FB1B-4865-45DB-8727-F012E3ACA5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" name="Freeform 37">
              <a:extLst>
                <a:ext uri="{FF2B5EF4-FFF2-40B4-BE49-F238E27FC236}">
                  <a16:creationId xmlns:a16="http://schemas.microsoft.com/office/drawing/2014/main" id="{5B209B64-3A98-4B1A-857A-2368AFED67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" name="Freeform 38">
              <a:extLst>
                <a:ext uri="{FF2B5EF4-FFF2-40B4-BE49-F238E27FC236}">
                  <a16:creationId xmlns:a16="http://schemas.microsoft.com/office/drawing/2014/main" id="{EB3B5D03-7AE3-411C-A820-6844E7D0C6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40" name="Freeform 11">
            <a:extLst>
              <a:ext uri="{FF2B5EF4-FFF2-40B4-BE49-F238E27FC236}">
                <a16:creationId xmlns:a16="http://schemas.microsoft.com/office/drawing/2014/main" id="{91328346-8BAD-4616-B50B-5CFDA5648D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411452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8CDDFE-496C-667C-A37B-ADCFF2F48C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3062" y="2133600"/>
            <a:ext cx="8131550" cy="377762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Target Audience will be (17-45)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Location Advantages would be important for the people traffic.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competitors are other local salons and nails bars in the area 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Customer preference would be met by the digital availability and fast service.</a:t>
            </a:r>
          </a:p>
        </p:txBody>
      </p:sp>
    </p:spTree>
    <p:extLst>
      <p:ext uri="{BB962C8B-B14F-4D97-AF65-F5344CB8AC3E}">
        <p14:creationId xmlns:p14="http://schemas.microsoft.com/office/powerpoint/2010/main" val="3729265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A46F010-D160-4609-8979-FFD8C1EA6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1C4C60-9860-7FAB-E60E-FE5746923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062" y="624110"/>
            <a:ext cx="8131550" cy="1280890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PESTEL Analysis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1B8C4F6-C3AC-4C94-8EC7-E4F7B7E9C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285151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B789310-9859-4942-98C8-3D2F12AAA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  <a:solidFill>
            <a:schemeClr val="tx2">
              <a:lumMod val="60000"/>
              <a:lumOff val="40000"/>
              <a:alpha val="40000"/>
            </a:schemeClr>
          </a:solidFill>
        </p:grpSpPr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FE9E5460-2AA9-4786-B69C-23DBEF356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E344A2AF-3860-4427-B13E-98021C17A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DDBDD44E-1DC0-48AB-8FEC-E098D9197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14">
              <a:extLst>
                <a:ext uri="{FF2B5EF4-FFF2-40B4-BE49-F238E27FC236}">
                  <a16:creationId xmlns:a16="http://schemas.microsoft.com/office/drawing/2014/main" id="{3151FF3E-5E3F-4D82-A684-0003BACEA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C6CBF27E-7F0C-4489-95A7-82DE1C0460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6">
              <a:extLst>
                <a:ext uri="{FF2B5EF4-FFF2-40B4-BE49-F238E27FC236}">
                  <a16:creationId xmlns:a16="http://schemas.microsoft.com/office/drawing/2014/main" id="{233BE304-221E-425E-A484-4B2E5F405B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7">
              <a:extLst>
                <a:ext uri="{FF2B5EF4-FFF2-40B4-BE49-F238E27FC236}">
                  <a16:creationId xmlns:a16="http://schemas.microsoft.com/office/drawing/2014/main" id="{10D5734E-EAEA-4A08-86A9-39BD5563EC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4D47FE86-98D1-4E35-86E4-16E9A19A6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19">
              <a:extLst>
                <a:ext uri="{FF2B5EF4-FFF2-40B4-BE49-F238E27FC236}">
                  <a16:creationId xmlns:a16="http://schemas.microsoft.com/office/drawing/2014/main" id="{F00661F9-B224-4DB1-8EFB-ABF9402BDE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20">
              <a:extLst>
                <a:ext uri="{FF2B5EF4-FFF2-40B4-BE49-F238E27FC236}">
                  <a16:creationId xmlns:a16="http://schemas.microsoft.com/office/drawing/2014/main" id="{679DCB4E-8D36-4B7A-AF0C-8399F113A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Freeform 21">
              <a:extLst>
                <a:ext uri="{FF2B5EF4-FFF2-40B4-BE49-F238E27FC236}">
                  <a16:creationId xmlns:a16="http://schemas.microsoft.com/office/drawing/2014/main" id="{4FAD51F6-D24C-4FD6-BEAE-41F0E5A825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Freeform 22">
              <a:extLst>
                <a:ext uri="{FF2B5EF4-FFF2-40B4-BE49-F238E27FC236}">
                  <a16:creationId xmlns:a16="http://schemas.microsoft.com/office/drawing/2014/main" id="{87AC773F-6D31-458A-9DD7-76566C8A9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6F1CEC7A-E419-4950-AA57-B00546C29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  <a:solidFill>
            <a:schemeClr val="tx2">
              <a:lumMod val="75000"/>
              <a:alpha val="70000"/>
            </a:schemeClr>
          </a:solidFill>
        </p:grpSpPr>
        <p:sp>
          <p:nvSpPr>
            <p:cNvPr id="27" name="Freeform 27">
              <a:extLst>
                <a:ext uri="{FF2B5EF4-FFF2-40B4-BE49-F238E27FC236}">
                  <a16:creationId xmlns:a16="http://schemas.microsoft.com/office/drawing/2014/main" id="{7AE7DCD1-5235-45E8-B229-15A3E3962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28">
              <a:extLst>
                <a:ext uri="{FF2B5EF4-FFF2-40B4-BE49-F238E27FC236}">
                  <a16:creationId xmlns:a16="http://schemas.microsoft.com/office/drawing/2014/main" id="{C82E58C3-65A5-4079-BF94-E675AA410C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29">
              <a:extLst>
                <a:ext uri="{FF2B5EF4-FFF2-40B4-BE49-F238E27FC236}">
                  <a16:creationId xmlns:a16="http://schemas.microsoft.com/office/drawing/2014/main" id="{7AABE1FA-6DC8-4A47-AC5C-F05B9C111C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30">
              <a:extLst>
                <a:ext uri="{FF2B5EF4-FFF2-40B4-BE49-F238E27FC236}">
                  <a16:creationId xmlns:a16="http://schemas.microsoft.com/office/drawing/2014/main" id="{17BB7298-8900-4C67-B800-BD241F019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31">
              <a:extLst>
                <a:ext uri="{FF2B5EF4-FFF2-40B4-BE49-F238E27FC236}">
                  <a16:creationId xmlns:a16="http://schemas.microsoft.com/office/drawing/2014/main" id="{EE3442F8-53C2-490C-94EF-E423ECB95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32">
              <a:extLst>
                <a:ext uri="{FF2B5EF4-FFF2-40B4-BE49-F238E27FC236}">
                  <a16:creationId xmlns:a16="http://schemas.microsoft.com/office/drawing/2014/main" id="{3DBEA916-8B10-493A-8CBF-9B5FA2A4A0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33">
              <a:extLst>
                <a:ext uri="{FF2B5EF4-FFF2-40B4-BE49-F238E27FC236}">
                  <a16:creationId xmlns:a16="http://schemas.microsoft.com/office/drawing/2014/main" id="{248DB27B-F9EA-4F81-A746-7D57B768E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34">
              <a:extLst>
                <a:ext uri="{FF2B5EF4-FFF2-40B4-BE49-F238E27FC236}">
                  <a16:creationId xmlns:a16="http://schemas.microsoft.com/office/drawing/2014/main" id="{998E5C90-2A81-4013-AE09-2023B4407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35">
              <a:extLst>
                <a:ext uri="{FF2B5EF4-FFF2-40B4-BE49-F238E27FC236}">
                  <a16:creationId xmlns:a16="http://schemas.microsoft.com/office/drawing/2014/main" id="{86A8318B-7607-4519-8EEB-C7DD509653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6" name="Freeform 36">
              <a:extLst>
                <a:ext uri="{FF2B5EF4-FFF2-40B4-BE49-F238E27FC236}">
                  <a16:creationId xmlns:a16="http://schemas.microsoft.com/office/drawing/2014/main" id="{5009FB1B-4865-45DB-8727-F012E3ACA5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" name="Freeform 37">
              <a:extLst>
                <a:ext uri="{FF2B5EF4-FFF2-40B4-BE49-F238E27FC236}">
                  <a16:creationId xmlns:a16="http://schemas.microsoft.com/office/drawing/2014/main" id="{5B209B64-3A98-4B1A-857A-2368AFED67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" name="Freeform 38">
              <a:extLst>
                <a:ext uri="{FF2B5EF4-FFF2-40B4-BE49-F238E27FC236}">
                  <a16:creationId xmlns:a16="http://schemas.microsoft.com/office/drawing/2014/main" id="{EB3B5D03-7AE3-411C-A820-6844E7D0C6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40" name="Freeform 11">
            <a:extLst>
              <a:ext uri="{FF2B5EF4-FFF2-40B4-BE49-F238E27FC236}">
                <a16:creationId xmlns:a16="http://schemas.microsoft.com/office/drawing/2014/main" id="{91328346-8BAD-4616-B50B-5CFDA5648D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411452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2F4C2B-872C-BD45-A5CF-254C6C6DF5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3062" y="2133600"/>
            <a:ext cx="8131550" cy="3777622"/>
          </a:xfrm>
        </p:spPr>
        <p:txBody>
          <a:bodyPr>
            <a:normAutofit/>
          </a:bodyPr>
          <a:lstStyle/>
          <a:p>
            <a:pPr marL="342900" lvl="0" indent="-342900">
              <a:lnSpc>
                <a:spcPct val="150000"/>
              </a:lnSpc>
              <a:buFont typeface="Symbol" pitchFamily="2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Political: Beauty licensing, hygiene rules, chemical regulations.</a:t>
            </a:r>
          </a:p>
          <a:p>
            <a:pPr marL="342900" lvl="0" indent="-342900">
              <a:lnSpc>
                <a:spcPct val="150000"/>
              </a:lnSpc>
              <a:buFont typeface="Symbol" pitchFamily="2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Economic: Inflation impacting spending; affordability provides advantage.</a:t>
            </a:r>
          </a:p>
          <a:p>
            <a:pPr marL="342900" lvl="0" indent="-342900">
              <a:lnSpc>
                <a:spcPct val="150000"/>
              </a:lnSpc>
              <a:buFont typeface="Symbol" pitchFamily="2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Social: Rising interest in self‑care and social‑media beauty trends.</a:t>
            </a:r>
          </a:p>
          <a:p>
            <a:pPr marL="342900" lvl="0" indent="-342900">
              <a:lnSpc>
                <a:spcPct val="150000"/>
              </a:lnSpc>
              <a:buFont typeface="Symbol" pitchFamily="2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Technological: Digital booking tools, beauty tech equipment.</a:t>
            </a:r>
          </a:p>
          <a:p>
            <a:pPr marL="342900" lvl="0" indent="-342900">
              <a:lnSpc>
                <a:spcPct val="150000"/>
              </a:lnSpc>
              <a:buFont typeface="Symbol" pitchFamily="2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Environmental: Demand for eco‑friendly products.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Symbol" pitchFamily="2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Legal: GDPR compliance and health &amp; safety standards.</a:t>
            </a:r>
          </a:p>
        </p:txBody>
      </p:sp>
    </p:spTree>
    <p:extLst>
      <p:ext uri="{BB962C8B-B14F-4D97-AF65-F5344CB8AC3E}">
        <p14:creationId xmlns:p14="http://schemas.microsoft.com/office/powerpoint/2010/main" val="30009447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A46F010-D160-4609-8979-FFD8C1EA6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42DBCD-2A1E-B392-0DE6-3E6053CA4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062" y="624110"/>
            <a:ext cx="8131550" cy="1280890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Swot Analysis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1B8C4F6-C3AC-4C94-8EC7-E4F7B7E9C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285151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B789310-9859-4942-98C8-3D2F12AAA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  <a:solidFill>
            <a:schemeClr val="tx2">
              <a:lumMod val="60000"/>
              <a:lumOff val="40000"/>
              <a:alpha val="40000"/>
            </a:schemeClr>
          </a:solidFill>
        </p:grpSpPr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FE9E5460-2AA9-4786-B69C-23DBEF356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E344A2AF-3860-4427-B13E-98021C17A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DDBDD44E-1DC0-48AB-8FEC-E098D9197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14">
              <a:extLst>
                <a:ext uri="{FF2B5EF4-FFF2-40B4-BE49-F238E27FC236}">
                  <a16:creationId xmlns:a16="http://schemas.microsoft.com/office/drawing/2014/main" id="{3151FF3E-5E3F-4D82-A684-0003BACEA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C6CBF27E-7F0C-4489-95A7-82DE1C0460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6">
              <a:extLst>
                <a:ext uri="{FF2B5EF4-FFF2-40B4-BE49-F238E27FC236}">
                  <a16:creationId xmlns:a16="http://schemas.microsoft.com/office/drawing/2014/main" id="{233BE304-221E-425E-A484-4B2E5F405B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7">
              <a:extLst>
                <a:ext uri="{FF2B5EF4-FFF2-40B4-BE49-F238E27FC236}">
                  <a16:creationId xmlns:a16="http://schemas.microsoft.com/office/drawing/2014/main" id="{10D5734E-EAEA-4A08-86A9-39BD5563EC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4D47FE86-98D1-4E35-86E4-16E9A19A6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19">
              <a:extLst>
                <a:ext uri="{FF2B5EF4-FFF2-40B4-BE49-F238E27FC236}">
                  <a16:creationId xmlns:a16="http://schemas.microsoft.com/office/drawing/2014/main" id="{F00661F9-B224-4DB1-8EFB-ABF9402BDE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20">
              <a:extLst>
                <a:ext uri="{FF2B5EF4-FFF2-40B4-BE49-F238E27FC236}">
                  <a16:creationId xmlns:a16="http://schemas.microsoft.com/office/drawing/2014/main" id="{679DCB4E-8D36-4B7A-AF0C-8399F113A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Freeform 21">
              <a:extLst>
                <a:ext uri="{FF2B5EF4-FFF2-40B4-BE49-F238E27FC236}">
                  <a16:creationId xmlns:a16="http://schemas.microsoft.com/office/drawing/2014/main" id="{4FAD51F6-D24C-4FD6-BEAE-41F0E5A825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Freeform 22">
              <a:extLst>
                <a:ext uri="{FF2B5EF4-FFF2-40B4-BE49-F238E27FC236}">
                  <a16:creationId xmlns:a16="http://schemas.microsoft.com/office/drawing/2014/main" id="{87AC773F-6D31-458A-9DD7-76566C8A9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6F1CEC7A-E419-4950-AA57-B00546C29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  <a:solidFill>
            <a:schemeClr val="tx2">
              <a:lumMod val="75000"/>
              <a:alpha val="70000"/>
            </a:schemeClr>
          </a:solidFill>
        </p:grpSpPr>
        <p:sp>
          <p:nvSpPr>
            <p:cNvPr id="27" name="Freeform 27">
              <a:extLst>
                <a:ext uri="{FF2B5EF4-FFF2-40B4-BE49-F238E27FC236}">
                  <a16:creationId xmlns:a16="http://schemas.microsoft.com/office/drawing/2014/main" id="{7AE7DCD1-5235-45E8-B229-15A3E3962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28">
              <a:extLst>
                <a:ext uri="{FF2B5EF4-FFF2-40B4-BE49-F238E27FC236}">
                  <a16:creationId xmlns:a16="http://schemas.microsoft.com/office/drawing/2014/main" id="{C82E58C3-65A5-4079-BF94-E675AA410C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29">
              <a:extLst>
                <a:ext uri="{FF2B5EF4-FFF2-40B4-BE49-F238E27FC236}">
                  <a16:creationId xmlns:a16="http://schemas.microsoft.com/office/drawing/2014/main" id="{7AABE1FA-6DC8-4A47-AC5C-F05B9C111C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30">
              <a:extLst>
                <a:ext uri="{FF2B5EF4-FFF2-40B4-BE49-F238E27FC236}">
                  <a16:creationId xmlns:a16="http://schemas.microsoft.com/office/drawing/2014/main" id="{17BB7298-8900-4C67-B800-BD241F019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31">
              <a:extLst>
                <a:ext uri="{FF2B5EF4-FFF2-40B4-BE49-F238E27FC236}">
                  <a16:creationId xmlns:a16="http://schemas.microsoft.com/office/drawing/2014/main" id="{EE3442F8-53C2-490C-94EF-E423ECB95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32">
              <a:extLst>
                <a:ext uri="{FF2B5EF4-FFF2-40B4-BE49-F238E27FC236}">
                  <a16:creationId xmlns:a16="http://schemas.microsoft.com/office/drawing/2014/main" id="{3DBEA916-8B10-493A-8CBF-9B5FA2A4A0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33">
              <a:extLst>
                <a:ext uri="{FF2B5EF4-FFF2-40B4-BE49-F238E27FC236}">
                  <a16:creationId xmlns:a16="http://schemas.microsoft.com/office/drawing/2014/main" id="{248DB27B-F9EA-4F81-A746-7D57B768E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34">
              <a:extLst>
                <a:ext uri="{FF2B5EF4-FFF2-40B4-BE49-F238E27FC236}">
                  <a16:creationId xmlns:a16="http://schemas.microsoft.com/office/drawing/2014/main" id="{998E5C90-2A81-4013-AE09-2023B4407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35">
              <a:extLst>
                <a:ext uri="{FF2B5EF4-FFF2-40B4-BE49-F238E27FC236}">
                  <a16:creationId xmlns:a16="http://schemas.microsoft.com/office/drawing/2014/main" id="{86A8318B-7607-4519-8EEB-C7DD509653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6" name="Freeform 36">
              <a:extLst>
                <a:ext uri="{FF2B5EF4-FFF2-40B4-BE49-F238E27FC236}">
                  <a16:creationId xmlns:a16="http://schemas.microsoft.com/office/drawing/2014/main" id="{5009FB1B-4865-45DB-8727-F012E3ACA5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" name="Freeform 37">
              <a:extLst>
                <a:ext uri="{FF2B5EF4-FFF2-40B4-BE49-F238E27FC236}">
                  <a16:creationId xmlns:a16="http://schemas.microsoft.com/office/drawing/2014/main" id="{5B209B64-3A98-4B1A-857A-2368AFED67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" name="Freeform 38">
              <a:extLst>
                <a:ext uri="{FF2B5EF4-FFF2-40B4-BE49-F238E27FC236}">
                  <a16:creationId xmlns:a16="http://schemas.microsoft.com/office/drawing/2014/main" id="{EB3B5D03-7AE3-411C-A820-6844E7D0C6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40" name="Freeform 11">
            <a:extLst>
              <a:ext uri="{FF2B5EF4-FFF2-40B4-BE49-F238E27FC236}">
                <a16:creationId xmlns:a16="http://schemas.microsoft.com/office/drawing/2014/main" id="{91328346-8BAD-4616-B50B-5CFDA5648D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411452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BE69C0-3DD8-D080-55FC-FAEA6DD365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3062" y="2133600"/>
            <a:ext cx="6482138" cy="3313458"/>
          </a:xfrm>
        </p:spPr>
        <p:txBody>
          <a:bodyPr>
            <a:normAutofit/>
          </a:bodyPr>
          <a:lstStyle/>
          <a:p>
            <a:pPr lvl="0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Strengths: Tech‑enhanced services, affordability, wide service variety.</a:t>
            </a:r>
          </a:p>
          <a:p>
            <a:pPr lvl="0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Weaknesses: Competition and training requirements.</a:t>
            </a:r>
          </a:p>
          <a:p>
            <a:pPr lvl="0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Opportunities: Product retailing, expansion, aesthetic services.</a:t>
            </a:r>
          </a:p>
          <a:p>
            <a:pPr lvl="0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Threats: Economic downturns, changing beauty trends.</a:t>
            </a:r>
          </a:p>
          <a:p>
            <a:pPr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02610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30000"/>
                <a:lumOff val="7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5F8EF-7BDD-0DAD-F22F-07577E2604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6825" y="381000"/>
            <a:ext cx="4049175" cy="753324"/>
          </a:xfrm>
        </p:spPr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Funding Required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BA7F77-F4FE-AED9-55CB-88D24A2B1E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92523" y="2689272"/>
            <a:ext cx="3274476" cy="21590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Personal Saving: £20,000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Bank Loan: £15,000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Private Investor: £5,000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Total Funding: £40,000</a:t>
            </a:r>
          </a:p>
        </p:txBody>
      </p:sp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D3A426F1-6EA2-CD38-F75A-35064C9431B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80527680"/>
              </p:ext>
            </p:extLst>
          </p:nvPr>
        </p:nvGraphicFramePr>
        <p:xfrm>
          <a:off x="6096000" y="508001"/>
          <a:ext cx="5930900" cy="5842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1E9C3F00-A2DE-4709-C6B7-09CEB8F9E33F}"/>
              </a:ext>
            </a:extLst>
          </p:cNvPr>
          <p:cNvSpPr txBox="1"/>
          <p:nvPr/>
        </p:nvSpPr>
        <p:spPr>
          <a:xfrm>
            <a:off x="9611546" y="2608913"/>
            <a:ext cx="1468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Renovation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5153B9F-CBA7-28C8-6B43-C2D7EB1CD066}"/>
              </a:ext>
            </a:extLst>
          </p:cNvPr>
          <p:cNvSpPr txBox="1"/>
          <p:nvPr/>
        </p:nvSpPr>
        <p:spPr>
          <a:xfrm>
            <a:off x="8433032" y="4647263"/>
            <a:ext cx="13965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Equipment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5D701BD-5961-626E-7A5B-D58F2F67D7C6}"/>
              </a:ext>
            </a:extLst>
          </p:cNvPr>
          <p:cNvSpPr txBox="1"/>
          <p:nvPr/>
        </p:nvSpPr>
        <p:spPr>
          <a:xfrm>
            <a:off x="6835515" y="3584106"/>
            <a:ext cx="13099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Marketing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258E7DA-5C84-2CB9-AFA4-C23CF899336F}"/>
              </a:ext>
            </a:extLst>
          </p:cNvPr>
          <p:cNvSpPr txBox="1"/>
          <p:nvPr/>
        </p:nvSpPr>
        <p:spPr>
          <a:xfrm rot="1776262">
            <a:off x="7003399" y="2424247"/>
            <a:ext cx="14911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Technology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83BCCC6-C47F-7800-CF5C-059C54171C52}"/>
              </a:ext>
            </a:extLst>
          </p:cNvPr>
          <p:cNvSpPr txBox="1"/>
          <p:nvPr/>
        </p:nvSpPr>
        <p:spPr>
          <a:xfrm rot="3636575">
            <a:off x="7740668" y="1895376"/>
            <a:ext cx="16498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Initial Salaries</a:t>
            </a:r>
          </a:p>
        </p:txBody>
      </p:sp>
    </p:spTree>
    <p:extLst>
      <p:ext uri="{BB962C8B-B14F-4D97-AF65-F5344CB8AC3E}">
        <p14:creationId xmlns:p14="http://schemas.microsoft.com/office/powerpoint/2010/main" val="10733212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A3D9AEEE-1CCD-43C0-BA3E-16D60A6E2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826060-78AB-8C24-EA88-258DC8A2BC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Milestones </a:t>
            </a:r>
          </a:p>
        </p:txBody>
      </p:sp>
      <p:sp>
        <p:nvSpPr>
          <p:cNvPr id="16" name="Freeform 11">
            <a:extLst>
              <a:ext uri="{FF2B5EF4-FFF2-40B4-BE49-F238E27FC236}">
                <a16:creationId xmlns:a16="http://schemas.microsoft.com/office/drawing/2014/main" id="{60F880A6-33D3-4EEC-A780-B73559B9F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C6246ED-0535-4496-A8F6-1E80CC4E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B06A4AC-9B4D-ED1B-918A-5A30B622B1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2046560"/>
              </p:ext>
            </p:extLst>
          </p:nvPr>
        </p:nvGraphicFramePr>
        <p:xfrm>
          <a:off x="47131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331618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F4C104D-5F30-4811-9376-566B26E4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51CBB3-F30A-9059-E1AF-71A1CBCF20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645106"/>
            <a:ext cx="3650279" cy="125989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Cash Flow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  <a:r>
              <a:rPr lang="en-US" dirty="0"/>
              <a:t>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815E34B-5D02-4E01-A936-E8E1C0AB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C39D80-3BC5-0294-F812-86C043704ED6}"/>
              </a:ext>
            </a:extLst>
          </p:cNvPr>
          <p:cNvSpPr txBox="1"/>
          <p:nvPr/>
        </p:nvSpPr>
        <p:spPr>
          <a:xfrm>
            <a:off x="336042" y="2133600"/>
            <a:ext cx="4130339" cy="28194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Revenue grows thru mid-year </a:t>
            </a:r>
          </a:p>
          <a:p>
            <a:pPr marL="285750" indent="-285750"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Higher bookings after month 4-6</a:t>
            </a:r>
          </a:p>
          <a:p>
            <a:pPr marL="285750" indent="-285750"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Controlled expenses throughout the first year </a:t>
            </a:r>
          </a:p>
          <a:p>
            <a:pPr marL="285750" indent="-285750"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Gradually climbing to profitability</a:t>
            </a:r>
          </a:p>
          <a:p>
            <a:pPr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Freeform 11">
            <a:extLst>
              <a:ext uri="{FF2B5EF4-FFF2-40B4-BE49-F238E27FC236}">
                <a16:creationId xmlns:a16="http://schemas.microsoft.com/office/drawing/2014/main" id="{7DE3414B-B032-4710-A468-D3285E38C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2CED892-3227-EC6D-0BB1-11A711EDE4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5918455"/>
              </p:ext>
            </p:extLst>
          </p:nvPr>
        </p:nvGraphicFramePr>
        <p:xfrm>
          <a:off x="4619543" y="640080"/>
          <a:ext cx="6953577" cy="525277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5345067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F7E8610-2DF7-4AF0-B876-0F3B7882A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1C8C023-62A6-4DA0-8DF4-3F4EA94090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06695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B398A9-6B7D-D587-6393-05CFD8590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3391" y="624110"/>
            <a:ext cx="9383408" cy="128089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Operations and Technology</a:t>
            </a:r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26B9FE07-322E-43FB-8707-C9826BD90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D53E0C5-A7F1-BE2A-2CF3-E0BCFBAC4D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8534825"/>
              </p:ext>
            </p:extLst>
          </p:nvPr>
        </p:nvGraphicFramePr>
        <p:xfrm>
          <a:off x="961012" y="3021974"/>
          <a:ext cx="10265786" cy="27796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32893">
                  <a:extLst>
                    <a:ext uri="{9D8B030D-6E8A-4147-A177-3AD203B41FA5}">
                      <a16:colId xmlns:a16="http://schemas.microsoft.com/office/drawing/2014/main" val="754831584"/>
                    </a:ext>
                  </a:extLst>
                </a:gridCol>
                <a:gridCol w="5132893">
                  <a:extLst>
                    <a:ext uri="{9D8B030D-6E8A-4147-A177-3AD203B41FA5}">
                      <a16:colId xmlns:a16="http://schemas.microsoft.com/office/drawing/2014/main" val="3619162379"/>
                    </a:ext>
                  </a:extLst>
                </a:gridCol>
              </a:tblGrid>
              <a:tr h="463277">
                <a:tc>
                  <a:txBody>
                    <a:bodyPr/>
                    <a:lstStyle/>
                    <a:p>
                      <a:r>
                        <a:rPr lang="en-US" sz="21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Operations </a:t>
                      </a:r>
                    </a:p>
                  </a:txBody>
                  <a:tcPr marL="105290" marR="105290" marT="52645" marB="52645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1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Technology </a:t>
                      </a:r>
                    </a:p>
                  </a:txBody>
                  <a:tcPr marL="105290" marR="105290" marT="52645" marB="52645">
                    <a:solidFill>
                      <a:schemeClr val="bg1">
                        <a:lumMod val="6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9823137"/>
                  </a:ext>
                </a:extLst>
              </a:tr>
              <a:tr h="463277">
                <a:tc>
                  <a:txBody>
                    <a:bodyPr/>
                    <a:lstStyle/>
                    <a:p>
                      <a:r>
                        <a:rPr lang="en-US" sz="2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Service delivery(hair, nails, skincare)</a:t>
                      </a:r>
                    </a:p>
                  </a:txBody>
                  <a:tcPr marL="105290" marR="105290" marT="52645" marB="52645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1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Online booking system </a:t>
                      </a:r>
                    </a:p>
                  </a:txBody>
                  <a:tcPr marL="105290" marR="105290" marT="52645" marB="52645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3156306"/>
                  </a:ext>
                </a:extLst>
              </a:tr>
              <a:tr h="463277">
                <a:tc>
                  <a:txBody>
                    <a:bodyPr/>
                    <a:lstStyle/>
                    <a:p>
                      <a:r>
                        <a:rPr lang="en-US" sz="2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Hygiene and safety procedures </a:t>
                      </a:r>
                    </a:p>
                  </a:txBody>
                  <a:tcPr marL="105290" marR="105290" marT="52645" marB="52645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UV Steriliser / Autoclave</a:t>
                      </a:r>
                      <a:endParaRPr lang="en-US" sz="21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5290" marR="105290" marT="52645" marB="52645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96459825"/>
                  </a:ext>
                </a:extLst>
              </a:tr>
              <a:tr h="463277">
                <a:tc>
                  <a:txBody>
                    <a:bodyPr/>
                    <a:lstStyle/>
                    <a:p>
                      <a:r>
                        <a:rPr lang="en-US" sz="21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Customer flow &amp; appointments</a:t>
                      </a:r>
                    </a:p>
                  </a:txBody>
                  <a:tcPr marL="105290" marR="105290" marT="52645" marB="52645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media management tools </a:t>
                      </a:r>
                    </a:p>
                  </a:txBody>
                  <a:tcPr marL="105290" marR="105290" marT="52645" marB="52645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8364757"/>
                  </a:ext>
                </a:extLst>
              </a:tr>
              <a:tr h="463277">
                <a:tc>
                  <a:txBody>
                    <a:bodyPr/>
                    <a:lstStyle/>
                    <a:p>
                      <a:r>
                        <a:rPr lang="en-US" sz="21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Skincare specialist </a:t>
                      </a:r>
                    </a:p>
                  </a:txBody>
                  <a:tcPr marL="105290" marR="105290" marT="52645" marB="52645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Delivers facials &amp; LED</a:t>
                      </a:r>
                    </a:p>
                  </a:txBody>
                  <a:tcPr marL="105290" marR="105290" marT="52645" marB="52645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31603298"/>
                  </a:ext>
                </a:extLst>
              </a:tr>
              <a:tr h="463277">
                <a:tc>
                  <a:txBody>
                    <a:bodyPr/>
                    <a:lstStyle/>
                    <a:p>
                      <a:r>
                        <a:rPr lang="en-US" sz="21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Tools &amp; equipment</a:t>
                      </a:r>
                    </a:p>
                  </a:txBody>
                  <a:tcPr marL="105290" marR="105290" marT="52645" marB="52645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Brushes, nail files, facial devices</a:t>
                      </a:r>
                    </a:p>
                  </a:txBody>
                  <a:tcPr marL="105290" marR="105290" marT="52645" marB="52645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359348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289543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A46F010-D160-4609-8979-FFD8C1EA6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3AD792-D042-5A43-303E-2BFF75CEC0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062" y="624110"/>
            <a:ext cx="8131550" cy="1280890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1B8C4F6-C3AC-4C94-8EC7-E4F7B7E9C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285151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B789310-9859-4942-98C8-3D2F12AAA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  <a:solidFill>
            <a:schemeClr val="tx2">
              <a:lumMod val="60000"/>
              <a:lumOff val="40000"/>
              <a:alpha val="40000"/>
            </a:schemeClr>
          </a:solidFill>
        </p:grpSpPr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FE9E5460-2AA9-4786-B69C-23DBEF356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E344A2AF-3860-4427-B13E-98021C17A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DDBDD44E-1DC0-48AB-8FEC-E098D9197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14">
              <a:extLst>
                <a:ext uri="{FF2B5EF4-FFF2-40B4-BE49-F238E27FC236}">
                  <a16:creationId xmlns:a16="http://schemas.microsoft.com/office/drawing/2014/main" id="{3151FF3E-5E3F-4D82-A684-0003BACEA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C6CBF27E-7F0C-4489-95A7-82DE1C0460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6">
              <a:extLst>
                <a:ext uri="{FF2B5EF4-FFF2-40B4-BE49-F238E27FC236}">
                  <a16:creationId xmlns:a16="http://schemas.microsoft.com/office/drawing/2014/main" id="{233BE304-221E-425E-A484-4B2E5F405B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7">
              <a:extLst>
                <a:ext uri="{FF2B5EF4-FFF2-40B4-BE49-F238E27FC236}">
                  <a16:creationId xmlns:a16="http://schemas.microsoft.com/office/drawing/2014/main" id="{10D5734E-EAEA-4A08-86A9-39BD5563EC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4D47FE86-98D1-4E35-86E4-16E9A19A6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19">
              <a:extLst>
                <a:ext uri="{FF2B5EF4-FFF2-40B4-BE49-F238E27FC236}">
                  <a16:creationId xmlns:a16="http://schemas.microsoft.com/office/drawing/2014/main" id="{F00661F9-B224-4DB1-8EFB-ABF9402BDE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20">
              <a:extLst>
                <a:ext uri="{FF2B5EF4-FFF2-40B4-BE49-F238E27FC236}">
                  <a16:creationId xmlns:a16="http://schemas.microsoft.com/office/drawing/2014/main" id="{679DCB4E-8D36-4B7A-AF0C-8399F113A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Freeform 21">
              <a:extLst>
                <a:ext uri="{FF2B5EF4-FFF2-40B4-BE49-F238E27FC236}">
                  <a16:creationId xmlns:a16="http://schemas.microsoft.com/office/drawing/2014/main" id="{4FAD51F6-D24C-4FD6-BEAE-41F0E5A825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Freeform 22">
              <a:extLst>
                <a:ext uri="{FF2B5EF4-FFF2-40B4-BE49-F238E27FC236}">
                  <a16:creationId xmlns:a16="http://schemas.microsoft.com/office/drawing/2014/main" id="{87AC773F-6D31-458A-9DD7-76566C8A9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6F1CEC7A-E419-4950-AA57-B00546C29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  <a:solidFill>
            <a:schemeClr val="tx2">
              <a:lumMod val="75000"/>
              <a:alpha val="70000"/>
            </a:schemeClr>
          </a:solidFill>
        </p:grpSpPr>
        <p:sp>
          <p:nvSpPr>
            <p:cNvPr id="27" name="Freeform 27">
              <a:extLst>
                <a:ext uri="{FF2B5EF4-FFF2-40B4-BE49-F238E27FC236}">
                  <a16:creationId xmlns:a16="http://schemas.microsoft.com/office/drawing/2014/main" id="{7AE7DCD1-5235-45E8-B229-15A3E3962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28">
              <a:extLst>
                <a:ext uri="{FF2B5EF4-FFF2-40B4-BE49-F238E27FC236}">
                  <a16:creationId xmlns:a16="http://schemas.microsoft.com/office/drawing/2014/main" id="{C82E58C3-65A5-4079-BF94-E675AA410C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29">
              <a:extLst>
                <a:ext uri="{FF2B5EF4-FFF2-40B4-BE49-F238E27FC236}">
                  <a16:creationId xmlns:a16="http://schemas.microsoft.com/office/drawing/2014/main" id="{7AABE1FA-6DC8-4A47-AC5C-F05B9C111C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30">
              <a:extLst>
                <a:ext uri="{FF2B5EF4-FFF2-40B4-BE49-F238E27FC236}">
                  <a16:creationId xmlns:a16="http://schemas.microsoft.com/office/drawing/2014/main" id="{17BB7298-8900-4C67-B800-BD241F019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31">
              <a:extLst>
                <a:ext uri="{FF2B5EF4-FFF2-40B4-BE49-F238E27FC236}">
                  <a16:creationId xmlns:a16="http://schemas.microsoft.com/office/drawing/2014/main" id="{EE3442F8-53C2-490C-94EF-E423ECB95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32">
              <a:extLst>
                <a:ext uri="{FF2B5EF4-FFF2-40B4-BE49-F238E27FC236}">
                  <a16:creationId xmlns:a16="http://schemas.microsoft.com/office/drawing/2014/main" id="{3DBEA916-8B10-493A-8CBF-9B5FA2A4A0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33">
              <a:extLst>
                <a:ext uri="{FF2B5EF4-FFF2-40B4-BE49-F238E27FC236}">
                  <a16:creationId xmlns:a16="http://schemas.microsoft.com/office/drawing/2014/main" id="{248DB27B-F9EA-4F81-A746-7D57B768E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34">
              <a:extLst>
                <a:ext uri="{FF2B5EF4-FFF2-40B4-BE49-F238E27FC236}">
                  <a16:creationId xmlns:a16="http://schemas.microsoft.com/office/drawing/2014/main" id="{998E5C90-2A81-4013-AE09-2023B4407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35">
              <a:extLst>
                <a:ext uri="{FF2B5EF4-FFF2-40B4-BE49-F238E27FC236}">
                  <a16:creationId xmlns:a16="http://schemas.microsoft.com/office/drawing/2014/main" id="{86A8318B-7607-4519-8EEB-C7DD509653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6" name="Freeform 36">
              <a:extLst>
                <a:ext uri="{FF2B5EF4-FFF2-40B4-BE49-F238E27FC236}">
                  <a16:creationId xmlns:a16="http://schemas.microsoft.com/office/drawing/2014/main" id="{5009FB1B-4865-45DB-8727-F012E3ACA5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" name="Freeform 37">
              <a:extLst>
                <a:ext uri="{FF2B5EF4-FFF2-40B4-BE49-F238E27FC236}">
                  <a16:creationId xmlns:a16="http://schemas.microsoft.com/office/drawing/2014/main" id="{5B209B64-3A98-4B1A-857A-2368AFED67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" name="Freeform 38">
              <a:extLst>
                <a:ext uri="{FF2B5EF4-FFF2-40B4-BE49-F238E27FC236}">
                  <a16:creationId xmlns:a16="http://schemas.microsoft.com/office/drawing/2014/main" id="{EB3B5D03-7AE3-411C-A820-6844E7D0C6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40" name="Freeform 11">
            <a:extLst>
              <a:ext uri="{FF2B5EF4-FFF2-40B4-BE49-F238E27FC236}">
                <a16:creationId xmlns:a16="http://schemas.microsoft.com/office/drawing/2014/main" id="{91328346-8BAD-4616-B50B-5CFDA5648D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411452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8F819E-03BF-D506-DAE8-808B0751BD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3046" y="1581841"/>
            <a:ext cx="8131550" cy="377762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Business Idea Summary: Salon is a modern beauty business offering multiple services.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Market Opportunity: Customers have strong demand for accessible tech beauty services.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Financial Stability: The business has a stable growth within the first year of the launch.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Future Growth Potential: Good potential to expand the services and even get a new locations for the salon.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A6274D-FD66-B807-EFE3-6633A9B816F7}"/>
              </a:ext>
            </a:extLst>
          </p:cNvPr>
          <p:cNvSpPr txBox="1"/>
          <p:nvPr/>
        </p:nvSpPr>
        <p:spPr>
          <a:xfrm>
            <a:off x="3658522" y="5772631"/>
            <a:ext cx="58283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Thank you –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677997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1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1249</TotalTime>
  <Words>510</Words>
  <Application>Microsoft Macintosh PowerPoint</Application>
  <PresentationFormat>Widescreen</PresentationFormat>
  <Paragraphs>80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Century Gothic</vt:lpstr>
      <vt:lpstr>Symbol</vt:lpstr>
      <vt:lpstr>Wingdings 3</vt:lpstr>
      <vt:lpstr>Wisp</vt:lpstr>
      <vt:lpstr>Business Plan Presentation</vt:lpstr>
      <vt:lpstr>Business Idea Overview</vt:lpstr>
      <vt:lpstr>Product &amp; Service</vt:lpstr>
      <vt:lpstr>Management Structure </vt:lpstr>
      <vt:lpstr>Market analysis</vt:lpstr>
      <vt:lpstr>PESTEL Analysis </vt:lpstr>
      <vt:lpstr>Swot Analysis </vt:lpstr>
      <vt:lpstr>Funding Required </vt:lpstr>
      <vt:lpstr>Key Milestones </vt:lpstr>
      <vt:lpstr>Cash Flow Summary </vt:lpstr>
      <vt:lpstr>Operations and Technology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Matei Anastasiu (STU215568)</dc:creator>
  <cp:lastModifiedBy>Matei Anastasiu (STU215568)</cp:lastModifiedBy>
  <cp:revision>10</cp:revision>
  <dcterms:created xsi:type="dcterms:W3CDTF">2025-12-03T16:56:14Z</dcterms:created>
  <dcterms:modified xsi:type="dcterms:W3CDTF">2025-12-07T16:18:27Z</dcterms:modified>
</cp:coreProperties>
</file>