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3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3" r:id="rId4"/>
  </p:sldMasterIdLst>
  <p:notesMasterIdLst>
    <p:notesMasterId r:id="rId20"/>
  </p:notesMasterIdLst>
  <p:sldIdLst>
    <p:sldId id="256" r:id="rId5"/>
    <p:sldId id="264" r:id="rId6"/>
    <p:sldId id="260" r:id="rId7"/>
    <p:sldId id="261" r:id="rId8"/>
    <p:sldId id="262" r:id="rId9"/>
    <p:sldId id="263" r:id="rId10"/>
    <p:sldId id="265" r:id="rId11"/>
    <p:sldId id="266" r:id="rId12"/>
    <p:sldId id="267" r:id="rId13"/>
    <p:sldId id="268" r:id="rId14"/>
    <p:sldId id="269" r:id="rId15"/>
    <p:sldId id="271" r:id="rId16"/>
    <p:sldId id="272" r:id="rId17"/>
    <p:sldId id="273" r:id="rId18"/>
    <p:sldId id="274" r:id="rId1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DC7F9A9E-70A8-5E53-F32E-9D81336B7CA1}" name="Sadaf Hassan (2247725)" initials="S(" userId="S::2247725@student.uwtsd.ac.uk::5e40ffd2-9ebd-4cbb-a2f8-79ef6c6fbae9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EED089-AA67-4EEC-9F23-553C1910F828}" v="1" dt="2025-11-16T19:05:01.7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90" d="100"/>
          <a:sy n="90" d="100"/>
        </p:scale>
        <p:origin x="370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8/10/relationships/authors" Target="authors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5CACD6-4784-40AF-B084-C8EAB6198CF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B4AF541-D82C-428E-B22D-06DCC5BB4C1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68, male; Manchester; retired taxi driver; lives with wife (carer, mobility limits).</a:t>
          </a:r>
        </a:p>
      </dgm:t>
    </dgm:pt>
    <dgm:pt modelId="{B94943ED-EF66-47DA-A97F-C5CB0696BE29}" type="parTrans" cxnId="{94C6D928-7E21-46C5-86B4-83524625C7F3}">
      <dgm:prSet/>
      <dgm:spPr/>
      <dgm:t>
        <a:bodyPr/>
        <a:lstStyle/>
        <a:p>
          <a:endParaRPr lang="en-US"/>
        </a:p>
      </dgm:t>
    </dgm:pt>
    <dgm:pt modelId="{EDA60322-694E-482D-BE31-788EDA0D70B4}" type="sibTrans" cxnId="{94C6D928-7E21-46C5-86B4-83524625C7F3}">
      <dgm:prSet/>
      <dgm:spPr/>
      <dgm:t>
        <a:bodyPr/>
        <a:lstStyle/>
        <a:p>
          <a:endParaRPr lang="en-US"/>
        </a:p>
      </dgm:t>
    </dgm:pt>
    <dgm:pt modelId="{A36B9BC8-A9BD-4A87-9CEE-439967EFFC2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Risks: long-standing hypertension, type 2 diabetes, hyperlipidaemia, current smoker, BMI 31 (obese), low physical activity; family history (father stroke at 72).</a:t>
          </a:r>
        </a:p>
      </dgm:t>
    </dgm:pt>
    <dgm:pt modelId="{9F64F007-CB65-4B6E-9A0C-A1043F590D1C}" type="parTrans" cxnId="{900D7986-5706-4EE9-8428-7163778DC06A}">
      <dgm:prSet/>
      <dgm:spPr/>
      <dgm:t>
        <a:bodyPr/>
        <a:lstStyle/>
        <a:p>
          <a:endParaRPr lang="en-US"/>
        </a:p>
      </dgm:t>
    </dgm:pt>
    <dgm:pt modelId="{AC7B0A12-5DC0-4FAC-8EE8-5F030FCD75DD}" type="sibTrans" cxnId="{900D7986-5706-4EE9-8428-7163778DC06A}">
      <dgm:prSet/>
      <dgm:spPr/>
      <dgm:t>
        <a:bodyPr/>
        <a:lstStyle/>
        <a:p>
          <a:endParaRPr lang="en-US"/>
        </a:p>
      </dgm:t>
    </dgm:pt>
    <dgm:pt modelId="{9036B688-82AA-4192-AF57-55201BDCD4B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Presentation: sudden left face/arm weakness, dysarthria; arrival 90 min from onset.</a:t>
          </a:r>
        </a:p>
      </dgm:t>
    </dgm:pt>
    <dgm:pt modelId="{6CFC7E9B-944F-4A6E-9FCD-5FB8BF1F79D4}" type="parTrans" cxnId="{716C853B-DE83-4826-80C6-998A6424ED69}">
      <dgm:prSet/>
      <dgm:spPr/>
      <dgm:t>
        <a:bodyPr/>
        <a:lstStyle/>
        <a:p>
          <a:endParaRPr lang="en-US"/>
        </a:p>
      </dgm:t>
    </dgm:pt>
    <dgm:pt modelId="{1BCD2B10-ECBF-4823-B150-D152DFA4D7D7}" type="sibTrans" cxnId="{716C853B-DE83-4826-80C6-998A6424ED69}">
      <dgm:prSet/>
      <dgm:spPr/>
      <dgm:t>
        <a:bodyPr/>
        <a:lstStyle/>
        <a:p>
          <a:endParaRPr lang="en-US"/>
        </a:p>
      </dgm:t>
    </dgm:pt>
    <dgm:pt modelId="{03648669-1253-4E3F-9307-29D52FA9B98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Imaging: Right MCA ischaemic stroke; NIHSS 12.</a:t>
          </a:r>
        </a:p>
      </dgm:t>
    </dgm:pt>
    <dgm:pt modelId="{8F99CFED-856D-4177-9342-BE66A2FBA0AC}" type="parTrans" cxnId="{7B67D8F6-E49D-4D40-B528-D2AF86A5F060}">
      <dgm:prSet/>
      <dgm:spPr/>
      <dgm:t>
        <a:bodyPr/>
        <a:lstStyle/>
        <a:p>
          <a:endParaRPr lang="en-US"/>
        </a:p>
      </dgm:t>
    </dgm:pt>
    <dgm:pt modelId="{2B122CE2-6A3B-40B0-9B6E-876B0BA583DF}" type="sibTrans" cxnId="{7B67D8F6-E49D-4D40-B528-D2AF86A5F060}">
      <dgm:prSet/>
      <dgm:spPr/>
      <dgm:t>
        <a:bodyPr/>
        <a:lstStyle/>
        <a:p>
          <a:endParaRPr lang="en-US"/>
        </a:p>
      </dgm:t>
    </dgm:pt>
    <dgm:pt modelId="{2E68D831-2D52-4247-A8C5-8CF3ED718F0D}" type="pres">
      <dgm:prSet presAssocID="{575CACD6-4784-40AF-B084-C8EAB6198CF6}" presName="root" presStyleCnt="0">
        <dgm:presLayoutVars>
          <dgm:dir/>
          <dgm:resizeHandles val="exact"/>
        </dgm:presLayoutVars>
      </dgm:prSet>
      <dgm:spPr/>
    </dgm:pt>
    <dgm:pt modelId="{0006EA35-E094-4EA3-9136-A57B53994DEF}" type="pres">
      <dgm:prSet presAssocID="{1B4AF541-D82C-428E-B22D-06DCC5BB4C1A}" presName="compNode" presStyleCnt="0"/>
      <dgm:spPr/>
    </dgm:pt>
    <dgm:pt modelId="{1852F065-0F41-4520-8DE8-4D2A51EA5E9F}" type="pres">
      <dgm:prSet presAssocID="{1B4AF541-D82C-428E-B22D-06DCC5BB4C1A}" presName="bgRect" presStyleLbl="bgShp" presStyleIdx="0" presStyleCnt="4"/>
      <dgm:spPr/>
    </dgm:pt>
    <dgm:pt modelId="{11C047D4-F347-47DA-984D-CC25F5EF23A6}" type="pres">
      <dgm:prSet presAssocID="{1B4AF541-D82C-428E-B22D-06DCC5BB4C1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xi"/>
        </a:ext>
      </dgm:extLst>
    </dgm:pt>
    <dgm:pt modelId="{2B09F23D-8C63-4533-97FE-D09A8C5D543B}" type="pres">
      <dgm:prSet presAssocID="{1B4AF541-D82C-428E-B22D-06DCC5BB4C1A}" presName="spaceRect" presStyleCnt="0"/>
      <dgm:spPr/>
    </dgm:pt>
    <dgm:pt modelId="{E8FCA59B-C9B3-4319-8D42-BD89FE485011}" type="pres">
      <dgm:prSet presAssocID="{1B4AF541-D82C-428E-B22D-06DCC5BB4C1A}" presName="parTx" presStyleLbl="revTx" presStyleIdx="0" presStyleCnt="4">
        <dgm:presLayoutVars>
          <dgm:chMax val="0"/>
          <dgm:chPref val="0"/>
        </dgm:presLayoutVars>
      </dgm:prSet>
      <dgm:spPr/>
    </dgm:pt>
    <dgm:pt modelId="{6F971C89-BE9B-4852-B070-F91B897BF540}" type="pres">
      <dgm:prSet presAssocID="{EDA60322-694E-482D-BE31-788EDA0D70B4}" presName="sibTrans" presStyleCnt="0"/>
      <dgm:spPr/>
    </dgm:pt>
    <dgm:pt modelId="{16562518-AA63-43AF-9CAC-C1590802E192}" type="pres">
      <dgm:prSet presAssocID="{A36B9BC8-A9BD-4A87-9CEE-439967EFFC22}" presName="compNode" presStyleCnt="0"/>
      <dgm:spPr/>
    </dgm:pt>
    <dgm:pt modelId="{212E954D-172E-45BC-9629-1F562A41F0C6}" type="pres">
      <dgm:prSet presAssocID="{A36B9BC8-A9BD-4A87-9CEE-439967EFFC22}" presName="bgRect" presStyleLbl="bgShp" presStyleIdx="1" presStyleCnt="4"/>
      <dgm:spPr/>
    </dgm:pt>
    <dgm:pt modelId="{896E26C9-3551-4430-B276-97DACA9C55B0}" type="pres">
      <dgm:prSet presAssocID="{A36B9BC8-A9BD-4A87-9CEE-439967EFFC2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oking"/>
        </a:ext>
      </dgm:extLst>
    </dgm:pt>
    <dgm:pt modelId="{2760FCB0-5548-4D26-A118-150316BE8576}" type="pres">
      <dgm:prSet presAssocID="{A36B9BC8-A9BD-4A87-9CEE-439967EFFC22}" presName="spaceRect" presStyleCnt="0"/>
      <dgm:spPr/>
    </dgm:pt>
    <dgm:pt modelId="{3FD79116-1AEF-4914-9055-EB8F3FFAFFE0}" type="pres">
      <dgm:prSet presAssocID="{A36B9BC8-A9BD-4A87-9CEE-439967EFFC22}" presName="parTx" presStyleLbl="revTx" presStyleIdx="1" presStyleCnt="4">
        <dgm:presLayoutVars>
          <dgm:chMax val="0"/>
          <dgm:chPref val="0"/>
        </dgm:presLayoutVars>
      </dgm:prSet>
      <dgm:spPr/>
    </dgm:pt>
    <dgm:pt modelId="{DF1A45B0-80EA-41EB-A89B-F8E9F14159C2}" type="pres">
      <dgm:prSet presAssocID="{AC7B0A12-5DC0-4FAC-8EE8-5F030FCD75DD}" presName="sibTrans" presStyleCnt="0"/>
      <dgm:spPr/>
    </dgm:pt>
    <dgm:pt modelId="{92B4C514-8D0E-41F5-B915-932F798F3FE4}" type="pres">
      <dgm:prSet presAssocID="{9036B688-82AA-4192-AF57-55201BDCD4BA}" presName="compNode" presStyleCnt="0"/>
      <dgm:spPr/>
    </dgm:pt>
    <dgm:pt modelId="{BDDFE874-760A-4768-ADAA-6FE449656384}" type="pres">
      <dgm:prSet presAssocID="{9036B688-82AA-4192-AF57-55201BDCD4BA}" presName="bgRect" presStyleLbl="bgShp" presStyleIdx="2" presStyleCnt="4"/>
      <dgm:spPr/>
    </dgm:pt>
    <dgm:pt modelId="{39F9BFDF-A663-425B-82D2-48BD906D48E6}" type="pres">
      <dgm:prSet presAssocID="{9036B688-82AA-4192-AF57-55201BDCD4B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ull"/>
        </a:ext>
      </dgm:extLst>
    </dgm:pt>
    <dgm:pt modelId="{6EBE3D33-CF2E-41F5-ADC0-EE580947569F}" type="pres">
      <dgm:prSet presAssocID="{9036B688-82AA-4192-AF57-55201BDCD4BA}" presName="spaceRect" presStyleCnt="0"/>
      <dgm:spPr/>
    </dgm:pt>
    <dgm:pt modelId="{D3E190D7-6D79-4E1D-8B4D-DE4D31299A30}" type="pres">
      <dgm:prSet presAssocID="{9036B688-82AA-4192-AF57-55201BDCD4BA}" presName="parTx" presStyleLbl="revTx" presStyleIdx="2" presStyleCnt="4">
        <dgm:presLayoutVars>
          <dgm:chMax val="0"/>
          <dgm:chPref val="0"/>
        </dgm:presLayoutVars>
      </dgm:prSet>
      <dgm:spPr/>
    </dgm:pt>
    <dgm:pt modelId="{7BEC7112-D0D4-489B-9F77-92F5D2C2ED6A}" type="pres">
      <dgm:prSet presAssocID="{1BCD2B10-ECBF-4823-B150-D152DFA4D7D7}" presName="sibTrans" presStyleCnt="0"/>
      <dgm:spPr/>
    </dgm:pt>
    <dgm:pt modelId="{99694D5E-2EA3-4DD1-A9DE-9052201B4A58}" type="pres">
      <dgm:prSet presAssocID="{03648669-1253-4E3F-9307-29D52FA9B986}" presName="compNode" presStyleCnt="0"/>
      <dgm:spPr/>
    </dgm:pt>
    <dgm:pt modelId="{2FB78D06-31BD-4E52-9A47-3B9BFF7EA8CB}" type="pres">
      <dgm:prSet presAssocID="{03648669-1253-4E3F-9307-29D52FA9B986}" presName="bgRect" presStyleLbl="bgShp" presStyleIdx="3" presStyleCnt="4"/>
      <dgm:spPr/>
    </dgm:pt>
    <dgm:pt modelId="{1A91857B-DADE-46A0-9CAB-C12B85095909}" type="pres">
      <dgm:prSet presAssocID="{03648669-1253-4E3F-9307-29D52FA9B98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420956F0-D429-4E20-80C8-0E35CA9DF2B1}" type="pres">
      <dgm:prSet presAssocID="{03648669-1253-4E3F-9307-29D52FA9B986}" presName="spaceRect" presStyleCnt="0"/>
      <dgm:spPr/>
    </dgm:pt>
    <dgm:pt modelId="{2C6E916E-89E5-44C2-A957-ADFA77974459}" type="pres">
      <dgm:prSet presAssocID="{03648669-1253-4E3F-9307-29D52FA9B98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43BFE0A-D976-45CF-BAAF-E492C6ABEAD3}" type="presOf" srcId="{03648669-1253-4E3F-9307-29D52FA9B986}" destId="{2C6E916E-89E5-44C2-A957-ADFA77974459}" srcOrd="0" destOrd="0" presId="urn:microsoft.com/office/officeart/2018/2/layout/IconVerticalSolidList"/>
    <dgm:cxn modelId="{7504F311-046B-4D69-8B47-98619D9E5B2F}" type="presOf" srcId="{1B4AF541-D82C-428E-B22D-06DCC5BB4C1A}" destId="{E8FCA59B-C9B3-4319-8D42-BD89FE485011}" srcOrd="0" destOrd="0" presId="urn:microsoft.com/office/officeart/2018/2/layout/IconVerticalSolidList"/>
    <dgm:cxn modelId="{C65B041F-9420-4DC0-BED1-CD0BFE4C5047}" type="presOf" srcId="{575CACD6-4784-40AF-B084-C8EAB6198CF6}" destId="{2E68D831-2D52-4247-A8C5-8CF3ED718F0D}" srcOrd="0" destOrd="0" presId="urn:microsoft.com/office/officeart/2018/2/layout/IconVerticalSolidList"/>
    <dgm:cxn modelId="{94C6D928-7E21-46C5-86B4-83524625C7F3}" srcId="{575CACD6-4784-40AF-B084-C8EAB6198CF6}" destId="{1B4AF541-D82C-428E-B22D-06DCC5BB4C1A}" srcOrd="0" destOrd="0" parTransId="{B94943ED-EF66-47DA-A97F-C5CB0696BE29}" sibTransId="{EDA60322-694E-482D-BE31-788EDA0D70B4}"/>
    <dgm:cxn modelId="{716C853B-DE83-4826-80C6-998A6424ED69}" srcId="{575CACD6-4784-40AF-B084-C8EAB6198CF6}" destId="{9036B688-82AA-4192-AF57-55201BDCD4BA}" srcOrd="2" destOrd="0" parTransId="{6CFC7E9B-944F-4A6E-9FCD-5FB8BF1F79D4}" sibTransId="{1BCD2B10-ECBF-4823-B150-D152DFA4D7D7}"/>
    <dgm:cxn modelId="{A194BC83-A402-4EC4-9B76-43431ECB946A}" type="presOf" srcId="{A36B9BC8-A9BD-4A87-9CEE-439967EFFC22}" destId="{3FD79116-1AEF-4914-9055-EB8F3FFAFFE0}" srcOrd="0" destOrd="0" presId="urn:microsoft.com/office/officeart/2018/2/layout/IconVerticalSolidList"/>
    <dgm:cxn modelId="{900D7986-5706-4EE9-8428-7163778DC06A}" srcId="{575CACD6-4784-40AF-B084-C8EAB6198CF6}" destId="{A36B9BC8-A9BD-4A87-9CEE-439967EFFC22}" srcOrd="1" destOrd="0" parTransId="{9F64F007-CB65-4B6E-9A0C-A1043F590D1C}" sibTransId="{AC7B0A12-5DC0-4FAC-8EE8-5F030FCD75DD}"/>
    <dgm:cxn modelId="{7EDD38C9-45AD-40CD-8415-97AD0386EB9F}" type="presOf" srcId="{9036B688-82AA-4192-AF57-55201BDCD4BA}" destId="{D3E190D7-6D79-4E1D-8B4D-DE4D31299A30}" srcOrd="0" destOrd="0" presId="urn:microsoft.com/office/officeart/2018/2/layout/IconVerticalSolidList"/>
    <dgm:cxn modelId="{7B67D8F6-E49D-4D40-B528-D2AF86A5F060}" srcId="{575CACD6-4784-40AF-B084-C8EAB6198CF6}" destId="{03648669-1253-4E3F-9307-29D52FA9B986}" srcOrd="3" destOrd="0" parTransId="{8F99CFED-856D-4177-9342-BE66A2FBA0AC}" sibTransId="{2B122CE2-6A3B-40B0-9B6E-876B0BA583DF}"/>
    <dgm:cxn modelId="{D0DB0CB1-A144-43EB-849C-EF444461EC2C}" type="presParOf" srcId="{2E68D831-2D52-4247-A8C5-8CF3ED718F0D}" destId="{0006EA35-E094-4EA3-9136-A57B53994DEF}" srcOrd="0" destOrd="0" presId="urn:microsoft.com/office/officeart/2018/2/layout/IconVerticalSolidList"/>
    <dgm:cxn modelId="{D21A0A48-C39B-43F4-B989-09CC8692EAF3}" type="presParOf" srcId="{0006EA35-E094-4EA3-9136-A57B53994DEF}" destId="{1852F065-0F41-4520-8DE8-4D2A51EA5E9F}" srcOrd="0" destOrd="0" presId="urn:microsoft.com/office/officeart/2018/2/layout/IconVerticalSolidList"/>
    <dgm:cxn modelId="{2C4B0E30-9EBB-478F-890A-A3E018614C35}" type="presParOf" srcId="{0006EA35-E094-4EA3-9136-A57B53994DEF}" destId="{11C047D4-F347-47DA-984D-CC25F5EF23A6}" srcOrd="1" destOrd="0" presId="urn:microsoft.com/office/officeart/2018/2/layout/IconVerticalSolidList"/>
    <dgm:cxn modelId="{DAE9AA2C-9A70-41C8-88DF-4B7EAEC62BBD}" type="presParOf" srcId="{0006EA35-E094-4EA3-9136-A57B53994DEF}" destId="{2B09F23D-8C63-4533-97FE-D09A8C5D543B}" srcOrd="2" destOrd="0" presId="urn:microsoft.com/office/officeart/2018/2/layout/IconVerticalSolidList"/>
    <dgm:cxn modelId="{B4C0DB48-24D1-4AD0-B1A7-B1DED78635AE}" type="presParOf" srcId="{0006EA35-E094-4EA3-9136-A57B53994DEF}" destId="{E8FCA59B-C9B3-4319-8D42-BD89FE485011}" srcOrd="3" destOrd="0" presId="urn:microsoft.com/office/officeart/2018/2/layout/IconVerticalSolidList"/>
    <dgm:cxn modelId="{6E0CA270-A167-418C-B204-A8FEB67A6A25}" type="presParOf" srcId="{2E68D831-2D52-4247-A8C5-8CF3ED718F0D}" destId="{6F971C89-BE9B-4852-B070-F91B897BF540}" srcOrd="1" destOrd="0" presId="urn:microsoft.com/office/officeart/2018/2/layout/IconVerticalSolidList"/>
    <dgm:cxn modelId="{F6A6D81E-7782-45B2-B641-2565629FA11B}" type="presParOf" srcId="{2E68D831-2D52-4247-A8C5-8CF3ED718F0D}" destId="{16562518-AA63-43AF-9CAC-C1590802E192}" srcOrd="2" destOrd="0" presId="urn:microsoft.com/office/officeart/2018/2/layout/IconVerticalSolidList"/>
    <dgm:cxn modelId="{4E5F0A2E-A5B4-4134-ADF0-A91E471CE697}" type="presParOf" srcId="{16562518-AA63-43AF-9CAC-C1590802E192}" destId="{212E954D-172E-45BC-9629-1F562A41F0C6}" srcOrd="0" destOrd="0" presId="urn:microsoft.com/office/officeart/2018/2/layout/IconVerticalSolidList"/>
    <dgm:cxn modelId="{166BB74E-F103-4146-BF5E-572C2FFC5AC5}" type="presParOf" srcId="{16562518-AA63-43AF-9CAC-C1590802E192}" destId="{896E26C9-3551-4430-B276-97DACA9C55B0}" srcOrd="1" destOrd="0" presId="urn:microsoft.com/office/officeart/2018/2/layout/IconVerticalSolidList"/>
    <dgm:cxn modelId="{52D87FFA-94A5-4E8B-A2EF-5035F035C580}" type="presParOf" srcId="{16562518-AA63-43AF-9CAC-C1590802E192}" destId="{2760FCB0-5548-4D26-A118-150316BE8576}" srcOrd="2" destOrd="0" presId="urn:microsoft.com/office/officeart/2018/2/layout/IconVerticalSolidList"/>
    <dgm:cxn modelId="{6DEA413E-9B02-4B52-BD7B-6F56C31D3DE5}" type="presParOf" srcId="{16562518-AA63-43AF-9CAC-C1590802E192}" destId="{3FD79116-1AEF-4914-9055-EB8F3FFAFFE0}" srcOrd="3" destOrd="0" presId="urn:microsoft.com/office/officeart/2018/2/layout/IconVerticalSolidList"/>
    <dgm:cxn modelId="{3CF7B2DE-04E0-4AAC-A973-E869EDBB5D2C}" type="presParOf" srcId="{2E68D831-2D52-4247-A8C5-8CF3ED718F0D}" destId="{DF1A45B0-80EA-41EB-A89B-F8E9F14159C2}" srcOrd="3" destOrd="0" presId="urn:microsoft.com/office/officeart/2018/2/layout/IconVerticalSolidList"/>
    <dgm:cxn modelId="{BAB0756E-5BF1-495F-83F7-2CBD7D431A50}" type="presParOf" srcId="{2E68D831-2D52-4247-A8C5-8CF3ED718F0D}" destId="{92B4C514-8D0E-41F5-B915-932F798F3FE4}" srcOrd="4" destOrd="0" presId="urn:microsoft.com/office/officeart/2018/2/layout/IconVerticalSolidList"/>
    <dgm:cxn modelId="{6AC8F386-51D0-4113-9C8F-A06EBCB899A7}" type="presParOf" srcId="{92B4C514-8D0E-41F5-B915-932F798F3FE4}" destId="{BDDFE874-760A-4768-ADAA-6FE449656384}" srcOrd="0" destOrd="0" presId="urn:microsoft.com/office/officeart/2018/2/layout/IconVerticalSolidList"/>
    <dgm:cxn modelId="{61C8F3B5-96D3-44BC-AE0A-080D26FF62CA}" type="presParOf" srcId="{92B4C514-8D0E-41F5-B915-932F798F3FE4}" destId="{39F9BFDF-A663-425B-82D2-48BD906D48E6}" srcOrd="1" destOrd="0" presId="urn:microsoft.com/office/officeart/2018/2/layout/IconVerticalSolidList"/>
    <dgm:cxn modelId="{A1AEE0F7-CDEA-4D04-A47A-BF6F3968F973}" type="presParOf" srcId="{92B4C514-8D0E-41F5-B915-932F798F3FE4}" destId="{6EBE3D33-CF2E-41F5-ADC0-EE580947569F}" srcOrd="2" destOrd="0" presId="urn:microsoft.com/office/officeart/2018/2/layout/IconVerticalSolidList"/>
    <dgm:cxn modelId="{2AE8968E-0697-4262-BAF2-7BC969EC40AE}" type="presParOf" srcId="{92B4C514-8D0E-41F5-B915-932F798F3FE4}" destId="{D3E190D7-6D79-4E1D-8B4D-DE4D31299A30}" srcOrd="3" destOrd="0" presId="urn:microsoft.com/office/officeart/2018/2/layout/IconVerticalSolidList"/>
    <dgm:cxn modelId="{811A8AC9-9892-430C-A42E-6A4117524FF4}" type="presParOf" srcId="{2E68D831-2D52-4247-A8C5-8CF3ED718F0D}" destId="{7BEC7112-D0D4-489B-9F77-92F5D2C2ED6A}" srcOrd="5" destOrd="0" presId="urn:microsoft.com/office/officeart/2018/2/layout/IconVerticalSolidList"/>
    <dgm:cxn modelId="{2BA2EA06-0CEB-462C-AB5F-F96FE790E2D3}" type="presParOf" srcId="{2E68D831-2D52-4247-A8C5-8CF3ED718F0D}" destId="{99694D5E-2EA3-4DD1-A9DE-9052201B4A58}" srcOrd="6" destOrd="0" presId="urn:microsoft.com/office/officeart/2018/2/layout/IconVerticalSolidList"/>
    <dgm:cxn modelId="{87628F10-DA94-4FD9-896A-4866AD1A9E37}" type="presParOf" srcId="{99694D5E-2EA3-4DD1-A9DE-9052201B4A58}" destId="{2FB78D06-31BD-4E52-9A47-3B9BFF7EA8CB}" srcOrd="0" destOrd="0" presId="urn:microsoft.com/office/officeart/2018/2/layout/IconVerticalSolidList"/>
    <dgm:cxn modelId="{B6AEAC0D-269F-4F53-8CAC-EC2CC570E302}" type="presParOf" srcId="{99694D5E-2EA3-4DD1-A9DE-9052201B4A58}" destId="{1A91857B-DADE-46A0-9CAB-C12B85095909}" srcOrd="1" destOrd="0" presId="urn:microsoft.com/office/officeart/2018/2/layout/IconVerticalSolidList"/>
    <dgm:cxn modelId="{50660BE5-86B3-40E8-9B68-16D3B4939D44}" type="presParOf" srcId="{99694D5E-2EA3-4DD1-A9DE-9052201B4A58}" destId="{420956F0-D429-4E20-80C8-0E35CA9DF2B1}" srcOrd="2" destOrd="0" presId="urn:microsoft.com/office/officeart/2018/2/layout/IconVerticalSolidList"/>
    <dgm:cxn modelId="{D9A73536-68BB-43D6-BFAD-97DE4F2E52CF}" type="presParOf" srcId="{99694D5E-2EA3-4DD1-A9DE-9052201B4A58}" destId="{2C6E916E-89E5-44C2-A957-ADFA7797445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291B81A-0B78-41F4-AEB5-4CD573DF4C47}" type="doc">
      <dgm:prSet loTypeId="urn:microsoft.com/office/officeart/2016/7/layout/VerticalDownArrowProcess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AE33E6B-F7E9-4FA0-8D0A-10DFEACE5F84}">
      <dgm:prSet/>
      <dgm:spPr/>
      <dgm:t>
        <a:bodyPr/>
        <a:lstStyle/>
        <a:p>
          <a:r>
            <a:rPr lang="en-US"/>
            <a:t>Describe</a:t>
          </a:r>
        </a:p>
      </dgm:t>
    </dgm:pt>
    <dgm:pt modelId="{695BAD7C-7D6F-45DE-A6E0-3A8F4FBCD6B0}" type="parTrans" cxnId="{44002902-7630-468C-97BF-84C630E62623}">
      <dgm:prSet/>
      <dgm:spPr/>
      <dgm:t>
        <a:bodyPr/>
        <a:lstStyle/>
        <a:p>
          <a:endParaRPr lang="en-US"/>
        </a:p>
      </dgm:t>
    </dgm:pt>
    <dgm:pt modelId="{A59244D4-13D7-4DBA-AF57-8853829E8E33}" type="sibTrans" cxnId="{44002902-7630-468C-97BF-84C630E62623}">
      <dgm:prSet/>
      <dgm:spPr/>
      <dgm:t>
        <a:bodyPr/>
        <a:lstStyle/>
        <a:p>
          <a:endParaRPr lang="en-US"/>
        </a:p>
      </dgm:t>
    </dgm:pt>
    <dgm:pt modelId="{BCB8649B-EF9E-455D-8EBE-3B3B6C855649}">
      <dgm:prSet/>
      <dgm:spPr/>
      <dgm:t>
        <a:bodyPr/>
        <a:lstStyle/>
        <a:p>
          <a:r>
            <a:rPr lang="en-US"/>
            <a:t>Describe relevant anatomy &amp; physiology (cerebral vasculature + motor system).</a:t>
          </a:r>
        </a:p>
      </dgm:t>
    </dgm:pt>
    <dgm:pt modelId="{687544B9-C945-4264-95A9-28C69FDF2B82}" type="parTrans" cxnId="{C8A3D7E7-FA3E-4095-B181-373BFC5EA3DD}">
      <dgm:prSet/>
      <dgm:spPr/>
      <dgm:t>
        <a:bodyPr/>
        <a:lstStyle/>
        <a:p>
          <a:endParaRPr lang="en-US"/>
        </a:p>
      </dgm:t>
    </dgm:pt>
    <dgm:pt modelId="{8CCB1A2B-D973-4BD7-AFF4-05FC4C5E82CF}" type="sibTrans" cxnId="{C8A3D7E7-FA3E-4095-B181-373BFC5EA3DD}">
      <dgm:prSet/>
      <dgm:spPr/>
      <dgm:t>
        <a:bodyPr/>
        <a:lstStyle/>
        <a:p>
          <a:endParaRPr lang="en-US"/>
        </a:p>
      </dgm:t>
    </dgm:pt>
    <dgm:pt modelId="{72DC8264-E9DE-4B1F-9DDB-04586A358833}">
      <dgm:prSet/>
      <dgm:spPr/>
      <dgm:t>
        <a:bodyPr/>
        <a:lstStyle/>
        <a:p>
          <a:r>
            <a:rPr lang="en-US"/>
            <a:t>Explain</a:t>
          </a:r>
        </a:p>
      </dgm:t>
    </dgm:pt>
    <dgm:pt modelId="{C330CB8F-596E-40B4-8972-38EDEF940A9F}" type="parTrans" cxnId="{48BB405A-DB70-43E4-8323-333F99EE0F7A}">
      <dgm:prSet/>
      <dgm:spPr/>
      <dgm:t>
        <a:bodyPr/>
        <a:lstStyle/>
        <a:p>
          <a:endParaRPr lang="en-US"/>
        </a:p>
      </dgm:t>
    </dgm:pt>
    <dgm:pt modelId="{08398987-DD0C-4468-B687-844BF66519DD}" type="sibTrans" cxnId="{48BB405A-DB70-43E4-8323-333F99EE0F7A}">
      <dgm:prSet/>
      <dgm:spPr/>
      <dgm:t>
        <a:bodyPr/>
        <a:lstStyle/>
        <a:p>
          <a:endParaRPr lang="en-US"/>
        </a:p>
      </dgm:t>
    </dgm:pt>
    <dgm:pt modelId="{8B9AA879-7687-47FE-8BEF-5287F12CA27B}">
      <dgm:prSet/>
      <dgm:spPr/>
      <dgm:t>
        <a:bodyPr/>
        <a:lstStyle/>
        <a:p>
          <a:r>
            <a:rPr lang="en-US"/>
            <a:t>Explain how stroke impacts the motor system physiologically.</a:t>
          </a:r>
        </a:p>
      </dgm:t>
    </dgm:pt>
    <dgm:pt modelId="{4142444E-F057-4265-83D7-13D9AC47CB06}" type="parTrans" cxnId="{1D07964F-8C26-4C79-B73F-623AA0041F45}">
      <dgm:prSet/>
      <dgm:spPr/>
      <dgm:t>
        <a:bodyPr/>
        <a:lstStyle/>
        <a:p>
          <a:endParaRPr lang="en-US"/>
        </a:p>
      </dgm:t>
    </dgm:pt>
    <dgm:pt modelId="{4352FFF5-E24F-4207-A23D-8B65CD084C40}" type="sibTrans" cxnId="{1D07964F-8C26-4C79-B73F-623AA0041F45}">
      <dgm:prSet/>
      <dgm:spPr/>
      <dgm:t>
        <a:bodyPr/>
        <a:lstStyle/>
        <a:p>
          <a:endParaRPr lang="en-US"/>
        </a:p>
      </dgm:t>
    </dgm:pt>
    <dgm:pt modelId="{ACBE3160-15C0-4326-9D02-5D587764B271}">
      <dgm:prSet/>
      <dgm:spPr/>
      <dgm:t>
        <a:bodyPr/>
        <a:lstStyle/>
        <a:p>
          <a:r>
            <a:rPr lang="en-US"/>
            <a:t>Present</a:t>
          </a:r>
        </a:p>
      </dgm:t>
    </dgm:pt>
    <dgm:pt modelId="{4D53F530-2986-45A9-BC9B-4B1B5A29E707}" type="parTrans" cxnId="{79158A4B-D220-4138-8C40-ED24813C173E}">
      <dgm:prSet/>
      <dgm:spPr/>
      <dgm:t>
        <a:bodyPr/>
        <a:lstStyle/>
        <a:p>
          <a:endParaRPr lang="en-US"/>
        </a:p>
      </dgm:t>
    </dgm:pt>
    <dgm:pt modelId="{BE716556-489D-491B-A1D9-88524889F5C5}" type="sibTrans" cxnId="{79158A4B-D220-4138-8C40-ED24813C173E}">
      <dgm:prSet/>
      <dgm:spPr/>
      <dgm:t>
        <a:bodyPr/>
        <a:lstStyle/>
        <a:p>
          <a:endParaRPr lang="en-US"/>
        </a:p>
      </dgm:t>
    </dgm:pt>
    <dgm:pt modelId="{C0DC7DC7-00B1-40BB-831B-8720AF1AF23C}">
      <dgm:prSet/>
      <dgm:spPr/>
      <dgm:t>
        <a:bodyPr/>
        <a:lstStyle/>
        <a:p>
          <a:r>
            <a:rPr lang="en-US"/>
            <a:t>Present a fictional patient (Mr Khan): demographics, lifestyle, key risk factors.</a:t>
          </a:r>
        </a:p>
      </dgm:t>
    </dgm:pt>
    <dgm:pt modelId="{2155C425-22BD-456F-8179-FD5A68428CAB}" type="parTrans" cxnId="{836430D9-C508-45D6-A585-FC52A4354F44}">
      <dgm:prSet/>
      <dgm:spPr/>
      <dgm:t>
        <a:bodyPr/>
        <a:lstStyle/>
        <a:p>
          <a:endParaRPr lang="en-US"/>
        </a:p>
      </dgm:t>
    </dgm:pt>
    <dgm:pt modelId="{092DB5C8-7B20-4DBE-BD9A-A0557BB765D6}" type="sibTrans" cxnId="{836430D9-C508-45D6-A585-FC52A4354F44}">
      <dgm:prSet/>
      <dgm:spPr/>
      <dgm:t>
        <a:bodyPr/>
        <a:lstStyle/>
        <a:p>
          <a:endParaRPr lang="en-US"/>
        </a:p>
      </dgm:t>
    </dgm:pt>
    <dgm:pt modelId="{5714E41B-BF73-4CB6-A5CF-972AFB8E1823}">
      <dgm:prSet/>
      <dgm:spPr/>
      <dgm:t>
        <a:bodyPr/>
        <a:lstStyle/>
        <a:p>
          <a:r>
            <a:rPr lang="en-US"/>
            <a:t>Provide</a:t>
          </a:r>
        </a:p>
      </dgm:t>
    </dgm:pt>
    <dgm:pt modelId="{B0A413D4-F41C-4E04-9BA7-93A345445E1C}" type="parTrans" cxnId="{2BA06F76-606E-40FF-9BC6-B8C058A9DDDA}">
      <dgm:prSet/>
      <dgm:spPr/>
      <dgm:t>
        <a:bodyPr/>
        <a:lstStyle/>
        <a:p>
          <a:endParaRPr lang="en-US"/>
        </a:p>
      </dgm:t>
    </dgm:pt>
    <dgm:pt modelId="{692B7769-A8FE-42F1-AFA3-88D75345433D}" type="sibTrans" cxnId="{2BA06F76-606E-40FF-9BC6-B8C058A9DDDA}">
      <dgm:prSet/>
      <dgm:spPr/>
      <dgm:t>
        <a:bodyPr/>
        <a:lstStyle/>
        <a:p>
          <a:endParaRPr lang="en-US"/>
        </a:p>
      </dgm:t>
    </dgm:pt>
    <dgm:pt modelId="{36087717-EC0C-4170-95EE-46ACDBE8245C}">
      <dgm:prSet/>
      <dgm:spPr/>
      <dgm:t>
        <a:bodyPr/>
        <a:lstStyle/>
        <a:p>
          <a:r>
            <a:rPr lang="en-US"/>
            <a:t>Provide evidence-based recommendations for care, monitoring &amp; planning.</a:t>
          </a:r>
        </a:p>
      </dgm:t>
    </dgm:pt>
    <dgm:pt modelId="{133C4BDD-0430-4D3B-91D6-1910B8E605C1}" type="parTrans" cxnId="{1EDFA8D1-294C-45D8-A68A-C0A62DB329D8}">
      <dgm:prSet/>
      <dgm:spPr/>
      <dgm:t>
        <a:bodyPr/>
        <a:lstStyle/>
        <a:p>
          <a:endParaRPr lang="en-US"/>
        </a:p>
      </dgm:t>
    </dgm:pt>
    <dgm:pt modelId="{D8E750F0-6B4E-43E9-BBF9-A41979DBF95D}" type="sibTrans" cxnId="{1EDFA8D1-294C-45D8-A68A-C0A62DB329D8}">
      <dgm:prSet/>
      <dgm:spPr/>
      <dgm:t>
        <a:bodyPr/>
        <a:lstStyle/>
        <a:p>
          <a:endParaRPr lang="en-US"/>
        </a:p>
      </dgm:t>
    </dgm:pt>
    <dgm:pt modelId="{C996A2E4-345E-4EA7-BF27-E20464A2DE0A}">
      <dgm:prSet/>
      <dgm:spPr/>
      <dgm:t>
        <a:bodyPr/>
        <a:lstStyle/>
        <a:p>
          <a:r>
            <a:rPr lang="en-US"/>
            <a:t>Outline</a:t>
          </a:r>
        </a:p>
      </dgm:t>
    </dgm:pt>
    <dgm:pt modelId="{DB399932-0A01-4368-A87B-2C6DFF4A977F}" type="parTrans" cxnId="{55D6D5B4-5232-435A-9A4D-1BB2ACC5359F}">
      <dgm:prSet/>
      <dgm:spPr/>
      <dgm:t>
        <a:bodyPr/>
        <a:lstStyle/>
        <a:p>
          <a:endParaRPr lang="en-US"/>
        </a:p>
      </dgm:t>
    </dgm:pt>
    <dgm:pt modelId="{82BF5037-8CCD-42A0-B2A2-626557385D32}" type="sibTrans" cxnId="{55D6D5B4-5232-435A-9A4D-1BB2ACC5359F}">
      <dgm:prSet/>
      <dgm:spPr/>
      <dgm:t>
        <a:bodyPr/>
        <a:lstStyle/>
        <a:p>
          <a:endParaRPr lang="en-US"/>
        </a:p>
      </dgm:t>
    </dgm:pt>
    <dgm:pt modelId="{0C888609-F8B3-40F3-AD90-EA272CFBB5B2}">
      <dgm:prSet/>
      <dgm:spPr/>
      <dgm:t>
        <a:bodyPr/>
        <a:lstStyle/>
        <a:p>
          <a:r>
            <a:rPr lang="en-US"/>
            <a:t>Outline communication and ethical considerations for UK practice</a:t>
          </a:r>
        </a:p>
      </dgm:t>
    </dgm:pt>
    <dgm:pt modelId="{25496BF2-BB9A-4A89-A298-B4F145FD9FA3}" type="parTrans" cxnId="{52557BE7-D7F3-4153-BBDB-E04C40563594}">
      <dgm:prSet/>
      <dgm:spPr/>
      <dgm:t>
        <a:bodyPr/>
        <a:lstStyle/>
        <a:p>
          <a:endParaRPr lang="en-US"/>
        </a:p>
      </dgm:t>
    </dgm:pt>
    <dgm:pt modelId="{13A678BE-CD0D-481B-8479-7C14EBB01BBE}" type="sibTrans" cxnId="{52557BE7-D7F3-4153-BBDB-E04C40563594}">
      <dgm:prSet/>
      <dgm:spPr/>
      <dgm:t>
        <a:bodyPr/>
        <a:lstStyle/>
        <a:p>
          <a:endParaRPr lang="en-US"/>
        </a:p>
      </dgm:t>
    </dgm:pt>
    <dgm:pt modelId="{370EFBC6-9DB0-4C01-B1E7-150AD6FBE5FA}" type="pres">
      <dgm:prSet presAssocID="{1291B81A-0B78-41F4-AEB5-4CD573DF4C47}" presName="Name0" presStyleCnt="0">
        <dgm:presLayoutVars>
          <dgm:dir/>
          <dgm:animLvl val="lvl"/>
          <dgm:resizeHandles val="exact"/>
        </dgm:presLayoutVars>
      </dgm:prSet>
      <dgm:spPr/>
    </dgm:pt>
    <dgm:pt modelId="{4C1FEEC6-A1F7-45BD-8EA1-DCCBC630E0C4}" type="pres">
      <dgm:prSet presAssocID="{C996A2E4-345E-4EA7-BF27-E20464A2DE0A}" presName="boxAndChildren" presStyleCnt="0"/>
      <dgm:spPr/>
    </dgm:pt>
    <dgm:pt modelId="{2C878EDD-3BEB-403F-9EFA-287F47D821A7}" type="pres">
      <dgm:prSet presAssocID="{C996A2E4-345E-4EA7-BF27-E20464A2DE0A}" presName="parentTextBox" presStyleLbl="alignNode1" presStyleIdx="0" presStyleCnt="5"/>
      <dgm:spPr/>
    </dgm:pt>
    <dgm:pt modelId="{B5BC6411-B1E7-4546-81AB-09F1FFE788B2}" type="pres">
      <dgm:prSet presAssocID="{C996A2E4-345E-4EA7-BF27-E20464A2DE0A}" presName="descendantBox" presStyleLbl="bgAccFollowNode1" presStyleIdx="0" presStyleCnt="5"/>
      <dgm:spPr/>
    </dgm:pt>
    <dgm:pt modelId="{EFA13293-29E3-488F-88CC-519E8E8B5246}" type="pres">
      <dgm:prSet presAssocID="{692B7769-A8FE-42F1-AFA3-88D75345433D}" presName="sp" presStyleCnt="0"/>
      <dgm:spPr/>
    </dgm:pt>
    <dgm:pt modelId="{2AD1ADC8-C028-4467-A98A-FC1A32051078}" type="pres">
      <dgm:prSet presAssocID="{5714E41B-BF73-4CB6-A5CF-972AFB8E1823}" presName="arrowAndChildren" presStyleCnt="0"/>
      <dgm:spPr/>
    </dgm:pt>
    <dgm:pt modelId="{9AEA24DA-917D-4655-BEF8-4975DDB03B53}" type="pres">
      <dgm:prSet presAssocID="{5714E41B-BF73-4CB6-A5CF-972AFB8E1823}" presName="parentTextArrow" presStyleLbl="node1" presStyleIdx="0" presStyleCnt="0"/>
      <dgm:spPr/>
    </dgm:pt>
    <dgm:pt modelId="{520404BC-FFD8-4357-9E57-4378D15E9EC4}" type="pres">
      <dgm:prSet presAssocID="{5714E41B-BF73-4CB6-A5CF-972AFB8E1823}" presName="arrow" presStyleLbl="alignNode1" presStyleIdx="1" presStyleCnt="5"/>
      <dgm:spPr/>
    </dgm:pt>
    <dgm:pt modelId="{D644B9FC-3EDC-421B-A609-16C412333CF3}" type="pres">
      <dgm:prSet presAssocID="{5714E41B-BF73-4CB6-A5CF-972AFB8E1823}" presName="descendantArrow" presStyleLbl="bgAccFollowNode1" presStyleIdx="1" presStyleCnt="5"/>
      <dgm:spPr/>
    </dgm:pt>
    <dgm:pt modelId="{60EC29AC-564D-4F56-BCA6-892781242A61}" type="pres">
      <dgm:prSet presAssocID="{BE716556-489D-491B-A1D9-88524889F5C5}" presName="sp" presStyleCnt="0"/>
      <dgm:spPr/>
    </dgm:pt>
    <dgm:pt modelId="{2B0FAAD3-D1C0-46D9-9971-EDEDE769957F}" type="pres">
      <dgm:prSet presAssocID="{ACBE3160-15C0-4326-9D02-5D587764B271}" presName="arrowAndChildren" presStyleCnt="0"/>
      <dgm:spPr/>
    </dgm:pt>
    <dgm:pt modelId="{10298E7E-AF61-4416-8E21-A4CBE11F26F8}" type="pres">
      <dgm:prSet presAssocID="{ACBE3160-15C0-4326-9D02-5D587764B271}" presName="parentTextArrow" presStyleLbl="node1" presStyleIdx="0" presStyleCnt="0"/>
      <dgm:spPr/>
    </dgm:pt>
    <dgm:pt modelId="{8160AD97-9FC2-4F97-98B7-02213F3EEE73}" type="pres">
      <dgm:prSet presAssocID="{ACBE3160-15C0-4326-9D02-5D587764B271}" presName="arrow" presStyleLbl="alignNode1" presStyleIdx="2" presStyleCnt="5"/>
      <dgm:spPr/>
    </dgm:pt>
    <dgm:pt modelId="{1DF75842-CE90-4E1B-9D8E-D50B904F1DDD}" type="pres">
      <dgm:prSet presAssocID="{ACBE3160-15C0-4326-9D02-5D587764B271}" presName="descendantArrow" presStyleLbl="bgAccFollowNode1" presStyleIdx="2" presStyleCnt="5"/>
      <dgm:spPr/>
    </dgm:pt>
    <dgm:pt modelId="{25CA3E43-53B8-482B-B31B-FF1450F9FC87}" type="pres">
      <dgm:prSet presAssocID="{08398987-DD0C-4468-B687-844BF66519DD}" presName="sp" presStyleCnt="0"/>
      <dgm:spPr/>
    </dgm:pt>
    <dgm:pt modelId="{0BC65E3F-979E-4224-B94B-46ED68171874}" type="pres">
      <dgm:prSet presAssocID="{72DC8264-E9DE-4B1F-9DDB-04586A358833}" presName="arrowAndChildren" presStyleCnt="0"/>
      <dgm:spPr/>
    </dgm:pt>
    <dgm:pt modelId="{245F1AB4-A166-48B6-9B5E-BBD31E1E5F23}" type="pres">
      <dgm:prSet presAssocID="{72DC8264-E9DE-4B1F-9DDB-04586A358833}" presName="parentTextArrow" presStyleLbl="node1" presStyleIdx="0" presStyleCnt="0"/>
      <dgm:spPr/>
    </dgm:pt>
    <dgm:pt modelId="{BA7677DA-D2B9-427B-A535-0316C521C097}" type="pres">
      <dgm:prSet presAssocID="{72DC8264-E9DE-4B1F-9DDB-04586A358833}" presName="arrow" presStyleLbl="alignNode1" presStyleIdx="3" presStyleCnt="5"/>
      <dgm:spPr/>
    </dgm:pt>
    <dgm:pt modelId="{A4473737-A511-4A69-9430-C904AB3EA94D}" type="pres">
      <dgm:prSet presAssocID="{72DC8264-E9DE-4B1F-9DDB-04586A358833}" presName="descendantArrow" presStyleLbl="bgAccFollowNode1" presStyleIdx="3" presStyleCnt="5"/>
      <dgm:spPr/>
    </dgm:pt>
    <dgm:pt modelId="{4532DD67-F19D-4DBE-8619-D796482DE661}" type="pres">
      <dgm:prSet presAssocID="{A59244D4-13D7-4DBA-AF57-8853829E8E33}" presName="sp" presStyleCnt="0"/>
      <dgm:spPr/>
    </dgm:pt>
    <dgm:pt modelId="{C8A92054-4102-4F51-948D-3273604C5D09}" type="pres">
      <dgm:prSet presAssocID="{AAE33E6B-F7E9-4FA0-8D0A-10DFEACE5F84}" presName="arrowAndChildren" presStyleCnt="0"/>
      <dgm:spPr/>
    </dgm:pt>
    <dgm:pt modelId="{D42F1BB3-C25B-41EB-847C-15F31F842849}" type="pres">
      <dgm:prSet presAssocID="{AAE33E6B-F7E9-4FA0-8D0A-10DFEACE5F84}" presName="parentTextArrow" presStyleLbl="node1" presStyleIdx="0" presStyleCnt="0"/>
      <dgm:spPr/>
    </dgm:pt>
    <dgm:pt modelId="{3AE4C609-B0CD-4A96-8560-3AC89B0385BF}" type="pres">
      <dgm:prSet presAssocID="{AAE33E6B-F7E9-4FA0-8D0A-10DFEACE5F84}" presName="arrow" presStyleLbl="alignNode1" presStyleIdx="4" presStyleCnt="5"/>
      <dgm:spPr/>
    </dgm:pt>
    <dgm:pt modelId="{277CD8FB-114B-4B88-866C-AD0A3D105F83}" type="pres">
      <dgm:prSet presAssocID="{AAE33E6B-F7E9-4FA0-8D0A-10DFEACE5F84}" presName="descendantArrow" presStyleLbl="bgAccFollowNode1" presStyleIdx="4" presStyleCnt="5"/>
      <dgm:spPr/>
    </dgm:pt>
  </dgm:ptLst>
  <dgm:cxnLst>
    <dgm:cxn modelId="{44002902-7630-468C-97BF-84C630E62623}" srcId="{1291B81A-0B78-41F4-AEB5-4CD573DF4C47}" destId="{AAE33E6B-F7E9-4FA0-8D0A-10DFEACE5F84}" srcOrd="0" destOrd="0" parTransId="{695BAD7C-7D6F-45DE-A6E0-3A8F4FBCD6B0}" sibTransId="{A59244D4-13D7-4DBA-AF57-8853829E8E33}"/>
    <dgm:cxn modelId="{059C4305-0D2E-4C09-9942-32B3C2B5CB05}" type="presOf" srcId="{BCB8649B-EF9E-455D-8EBE-3B3B6C855649}" destId="{277CD8FB-114B-4B88-866C-AD0A3D105F83}" srcOrd="0" destOrd="0" presId="urn:microsoft.com/office/officeart/2016/7/layout/VerticalDownArrowProcess"/>
    <dgm:cxn modelId="{E4251914-8883-46A7-9E8A-49F537B1AC78}" type="presOf" srcId="{ACBE3160-15C0-4326-9D02-5D587764B271}" destId="{10298E7E-AF61-4416-8E21-A4CBE11F26F8}" srcOrd="0" destOrd="0" presId="urn:microsoft.com/office/officeart/2016/7/layout/VerticalDownArrowProcess"/>
    <dgm:cxn modelId="{985BAD18-0E0B-44C9-8978-8F183F046AC6}" type="presOf" srcId="{36087717-EC0C-4170-95EE-46ACDBE8245C}" destId="{D644B9FC-3EDC-421B-A609-16C412333CF3}" srcOrd="0" destOrd="0" presId="urn:microsoft.com/office/officeart/2016/7/layout/VerticalDownArrowProcess"/>
    <dgm:cxn modelId="{3B6F333B-BFA0-4686-88DE-94FD004C2493}" type="presOf" srcId="{0C888609-F8B3-40F3-AD90-EA272CFBB5B2}" destId="{B5BC6411-B1E7-4546-81AB-09F1FFE788B2}" srcOrd="0" destOrd="0" presId="urn:microsoft.com/office/officeart/2016/7/layout/VerticalDownArrowProcess"/>
    <dgm:cxn modelId="{EC929562-8CED-4AA9-B9C5-662565C7272A}" type="presOf" srcId="{ACBE3160-15C0-4326-9D02-5D587764B271}" destId="{8160AD97-9FC2-4F97-98B7-02213F3EEE73}" srcOrd="1" destOrd="0" presId="urn:microsoft.com/office/officeart/2016/7/layout/VerticalDownArrowProcess"/>
    <dgm:cxn modelId="{79158A4B-D220-4138-8C40-ED24813C173E}" srcId="{1291B81A-0B78-41F4-AEB5-4CD573DF4C47}" destId="{ACBE3160-15C0-4326-9D02-5D587764B271}" srcOrd="2" destOrd="0" parTransId="{4D53F530-2986-45A9-BC9B-4B1B5A29E707}" sibTransId="{BE716556-489D-491B-A1D9-88524889F5C5}"/>
    <dgm:cxn modelId="{1D07964F-8C26-4C79-B73F-623AA0041F45}" srcId="{72DC8264-E9DE-4B1F-9DDB-04586A358833}" destId="{8B9AA879-7687-47FE-8BEF-5287F12CA27B}" srcOrd="0" destOrd="0" parTransId="{4142444E-F057-4265-83D7-13D9AC47CB06}" sibTransId="{4352FFF5-E24F-4207-A23D-8B65CD084C40}"/>
    <dgm:cxn modelId="{E7ADA46F-B19A-4044-927D-579E51CA27AC}" type="presOf" srcId="{C0DC7DC7-00B1-40BB-831B-8720AF1AF23C}" destId="{1DF75842-CE90-4E1B-9D8E-D50B904F1DDD}" srcOrd="0" destOrd="0" presId="urn:microsoft.com/office/officeart/2016/7/layout/VerticalDownArrowProcess"/>
    <dgm:cxn modelId="{2BA06F76-606E-40FF-9BC6-B8C058A9DDDA}" srcId="{1291B81A-0B78-41F4-AEB5-4CD573DF4C47}" destId="{5714E41B-BF73-4CB6-A5CF-972AFB8E1823}" srcOrd="3" destOrd="0" parTransId="{B0A413D4-F41C-4E04-9BA7-93A345445E1C}" sibTransId="{692B7769-A8FE-42F1-AFA3-88D75345433D}"/>
    <dgm:cxn modelId="{48BB405A-DB70-43E4-8323-333F99EE0F7A}" srcId="{1291B81A-0B78-41F4-AEB5-4CD573DF4C47}" destId="{72DC8264-E9DE-4B1F-9DDB-04586A358833}" srcOrd="1" destOrd="0" parTransId="{C330CB8F-596E-40B4-8972-38EDEF940A9F}" sibTransId="{08398987-DD0C-4468-B687-844BF66519DD}"/>
    <dgm:cxn modelId="{B05B419D-D27D-4147-B49D-47F222BFE228}" type="presOf" srcId="{8B9AA879-7687-47FE-8BEF-5287F12CA27B}" destId="{A4473737-A511-4A69-9430-C904AB3EA94D}" srcOrd="0" destOrd="0" presId="urn:microsoft.com/office/officeart/2016/7/layout/VerticalDownArrowProcess"/>
    <dgm:cxn modelId="{C7A055A8-1A56-49E9-A0C3-0D8A998A1439}" type="presOf" srcId="{1291B81A-0B78-41F4-AEB5-4CD573DF4C47}" destId="{370EFBC6-9DB0-4C01-B1E7-150AD6FBE5FA}" srcOrd="0" destOrd="0" presId="urn:microsoft.com/office/officeart/2016/7/layout/VerticalDownArrowProcess"/>
    <dgm:cxn modelId="{CDF848A9-FDA3-46FF-BD57-8E629861AD52}" type="presOf" srcId="{C996A2E4-345E-4EA7-BF27-E20464A2DE0A}" destId="{2C878EDD-3BEB-403F-9EFA-287F47D821A7}" srcOrd="0" destOrd="0" presId="urn:microsoft.com/office/officeart/2016/7/layout/VerticalDownArrowProcess"/>
    <dgm:cxn modelId="{11F523B3-E1E0-451E-82B6-B806544610D5}" type="presOf" srcId="{72DC8264-E9DE-4B1F-9DDB-04586A358833}" destId="{BA7677DA-D2B9-427B-A535-0316C521C097}" srcOrd="1" destOrd="0" presId="urn:microsoft.com/office/officeart/2016/7/layout/VerticalDownArrowProcess"/>
    <dgm:cxn modelId="{793055B3-9A39-4BE4-B6E6-9837A76B8B42}" type="presOf" srcId="{72DC8264-E9DE-4B1F-9DDB-04586A358833}" destId="{245F1AB4-A166-48B6-9B5E-BBD31E1E5F23}" srcOrd="0" destOrd="0" presId="urn:microsoft.com/office/officeart/2016/7/layout/VerticalDownArrowProcess"/>
    <dgm:cxn modelId="{55D6D5B4-5232-435A-9A4D-1BB2ACC5359F}" srcId="{1291B81A-0B78-41F4-AEB5-4CD573DF4C47}" destId="{C996A2E4-345E-4EA7-BF27-E20464A2DE0A}" srcOrd="4" destOrd="0" parTransId="{DB399932-0A01-4368-A87B-2C6DFF4A977F}" sibTransId="{82BF5037-8CCD-42A0-B2A2-626557385D32}"/>
    <dgm:cxn modelId="{D60E5FC1-4574-468F-80FC-5746A7EB4839}" type="presOf" srcId="{5714E41B-BF73-4CB6-A5CF-972AFB8E1823}" destId="{520404BC-FFD8-4357-9E57-4378D15E9EC4}" srcOrd="1" destOrd="0" presId="urn:microsoft.com/office/officeart/2016/7/layout/VerticalDownArrowProcess"/>
    <dgm:cxn modelId="{1EDFA8D1-294C-45D8-A68A-C0A62DB329D8}" srcId="{5714E41B-BF73-4CB6-A5CF-972AFB8E1823}" destId="{36087717-EC0C-4170-95EE-46ACDBE8245C}" srcOrd="0" destOrd="0" parTransId="{133C4BDD-0430-4D3B-91D6-1910B8E605C1}" sibTransId="{D8E750F0-6B4E-43E9-BBF9-A41979DBF95D}"/>
    <dgm:cxn modelId="{566982D2-174C-4549-A3AE-549F9848109A}" type="presOf" srcId="{AAE33E6B-F7E9-4FA0-8D0A-10DFEACE5F84}" destId="{D42F1BB3-C25B-41EB-847C-15F31F842849}" srcOrd="0" destOrd="0" presId="urn:microsoft.com/office/officeart/2016/7/layout/VerticalDownArrowProcess"/>
    <dgm:cxn modelId="{836430D9-C508-45D6-A585-FC52A4354F44}" srcId="{ACBE3160-15C0-4326-9D02-5D587764B271}" destId="{C0DC7DC7-00B1-40BB-831B-8720AF1AF23C}" srcOrd="0" destOrd="0" parTransId="{2155C425-22BD-456F-8179-FD5A68428CAB}" sibTransId="{092DB5C8-7B20-4DBE-BD9A-A0557BB765D6}"/>
    <dgm:cxn modelId="{4485D4E6-D9BE-48B1-B20B-A7448D96E318}" type="presOf" srcId="{AAE33E6B-F7E9-4FA0-8D0A-10DFEACE5F84}" destId="{3AE4C609-B0CD-4A96-8560-3AC89B0385BF}" srcOrd="1" destOrd="0" presId="urn:microsoft.com/office/officeart/2016/7/layout/VerticalDownArrowProcess"/>
    <dgm:cxn modelId="{52557BE7-D7F3-4153-BBDB-E04C40563594}" srcId="{C996A2E4-345E-4EA7-BF27-E20464A2DE0A}" destId="{0C888609-F8B3-40F3-AD90-EA272CFBB5B2}" srcOrd="0" destOrd="0" parTransId="{25496BF2-BB9A-4A89-A298-B4F145FD9FA3}" sibTransId="{13A678BE-CD0D-481B-8479-7C14EBB01BBE}"/>
    <dgm:cxn modelId="{C8A3D7E7-FA3E-4095-B181-373BFC5EA3DD}" srcId="{AAE33E6B-F7E9-4FA0-8D0A-10DFEACE5F84}" destId="{BCB8649B-EF9E-455D-8EBE-3B3B6C855649}" srcOrd="0" destOrd="0" parTransId="{687544B9-C945-4264-95A9-28C69FDF2B82}" sibTransId="{8CCB1A2B-D973-4BD7-AFF4-05FC4C5E82CF}"/>
    <dgm:cxn modelId="{B6560EFF-FA9F-4BA2-8C32-EC24A6239840}" type="presOf" srcId="{5714E41B-BF73-4CB6-A5CF-972AFB8E1823}" destId="{9AEA24DA-917D-4655-BEF8-4975DDB03B53}" srcOrd="0" destOrd="0" presId="urn:microsoft.com/office/officeart/2016/7/layout/VerticalDownArrowProcess"/>
    <dgm:cxn modelId="{D8AF0F14-AD5A-4043-B577-0393B005C8B0}" type="presParOf" srcId="{370EFBC6-9DB0-4C01-B1E7-150AD6FBE5FA}" destId="{4C1FEEC6-A1F7-45BD-8EA1-DCCBC630E0C4}" srcOrd="0" destOrd="0" presId="urn:microsoft.com/office/officeart/2016/7/layout/VerticalDownArrowProcess"/>
    <dgm:cxn modelId="{1DE86CE5-E5D7-4674-9809-B2111A7217E3}" type="presParOf" srcId="{4C1FEEC6-A1F7-45BD-8EA1-DCCBC630E0C4}" destId="{2C878EDD-3BEB-403F-9EFA-287F47D821A7}" srcOrd="0" destOrd="0" presId="urn:microsoft.com/office/officeart/2016/7/layout/VerticalDownArrowProcess"/>
    <dgm:cxn modelId="{9365F916-61AF-444D-9148-200B6734D50D}" type="presParOf" srcId="{4C1FEEC6-A1F7-45BD-8EA1-DCCBC630E0C4}" destId="{B5BC6411-B1E7-4546-81AB-09F1FFE788B2}" srcOrd="1" destOrd="0" presId="urn:microsoft.com/office/officeart/2016/7/layout/VerticalDownArrowProcess"/>
    <dgm:cxn modelId="{85E79C13-5E57-4C73-95E8-03C5D7FBA40C}" type="presParOf" srcId="{370EFBC6-9DB0-4C01-B1E7-150AD6FBE5FA}" destId="{EFA13293-29E3-488F-88CC-519E8E8B5246}" srcOrd="1" destOrd="0" presId="urn:microsoft.com/office/officeart/2016/7/layout/VerticalDownArrowProcess"/>
    <dgm:cxn modelId="{B0A61DB6-A80B-4FBC-A24D-061F3E78DA59}" type="presParOf" srcId="{370EFBC6-9DB0-4C01-B1E7-150AD6FBE5FA}" destId="{2AD1ADC8-C028-4467-A98A-FC1A32051078}" srcOrd="2" destOrd="0" presId="urn:microsoft.com/office/officeart/2016/7/layout/VerticalDownArrowProcess"/>
    <dgm:cxn modelId="{195CBE29-9E2D-46BD-B360-5B714F09F1D3}" type="presParOf" srcId="{2AD1ADC8-C028-4467-A98A-FC1A32051078}" destId="{9AEA24DA-917D-4655-BEF8-4975DDB03B53}" srcOrd="0" destOrd="0" presId="urn:microsoft.com/office/officeart/2016/7/layout/VerticalDownArrowProcess"/>
    <dgm:cxn modelId="{9D1262B4-09A4-4FCF-AB33-703EE96ABA64}" type="presParOf" srcId="{2AD1ADC8-C028-4467-A98A-FC1A32051078}" destId="{520404BC-FFD8-4357-9E57-4378D15E9EC4}" srcOrd="1" destOrd="0" presId="urn:microsoft.com/office/officeart/2016/7/layout/VerticalDownArrowProcess"/>
    <dgm:cxn modelId="{50D22707-C595-4FC8-AA85-A22762DE3593}" type="presParOf" srcId="{2AD1ADC8-C028-4467-A98A-FC1A32051078}" destId="{D644B9FC-3EDC-421B-A609-16C412333CF3}" srcOrd="2" destOrd="0" presId="urn:microsoft.com/office/officeart/2016/7/layout/VerticalDownArrowProcess"/>
    <dgm:cxn modelId="{75A19AC5-1CD8-4F45-9829-C43B8591BD3D}" type="presParOf" srcId="{370EFBC6-9DB0-4C01-B1E7-150AD6FBE5FA}" destId="{60EC29AC-564D-4F56-BCA6-892781242A61}" srcOrd="3" destOrd="0" presId="urn:microsoft.com/office/officeart/2016/7/layout/VerticalDownArrowProcess"/>
    <dgm:cxn modelId="{0C8B8E2B-4909-492B-A5A9-29797CED5A3C}" type="presParOf" srcId="{370EFBC6-9DB0-4C01-B1E7-150AD6FBE5FA}" destId="{2B0FAAD3-D1C0-46D9-9971-EDEDE769957F}" srcOrd="4" destOrd="0" presId="urn:microsoft.com/office/officeart/2016/7/layout/VerticalDownArrowProcess"/>
    <dgm:cxn modelId="{F11559EB-91F6-4F43-9568-CC6D8C85D2F3}" type="presParOf" srcId="{2B0FAAD3-D1C0-46D9-9971-EDEDE769957F}" destId="{10298E7E-AF61-4416-8E21-A4CBE11F26F8}" srcOrd="0" destOrd="0" presId="urn:microsoft.com/office/officeart/2016/7/layout/VerticalDownArrowProcess"/>
    <dgm:cxn modelId="{72F869E4-1C3A-43F6-A2F4-C2AA831746B3}" type="presParOf" srcId="{2B0FAAD3-D1C0-46D9-9971-EDEDE769957F}" destId="{8160AD97-9FC2-4F97-98B7-02213F3EEE73}" srcOrd="1" destOrd="0" presId="urn:microsoft.com/office/officeart/2016/7/layout/VerticalDownArrowProcess"/>
    <dgm:cxn modelId="{AAE98240-9EC2-46E8-9165-8AACBD91B79D}" type="presParOf" srcId="{2B0FAAD3-D1C0-46D9-9971-EDEDE769957F}" destId="{1DF75842-CE90-4E1B-9D8E-D50B904F1DDD}" srcOrd="2" destOrd="0" presId="urn:microsoft.com/office/officeart/2016/7/layout/VerticalDownArrowProcess"/>
    <dgm:cxn modelId="{B0584D5B-9D11-48EF-9B77-FF9011F5E99E}" type="presParOf" srcId="{370EFBC6-9DB0-4C01-B1E7-150AD6FBE5FA}" destId="{25CA3E43-53B8-482B-B31B-FF1450F9FC87}" srcOrd="5" destOrd="0" presId="urn:microsoft.com/office/officeart/2016/7/layout/VerticalDownArrowProcess"/>
    <dgm:cxn modelId="{CE1DEB72-3788-45B0-B77D-5B9BA630CA16}" type="presParOf" srcId="{370EFBC6-9DB0-4C01-B1E7-150AD6FBE5FA}" destId="{0BC65E3F-979E-4224-B94B-46ED68171874}" srcOrd="6" destOrd="0" presId="urn:microsoft.com/office/officeart/2016/7/layout/VerticalDownArrowProcess"/>
    <dgm:cxn modelId="{78A6A971-CF7C-4881-8C4C-A31BA266E84F}" type="presParOf" srcId="{0BC65E3F-979E-4224-B94B-46ED68171874}" destId="{245F1AB4-A166-48B6-9B5E-BBD31E1E5F23}" srcOrd="0" destOrd="0" presId="urn:microsoft.com/office/officeart/2016/7/layout/VerticalDownArrowProcess"/>
    <dgm:cxn modelId="{95AB0EF3-F51A-4D19-9259-535F067F452B}" type="presParOf" srcId="{0BC65E3F-979E-4224-B94B-46ED68171874}" destId="{BA7677DA-D2B9-427B-A535-0316C521C097}" srcOrd="1" destOrd="0" presId="urn:microsoft.com/office/officeart/2016/7/layout/VerticalDownArrowProcess"/>
    <dgm:cxn modelId="{EEC44FC6-BBA7-4522-A706-74EDAF3B3254}" type="presParOf" srcId="{0BC65E3F-979E-4224-B94B-46ED68171874}" destId="{A4473737-A511-4A69-9430-C904AB3EA94D}" srcOrd="2" destOrd="0" presId="urn:microsoft.com/office/officeart/2016/7/layout/VerticalDownArrowProcess"/>
    <dgm:cxn modelId="{C0672ABA-E938-4918-8E89-091E22F39761}" type="presParOf" srcId="{370EFBC6-9DB0-4C01-B1E7-150AD6FBE5FA}" destId="{4532DD67-F19D-4DBE-8619-D796482DE661}" srcOrd="7" destOrd="0" presId="urn:microsoft.com/office/officeart/2016/7/layout/VerticalDownArrowProcess"/>
    <dgm:cxn modelId="{7A56B1F9-CCC6-44F8-9065-A618023A8847}" type="presParOf" srcId="{370EFBC6-9DB0-4C01-B1E7-150AD6FBE5FA}" destId="{C8A92054-4102-4F51-948D-3273604C5D09}" srcOrd="8" destOrd="0" presId="urn:microsoft.com/office/officeart/2016/7/layout/VerticalDownArrowProcess"/>
    <dgm:cxn modelId="{E83077E7-647F-4061-A4C9-BA3A6F032DE2}" type="presParOf" srcId="{C8A92054-4102-4F51-948D-3273604C5D09}" destId="{D42F1BB3-C25B-41EB-847C-15F31F842849}" srcOrd="0" destOrd="0" presId="urn:microsoft.com/office/officeart/2016/7/layout/VerticalDownArrowProcess"/>
    <dgm:cxn modelId="{C2A7D9B5-2390-4D8C-93B7-C9E32CB504CC}" type="presParOf" srcId="{C8A92054-4102-4F51-948D-3273604C5D09}" destId="{3AE4C609-B0CD-4A96-8560-3AC89B0385BF}" srcOrd="1" destOrd="0" presId="urn:microsoft.com/office/officeart/2016/7/layout/VerticalDownArrowProcess"/>
    <dgm:cxn modelId="{FD760C15-533E-47CD-8251-029645B7A4B1}" type="presParOf" srcId="{C8A92054-4102-4F51-948D-3273604C5D09}" destId="{277CD8FB-114B-4B88-866C-AD0A3D105F83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2F77128-82CF-438B-9929-4B2A847E6964}" type="doc">
      <dgm:prSet loTypeId="urn:microsoft.com/office/officeart/2005/8/layout/vList2" loCatId="list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9201B33B-8293-4DBE-B59E-FC100E25DBFA}">
      <dgm:prSet/>
      <dgm:spPr/>
      <dgm:t>
        <a:bodyPr/>
        <a:lstStyle/>
        <a:p>
          <a:r>
            <a:rPr lang="en-US" b="1"/>
            <a:t>Rising demand:</a:t>
          </a:r>
          <a:r>
            <a:rPr lang="en-US"/>
            <a:t> </a:t>
          </a:r>
          <a:r>
            <a:rPr lang="en-US" b="1"/>
            <a:t>111,137</a:t>
          </a:r>
          <a:r>
            <a:rPr lang="en-US"/>
            <a:t> stroke admissions in England </a:t>
          </a:r>
          <a:r>
            <a:rPr lang="en-US" b="1"/>
            <a:t>2023/24</a:t>
          </a:r>
          <a:r>
            <a:rPr lang="en-US"/>
            <a:t> (</a:t>
          </a:r>
          <a:r>
            <a:rPr lang="en-US" b="1"/>
            <a:t>+28%</a:t>
          </a:r>
          <a:r>
            <a:rPr lang="en-US"/>
            <a:t> vs 2004/05).</a:t>
          </a:r>
        </a:p>
      </dgm:t>
    </dgm:pt>
    <dgm:pt modelId="{928E0701-1032-4FB0-9C74-220D2F938079}" type="parTrans" cxnId="{7819B60A-0458-4154-9291-89EE8326B646}">
      <dgm:prSet/>
      <dgm:spPr/>
      <dgm:t>
        <a:bodyPr/>
        <a:lstStyle/>
        <a:p>
          <a:endParaRPr lang="en-US"/>
        </a:p>
      </dgm:t>
    </dgm:pt>
    <dgm:pt modelId="{EC6D1C9B-8EEF-417C-8506-D2CDBDD5C059}" type="sibTrans" cxnId="{7819B60A-0458-4154-9291-89EE8326B646}">
      <dgm:prSet/>
      <dgm:spPr/>
      <dgm:t>
        <a:bodyPr/>
        <a:lstStyle/>
        <a:p>
          <a:endParaRPr lang="en-US"/>
        </a:p>
      </dgm:t>
    </dgm:pt>
    <dgm:pt modelId="{EDF92109-BE43-4590-AE47-11426BB1C9DE}">
      <dgm:prSet/>
      <dgm:spPr/>
      <dgm:t>
        <a:bodyPr/>
        <a:lstStyle/>
        <a:p>
          <a:r>
            <a:rPr lang="en-US" b="1"/>
            <a:t>Audit view:</a:t>
          </a:r>
          <a:r>
            <a:rPr lang="en-US"/>
            <a:t> SSNAP recorded </a:t>
          </a:r>
          <a:r>
            <a:rPr lang="en-US" b="1"/>
            <a:t>95,222</a:t>
          </a:r>
          <a:r>
            <a:rPr lang="en-US"/>
            <a:t> stroke admissions across participating units in </a:t>
          </a:r>
          <a:r>
            <a:rPr lang="en-US" b="1"/>
            <a:t>2023/24</a:t>
          </a:r>
          <a:r>
            <a:rPr lang="en-US"/>
            <a:t>.</a:t>
          </a:r>
        </a:p>
      </dgm:t>
    </dgm:pt>
    <dgm:pt modelId="{02BBB4E2-C965-4BC6-A593-D5A6A78E3AB3}" type="parTrans" cxnId="{A933F20A-89FF-443C-95CF-35B772991C37}">
      <dgm:prSet/>
      <dgm:spPr/>
      <dgm:t>
        <a:bodyPr/>
        <a:lstStyle/>
        <a:p>
          <a:endParaRPr lang="en-US"/>
        </a:p>
      </dgm:t>
    </dgm:pt>
    <dgm:pt modelId="{01242F26-999E-4DE9-9B08-103B6B4D7E2C}" type="sibTrans" cxnId="{A933F20A-89FF-443C-95CF-35B772991C37}">
      <dgm:prSet/>
      <dgm:spPr/>
      <dgm:t>
        <a:bodyPr/>
        <a:lstStyle/>
        <a:p>
          <a:endParaRPr lang="en-US"/>
        </a:p>
      </dgm:t>
    </dgm:pt>
    <dgm:pt modelId="{EA7F3346-2871-4DDF-8DF1-FCF1FFD70440}">
      <dgm:prSet/>
      <dgm:spPr/>
      <dgm:t>
        <a:bodyPr/>
        <a:lstStyle/>
        <a:p>
          <a:pPr rtl="0"/>
          <a:r>
            <a:rPr lang="en-US"/>
            <a:t>Stroke remains a </a:t>
          </a:r>
          <a:r>
            <a:rPr lang="en-US" b="1"/>
            <a:t>leading cause of adult disability</a:t>
          </a:r>
          <a:r>
            <a:rPr lang="en-US"/>
            <a:t> in the UK</a:t>
          </a:r>
          <a:endParaRPr lang="en-US" i="1"/>
        </a:p>
      </dgm:t>
    </dgm:pt>
    <dgm:pt modelId="{D4B3AEA7-B73D-4E71-B9D0-6E7685E0E1D2}" type="parTrans" cxnId="{043B3CF3-5553-4570-91C2-18E50A64F94A}">
      <dgm:prSet/>
      <dgm:spPr/>
      <dgm:t>
        <a:bodyPr/>
        <a:lstStyle/>
        <a:p>
          <a:endParaRPr lang="en-US"/>
        </a:p>
      </dgm:t>
    </dgm:pt>
    <dgm:pt modelId="{43C221FC-9F51-401B-A152-AC507FF168ED}" type="sibTrans" cxnId="{043B3CF3-5553-4570-91C2-18E50A64F94A}">
      <dgm:prSet/>
      <dgm:spPr/>
      <dgm:t>
        <a:bodyPr/>
        <a:lstStyle/>
        <a:p>
          <a:endParaRPr lang="en-US"/>
        </a:p>
      </dgm:t>
    </dgm:pt>
    <dgm:pt modelId="{A666E09A-489A-4919-AA3D-DAC62B0AA5D4}" type="pres">
      <dgm:prSet presAssocID="{A2F77128-82CF-438B-9929-4B2A847E6964}" presName="linear" presStyleCnt="0">
        <dgm:presLayoutVars>
          <dgm:animLvl val="lvl"/>
          <dgm:resizeHandles val="exact"/>
        </dgm:presLayoutVars>
      </dgm:prSet>
      <dgm:spPr/>
    </dgm:pt>
    <dgm:pt modelId="{AE1F0CFA-0C30-423F-83D1-C93798D3337E}" type="pres">
      <dgm:prSet presAssocID="{9201B33B-8293-4DBE-B59E-FC100E25DBF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EEC86A3-B450-40E6-805E-73C4E800A0C5}" type="pres">
      <dgm:prSet presAssocID="{EC6D1C9B-8EEF-417C-8506-D2CDBDD5C059}" presName="spacer" presStyleCnt="0"/>
      <dgm:spPr/>
    </dgm:pt>
    <dgm:pt modelId="{5D5EF019-2E65-47DE-8BF9-AC3A851AEA59}" type="pres">
      <dgm:prSet presAssocID="{EDF92109-BE43-4590-AE47-11426BB1C9D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FD6171E-323E-4FF1-905C-E38077C601F3}" type="pres">
      <dgm:prSet presAssocID="{01242F26-999E-4DE9-9B08-103B6B4D7E2C}" presName="spacer" presStyleCnt="0"/>
      <dgm:spPr/>
    </dgm:pt>
    <dgm:pt modelId="{8A08F2EC-7931-415C-9CC0-643F50E31BD8}" type="pres">
      <dgm:prSet presAssocID="{EA7F3346-2871-4DDF-8DF1-FCF1FFD70440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819B60A-0458-4154-9291-89EE8326B646}" srcId="{A2F77128-82CF-438B-9929-4B2A847E6964}" destId="{9201B33B-8293-4DBE-B59E-FC100E25DBFA}" srcOrd="0" destOrd="0" parTransId="{928E0701-1032-4FB0-9C74-220D2F938079}" sibTransId="{EC6D1C9B-8EEF-417C-8506-D2CDBDD5C059}"/>
    <dgm:cxn modelId="{A933F20A-89FF-443C-95CF-35B772991C37}" srcId="{A2F77128-82CF-438B-9929-4B2A847E6964}" destId="{EDF92109-BE43-4590-AE47-11426BB1C9DE}" srcOrd="1" destOrd="0" parTransId="{02BBB4E2-C965-4BC6-A593-D5A6A78E3AB3}" sibTransId="{01242F26-999E-4DE9-9B08-103B6B4D7E2C}"/>
    <dgm:cxn modelId="{321F2562-5014-4745-9C70-8B20FB94D0C3}" type="presOf" srcId="{EA7F3346-2871-4DDF-8DF1-FCF1FFD70440}" destId="{8A08F2EC-7931-415C-9CC0-643F50E31BD8}" srcOrd="0" destOrd="0" presId="urn:microsoft.com/office/officeart/2005/8/layout/vList2"/>
    <dgm:cxn modelId="{5901897B-1AA4-4239-BB25-DEEA3D5A2C4E}" type="presOf" srcId="{EDF92109-BE43-4590-AE47-11426BB1C9DE}" destId="{5D5EF019-2E65-47DE-8BF9-AC3A851AEA59}" srcOrd="0" destOrd="0" presId="urn:microsoft.com/office/officeart/2005/8/layout/vList2"/>
    <dgm:cxn modelId="{311526D4-2761-4368-8511-EF6D42191A57}" type="presOf" srcId="{9201B33B-8293-4DBE-B59E-FC100E25DBFA}" destId="{AE1F0CFA-0C30-423F-83D1-C93798D3337E}" srcOrd="0" destOrd="0" presId="urn:microsoft.com/office/officeart/2005/8/layout/vList2"/>
    <dgm:cxn modelId="{043B3CF3-5553-4570-91C2-18E50A64F94A}" srcId="{A2F77128-82CF-438B-9929-4B2A847E6964}" destId="{EA7F3346-2871-4DDF-8DF1-FCF1FFD70440}" srcOrd="2" destOrd="0" parTransId="{D4B3AEA7-B73D-4E71-B9D0-6E7685E0E1D2}" sibTransId="{43C221FC-9F51-401B-A152-AC507FF168ED}"/>
    <dgm:cxn modelId="{EADA05F6-1026-4F0E-85FD-0570B90592B7}" type="presOf" srcId="{A2F77128-82CF-438B-9929-4B2A847E6964}" destId="{A666E09A-489A-4919-AA3D-DAC62B0AA5D4}" srcOrd="0" destOrd="0" presId="urn:microsoft.com/office/officeart/2005/8/layout/vList2"/>
    <dgm:cxn modelId="{BAFF5F94-1F34-4BB6-A807-05EBD5507659}" type="presParOf" srcId="{A666E09A-489A-4919-AA3D-DAC62B0AA5D4}" destId="{AE1F0CFA-0C30-423F-83D1-C93798D3337E}" srcOrd="0" destOrd="0" presId="urn:microsoft.com/office/officeart/2005/8/layout/vList2"/>
    <dgm:cxn modelId="{26F4FB34-0A2C-418B-BA5E-7EA98E461BF6}" type="presParOf" srcId="{A666E09A-489A-4919-AA3D-DAC62B0AA5D4}" destId="{BEEC86A3-B450-40E6-805E-73C4E800A0C5}" srcOrd="1" destOrd="0" presId="urn:microsoft.com/office/officeart/2005/8/layout/vList2"/>
    <dgm:cxn modelId="{987492C2-5ADC-4E36-9476-1A6E31C4C0DC}" type="presParOf" srcId="{A666E09A-489A-4919-AA3D-DAC62B0AA5D4}" destId="{5D5EF019-2E65-47DE-8BF9-AC3A851AEA59}" srcOrd="2" destOrd="0" presId="urn:microsoft.com/office/officeart/2005/8/layout/vList2"/>
    <dgm:cxn modelId="{DDA0AB4D-36A9-4259-889D-B660AA8AB999}" type="presParOf" srcId="{A666E09A-489A-4919-AA3D-DAC62B0AA5D4}" destId="{0FD6171E-323E-4FF1-905C-E38077C601F3}" srcOrd="3" destOrd="0" presId="urn:microsoft.com/office/officeart/2005/8/layout/vList2"/>
    <dgm:cxn modelId="{F09E162C-8720-4B1A-A651-DC5FA7BFEB0B}" type="presParOf" srcId="{A666E09A-489A-4919-AA3D-DAC62B0AA5D4}" destId="{8A08F2EC-7931-415C-9CC0-643F50E31BD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6EC763D-AAD5-4865-9533-73CACF3A302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417EE7B-90A2-4FA9-87E6-2F8EAFD3796F}">
      <dgm:prSet/>
      <dgm:spPr/>
      <dgm:t>
        <a:bodyPr/>
        <a:lstStyle/>
        <a:p>
          <a:r>
            <a:rPr lang="en-US"/>
            <a:t>Acute ischaemia: energy failure → neuronal death → abrupt loss of cortical output to CST → flaccid weakness initially.</a:t>
          </a:r>
        </a:p>
      </dgm:t>
    </dgm:pt>
    <dgm:pt modelId="{8079AB66-F93A-4F8B-9846-92F695E8C38F}" type="parTrans" cxnId="{DAFDF04F-CB4E-4375-9016-A0F836E21E91}">
      <dgm:prSet/>
      <dgm:spPr/>
      <dgm:t>
        <a:bodyPr/>
        <a:lstStyle/>
        <a:p>
          <a:endParaRPr lang="en-US"/>
        </a:p>
      </dgm:t>
    </dgm:pt>
    <dgm:pt modelId="{8B8BD8C1-0A82-4986-A995-CB542F7D3638}" type="sibTrans" cxnId="{DAFDF04F-CB4E-4375-9016-A0F836E21E91}">
      <dgm:prSet/>
      <dgm:spPr/>
      <dgm:t>
        <a:bodyPr/>
        <a:lstStyle/>
        <a:p>
          <a:endParaRPr lang="en-US"/>
        </a:p>
      </dgm:t>
    </dgm:pt>
    <dgm:pt modelId="{718E3F04-072A-4AB1-95BB-001B6AF57633}">
      <dgm:prSet/>
      <dgm:spPr/>
      <dgm:t>
        <a:bodyPr/>
        <a:lstStyle/>
        <a:p>
          <a:r>
            <a:rPr lang="en-US"/>
            <a:t>Subacute/chronic: spasticity, contractures, deconditioning; risk of dysphagia (aspiration), VTE, pressure injury, mood/cognitive change.</a:t>
          </a:r>
        </a:p>
      </dgm:t>
    </dgm:pt>
    <dgm:pt modelId="{1772273C-D717-40B0-8D8A-A6277CB89A8D}" type="parTrans" cxnId="{508930A8-04CA-4770-BF6B-E0AABF48158E}">
      <dgm:prSet/>
      <dgm:spPr/>
      <dgm:t>
        <a:bodyPr/>
        <a:lstStyle/>
        <a:p>
          <a:endParaRPr lang="en-US"/>
        </a:p>
      </dgm:t>
    </dgm:pt>
    <dgm:pt modelId="{F12BCE6C-34D0-4587-B87E-55738EF0BA53}" type="sibTrans" cxnId="{508930A8-04CA-4770-BF6B-E0AABF48158E}">
      <dgm:prSet/>
      <dgm:spPr/>
      <dgm:t>
        <a:bodyPr/>
        <a:lstStyle/>
        <a:p>
          <a:endParaRPr lang="en-US"/>
        </a:p>
      </dgm:t>
    </dgm:pt>
    <dgm:pt modelId="{A1E6F903-19DB-4A01-8F88-C211057AAF24}">
      <dgm:prSet/>
      <dgm:spPr/>
      <dgm:t>
        <a:bodyPr/>
        <a:lstStyle/>
        <a:p>
          <a:r>
            <a:rPr lang="en-US"/>
            <a:t>Time-critical care reduces disability (“time is brain”)</a:t>
          </a:r>
        </a:p>
      </dgm:t>
    </dgm:pt>
    <dgm:pt modelId="{FDA74262-8217-446B-8A12-8A876DE62453}" type="parTrans" cxnId="{96CCA7E6-06AA-46E9-A69C-ED49A89F8F77}">
      <dgm:prSet/>
      <dgm:spPr/>
      <dgm:t>
        <a:bodyPr/>
        <a:lstStyle/>
        <a:p>
          <a:endParaRPr lang="en-US"/>
        </a:p>
      </dgm:t>
    </dgm:pt>
    <dgm:pt modelId="{EA80E71B-1B3A-4F6B-92CC-BA390B213CEA}" type="sibTrans" cxnId="{96CCA7E6-06AA-46E9-A69C-ED49A89F8F77}">
      <dgm:prSet/>
      <dgm:spPr/>
      <dgm:t>
        <a:bodyPr/>
        <a:lstStyle/>
        <a:p>
          <a:endParaRPr lang="en-US"/>
        </a:p>
      </dgm:t>
    </dgm:pt>
    <dgm:pt modelId="{9B4E6784-4047-4FDE-AE5A-B65817C780A6}" type="pres">
      <dgm:prSet presAssocID="{66EC763D-AAD5-4865-9533-73CACF3A3022}" presName="linear" presStyleCnt="0">
        <dgm:presLayoutVars>
          <dgm:animLvl val="lvl"/>
          <dgm:resizeHandles val="exact"/>
        </dgm:presLayoutVars>
      </dgm:prSet>
      <dgm:spPr/>
    </dgm:pt>
    <dgm:pt modelId="{2B4F7459-AF93-46F7-A627-6FDE52991C90}" type="pres">
      <dgm:prSet presAssocID="{B417EE7B-90A2-4FA9-87E6-2F8EAFD3796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9FB908D-D27A-4293-9317-2E15248E0B16}" type="pres">
      <dgm:prSet presAssocID="{8B8BD8C1-0A82-4986-A995-CB542F7D3638}" presName="spacer" presStyleCnt="0"/>
      <dgm:spPr/>
    </dgm:pt>
    <dgm:pt modelId="{0AA01CEE-1AAF-4BC0-819B-7D6DD65CD82B}" type="pres">
      <dgm:prSet presAssocID="{718E3F04-072A-4AB1-95BB-001B6AF5763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2157219-B6F1-4C85-9C5F-ED20BB0D9285}" type="pres">
      <dgm:prSet presAssocID="{F12BCE6C-34D0-4587-B87E-55738EF0BA53}" presName="spacer" presStyleCnt="0"/>
      <dgm:spPr/>
    </dgm:pt>
    <dgm:pt modelId="{E3644A39-71F6-451A-B5AD-8013991F2BCD}" type="pres">
      <dgm:prSet presAssocID="{A1E6F903-19DB-4A01-8F88-C211057AAF2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6A00DE11-4D3A-418A-BDE4-5580A7EE2C8C}" type="presOf" srcId="{B417EE7B-90A2-4FA9-87E6-2F8EAFD3796F}" destId="{2B4F7459-AF93-46F7-A627-6FDE52991C90}" srcOrd="0" destOrd="0" presId="urn:microsoft.com/office/officeart/2005/8/layout/vList2"/>
    <dgm:cxn modelId="{A18A2614-4F66-4B36-82DB-C577A867CC22}" type="presOf" srcId="{A1E6F903-19DB-4A01-8F88-C211057AAF24}" destId="{E3644A39-71F6-451A-B5AD-8013991F2BCD}" srcOrd="0" destOrd="0" presId="urn:microsoft.com/office/officeart/2005/8/layout/vList2"/>
    <dgm:cxn modelId="{C918A438-751C-4924-8837-6E9B14B283D0}" type="presOf" srcId="{66EC763D-AAD5-4865-9533-73CACF3A3022}" destId="{9B4E6784-4047-4FDE-AE5A-B65817C780A6}" srcOrd="0" destOrd="0" presId="urn:microsoft.com/office/officeart/2005/8/layout/vList2"/>
    <dgm:cxn modelId="{DAFDF04F-CB4E-4375-9016-A0F836E21E91}" srcId="{66EC763D-AAD5-4865-9533-73CACF3A3022}" destId="{B417EE7B-90A2-4FA9-87E6-2F8EAFD3796F}" srcOrd="0" destOrd="0" parTransId="{8079AB66-F93A-4F8B-9846-92F695E8C38F}" sibTransId="{8B8BD8C1-0A82-4986-A995-CB542F7D3638}"/>
    <dgm:cxn modelId="{508930A8-04CA-4770-BF6B-E0AABF48158E}" srcId="{66EC763D-AAD5-4865-9533-73CACF3A3022}" destId="{718E3F04-072A-4AB1-95BB-001B6AF57633}" srcOrd="1" destOrd="0" parTransId="{1772273C-D717-40B0-8D8A-A6277CB89A8D}" sibTransId="{F12BCE6C-34D0-4587-B87E-55738EF0BA53}"/>
    <dgm:cxn modelId="{702B0BC7-E8B4-47F6-AA7D-BB9E83D1049A}" type="presOf" srcId="{718E3F04-072A-4AB1-95BB-001B6AF57633}" destId="{0AA01CEE-1AAF-4BC0-819B-7D6DD65CD82B}" srcOrd="0" destOrd="0" presId="urn:microsoft.com/office/officeart/2005/8/layout/vList2"/>
    <dgm:cxn modelId="{96CCA7E6-06AA-46E9-A69C-ED49A89F8F77}" srcId="{66EC763D-AAD5-4865-9533-73CACF3A3022}" destId="{A1E6F903-19DB-4A01-8F88-C211057AAF24}" srcOrd="2" destOrd="0" parTransId="{FDA74262-8217-446B-8A12-8A876DE62453}" sibTransId="{EA80E71B-1B3A-4F6B-92CC-BA390B213CEA}"/>
    <dgm:cxn modelId="{B29F7FF6-D6B9-4CAB-A448-B642A20D35EE}" type="presParOf" srcId="{9B4E6784-4047-4FDE-AE5A-B65817C780A6}" destId="{2B4F7459-AF93-46F7-A627-6FDE52991C90}" srcOrd="0" destOrd="0" presId="urn:microsoft.com/office/officeart/2005/8/layout/vList2"/>
    <dgm:cxn modelId="{2770E411-942C-4692-8956-483D704A2865}" type="presParOf" srcId="{9B4E6784-4047-4FDE-AE5A-B65817C780A6}" destId="{89FB908D-D27A-4293-9317-2E15248E0B16}" srcOrd="1" destOrd="0" presId="urn:microsoft.com/office/officeart/2005/8/layout/vList2"/>
    <dgm:cxn modelId="{A1311056-E332-4BFD-A56C-B2DD941A5E89}" type="presParOf" srcId="{9B4E6784-4047-4FDE-AE5A-B65817C780A6}" destId="{0AA01CEE-1AAF-4BC0-819B-7D6DD65CD82B}" srcOrd="2" destOrd="0" presId="urn:microsoft.com/office/officeart/2005/8/layout/vList2"/>
    <dgm:cxn modelId="{4F8CCB41-1EB6-4E80-A9B6-8A15DB8AEB0B}" type="presParOf" srcId="{9B4E6784-4047-4FDE-AE5A-B65817C780A6}" destId="{C2157219-B6F1-4C85-9C5F-ED20BB0D9285}" srcOrd="3" destOrd="0" presId="urn:microsoft.com/office/officeart/2005/8/layout/vList2"/>
    <dgm:cxn modelId="{5ECFC36C-3394-43F9-B495-EF7824E47C1C}" type="presParOf" srcId="{9B4E6784-4047-4FDE-AE5A-B65817C780A6}" destId="{E3644A39-71F6-451A-B5AD-8013991F2BC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D4E08E4-C0B4-4425-87F9-44405443029C}" type="doc">
      <dgm:prSet loTypeId="urn:microsoft.com/office/officeart/2016/7/layout/VerticalSolidActionList" loCatId="List" qsTypeId="urn:microsoft.com/office/officeart/2005/8/quickstyle/simple1" qsCatId="simple" csTypeId="urn:microsoft.com/office/officeart/2005/8/colors/accent1_4" csCatId="accent1"/>
      <dgm:spPr/>
      <dgm:t>
        <a:bodyPr/>
        <a:lstStyle/>
        <a:p>
          <a:endParaRPr lang="en-US"/>
        </a:p>
      </dgm:t>
    </dgm:pt>
    <dgm:pt modelId="{19AD8311-F40B-4477-A318-AF570E97698F}">
      <dgm:prSet/>
      <dgm:spPr/>
      <dgm:t>
        <a:bodyPr/>
        <a:lstStyle/>
        <a:p>
          <a:r>
            <a:rPr lang="en-US"/>
            <a:t>Scan</a:t>
          </a:r>
        </a:p>
      </dgm:t>
    </dgm:pt>
    <dgm:pt modelId="{5186754D-8CB7-42D4-B7E3-049F4B4ABF0A}" type="parTrans" cxnId="{433A72FD-013F-4E05-A33C-806F303ED29A}">
      <dgm:prSet/>
      <dgm:spPr/>
      <dgm:t>
        <a:bodyPr/>
        <a:lstStyle/>
        <a:p>
          <a:endParaRPr lang="en-US"/>
        </a:p>
      </dgm:t>
    </dgm:pt>
    <dgm:pt modelId="{7854774E-EE08-482C-926D-3188464FBED0}" type="sibTrans" cxnId="{433A72FD-013F-4E05-A33C-806F303ED29A}">
      <dgm:prSet/>
      <dgm:spPr/>
      <dgm:t>
        <a:bodyPr/>
        <a:lstStyle/>
        <a:p>
          <a:endParaRPr lang="en-US"/>
        </a:p>
      </dgm:t>
    </dgm:pt>
    <dgm:pt modelId="{7E25D5A3-7D0D-4D3E-96E5-076B6CA35634}">
      <dgm:prSet/>
      <dgm:spPr/>
      <dgm:t>
        <a:bodyPr/>
        <a:lstStyle/>
        <a:p>
          <a:r>
            <a:rPr lang="en-US"/>
            <a:t>Scan fast, assess with NIHSS, decide reperfusion.</a:t>
          </a:r>
        </a:p>
      </dgm:t>
    </dgm:pt>
    <dgm:pt modelId="{EA932C14-6511-4CAE-9369-4EBD6544DA35}" type="parTrans" cxnId="{D549B4A3-B918-4FAA-B3A4-21BD648683F4}">
      <dgm:prSet/>
      <dgm:spPr/>
      <dgm:t>
        <a:bodyPr/>
        <a:lstStyle/>
        <a:p>
          <a:endParaRPr lang="en-US"/>
        </a:p>
      </dgm:t>
    </dgm:pt>
    <dgm:pt modelId="{89E55BBB-9529-451F-8714-D9408511E52E}" type="sibTrans" cxnId="{D549B4A3-B918-4FAA-B3A4-21BD648683F4}">
      <dgm:prSet/>
      <dgm:spPr/>
      <dgm:t>
        <a:bodyPr/>
        <a:lstStyle/>
        <a:p>
          <a:endParaRPr lang="en-US"/>
        </a:p>
      </dgm:t>
    </dgm:pt>
    <dgm:pt modelId="{963EE186-3AEE-4FED-B58E-7FD10C1636A7}">
      <dgm:prSet/>
      <dgm:spPr/>
      <dgm:t>
        <a:bodyPr/>
        <a:lstStyle/>
        <a:p>
          <a:r>
            <a:rPr lang="en-US"/>
            <a:t>Swallow</a:t>
          </a:r>
        </a:p>
      </dgm:t>
    </dgm:pt>
    <dgm:pt modelId="{49B279C6-2B16-47B8-A55E-61043C85B16F}" type="parTrans" cxnId="{BE8E1BF2-B64E-4A14-B1D4-6F0DD46C007E}">
      <dgm:prSet/>
      <dgm:spPr/>
      <dgm:t>
        <a:bodyPr/>
        <a:lstStyle/>
        <a:p>
          <a:endParaRPr lang="en-US"/>
        </a:p>
      </dgm:t>
    </dgm:pt>
    <dgm:pt modelId="{DA01390B-5FEE-4D7D-B58F-56D914AFCEB5}" type="sibTrans" cxnId="{BE8E1BF2-B64E-4A14-B1D4-6F0DD46C007E}">
      <dgm:prSet/>
      <dgm:spPr/>
      <dgm:t>
        <a:bodyPr/>
        <a:lstStyle/>
        <a:p>
          <a:endParaRPr lang="en-US"/>
        </a:p>
      </dgm:t>
    </dgm:pt>
    <dgm:pt modelId="{77C7C512-52AA-4BAB-ACAA-99C183D3B462}">
      <dgm:prSet/>
      <dgm:spPr/>
      <dgm:t>
        <a:bodyPr/>
        <a:lstStyle/>
        <a:p>
          <a:r>
            <a:rPr lang="en-US"/>
            <a:t>Swallow screen &lt;4h and SALT if failed.</a:t>
          </a:r>
        </a:p>
      </dgm:t>
    </dgm:pt>
    <dgm:pt modelId="{97D6D569-CE2E-41CE-B26E-98A8180C3F69}" type="parTrans" cxnId="{D12B208F-577B-4903-87C0-C43C40C82EE3}">
      <dgm:prSet/>
      <dgm:spPr/>
      <dgm:t>
        <a:bodyPr/>
        <a:lstStyle/>
        <a:p>
          <a:endParaRPr lang="en-US"/>
        </a:p>
      </dgm:t>
    </dgm:pt>
    <dgm:pt modelId="{8833B01F-8614-4D0B-89CB-8A8CFE33A346}" type="sibTrans" cxnId="{D12B208F-577B-4903-87C0-C43C40C82EE3}">
      <dgm:prSet/>
      <dgm:spPr/>
      <dgm:t>
        <a:bodyPr/>
        <a:lstStyle/>
        <a:p>
          <a:endParaRPr lang="en-US"/>
        </a:p>
      </dgm:t>
    </dgm:pt>
    <dgm:pt modelId="{E965D87A-97A0-4792-812E-A7C219075215}">
      <dgm:prSet/>
      <dgm:spPr/>
      <dgm:t>
        <a:bodyPr/>
        <a:lstStyle/>
        <a:p>
          <a:r>
            <a:rPr lang="en-US"/>
            <a:t>Plan</a:t>
          </a:r>
        </a:p>
      </dgm:t>
    </dgm:pt>
    <dgm:pt modelId="{08AD781A-8E29-402E-999D-3B070C7B7308}" type="parTrans" cxnId="{70FB4CBA-7605-40ED-AD73-506CB6F7CCF9}">
      <dgm:prSet/>
      <dgm:spPr/>
      <dgm:t>
        <a:bodyPr/>
        <a:lstStyle/>
        <a:p>
          <a:endParaRPr lang="en-US"/>
        </a:p>
      </dgm:t>
    </dgm:pt>
    <dgm:pt modelId="{06A9BEA2-97AD-4E93-87E1-89D16797D9EC}" type="sibTrans" cxnId="{70FB4CBA-7605-40ED-AD73-506CB6F7CCF9}">
      <dgm:prSet/>
      <dgm:spPr/>
      <dgm:t>
        <a:bodyPr/>
        <a:lstStyle/>
        <a:p>
          <a:endParaRPr lang="en-US"/>
        </a:p>
      </dgm:t>
    </dgm:pt>
    <dgm:pt modelId="{FD47A893-65CD-43B7-BB6B-1C1DCDC34802}">
      <dgm:prSet/>
      <dgm:spPr/>
      <dgm:t>
        <a:bodyPr/>
        <a:lstStyle/>
        <a:p>
          <a:r>
            <a:rPr lang="en-US"/>
            <a:t>Early MDT rehab with clear goals; plan safe discharge/home set-up.</a:t>
          </a:r>
        </a:p>
      </dgm:t>
    </dgm:pt>
    <dgm:pt modelId="{A7F582D8-5A32-4A9E-8B31-7026878BB170}" type="parTrans" cxnId="{8A673D6B-54AF-4C26-8580-0475B00A9002}">
      <dgm:prSet/>
      <dgm:spPr/>
      <dgm:t>
        <a:bodyPr/>
        <a:lstStyle/>
        <a:p>
          <a:endParaRPr lang="en-US"/>
        </a:p>
      </dgm:t>
    </dgm:pt>
    <dgm:pt modelId="{9D938F6A-EE11-4720-92FC-5EBA55FD9721}" type="sibTrans" cxnId="{8A673D6B-54AF-4C26-8580-0475B00A9002}">
      <dgm:prSet/>
      <dgm:spPr/>
      <dgm:t>
        <a:bodyPr/>
        <a:lstStyle/>
        <a:p>
          <a:endParaRPr lang="en-US"/>
        </a:p>
      </dgm:t>
    </dgm:pt>
    <dgm:pt modelId="{132587C0-183D-4A33-8875-358D1A82E9A1}">
      <dgm:prSet/>
      <dgm:spPr/>
      <dgm:t>
        <a:bodyPr/>
        <a:lstStyle/>
        <a:p>
          <a:r>
            <a:rPr lang="en-US"/>
            <a:t>Start/optimise</a:t>
          </a:r>
        </a:p>
      </dgm:t>
    </dgm:pt>
    <dgm:pt modelId="{67001E78-904E-4DA4-B547-665C36B3FDAD}" type="parTrans" cxnId="{509016F5-A8BD-4C4B-BA01-FE6374E0D68D}">
      <dgm:prSet/>
      <dgm:spPr/>
      <dgm:t>
        <a:bodyPr/>
        <a:lstStyle/>
        <a:p>
          <a:endParaRPr lang="en-US"/>
        </a:p>
      </dgm:t>
    </dgm:pt>
    <dgm:pt modelId="{ED8437B6-911C-43C8-8265-D717548F0651}" type="sibTrans" cxnId="{509016F5-A8BD-4C4B-BA01-FE6374E0D68D}">
      <dgm:prSet/>
      <dgm:spPr/>
      <dgm:t>
        <a:bodyPr/>
        <a:lstStyle/>
        <a:p>
          <a:endParaRPr lang="en-US"/>
        </a:p>
      </dgm:t>
    </dgm:pt>
    <dgm:pt modelId="{7D21A45A-867C-4653-B772-C0D73A491924}">
      <dgm:prSet/>
      <dgm:spPr/>
      <dgm:t>
        <a:bodyPr/>
        <a:lstStyle/>
        <a:p>
          <a:r>
            <a:rPr lang="en-US"/>
            <a:t>Start/optimise secondary prevention and lifestyle changes.</a:t>
          </a:r>
        </a:p>
      </dgm:t>
    </dgm:pt>
    <dgm:pt modelId="{C0672F7A-F651-489B-928C-4D08C68942A6}" type="parTrans" cxnId="{2525754D-0AB9-499F-8DAE-9779BC0E3260}">
      <dgm:prSet/>
      <dgm:spPr/>
      <dgm:t>
        <a:bodyPr/>
        <a:lstStyle/>
        <a:p>
          <a:endParaRPr lang="en-US"/>
        </a:p>
      </dgm:t>
    </dgm:pt>
    <dgm:pt modelId="{566EBC47-FDE3-421B-8FDA-83E4E5011A62}" type="sibTrans" cxnId="{2525754D-0AB9-499F-8DAE-9779BC0E3260}">
      <dgm:prSet/>
      <dgm:spPr/>
      <dgm:t>
        <a:bodyPr/>
        <a:lstStyle/>
        <a:p>
          <a:endParaRPr lang="en-US"/>
        </a:p>
      </dgm:t>
    </dgm:pt>
    <dgm:pt modelId="{491E1154-FD3A-4110-8B35-BB4556997B98}">
      <dgm:prSet/>
      <dgm:spPr/>
      <dgm:t>
        <a:bodyPr/>
        <a:lstStyle/>
        <a:p>
          <a:r>
            <a:rPr lang="en-US"/>
            <a:t>Ensure</a:t>
          </a:r>
        </a:p>
      </dgm:t>
    </dgm:pt>
    <dgm:pt modelId="{6C358F09-EC04-4B17-88FF-9AEAC17438DB}" type="parTrans" cxnId="{1D6EEB6A-ABE4-41FD-B141-57F6735FCAB2}">
      <dgm:prSet/>
      <dgm:spPr/>
      <dgm:t>
        <a:bodyPr/>
        <a:lstStyle/>
        <a:p>
          <a:endParaRPr lang="en-US"/>
        </a:p>
      </dgm:t>
    </dgm:pt>
    <dgm:pt modelId="{2F263482-37DF-4F60-B711-79967E3238E6}" type="sibTrans" cxnId="{1D6EEB6A-ABE4-41FD-B141-57F6735FCAB2}">
      <dgm:prSet/>
      <dgm:spPr/>
      <dgm:t>
        <a:bodyPr/>
        <a:lstStyle/>
        <a:p>
          <a:endParaRPr lang="en-US"/>
        </a:p>
      </dgm:t>
    </dgm:pt>
    <dgm:pt modelId="{B7ABE1EF-A1ED-41A7-90DE-318162022724}">
      <dgm:prSet/>
      <dgm:spPr/>
      <dgm:t>
        <a:bodyPr/>
        <a:lstStyle/>
        <a:p>
          <a:r>
            <a:rPr lang="en-US"/>
            <a:t>Ensure AIS-compliant communication and MCA-compliant decisions.</a:t>
          </a:r>
        </a:p>
      </dgm:t>
    </dgm:pt>
    <dgm:pt modelId="{442BCF7C-9C83-4000-A095-3287FB1B2A86}" type="parTrans" cxnId="{38AF6138-B8FD-49FD-AC6F-6DE7045175A1}">
      <dgm:prSet/>
      <dgm:spPr/>
      <dgm:t>
        <a:bodyPr/>
        <a:lstStyle/>
        <a:p>
          <a:endParaRPr lang="en-US"/>
        </a:p>
      </dgm:t>
    </dgm:pt>
    <dgm:pt modelId="{75118800-5EF3-4378-B0C0-3CBBD7B71DC8}" type="sibTrans" cxnId="{38AF6138-B8FD-49FD-AC6F-6DE7045175A1}">
      <dgm:prSet/>
      <dgm:spPr/>
      <dgm:t>
        <a:bodyPr/>
        <a:lstStyle/>
        <a:p>
          <a:endParaRPr lang="en-US"/>
        </a:p>
      </dgm:t>
    </dgm:pt>
    <dgm:pt modelId="{17B645D2-36B9-4DA1-9306-8C4EAC977BFE}" type="pres">
      <dgm:prSet presAssocID="{3D4E08E4-C0B4-4425-87F9-44405443029C}" presName="Name0" presStyleCnt="0">
        <dgm:presLayoutVars>
          <dgm:dir/>
          <dgm:animLvl val="lvl"/>
          <dgm:resizeHandles val="exact"/>
        </dgm:presLayoutVars>
      </dgm:prSet>
      <dgm:spPr/>
    </dgm:pt>
    <dgm:pt modelId="{1BBBF82A-ACB7-447F-87B6-7BAE805E78D5}" type="pres">
      <dgm:prSet presAssocID="{19AD8311-F40B-4477-A318-AF570E97698F}" presName="linNode" presStyleCnt="0"/>
      <dgm:spPr/>
    </dgm:pt>
    <dgm:pt modelId="{0A2D16D3-5382-4F7F-9A9C-7C9CDD057249}" type="pres">
      <dgm:prSet presAssocID="{19AD8311-F40B-4477-A318-AF570E97698F}" presName="parentText" presStyleLbl="alignNode1" presStyleIdx="0" presStyleCnt="5">
        <dgm:presLayoutVars>
          <dgm:chMax val="1"/>
          <dgm:bulletEnabled/>
        </dgm:presLayoutVars>
      </dgm:prSet>
      <dgm:spPr/>
    </dgm:pt>
    <dgm:pt modelId="{053DB729-6B09-44FC-878D-4D3570EA530F}" type="pres">
      <dgm:prSet presAssocID="{19AD8311-F40B-4477-A318-AF570E97698F}" presName="descendantText" presStyleLbl="alignAccFollowNode1" presStyleIdx="0" presStyleCnt="5">
        <dgm:presLayoutVars>
          <dgm:bulletEnabled/>
        </dgm:presLayoutVars>
      </dgm:prSet>
      <dgm:spPr/>
    </dgm:pt>
    <dgm:pt modelId="{5FCBDE5C-81B7-45E5-9E8F-551CA70FD61A}" type="pres">
      <dgm:prSet presAssocID="{7854774E-EE08-482C-926D-3188464FBED0}" presName="sp" presStyleCnt="0"/>
      <dgm:spPr/>
    </dgm:pt>
    <dgm:pt modelId="{B0A78B9F-985E-48E3-8C66-75AA5033869F}" type="pres">
      <dgm:prSet presAssocID="{963EE186-3AEE-4FED-B58E-7FD10C1636A7}" presName="linNode" presStyleCnt="0"/>
      <dgm:spPr/>
    </dgm:pt>
    <dgm:pt modelId="{B3601A42-82F3-4CA6-AB08-FA094AB5236D}" type="pres">
      <dgm:prSet presAssocID="{963EE186-3AEE-4FED-B58E-7FD10C1636A7}" presName="parentText" presStyleLbl="alignNode1" presStyleIdx="1" presStyleCnt="5">
        <dgm:presLayoutVars>
          <dgm:chMax val="1"/>
          <dgm:bulletEnabled/>
        </dgm:presLayoutVars>
      </dgm:prSet>
      <dgm:spPr/>
    </dgm:pt>
    <dgm:pt modelId="{5BD0B922-F4B5-4F06-BAF3-0926B2EF2D4A}" type="pres">
      <dgm:prSet presAssocID="{963EE186-3AEE-4FED-B58E-7FD10C1636A7}" presName="descendantText" presStyleLbl="alignAccFollowNode1" presStyleIdx="1" presStyleCnt="5">
        <dgm:presLayoutVars>
          <dgm:bulletEnabled/>
        </dgm:presLayoutVars>
      </dgm:prSet>
      <dgm:spPr/>
    </dgm:pt>
    <dgm:pt modelId="{B9D796BD-CCE6-4BEA-AA1D-93CA5AE6E19D}" type="pres">
      <dgm:prSet presAssocID="{DA01390B-5FEE-4D7D-B58F-56D914AFCEB5}" presName="sp" presStyleCnt="0"/>
      <dgm:spPr/>
    </dgm:pt>
    <dgm:pt modelId="{D2EB373E-2010-4902-8E6C-DF298D741A9C}" type="pres">
      <dgm:prSet presAssocID="{E965D87A-97A0-4792-812E-A7C219075215}" presName="linNode" presStyleCnt="0"/>
      <dgm:spPr/>
    </dgm:pt>
    <dgm:pt modelId="{75485EE4-E86F-428A-98A3-59449DEB4655}" type="pres">
      <dgm:prSet presAssocID="{E965D87A-97A0-4792-812E-A7C219075215}" presName="parentText" presStyleLbl="alignNode1" presStyleIdx="2" presStyleCnt="5">
        <dgm:presLayoutVars>
          <dgm:chMax val="1"/>
          <dgm:bulletEnabled/>
        </dgm:presLayoutVars>
      </dgm:prSet>
      <dgm:spPr/>
    </dgm:pt>
    <dgm:pt modelId="{44A7FC21-6BAA-4598-9705-7970C8023D2D}" type="pres">
      <dgm:prSet presAssocID="{E965D87A-97A0-4792-812E-A7C219075215}" presName="descendantText" presStyleLbl="alignAccFollowNode1" presStyleIdx="2" presStyleCnt="5">
        <dgm:presLayoutVars>
          <dgm:bulletEnabled/>
        </dgm:presLayoutVars>
      </dgm:prSet>
      <dgm:spPr/>
    </dgm:pt>
    <dgm:pt modelId="{60445E33-871E-4A5C-8888-45B7827EE47D}" type="pres">
      <dgm:prSet presAssocID="{06A9BEA2-97AD-4E93-87E1-89D16797D9EC}" presName="sp" presStyleCnt="0"/>
      <dgm:spPr/>
    </dgm:pt>
    <dgm:pt modelId="{CD66E617-B7CD-4BD2-8666-BD28EA8B8A13}" type="pres">
      <dgm:prSet presAssocID="{132587C0-183D-4A33-8875-358D1A82E9A1}" presName="linNode" presStyleCnt="0"/>
      <dgm:spPr/>
    </dgm:pt>
    <dgm:pt modelId="{5D2112B3-819D-4644-B568-266C71541ABB}" type="pres">
      <dgm:prSet presAssocID="{132587C0-183D-4A33-8875-358D1A82E9A1}" presName="parentText" presStyleLbl="alignNode1" presStyleIdx="3" presStyleCnt="5">
        <dgm:presLayoutVars>
          <dgm:chMax val="1"/>
          <dgm:bulletEnabled/>
        </dgm:presLayoutVars>
      </dgm:prSet>
      <dgm:spPr/>
    </dgm:pt>
    <dgm:pt modelId="{1287010B-B190-4A1D-85E1-8A922A10C51D}" type="pres">
      <dgm:prSet presAssocID="{132587C0-183D-4A33-8875-358D1A82E9A1}" presName="descendantText" presStyleLbl="alignAccFollowNode1" presStyleIdx="3" presStyleCnt="5">
        <dgm:presLayoutVars>
          <dgm:bulletEnabled/>
        </dgm:presLayoutVars>
      </dgm:prSet>
      <dgm:spPr/>
    </dgm:pt>
    <dgm:pt modelId="{9BC40327-2D1C-4516-AEE1-024368CDE879}" type="pres">
      <dgm:prSet presAssocID="{ED8437B6-911C-43C8-8265-D717548F0651}" presName="sp" presStyleCnt="0"/>
      <dgm:spPr/>
    </dgm:pt>
    <dgm:pt modelId="{2F2770B2-1575-46F5-AFE6-29E4928FFBDD}" type="pres">
      <dgm:prSet presAssocID="{491E1154-FD3A-4110-8B35-BB4556997B98}" presName="linNode" presStyleCnt="0"/>
      <dgm:spPr/>
    </dgm:pt>
    <dgm:pt modelId="{DA6F7E52-374C-4634-BC2E-5548E9B98A7A}" type="pres">
      <dgm:prSet presAssocID="{491E1154-FD3A-4110-8B35-BB4556997B98}" presName="parentText" presStyleLbl="alignNode1" presStyleIdx="4" presStyleCnt="5">
        <dgm:presLayoutVars>
          <dgm:chMax val="1"/>
          <dgm:bulletEnabled/>
        </dgm:presLayoutVars>
      </dgm:prSet>
      <dgm:spPr/>
    </dgm:pt>
    <dgm:pt modelId="{1AD5B743-7189-4022-88B3-2E22751CADCF}" type="pres">
      <dgm:prSet presAssocID="{491E1154-FD3A-4110-8B35-BB4556997B98}" presName="descendantText" presStyleLbl="alignAccFollowNode1" presStyleIdx="4" presStyleCnt="5">
        <dgm:presLayoutVars>
          <dgm:bulletEnabled/>
        </dgm:presLayoutVars>
      </dgm:prSet>
      <dgm:spPr/>
    </dgm:pt>
  </dgm:ptLst>
  <dgm:cxnLst>
    <dgm:cxn modelId="{6C87F203-6F68-442F-9EB3-971109290397}" type="presOf" srcId="{132587C0-183D-4A33-8875-358D1A82E9A1}" destId="{5D2112B3-819D-4644-B568-266C71541ABB}" srcOrd="0" destOrd="0" presId="urn:microsoft.com/office/officeart/2016/7/layout/VerticalSolidActionList"/>
    <dgm:cxn modelId="{38AF6138-B8FD-49FD-AC6F-6DE7045175A1}" srcId="{491E1154-FD3A-4110-8B35-BB4556997B98}" destId="{B7ABE1EF-A1ED-41A7-90DE-318162022724}" srcOrd="0" destOrd="0" parTransId="{442BCF7C-9C83-4000-A095-3287FB1B2A86}" sibTransId="{75118800-5EF3-4378-B0C0-3CBBD7B71DC8}"/>
    <dgm:cxn modelId="{1D6EEB6A-ABE4-41FD-B141-57F6735FCAB2}" srcId="{3D4E08E4-C0B4-4425-87F9-44405443029C}" destId="{491E1154-FD3A-4110-8B35-BB4556997B98}" srcOrd="4" destOrd="0" parTransId="{6C358F09-EC04-4B17-88FF-9AEAC17438DB}" sibTransId="{2F263482-37DF-4F60-B711-79967E3238E6}"/>
    <dgm:cxn modelId="{8A673D6B-54AF-4C26-8580-0475B00A9002}" srcId="{E965D87A-97A0-4792-812E-A7C219075215}" destId="{FD47A893-65CD-43B7-BB6B-1C1DCDC34802}" srcOrd="0" destOrd="0" parTransId="{A7F582D8-5A32-4A9E-8B31-7026878BB170}" sibTransId="{9D938F6A-EE11-4720-92FC-5EBA55FD9721}"/>
    <dgm:cxn modelId="{BD9EB54B-E13D-42C7-B2BC-06867D80B730}" type="presOf" srcId="{19AD8311-F40B-4477-A318-AF570E97698F}" destId="{0A2D16D3-5382-4F7F-9A9C-7C9CDD057249}" srcOrd="0" destOrd="0" presId="urn:microsoft.com/office/officeart/2016/7/layout/VerticalSolidActionList"/>
    <dgm:cxn modelId="{2525754D-0AB9-499F-8DAE-9779BC0E3260}" srcId="{132587C0-183D-4A33-8875-358D1A82E9A1}" destId="{7D21A45A-867C-4653-B772-C0D73A491924}" srcOrd="0" destOrd="0" parTransId="{C0672F7A-F651-489B-928C-4D08C68942A6}" sibTransId="{566EBC47-FDE3-421B-8FDA-83E4E5011A62}"/>
    <dgm:cxn modelId="{CE097B6E-3BFB-46AD-AD13-3C3772E1155E}" type="presOf" srcId="{963EE186-3AEE-4FED-B58E-7FD10C1636A7}" destId="{B3601A42-82F3-4CA6-AB08-FA094AB5236D}" srcOrd="0" destOrd="0" presId="urn:microsoft.com/office/officeart/2016/7/layout/VerticalSolidActionList"/>
    <dgm:cxn modelId="{4281B881-0AC8-4D39-965B-A7C48C6E176F}" type="presOf" srcId="{B7ABE1EF-A1ED-41A7-90DE-318162022724}" destId="{1AD5B743-7189-4022-88B3-2E22751CADCF}" srcOrd="0" destOrd="0" presId="urn:microsoft.com/office/officeart/2016/7/layout/VerticalSolidActionList"/>
    <dgm:cxn modelId="{5806BE83-1C0B-452C-B446-E2517872605D}" type="presOf" srcId="{77C7C512-52AA-4BAB-ACAA-99C183D3B462}" destId="{5BD0B922-F4B5-4F06-BAF3-0926B2EF2D4A}" srcOrd="0" destOrd="0" presId="urn:microsoft.com/office/officeart/2016/7/layout/VerticalSolidActionList"/>
    <dgm:cxn modelId="{A80EAF84-95BC-497A-9DF7-28BA7E70D1DF}" type="presOf" srcId="{3D4E08E4-C0B4-4425-87F9-44405443029C}" destId="{17B645D2-36B9-4DA1-9306-8C4EAC977BFE}" srcOrd="0" destOrd="0" presId="urn:microsoft.com/office/officeart/2016/7/layout/VerticalSolidActionList"/>
    <dgm:cxn modelId="{9ADEAC89-CEE4-40EE-9DF3-AC84F66A3503}" type="presOf" srcId="{7D21A45A-867C-4653-B772-C0D73A491924}" destId="{1287010B-B190-4A1D-85E1-8A922A10C51D}" srcOrd="0" destOrd="0" presId="urn:microsoft.com/office/officeart/2016/7/layout/VerticalSolidActionList"/>
    <dgm:cxn modelId="{D12B208F-577B-4903-87C0-C43C40C82EE3}" srcId="{963EE186-3AEE-4FED-B58E-7FD10C1636A7}" destId="{77C7C512-52AA-4BAB-ACAA-99C183D3B462}" srcOrd="0" destOrd="0" parTransId="{97D6D569-CE2E-41CE-B26E-98A8180C3F69}" sibTransId="{8833B01F-8614-4D0B-89CB-8A8CFE33A346}"/>
    <dgm:cxn modelId="{C9832DA2-EB09-4135-8F25-79CD4977281A}" type="presOf" srcId="{E965D87A-97A0-4792-812E-A7C219075215}" destId="{75485EE4-E86F-428A-98A3-59449DEB4655}" srcOrd="0" destOrd="0" presId="urn:microsoft.com/office/officeart/2016/7/layout/VerticalSolidActionList"/>
    <dgm:cxn modelId="{D549B4A3-B918-4FAA-B3A4-21BD648683F4}" srcId="{19AD8311-F40B-4477-A318-AF570E97698F}" destId="{7E25D5A3-7D0D-4D3E-96E5-076B6CA35634}" srcOrd="0" destOrd="0" parTransId="{EA932C14-6511-4CAE-9369-4EBD6544DA35}" sibTransId="{89E55BBB-9529-451F-8714-D9408511E52E}"/>
    <dgm:cxn modelId="{82B086AA-09E9-416C-8563-7FE8EAD8B2E6}" type="presOf" srcId="{491E1154-FD3A-4110-8B35-BB4556997B98}" destId="{DA6F7E52-374C-4634-BC2E-5548E9B98A7A}" srcOrd="0" destOrd="0" presId="urn:microsoft.com/office/officeart/2016/7/layout/VerticalSolidActionList"/>
    <dgm:cxn modelId="{70FB4CBA-7605-40ED-AD73-506CB6F7CCF9}" srcId="{3D4E08E4-C0B4-4425-87F9-44405443029C}" destId="{E965D87A-97A0-4792-812E-A7C219075215}" srcOrd="2" destOrd="0" parTransId="{08AD781A-8E29-402E-999D-3B070C7B7308}" sibTransId="{06A9BEA2-97AD-4E93-87E1-89D16797D9EC}"/>
    <dgm:cxn modelId="{16C251BC-78FC-4015-A1DC-1658E0EE75BC}" type="presOf" srcId="{FD47A893-65CD-43B7-BB6B-1C1DCDC34802}" destId="{44A7FC21-6BAA-4598-9705-7970C8023D2D}" srcOrd="0" destOrd="0" presId="urn:microsoft.com/office/officeart/2016/7/layout/VerticalSolidActionList"/>
    <dgm:cxn modelId="{A7D511F1-928D-43E5-93CE-60CBD8B091BC}" type="presOf" srcId="{7E25D5A3-7D0D-4D3E-96E5-076B6CA35634}" destId="{053DB729-6B09-44FC-878D-4D3570EA530F}" srcOrd="0" destOrd="0" presId="urn:microsoft.com/office/officeart/2016/7/layout/VerticalSolidActionList"/>
    <dgm:cxn modelId="{BE8E1BF2-B64E-4A14-B1D4-6F0DD46C007E}" srcId="{3D4E08E4-C0B4-4425-87F9-44405443029C}" destId="{963EE186-3AEE-4FED-B58E-7FD10C1636A7}" srcOrd="1" destOrd="0" parTransId="{49B279C6-2B16-47B8-A55E-61043C85B16F}" sibTransId="{DA01390B-5FEE-4D7D-B58F-56D914AFCEB5}"/>
    <dgm:cxn modelId="{509016F5-A8BD-4C4B-BA01-FE6374E0D68D}" srcId="{3D4E08E4-C0B4-4425-87F9-44405443029C}" destId="{132587C0-183D-4A33-8875-358D1A82E9A1}" srcOrd="3" destOrd="0" parTransId="{67001E78-904E-4DA4-B547-665C36B3FDAD}" sibTransId="{ED8437B6-911C-43C8-8265-D717548F0651}"/>
    <dgm:cxn modelId="{433A72FD-013F-4E05-A33C-806F303ED29A}" srcId="{3D4E08E4-C0B4-4425-87F9-44405443029C}" destId="{19AD8311-F40B-4477-A318-AF570E97698F}" srcOrd="0" destOrd="0" parTransId="{5186754D-8CB7-42D4-B7E3-049F4B4ABF0A}" sibTransId="{7854774E-EE08-482C-926D-3188464FBED0}"/>
    <dgm:cxn modelId="{B8B8EB6D-B0B5-4782-ADF8-F8179EF17E26}" type="presParOf" srcId="{17B645D2-36B9-4DA1-9306-8C4EAC977BFE}" destId="{1BBBF82A-ACB7-447F-87B6-7BAE805E78D5}" srcOrd="0" destOrd="0" presId="urn:microsoft.com/office/officeart/2016/7/layout/VerticalSolidActionList"/>
    <dgm:cxn modelId="{921ACC18-78C9-45A4-81A0-D2FAD351D7E6}" type="presParOf" srcId="{1BBBF82A-ACB7-447F-87B6-7BAE805E78D5}" destId="{0A2D16D3-5382-4F7F-9A9C-7C9CDD057249}" srcOrd="0" destOrd="0" presId="urn:microsoft.com/office/officeart/2016/7/layout/VerticalSolidActionList"/>
    <dgm:cxn modelId="{D9DD3057-0B9A-4637-A3D3-05BBA5DAC09A}" type="presParOf" srcId="{1BBBF82A-ACB7-447F-87B6-7BAE805E78D5}" destId="{053DB729-6B09-44FC-878D-4D3570EA530F}" srcOrd="1" destOrd="0" presId="urn:microsoft.com/office/officeart/2016/7/layout/VerticalSolidActionList"/>
    <dgm:cxn modelId="{3FD8C4EF-71BE-4219-8674-AF1DFE9B77C5}" type="presParOf" srcId="{17B645D2-36B9-4DA1-9306-8C4EAC977BFE}" destId="{5FCBDE5C-81B7-45E5-9E8F-551CA70FD61A}" srcOrd="1" destOrd="0" presId="urn:microsoft.com/office/officeart/2016/7/layout/VerticalSolidActionList"/>
    <dgm:cxn modelId="{D4986559-1EDB-459B-A9B5-F443603552D0}" type="presParOf" srcId="{17B645D2-36B9-4DA1-9306-8C4EAC977BFE}" destId="{B0A78B9F-985E-48E3-8C66-75AA5033869F}" srcOrd="2" destOrd="0" presId="urn:microsoft.com/office/officeart/2016/7/layout/VerticalSolidActionList"/>
    <dgm:cxn modelId="{30C96C41-3334-4AA4-AA8F-47AFC4EBE3BE}" type="presParOf" srcId="{B0A78B9F-985E-48E3-8C66-75AA5033869F}" destId="{B3601A42-82F3-4CA6-AB08-FA094AB5236D}" srcOrd="0" destOrd="0" presId="urn:microsoft.com/office/officeart/2016/7/layout/VerticalSolidActionList"/>
    <dgm:cxn modelId="{DE7735E2-82F2-4ED2-A61E-B31213D5AB31}" type="presParOf" srcId="{B0A78B9F-985E-48E3-8C66-75AA5033869F}" destId="{5BD0B922-F4B5-4F06-BAF3-0926B2EF2D4A}" srcOrd="1" destOrd="0" presId="urn:microsoft.com/office/officeart/2016/7/layout/VerticalSolidActionList"/>
    <dgm:cxn modelId="{EAEE3F77-1D00-4A56-932A-9D8EE098486B}" type="presParOf" srcId="{17B645D2-36B9-4DA1-9306-8C4EAC977BFE}" destId="{B9D796BD-CCE6-4BEA-AA1D-93CA5AE6E19D}" srcOrd="3" destOrd="0" presId="urn:microsoft.com/office/officeart/2016/7/layout/VerticalSolidActionList"/>
    <dgm:cxn modelId="{D00D0268-37F9-4FD6-83C3-0D49EE78FBBC}" type="presParOf" srcId="{17B645D2-36B9-4DA1-9306-8C4EAC977BFE}" destId="{D2EB373E-2010-4902-8E6C-DF298D741A9C}" srcOrd="4" destOrd="0" presId="urn:microsoft.com/office/officeart/2016/7/layout/VerticalSolidActionList"/>
    <dgm:cxn modelId="{30F50631-975B-4D81-B7A6-A93593E7AB66}" type="presParOf" srcId="{D2EB373E-2010-4902-8E6C-DF298D741A9C}" destId="{75485EE4-E86F-428A-98A3-59449DEB4655}" srcOrd="0" destOrd="0" presId="urn:microsoft.com/office/officeart/2016/7/layout/VerticalSolidActionList"/>
    <dgm:cxn modelId="{E7F60290-5201-4686-8DBD-65AF8C1D4AF3}" type="presParOf" srcId="{D2EB373E-2010-4902-8E6C-DF298D741A9C}" destId="{44A7FC21-6BAA-4598-9705-7970C8023D2D}" srcOrd="1" destOrd="0" presId="urn:microsoft.com/office/officeart/2016/7/layout/VerticalSolidActionList"/>
    <dgm:cxn modelId="{8E012A51-D962-4AA3-B936-081F5565F691}" type="presParOf" srcId="{17B645D2-36B9-4DA1-9306-8C4EAC977BFE}" destId="{60445E33-871E-4A5C-8888-45B7827EE47D}" srcOrd="5" destOrd="0" presId="urn:microsoft.com/office/officeart/2016/7/layout/VerticalSolidActionList"/>
    <dgm:cxn modelId="{057E88D8-EA1D-4018-8269-938B873CC835}" type="presParOf" srcId="{17B645D2-36B9-4DA1-9306-8C4EAC977BFE}" destId="{CD66E617-B7CD-4BD2-8666-BD28EA8B8A13}" srcOrd="6" destOrd="0" presId="urn:microsoft.com/office/officeart/2016/7/layout/VerticalSolidActionList"/>
    <dgm:cxn modelId="{22451302-1ABC-49B3-AA24-2C10DAA5AA7C}" type="presParOf" srcId="{CD66E617-B7CD-4BD2-8666-BD28EA8B8A13}" destId="{5D2112B3-819D-4644-B568-266C71541ABB}" srcOrd="0" destOrd="0" presId="urn:microsoft.com/office/officeart/2016/7/layout/VerticalSolidActionList"/>
    <dgm:cxn modelId="{B812E088-B198-4BD2-9B20-48BE7E8D8582}" type="presParOf" srcId="{CD66E617-B7CD-4BD2-8666-BD28EA8B8A13}" destId="{1287010B-B190-4A1D-85E1-8A922A10C51D}" srcOrd="1" destOrd="0" presId="urn:microsoft.com/office/officeart/2016/7/layout/VerticalSolidActionList"/>
    <dgm:cxn modelId="{74570347-3B03-412A-B2C3-5CE0A16B78C0}" type="presParOf" srcId="{17B645D2-36B9-4DA1-9306-8C4EAC977BFE}" destId="{9BC40327-2D1C-4516-AEE1-024368CDE879}" srcOrd="7" destOrd="0" presId="urn:microsoft.com/office/officeart/2016/7/layout/VerticalSolidActionList"/>
    <dgm:cxn modelId="{4531E5B2-AE70-4749-B8AD-BEBD247D296E}" type="presParOf" srcId="{17B645D2-36B9-4DA1-9306-8C4EAC977BFE}" destId="{2F2770B2-1575-46F5-AFE6-29E4928FFBDD}" srcOrd="8" destOrd="0" presId="urn:microsoft.com/office/officeart/2016/7/layout/VerticalSolidActionList"/>
    <dgm:cxn modelId="{2738D800-0182-4D7E-BF93-495735F1F872}" type="presParOf" srcId="{2F2770B2-1575-46F5-AFE6-29E4928FFBDD}" destId="{DA6F7E52-374C-4634-BC2E-5548E9B98A7A}" srcOrd="0" destOrd="0" presId="urn:microsoft.com/office/officeart/2016/7/layout/VerticalSolidActionList"/>
    <dgm:cxn modelId="{0F4232AC-BFC4-40F5-9F18-8D6025208230}" type="presParOf" srcId="{2F2770B2-1575-46F5-AFE6-29E4928FFBDD}" destId="{1AD5B743-7189-4022-88B3-2E22751CADCF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52F065-0F41-4520-8DE8-4D2A51EA5E9F}">
      <dsp:nvSpPr>
        <dsp:cNvPr id="0" name=""/>
        <dsp:cNvSpPr/>
      </dsp:nvSpPr>
      <dsp:spPr>
        <a:xfrm>
          <a:off x="0" y="2177"/>
          <a:ext cx="6391275" cy="110364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C047D4-F347-47DA-984D-CC25F5EF23A6}">
      <dsp:nvSpPr>
        <dsp:cNvPr id="0" name=""/>
        <dsp:cNvSpPr/>
      </dsp:nvSpPr>
      <dsp:spPr>
        <a:xfrm>
          <a:off x="333853" y="250498"/>
          <a:ext cx="607006" cy="6070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FCA59B-C9B3-4319-8D42-BD89FE485011}">
      <dsp:nvSpPr>
        <dsp:cNvPr id="0" name=""/>
        <dsp:cNvSpPr/>
      </dsp:nvSpPr>
      <dsp:spPr>
        <a:xfrm>
          <a:off x="1274714" y="2177"/>
          <a:ext cx="5116560" cy="1103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03" tIns="116803" rIns="116803" bIns="116803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68, male; Manchester; retired taxi driver; lives with wife (carer, mobility limits).</a:t>
          </a:r>
        </a:p>
      </dsp:txBody>
      <dsp:txXfrm>
        <a:off x="1274714" y="2177"/>
        <a:ext cx="5116560" cy="1103648"/>
      </dsp:txXfrm>
    </dsp:sp>
    <dsp:sp modelId="{212E954D-172E-45BC-9629-1F562A41F0C6}">
      <dsp:nvSpPr>
        <dsp:cNvPr id="0" name=""/>
        <dsp:cNvSpPr/>
      </dsp:nvSpPr>
      <dsp:spPr>
        <a:xfrm>
          <a:off x="0" y="1381738"/>
          <a:ext cx="6391275" cy="110364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6E26C9-3551-4430-B276-97DACA9C55B0}">
      <dsp:nvSpPr>
        <dsp:cNvPr id="0" name=""/>
        <dsp:cNvSpPr/>
      </dsp:nvSpPr>
      <dsp:spPr>
        <a:xfrm>
          <a:off x="333853" y="1630059"/>
          <a:ext cx="607006" cy="6070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D79116-1AEF-4914-9055-EB8F3FFAFFE0}">
      <dsp:nvSpPr>
        <dsp:cNvPr id="0" name=""/>
        <dsp:cNvSpPr/>
      </dsp:nvSpPr>
      <dsp:spPr>
        <a:xfrm>
          <a:off x="1274714" y="1381738"/>
          <a:ext cx="5116560" cy="1103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03" tIns="116803" rIns="116803" bIns="116803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Risks: long-standing hypertension, type 2 diabetes, hyperlipidaemia, current smoker, BMI 31 (obese), low physical activity; family history (father stroke at 72).</a:t>
          </a:r>
        </a:p>
      </dsp:txBody>
      <dsp:txXfrm>
        <a:off x="1274714" y="1381738"/>
        <a:ext cx="5116560" cy="1103648"/>
      </dsp:txXfrm>
    </dsp:sp>
    <dsp:sp modelId="{BDDFE874-760A-4768-ADAA-6FE449656384}">
      <dsp:nvSpPr>
        <dsp:cNvPr id="0" name=""/>
        <dsp:cNvSpPr/>
      </dsp:nvSpPr>
      <dsp:spPr>
        <a:xfrm>
          <a:off x="0" y="2761299"/>
          <a:ext cx="6391275" cy="110364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F9BFDF-A663-425B-82D2-48BD906D48E6}">
      <dsp:nvSpPr>
        <dsp:cNvPr id="0" name=""/>
        <dsp:cNvSpPr/>
      </dsp:nvSpPr>
      <dsp:spPr>
        <a:xfrm>
          <a:off x="333853" y="3009620"/>
          <a:ext cx="607006" cy="6070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E190D7-6D79-4E1D-8B4D-DE4D31299A30}">
      <dsp:nvSpPr>
        <dsp:cNvPr id="0" name=""/>
        <dsp:cNvSpPr/>
      </dsp:nvSpPr>
      <dsp:spPr>
        <a:xfrm>
          <a:off x="1274714" y="2761299"/>
          <a:ext cx="5116560" cy="1103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03" tIns="116803" rIns="116803" bIns="116803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Presentation: sudden left face/arm weakness, dysarthria; arrival 90 min from onset.</a:t>
          </a:r>
        </a:p>
      </dsp:txBody>
      <dsp:txXfrm>
        <a:off x="1274714" y="2761299"/>
        <a:ext cx="5116560" cy="1103648"/>
      </dsp:txXfrm>
    </dsp:sp>
    <dsp:sp modelId="{2FB78D06-31BD-4E52-9A47-3B9BFF7EA8CB}">
      <dsp:nvSpPr>
        <dsp:cNvPr id="0" name=""/>
        <dsp:cNvSpPr/>
      </dsp:nvSpPr>
      <dsp:spPr>
        <a:xfrm>
          <a:off x="0" y="4140860"/>
          <a:ext cx="6391275" cy="110364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91857B-DADE-46A0-9CAB-C12B85095909}">
      <dsp:nvSpPr>
        <dsp:cNvPr id="0" name=""/>
        <dsp:cNvSpPr/>
      </dsp:nvSpPr>
      <dsp:spPr>
        <a:xfrm>
          <a:off x="333853" y="4389181"/>
          <a:ext cx="607006" cy="60700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6E916E-89E5-44C2-A957-ADFA77974459}">
      <dsp:nvSpPr>
        <dsp:cNvPr id="0" name=""/>
        <dsp:cNvSpPr/>
      </dsp:nvSpPr>
      <dsp:spPr>
        <a:xfrm>
          <a:off x="1274714" y="4140860"/>
          <a:ext cx="5116560" cy="1103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03" tIns="116803" rIns="116803" bIns="116803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Imaging: Right MCA ischaemic stroke; NIHSS 12.</a:t>
          </a:r>
        </a:p>
      </dsp:txBody>
      <dsp:txXfrm>
        <a:off x="1274714" y="4140860"/>
        <a:ext cx="5116560" cy="11036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878EDD-3BEB-403F-9EFA-287F47D821A7}">
      <dsp:nvSpPr>
        <dsp:cNvPr id="0" name=""/>
        <dsp:cNvSpPr/>
      </dsp:nvSpPr>
      <dsp:spPr>
        <a:xfrm>
          <a:off x="0" y="4505082"/>
          <a:ext cx="1597818" cy="73909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637" tIns="177800" rIns="113637" bIns="1778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Outline</a:t>
          </a:r>
        </a:p>
      </dsp:txBody>
      <dsp:txXfrm>
        <a:off x="0" y="4505082"/>
        <a:ext cx="1597818" cy="739096"/>
      </dsp:txXfrm>
    </dsp:sp>
    <dsp:sp modelId="{B5BC6411-B1E7-4546-81AB-09F1FFE788B2}">
      <dsp:nvSpPr>
        <dsp:cNvPr id="0" name=""/>
        <dsp:cNvSpPr/>
      </dsp:nvSpPr>
      <dsp:spPr>
        <a:xfrm>
          <a:off x="1597818" y="4505082"/>
          <a:ext cx="4793456" cy="739096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234" tIns="165100" rIns="97234" bIns="16510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Outline communication and ethical considerations for UK practice</a:t>
          </a:r>
        </a:p>
      </dsp:txBody>
      <dsp:txXfrm>
        <a:off x="1597818" y="4505082"/>
        <a:ext cx="4793456" cy="739096"/>
      </dsp:txXfrm>
    </dsp:sp>
    <dsp:sp modelId="{520404BC-FFD8-4357-9E57-4378D15E9EC4}">
      <dsp:nvSpPr>
        <dsp:cNvPr id="0" name=""/>
        <dsp:cNvSpPr/>
      </dsp:nvSpPr>
      <dsp:spPr>
        <a:xfrm rot="10800000">
          <a:off x="0" y="3379439"/>
          <a:ext cx="1597818" cy="1136730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609606"/>
            <a:satOff val="-4861"/>
            <a:lumOff val="-3676"/>
            <a:alphaOff val="0"/>
          </a:schemeClr>
        </a:solidFill>
        <a:ln w="19050" cap="rnd" cmpd="sng" algn="ctr">
          <a:solidFill>
            <a:schemeClr val="accent5">
              <a:hueOff val="609606"/>
              <a:satOff val="-4861"/>
              <a:lumOff val="-367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637" tIns="177800" rIns="113637" bIns="1778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Provide</a:t>
          </a:r>
        </a:p>
      </dsp:txBody>
      <dsp:txXfrm rot="-10800000">
        <a:off x="0" y="3379439"/>
        <a:ext cx="1597818" cy="738874"/>
      </dsp:txXfrm>
    </dsp:sp>
    <dsp:sp modelId="{D644B9FC-3EDC-421B-A609-16C412333CF3}">
      <dsp:nvSpPr>
        <dsp:cNvPr id="0" name=""/>
        <dsp:cNvSpPr/>
      </dsp:nvSpPr>
      <dsp:spPr>
        <a:xfrm>
          <a:off x="1597818" y="3379439"/>
          <a:ext cx="4793456" cy="738874"/>
        </a:xfrm>
        <a:prstGeom prst="rect">
          <a:avLst/>
        </a:prstGeom>
        <a:solidFill>
          <a:schemeClr val="accent5">
            <a:tint val="40000"/>
            <a:alpha val="90000"/>
            <a:hueOff val="707677"/>
            <a:satOff val="-6833"/>
            <a:lumOff val="-803"/>
            <a:alphaOff val="0"/>
          </a:schemeClr>
        </a:solidFill>
        <a:ln w="19050" cap="rnd" cmpd="sng" algn="ctr">
          <a:solidFill>
            <a:schemeClr val="accent5">
              <a:tint val="40000"/>
              <a:alpha val="90000"/>
              <a:hueOff val="707677"/>
              <a:satOff val="-6833"/>
              <a:lumOff val="-80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234" tIns="165100" rIns="97234" bIns="16510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Provide evidence-based recommendations for care, monitoring &amp; planning.</a:t>
          </a:r>
        </a:p>
      </dsp:txBody>
      <dsp:txXfrm>
        <a:off x="1597818" y="3379439"/>
        <a:ext cx="4793456" cy="738874"/>
      </dsp:txXfrm>
    </dsp:sp>
    <dsp:sp modelId="{8160AD97-9FC2-4F97-98B7-02213F3EEE73}">
      <dsp:nvSpPr>
        <dsp:cNvPr id="0" name=""/>
        <dsp:cNvSpPr/>
      </dsp:nvSpPr>
      <dsp:spPr>
        <a:xfrm rot="10800000">
          <a:off x="0" y="2253795"/>
          <a:ext cx="1597818" cy="1136730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1219212"/>
            <a:satOff val="-9721"/>
            <a:lumOff val="-7353"/>
            <a:alphaOff val="0"/>
          </a:schemeClr>
        </a:solidFill>
        <a:ln w="19050" cap="rnd" cmpd="sng" algn="ctr">
          <a:solidFill>
            <a:schemeClr val="accent5">
              <a:hueOff val="1219212"/>
              <a:satOff val="-9721"/>
              <a:lumOff val="-735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637" tIns="177800" rIns="113637" bIns="1778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Present</a:t>
          </a:r>
        </a:p>
      </dsp:txBody>
      <dsp:txXfrm rot="-10800000">
        <a:off x="0" y="2253795"/>
        <a:ext cx="1597818" cy="738874"/>
      </dsp:txXfrm>
    </dsp:sp>
    <dsp:sp modelId="{1DF75842-CE90-4E1B-9D8E-D50B904F1DDD}">
      <dsp:nvSpPr>
        <dsp:cNvPr id="0" name=""/>
        <dsp:cNvSpPr/>
      </dsp:nvSpPr>
      <dsp:spPr>
        <a:xfrm>
          <a:off x="1597818" y="2253795"/>
          <a:ext cx="4793456" cy="738874"/>
        </a:xfrm>
        <a:prstGeom prst="rect">
          <a:avLst/>
        </a:prstGeom>
        <a:solidFill>
          <a:schemeClr val="accent5">
            <a:tint val="40000"/>
            <a:alpha val="90000"/>
            <a:hueOff val="1415353"/>
            <a:satOff val="-13667"/>
            <a:lumOff val="-1607"/>
            <a:alphaOff val="0"/>
          </a:schemeClr>
        </a:solidFill>
        <a:ln w="19050" cap="rnd" cmpd="sng" algn="ctr">
          <a:solidFill>
            <a:schemeClr val="accent5">
              <a:tint val="40000"/>
              <a:alpha val="90000"/>
              <a:hueOff val="1415353"/>
              <a:satOff val="-13667"/>
              <a:lumOff val="-160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234" tIns="165100" rIns="97234" bIns="16510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Present a fictional patient (Mr Khan): demographics, lifestyle, key risk factors.</a:t>
          </a:r>
        </a:p>
      </dsp:txBody>
      <dsp:txXfrm>
        <a:off x="1597818" y="2253795"/>
        <a:ext cx="4793456" cy="738874"/>
      </dsp:txXfrm>
    </dsp:sp>
    <dsp:sp modelId="{BA7677DA-D2B9-427B-A535-0316C521C097}">
      <dsp:nvSpPr>
        <dsp:cNvPr id="0" name=""/>
        <dsp:cNvSpPr/>
      </dsp:nvSpPr>
      <dsp:spPr>
        <a:xfrm rot="10800000">
          <a:off x="0" y="1128151"/>
          <a:ext cx="1597818" cy="1136730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1828819"/>
            <a:satOff val="-14582"/>
            <a:lumOff val="-11029"/>
            <a:alphaOff val="0"/>
          </a:schemeClr>
        </a:solidFill>
        <a:ln w="19050" cap="rnd" cmpd="sng" algn="ctr">
          <a:solidFill>
            <a:schemeClr val="accent5">
              <a:hueOff val="1828819"/>
              <a:satOff val="-14582"/>
              <a:lumOff val="-1102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637" tIns="177800" rIns="113637" bIns="1778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Explain</a:t>
          </a:r>
        </a:p>
      </dsp:txBody>
      <dsp:txXfrm rot="-10800000">
        <a:off x="0" y="1128151"/>
        <a:ext cx="1597818" cy="738874"/>
      </dsp:txXfrm>
    </dsp:sp>
    <dsp:sp modelId="{A4473737-A511-4A69-9430-C904AB3EA94D}">
      <dsp:nvSpPr>
        <dsp:cNvPr id="0" name=""/>
        <dsp:cNvSpPr/>
      </dsp:nvSpPr>
      <dsp:spPr>
        <a:xfrm>
          <a:off x="1597818" y="1128151"/>
          <a:ext cx="4793456" cy="738874"/>
        </a:xfrm>
        <a:prstGeom prst="rect">
          <a:avLst/>
        </a:prstGeom>
        <a:solidFill>
          <a:schemeClr val="accent5">
            <a:tint val="40000"/>
            <a:alpha val="90000"/>
            <a:hueOff val="2123030"/>
            <a:satOff val="-20500"/>
            <a:lumOff val="-2410"/>
            <a:alphaOff val="0"/>
          </a:schemeClr>
        </a:solidFill>
        <a:ln w="19050" cap="rnd" cmpd="sng" algn="ctr">
          <a:solidFill>
            <a:schemeClr val="accent5">
              <a:tint val="40000"/>
              <a:alpha val="90000"/>
              <a:hueOff val="2123030"/>
              <a:satOff val="-20500"/>
              <a:lumOff val="-241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234" tIns="165100" rIns="97234" bIns="16510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Explain how stroke impacts the motor system physiologically.</a:t>
          </a:r>
        </a:p>
      </dsp:txBody>
      <dsp:txXfrm>
        <a:off x="1597818" y="1128151"/>
        <a:ext cx="4793456" cy="738874"/>
      </dsp:txXfrm>
    </dsp:sp>
    <dsp:sp modelId="{3AE4C609-B0CD-4A96-8560-3AC89B0385BF}">
      <dsp:nvSpPr>
        <dsp:cNvPr id="0" name=""/>
        <dsp:cNvSpPr/>
      </dsp:nvSpPr>
      <dsp:spPr>
        <a:xfrm rot="10800000">
          <a:off x="0" y="2508"/>
          <a:ext cx="1597818" cy="1136730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2438425"/>
            <a:satOff val="-19443"/>
            <a:lumOff val="-14705"/>
            <a:alphaOff val="0"/>
          </a:schemeClr>
        </a:solidFill>
        <a:ln w="19050" cap="rnd" cmpd="sng" algn="ctr">
          <a:solidFill>
            <a:schemeClr val="accent5">
              <a:hueOff val="2438425"/>
              <a:satOff val="-19443"/>
              <a:lumOff val="-1470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637" tIns="177800" rIns="113637" bIns="1778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Describe</a:t>
          </a:r>
        </a:p>
      </dsp:txBody>
      <dsp:txXfrm rot="-10800000">
        <a:off x="0" y="2508"/>
        <a:ext cx="1597818" cy="738874"/>
      </dsp:txXfrm>
    </dsp:sp>
    <dsp:sp modelId="{277CD8FB-114B-4B88-866C-AD0A3D105F83}">
      <dsp:nvSpPr>
        <dsp:cNvPr id="0" name=""/>
        <dsp:cNvSpPr/>
      </dsp:nvSpPr>
      <dsp:spPr>
        <a:xfrm>
          <a:off x="1597818" y="2508"/>
          <a:ext cx="4793456" cy="738874"/>
        </a:xfrm>
        <a:prstGeom prst="rect">
          <a:avLst/>
        </a:prstGeom>
        <a:solidFill>
          <a:schemeClr val="accent5">
            <a:tint val="40000"/>
            <a:alpha val="90000"/>
            <a:hueOff val="2830706"/>
            <a:satOff val="-27334"/>
            <a:lumOff val="-3213"/>
            <a:alphaOff val="0"/>
          </a:schemeClr>
        </a:solidFill>
        <a:ln w="19050" cap="rnd" cmpd="sng" algn="ctr">
          <a:solidFill>
            <a:schemeClr val="accent5">
              <a:tint val="40000"/>
              <a:alpha val="90000"/>
              <a:hueOff val="2830706"/>
              <a:satOff val="-27334"/>
              <a:lumOff val="-321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234" tIns="165100" rIns="97234" bIns="16510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Describe relevant anatomy &amp; physiology (cerebral vasculature + motor system).</a:t>
          </a:r>
        </a:p>
      </dsp:txBody>
      <dsp:txXfrm>
        <a:off x="1597818" y="2508"/>
        <a:ext cx="4793456" cy="7388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1F0CFA-0C30-423F-83D1-C93798D3337E}">
      <dsp:nvSpPr>
        <dsp:cNvPr id="0" name=""/>
        <dsp:cNvSpPr/>
      </dsp:nvSpPr>
      <dsp:spPr>
        <a:xfrm>
          <a:off x="0" y="9732"/>
          <a:ext cx="5852160" cy="1174753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Rising demand:</a:t>
          </a:r>
          <a:r>
            <a:rPr lang="en-US" sz="2100" kern="1200"/>
            <a:t> </a:t>
          </a:r>
          <a:r>
            <a:rPr lang="en-US" sz="2100" b="1" kern="1200"/>
            <a:t>111,137</a:t>
          </a:r>
          <a:r>
            <a:rPr lang="en-US" sz="2100" kern="1200"/>
            <a:t> stroke admissions in England </a:t>
          </a:r>
          <a:r>
            <a:rPr lang="en-US" sz="2100" b="1" kern="1200"/>
            <a:t>2023/24</a:t>
          </a:r>
          <a:r>
            <a:rPr lang="en-US" sz="2100" kern="1200"/>
            <a:t> (</a:t>
          </a:r>
          <a:r>
            <a:rPr lang="en-US" sz="2100" b="1" kern="1200"/>
            <a:t>+28%</a:t>
          </a:r>
          <a:r>
            <a:rPr lang="en-US" sz="2100" kern="1200"/>
            <a:t> vs 2004/05).</a:t>
          </a:r>
        </a:p>
      </dsp:txBody>
      <dsp:txXfrm>
        <a:off x="57347" y="67079"/>
        <a:ext cx="5737466" cy="1060059"/>
      </dsp:txXfrm>
    </dsp:sp>
    <dsp:sp modelId="{5D5EF019-2E65-47DE-8BF9-AC3A851AEA59}">
      <dsp:nvSpPr>
        <dsp:cNvPr id="0" name=""/>
        <dsp:cNvSpPr/>
      </dsp:nvSpPr>
      <dsp:spPr>
        <a:xfrm>
          <a:off x="0" y="1244965"/>
          <a:ext cx="5852160" cy="1174753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Audit view:</a:t>
          </a:r>
          <a:r>
            <a:rPr lang="en-US" sz="2100" kern="1200"/>
            <a:t> SSNAP recorded </a:t>
          </a:r>
          <a:r>
            <a:rPr lang="en-US" sz="2100" b="1" kern="1200"/>
            <a:t>95,222</a:t>
          </a:r>
          <a:r>
            <a:rPr lang="en-US" sz="2100" kern="1200"/>
            <a:t> stroke admissions across participating units in </a:t>
          </a:r>
          <a:r>
            <a:rPr lang="en-US" sz="2100" b="1" kern="1200"/>
            <a:t>2023/24</a:t>
          </a:r>
          <a:r>
            <a:rPr lang="en-US" sz="2100" kern="1200"/>
            <a:t>.</a:t>
          </a:r>
        </a:p>
      </dsp:txBody>
      <dsp:txXfrm>
        <a:off x="57347" y="1302312"/>
        <a:ext cx="5737466" cy="1060059"/>
      </dsp:txXfrm>
    </dsp:sp>
    <dsp:sp modelId="{8A08F2EC-7931-415C-9CC0-643F50E31BD8}">
      <dsp:nvSpPr>
        <dsp:cNvPr id="0" name=""/>
        <dsp:cNvSpPr/>
      </dsp:nvSpPr>
      <dsp:spPr>
        <a:xfrm>
          <a:off x="0" y="2480199"/>
          <a:ext cx="5852160" cy="1174753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Stroke remains a </a:t>
          </a:r>
          <a:r>
            <a:rPr lang="en-US" sz="2100" b="1" kern="1200"/>
            <a:t>leading cause of adult disability</a:t>
          </a:r>
          <a:r>
            <a:rPr lang="en-US" sz="2100" kern="1200"/>
            <a:t> in the UK</a:t>
          </a:r>
          <a:endParaRPr lang="en-US" sz="2100" i="1" kern="1200"/>
        </a:p>
      </dsp:txBody>
      <dsp:txXfrm>
        <a:off x="57347" y="2537546"/>
        <a:ext cx="5737466" cy="106005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4F7459-AF93-46F7-A627-6FDE52991C90}">
      <dsp:nvSpPr>
        <dsp:cNvPr id="0" name=""/>
        <dsp:cNvSpPr/>
      </dsp:nvSpPr>
      <dsp:spPr>
        <a:xfrm>
          <a:off x="0" y="227110"/>
          <a:ext cx="5211978" cy="954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Acute ischaemia: energy failure → neuronal death → abrupt loss of cortical output to CST → flaccid weakness initially.</a:t>
          </a:r>
        </a:p>
      </dsp:txBody>
      <dsp:txXfrm>
        <a:off x="46606" y="273716"/>
        <a:ext cx="5118766" cy="861508"/>
      </dsp:txXfrm>
    </dsp:sp>
    <dsp:sp modelId="{0AA01CEE-1AAF-4BC0-819B-7D6DD65CD82B}">
      <dsp:nvSpPr>
        <dsp:cNvPr id="0" name=""/>
        <dsp:cNvSpPr/>
      </dsp:nvSpPr>
      <dsp:spPr>
        <a:xfrm>
          <a:off x="0" y="1230790"/>
          <a:ext cx="5211978" cy="954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Subacute/chronic: spasticity, contractures, deconditioning; risk of dysphagia (aspiration), VTE, pressure injury, mood/cognitive change.</a:t>
          </a:r>
        </a:p>
      </dsp:txBody>
      <dsp:txXfrm>
        <a:off x="46606" y="1277396"/>
        <a:ext cx="5118766" cy="861508"/>
      </dsp:txXfrm>
    </dsp:sp>
    <dsp:sp modelId="{E3644A39-71F6-451A-B5AD-8013991F2BCD}">
      <dsp:nvSpPr>
        <dsp:cNvPr id="0" name=""/>
        <dsp:cNvSpPr/>
      </dsp:nvSpPr>
      <dsp:spPr>
        <a:xfrm>
          <a:off x="0" y="2234470"/>
          <a:ext cx="5211978" cy="954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Time-critical care reduces disability (“time is brain”)</a:t>
          </a:r>
        </a:p>
      </dsp:txBody>
      <dsp:txXfrm>
        <a:off x="46606" y="2281076"/>
        <a:ext cx="5118766" cy="86150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3DB729-6B09-44FC-878D-4D3570EA530F}">
      <dsp:nvSpPr>
        <dsp:cNvPr id="0" name=""/>
        <dsp:cNvSpPr/>
      </dsp:nvSpPr>
      <dsp:spPr>
        <a:xfrm>
          <a:off x="2009776" y="1855"/>
          <a:ext cx="8039104" cy="814285"/>
        </a:xfrm>
        <a:prstGeom prst="rect">
          <a:avLst/>
        </a:prstGeom>
        <a:solidFill>
          <a:schemeClr val="accent1">
            <a:alpha val="90000"/>
            <a:tint val="55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55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5981" tIns="206829" rIns="155981" bIns="20682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Scan fast, assess with NIHSS, decide reperfusion.</a:t>
          </a:r>
        </a:p>
      </dsp:txBody>
      <dsp:txXfrm>
        <a:off x="2009776" y="1855"/>
        <a:ext cx="8039104" cy="814285"/>
      </dsp:txXfrm>
    </dsp:sp>
    <dsp:sp modelId="{0A2D16D3-5382-4F7F-9A9C-7C9CDD057249}">
      <dsp:nvSpPr>
        <dsp:cNvPr id="0" name=""/>
        <dsp:cNvSpPr/>
      </dsp:nvSpPr>
      <dsp:spPr>
        <a:xfrm>
          <a:off x="0" y="1855"/>
          <a:ext cx="2009776" cy="814285"/>
        </a:xfrm>
        <a:prstGeom prst="rect">
          <a:avLst/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351" tIns="80433" rIns="106351" bIns="80433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Scan</a:t>
          </a:r>
        </a:p>
      </dsp:txBody>
      <dsp:txXfrm>
        <a:off x="0" y="1855"/>
        <a:ext cx="2009776" cy="814285"/>
      </dsp:txXfrm>
    </dsp:sp>
    <dsp:sp modelId="{5BD0B922-F4B5-4F06-BAF3-0926B2EF2D4A}">
      <dsp:nvSpPr>
        <dsp:cNvPr id="0" name=""/>
        <dsp:cNvSpPr/>
      </dsp:nvSpPr>
      <dsp:spPr>
        <a:xfrm>
          <a:off x="2009776" y="864998"/>
          <a:ext cx="8039104" cy="814285"/>
        </a:xfrm>
        <a:prstGeom prst="rect">
          <a:avLst/>
        </a:prstGeom>
        <a:solidFill>
          <a:schemeClr val="accent1">
            <a:alpha val="90000"/>
            <a:tint val="55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55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5981" tIns="206829" rIns="155981" bIns="20682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Swallow screen &lt;4h and SALT if failed.</a:t>
          </a:r>
        </a:p>
      </dsp:txBody>
      <dsp:txXfrm>
        <a:off x="2009776" y="864998"/>
        <a:ext cx="8039104" cy="814285"/>
      </dsp:txXfrm>
    </dsp:sp>
    <dsp:sp modelId="{B3601A42-82F3-4CA6-AB08-FA094AB5236D}">
      <dsp:nvSpPr>
        <dsp:cNvPr id="0" name=""/>
        <dsp:cNvSpPr/>
      </dsp:nvSpPr>
      <dsp:spPr>
        <a:xfrm>
          <a:off x="0" y="864998"/>
          <a:ext cx="2009776" cy="814285"/>
        </a:xfrm>
        <a:prstGeom prst="rect">
          <a:avLst/>
        </a:prstGeom>
        <a:solidFill>
          <a:schemeClr val="accent1">
            <a:shade val="50000"/>
            <a:hueOff val="305235"/>
            <a:satOff val="-21220"/>
            <a:lumOff val="20170"/>
            <a:alphaOff val="0"/>
          </a:schemeClr>
        </a:solidFill>
        <a:ln w="19050" cap="rnd" cmpd="sng" algn="ctr">
          <a:solidFill>
            <a:schemeClr val="accent1">
              <a:shade val="50000"/>
              <a:hueOff val="305235"/>
              <a:satOff val="-21220"/>
              <a:lumOff val="2017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351" tIns="80433" rIns="106351" bIns="80433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Swallow</a:t>
          </a:r>
        </a:p>
      </dsp:txBody>
      <dsp:txXfrm>
        <a:off x="0" y="864998"/>
        <a:ext cx="2009776" cy="814285"/>
      </dsp:txXfrm>
    </dsp:sp>
    <dsp:sp modelId="{44A7FC21-6BAA-4598-9705-7970C8023D2D}">
      <dsp:nvSpPr>
        <dsp:cNvPr id="0" name=""/>
        <dsp:cNvSpPr/>
      </dsp:nvSpPr>
      <dsp:spPr>
        <a:xfrm>
          <a:off x="2009776" y="1728142"/>
          <a:ext cx="8039104" cy="814285"/>
        </a:xfrm>
        <a:prstGeom prst="rect">
          <a:avLst/>
        </a:prstGeom>
        <a:solidFill>
          <a:schemeClr val="accent1">
            <a:alpha val="90000"/>
            <a:tint val="55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55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5981" tIns="206829" rIns="155981" bIns="20682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Early MDT rehab with clear goals; plan safe discharge/home set-up.</a:t>
          </a:r>
        </a:p>
      </dsp:txBody>
      <dsp:txXfrm>
        <a:off x="2009776" y="1728142"/>
        <a:ext cx="8039104" cy="814285"/>
      </dsp:txXfrm>
    </dsp:sp>
    <dsp:sp modelId="{75485EE4-E86F-428A-98A3-59449DEB4655}">
      <dsp:nvSpPr>
        <dsp:cNvPr id="0" name=""/>
        <dsp:cNvSpPr/>
      </dsp:nvSpPr>
      <dsp:spPr>
        <a:xfrm>
          <a:off x="0" y="1728142"/>
          <a:ext cx="2009776" cy="814285"/>
        </a:xfrm>
        <a:prstGeom prst="rect">
          <a:avLst/>
        </a:prstGeom>
        <a:solidFill>
          <a:schemeClr val="accent1">
            <a:shade val="50000"/>
            <a:hueOff val="610469"/>
            <a:satOff val="-42439"/>
            <a:lumOff val="40340"/>
            <a:alphaOff val="0"/>
          </a:schemeClr>
        </a:solidFill>
        <a:ln w="19050" cap="rnd" cmpd="sng" algn="ctr">
          <a:solidFill>
            <a:schemeClr val="accent1">
              <a:shade val="50000"/>
              <a:hueOff val="610469"/>
              <a:satOff val="-42439"/>
              <a:lumOff val="4034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351" tIns="80433" rIns="106351" bIns="80433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Plan</a:t>
          </a:r>
        </a:p>
      </dsp:txBody>
      <dsp:txXfrm>
        <a:off x="0" y="1728142"/>
        <a:ext cx="2009776" cy="814285"/>
      </dsp:txXfrm>
    </dsp:sp>
    <dsp:sp modelId="{1287010B-B190-4A1D-85E1-8A922A10C51D}">
      <dsp:nvSpPr>
        <dsp:cNvPr id="0" name=""/>
        <dsp:cNvSpPr/>
      </dsp:nvSpPr>
      <dsp:spPr>
        <a:xfrm>
          <a:off x="2009776" y="2591285"/>
          <a:ext cx="8039104" cy="814285"/>
        </a:xfrm>
        <a:prstGeom prst="rect">
          <a:avLst/>
        </a:prstGeom>
        <a:solidFill>
          <a:schemeClr val="accent1">
            <a:alpha val="90000"/>
            <a:tint val="55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55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5981" tIns="206829" rIns="155981" bIns="20682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Start/optimise secondary prevention and lifestyle changes.</a:t>
          </a:r>
        </a:p>
      </dsp:txBody>
      <dsp:txXfrm>
        <a:off x="2009776" y="2591285"/>
        <a:ext cx="8039104" cy="814285"/>
      </dsp:txXfrm>
    </dsp:sp>
    <dsp:sp modelId="{5D2112B3-819D-4644-B568-266C71541ABB}">
      <dsp:nvSpPr>
        <dsp:cNvPr id="0" name=""/>
        <dsp:cNvSpPr/>
      </dsp:nvSpPr>
      <dsp:spPr>
        <a:xfrm>
          <a:off x="0" y="2591285"/>
          <a:ext cx="2009776" cy="814285"/>
        </a:xfrm>
        <a:prstGeom prst="rect">
          <a:avLst/>
        </a:prstGeom>
        <a:solidFill>
          <a:schemeClr val="accent1">
            <a:shade val="50000"/>
            <a:hueOff val="610469"/>
            <a:satOff val="-42439"/>
            <a:lumOff val="40340"/>
            <a:alphaOff val="0"/>
          </a:schemeClr>
        </a:solidFill>
        <a:ln w="19050" cap="rnd" cmpd="sng" algn="ctr">
          <a:solidFill>
            <a:schemeClr val="accent1">
              <a:shade val="50000"/>
              <a:hueOff val="610469"/>
              <a:satOff val="-42439"/>
              <a:lumOff val="4034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351" tIns="80433" rIns="106351" bIns="80433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Start/optimise</a:t>
          </a:r>
        </a:p>
      </dsp:txBody>
      <dsp:txXfrm>
        <a:off x="0" y="2591285"/>
        <a:ext cx="2009776" cy="814285"/>
      </dsp:txXfrm>
    </dsp:sp>
    <dsp:sp modelId="{1AD5B743-7189-4022-88B3-2E22751CADCF}">
      <dsp:nvSpPr>
        <dsp:cNvPr id="0" name=""/>
        <dsp:cNvSpPr/>
      </dsp:nvSpPr>
      <dsp:spPr>
        <a:xfrm>
          <a:off x="2009776" y="3454428"/>
          <a:ext cx="8039104" cy="814285"/>
        </a:xfrm>
        <a:prstGeom prst="rect">
          <a:avLst/>
        </a:prstGeom>
        <a:solidFill>
          <a:schemeClr val="accent1">
            <a:alpha val="90000"/>
            <a:tint val="55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55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5981" tIns="206829" rIns="155981" bIns="20682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Ensure AIS-compliant communication and MCA-compliant decisions.</a:t>
          </a:r>
        </a:p>
      </dsp:txBody>
      <dsp:txXfrm>
        <a:off x="2009776" y="3454428"/>
        <a:ext cx="8039104" cy="814285"/>
      </dsp:txXfrm>
    </dsp:sp>
    <dsp:sp modelId="{DA6F7E52-374C-4634-BC2E-5548E9B98A7A}">
      <dsp:nvSpPr>
        <dsp:cNvPr id="0" name=""/>
        <dsp:cNvSpPr/>
      </dsp:nvSpPr>
      <dsp:spPr>
        <a:xfrm>
          <a:off x="0" y="3454428"/>
          <a:ext cx="2009776" cy="814285"/>
        </a:xfrm>
        <a:prstGeom prst="rect">
          <a:avLst/>
        </a:prstGeom>
        <a:solidFill>
          <a:schemeClr val="accent1">
            <a:shade val="50000"/>
            <a:hueOff val="305235"/>
            <a:satOff val="-21220"/>
            <a:lumOff val="20170"/>
            <a:alphaOff val="0"/>
          </a:schemeClr>
        </a:solidFill>
        <a:ln w="19050" cap="rnd" cmpd="sng" algn="ctr">
          <a:solidFill>
            <a:schemeClr val="accent1">
              <a:shade val="50000"/>
              <a:hueOff val="305235"/>
              <a:satOff val="-21220"/>
              <a:lumOff val="2017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351" tIns="80433" rIns="106351" bIns="80433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Ensure</a:t>
          </a:r>
        </a:p>
      </dsp:txBody>
      <dsp:txXfrm>
        <a:off x="0" y="3454428"/>
        <a:ext cx="2009776" cy="8142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32A9D8-FCF1-463C-9C84-7E709AB25552}" type="datetimeFigureOut">
              <a:t>11/15/2025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0200FC-96A5-4816-88DE-2D34085C131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2856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ce.org.uk/guidance/ng128?utm_source=chatgpt.com" TargetMode="External"/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ce.org.uk/guidance/ng128?utm_source=chatgpt.com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ce.org.uk/guidance/ng236?utm_source=chatgpt.com" TargetMode="External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UK guidance (NICE NG128 for acute diagnosis/initial management; NG236 for rehabilitation) and the 2023 National Clinical Guideline for Stroke (RCP/Intercollegiate Stroke Working Party). We also cite current SSNAP audit data and NHS England updates for context. </a:t>
            </a:r>
            <a:r>
              <a:rPr lang="en-US">
                <a:hlinkClick r:id="rId3"/>
              </a:rPr>
              <a:t>NHS England+4NICE+4NICE+4</a:t>
            </a:r>
            <a:endParaRPr lang="en-US"/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0200FC-96A5-4816-88DE-2D34085C1313}" type="slidenum"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75683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/>
              <a:t>NICE (2019, updated 2025)</a:t>
            </a:r>
            <a:br>
              <a:rPr lang="en-US" b="1">
                <a:cs typeface="+mn-lt"/>
              </a:rPr>
            </a:br>
            <a:r>
              <a:rPr lang="en-US" b="1"/>
              <a:t> </a:t>
            </a:r>
            <a:r>
              <a:rPr lang="en-US" i="1"/>
              <a:t>Stroke and transient </a:t>
            </a:r>
            <a:r>
              <a:rPr lang="en-US" i="1" err="1"/>
              <a:t>ischaemic</a:t>
            </a:r>
            <a:r>
              <a:rPr lang="en-US" i="1"/>
              <a:t> attack in over 16s: diagnosis and initial management</a:t>
            </a:r>
            <a:r>
              <a:rPr lang="en-US"/>
              <a:t> (NG128). London: NICE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0200FC-96A5-4816-88DE-2D34085C1313}" type="slidenum">
              <a:rPr lang="en-GB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42215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Objectives align with NICE NG128 (acute) and NG236 (rehab) pathways from first presentation through community follow-up. </a:t>
            </a:r>
            <a:r>
              <a:rPr lang="en-US">
                <a:hlinkClick r:id="rId3"/>
              </a:rPr>
              <a:t>NICE+1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0200FC-96A5-4816-88DE-2D34085C1313}" type="slidenum"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9216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NHS England (2024) </a:t>
            </a:r>
            <a:r>
              <a:rPr lang="en-US" i="1"/>
              <a:t>Hospital admissions for strokes rise by 28% since 2004</a:t>
            </a:r>
            <a:r>
              <a:rPr lang="en-US"/>
              <a:t>. Press release, 17 November 2024. London: NHS England</a:t>
            </a:r>
          </a:p>
          <a:p>
            <a:endParaRPr lang="en-US"/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0200FC-96A5-4816-88DE-2D34085C1313}" type="slidenum"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6801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1.(Royal College of Physicians, 2023; Marieb &amp; Hoehn, 2019; Hall &amp; Hall, 2020)</a:t>
            </a:r>
          </a:p>
          <a:p>
            <a:endParaRPr lang="en-US" dirty="0"/>
          </a:p>
          <a:p>
            <a:r>
              <a:rPr lang="en-US" dirty="0"/>
              <a:t>2. Sources: RCP (2023); Marieb &amp; Hoehn (2019); Hall &amp; Hall (2020)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0200FC-96A5-4816-88DE-2D34085C1313}" type="slidenum">
              <a:rPr lang="en-GB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24218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/>
              <a:t>Intercollegiate Stroke Working Party / Royal College of Physicians (2023)</a:t>
            </a:r>
            <a:br>
              <a:rPr lang="en-US" b="1">
                <a:cs typeface="+mn-lt"/>
              </a:rPr>
            </a:br>
            <a:r>
              <a:rPr lang="en-US" b="1"/>
              <a:t> </a:t>
            </a:r>
            <a:r>
              <a:rPr lang="en-US" i="1"/>
              <a:t>National Clinical Guideline for Stroke for the UK and Ireland.</a:t>
            </a:r>
            <a:r>
              <a:rPr lang="en-US"/>
              <a:t> London: RCP.</a:t>
            </a: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0200FC-96A5-4816-88DE-2D34085C1313}" type="slidenum">
              <a:rPr lang="en-GB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891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Source: NICE NG128 (2019/2025); RCP (2023)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0200FC-96A5-4816-88DE-2D34085C1313}" type="slidenum">
              <a:rPr lang="en-GB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08988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(NICE, 2023)</a:t>
            </a:r>
          </a:p>
          <a:p>
            <a:endParaRPr lang="en-US" dirty="0"/>
          </a:p>
          <a:p>
            <a:r>
              <a:rPr lang="en-US" dirty="0"/>
              <a:t>(NICE, 2023; RCP, 2023)</a:t>
            </a:r>
            <a:endParaRPr lang="en-US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0200FC-96A5-4816-88DE-2D34085C1313}" type="slidenum">
              <a:rPr lang="en-GB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65155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(NICE, 2019/2025; NICE, 2023; RCP, 2023; SSNAP, 2024)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0200FC-96A5-4816-88DE-2D34085C1313}" type="slidenum">
              <a:rPr lang="en-GB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828363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Source: NICE NG128 (2019/2025); NICE NG236 (2023); RCP (2023)</a:t>
            </a:r>
          </a:p>
          <a:p>
            <a:endParaRPr lang="en-US" dirty="0"/>
          </a:p>
          <a:p>
            <a:r>
              <a:rPr lang="en-US" dirty="0"/>
              <a:t>Intercollegiate Stroke Working Party / Royal College of Physicians (2023)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0200FC-96A5-4816-88DE-2D34085C1313}" type="slidenum">
              <a:rPr lang="en-GB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024259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National Institute for Health and Care Excellence (NICE) (2023) </a:t>
            </a:r>
            <a:r>
              <a:rPr lang="en-US" i="1" dirty="0"/>
              <a:t>Stroke rehabilitation in adults (NG236).</a:t>
            </a:r>
            <a:r>
              <a:rPr lang="en-US" dirty="0"/>
              <a:t> London: NICE. Available at: </a:t>
            </a:r>
            <a:r>
              <a:rPr lang="en-US" dirty="0">
                <a:hlinkClick r:id="rId3"/>
              </a:rPr>
              <a:t>https://www.nice.org.uk/guidance/ng236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0200FC-96A5-4816-88DE-2D34085C1313}" type="slidenum">
              <a:rPr lang="en-GB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1778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(NICE, 2019/2025; NICE, 2023; RCP, 2023; NHS England, 2025; HM Government, 2005)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0200FC-96A5-4816-88DE-2D34085C1313}" type="slidenum">
              <a:rPr lang="en-GB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73903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>
                <a:solidFill>
                  <a:srgbClr val="404040"/>
                </a:solidFill>
              </a:rPr>
              <a:t>(NICE, 2019/2025; NICE, 2023; RCP, 2023)</a:t>
            </a:r>
            <a:r>
              <a:rPr lang="en-GB">
                <a:solidFill>
                  <a:srgbClr val="404040"/>
                </a:solidFill>
              </a:rPr>
              <a:t>.</a:t>
            </a:r>
            <a:endParaRPr lang="en-US"/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0200FC-96A5-4816-88DE-2D34085C1313}" type="slidenum">
              <a:rPr lang="en-GB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95763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11/15/2025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607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11/15/2025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5772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11/15/2025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22191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11/15/2025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77278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11/15/2025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1050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11/15/2025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44655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11/15/2025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16446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11/15/2025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83859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11/15/2025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19850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11/15/2025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88405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11/15/2025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57247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11/15/2025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68787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11/15/2025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36523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11/15/2025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12341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11/15/2025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11656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11/15/2025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451132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11/15/2025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26507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11/15/2025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6527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  <p:sldLayoutId id="2147483745" r:id="rId12"/>
    <p:sldLayoutId id="2147483746" r:id="rId13"/>
    <p:sldLayoutId id="2147483747" r:id="rId14"/>
    <p:sldLayoutId id="2147483748" r:id="rId15"/>
    <p:sldLayoutId id="2147483749" r:id="rId16"/>
    <p:sldLayoutId id="2147483750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microsoft.com/office/2007/relationships/media" Target="../media/media2.m4a"/><Relationship Id="rId7" Type="http://schemas.openxmlformats.org/officeDocument/2006/relationships/image" Target="../media/image2.jpe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notesSlide" Target="../notesSlides/notesSlide1.xml"/><Relationship Id="rId5" Type="http://schemas.openxmlformats.org/officeDocument/2006/relationships/slideLayout" Target="../slideLayouts/slideLayout1.xml"/><Relationship Id="rId4" Type="http://schemas.openxmlformats.org/officeDocument/2006/relationships/audio" Target="../media/media2.m4a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slideLayout" Target="../slideLayouts/slideLayout11.xml"/><Relationship Id="rId7" Type="http://schemas.openxmlformats.org/officeDocument/2006/relationships/diagramLayout" Target="../diagrams/layout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Data" Target="../diagrams/data1.xml"/><Relationship Id="rId11" Type="http://schemas.openxmlformats.org/officeDocument/2006/relationships/image" Target="../media/image3.png"/><Relationship Id="rId5" Type="http://schemas.openxmlformats.org/officeDocument/2006/relationships/image" Target="../media/image1.jpeg"/><Relationship Id="rId10" Type="http://schemas.microsoft.com/office/2007/relationships/diagramDrawing" Target="../diagrams/drawing1.xml"/><Relationship Id="rId4" Type="http://schemas.openxmlformats.org/officeDocument/2006/relationships/notesSlide" Target="../notesSlides/notesSlide2.xml"/><Relationship Id="rId9" Type="http://schemas.openxmlformats.org/officeDocument/2006/relationships/diagramColors" Target="../diagrams/colors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Data" Target="../diagrams/data2.xml"/><Relationship Id="rId11" Type="http://schemas.openxmlformats.org/officeDocument/2006/relationships/image" Target="../media/image3.png"/><Relationship Id="rId5" Type="http://schemas.openxmlformats.org/officeDocument/2006/relationships/image" Target="../media/image1.jpeg"/><Relationship Id="rId10" Type="http://schemas.microsoft.com/office/2007/relationships/diagramDrawing" Target="../diagrams/drawing2.xml"/><Relationship Id="rId4" Type="http://schemas.openxmlformats.org/officeDocument/2006/relationships/notesSlide" Target="../notesSlides/notesSlide3.xml"/><Relationship Id="rId9" Type="http://schemas.openxmlformats.org/officeDocument/2006/relationships/diagramColors" Target="../diagrams/colors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slideLayout" Target="../slideLayouts/slideLayout9.xml"/><Relationship Id="rId7" Type="http://schemas.openxmlformats.org/officeDocument/2006/relationships/diagramLayout" Target="../diagrams/layout3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Data" Target="../diagrams/data3.xml"/><Relationship Id="rId11" Type="http://schemas.openxmlformats.org/officeDocument/2006/relationships/image" Target="../media/image3.png"/><Relationship Id="rId5" Type="http://schemas.openxmlformats.org/officeDocument/2006/relationships/image" Target="../media/image12.png"/><Relationship Id="rId10" Type="http://schemas.microsoft.com/office/2007/relationships/diagramDrawing" Target="../diagrams/drawing3.xml"/><Relationship Id="rId4" Type="http://schemas.openxmlformats.org/officeDocument/2006/relationships/notesSlide" Target="../notesSlides/notesSlide4.xml"/><Relationship Id="rId9" Type="http://schemas.openxmlformats.org/officeDocument/2006/relationships/diagramColors" Target="../diagrams/colors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3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3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slideLayout" Target="../slideLayouts/slideLayout8.xml"/><Relationship Id="rId7" Type="http://schemas.openxmlformats.org/officeDocument/2006/relationships/diagramData" Target="../diagrams/data4.xml"/><Relationship Id="rId12" Type="http://schemas.openxmlformats.org/officeDocument/2006/relationships/image" Target="../media/image3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4.png"/><Relationship Id="rId11" Type="http://schemas.microsoft.com/office/2007/relationships/diagramDrawing" Target="../diagrams/drawing4.xml"/><Relationship Id="rId5" Type="http://schemas.openxmlformats.org/officeDocument/2006/relationships/image" Target="../media/image1.jpeg"/><Relationship Id="rId10" Type="http://schemas.openxmlformats.org/officeDocument/2006/relationships/diagramColors" Target="../diagrams/colors4.xml"/><Relationship Id="rId4" Type="http://schemas.openxmlformats.org/officeDocument/2006/relationships/notesSlide" Target="../notesSlides/notesSlide6.xml"/><Relationship Id="rId9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3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5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3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6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3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3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17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5.xml"/><Relationship Id="rId3" Type="http://schemas.openxmlformats.org/officeDocument/2006/relationships/slideLayout" Target="../slideLayouts/slideLayout3.xml"/><Relationship Id="rId7" Type="http://schemas.openxmlformats.org/officeDocument/2006/relationships/diagramLayout" Target="../diagrams/layout5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diagramData" Target="../diagrams/data5.xml"/><Relationship Id="rId11" Type="http://schemas.openxmlformats.org/officeDocument/2006/relationships/image" Target="../media/image3.png"/><Relationship Id="rId5" Type="http://schemas.openxmlformats.org/officeDocument/2006/relationships/image" Target="../media/image1.jpeg"/><Relationship Id="rId10" Type="http://schemas.microsoft.com/office/2007/relationships/diagramDrawing" Target="../diagrams/drawing5.xml"/><Relationship Id="rId4" Type="http://schemas.openxmlformats.org/officeDocument/2006/relationships/notesSlide" Target="../notesSlides/notesSlide12.xml"/><Relationship Id="rId9" Type="http://schemas.openxmlformats.org/officeDocument/2006/relationships/diagramColors" Target="../diagrams/colors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3.png"/><Relationship Id="rId4" Type="http://schemas.openxmlformats.org/officeDocument/2006/relationships/image" Target="../media/image1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56981798-4550-46DA-9172-4846E2FB6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D82EB7D3-3AD8-4ED1-9E1A-2906E14635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flipH="1">
            <a:off x="423335" y="404829"/>
            <a:ext cx="4478865" cy="60536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61110" y="1241266"/>
            <a:ext cx="4089633" cy="315375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US" sz="1400">
                <a:solidFill>
                  <a:schemeClr val="tx2"/>
                </a:solidFill>
              </a:rPr>
            </a:br>
            <a:br>
              <a:rPr lang="en-US" sz="1400">
                <a:solidFill>
                  <a:schemeClr val="tx2"/>
                </a:solidFill>
              </a:rPr>
            </a:br>
            <a:br>
              <a:rPr lang="en-US" sz="1400">
                <a:solidFill>
                  <a:schemeClr val="tx2"/>
                </a:solidFill>
              </a:rPr>
            </a:br>
            <a:br>
              <a:rPr lang="en-US" sz="1400">
                <a:solidFill>
                  <a:schemeClr val="tx2"/>
                </a:solidFill>
              </a:rPr>
            </a:br>
            <a:br>
              <a:rPr lang="en-US" sz="1400">
                <a:solidFill>
                  <a:schemeClr val="tx2"/>
                </a:solidFill>
              </a:rPr>
            </a:br>
            <a:br>
              <a:rPr lang="en-US" sz="1400">
                <a:solidFill>
                  <a:schemeClr val="tx2"/>
                </a:solidFill>
              </a:rPr>
            </a:br>
            <a:br>
              <a:rPr lang="en-US" sz="1400">
                <a:solidFill>
                  <a:schemeClr val="tx2"/>
                </a:solidFill>
              </a:rPr>
            </a:br>
            <a:br>
              <a:rPr lang="en-US" sz="1400">
                <a:solidFill>
                  <a:schemeClr val="tx2"/>
                </a:solidFill>
              </a:rPr>
            </a:br>
            <a:br>
              <a:rPr lang="en-US" sz="1400">
                <a:solidFill>
                  <a:schemeClr val="tx2"/>
                </a:solidFill>
              </a:rPr>
            </a:br>
            <a:br>
              <a:rPr lang="en-US" sz="1400">
                <a:solidFill>
                  <a:schemeClr val="tx2"/>
                </a:solidFill>
              </a:rPr>
            </a:br>
            <a:br>
              <a:rPr lang="en-US" sz="1400">
                <a:solidFill>
                  <a:schemeClr val="tx2"/>
                </a:solidFill>
              </a:rPr>
            </a:br>
            <a:br>
              <a:rPr lang="en-US" sz="1400">
                <a:solidFill>
                  <a:schemeClr val="tx2"/>
                </a:solidFill>
              </a:rPr>
            </a:br>
            <a:br>
              <a:rPr lang="en-US" sz="1400">
                <a:solidFill>
                  <a:schemeClr val="tx2"/>
                </a:solidFill>
              </a:rPr>
            </a:br>
            <a:br>
              <a:rPr lang="en-US" sz="1400">
                <a:solidFill>
                  <a:schemeClr val="tx2"/>
                </a:solidFill>
              </a:rPr>
            </a:br>
            <a:br>
              <a:rPr lang="en-US" sz="1400">
                <a:solidFill>
                  <a:schemeClr val="tx2"/>
                </a:solidFill>
              </a:rPr>
            </a:br>
            <a:br>
              <a:rPr lang="en-US" sz="1400">
                <a:solidFill>
                  <a:schemeClr val="tx2"/>
                </a:solidFill>
              </a:rPr>
            </a:br>
            <a:br>
              <a:rPr lang="en-US" sz="1400">
                <a:solidFill>
                  <a:schemeClr val="tx2"/>
                </a:solidFill>
              </a:rPr>
            </a:br>
            <a:br>
              <a:rPr lang="en-US" sz="1400">
                <a:solidFill>
                  <a:schemeClr val="tx2"/>
                </a:solidFill>
              </a:rPr>
            </a:br>
            <a:br>
              <a:rPr lang="en-US" sz="1400">
                <a:solidFill>
                  <a:schemeClr val="tx2"/>
                </a:solidFill>
              </a:rPr>
            </a:br>
            <a:br>
              <a:rPr lang="en-US" sz="1400">
                <a:solidFill>
                  <a:schemeClr val="tx2"/>
                </a:solidFill>
              </a:rPr>
            </a:br>
            <a:br>
              <a:rPr lang="en-US" sz="1400">
                <a:solidFill>
                  <a:schemeClr val="tx2"/>
                </a:solidFill>
              </a:rPr>
            </a:br>
            <a:br>
              <a:rPr lang="en-US" sz="1400">
                <a:solidFill>
                  <a:schemeClr val="tx2"/>
                </a:solidFill>
              </a:rPr>
            </a:br>
            <a:r>
              <a:rPr lang="en-US" sz="1400">
                <a:solidFill>
                  <a:schemeClr val="tx2"/>
                </a:solidFill>
              </a:rPr>
              <a:t>Student name:sadaf Hassan</a:t>
            </a:r>
            <a:br>
              <a:rPr lang="en-US" sz="1400">
                <a:solidFill>
                  <a:schemeClr val="tx2"/>
                </a:solidFill>
              </a:rPr>
            </a:br>
            <a:r>
              <a:rPr lang="en-US" sz="1400">
                <a:solidFill>
                  <a:schemeClr val="tx2"/>
                </a:solidFill>
              </a:rPr>
              <a:t>student id:2247725</a:t>
            </a:r>
            <a:br>
              <a:rPr lang="en-US" sz="1400">
                <a:solidFill>
                  <a:schemeClr val="tx2"/>
                </a:solidFill>
              </a:rPr>
            </a:br>
            <a:r>
              <a:rPr lang="en-US" sz="1400">
                <a:solidFill>
                  <a:schemeClr val="tx2"/>
                </a:solidFill>
              </a:rPr>
              <a:t>Module: Introduction to Physiology</a:t>
            </a:r>
            <a:br>
              <a:rPr lang="en-US" sz="1400">
                <a:solidFill>
                  <a:schemeClr val="tx2"/>
                </a:solidFill>
              </a:rPr>
            </a:br>
            <a:r>
              <a:rPr lang="en-US" sz="1400">
                <a:solidFill>
                  <a:schemeClr val="tx2"/>
                </a:solidFill>
              </a:rPr>
              <a:t>Module code: BMHP5023</a:t>
            </a:r>
            <a:br>
              <a:rPr lang="en-US" sz="1400">
                <a:solidFill>
                  <a:schemeClr val="tx2"/>
                </a:solidFill>
              </a:rPr>
            </a:br>
            <a:r>
              <a:rPr lang="en-US" sz="1400">
                <a:solidFill>
                  <a:schemeClr val="tx2"/>
                </a:solidFill>
              </a:rPr>
              <a:t>Component 2: Presentation</a:t>
            </a:r>
            <a:br>
              <a:rPr lang="en-US" sz="1400">
                <a:solidFill>
                  <a:schemeClr val="tx2"/>
                </a:solidFill>
              </a:rPr>
            </a:br>
            <a:endParaRPr lang="en-US" sz="1400">
              <a:solidFill>
                <a:schemeClr val="tx2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08C3F46-1503-91F3-D34F-7BB3023EF88E}"/>
              </a:ext>
            </a:extLst>
          </p:cNvPr>
          <p:cNvSpPr txBox="1"/>
          <p:nvPr/>
        </p:nvSpPr>
        <p:spPr>
          <a:xfrm>
            <a:off x="561110" y="4591665"/>
            <a:ext cx="4089633" cy="162232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cap="all">
                <a:solidFill>
                  <a:schemeClr val="accent1"/>
                </a:solidFill>
              </a:rPr>
              <a:t>“Understanding Stroke: Anatomy &amp; Care Pathway Through Mr Khan’s Case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5F58707-1FD9-1975-DFA5-3BC29DCA8E6B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5505" r="-2" b="5504"/>
          <a:stretch>
            <a:fillRect/>
          </a:stretch>
        </p:blipFill>
        <p:spPr>
          <a:xfrm>
            <a:off x="5120117" y="461681"/>
            <a:ext cx="6585549" cy="5934638"/>
          </a:xfrm>
          <a:custGeom>
            <a:avLst/>
            <a:gdLst/>
            <a:ahLst/>
            <a:cxnLst/>
            <a:rect l="l" t="t" r="r" b="b"/>
            <a:pathLst>
              <a:path w="6585549" h="5934638">
                <a:moveTo>
                  <a:pt x="225406" y="0"/>
                </a:moveTo>
                <a:lnTo>
                  <a:pt x="6585549" y="0"/>
                </a:lnTo>
                <a:lnTo>
                  <a:pt x="6585549" y="5934638"/>
                </a:lnTo>
                <a:lnTo>
                  <a:pt x="226600" y="5934638"/>
                </a:lnTo>
                <a:lnTo>
                  <a:pt x="214529" y="5856373"/>
                </a:lnTo>
                <a:lnTo>
                  <a:pt x="203238" y="5780097"/>
                </a:lnTo>
                <a:lnTo>
                  <a:pt x="191320" y="5689292"/>
                </a:lnTo>
                <a:lnTo>
                  <a:pt x="177049" y="5581536"/>
                </a:lnTo>
                <a:lnTo>
                  <a:pt x="161995" y="5462279"/>
                </a:lnTo>
                <a:lnTo>
                  <a:pt x="146156" y="5327888"/>
                </a:lnTo>
                <a:lnTo>
                  <a:pt x="129376" y="5181389"/>
                </a:lnTo>
                <a:lnTo>
                  <a:pt x="112596" y="5022177"/>
                </a:lnTo>
                <a:lnTo>
                  <a:pt x="95503" y="4852675"/>
                </a:lnTo>
                <a:lnTo>
                  <a:pt x="79664" y="4669854"/>
                </a:lnTo>
                <a:lnTo>
                  <a:pt x="64453" y="4478558"/>
                </a:lnTo>
                <a:lnTo>
                  <a:pt x="50652" y="4276365"/>
                </a:lnTo>
                <a:lnTo>
                  <a:pt x="37480" y="4065697"/>
                </a:lnTo>
                <a:lnTo>
                  <a:pt x="25091" y="3845949"/>
                </a:lnTo>
                <a:lnTo>
                  <a:pt x="20700" y="3733351"/>
                </a:lnTo>
                <a:lnTo>
                  <a:pt x="15838" y="3618331"/>
                </a:lnTo>
                <a:lnTo>
                  <a:pt x="11291" y="3501495"/>
                </a:lnTo>
                <a:lnTo>
                  <a:pt x="8311" y="3384054"/>
                </a:lnTo>
                <a:lnTo>
                  <a:pt x="5645" y="3264191"/>
                </a:lnTo>
                <a:lnTo>
                  <a:pt x="2822" y="3143118"/>
                </a:lnTo>
                <a:lnTo>
                  <a:pt x="941" y="3019623"/>
                </a:lnTo>
                <a:lnTo>
                  <a:pt x="941" y="2894918"/>
                </a:lnTo>
                <a:lnTo>
                  <a:pt x="0" y="2769001"/>
                </a:lnTo>
                <a:lnTo>
                  <a:pt x="941" y="2641874"/>
                </a:lnTo>
                <a:lnTo>
                  <a:pt x="2822" y="2512931"/>
                </a:lnTo>
                <a:lnTo>
                  <a:pt x="4547" y="2383988"/>
                </a:lnTo>
                <a:lnTo>
                  <a:pt x="8311" y="2253229"/>
                </a:lnTo>
                <a:lnTo>
                  <a:pt x="12232" y="2121259"/>
                </a:lnTo>
                <a:lnTo>
                  <a:pt x="16779" y="1989289"/>
                </a:lnTo>
                <a:lnTo>
                  <a:pt x="23209" y="1856108"/>
                </a:lnTo>
                <a:lnTo>
                  <a:pt x="30893" y="1721716"/>
                </a:lnTo>
                <a:lnTo>
                  <a:pt x="38264" y="1586720"/>
                </a:lnTo>
                <a:lnTo>
                  <a:pt x="47673" y="1451723"/>
                </a:lnTo>
                <a:lnTo>
                  <a:pt x="58964" y="1314910"/>
                </a:lnTo>
                <a:lnTo>
                  <a:pt x="70255" y="1179913"/>
                </a:lnTo>
                <a:lnTo>
                  <a:pt x="83271" y="1042495"/>
                </a:lnTo>
                <a:lnTo>
                  <a:pt x="97542" y="904471"/>
                </a:lnTo>
                <a:lnTo>
                  <a:pt x="112596" y="768263"/>
                </a:lnTo>
                <a:lnTo>
                  <a:pt x="130160" y="630240"/>
                </a:lnTo>
                <a:lnTo>
                  <a:pt x="148978" y="492821"/>
                </a:lnTo>
                <a:lnTo>
                  <a:pt x="167640" y="354798"/>
                </a:lnTo>
                <a:lnTo>
                  <a:pt x="189438" y="217380"/>
                </a:lnTo>
                <a:lnTo>
                  <a:pt x="211706" y="80567"/>
                </a:lnTo>
                <a:close/>
              </a:path>
            </a:pathLst>
          </a:custGeom>
        </p:spPr>
      </p:pic>
      <p:sp>
        <p:nvSpPr>
          <p:cNvPr id="49" name="Freeform 5">
            <a:extLst>
              <a:ext uri="{FF2B5EF4-FFF2-40B4-BE49-F238E27FC236}">
                <a16:creationId xmlns:a16="http://schemas.microsoft.com/office/drawing/2014/main" id="{2D529E20-662F-4915-ACD7-970C026F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677511" flipH="1">
            <a:off x="3545327" y="190332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322A676-BE73-1E20-A0E1-13E8AEC837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F0DD1F5-1F88-427F-BAC6-D06CBEB5661E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292"/>
    </mc:Choice>
    <mc:Fallback>
      <p:transition spd="slow" advTm="252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88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29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9176"/>
                            </p:stCondLst>
                            <p:childTnLst>
                              <p:par>
                                <p:cTn id="1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2529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6" name="Group 165">
            <a:extLst>
              <a:ext uri="{FF2B5EF4-FFF2-40B4-BE49-F238E27FC236}">
                <a16:creationId xmlns:a16="http://schemas.microsoft.com/office/drawing/2014/main" id="{E5D4A15D-C852-47D7-A7E3-7F8FEE9FCA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C06AA6A2-9E5B-46E6-82B0-8FC1CA7231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5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11E7C01A-5F5B-4E17-B91B-26FA9ADB54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9" name="Oval 38">
              <a:extLst>
                <a:ext uri="{FF2B5EF4-FFF2-40B4-BE49-F238E27FC236}">
                  <a16:creationId xmlns:a16="http://schemas.microsoft.com/office/drawing/2014/main" id="{71DA43BF-6FE1-458D-A112-1687677B00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FAA5FF03-83FF-43B9-B66B-5FD05A9589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BC4D7AA7-0424-4C72-AE55-4B413DD47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2" name="Oval 41">
              <a:extLst>
                <a:ext uri="{FF2B5EF4-FFF2-40B4-BE49-F238E27FC236}">
                  <a16:creationId xmlns:a16="http://schemas.microsoft.com/office/drawing/2014/main" id="{BC2D80F1-5DC4-4396-B0E1-C774E82EC7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3" name="Freeform 5">
              <a:extLst>
                <a:ext uri="{FF2B5EF4-FFF2-40B4-BE49-F238E27FC236}">
                  <a16:creationId xmlns:a16="http://schemas.microsoft.com/office/drawing/2014/main" id="{48171057-920A-4188-A18E-97D710A35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5">
              <a:extLst>
                <a:ext uri="{FF2B5EF4-FFF2-40B4-BE49-F238E27FC236}">
                  <a16:creationId xmlns:a16="http://schemas.microsoft.com/office/drawing/2014/main" id="{1C871B74-1D69-47F0-A28D-8F3454779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63001BDC-368C-49CC-9F3F-EAF38A0A4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67" name="Rectangle 166">
            <a:extLst>
              <a:ext uri="{FF2B5EF4-FFF2-40B4-BE49-F238E27FC236}">
                <a16:creationId xmlns:a16="http://schemas.microsoft.com/office/drawing/2014/main" id="{6288FC2F-B192-42B2-90BE-517E1039B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68" name="Group 167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69" name="Rectangle 168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5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0" name="Oval 169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1" name="Rectangle 170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2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82E9F8F-2A62-301E-C165-5F742EA4B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>
                <a:solidFill>
                  <a:srgbClr val="EBEBEB"/>
                </a:solidFill>
              </a:rPr>
              <a:t>Fictional patient (demographics &amp; risks): Mr Amir Khan</a:t>
            </a: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173" name="Text Placeholder 3">
            <a:extLst>
              <a:ext uri="{FF2B5EF4-FFF2-40B4-BE49-F238E27FC236}">
                <a16:creationId xmlns:a16="http://schemas.microsoft.com/office/drawing/2014/main" id="{D4F3E272-9BAD-014D-82DB-064DD796762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57178652"/>
              </p:ext>
            </p:extLst>
          </p:nvPr>
        </p:nvGraphicFramePr>
        <p:xfrm>
          <a:off x="5008446" y="761575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2214EEE-302A-54D6-B032-6160020336D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67902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6769"/>
    </mc:Choice>
    <mc:Fallback>
      <p:transition spd="slow" advTm="967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676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5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B238231-E679-3555-F907-C78BA4EE7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Learning objectives</a:t>
            </a:r>
            <a:endParaRPr lang="en-US">
              <a:solidFill>
                <a:srgbClr val="EBEBEB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US">
              <a:solidFill>
                <a:srgbClr val="EBEBEB"/>
              </a:solidFill>
            </a:endParaRPr>
          </a:p>
          <a:p>
            <a:endParaRPr lang="en-GB">
              <a:solidFill>
                <a:srgbClr val="EBEBEB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99862B7-0A15-F43C-8C60-AF8BBE5E3D9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845483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08E39DC-43D7-C123-F8E0-D8E65E8C5D2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88012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0672"/>
    </mc:Choice>
    <mc:Fallback>
      <p:transition spd="slow" advTm="906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67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4D3A8-DE25-B927-DF8C-3279A7D7B1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737859" cy="109728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/>
              <a:t>Why this matters (UK burden)</a:t>
            </a:r>
          </a:p>
        </p:txBody>
      </p:sp>
      <p:pic>
        <p:nvPicPr>
          <p:cNvPr id="8" name="Picture Placeholder 7" descr="A blue sign with a person and brain&#10;&#10;AI-generated content may be incorrect.">
            <a:extLst>
              <a:ext uri="{FF2B5EF4-FFF2-40B4-BE49-F238E27FC236}">
                <a16:creationId xmlns:a16="http://schemas.microsoft.com/office/drawing/2014/main" id="{5C51F89C-9642-839F-9B4E-842BB443DF1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5"/>
          <a:srcRect t="105" r="-1" b="7558"/>
          <a:stretch>
            <a:fillRect/>
          </a:stretch>
        </p:blipFill>
        <p:spPr>
          <a:xfrm>
            <a:off x="7345680" y="302569"/>
            <a:ext cx="4599791" cy="6118402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graphicFrame>
        <p:nvGraphicFramePr>
          <p:cNvPr id="49" name="Text Placeholder 3">
            <a:extLst>
              <a:ext uri="{FF2B5EF4-FFF2-40B4-BE49-F238E27FC236}">
                <a16:creationId xmlns:a16="http://schemas.microsoft.com/office/drawing/2014/main" id="{8A04B90C-54C5-3D6B-2D6B-E03EF5E71E7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48794793"/>
              </p:ext>
            </p:extLst>
          </p:nvPr>
        </p:nvGraphicFramePr>
        <p:xfrm>
          <a:off x="640080" y="2633236"/>
          <a:ext cx="5852160" cy="36646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26DB3E3-D357-A762-C556-3DEF6A78CF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8659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1597"/>
    </mc:Choice>
    <mc:Fallback>
      <p:transition spd="slow" advTm="1015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159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9" name="Group 148">
            <a:extLst>
              <a:ext uri="{FF2B5EF4-FFF2-40B4-BE49-F238E27FC236}">
                <a16:creationId xmlns:a16="http://schemas.microsoft.com/office/drawing/2014/main" id="{DDA34B8A-FA8D-4E16-AD72-7B60B1C25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50" name="Rectangle 149">
              <a:extLst>
                <a:ext uri="{FF2B5EF4-FFF2-40B4-BE49-F238E27FC236}">
                  <a16:creationId xmlns:a16="http://schemas.microsoft.com/office/drawing/2014/main" id="{6885D229-60DD-4D71-8181-10E781C14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5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1" name="Oval 150">
              <a:extLst>
                <a:ext uri="{FF2B5EF4-FFF2-40B4-BE49-F238E27FC236}">
                  <a16:creationId xmlns:a16="http://schemas.microsoft.com/office/drawing/2014/main" id="{0B0DAA45-BE66-4F0C-93A6-519D94107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2" name="Oval 151">
              <a:extLst>
                <a:ext uri="{FF2B5EF4-FFF2-40B4-BE49-F238E27FC236}">
                  <a16:creationId xmlns:a16="http://schemas.microsoft.com/office/drawing/2014/main" id="{EF449A3D-A43B-4688-BD89-35734D007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3" name="Oval 152">
              <a:extLst>
                <a:ext uri="{FF2B5EF4-FFF2-40B4-BE49-F238E27FC236}">
                  <a16:creationId xmlns:a16="http://schemas.microsoft.com/office/drawing/2014/main" id="{74E9975C-AF3D-48EF-B3F0-112A01A382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4" name="Oval 153">
              <a:extLst>
                <a:ext uri="{FF2B5EF4-FFF2-40B4-BE49-F238E27FC236}">
                  <a16:creationId xmlns:a16="http://schemas.microsoft.com/office/drawing/2014/main" id="{CF00A076-2FEA-40D1-8F85-842481797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5" name="Oval 154">
              <a:extLst>
                <a:ext uri="{FF2B5EF4-FFF2-40B4-BE49-F238E27FC236}">
                  <a16:creationId xmlns:a16="http://schemas.microsoft.com/office/drawing/2014/main" id="{A2E68741-6133-4CAA-BF3C-F0E6CF40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6" name="Freeform 5">
              <a:extLst>
                <a:ext uri="{FF2B5EF4-FFF2-40B4-BE49-F238E27FC236}">
                  <a16:creationId xmlns:a16="http://schemas.microsoft.com/office/drawing/2014/main" id="{76C01C64-4A8B-42FC-93C5-2D6A3EBAB7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7" name="Freeform 5">
              <a:extLst>
                <a:ext uri="{FF2B5EF4-FFF2-40B4-BE49-F238E27FC236}">
                  <a16:creationId xmlns:a16="http://schemas.microsoft.com/office/drawing/2014/main" id="{D969AEA9-C1EE-45E1-9964-D9705492E1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8" name="Freeform 5">
              <a:extLst>
                <a:ext uri="{FF2B5EF4-FFF2-40B4-BE49-F238E27FC236}">
                  <a16:creationId xmlns:a16="http://schemas.microsoft.com/office/drawing/2014/main" id="{4845E67D-4E5B-44B3-AB74-5E95C839E7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60" name="Rectangle 159">
            <a:extLst>
              <a:ext uri="{FF2B5EF4-FFF2-40B4-BE49-F238E27FC236}">
                <a16:creationId xmlns:a16="http://schemas.microsoft.com/office/drawing/2014/main" id="{079CE317-680B-449C-A423-71C1FE06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2" name="Rectangle 161">
            <a:extLst>
              <a:ext uri="{FF2B5EF4-FFF2-40B4-BE49-F238E27FC236}">
                <a16:creationId xmlns:a16="http://schemas.microsoft.com/office/drawing/2014/main" id="{38ABDB68-E3D5-448E-97D3-06FFEF6801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4" name="Freeform 5">
            <a:extLst>
              <a:ext uri="{FF2B5EF4-FFF2-40B4-BE49-F238E27FC236}">
                <a16:creationId xmlns:a16="http://schemas.microsoft.com/office/drawing/2014/main" id="{B8DD7FEB-D9F3-4F5B-982C-36B0664D0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537676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66" name="Freeform 5">
            <a:extLst>
              <a:ext uri="{FF2B5EF4-FFF2-40B4-BE49-F238E27FC236}">
                <a16:creationId xmlns:a16="http://schemas.microsoft.com/office/drawing/2014/main" id="{96BA11E4-0636-4FA9-A836-2A4FB17644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62CA3B-62EB-B4F0-167C-5067695690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072776" cy="162232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Relevant anatomy &amp; physiology (focus system: neurological/motor)</a:t>
            </a:r>
          </a:p>
        </p:txBody>
      </p:sp>
      <p:sp>
        <p:nvSpPr>
          <p:cNvPr id="168" name="Freeform: Shape 167">
            <a:extLst>
              <a:ext uri="{FF2B5EF4-FFF2-40B4-BE49-F238E27FC236}">
                <a16:creationId xmlns:a16="http://schemas.microsoft.com/office/drawing/2014/main" id="{5681882E-BDD0-4311-AF62-E801962852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6290102" y="977273"/>
            <a:ext cx="6053670" cy="4903455"/>
          </a:xfrm>
          <a:custGeom>
            <a:avLst/>
            <a:gdLst>
              <a:gd name="connsiteX0" fmla="*/ 6053670 w 6053670"/>
              <a:gd name="connsiteY0" fmla="*/ 1098 h 4903455"/>
              <a:gd name="connsiteX1" fmla="*/ 6053670 w 6053670"/>
              <a:gd name="connsiteY1" fmla="*/ 424590 h 4903455"/>
              <a:gd name="connsiteX2" fmla="*/ 6053670 w 6053670"/>
              <a:gd name="connsiteY2" fmla="*/ 1254558 h 4903455"/>
              <a:gd name="connsiteX3" fmla="*/ 6053670 w 6053670"/>
              <a:gd name="connsiteY3" fmla="*/ 4903455 h 4903455"/>
              <a:gd name="connsiteX4" fmla="*/ 0 w 6053670"/>
              <a:gd name="connsiteY4" fmla="*/ 4903455 h 4903455"/>
              <a:gd name="connsiteX5" fmla="*/ 0 w 6053670"/>
              <a:gd name="connsiteY5" fmla="*/ 1249853 h 4903455"/>
              <a:gd name="connsiteX6" fmla="*/ 0 w 6053670"/>
              <a:gd name="connsiteY6" fmla="*/ 424590 h 4903455"/>
              <a:gd name="connsiteX7" fmla="*/ 0 w 6053670"/>
              <a:gd name="connsiteY7" fmla="*/ 0 h 4903455"/>
              <a:gd name="connsiteX8" fmla="*/ 35717 w 6053670"/>
              <a:gd name="connsiteY8" fmla="*/ 5488 h 4903455"/>
              <a:gd name="connsiteX9" fmla="*/ 140445 w 6053670"/>
              <a:gd name="connsiteY9" fmla="*/ 21641 h 4903455"/>
              <a:gd name="connsiteX10" fmla="*/ 216722 w 6053670"/>
              <a:gd name="connsiteY10" fmla="*/ 32932 h 4903455"/>
              <a:gd name="connsiteX11" fmla="*/ 307527 w 6053670"/>
              <a:gd name="connsiteY11" fmla="*/ 44850 h 4903455"/>
              <a:gd name="connsiteX12" fmla="*/ 415282 w 6053670"/>
              <a:gd name="connsiteY12" fmla="*/ 59121 h 4903455"/>
              <a:gd name="connsiteX13" fmla="*/ 534539 w 6053670"/>
              <a:gd name="connsiteY13" fmla="*/ 74175 h 4903455"/>
              <a:gd name="connsiteX14" fmla="*/ 668931 w 6053670"/>
              <a:gd name="connsiteY14" fmla="*/ 90014 h 4903455"/>
              <a:gd name="connsiteX15" fmla="*/ 815430 w 6053670"/>
              <a:gd name="connsiteY15" fmla="*/ 106794 h 4903455"/>
              <a:gd name="connsiteX16" fmla="*/ 974641 w 6053670"/>
              <a:gd name="connsiteY16" fmla="*/ 123574 h 4903455"/>
              <a:gd name="connsiteX17" fmla="*/ 1144144 w 6053670"/>
              <a:gd name="connsiteY17" fmla="*/ 140667 h 4903455"/>
              <a:gd name="connsiteX18" fmla="*/ 1326965 w 6053670"/>
              <a:gd name="connsiteY18" fmla="*/ 156506 h 4903455"/>
              <a:gd name="connsiteX19" fmla="*/ 1518261 w 6053670"/>
              <a:gd name="connsiteY19" fmla="*/ 171717 h 4903455"/>
              <a:gd name="connsiteX20" fmla="*/ 1720453 w 6053670"/>
              <a:gd name="connsiteY20" fmla="*/ 185518 h 4903455"/>
              <a:gd name="connsiteX21" fmla="*/ 1931121 w 6053670"/>
              <a:gd name="connsiteY21" fmla="*/ 198690 h 4903455"/>
              <a:gd name="connsiteX22" fmla="*/ 2150869 w 6053670"/>
              <a:gd name="connsiteY22" fmla="*/ 211079 h 4903455"/>
              <a:gd name="connsiteX23" fmla="*/ 2263467 w 6053670"/>
              <a:gd name="connsiteY23" fmla="*/ 215470 h 4903455"/>
              <a:gd name="connsiteX24" fmla="*/ 2378487 w 6053670"/>
              <a:gd name="connsiteY24" fmla="*/ 220332 h 4903455"/>
              <a:gd name="connsiteX25" fmla="*/ 2495323 w 6053670"/>
              <a:gd name="connsiteY25" fmla="*/ 224879 h 4903455"/>
              <a:gd name="connsiteX26" fmla="*/ 2612764 w 6053670"/>
              <a:gd name="connsiteY26" fmla="*/ 227859 h 4903455"/>
              <a:gd name="connsiteX27" fmla="*/ 2732627 w 6053670"/>
              <a:gd name="connsiteY27" fmla="*/ 230525 h 4903455"/>
              <a:gd name="connsiteX28" fmla="*/ 2853700 w 6053670"/>
              <a:gd name="connsiteY28" fmla="*/ 233348 h 4903455"/>
              <a:gd name="connsiteX29" fmla="*/ 2977195 w 6053670"/>
              <a:gd name="connsiteY29" fmla="*/ 235229 h 4903455"/>
              <a:gd name="connsiteX30" fmla="*/ 3101900 w 6053670"/>
              <a:gd name="connsiteY30" fmla="*/ 235229 h 4903455"/>
              <a:gd name="connsiteX31" fmla="*/ 3227817 w 6053670"/>
              <a:gd name="connsiteY31" fmla="*/ 236170 h 4903455"/>
              <a:gd name="connsiteX32" fmla="*/ 3354944 w 6053670"/>
              <a:gd name="connsiteY32" fmla="*/ 235229 h 4903455"/>
              <a:gd name="connsiteX33" fmla="*/ 3483887 w 6053670"/>
              <a:gd name="connsiteY33" fmla="*/ 233348 h 4903455"/>
              <a:gd name="connsiteX34" fmla="*/ 3612830 w 6053670"/>
              <a:gd name="connsiteY34" fmla="*/ 231623 h 4903455"/>
              <a:gd name="connsiteX35" fmla="*/ 3743589 w 6053670"/>
              <a:gd name="connsiteY35" fmla="*/ 227859 h 4903455"/>
              <a:gd name="connsiteX36" fmla="*/ 3875559 w 6053670"/>
              <a:gd name="connsiteY36" fmla="*/ 223938 h 4903455"/>
              <a:gd name="connsiteX37" fmla="*/ 4007529 w 6053670"/>
              <a:gd name="connsiteY37" fmla="*/ 219391 h 4903455"/>
              <a:gd name="connsiteX38" fmla="*/ 4140710 w 6053670"/>
              <a:gd name="connsiteY38" fmla="*/ 212961 h 4903455"/>
              <a:gd name="connsiteX39" fmla="*/ 4275102 w 6053670"/>
              <a:gd name="connsiteY39" fmla="*/ 205277 h 4903455"/>
              <a:gd name="connsiteX40" fmla="*/ 4410098 w 6053670"/>
              <a:gd name="connsiteY40" fmla="*/ 197907 h 4903455"/>
              <a:gd name="connsiteX41" fmla="*/ 4545096 w 6053670"/>
              <a:gd name="connsiteY41" fmla="*/ 188498 h 4903455"/>
              <a:gd name="connsiteX42" fmla="*/ 4681909 w 6053670"/>
              <a:gd name="connsiteY42" fmla="*/ 177207 h 4903455"/>
              <a:gd name="connsiteX43" fmla="*/ 4816905 w 6053670"/>
              <a:gd name="connsiteY43" fmla="*/ 165916 h 4903455"/>
              <a:gd name="connsiteX44" fmla="*/ 4954323 w 6053670"/>
              <a:gd name="connsiteY44" fmla="*/ 152899 h 4903455"/>
              <a:gd name="connsiteX45" fmla="*/ 5092347 w 6053670"/>
              <a:gd name="connsiteY45" fmla="*/ 138629 h 4903455"/>
              <a:gd name="connsiteX46" fmla="*/ 5228555 w 6053670"/>
              <a:gd name="connsiteY46" fmla="*/ 123574 h 4903455"/>
              <a:gd name="connsiteX47" fmla="*/ 5366578 w 6053670"/>
              <a:gd name="connsiteY47" fmla="*/ 106010 h 4903455"/>
              <a:gd name="connsiteX48" fmla="*/ 5503997 w 6053670"/>
              <a:gd name="connsiteY48" fmla="*/ 87192 h 4903455"/>
              <a:gd name="connsiteX49" fmla="*/ 5642020 w 6053670"/>
              <a:gd name="connsiteY49" fmla="*/ 68530 h 4903455"/>
              <a:gd name="connsiteX50" fmla="*/ 5779438 w 6053670"/>
              <a:gd name="connsiteY50" fmla="*/ 46733 h 4903455"/>
              <a:gd name="connsiteX51" fmla="*/ 5916251 w 6053670"/>
              <a:gd name="connsiteY51" fmla="*/ 24464 h 49034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4903455">
                <a:moveTo>
                  <a:pt x="6053670" y="1098"/>
                </a:moveTo>
                <a:lnTo>
                  <a:pt x="6053670" y="424590"/>
                </a:lnTo>
                <a:lnTo>
                  <a:pt x="6053670" y="1254558"/>
                </a:lnTo>
                <a:lnTo>
                  <a:pt x="6053670" y="4903455"/>
                </a:lnTo>
                <a:lnTo>
                  <a:pt x="0" y="4903455"/>
                </a:lnTo>
                <a:lnTo>
                  <a:pt x="0" y="1249853"/>
                </a:lnTo>
                <a:lnTo>
                  <a:pt x="0" y="424590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0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89" y="227859"/>
                </a:lnTo>
                <a:lnTo>
                  <a:pt x="3875559" y="223938"/>
                </a:lnTo>
                <a:lnTo>
                  <a:pt x="4007529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113" name="Content Placeholder 112" descr="A diagram of a brain&#10;&#10;AI-generated content may be incorrect.">
            <a:extLst>
              <a:ext uri="{FF2B5EF4-FFF2-40B4-BE49-F238E27FC236}">
                <a16:creationId xmlns:a16="http://schemas.microsoft.com/office/drawing/2014/main" id="{2ECF8AE5-C94D-8863-7C09-FD5B487165A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tretch>
            <a:fillRect/>
          </a:stretch>
        </p:blipFill>
        <p:spPr>
          <a:xfrm>
            <a:off x="7418226" y="1375132"/>
            <a:ext cx="4125317" cy="4125317"/>
          </a:xfrm>
          <a:prstGeom prst="rect">
            <a:avLst/>
          </a:prstGeom>
        </p:spPr>
      </p:pic>
      <p:sp>
        <p:nvSpPr>
          <p:cNvPr id="170" name="Rectangle 169">
            <a:extLst>
              <a:ext uri="{FF2B5EF4-FFF2-40B4-BE49-F238E27FC236}">
                <a16:creationId xmlns:a16="http://schemas.microsoft.com/office/drawing/2014/main" id="{EADD3260-4BDA-459B-A162-5E1B897E38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2" name="Oval 171">
            <a:extLst>
              <a:ext uri="{FF2B5EF4-FFF2-40B4-BE49-F238E27FC236}">
                <a16:creationId xmlns:a16="http://schemas.microsoft.com/office/drawing/2014/main" id="{283DA7DD-CA37-4ED7-8710-48E56B063B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4" name="Oval 173">
            <a:extLst>
              <a:ext uri="{FF2B5EF4-FFF2-40B4-BE49-F238E27FC236}">
                <a16:creationId xmlns:a16="http://schemas.microsoft.com/office/drawing/2014/main" id="{B92F2E3C-66CD-4DEB-BA14-2A5912B65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2" name="Text Placeholder 61">
            <a:extLst>
              <a:ext uri="{FF2B5EF4-FFF2-40B4-BE49-F238E27FC236}">
                <a16:creationId xmlns:a16="http://schemas.microsoft.com/office/drawing/2014/main" id="{CFD17EF0-411B-233E-8C00-A220BFA194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9098" y="2418735"/>
            <a:ext cx="6072776" cy="38117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>
              <a:buFont typeface="Wingdings 3" charset="2"/>
              <a:buChar char=""/>
            </a:pPr>
            <a:r>
              <a:rPr lang="en-US">
                <a:solidFill>
                  <a:srgbClr val="FFFFFF"/>
                </a:solidFill>
              </a:rPr>
              <a:t>Cerebral blood supply: Circle of Willis → MCA (lateral frontal/parietal/temporal + internal capsule) commonly affected → motor/speech deficits.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>
                <a:solidFill>
                  <a:srgbClr val="FFFFFF"/>
                </a:solidFill>
              </a:rPr>
              <a:t>Motor (corticospinal) pathway: motor cortex → internal capsule → brainstem decussation → spinal cord LMNs → muscle → UMN lesion = contralateral weakness, later spasticity.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>
                <a:solidFill>
                  <a:srgbClr val="FFFFFF"/>
                </a:solidFill>
              </a:rPr>
              <a:t>Stroke types: ischaemic (thrombus/embolus) vs haemorrhagic (bleed) → different acute priorities</a:t>
            </a:r>
          </a:p>
          <a:p>
            <a:pPr>
              <a:buFont typeface="Wingdings 3" charset="2"/>
              <a:buChar char=""/>
            </a:pPr>
            <a:endParaRPr lang="en-US">
              <a:solidFill>
                <a:srgbClr val="FFFFFF"/>
              </a:solidFill>
            </a:endParaRP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1EBED95-3D0D-624F-981D-DADC0069CA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39064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03782"/>
    </mc:Choice>
    <mc:Fallback>
      <p:transition spd="slow" advTm="1037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378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>
            <a:extLst>
              <a:ext uri="{FF2B5EF4-FFF2-40B4-BE49-F238E27FC236}">
                <a16:creationId xmlns:a16="http://schemas.microsoft.com/office/drawing/2014/main" id="{FAEF28A3-012D-4640-B8B8-1EF6EAF72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B2F1C2-14D3-4A53-B329-323795BCF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5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194E879E-1515-4211-8F1B-B68A92B2C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7137E7D-1F4E-498A-97D1-0E1FE6FC6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91375183-B6E5-43E0-B28F-39EC90838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267F36BD-A8AF-4304-A662-1007CC174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15D9095F-2809-4A90-A032-250AC21C3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9027D7BF-C282-4477-A406-245C3F26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AC3C43D8-426E-472E-A8E8-C41BF7A876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52DCAE0E-B8DE-4C42-A48F-FA0C8345A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4" name="Rectangle 43">
            <a:extLst>
              <a:ext uri="{FF2B5EF4-FFF2-40B4-BE49-F238E27FC236}">
                <a16:creationId xmlns:a16="http://schemas.microsoft.com/office/drawing/2014/main" id="{59647F54-801D-44AB-8284-EDDFF7763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3D8EF0-0CFF-F80C-B617-DA59067113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/>
              <a:t>Pathophysiology → impact on the motor system</a:t>
            </a:r>
          </a:p>
        </p:txBody>
      </p:sp>
      <p:pic>
        <p:nvPicPr>
          <p:cNvPr id="5" name="Content Placeholder 4" descr="A diagram of the brain and motor impact">
            <a:extLst>
              <a:ext uri="{FF2B5EF4-FFF2-40B4-BE49-F238E27FC236}">
                <a16:creationId xmlns:a16="http://schemas.microsoft.com/office/drawing/2014/main" id="{28136D54-D8E1-2CD0-BD52-4D232C633FC5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rcRect l="5440" r="4" b="4"/>
          <a:stretch>
            <a:fillRect/>
          </a:stretch>
        </p:blipFill>
        <p:spPr>
          <a:xfrm>
            <a:off x="1151467" y="2775951"/>
            <a:ext cx="4345024" cy="306716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graphicFrame>
        <p:nvGraphicFramePr>
          <p:cNvPr id="50" name="Text Placeholder 3">
            <a:extLst>
              <a:ext uri="{FF2B5EF4-FFF2-40B4-BE49-F238E27FC236}">
                <a16:creationId xmlns:a16="http://schemas.microsoft.com/office/drawing/2014/main" id="{91F89598-094A-55D1-0887-4021F099A217}"/>
              </a:ext>
            </a:extLst>
          </p:cNvPr>
          <p:cNvGraphicFramePr/>
          <p:nvPr/>
        </p:nvGraphicFramePr>
        <p:xfrm>
          <a:off x="5980954" y="2603500"/>
          <a:ext cx="5211979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83FFE06-2871-3DD4-0765-C54DE381A6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5020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3470"/>
    </mc:Choice>
    <mc:Fallback>
      <p:transition spd="slow" advTm="1234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347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0" name="Group 139">
            <a:extLst>
              <a:ext uri="{FF2B5EF4-FFF2-40B4-BE49-F238E27FC236}">
                <a16:creationId xmlns:a16="http://schemas.microsoft.com/office/drawing/2014/main" id="{DDA34B8A-FA8D-4E16-AD72-7B60B1C25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6" name="Rectangle 75">
              <a:extLst>
                <a:ext uri="{FF2B5EF4-FFF2-40B4-BE49-F238E27FC236}">
                  <a16:creationId xmlns:a16="http://schemas.microsoft.com/office/drawing/2014/main" id="{6885D229-60DD-4D71-8181-10E781C14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5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7" name="Oval 76">
              <a:extLst>
                <a:ext uri="{FF2B5EF4-FFF2-40B4-BE49-F238E27FC236}">
                  <a16:creationId xmlns:a16="http://schemas.microsoft.com/office/drawing/2014/main" id="{0B0DAA45-BE66-4F0C-93A6-519D94107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8" name="Oval 77">
              <a:extLst>
                <a:ext uri="{FF2B5EF4-FFF2-40B4-BE49-F238E27FC236}">
                  <a16:creationId xmlns:a16="http://schemas.microsoft.com/office/drawing/2014/main" id="{EF449A3D-A43B-4688-BD89-35734D007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9" name="Oval 78">
              <a:extLst>
                <a:ext uri="{FF2B5EF4-FFF2-40B4-BE49-F238E27FC236}">
                  <a16:creationId xmlns:a16="http://schemas.microsoft.com/office/drawing/2014/main" id="{74E9975C-AF3D-48EF-B3F0-112A01A382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0" name="Oval 79">
              <a:extLst>
                <a:ext uri="{FF2B5EF4-FFF2-40B4-BE49-F238E27FC236}">
                  <a16:creationId xmlns:a16="http://schemas.microsoft.com/office/drawing/2014/main" id="{CF00A076-2FEA-40D1-8F85-842481797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1" name="Oval 80">
              <a:extLst>
                <a:ext uri="{FF2B5EF4-FFF2-40B4-BE49-F238E27FC236}">
                  <a16:creationId xmlns:a16="http://schemas.microsoft.com/office/drawing/2014/main" id="{A2E68741-6133-4CAA-BF3C-F0E6CF40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2" name="Freeform 5">
              <a:extLst>
                <a:ext uri="{FF2B5EF4-FFF2-40B4-BE49-F238E27FC236}">
                  <a16:creationId xmlns:a16="http://schemas.microsoft.com/office/drawing/2014/main" id="{76C01C64-4A8B-42FC-93C5-2D6A3EBAB7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3" name="Freeform 5">
              <a:extLst>
                <a:ext uri="{FF2B5EF4-FFF2-40B4-BE49-F238E27FC236}">
                  <a16:creationId xmlns:a16="http://schemas.microsoft.com/office/drawing/2014/main" id="{D969AEA9-C1EE-45E1-9964-D9705492E1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4" name="Freeform 5">
              <a:extLst>
                <a:ext uri="{FF2B5EF4-FFF2-40B4-BE49-F238E27FC236}">
                  <a16:creationId xmlns:a16="http://schemas.microsoft.com/office/drawing/2014/main" id="{4845E67D-4E5B-44B3-AB74-5E95C839E7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41" name="Rectangle 140">
            <a:extLst>
              <a:ext uri="{FF2B5EF4-FFF2-40B4-BE49-F238E27FC236}">
                <a16:creationId xmlns:a16="http://schemas.microsoft.com/office/drawing/2014/main" id="{079CE317-680B-449C-A423-71C1FE06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2" name="Rectangle 141">
            <a:extLst>
              <a:ext uri="{FF2B5EF4-FFF2-40B4-BE49-F238E27FC236}">
                <a16:creationId xmlns:a16="http://schemas.microsoft.com/office/drawing/2014/main" id="{643780CE-2BE5-46F6-97B2-60DF30217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3" name="Freeform: Shape 89">
            <a:extLst>
              <a:ext uri="{FF2B5EF4-FFF2-40B4-BE49-F238E27FC236}">
                <a16:creationId xmlns:a16="http://schemas.microsoft.com/office/drawing/2014/main" id="{61A87A49-68E6-459E-A5A6-46229FF42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44" name="Freeform 5">
            <a:extLst>
              <a:ext uri="{FF2B5EF4-FFF2-40B4-BE49-F238E27FC236}">
                <a16:creationId xmlns:a16="http://schemas.microsoft.com/office/drawing/2014/main" id="{F6ACD5FC-CAFE-48EB-B765-60EED2E0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C905B5C-9186-6E98-B396-CF25FB49CD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5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Acute monitoring &amp; investigations</a:t>
            </a:r>
          </a:p>
        </p:txBody>
      </p:sp>
      <p:pic>
        <p:nvPicPr>
          <p:cNvPr id="6" name="Picture Placeholder 5" descr="A diagram of a brain and brain&#10;&#10;AI-generated content may be incorrect.">
            <a:extLst>
              <a:ext uri="{FF2B5EF4-FFF2-40B4-BE49-F238E27FC236}">
                <a16:creationId xmlns:a16="http://schemas.microsoft.com/office/drawing/2014/main" id="{1B063823-57AA-4CFE-717B-B7AA42680DB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6"/>
          <a:srcRect t="4942" r="1" b="4943"/>
          <a:stretch>
            <a:fillRect/>
          </a:stretch>
        </p:blipFill>
        <p:spPr>
          <a:xfrm>
            <a:off x="5477183" y="1260951"/>
            <a:ext cx="6486781" cy="5392738"/>
          </a:xfrm>
          <a:prstGeom prst="rect">
            <a:avLst/>
          </a:prstGeom>
        </p:spPr>
      </p:pic>
      <p:sp>
        <p:nvSpPr>
          <p:cNvPr id="145" name="Rectangle 144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6" name="Oval 145">
            <a:extLst>
              <a:ext uri="{FF2B5EF4-FFF2-40B4-BE49-F238E27FC236}">
                <a16:creationId xmlns:a16="http://schemas.microsoft.com/office/drawing/2014/main" id="{4233DC0E-DE6C-4FB6-A529-51B162641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7" name="Oval 146">
            <a:extLst>
              <a:ext uri="{FF2B5EF4-FFF2-40B4-BE49-F238E27FC236}">
                <a16:creationId xmlns:a16="http://schemas.microsoft.com/office/drawing/2014/main" id="{3870477F-E451-4BC3-863F-0E2FC5728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533059F-1DDD-8A46-DD15-17C1CD1E17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54955" y="2120900"/>
            <a:ext cx="3133726" cy="3898900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Observations: neuro checks/NIHSS trend; BP/HR/RR/SpO₂/temp; glucose.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BP management: avoid precipitous lowering if reperfusion planned; follow local stroke-service protocol.</a:t>
            </a:r>
          </a:p>
          <a:p>
            <a:pPr>
              <a:buFont typeface="Wingdings 3" charset="2"/>
              <a:buChar char=""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48" name="Freeform 5">
            <a:extLst>
              <a:ext uri="{FF2B5EF4-FFF2-40B4-BE49-F238E27FC236}">
                <a16:creationId xmlns:a16="http://schemas.microsoft.com/office/drawing/2014/main" id="{B4A81DE1-E2BC-4A31-99EE-71350421B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333649C-087A-4DDB-13D4-7D17841143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28844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81014"/>
    </mc:Choice>
    <mc:Fallback>
      <p:transition spd="slow" advTm="810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01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FAEF28A3-012D-4640-B8B8-1EF6EAF72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B2F1C2-14D3-4A53-B329-323795BCF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5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194E879E-1515-4211-8F1B-B68A92B2C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7137E7D-1F4E-498A-97D1-0E1FE6FC6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91375183-B6E5-43E0-B28F-39EC90838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267F36BD-A8AF-4304-A662-1007CC174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15D9095F-2809-4A90-A032-250AC21C3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9027D7BF-C282-4477-A406-245C3F26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AC3C43D8-426E-472E-A8E8-C41BF7A876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52DCAE0E-B8DE-4C42-A48F-FA0C8345A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59647F54-801D-44AB-8284-EDDFF7763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10C9632-BB6F-48EE-AB65-501878BA5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587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4EC8AAB6-953B-4D29-9967-3C44D06BB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7" name="Freeform 5">
            <a:extLst>
              <a:ext uri="{FF2B5EF4-FFF2-40B4-BE49-F238E27FC236}">
                <a16:creationId xmlns:a16="http://schemas.microsoft.com/office/drawing/2014/main" id="{C89ED458-2326-40DC-9C7B-1A717B655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631983-1FDF-EA41-FA32-2D0BA3E783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5435" y="1888068"/>
            <a:ext cx="2911730" cy="888152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a typeface="+mj-lt"/>
                <a:cs typeface="+mj-lt"/>
              </a:rPr>
              <a:t>Rehabilitation principles (</a:t>
            </a:r>
            <a:r>
              <a:rPr lang="en-US" b="1" dirty="0">
                <a:solidFill>
                  <a:schemeClr val="tx1"/>
                </a:solidFill>
                <a:ea typeface="+mj-lt"/>
                <a:cs typeface="+mj-lt"/>
              </a:rPr>
              <a:t>NICE NG236)</a:t>
            </a:r>
            <a:br>
              <a:rPr lang="en-US" b="1" dirty="0">
                <a:solidFill>
                  <a:schemeClr val="tx1"/>
                </a:solidFill>
                <a:ea typeface="+mj-lt"/>
                <a:cs typeface="+mj-lt"/>
              </a:rPr>
            </a:b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8F3C8AFD-5CB4-976D-BA4C-7921D32687A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6"/>
          <a:srcRect t="8926" r="1" b="8927"/>
          <a:stretch>
            <a:fillRect/>
          </a:stretch>
        </p:blipFill>
        <p:spPr>
          <a:xfrm>
            <a:off x="5194607" y="803751"/>
            <a:ext cx="6391533" cy="5250498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6F9D1DE6-E368-4F07-85F9-D5B767477D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F63B1F66-4ACE-4A01-8ADF-F175A9C35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CF8448ED-9332-4A9B-8CAB-B1985E596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B89FAD-9892-9BB3-FB9B-5A1820F40A9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6155" y="3329940"/>
            <a:ext cx="3692526" cy="294386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charset="2"/>
              <a:buChar char="•"/>
            </a:pPr>
            <a:r>
              <a:rPr lang="en-US" b="1" dirty="0">
                <a:solidFill>
                  <a:schemeClr val="tx1"/>
                </a:solidFill>
                <a:ea typeface="+mn-lt"/>
                <a:cs typeface="+mn-lt"/>
              </a:rPr>
              <a:t>Start early</a:t>
            </a: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 once medically stable; </a:t>
            </a:r>
            <a:r>
              <a:rPr lang="en-US" b="1" dirty="0">
                <a:solidFill>
                  <a:schemeClr val="tx1"/>
                </a:solidFill>
                <a:ea typeface="+mn-lt"/>
                <a:cs typeface="+mn-lt"/>
              </a:rPr>
              <a:t>MDT</a:t>
            </a: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 (PT/OT/SALT/</a:t>
            </a:r>
            <a:r>
              <a:rPr lang="en-US" dirty="0" err="1">
                <a:solidFill>
                  <a:schemeClr val="tx1"/>
                </a:solidFill>
                <a:ea typeface="+mn-lt"/>
                <a:cs typeface="+mn-lt"/>
              </a:rPr>
              <a:t>neuropsych</a:t>
            </a: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/medical/social work).</a:t>
            </a:r>
            <a:endParaRPr lang="en-US" dirty="0">
              <a:solidFill>
                <a:schemeClr val="tx1"/>
              </a:solidFill>
            </a:endParaRPr>
          </a:p>
          <a:p>
            <a:pPr>
              <a:buFont typeface="Arial" charset="2"/>
              <a:buChar char="•"/>
            </a:pPr>
            <a:r>
              <a:rPr lang="en-US" b="1" dirty="0">
                <a:solidFill>
                  <a:schemeClr val="tx1"/>
                </a:solidFill>
                <a:ea typeface="+mn-lt"/>
                <a:cs typeface="+mn-lt"/>
              </a:rPr>
              <a:t>Task-specific, goal-directed therapy</a:t>
            </a: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 with patient-</a:t>
            </a:r>
            <a:r>
              <a:rPr lang="en-US" dirty="0" err="1">
                <a:solidFill>
                  <a:schemeClr val="tx1"/>
                </a:solidFill>
                <a:ea typeface="+mn-lt"/>
                <a:cs typeface="+mn-lt"/>
              </a:rPr>
              <a:t>centred</a:t>
            </a: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 goals; continue into </a:t>
            </a:r>
            <a:r>
              <a:rPr lang="en-US" b="1" dirty="0">
                <a:solidFill>
                  <a:schemeClr val="tx1"/>
                </a:solidFill>
                <a:ea typeface="+mn-lt"/>
                <a:cs typeface="+mn-lt"/>
              </a:rPr>
              <a:t>community</a:t>
            </a: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.</a:t>
            </a:r>
            <a:endParaRPr lang="en-US" dirty="0">
              <a:solidFill>
                <a:schemeClr val="tx1"/>
              </a:solidFill>
            </a:endParaRPr>
          </a:p>
          <a:p>
            <a:pPr>
              <a:buFont typeface="Arial" charset="2"/>
              <a:buChar char="•"/>
            </a:pPr>
            <a:r>
              <a:rPr lang="en-US" b="1" dirty="0">
                <a:solidFill>
                  <a:schemeClr val="tx1"/>
                </a:solidFill>
                <a:ea typeface="+mn-lt"/>
                <a:cs typeface="+mn-lt"/>
              </a:rPr>
              <a:t>Therapy dose:</a:t>
            </a: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 provide </a:t>
            </a:r>
            <a:r>
              <a:rPr lang="en-US" b="1" dirty="0">
                <a:solidFill>
                  <a:schemeClr val="tx1"/>
                </a:solidFill>
                <a:ea typeface="+mn-lt"/>
                <a:cs typeface="+mn-lt"/>
              </a:rPr>
              <a:t>as much as feasible</a:t>
            </a: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; document constraints; address fatigue, mood, cognition</a:t>
            </a:r>
            <a:endParaRPr lang="en-US" dirty="0">
              <a:solidFill>
                <a:schemeClr val="tx1"/>
              </a:solidFill>
            </a:endParaRPr>
          </a:p>
          <a:p>
            <a:pPr>
              <a:buFont typeface="Wingdings 3" charset="2"/>
              <a:buChar char=""/>
            </a:pP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5" name="Freeform 5">
            <a:extLst>
              <a:ext uri="{FF2B5EF4-FFF2-40B4-BE49-F238E27FC236}">
                <a16:creationId xmlns:a16="http://schemas.microsoft.com/office/drawing/2014/main" id="{ED3A2261-1C75-40FF-8CD6-18C5900C1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2A85DC9-5933-76AB-25B3-FAD1DC30ED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0751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39207"/>
    </mc:Choice>
    <mc:Fallback>
      <p:transition spd="slow" advTm="1392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920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8" name="Group 37">
            <a:extLst>
              <a:ext uri="{FF2B5EF4-FFF2-40B4-BE49-F238E27FC236}">
                <a16:creationId xmlns:a16="http://schemas.microsoft.com/office/drawing/2014/main" id="{7084313B-C03D-4981-9786-879159A60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99190B9-52DD-45DC-BE21-AACE88FEC7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5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D1EE260A-12FB-4D71-A318-71BED7FF31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B52EC39A-8D44-4CEF-820F-A442CFA42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2D010773-529F-4A3D-A0AB-E7CE12DC6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D7582733-2D5B-4103-A63C-0D0D81780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6D073C2A-0E86-458E-88D4-27124FDAD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01A64F04-7AF7-48B9-A1B0-956BBCEEFE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989ABE99-7694-4211-A627-459BE5422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254B4214-6F53-497C-8322-9CE8158AA3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9" name="Rectangle 38">
            <a:extLst>
              <a:ext uri="{FF2B5EF4-FFF2-40B4-BE49-F238E27FC236}">
                <a16:creationId xmlns:a16="http://schemas.microsoft.com/office/drawing/2014/main" id="{20E145FF-1D18-4246-A2BA-9F6B4D5336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FB3EF4D6-026A-4D52-B916-967329EE3F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Freeform 5">
            <a:extLst>
              <a:ext uri="{FF2B5EF4-FFF2-40B4-BE49-F238E27FC236}">
                <a16:creationId xmlns:a16="http://schemas.microsoft.com/office/drawing/2014/main" id="{4DB4846F-6AA5-4DB3-9581-D95F22BD56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21010068">
            <a:off x="8490951" y="1797517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US" dirty="0"/>
          </a:p>
        </p:txBody>
      </p:sp>
      <p:sp>
        <p:nvSpPr>
          <p:cNvPr id="42" name="Freeform: Shape 25">
            <a:extLst>
              <a:ext uri="{FF2B5EF4-FFF2-40B4-BE49-F238E27FC236}">
                <a16:creationId xmlns:a16="http://schemas.microsoft.com/office/drawing/2014/main" id="{D54EC22E-2292-4292-A80B-E81DF64BF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780041"/>
            <a:ext cx="12192000" cy="5077959"/>
          </a:xfrm>
          <a:custGeom>
            <a:avLst/>
            <a:gdLst>
              <a:gd name="connsiteX0" fmla="*/ 12192000 w 12192000"/>
              <a:gd name="connsiteY0" fmla="*/ 0 h 5077959"/>
              <a:gd name="connsiteX1" fmla="*/ 12192000 w 12192000"/>
              <a:gd name="connsiteY1" fmla="*/ 1972152 h 5077959"/>
              <a:gd name="connsiteX2" fmla="*/ 12192000 w 12192000"/>
              <a:gd name="connsiteY2" fmla="*/ 2361342 h 5077959"/>
              <a:gd name="connsiteX3" fmla="*/ 12192000 w 12192000"/>
              <a:gd name="connsiteY3" fmla="*/ 5077959 h 5077959"/>
              <a:gd name="connsiteX4" fmla="*/ 0 w 12192000"/>
              <a:gd name="connsiteY4" fmla="*/ 5077959 h 5077959"/>
              <a:gd name="connsiteX5" fmla="*/ 0 w 12192000"/>
              <a:gd name="connsiteY5" fmla="*/ 2361342 h 5077959"/>
              <a:gd name="connsiteX6" fmla="*/ 0 w 12192000"/>
              <a:gd name="connsiteY6" fmla="*/ 1972152 h 5077959"/>
              <a:gd name="connsiteX7" fmla="*/ 0 w 12192000"/>
              <a:gd name="connsiteY7" fmla="*/ 12515 h 5077959"/>
              <a:gd name="connsiteX8" fmla="*/ 108623 w 12192000"/>
              <a:gd name="connsiteY8" fmla="*/ 29540 h 5077959"/>
              <a:gd name="connsiteX9" fmla="*/ 300195 w 12192000"/>
              <a:gd name="connsiteY9" fmla="*/ 56163 h 5077959"/>
              <a:gd name="connsiteX10" fmla="*/ 527528 w 12192000"/>
              <a:gd name="connsiteY10" fmla="*/ 88041 h 5077959"/>
              <a:gd name="connsiteX11" fmla="*/ 779127 w 12192000"/>
              <a:gd name="connsiteY11" fmla="*/ 121671 h 5077959"/>
              <a:gd name="connsiteX12" fmla="*/ 1062654 w 12192000"/>
              <a:gd name="connsiteY12" fmla="*/ 157052 h 5077959"/>
              <a:gd name="connsiteX13" fmla="*/ 1371726 w 12192000"/>
              <a:gd name="connsiteY13" fmla="*/ 194535 h 5077959"/>
              <a:gd name="connsiteX14" fmla="*/ 1707616 w 12192000"/>
              <a:gd name="connsiteY14" fmla="*/ 232018 h 5077959"/>
              <a:gd name="connsiteX15" fmla="*/ 2065219 w 12192000"/>
              <a:gd name="connsiteY15" fmla="*/ 270201 h 5077959"/>
              <a:gd name="connsiteX16" fmla="*/ 2450918 w 12192000"/>
              <a:gd name="connsiteY16" fmla="*/ 305583 h 5077959"/>
              <a:gd name="connsiteX17" fmla="*/ 2854496 w 12192000"/>
              <a:gd name="connsiteY17" fmla="*/ 339562 h 5077959"/>
              <a:gd name="connsiteX18" fmla="*/ 3281065 w 12192000"/>
              <a:gd name="connsiteY18" fmla="*/ 370390 h 5077959"/>
              <a:gd name="connsiteX19" fmla="*/ 3725514 w 12192000"/>
              <a:gd name="connsiteY19" fmla="*/ 399815 h 5077959"/>
              <a:gd name="connsiteX20" fmla="*/ 4189119 w 12192000"/>
              <a:gd name="connsiteY20" fmla="*/ 427490 h 5077959"/>
              <a:gd name="connsiteX21" fmla="*/ 4426671 w 12192000"/>
              <a:gd name="connsiteY21" fmla="*/ 437298 h 5077959"/>
              <a:gd name="connsiteX22" fmla="*/ 4669330 w 12192000"/>
              <a:gd name="connsiteY22" fmla="*/ 448158 h 5077959"/>
              <a:gd name="connsiteX23" fmla="*/ 4915819 w 12192000"/>
              <a:gd name="connsiteY23" fmla="*/ 458317 h 5077959"/>
              <a:gd name="connsiteX24" fmla="*/ 5163586 w 12192000"/>
              <a:gd name="connsiteY24" fmla="*/ 464973 h 5077959"/>
              <a:gd name="connsiteX25" fmla="*/ 5416461 w 12192000"/>
              <a:gd name="connsiteY25" fmla="*/ 470928 h 5077959"/>
              <a:gd name="connsiteX26" fmla="*/ 5671892 w 12192000"/>
              <a:gd name="connsiteY26" fmla="*/ 477234 h 5077959"/>
              <a:gd name="connsiteX27" fmla="*/ 5932430 w 12192000"/>
              <a:gd name="connsiteY27" fmla="*/ 481437 h 5077959"/>
              <a:gd name="connsiteX28" fmla="*/ 6195523 w 12192000"/>
              <a:gd name="connsiteY28" fmla="*/ 481437 h 5077959"/>
              <a:gd name="connsiteX29" fmla="*/ 6461170 w 12192000"/>
              <a:gd name="connsiteY29" fmla="*/ 483539 h 5077959"/>
              <a:gd name="connsiteX30" fmla="*/ 6729372 w 12192000"/>
              <a:gd name="connsiteY30" fmla="*/ 481437 h 5077959"/>
              <a:gd name="connsiteX31" fmla="*/ 7001406 w 12192000"/>
              <a:gd name="connsiteY31" fmla="*/ 477234 h 5077959"/>
              <a:gd name="connsiteX32" fmla="*/ 7273439 w 12192000"/>
              <a:gd name="connsiteY32" fmla="*/ 473380 h 5077959"/>
              <a:gd name="connsiteX33" fmla="*/ 7549303 w 12192000"/>
              <a:gd name="connsiteY33" fmla="*/ 464973 h 5077959"/>
              <a:gd name="connsiteX34" fmla="*/ 7827722 w 12192000"/>
              <a:gd name="connsiteY34" fmla="*/ 456215 h 5077959"/>
              <a:gd name="connsiteX35" fmla="*/ 8106140 w 12192000"/>
              <a:gd name="connsiteY35" fmla="*/ 446056 h 5077959"/>
              <a:gd name="connsiteX36" fmla="*/ 8387114 w 12192000"/>
              <a:gd name="connsiteY36" fmla="*/ 431694 h 5077959"/>
              <a:gd name="connsiteX37" fmla="*/ 8670640 w 12192000"/>
              <a:gd name="connsiteY37" fmla="*/ 414528 h 5077959"/>
              <a:gd name="connsiteX38" fmla="*/ 8955446 w 12192000"/>
              <a:gd name="connsiteY38" fmla="*/ 398064 h 5077959"/>
              <a:gd name="connsiteX39" fmla="*/ 9240250 w 12192000"/>
              <a:gd name="connsiteY39" fmla="*/ 377045 h 5077959"/>
              <a:gd name="connsiteX40" fmla="*/ 9528886 w 12192000"/>
              <a:gd name="connsiteY40" fmla="*/ 351823 h 5077959"/>
              <a:gd name="connsiteX41" fmla="*/ 9813691 w 12192000"/>
              <a:gd name="connsiteY41" fmla="*/ 326601 h 5077959"/>
              <a:gd name="connsiteX42" fmla="*/ 10103603 w 12192000"/>
              <a:gd name="connsiteY42" fmla="*/ 297525 h 5077959"/>
              <a:gd name="connsiteX43" fmla="*/ 10394794 w 12192000"/>
              <a:gd name="connsiteY43" fmla="*/ 265647 h 5077959"/>
              <a:gd name="connsiteX44" fmla="*/ 10682153 w 12192000"/>
              <a:gd name="connsiteY44" fmla="*/ 232018 h 5077959"/>
              <a:gd name="connsiteX45" fmla="*/ 10973344 w 12192000"/>
              <a:gd name="connsiteY45" fmla="*/ 192783 h 5077959"/>
              <a:gd name="connsiteX46" fmla="*/ 11263257 w 12192000"/>
              <a:gd name="connsiteY46" fmla="*/ 150746 h 5077959"/>
              <a:gd name="connsiteX47" fmla="*/ 11554448 w 12192000"/>
              <a:gd name="connsiteY47" fmla="*/ 109060 h 5077959"/>
              <a:gd name="connsiteX48" fmla="*/ 11844360 w 12192000"/>
              <a:gd name="connsiteY48" fmla="*/ 60367 h 5077959"/>
              <a:gd name="connsiteX49" fmla="*/ 12132996 w 12192000"/>
              <a:gd name="connsiteY49" fmla="*/ 10623 h 50779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</a:cxnLst>
            <a:rect l="l" t="t" r="r" b="b"/>
            <a:pathLst>
              <a:path w="12192000" h="5077959">
                <a:moveTo>
                  <a:pt x="12192000" y="0"/>
                </a:moveTo>
                <a:lnTo>
                  <a:pt x="12192000" y="1972152"/>
                </a:lnTo>
                <a:lnTo>
                  <a:pt x="12192000" y="2361342"/>
                </a:lnTo>
                <a:lnTo>
                  <a:pt x="12192000" y="5077959"/>
                </a:lnTo>
                <a:lnTo>
                  <a:pt x="0" y="5077959"/>
                </a:lnTo>
                <a:lnTo>
                  <a:pt x="0" y="2361342"/>
                </a:lnTo>
                <a:lnTo>
                  <a:pt x="0" y="1972152"/>
                </a:lnTo>
                <a:lnTo>
                  <a:pt x="0" y="12515"/>
                </a:lnTo>
                <a:lnTo>
                  <a:pt x="108623" y="29540"/>
                </a:lnTo>
                <a:lnTo>
                  <a:pt x="300195" y="56163"/>
                </a:lnTo>
                <a:lnTo>
                  <a:pt x="527528" y="88041"/>
                </a:lnTo>
                <a:lnTo>
                  <a:pt x="779127" y="121671"/>
                </a:lnTo>
                <a:lnTo>
                  <a:pt x="1062654" y="157052"/>
                </a:lnTo>
                <a:lnTo>
                  <a:pt x="1371726" y="194535"/>
                </a:lnTo>
                <a:lnTo>
                  <a:pt x="1707616" y="232018"/>
                </a:lnTo>
                <a:lnTo>
                  <a:pt x="2065219" y="270201"/>
                </a:lnTo>
                <a:lnTo>
                  <a:pt x="2450918" y="305583"/>
                </a:lnTo>
                <a:lnTo>
                  <a:pt x="2854496" y="339562"/>
                </a:lnTo>
                <a:lnTo>
                  <a:pt x="3281065" y="370390"/>
                </a:lnTo>
                <a:lnTo>
                  <a:pt x="3725514" y="399815"/>
                </a:lnTo>
                <a:lnTo>
                  <a:pt x="4189119" y="427490"/>
                </a:lnTo>
                <a:lnTo>
                  <a:pt x="4426671" y="437298"/>
                </a:lnTo>
                <a:lnTo>
                  <a:pt x="4669330" y="448158"/>
                </a:lnTo>
                <a:lnTo>
                  <a:pt x="4915819" y="458317"/>
                </a:lnTo>
                <a:lnTo>
                  <a:pt x="5163586" y="464973"/>
                </a:lnTo>
                <a:lnTo>
                  <a:pt x="5416461" y="470928"/>
                </a:lnTo>
                <a:lnTo>
                  <a:pt x="5671892" y="477234"/>
                </a:lnTo>
                <a:lnTo>
                  <a:pt x="5932430" y="481437"/>
                </a:lnTo>
                <a:lnTo>
                  <a:pt x="6195523" y="481437"/>
                </a:lnTo>
                <a:lnTo>
                  <a:pt x="6461170" y="483539"/>
                </a:lnTo>
                <a:lnTo>
                  <a:pt x="6729372" y="481437"/>
                </a:lnTo>
                <a:lnTo>
                  <a:pt x="7001406" y="477234"/>
                </a:lnTo>
                <a:lnTo>
                  <a:pt x="7273439" y="473380"/>
                </a:lnTo>
                <a:lnTo>
                  <a:pt x="7549303" y="464973"/>
                </a:lnTo>
                <a:lnTo>
                  <a:pt x="7827722" y="456215"/>
                </a:lnTo>
                <a:lnTo>
                  <a:pt x="8106140" y="446056"/>
                </a:lnTo>
                <a:lnTo>
                  <a:pt x="8387114" y="431694"/>
                </a:lnTo>
                <a:lnTo>
                  <a:pt x="8670640" y="414528"/>
                </a:lnTo>
                <a:lnTo>
                  <a:pt x="8955446" y="398064"/>
                </a:lnTo>
                <a:lnTo>
                  <a:pt x="9240250" y="377045"/>
                </a:lnTo>
                <a:lnTo>
                  <a:pt x="9528886" y="351823"/>
                </a:lnTo>
                <a:lnTo>
                  <a:pt x="9813691" y="326601"/>
                </a:lnTo>
                <a:lnTo>
                  <a:pt x="10103603" y="297525"/>
                </a:lnTo>
                <a:lnTo>
                  <a:pt x="10394794" y="265647"/>
                </a:lnTo>
                <a:lnTo>
                  <a:pt x="10682153" y="232018"/>
                </a:lnTo>
                <a:lnTo>
                  <a:pt x="10973344" y="192783"/>
                </a:lnTo>
                <a:lnTo>
                  <a:pt x="11263257" y="150746"/>
                </a:lnTo>
                <a:lnTo>
                  <a:pt x="11554448" y="109060"/>
                </a:lnTo>
                <a:lnTo>
                  <a:pt x="11844360" y="60367"/>
                </a:lnTo>
                <a:lnTo>
                  <a:pt x="12132996" y="10623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CC1C7165-8A3A-44EB-88D0-4EFA36A00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4" name="Freeform 5">
            <a:extLst>
              <a:ext uri="{FF2B5EF4-FFF2-40B4-BE49-F238E27FC236}">
                <a16:creationId xmlns:a16="http://schemas.microsoft.com/office/drawing/2014/main" id="{A1081473-BB93-49A4-B605-4E2053739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835308-61CE-B281-08AB-BBF6780EB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3171" y="838200"/>
            <a:ext cx="8825659" cy="97790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3100">
                <a:solidFill>
                  <a:srgbClr val="EBEBEB"/>
                </a:solidFill>
              </a:rPr>
              <a:t>Care &amp; monitoring plan for Mr Khan (timeline)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D40990-F26F-F148-5FF9-E4266D4906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83171" y="2757942"/>
            <a:ext cx="8825659" cy="3261857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lnSpc>
                <a:spcPct val="90000"/>
              </a:lnSpc>
              <a:buFont typeface="Wingdings 3" charset="2"/>
              <a:buChar char=""/>
            </a:pPr>
            <a:r>
              <a:rPr lang="en-US" sz="1900">
                <a:solidFill>
                  <a:srgbClr val="404040"/>
                </a:solidFill>
              </a:rPr>
              <a:t>Day 0–7 (acute): imaging → reperfusion decisions; swallow screen; pressure care; early mobilisation when safe; start secondary prevention when appropriate.</a:t>
            </a:r>
          </a:p>
          <a:p>
            <a:pPr marL="285750" indent="-285750">
              <a:lnSpc>
                <a:spcPct val="90000"/>
              </a:lnSpc>
              <a:buFont typeface="Wingdings 3" charset="2"/>
              <a:buChar char=""/>
            </a:pPr>
            <a:endParaRPr lang="en-US" sz="1900">
              <a:solidFill>
                <a:srgbClr val="404040"/>
              </a:solidFill>
            </a:endParaRPr>
          </a:p>
          <a:p>
            <a:pPr marL="285750" indent="-285750">
              <a:lnSpc>
                <a:spcPct val="90000"/>
              </a:lnSpc>
              <a:buFont typeface="Wingdings 3" charset="2"/>
              <a:buChar char=""/>
            </a:pPr>
            <a:r>
              <a:rPr lang="en-US" sz="1900">
                <a:solidFill>
                  <a:srgbClr val="404040"/>
                </a:solidFill>
              </a:rPr>
              <a:t>Week 1–4 (early rehab/discharge): daily therapy where feasible; OT home assessment; carer training; community stroke team referral.</a:t>
            </a:r>
          </a:p>
          <a:p>
            <a:pPr marL="285750" indent="-285750">
              <a:lnSpc>
                <a:spcPct val="90000"/>
              </a:lnSpc>
              <a:buFont typeface="Wingdings 3" charset="2"/>
              <a:buChar char=""/>
            </a:pPr>
            <a:endParaRPr lang="en-US" sz="1900">
              <a:solidFill>
                <a:srgbClr val="404040"/>
              </a:solidFill>
            </a:endParaRPr>
          </a:p>
          <a:p>
            <a:pPr marL="285750" indent="-285750">
              <a:lnSpc>
                <a:spcPct val="90000"/>
              </a:lnSpc>
              <a:buFont typeface="Wingdings 3" charset="2"/>
              <a:buChar char=""/>
            </a:pPr>
            <a:r>
              <a:rPr lang="en-US" sz="1900">
                <a:solidFill>
                  <a:srgbClr val="404040"/>
                </a:solidFill>
              </a:rPr>
              <a:t>1–6 months (community): structured rehab; BP/lipids/diabetes optimisation; smoking cessation; mood/cognition screening; SSNAP outcomes for audit.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endParaRPr lang="en-US" sz="1900">
              <a:solidFill>
                <a:srgbClr val="404040"/>
              </a:solidFill>
            </a:endParaRP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EF6EA1D-4417-ADC7-AD27-64280CED1C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06727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9580"/>
    </mc:Choice>
    <mc:Fallback>
      <p:transition spd="slow" advTm="1595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958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FAEF28A3-012D-4640-B8B8-1EF6EAF72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B2F1C2-14D3-4A53-B329-323795BCF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5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194E879E-1515-4211-8F1B-B68A92B2C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7137E7D-1F4E-498A-97D1-0E1FE6FC6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91375183-B6E5-43E0-B28F-39EC90838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267F36BD-A8AF-4304-A662-1007CC174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15D9095F-2809-4A90-A032-250AC21C3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9027D7BF-C282-4477-A406-245C3F26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AC3C43D8-426E-472E-A8E8-C41BF7A876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52DCAE0E-B8DE-4C42-A48F-FA0C8345A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59647F54-801D-44AB-8284-EDDFF7763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10C9632-BB6F-48EE-AB65-501878BA5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587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4EC8AAB6-953B-4D29-9967-3C44D06BB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7" name="Freeform 5">
            <a:extLst>
              <a:ext uri="{FF2B5EF4-FFF2-40B4-BE49-F238E27FC236}">
                <a16:creationId xmlns:a16="http://schemas.microsoft.com/office/drawing/2014/main" id="{C89ED458-2326-40DC-9C7B-1A717B655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CD8749-BDCE-E8AB-7792-35FA8D916E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>
                <a:solidFill>
                  <a:schemeClr val="tx1"/>
                </a:solidFill>
              </a:rPr>
              <a:t>Secondary prevention (evidence-based)</a:t>
            </a:r>
          </a:p>
        </p:txBody>
      </p:sp>
      <p:pic>
        <p:nvPicPr>
          <p:cNvPr id="5" name="Picture Placeholder 4" descr="A group of people with a walker and a nurse&#10;&#10;AI-generated content may be incorrect.">
            <a:extLst>
              <a:ext uri="{FF2B5EF4-FFF2-40B4-BE49-F238E27FC236}">
                <a16:creationId xmlns:a16="http://schemas.microsoft.com/office/drawing/2014/main" id="{879C5679-45C7-0938-FC6C-D5617160246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6"/>
          <a:srcRect r="1" b="17853"/>
          <a:stretch>
            <a:fillRect/>
          </a:stretch>
        </p:blipFill>
        <p:spPr>
          <a:xfrm>
            <a:off x="5142960" y="1160733"/>
            <a:ext cx="6391533" cy="5250498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6F9D1DE6-E368-4F07-85F9-D5B767477D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F63B1F66-4ACE-4A01-8ADF-F175A9C35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CF8448ED-9332-4A9B-8CAB-B1985E596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E10D51-4342-C784-F396-BE2E4C7CCB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54955" y="2120900"/>
            <a:ext cx="3133726" cy="389890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>
                <a:solidFill>
                  <a:schemeClr val="tx1"/>
                </a:solidFill>
              </a:rPr>
              <a:t>Antiplatelet for non-cardioembolic stroke; anticoagulate if AF confirmed (DOACs unless contraindicated).</a:t>
            </a:r>
          </a:p>
          <a:p>
            <a:pPr marL="285750" indent="-285750">
              <a:buFont typeface="Wingdings 3" charset="2"/>
              <a:buChar char=""/>
            </a:pPr>
            <a:endParaRPr lang="en-US">
              <a:solidFill>
                <a:schemeClr val="tx1"/>
              </a:solidFill>
            </a:endParaRPr>
          </a:p>
          <a:p>
            <a:pPr>
              <a:buFont typeface="Wingdings 3" charset="2"/>
              <a:buChar char=""/>
            </a:pPr>
            <a:r>
              <a:rPr lang="en-US">
                <a:solidFill>
                  <a:schemeClr val="tx1"/>
                </a:solidFill>
              </a:rPr>
              <a:t>High-intensity statin for most ischaemic strokes; BP control tailored, with strong emphasis on achieving good long-term control.</a:t>
            </a:r>
          </a:p>
          <a:p>
            <a:pPr marL="285750" indent="-285750">
              <a:buFont typeface="Wingdings 3" charset="2"/>
              <a:buChar char=""/>
            </a:pPr>
            <a:endParaRPr lang="en-US">
              <a:solidFill>
                <a:schemeClr val="tx1"/>
              </a:solidFill>
            </a:endParaRPr>
          </a:p>
          <a:p>
            <a:pPr>
              <a:buFont typeface="Wingdings 3" charset="2"/>
              <a:buChar char=""/>
            </a:pPr>
            <a:r>
              <a:rPr lang="en-US">
                <a:solidFill>
                  <a:schemeClr val="tx1"/>
                </a:solidFill>
              </a:rPr>
              <a:t>Lifestyle: smoking cessation, exercise/weight management, alcohol moderation; diabetes optimisation</a:t>
            </a:r>
          </a:p>
          <a:p>
            <a:pPr>
              <a:buFont typeface="Wingdings 3" charset="2"/>
              <a:buChar char=""/>
            </a:pPr>
            <a:endParaRPr lang="en-US">
              <a:solidFill>
                <a:schemeClr val="tx1"/>
              </a:solidFill>
            </a:endParaRPr>
          </a:p>
        </p:txBody>
      </p:sp>
      <p:sp>
        <p:nvSpPr>
          <p:cNvPr id="35" name="Freeform 5">
            <a:extLst>
              <a:ext uri="{FF2B5EF4-FFF2-40B4-BE49-F238E27FC236}">
                <a16:creationId xmlns:a16="http://schemas.microsoft.com/office/drawing/2014/main" id="{ED3A2261-1C75-40FF-8CD6-18C5900C1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F7A183C-94B2-3039-0F80-8FCDAD847B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7066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06192"/>
    </mc:Choice>
    <mc:Fallback>
      <p:transition spd="slow" advTm="1061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619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46555-D787-0683-AB7C-66EBE01637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Stroke Rehabilitation Principles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7C5D9D-449D-F337-0F58-CA821440064B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>
                <a:ea typeface="+mn-lt"/>
                <a:cs typeface="+mn-lt"/>
              </a:rPr>
              <a:t>Multidisciplinary team (PT, OT, SALT, nursing, psychology)</a:t>
            </a:r>
            <a:endParaRPr lang="en-US" dirty="0"/>
          </a:p>
          <a:p>
            <a:r>
              <a:rPr lang="en-GB" dirty="0">
                <a:ea typeface="+mn-lt"/>
                <a:cs typeface="+mn-lt"/>
              </a:rPr>
              <a:t>Individualised goal-based therapy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Early mobilisation when safe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Communication support, incl. SALT &amp; interpreters</a:t>
            </a:r>
            <a:endParaRPr lang="en-GB" dirty="0"/>
          </a:p>
          <a:p>
            <a:endParaRPr lang="en-GB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DD8FBD8-C94D-4F93-8E83-00D6C9914B0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29081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2159"/>
    </mc:Choice>
    <mc:Fallback>
      <p:transition spd="slow" advTm="921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215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5">
            <a:duotone>
              <a:schemeClr val="bg1">
                <a:shade val="69000"/>
                <a:hueMod val="91000"/>
                <a:satMod val="164000"/>
                <a:lumMod val="74000"/>
              </a:schemeClr>
              <a:schemeClr val="bg1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93E10248-AF0E-477D-B4D2-47C02CE4E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33010C2-2DA5-460F-A40C-5317F567A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5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17CB0634-F963-4EC9-A6F6-8EA46BD1F1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73C0A186-7444-4460-9C37-532E7671E9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219AE65-9B94-44EA-BEF3-EF4BFA169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0C81A57-9CD5-461B-8FFE-4A8CB6CFB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7539" y="467397"/>
            <a:ext cx="695829" cy="591911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3086C462-37F4-494D-8292-CCB95221CC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  <a:noFill/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2C7D2D64-353F-4802-AA48-A70CE6020B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Freeform 5">
              <a:extLst>
                <a:ext uri="{FF2B5EF4-FFF2-40B4-BE49-F238E27FC236}">
                  <a16:creationId xmlns:a16="http://schemas.microsoft.com/office/drawing/2014/main" id="{30A6328F-CAA3-4052-BF4C-14BD47706E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627272C-9215-3A11-1D12-DBC4CB9F70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592805"/>
            <a:ext cx="9154801" cy="140109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dirty="0">
                <a:solidFill>
                  <a:schemeClr val="tx1"/>
                </a:solidFill>
              </a:rPr>
              <a:t>Take-home for </a:t>
            </a:r>
            <a:r>
              <a:rPr lang="en-US" sz="5400" dirty="0" err="1">
                <a:solidFill>
                  <a:schemeClr val="tx1"/>
                </a:solidFill>
              </a:rPr>
              <a:t>Mr</a:t>
            </a:r>
            <a:r>
              <a:rPr lang="en-US" sz="5400" dirty="0">
                <a:solidFill>
                  <a:schemeClr val="tx1"/>
                </a:solidFill>
              </a:rPr>
              <a:t> Khan</a:t>
            </a:r>
          </a:p>
        </p:txBody>
      </p:sp>
      <p:graphicFrame>
        <p:nvGraphicFramePr>
          <p:cNvPr id="29" name="Text Placeholder 3">
            <a:extLst>
              <a:ext uri="{FF2B5EF4-FFF2-40B4-BE49-F238E27FC236}">
                <a16:creationId xmlns:a16="http://schemas.microsoft.com/office/drawing/2014/main" id="{9AD381D8-DFED-B428-F839-F2372589DBD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38070181"/>
              </p:ext>
            </p:extLst>
          </p:nvPr>
        </p:nvGraphicFramePr>
        <p:xfrm>
          <a:off x="738395" y="1995610"/>
          <a:ext cx="10048880" cy="42705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4EB3B9E-670C-77C3-AC79-9F8270909F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06955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26021"/>
    </mc:Choice>
    <mc:Fallback>
      <p:transition spd="slow" advTm="1260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602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A5909D-3BC3-C60A-7C15-AE083C43F9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conclusion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F7DEC1-137A-BE59-7310-BF9E53EDA654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ea typeface="+mn-lt"/>
                <a:cs typeface="+mn-lt"/>
              </a:rPr>
              <a:t>Mr Khan’s case shows how rapid symptom recognition, urgent CT imaging and swallow screening enabled safe acute management, including antiplatelet therapy and timely rehabilitation. Specialist stroke-unit care with physiotherapy, occupational therapy and speech-and-language therapy helped restore mobility, communication and daily-living skills. Long-term treatment—blood-pressure control, statins, diabetes management and smoking-cessation support—reduced his future stroke risk, while community follow-up and carer involvement supported sustained independence and quality of life </a:t>
            </a:r>
            <a:r>
              <a:rPr lang="en-GB" b="1" dirty="0">
                <a:ea typeface="+mn-lt"/>
                <a:cs typeface="+mn-lt"/>
              </a:rPr>
              <a:t>(NICE, 2019/2025; NICE, 2023; RCP, 2023)</a:t>
            </a:r>
            <a:r>
              <a:rPr lang="en-GB" dirty="0">
                <a:ea typeface="+mn-lt"/>
                <a:cs typeface="+mn-lt"/>
              </a:rPr>
              <a:t>.</a:t>
            </a:r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111934D-DE54-65F7-5BA1-9D8A1287BEE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81621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6340"/>
    </mc:Choice>
    <mc:Fallback>
      <p:transition spd="slow" advTm="963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634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8" name="Group 37">
            <a:extLst>
              <a:ext uri="{FF2B5EF4-FFF2-40B4-BE49-F238E27FC236}">
                <a16:creationId xmlns:a16="http://schemas.microsoft.com/office/drawing/2014/main" id="{7084313B-C03D-4981-9786-879159A60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A99190B9-52DD-45DC-BE21-AACE88FEC7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4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D1EE260A-12FB-4D71-A318-71BED7FF31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B52EC39A-8D44-4CEF-820F-A442CFA42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2" name="Oval 41">
              <a:extLst>
                <a:ext uri="{FF2B5EF4-FFF2-40B4-BE49-F238E27FC236}">
                  <a16:creationId xmlns:a16="http://schemas.microsoft.com/office/drawing/2014/main" id="{2D010773-529F-4A3D-A0AB-E7CE12DC6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D7582733-2D5B-4103-A63C-0D0D81780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6D073C2A-0E86-458E-88D4-27124FDAD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01A64F04-7AF7-48B9-A1B0-956BBCEEFE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5">
              <a:extLst>
                <a:ext uri="{FF2B5EF4-FFF2-40B4-BE49-F238E27FC236}">
                  <a16:creationId xmlns:a16="http://schemas.microsoft.com/office/drawing/2014/main" id="{989ABE99-7694-4211-A627-459BE5422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5">
              <a:extLst>
                <a:ext uri="{FF2B5EF4-FFF2-40B4-BE49-F238E27FC236}">
                  <a16:creationId xmlns:a16="http://schemas.microsoft.com/office/drawing/2014/main" id="{254B4214-6F53-497C-8322-9CE8158AA3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9" name="Rectangle 48">
            <a:extLst>
              <a:ext uri="{FF2B5EF4-FFF2-40B4-BE49-F238E27FC236}">
                <a16:creationId xmlns:a16="http://schemas.microsoft.com/office/drawing/2014/main" id="{20E145FF-1D18-4246-A2BA-9F6B4D5336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712E451E-151A-4910-BF41-6A040B659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C296EFE4-A70C-4388-9A15-3F657B661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6250" y="473745"/>
            <a:ext cx="11227090" cy="5902829"/>
          </a:xfrm>
          <a:prstGeom prst="rect">
            <a:avLst/>
          </a:pr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AD95AA-5C33-89C1-34E7-54B8BB791F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279" y="359723"/>
            <a:ext cx="8761413" cy="89867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>
                <a:solidFill>
                  <a:schemeClr val="tx2"/>
                </a:solidFill>
              </a:rPr>
              <a:t>Reference</a:t>
            </a: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425EBAFC-9388-432A-BCFD-EEA2F410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704569-7695-C35B-8D89-01058BFCF9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54954" y="1075267"/>
            <a:ext cx="8182191" cy="5369043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285750" indent="-285750">
              <a:lnSpc>
                <a:spcPct val="90000"/>
              </a:lnSpc>
              <a:buFont typeface="Wingdings 3" charset="2"/>
              <a:buChar char=""/>
            </a:pPr>
            <a:r>
              <a:rPr lang="en-US" sz="1400" dirty="0">
                <a:solidFill>
                  <a:schemeClr val="tx1"/>
                </a:solidFill>
              </a:rPr>
              <a:t>National Institute for Health and Care Excellence (NICE) (2019, updated 2025) Stroke and transient </a:t>
            </a:r>
            <a:r>
              <a:rPr lang="en-US" sz="1400" dirty="0" err="1">
                <a:solidFill>
                  <a:schemeClr val="tx1"/>
                </a:solidFill>
              </a:rPr>
              <a:t>ischaemic</a:t>
            </a:r>
            <a:r>
              <a:rPr lang="en-US" sz="1400" dirty="0">
                <a:solidFill>
                  <a:schemeClr val="tx1"/>
                </a:solidFill>
              </a:rPr>
              <a:t> attack in over-16s: diagnosis and initial management (NG128). London: NICE.</a:t>
            </a:r>
          </a:p>
          <a:p>
            <a:pPr marL="285750" indent="-285750">
              <a:lnSpc>
                <a:spcPct val="90000"/>
              </a:lnSpc>
              <a:buFont typeface="Wingdings 3" charset="2"/>
              <a:buChar char=""/>
            </a:pPr>
            <a:r>
              <a:rPr lang="en-US" sz="1400" dirty="0">
                <a:solidFill>
                  <a:schemeClr val="tx1"/>
                </a:solidFill>
              </a:rPr>
              <a:t>National Institute for Health and Care Excellence (NICE) (2023) Stroke rehabilitation in adults (NG236). London: NICE.</a:t>
            </a:r>
          </a:p>
          <a:p>
            <a:pPr marL="285750" indent="-285750">
              <a:lnSpc>
                <a:spcPct val="90000"/>
              </a:lnSpc>
              <a:buFont typeface="Wingdings 3" charset="2"/>
              <a:buChar char=""/>
            </a:pPr>
            <a:r>
              <a:rPr lang="en-US" sz="1400" dirty="0">
                <a:solidFill>
                  <a:schemeClr val="tx1"/>
                </a:solidFill>
              </a:rPr>
              <a:t>Intercollegiate Stroke Working Party / Royal College of Physicians (2023) National Clinical Guideline for Stroke for the UK and Ireland. London: RCP.</a:t>
            </a:r>
          </a:p>
          <a:p>
            <a:pPr marL="285750" indent="-285750">
              <a:lnSpc>
                <a:spcPct val="90000"/>
              </a:lnSpc>
              <a:buFont typeface="Wingdings 3" charset="2"/>
              <a:buChar char=""/>
            </a:pPr>
            <a:r>
              <a:rPr lang="en-US" sz="1400" dirty="0">
                <a:solidFill>
                  <a:schemeClr val="tx1"/>
                </a:solidFill>
              </a:rPr>
              <a:t>Sentinel Stroke National Audit </a:t>
            </a:r>
            <a:r>
              <a:rPr lang="en-US" sz="1400" dirty="0" err="1">
                <a:solidFill>
                  <a:schemeClr val="tx1"/>
                </a:solidFill>
              </a:rPr>
              <a:t>Programme</a:t>
            </a:r>
            <a:r>
              <a:rPr lang="en-US" sz="1400" dirty="0">
                <a:solidFill>
                  <a:schemeClr val="tx1"/>
                </a:solidFill>
              </a:rPr>
              <a:t> (SSNAP) (2024) State of the Nation: Clinical Results April 2023–March 2024. London: King’s College London.</a:t>
            </a:r>
          </a:p>
          <a:p>
            <a:pPr marL="285750" indent="-285750">
              <a:lnSpc>
                <a:spcPct val="90000"/>
              </a:lnSpc>
              <a:buFont typeface="Wingdings 3" charset="2"/>
              <a:buChar char=""/>
            </a:pPr>
            <a:r>
              <a:rPr lang="en-US" sz="1400" dirty="0">
                <a:solidFill>
                  <a:schemeClr val="tx1"/>
                </a:solidFill>
              </a:rPr>
              <a:t>NHS England (2024) Hospital admissions for strokes rise by 28% since 2004. London: NHS England.</a:t>
            </a:r>
          </a:p>
          <a:p>
            <a:pPr marL="285750" indent="-285750">
              <a:lnSpc>
                <a:spcPct val="90000"/>
              </a:lnSpc>
              <a:buFont typeface="Wingdings 3" charset="2"/>
              <a:buChar char=""/>
            </a:pPr>
            <a:r>
              <a:rPr lang="en-US" sz="1400" dirty="0">
                <a:solidFill>
                  <a:schemeClr val="tx1"/>
                </a:solidFill>
              </a:rPr>
              <a:t>NHS England (2025) Accessible Information Standard (AIS): Implementation Guidance. London: NHS England.</a:t>
            </a:r>
          </a:p>
          <a:p>
            <a:pPr marL="285750" indent="-285750">
              <a:lnSpc>
                <a:spcPct val="90000"/>
              </a:lnSpc>
              <a:buFont typeface="Wingdings 3" charset="2"/>
              <a:buChar char=""/>
            </a:pPr>
            <a:r>
              <a:rPr lang="en-US" sz="1400" dirty="0">
                <a:solidFill>
                  <a:schemeClr val="tx1"/>
                </a:solidFill>
              </a:rPr>
              <a:t>Hall, J.E. and Hall, M.E. (2020) Guyton and Hall Textbook of Medical Physiology. 14th </a:t>
            </a:r>
            <a:r>
              <a:rPr lang="en-US" sz="1400" dirty="0" err="1">
                <a:solidFill>
                  <a:schemeClr val="tx1"/>
                </a:solidFill>
              </a:rPr>
              <a:t>edn</a:t>
            </a:r>
            <a:r>
              <a:rPr lang="en-US" sz="1400" dirty="0">
                <a:solidFill>
                  <a:schemeClr val="tx1"/>
                </a:solidFill>
              </a:rPr>
              <a:t>. Philadelphia: Elsevier.</a:t>
            </a:r>
          </a:p>
          <a:p>
            <a:pPr marL="285750" indent="-285750">
              <a:lnSpc>
                <a:spcPct val="90000"/>
              </a:lnSpc>
              <a:buFont typeface="Wingdings 3" charset="2"/>
              <a:buChar char=""/>
            </a:pPr>
            <a:r>
              <a:rPr lang="en-US" sz="1400" dirty="0">
                <a:solidFill>
                  <a:schemeClr val="tx1"/>
                </a:solidFill>
              </a:rPr>
              <a:t>Saver, J.L. (2006) ‘Time is brain—quantified’, Stroke, 37(1), pp. 263–266.</a:t>
            </a:r>
          </a:p>
          <a:p>
            <a:pPr>
              <a:lnSpc>
                <a:spcPct val="90000"/>
              </a:lnSpc>
            </a:pPr>
            <a:endParaRPr lang="en-US" sz="1100" dirty="0">
              <a:solidFill>
                <a:schemeClr val="tx1"/>
              </a:solidFill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430D3E5-BB6B-0893-25A7-24AB0C1BA2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02978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736"/>
    </mc:Choice>
    <mc:Fallback>
      <p:transition spd="slow" advTm="197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73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5" name="Group 64">
            <a:extLst>
              <a:ext uri="{FF2B5EF4-FFF2-40B4-BE49-F238E27FC236}">
                <a16:creationId xmlns:a16="http://schemas.microsoft.com/office/drawing/2014/main" id="{7084313B-C03D-4981-9786-879159A60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A99190B9-52DD-45DC-BE21-AACE88FEC7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D1EE260A-12FB-4D71-A318-71BED7FF31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B52EC39A-8D44-4CEF-820F-A442CFA42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6" name="Oval 45">
              <a:extLst>
                <a:ext uri="{FF2B5EF4-FFF2-40B4-BE49-F238E27FC236}">
                  <a16:creationId xmlns:a16="http://schemas.microsoft.com/office/drawing/2014/main" id="{2D010773-529F-4A3D-A0AB-E7CE12DC6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D7582733-2D5B-4103-A63C-0D0D81780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6D073C2A-0E86-458E-88D4-27124FDAD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9" name="Freeform 5">
              <a:extLst>
                <a:ext uri="{FF2B5EF4-FFF2-40B4-BE49-F238E27FC236}">
                  <a16:creationId xmlns:a16="http://schemas.microsoft.com/office/drawing/2014/main" id="{01A64F04-7AF7-48B9-A1B0-956BBCEEFE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5">
              <a:extLst>
                <a:ext uri="{FF2B5EF4-FFF2-40B4-BE49-F238E27FC236}">
                  <a16:creationId xmlns:a16="http://schemas.microsoft.com/office/drawing/2014/main" id="{989ABE99-7694-4211-A627-459BE5422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5">
              <a:extLst>
                <a:ext uri="{FF2B5EF4-FFF2-40B4-BE49-F238E27FC236}">
                  <a16:creationId xmlns:a16="http://schemas.microsoft.com/office/drawing/2014/main" id="{254B4214-6F53-497C-8322-9CE8158AA3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6" name="Rectangle 65">
            <a:extLst>
              <a:ext uri="{FF2B5EF4-FFF2-40B4-BE49-F238E27FC236}">
                <a16:creationId xmlns:a16="http://schemas.microsoft.com/office/drawing/2014/main" id="{20E145FF-1D18-4246-A2BA-9F6B4D5336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712E451E-151A-4910-BF41-6A040B659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8" name="Rectangle 67">
            <a:extLst>
              <a:ext uri="{FF2B5EF4-FFF2-40B4-BE49-F238E27FC236}">
                <a16:creationId xmlns:a16="http://schemas.microsoft.com/office/drawing/2014/main" id="{C296EFE4-A70C-4388-9A15-3F657B661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6250" y="473745"/>
            <a:ext cx="11227090" cy="5902829"/>
          </a:xfrm>
          <a:prstGeom prst="rect">
            <a:avLst/>
          </a:pr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C5E889-135D-AACE-C163-A354259C1B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234" y="245882"/>
            <a:ext cx="8761413" cy="89867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>
                <a:solidFill>
                  <a:schemeClr val="tx2"/>
                </a:solidFill>
              </a:rPr>
              <a:t>Reference </a:t>
            </a:r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425EBAFC-9388-432A-BCFD-EEA2F410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EE4AF8-42C9-3D8A-B46F-BC945BE2D21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74234" y="473893"/>
            <a:ext cx="11047311" cy="710380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>
              <a:lnSpc>
                <a:spcPct val="90000"/>
              </a:lnSpc>
              <a:buFont typeface="Wingdings 3" charset="2"/>
              <a:buChar char=""/>
            </a:pPr>
            <a:r>
              <a:rPr lang="en-US" sz="1400" dirty="0">
                <a:solidFill>
                  <a:schemeClr val="tx1"/>
                </a:solidFill>
              </a:rPr>
              <a:t>The National Institute of Neurological Disorders and Stroke rt-PA Stroke Study Group (1995) ‘Tissue plasminogen activator for acute ischemic stroke’, New England Journal of Medicine, 333, pp. 1581–1587.</a:t>
            </a:r>
          </a:p>
          <a:p>
            <a:pPr marL="285750" indent="-285750">
              <a:lnSpc>
                <a:spcPct val="90000"/>
              </a:lnSpc>
              <a:buFont typeface="Wingdings 3" charset="2"/>
              <a:buChar char=""/>
            </a:pPr>
            <a:r>
              <a:rPr lang="en-US" sz="1400" dirty="0">
                <a:solidFill>
                  <a:schemeClr val="tx1"/>
                </a:solidFill>
              </a:rPr>
              <a:t>Berkhemer, O.A. et al. (2015) ‘A randomized trial of intra-arterial treatment for acute ischemic stroke (MR CLEAN)’, New England Journal of Medicine, 372, pp. 11–20.</a:t>
            </a:r>
          </a:p>
          <a:p>
            <a:pPr marL="285750" indent="-285750">
              <a:lnSpc>
                <a:spcPct val="90000"/>
              </a:lnSpc>
              <a:buFont typeface="Wingdings 3" charset="2"/>
              <a:buChar char=""/>
            </a:pPr>
            <a:r>
              <a:rPr lang="en-US" sz="1400" dirty="0">
                <a:solidFill>
                  <a:schemeClr val="tx1"/>
                </a:solidFill>
              </a:rPr>
              <a:t>Jovin, T.G. et al. (2015) ‘Thrombectomy within eight hours after stroke (REVASCAT)’, New England Journal of Medicine, 372, pp. 2296–2306.</a:t>
            </a:r>
          </a:p>
          <a:p>
            <a:pPr marL="285750" indent="-285750">
              <a:lnSpc>
                <a:spcPct val="90000"/>
              </a:lnSpc>
              <a:buFont typeface="Wingdings 3" charset="2"/>
              <a:buChar char=""/>
            </a:pPr>
            <a:r>
              <a:rPr lang="en-US" sz="1400" dirty="0">
                <a:solidFill>
                  <a:schemeClr val="tx1"/>
                </a:solidFill>
              </a:rPr>
              <a:t>Nogueira, R.G. et al. (2018) ‘Thrombectomy 6–24 hours after stroke with mismatch (DAWN)’, New England Journal of Medicine, 378, pp. 11–21.</a:t>
            </a:r>
          </a:p>
          <a:p>
            <a:pPr marL="285750" indent="-285750">
              <a:lnSpc>
                <a:spcPct val="90000"/>
              </a:lnSpc>
              <a:buFont typeface="Wingdings 3" charset="2"/>
              <a:buChar char=""/>
            </a:pPr>
            <a:r>
              <a:rPr lang="en-US" sz="1400" dirty="0">
                <a:solidFill>
                  <a:schemeClr val="tx1"/>
                </a:solidFill>
              </a:rPr>
              <a:t>Albers, G.W. et al. (2018) ‘Thrombectomy for stroke 6–16 hours (DEFUSE 3)’, New England Journal of Medicine, 378, pp. 708–718.</a:t>
            </a:r>
          </a:p>
          <a:p>
            <a:pPr marL="285750" indent="-285750">
              <a:lnSpc>
                <a:spcPct val="90000"/>
              </a:lnSpc>
              <a:buFont typeface="Wingdings 3" charset="2"/>
              <a:buChar char=""/>
            </a:pPr>
            <a:r>
              <a:rPr lang="en-US" sz="1400" dirty="0" err="1">
                <a:solidFill>
                  <a:schemeClr val="tx1"/>
                </a:solidFill>
              </a:rPr>
              <a:t>Amarenco</a:t>
            </a:r>
            <a:r>
              <a:rPr lang="en-US" sz="1400" dirty="0">
                <a:solidFill>
                  <a:schemeClr val="tx1"/>
                </a:solidFill>
              </a:rPr>
              <a:t>, P. et al. (2006) ‘High-dose atorvastatin after stroke or TIA (SPARCL)’, New England Journal of Medicine, 355, pp. 549–559.</a:t>
            </a:r>
          </a:p>
          <a:p>
            <a:pPr marL="285750" indent="-285750">
              <a:lnSpc>
                <a:spcPct val="90000"/>
              </a:lnSpc>
              <a:buFont typeface="Wingdings 3" charset="2"/>
              <a:buChar char=""/>
            </a:pPr>
            <a:r>
              <a:rPr lang="en-US" sz="1400" dirty="0">
                <a:solidFill>
                  <a:schemeClr val="tx1"/>
                </a:solidFill>
              </a:rPr>
              <a:t>PROGRESS Collaborative Group (2001) ‘Blood-pressure lowering after stroke’, The Lancet, 358, pp. 1033–1041.</a:t>
            </a:r>
          </a:p>
          <a:p>
            <a:pPr>
              <a:lnSpc>
                <a:spcPct val="90000"/>
              </a:lnSpc>
            </a:pPr>
            <a:endParaRPr lang="en-US" sz="11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294387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7C9F88D65DB74786271CFA0B86C30A" ma:contentTypeVersion="13" ma:contentTypeDescription="Create a new document." ma:contentTypeScope="" ma:versionID="0afa06029f9d88f776a6e54d7195cf9d">
  <xsd:schema xmlns:xsd="http://www.w3.org/2001/XMLSchema" xmlns:xs="http://www.w3.org/2001/XMLSchema" xmlns:p="http://schemas.microsoft.com/office/2006/metadata/properties" xmlns:ns3="60ab93c2-c2e2-4a82-ab36-09e8ba3f753e" xmlns:ns4="47a3e2db-67be-4841-b3a5-2f2fb1d7c7b3" targetNamespace="http://schemas.microsoft.com/office/2006/metadata/properties" ma:root="true" ma:fieldsID="f6b6d1ddee1e75a8bbbfa016ec6ad23e" ns3:_="" ns4:_="">
    <xsd:import namespace="60ab93c2-c2e2-4a82-ab36-09e8ba3f753e"/>
    <xsd:import namespace="47a3e2db-67be-4841-b3a5-2f2fb1d7c7b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ab93c2-c2e2-4a82-ab36-09e8ba3f753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a3e2db-67be-4841-b3a5-2f2fb1d7c7b3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0ab93c2-c2e2-4a82-ab36-09e8ba3f753e" xsi:nil="true"/>
  </documentManagement>
</p:properties>
</file>

<file path=customXml/itemProps1.xml><?xml version="1.0" encoding="utf-8"?>
<ds:datastoreItem xmlns:ds="http://schemas.openxmlformats.org/officeDocument/2006/customXml" ds:itemID="{9F15DDDA-FDCD-4AF3-934D-6E442844D89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B918B77-E9E2-465C-9543-DE931D707B8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0ab93c2-c2e2-4a82-ab36-09e8ba3f753e"/>
    <ds:schemaRef ds:uri="47a3e2db-67be-4841-b3a5-2f2fb1d7c7b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1CD2D9A-3B81-4309-85D2-E5CE588F31C9}">
  <ds:schemaRefs>
    <ds:schemaRef ds:uri="http://purl.org/dc/elements/1.1/"/>
    <ds:schemaRef ds:uri="http://purl.org/dc/dcmitype/"/>
    <ds:schemaRef ds:uri="http://schemas.microsoft.com/office/2006/documentManagement/types"/>
    <ds:schemaRef ds:uri="http://purl.org/dc/terms/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47a3e2db-67be-4841-b3a5-2f2fb1d7c7b3"/>
    <ds:schemaRef ds:uri="60ab93c2-c2e2-4a82-ab36-09e8ba3f753e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2159</TotalTime>
  <Words>1641</Words>
  <Application>Microsoft Office PowerPoint</Application>
  <PresentationFormat>Widescreen</PresentationFormat>
  <Paragraphs>116</Paragraphs>
  <Slides>15</Slides>
  <Notes>13</Notes>
  <HiddenSlides>0</HiddenSlides>
  <MMClips>15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Century Gothic</vt:lpstr>
      <vt:lpstr>Wingdings 3</vt:lpstr>
      <vt:lpstr>Ion Boardroom</vt:lpstr>
      <vt:lpstr>                      Student name:sadaf Hassan student id:2247725 Module: Introduction to Physiology Module code: BMHP5023 Component 2: Presentation </vt:lpstr>
      <vt:lpstr>Fictional patient (demographics &amp; risks): Mr Amir Khan</vt:lpstr>
      <vt:lpstr>Learning objectives  </vt:lpstr>
      <vt:lpstr>Why this matters (UK burden)</vt:lpstr>
      <vt:lpstr>Relevant anatomy &amp; physiology (focus system: neurological/motor)</vt:lpstr>
      <vt:lpstr>Pathophysiology → impact on the motor system</vt:lpstr>
      <vt:lpstr>Acute monitoring &amp; investigations</vt:lpstr>
      <vt:lpstr>Rehabilitation principles (NICE NG236) </vt:lpstr>
      <vt:lpstr>Care &amp; monitoring plan for Mr Khan (timeline)</vt:lpstr>
      <vt:lpstr>Secondary prevention (evidence-based)</vt:lpstr>
      <vt:lpstr>Stroke Rehabilitation Principles</vt:lpstr>
      <vt:lpstr>Take-home for Mr Khan</vt:lpstr>
      <vt:lpstr>conclusion</vt:lpstr>
      <vt:lpstr>Reference</vt:lpstr>
      <vt:lpstr>Reference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sadaf saeed</dc:creator>
  <cp:lastModifiedBy>Sadaf Hassan (2247725)</cp:lastModifiedBy>
  <cp:revision>214</cp:revision>
  <dcterms:created xsi:type="dcterms:W3CDTF">2025-11-04T10:35:39Z</dcterms:created>
  <dcterms:modified xsi:type="dcterms:W3CDTF">2025-11-16T19:05:02Z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0x010100297C9F88D65DB74786271CFA0B86C30A</vt:lpwstr>
  </property>
</Properties>
</file>