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35"/>
  </p:notesMasterIdLst>
  <p:sldIdLst>
    <p:sldId id="256" r:id="rId2"/>
    <p:sldId id="280" r:id="rId3"/>
    <p:sldId id="285" r:id="rId4"/>
    <p:sldId id="299" r:id="rId5"/>
    <p:sldId id="314" r:id="rId6"/>
    <p:sldId id="317" r:id="rId7"/>
    <p:sldId id="288" r:id="rId8"/>
    <p:sldId id="289" r:id="rId9"/>
    <p:sldId id="290" r:id="rId10"/>
    <p:sldId id="272" r:id="rId11"/>
    <p:sldId id="292" r:id="rId12"/>
    <p:sldId id="263" r:id="rId13"/>
    <p:sldId id="307" r:id="rId14"/>
    <p:sldId id="316" r:id="rId15"/>
    <p:sldId id="277" r:id="rId16"/>
    <p:sldId id="264" r:id="rId17"/>
    <p:sldId id="315" r:id="rId18"/>
    <p:sldId id="293" r:id="rId19"/>
    <p:sldId id="312" r:id="rId20"/>
    <p:sldId id="311" r:id="rId21"/>
    <p:sldId id="278" r:id="rId22"/>
    <p:sldId id="266" r:id="rId23"/>
    <p:sldId id="306" r:id="rId24"/>
    <p:sldId id="275" r:id="rId25"/>
    <p:sldId id="267" r:id="rId26"/>
    <p:sldId id="268" r:id="rId27"/>
    <p:sldId id="269" r:id="rId28"/>
    <p:sldId id="270" r:id="rId29"/>
    <p:sldId id="303" r:id="rId30"/>
    <p:sldId id="300" r:id="rId31"/>
    <p:sldId id="302" r:id="rId32"/>
    <p:sldId id="298" r:id="rId33"/>
    <p:sldId id="313" r:id="rId34"/>
  </p:sldIdLst>
  <p:sldSz cx="9144000" cy="6858000" type="screen4x3"/>
  <p:notesSz cx="7099300" cy="10234613"/>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1050"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3076672" cy="511054"/>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a:defRPr sz="1300"/>
            </a:lvl1pPr>
          </a:lstStyle>
          <a:p>
            <a:pPr>
              <a:defRPr/>
            </a:pPr>
            <a:endParaRPr lang="en-US"/>
          </a:p>
        </p:txBody>
      </p:sp>
      <p:sp>
        <p:nvSpPr>
          <p:cNvPr id="3075" name="Rectangle 3"/>
          <p:cNvSpPr>
            <a:spLocks noGrp="1" noChangeArrowheads="1"/>
          </p:cNvSpPr>
          <p:nvPr>
            <p:ph type="dt" idx="1"/>
          </p:nvPr>
        </p:nvSpPr>
        <p:spPr bwMode="auto">
          <a:xfrm>
            <a:off x="4021088" y="0"/>
            <a:ext cx="3076672" cy="511054"/>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algn="r">
              <a:defRPr sz="1300"/>
            </a:lvl1pPr>
          </a:lstStyle>
          <a:p>
            <a:pPr>
              <a:defRPr/>
            </a:pPr>
            <a:endParaRPr lang="en-US"/>
          </a:p>
        </p:txBody>
      </p:sp>
      <p:sp>
        <p:nvSpPr>
          <p:cNvPr id="39940" name="Rectangle 4"/>
          <p:cNvSpPr>
            <a:spLocks noGrp="1" noRot="1" noChangeAspect="1" noChangeArrowheads="1" noTextEdit="1"/>
          </p:cNvSpPr>
          <p:nvPr>
            <p:ph type="sldImg" idx="2"/>
          </p:nvPr>
        </p:nvSpPr>
        <p:spPr bwMode="auto">
          <a:xfrm>
            <a:off x="990600" y="768350"/>
            <a:ext cx="5118100" cy="3838575"/>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710239" y="4861781"/>
            <a:ext cx="5678824" cy="4604560"/>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9721868"/>
            <a:ext cx="3076672" cy="511054"/>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a:defRPr sz="1300"/>
            </a:lvl1pPr>
          </a:lstStyle>
          <a:p>
            <a:pPr>
              <a:defRPr/>
            </a:pPr>
            <a:endParaRPr lang="en-US"/>
          </a:p>
        </p:txBody>
      </p:sp>
      <p:sp>
        <p:nvSpPr>
          <p:cNvPr id="3079" name="Rectangle 7"/>
          <p:cNvSpPr>
            <a:spLocks noGrp="1" noChangeArrowheads="1"/>
          </p:cNvSpPr>
          <p:nvPr>
            <p:ph type="sldNum" sz="quarter" idx="5"/>
          </p:nvPr>
        </p:nvSpPr>
        <p:spPr bwMode="auto">
          <a:xfrm>
            <a:off x="4021088" y="9721868"/>
            <a:ext cx="3076672" cy="511054"/>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algn="r">
              <a:defRPr sz="1300"/>
            </a:lvl1pPr>
          </a:lstStyle>
          <a:p>
            <a:pPr>
              <a:defRPr/>
            </a:pPr>
            <a:fld id="{466B9929-777B-46F6-A1D6-3CDD1929384F}" type="slidenum">
              <a:rPr lang="en-US"/>
              <a:pPr>
                <a:defRPr/>
              </a:pPr>
              <a:t>‹#›</a:t>
            </a:fld>
            <a:endParaRPr lang="en-US"/>
          </a:p>
        </p:txBody>
      </p:sp>
    </p:spTree>
    <p:extLst>
      <p:ext uri="{BB962C8B-B14F-4D97-AF65-F5344CB8AC3E}">
        <p14:creationId xmlns="" xmlns:p14="http://schemas.microsoft.com/office/powerpoint/2010/main" val="85854283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23989219-B663-4FEC-923D-ED0B2ABD9983}" type="slidenum">
              <a:rPr lang="en-US" smtClean="0"/>
              <a:pPr/>
              <a:t>1</a:t>
            </a:fld>
            <a:endParaRPr lang="en-US" smtClean="0"/>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GB"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C6EF157F-1876-4130-9AB8-E177C7C2C4DB}" type="slidenum">
              <a:rPr lang="en-US" smtClean="0"/>
              <a:pPr/>
              <a:t>7</a:t>
            </a:fld>
            <a:endParaRPr lang="en-US" smtClean="0"/>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GB"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A647A7C1-D991-4B11-B4DC-FC6EDD1B3868}" type="slidenum">
              <a:rPr lang="en-US" smtClean="0"/>
              <a:pPr/>
              <a:t>9</a:t>
            </a:fld>
            <a:endParaRPr lang="en-US" smtClean="0"/>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endParaRPr lang="en-GB"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466B9929-777B-46F6-A1D6-3CDD1929384F}" type="slidenum">
              <a:rPr lang="en-US" smtClean="0"/>
              <a:pPr>
                <a:defRPr/>
              </a:pPr>
              <a:t>10</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4AA67750-F94A-4602-AD49-3A65603446EF}" type="slidenum">
              <a:rPr lang="en-US" smtClean="0"/>
              <a:pPr/>
              <a:t>23</a:t>
            </a:fld>
            <a:endParaRPr lang="en-US" smtClean="0"/>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endParaRPr lang="en-GB"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C21942F-6CBE-45E6-90CB-555C68512667}"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4AF00F4-2842-49B9-A2F6-F687E57DBC02}"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5760A38-4CBF-4765-9632-CED4CACBC008}"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E140793-301E-41F9-9882-69EC2CC00F25}"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6D2A69E2-A863-441C-9462-43C56924AAC9}"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427ADB57-6536-4A6C-AFFD-F30EDF63155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9E6BB11A-F44E-4122-AF72-3EE0EC996E18}"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05AAC6F-E4A1-4D17-A85D-BAC1E1654A1D}"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0BF5A86-F74B-491B-B501-B118AFA20186}"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4E14692-2711-40F1-B69F-933BDCB97F13}"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036692D-F677-4100-BEC4-1CBC658CDD52}"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a:lvl1pPr>
          </a:lstStyle>
          <a:p>
            <a:pPr>
              <a:defRPr/>
            </a:pPr>
            <a:endParaRPr lang="en-US"/>
          </a:p>
        </p:txBody>
      </p:sp>
      <p:sp>
        <p:nvSpPr>
          <p:cNvPr id="6" name="Rectangle 5"/>
          <p:cNvSpPr>
            <a:spLocks noGrp="1" noChangeArrowheads="1"/>
          </p:cNvSpPr>
          <p:nvPr>
            <p:ph type="ftr" sz="quarter" idx="11"/>
          </p:nvPr>
        </p:nvSpPr>
        <p:spPr/>
        <p:txBody>
          <a:bodyPr/>
          <a:lstStyle>
            <a:lvl1pPr>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pPr>
              <a:defRPr/>
            </a:pPr>
            <a:fld id="{7A22B4A7-2071-4D65-9425-974F1C4F05CB}"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pPr>
              <a:defRPr/>
            </a:pPr>
            <a:fld id="{6B9169D6-5C70-403B-B924-22689BDF5D4C}"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images.google.co.uk/imgres?imgurl=http://www.jezyk-polski.pl/pts/klasycy/weber.jpg&amp;imgrefurl=http://www.jezyk-polski.pl/pts/klasycy/klasycy.html&amp;h=199&amp;w=191&amp;sz=5&amp;hl=en&amp;start=1&amp;tbnid=z3cGqqMemdHwEM:&amp;tbnh=104&amp;tbnw=100&amp;prev=/images?q=Max+Weber&amp;gbv=2&amp;svnum=10&amp;hl=en&amp;sa=G" TargetMode="External"/><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4.xml"/><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26.jpeg"/></Relationships>
</file>

<file path=ppt/slides/_rels/slide24.xml.rels><?xml version="1.0" encoding="UTF-8" standalone="yes"?>
<Relationships xmlns="http://schemas.openxmlformats.org/package/2006/relationships"><Relationship Id="rId3" Type="http://schemas.openxmlformats.org/officeDocument/2006/relationships/hyperlink" Target="http://www.youtube.com/watch?v=PsgBtOVzHKI" TargetMode="External"/><Relationship Id="rId2" Type="http://schemas.openxmlformats.org/officeDocument/2006/relationships/hyperlink" Target="http://www.abc.net.au/rn/inconversation/stories/2008/2276846.htm" TargetMode="Externa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p:txBody>
          <a:bodyPr/>
          <a:lstStyle/>
          <a:p>
            <a:r>
              <a:rPr lang="en-GB" dirty="0" smtClean="0"/>
              <a:t>Week 6: Enchantment</a:t>
            </a:r>
            <a:endParaRPr lang="en-US" dirty="0" smtClean="0"/>
          </a:p>
        </p:txBody>
      </p:sp>
      <p:sp>
        <p:nvSpPr>
          <p:cNvPr id="2051" name="Rectangle 3"/>
          <p:cNvSpPr>
            <a:spLocks noGrp="1" noChangeArrowheads="1"/>
          </p:cNvSpPr>
          <p:nvPr>
            <p:ph type="subTitle" idx="1"/>
          </p:nvPr>
        </p:nvSpPr>
        <p:spPr/>
        <p:txBody>
          <a:bodyPr rtlCol="0">
            <a:normAutofit/>
          </a:bodyPr>
          <a:lstStyle/>
          <a:p>
            <a:pPr fontAlgn="auto">
              <a:lnSpc>
                <a:spcPct val="80000"/>
              </a:lnSpc>
              <a:spcAft>
                <a:spcPts val="0"/>
              </a:spcAft>
              <a:buFont typeface="Arial" pitchFamily="34" charset="0"/>
              <a:buNone/>
              <a:defRPr/>
            </a:pPr>
            <a:r>
              <a:rPr lang="en-GB" sz="2800" smtClean="0"/>
              <a:t>Nick Campion</a:t>
            </a:r>
          </a:p>
          <a:p>
            <a:pPr fontAlgn="auto">
              <a:lnSpc>
                <a:spcPct val="80000"/>
              </a:lnSpc>
              <a:spcAft>
                <a:spcPts val="0"/>
              </a:spcAft>
              <a:buFont typeface="Arial" pitchFamily="34" charset="0"/>
              <a:buNone/>
              <a:defRPr/>
            </a:pPr>
            <a:r>
              <a:rPr lang="en-GB" sz="2800" smtClean="0"/>
              <a:t>Sophia Centre for the Study of Cosmology in Culture,</a:t>
            </a:r>
          </a:p>
          <a:p>
            <a:pPr fontAlgn="auto">
              <a:lnSpc>
                <a:spcPct val="80000"/>
              </a:lnSpc>
              <a:spcAft>
                <a:spcPts val="0"/>
              </a:spcAft>
              <a:buFont typeface="Arial" pitchFamily="34" charset="0"/>
              <a:buNone/>
              <a:defRPr/>
            </a:pPr>
            <a:r>
              <a:rPr lang="en-GB" sz="2800" smtClean="0"/>
              <a:t>University of Wales Trinity Saint David,</a:t>
            </a:r>
            <a:endParaRPr lang="en-US" sz="2800" smtClean="0"/>
          </a:p>
        </p:txBody>
      </p:sp>
      <p:pic>
        <p:nvPicPr>
          <p:cNvPr id="5" name="Picture 4" descr="C:\Users\Liz\Dropbox\SEAC 2016\Artwork\UWTSD Logo_200dpi.jpg"/>
          <p:cNvPicPr>
            <a:picLocks noChangeAspect="1" noChangeArrowheads="1"/>
          </p:cNvPicPr>
          <p:nvPr/>
        </p:nvPicPr>
        <p:blipFill>
          <a:blip r:embed="rId3" cstate="print"/>
          <a:srcRect/>
          <a:stretch>
            <a:fillRect/>
          </a:stretch>
        </p:blipFill>
        <p:spPr bwMode="auto">
          <a:xfrm>
            <a:off x="2987675" y="765175"/>
            <a:ext cx="2971800" cy="1141413"/>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r>
              <a:rPr lang="en-GB" dirty="0" smtClean="0"/>
              <a:t>The reason for the topic</a:t>
            </a:r>
            <a:endParaRPr lang="en-US" dirty="0" smtClean="0"/>
          </a:p>
        </p:txBody>
      </p:sp>
      <p:sp>
        <p:nvSpPr>
          <p:cNvPr id="4099" name="Content Placeholder 2"/>
          <p:cNvSpPr>
            <a:spLocks noGrp="1"/>
          </p:cNvSpPr>
          <p:nvPr>
            <p:ph idx="1"/>
          </p:nvPr>
        </p:nvSpPr>
        <p:spPr/>
        <p:txBody>
          <a:bodyPr/>
          <a:lstStyle/>
          <a:p>
            <a:r>
              <a:rPr lang="en-GB" sz="2800" dirty="0" smtClean="0"/>
              <a:t>Because</a:t>
            </a:r>
          </a:p>
          <a:p>
            <a:r>
              <a:rPr lang="en-GB" sz="2800" dirty="0" smtClean="0"/>
              <a:t>The modern ‘Re-enchantment’ of western society, </a:t>
            </a:r>
          </a:p>
          <a:p>
            <a:r>
              <a:rPr lang="en-GB" sz="2800" dirty="0" smtClean="0"/>
              <a:t>Or desire for ‘Re-enchantment’ amongst some people</a:t>
            </a:r>
          </a:p>
          <a:p>
            <a:r>
              <a:rPr lang="en-GB" sz="2800" dirty="0" smtClean="0"/>
              <a:t>Is widely assumed by sociologists to be a major reason for the modern growth of belief in astrology (as well as alternative spiritualities, New Age ideas, the occult and so on).</a:t>
            </a:r>
          </a:p>
          <a:p>
            <a:r>
              <a:rPr lang="en-GB" sz="2800" dirty="0" smtClean="0"/>
              <a:t>Astronomers often appeal to the wonder or awe of the sky to justify astronomy</a:t>
            </a:r>
            <a:endParaRPr lang="en-US" sz="2800"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4"/>
          <p:cNvSpPr>
            <a:spLocks noGrp="1"/>
          </p:cNvSpPr>
          <p:nvPr>
            <p:ph type="title"/>
          </p:nvPr>
        </p:nvSpPr>
        <p:spPr/>
        <p:txBody>
          <a:bodyPr/>
          <a:lstStyle/>
          <a:p>
            <a:r>
              <a:rPr lang="en-GB" smtClean="0"/>
              <a:t>DEFINITIONS OF ENCHANTMENT</a:t>
            </a:r>
            <a:endParaRPr lang="en-US" smtClean="0"/>
          </a:p>
        </p:txBody>
      </p:sp>
      <p:sp>
        <p:nvSpPr>
          <p:cNvPr id="5123" name="Content Placeholder 5"/>
          <p:cNvSpPr>
            <a:spLocks noGrp="1"/>
          </p:cNvSpPr>
          <p:nvPr>
            <p:ph idx="1"/>
          </p:nvPr>
        </p:nvSpPr>
        <p:spPr/>
        <p:txBody>
          <a:bodyPr/>
          <a:lstStyle/>
          <a:p>
            <a:r>
              <a:rPr lang="en-GB" sz="1400" dirty="0" smtClean="0"/>
              <a:t>Literally from the Latin </a:t>
            </a:r>
            <a:r>
              <a:rPr lang="en-GB" sz="1400" dirty="0" err="1" smtClean="0"/>
              <a:t>cantare</a:t>
            </a:r>
            <a:r>
              <a:rPr lang="en-GB" sz="1400" dirty="0" smtClean="0"/>
              <a:t>, to sing.</a:t>
            </a:r>
          </a:p>
          <a:p>
            <a:r>
              <a:rPr lang="en-GB" sz="1400" dirty="0" smtClean="0"/>
              <a:t>In English to ‘chant’ is to utter words often in a monotone, or with little variation in tone, often to achieve an enlightening effect – as in plain chant in religious ritual.</a:t>
            </a:r>
          </a:p>
          <a:p>
            <a:r>
              <a:rPr lang="en-GB" sz="1400" dirty="0" smtClean="0"/>
              <a:t>(also repetitive chanting in political and sports crowds)</a:t>
            </a:r>
          </a:p>
          <a:p>
            <a:r>
              <a:rPr lang="en-GB" sz="1400" dirty="0" smtClean="0"/>
              <a:t>The </a:t>
            </a:r>
            <a:r>
              <a:rPr lang="en-US" sz="1400" dirty="0" smtClean="0"/>
              <a:t>Oxford Concise Dictionary:</a:t>
            </a:r>
          </a:p>
          <a:p>
            <a:r>
              <a:rPr lang="en-US" sz="1400" dirty="0" smtClean="0"/>
              <a:t>‘enchant as to</a:t>
            </a:r>
            <a:r>
              <a:rPr lang="en-US" sz="1400" b="1" dirty="0" smtClean="0"/>
              <a:t> </a:t>
            </a:r>
            <a:r>
              <a:rPr lang="en-US" sz="1400" dirty="0" smtClean="0"/>
              <a:t>: ‘Bewitch, charm, delight…(</a:t>
            </a:r>
            <a:r>
              <a:rPr lang="en-US" sz="1400" i="1" dirty="0" err="1" smtClean="0"/>
              <a:t>cantare</a:t>
            </a:r>
            <a:r>
              <a:rPr lang="en-US" sz="1400" dirty="0" smtClean="0"/>
              <a:t> sing…), from the French chanter, to sing. </a:t>
            </a:r>
            <a:endParaRPr lang="en-GB" sz="1400" dirty="0" smtClean="0"/>
          </a:p>
          <a:p>
            <a:r>
              <a:rPr lang="en-GB" sz="1400" dirty="0" smtClean="0"/>
              <a:t>Associations with witchcraft, magic</a:t>
            </a:r>
          </a:p>
          <a:p>
            <a:r>
              <a:rPr lang="en-GB" sz="1400" dirty="0" smtClean="0"/>
              <a:t>Spanish </a:t>
            </a:r>
            <a:r>
              <a:rPr lang="en-GB" sz="1400" i="1" dirty="0" err="1" smtClean="0"/>
              <a:t>encantar</a:t>
            </a:r>
            <a:r>
              <a:rPr lang="en-GB" sz="1400" dirty="0" smtClean="0"/>
              <a:t> = to love</a:t>
            </a:r>
          </a:p>
          <a:p>
            <a:endParaRPr lang="en-GB" sz="1400" dirty="0" smtClean="0"/>
          </a:p>
          <a:p>
            <a:pPr>
              <a:lnSpc>
                <a:spcPct val="80000"/>
              </a:lnSpc>
            </a:pPr>
            <a:r>
              <a:rPr lang="en-US" sz="1400" dirty="0" err="1" smtClean="0"/>
              <a:t>Marsilio</a:t>
            </a:r>
            <a:r>
              <a:rPr lang="en-US" sz="1400" dirty="0" smtClean="0"/>
              <a:t> </a:t>
            </a:r>
            <a:r>
              <a:rPr lang="en-US" sz="1400" dirty="0" err="1" smtClean="0"/>
              <a:t>Ficino</a:t>
            </a:r>
            <a:r>
              <a:rPr lang="en-US" sz="1400" dirty="0" smtClean="0"/>
              <a:t> : ‘remember that song is a most powerful imitator of all things. It imitates the intentions and passions of the soul as well as words’.</a:t>
            </a:r>
            <a:r>
              <a:rPr lang="en-US" sz="1400" dirty="0" smtClean="0">
                <a:hlinkClick r:id="" action="ppaction://noaction"/>
              </a:rPr>
              <a:t>[1]</a:t>
            </a:r>
            <a:endParaRPr lang="en-US" sz="1400" dirty="0" smtClean="0"/>
          </a:p>
          <a:p>
            <a:pPr>
              <a:lnSpc>
                <a:spcPct val="80000"/>
              </a:lnSpc>
            </a:pPr>
            <a:r>
              <a:rPr lang="en-US" sz="1400" dirty="0" smtClean="0"/>
              <a:t/>
            </a:r>
            <a:br>
              <a:rPr lang="en-US" sz="1400" dirty="0" smtClean="0"/>
            </a:br>
            <a:r>
              <a:rPr lang="en-GB" sz="1200" dirty="0" smtClean="0">
                <a:hlinkClick r:id="" action="ppaction://noaction"/>
              </a:rPr>
              <a:t>[1]</a:t>
            </a:r>
            <a:r>
              <a:rPr lang="en-GB" sz="1200" dirty="0" smtClean="0"/>
              <a:t> </a:t>
            </a:r>
            <a:r>
              <a:rPr lang="en-GB" sz="1200" dirty="0" err="1" smtClean="0"/>
              <a:t>Ficino</a:t>
            </a:r>
            <a:r>
              <a:rPr lang="en-GB" sz="1200" dirty="0" smtClean="0"/>
              <a:t>, </a:t>
            </a:r>
            <a:r>
              <a:rPr lang="en-GB" sz="1200" dirty="0" err="1" smtClean="0"/>
              <a:t>Marsilio</a:t>
            </a:r>
            <a:r>
              <a:rPr lang="en-GB" sz="1200" dirty="0" smtClean="0"/>
              <a:t>, </a:t>
            </a:r>
            <a:r>
              <a:rPr lang="en-GB" sz="1200" i="1" dirty="0" smtClean="0"/>
              <a:t>Three Books on Life</a:t>
            </a:r>
            <a:r>
              <a:rPr lang="en-GB" sz="1200" dirty="0" smtClean="0"/>
              <a:t>, ed. </a:t>
            </a:r>
            <a:r>
              <a:rPr lang="en-GB" sz="1200" dirty="0" err="1" smtClean="0"/>
              <a:t>Kaske</a:t>
            </a:r>
            <a:r>
              <a:rPr lang="en-GB" sz="1200" dirty="0" smtClean="0"/>
              <a:t>, Carole C. and Clark, John R., </a:t>
            </a:r>
            <a:r>
              <a:rPr lang="en-GB" sz="1200" dirty="0" err="1" smtClean="0"/>
              <a:t>Center</a:t>
            </a:r>
            <a:r>
              <a:rPr lang="en-GB" sz="1200" dirty="0" smtClean="0"/>
              <a:t> for Medieval and Early Renaissance Studies, Binghamton: State University of New York at Binghamton, 1989, III.21, p. 359.</a:t>
            </a:r>
            <a:endParaRPr lang="en-US" sz="1200" dirty="0" smtClean="0"/>
          </a:p>
          <a:p>
            <a:endParaRPr lang="en-US" sz="1400" dirty="0" smtClean="0"/>
          </a:p>
        </p:txBody>
      </p:sp>
      <p:pic>
        <p:nvPicPr>
          <p:cNvPr id="5" name="Content Placeholder 7" descr="Ficino 1.jpg"/>
          <p:cNvPicPr>
            <a:picLocks noChangeAspect="1"/>
          </p:cNvPicPr>
          <p:nvPr/>
        </p:nvPicPr>
        <p:blipFill>
          <a:blip r:embed="rId2" cstate="print"/>
          <a:srcRect/>
          <a:stretch>
            <a:fillRect/>
          </a:stretch>
        </p:blipFill>
        <p:spPr>
          <a:xfrm>
            <a:off x="928662" y="5092918"/>
            <a:ext cx="1143008" cy="162221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rtlCol="0">
            <a:normAutofit fontScale="90000"/>
          </a:bodyPr>
          <a:lstStyle/>
          <a:p>
            <a:pPr fontAlgn="auto">
              <a:spcAft>
                <a:spcPts val="0"/>
              </a:spcAft>
              <a:defRPr/>
            </a:pPr>
            <a:r>
              <a:rPr lang="en-GB" smtClean="0"/>
              <a:t>What is Enchantment?: </a:t>
            </a:r>
            <a:br>
              <a:rPr lang="en-GB" smtClean="0"/>
            </a:br>
            <a:r>
              <a:rPr lang="en-GB" smtClean="0"/>
              <a:t>Patrick Curry</a:t>
            </a:r>
            <a:endParaRPr lang="en-US" smtClean="0"/>
          </a:p>
        </p:txBody>
      </p:sp>
      <p:sp>
        <p:nvSpPr>
          <p:cNvPr id="7171" name="Text Placeholder 2"/>
          <p:cNvSpPr>
            <a:spLocks noGrp="1"/>
          </p:cNvSpPr>
          <p:nvPr>
            <p:ph type="body" sz="half" idx="1"/>
          </p:nvPr>
        </p:nvSpPr>
        <p:spPr/>
        <p:txBody>
          <a:bodyPr rtlCol="0">
            <a:normAutofit/>
          </a:bodyPr>
          <a:lstStyle/>
          <a:p>
            <a:pPr fontAlgn="auto">
              <a:spcAft>
                <a:spcPts val="0"/>
              </a:spcAft>
              <a:buFont typeface="Arial" pitchFamily="34" charset="0"/>
              <a:buChar char="•"/>
              <a:defRPr/>
            </a:pPr>
            <a:r>
              <a:rPr lang="en-GB" sz="1890" dirty="0" smtClean="0"/>
              <a:t>Patrick is currently writing a book on enchantment.</a:t>
            </a:r>
          </a:p>
          <a:p>
            <a:pPr fontAlgn="auto">
              <a:spcAft>
                <a:spcPts val="0"/>
              </a:spcAft>
              <a:buFont typeface="Arial" pitchFamily="34" charset="0"/>
              <a:buChar char="•"/>
              <a:defRPr/>
            </a:pPr>
            <a:r>
              <a:rPr lang="en-GB" sz="1890" dirty="0" smtClean="0"/>
              <a:t>Perhaps best defined by the state of being in love, in which the entire world becomes full of meaning, and ordinary perceptions of individuality, time and space disappear.</a:t>
            </a:r>
          </a:p>
          <a:p>
            <a:pPr fontAlgn="auto">
              <a:spcAft>
                <a:spcPts val="0"/>
              </a:spcAft>
              <a:buFont typeface="Arial" pitchFamily="34" charset="0"/>
              <a:buChar char="•"/>
              <a:defRPr/>
            </a:pPr>
            <a:r>
              <a:rPr lang="en-GB" sz="1890" dirty="0" smtClean="0"/>
              <a:t>Primary enchantment: occurs spontaneously</a:t>
            </a:r>
          </a:p>
          <a:p>
            <a:pPr fontAlgn="auto">
              <a:spcAft>
                <a:spcPts val="0"/>
              </a:spcAft>
              <a:buFont typeface="Arial" pitchFamily="34" charset="0"/>
              <a:buChar char="•"/>
              <a:defRPr/>
            </a:pPr>
            <a:r>
              <a:rPr lang="en-GB" sz="1890" dirty="0" smtClean="0"/>
              <a:t>Secondary enchantment: is evoked by ritual, action (singing, reciting myth, dance, theurgy, magic....)</a:t>
            </a:r>
            <a:endParaRPr lang="en-US" sz="1890" dirty="0" smtClean="0"/>
          </a:p>
        </p:txBody>
      </p:sp>
      <p:pic>
        <p:nvPicPr>
          <p:cNvPr id="8196" name="Content Placeholder 4" descr="Patrick Curry.jpeg"/>
          <p:cNvPicPr>
            <a:picLocks noGrp="1" noChangeAspect="1"/>
          </p:cNvPicPr>
          <p:nvPr>
            <p:ph sz="half" idx="2"/>
          </p:nvPr>
        </p:nvPicPr>
        <p:blipFill>
          <a:blip r:embed="rId2" cstate="print"/>
          <a:srcRect/>
          <a:stretch>
            <a:fillRect/>
          </a:stretch>
        </p:blipFill>
        <p:spPr>
          <a:xfrm>
            <a:off x="4648200" y="2347913"/>
            <a:ext cx="4038600" cy="3028950"/>
          </a:xfrm>
        </p:spPr>
      </p:pic>
      <p:pic>
        <p:nvPicPr>
          <p:cNvPr id="5" name="Picture 2"/>
          <p:cNvPicPr>
            <a:picLocks noChangeAspect="1" noChangeArrowheads="1"/>
          </p:cNvPicPr>
          <p:nvPr/>
        </p:nvPicPr>
        <p:blipFill>
          <a:blip r:embed="rId3" cstate="print"/>
          <a:srcRect/>
          <a:stretch>
            <a:fillRect/>
          </a:stretch>
        </p:blipFill>
        <p:spPr bwMode="auto">
          <a:xfrm>
            <a:off x="142844" y="0"/>
            <a:ext cx="1284287" cy="528637"/>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GB" dirty="0" smtClean="0"/>
              <a:t>Participation Mystique</a:t>
            </a:r>
            <a:endParaRPr lang="en-US" dirty="0" smtClean="0"/>
          </a:p>
        </p:txBody>
      </p:sp>
      <p:sp>
        <p:nvSpPr>
          <p:cNvPr id="11267" name="Content Placeholder 2"/>
          <p:cNvSpPr>
            <a:spLocks noGrp="1"/>
          </p:cNvSpPr>
          <p:nvPr>
            <p:ph idx="1"/>
          </p:nvPr>
        </p:nvSpPr>
        <p:spPr/>
        <p:txBody>
          <a:bodyPr/>
          <a:lstStyle/>
          <a:p>
            <a:r>
              <a:rPr lang="en-US" dirty="0" smtClean="0"/>
              <a:t>Lucien Levy-</a:t>
            </a:r>
            <a:r>
              <a:rPr lang="en-US" dirty="0" err="1" smtClean="0"/>
              <a:t>Bruhl</a:t>
            </a:r>
            <a:endParaRPr lang="en-US" dirty="0" smtClean="0"/>
          </a:p>
          <a:p>
            <a:r>
              <a:rPr lang="en-US" dirty="0" smtClean="0"/>
              <a:t>The ‘illusion’ amongst ‘primitive’ people that, as individuals, they can be fully integrated with the environment and cosmos, and actively engage with it.</a:t>
            </a:r>
          </a:p>
          <a:p>
            <a:endParaRPr lang="en-US" dirty="0" smtClean="0"/>
          </a:p>
        </p:txBody>
      </p:sp>
      <p:pic>
        <p:nvPicPr>
          <p:cNvPr id="4" name="Picture 3" descr="Lucien Levy-Bruhl.jpg"/>
          <p:cNvPicPr>
            <a:picLocks noChangeAspect="1"/>
          </p:cNvPicPr>
          <p:nvPr/>
        </p:nvPicPr>
        <p:blipFill>
          <a:blip r:embed="rId2" cstate="print"/>
          <a:stretch>
            <a:fillRect/>
          </a:stretch>
        </p:blipFill>
        <p:spPr>
          <a:xfrm>
            <a:off x="7143768" y="4500570"/>
            <a:ext cx="1523293" cy="2071678"/>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Enchantment</a:t>
            </a:r>
            <a:endParaRPr lang="en-GB" dirty="0"/>
          </a:p>
        </p:txBody>
      </p:sp>
      <p:sp>
        <p:nvSpPr>
          <p:cNvPr id="3" name="Content Placeholder 2"/>
          <p:cNvSpPr>
            <a:spLocks noGrp="1"/>
          </p:cNvSpPr>
          <p:nvPr>
            <p:ph idx="1"/>
          </p:nvPr>
        </p:nvSpPr>
        <p:spPr/>
        <p:txBody>
          <a:bodyPr>
            <a:normAutofit fontScale="55000" lnSpcReduction="20000"/>
          </a:bodyPr>
          <a:lstStyle/>
          <a:p>
            <a:r>
              <a:rPr lang="en-GB" dirty="0" smtClean="0"/>
              <a:t>“</a:t>
            </a:r>
            <a:r>
              <a:rPr lang="en-US" dirty="0" smtClean="0"/>
              <a:t>As the negotiation of the gaps or </a:t>
            </a:r>
            <a:r>
              <a:rPr lang="en-US" dirty="0" err="1" smtClean="0"/>
              <a:t>disjunctures</a:t>
            </a:r>
            <a:r>
              <a:rPr lang="en-US" dirty="0" smtClean="0"/>
              <a:t> separating human beings from complete power over their lives, enchantment conjoins the plane of immediate human experience to a desirable state of affairs through the mediation of such symbolic devices as rituals, incantations or charms. […] Enchantment consists of an apparatus of belief whose form of representation or enactment is thought to exert influence over the realities it configures.</a:t>
            </a:r>
            <a:endParaRPr lang="en-GB" dirty="0" smtClean="0"/>
          </a:p>
          <a:p>
            <a:r>
              <a:rPr lang="en-GB" dirty="0" smtClean="0"/>
              <a:t>	But enchantment is not limited to the spells and magic of </a:t>
            </a:r>
            <a:r>
              <a:rPr lang="en-GB" dirty="0" err="1" smtClean="0"/>
              <a:t>premodern</a:t>
            </a:r>
            <a:r>
              <a:rPr lang="en-GB" dirty="0" smtClean="0"/>
              <a:t> metaphysics (or modern consumerism). By means of religion, morality and aesthetics, Nietzsche once averred, </a:t>
            </a:r>
            <a:r>
              <a:rPr lang="en-US" dirty="0" smtClean="0"/>
              <a:t>“man likes to believe that … he is touching the heart of the world”.</a:t>
            </a:r>
            <a:r>
              <a:rPr lang="en-GB" dirty="0" smtClean="0"/>
              <a:t> </a:t>
            </a:r>
          </a:p>
          <a:p>
            <a:endParaRPr lang="en-GB" sz="2800" dirty="0" smtClean="0"/>
          </a:p>
          <a:p>
            <a:endParaRPr lang="en-GB" sz="2800" dirty="0" smtClean="0"/>
          </a:p>
          <a:p>
            <a:endParaRPr lang="en-GB" sz="2800" dirty="0" smtClean="0"/>
          </a:p>
          <a:p>
            <a:r>
              <a:rPr lang="en-GB" sz="2900" dirty="0" smtClean="0"/>
              <a:t>D. Morgan, 'The Enchantment of Art: Abstraction and Empathy from German Romanticism to Expressionism', </a:t>
            </a:r>
            <a:r>
              <a:rPr lang="en-US" sz="2900" i="1" dirty="0" smtClean="0"/>
              <a:t>Journal of the History of Ideas</a:t>
            </a:r>
            <a:r>
              <a:rPr lang="en-GB" sz="2900" dirty="0" smtClean="0"/>
              <a:t>, 57 (1996), pp. 317-341. Citing F. </a:t>
            </a:r>
            <a:r>
              <a:rPr lang="en-GB" sz="2900" dirty="0" err="1" smtClean="0"/>
              <a:t>Nietzche</a:t>
            </a:r>
            <a:r>
              <a:rPr lang="en-GB" sz="2900" dirty="0" smtClean="0"/>
              <a:t>, </a:t>
            </a:r>
            <a:r>
              <a:rPr lang="en-US" sz="2900" i="1" dirty="0" smtClean="0"/>
              <a:t>Human All Too Human, </a:t>
            </a:r>
            <a:r>
              <a:rPr lang="en-GB" sz="2900" dirty="0" smtClean="0"/>
              <a:t>16 (§4)</a:t>
            </a:r>
          </a:p>
          <a:p>
            <a:r>
              <a:rPr lang="en-GB" sz="2900" dirty="0" smtClean="0"/>
              <a:t>(David Morgan – Duke University)</a:t>
            </a:r>
          </a:p>
          <a:p>
            <a:endParaRPr lang="en-GB" dirty="0"/>
          </a:p>
        </p:txBody>
      </p:sp>
      <p:pic>
        <p:nvPicPr>
          <p:cNvPr id="4" name="Picture 3" descr="David Morgan.jpg"/>
          <p:cNvPicPr>
            <a:picLocks noChangeAspect="1"/>
          </p:cNvPicPr>
          <p:nvPr/>
        </p:nvPicPr>
        <p:blipFill>
          <a:blip r:embed="rId2" cstate="print"/>
          <a:stretch>
            <a:fillRect/>
          </a:stretch>
        </p:blipFill>
        <p:spPr>
          <a:xfrm>
            <a:off x="8003865" y="5143512"/>
            <a:ext cx="1140135" cy="1714488"/>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Grp="1" noChangeArrowheads="1"/>
          </p:cNvSpPr>
          <p:nvPr>
            <p:ph type="title"/>
          </p:nvPr>
        </p:nvSpPr>
        <p:spPr/>
        <p:txBody>
          <a:bodyPr rtlCol="0">
            <a:normAutofit fontScale="90000"/>
          </a:bodyPr>
          <a:lstStyle/>
          <a:p>
            <a:pPr fontAlgn="auto">
              <a:spcAft>
                <a:spcPts val="0"/>
              </a:spcAft>
              <a:defRPr/>
            </a:pPr>
            <a:r>
              <a:rPr lang="en-GB" sz="4000" smtClean="0"/>
              <a:t>What is Enchantment?: </a:t>
            </a:r>
            <a:br>
              <a:rPr lang="en-GB" sz="4000" smtClean="0"/>
            </a:br>
            <a:r>
              <a:rPr lang="en-GB" sz="4000" smtClean="0"/>
              <a:t>J.R.R. Tolkien</a:t>
            </a:r>
            <a:endParaRPr lang="en-US" sz="4000" smtClean="0"/>
          </a:p>
        </p:txBody>
      </p:sp>
      <p:sp>
        <p:nvSpPr>
          <p:cNvPr id="9219" name="Rectangle 5"/>
          <p:cNvSpPr>
            <a:spLocks noGrp="1" noChangeArrowheads="1"/>
          </p:cNvSpPr>
          <p:nvPr>
            <p:ph sz="half" idx="1"/>
          </p:nvPr>
        </p:nvSpPr>
        <p:spPr/>
        <p:txBody>
          <a:bodyPr/>
          <a:lstStyle/>
          <a:p>
            <a:pPr>
              <a:lnSpc>
                <a:spcPct val="80000"/>
              </a:lnSpc>
            </a:pPr>
            <a:r>
              <a:rPr lang="en-US" sz="1800" i="1" smtClean="0"/>
              <a:t>Faërie</a:t>
            </a:r>
            <a:r>
              <a:rPr lang="en-US" sz="1800" smtClean="0"/>
              <a:t> contains many things besides elves and fays, and besides dwarfs, witches, trolls, giants, or dragons: it holds the seas, the sun, the moon, the sky; and the earth, and all things that are in it: tree and bird, water and stone, wine and bread, and ourselves, mortal men, when we are </a:t>
            </a:r>
            <a:r>
              <a:rPr lang="en-US" sz="1800" b="1" i="1" u="sng" smtClean="0"/>
              <a:t>enchanted</a:t>
            </a:r>
            <a:r>
              <a:rPr lang="en-US" sz="1800" smtClean="0"/>
              <a:t>…</a:t>
            </a:r>
            <a:r>
              <a:rPr lang="en-US" sz="1800" i="1" smtClean="0"/>
              <a:t> Faërie</a:t>
            </a:r>
            <a:r>
              <a:rPr lang="en-US" sz="1800" smtClean="0"/>
              <a:t> itself may perhaps most nearly be translated by Magic – but it is magic of a peculiar mood and power, at the farthest pole from the vulgar devices of the laborious, scientific magician.</a:t>
            </a:r>
            <a:r>
              <a:rPr lang="en-US" sz="1800" smtClean="0">
                <a:hlinkClick r:id="" action="ppaction://noaction"/>
              </a:rPr>
              <a:t>[1]</a:t>
            </a:r>
            <a:endParaRPr lang="en-US" sz="1800" smtClean="0"/>
          </a:p>
          <a:p>
            <a:pPr>
              <a:lnSpc>
                <a:spcPct val="80000"/>
              </a:lnSpc>
            </a:pPr>
            <a:r>
              <a:rPr lang="en-US" sz="1800" smtClean="0"/>
              <a:t/>
            </a:r>
            <a:br>
              <a:rPr lang="en-US" sz="1800" smtClean="0"/>
            </a:br>
            <a:r>
              <a:rPr lang="en-GB" sz="1800" smtClean="0">
                <a:hlinkClick r:id="" action="ppaction://noaction"/>
              </a:rPr>
              <a:t>[1]</a:t>
            </a:r>
            <a:r>
              <a:rPr lang="en-GB" sz="1800" smtClean="0"/>
              <a:t> Tolkein, J.R.R., </a:t>
            </a:r>
            <a:r>
              <a:rPr lang="en-GB" sz="1800" i="1" smtClean="0"/>
              <a:t>Tree and Leaf</a:t>
            </a:r>
            <a:r>
              <a:rPr lang="en-GB" sz="1800" smtClean="0"/>
              <a:t>, London: Unwin 1964, pp. 15-16.</a:t>
            </a:r>
            <a:endParaRPr lang="en-US" sz="1800" smtClean="0"/>
          </a:p>
        </p:txBody>
      </p:sp>
      <p:sp>
        <p:nvSpPr>
          <p:cNvPr id="9220" name="Rectangle 6"/>
          <p:cNvSpPr>
            <a:spLocks noGrp="1" noChangeArrowheads="1"/>
          </p:cNvSpPr>
          <p:nvPr>
            <p:ph sz="half" idx="2"/>
          </p:nvPr>
        </p:nvSpPr>
        <p:spPr/>
        <p:txBody>
          <a:bodyPr/>
          <a:lstStyle/>
          <a:p>
            <a:pPr>
              <a:lnSpc>
                <a:spcPct val="80000"/>
              </a:lnSpc>
            </a:pPr>
            <a:endParaRPr lang="en-GB" sz="1800" smtClean="0"/>
          </a:p>
        </p:txBody>
      </p:sp>
      <p:pic>
        <p:nvPicPr>
          <p:cNvPr id="9221" name="Picture 7" descr="Tolkien.jpeg"/>
          <p:cNvPicPr>
            <a:picLocks noChangeAspect="1"/>
          </p:cNvPicPr>
          <p:nvPr/>
        </p:nvPicPr>
        <p:blipFill>
          <a:blip r:embed="rId3" cstate="print"/>
          <a:srcRect/>
          <a:stretch>
            <a:fillRect/>
          </a:stretch>
        </p:blipFill>
        <p:spPr bwMode="auto">
          <a:xfrm>
            <a:off x="4857750" y="2143125"/>
            <a:ext cx="3597275" cy="3609975"/>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4"/>
          <p:cNvSpPr>
            <a:spLocks noGrp="1"/>
          </p:cNvSpPr>
          <p:nvPr>
            <p:ph type="title"/>
          </p:nvPr>
        </p:nvSpPr>
        <p:spPr/>
        <p:txBody>
          <a:bodyPr/>
          <a:lstStyle/>
          <a:p>
            <a:r>
              <a:rPr lang="en-GB" smtClean="0"/>
              <a:t>Tolkein’s enchanted landscape</a:t>
            </a:r>
            <a:endParaRPr lang="en-US" smtClean="0"/>
          </a:p>
        </p:txBody>
      </p:sp>
      <p:pic>
        <p:nvPicPr>
          <p:cNvPr id="10243" name="Content Placeholder 6" descr="Tolkein.jpg"/>
          <p:cNvPicPr>
            <a:picLocks noGrp="1" noChangeAspect="1"/>
          </p:cNvPicPr>
          <p:nvPr>
            <p:ph idx="1"/>
          </p:nvPr>
        </p:nvPicPr>
        <p:blipFill>
          <a:blip r:embed="rId2" cstate="print"/>
          <a:srcRect/>
          <a:stretch>
            <a:fillRect/>
          </a:stretch>
        </p:blipFill>
        <p:spPr>
          <a:xfrm>
            <a:off x="0" y="2460625"/>
            <a:ext cx="4786313" cy="4397375"/>
          </a:xfrm>
        </p:spPr>
      </p:pic>
      <p:pic>
        <p:nvPicPr>
          <p:cNvPr id="10244" name="Picture 7" descr="Tolkein 2.jpg"/>
          <p:cNvPicPr>
            <a:picLocks noChangeAspect="1"/>
          </p:cNvPicPr>
          <p:nvPr/>
        </p:nvPicPr>
        <p:blipFill>
          <a:blip r:embed="rId3" cstate="print"/>
          <a:srcRect/>
          <a:stretch>
            <a:fillRect/>
          </a:stretch>
        </p:blipFill>
        <p:spPr bwMode="auto">
          <a:xfrm>
            <a:off x="2714625" y="1428750"/>
            <a:ext cx="2765425" cy="2136775"/>
          </a:xfrm>
          <a:prstGeom prst="rect">
            <a:avLst/>
          </a:prstGeom>
          <a:noFill/>
          <a:ln w="9525">
            <a:noFill/>
            <a:miter lim="800000"/>
            <a:headEnd/>
            <a:tailEnd/>
          </a:ln>
        </p:spPr>
      </p:pic>
      <p:pic>
        <p:nvPicPr>
          <p:cNvPr id="10245" name="Picture 8" descr="Tolkein 3.jpg"/>
          <p:cNvPicPr>
            <a:picLocks noChangeAspect="1"/>
          </p:cNvPicPr>
          <p:nvPr/>
        </p:nvPicPr>
        <p:blipFill>
          <a:blip r:embed="rId4" cstate="print"/>
          <a:srcRect/>
          <a:stretch>
            <a:fillRect/>
          </a:stretch>
        </p:blipFill>
        <p:spPr bwMode="auto">
          <a:xfrm>
            <a:off x="5384800" y="2143125"/>
            <a:ext cx="3759200" cy="4373563"/>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GB" sz="2400" dirty="0" smtClean="0"/>
              <a:t>Modern Enchantment, or Glamour (imitation enchantment)?</a:t>
            </a:r>
            <a:br>
              <a:rPr lang="en-GB" sz="2400" dirty="0" smtClean="0"/>
            </a:br>
            <a:r>
              <a:rPr lang="en-GB" sz="2400" dirty="0" smtClean="0"/>
              <a:t>Venus shop in Glastonbury; zodiac image</a:t>
            </a:r>
            <a:endParaRPr lang="en-US" sz="2400" dirty="0" smtClean="0"/>
          </a:p>
        </p:txBody>
      </p:sp>
      <p:sp>
        <p:nvSpPr>
          <p:cNvPr id="7" name="Content Placeholder 6"/>
          <p:cNvSpPr>
            <a:spLocks noGrp="1"/>
          </p:cNvSpPr>
          <p:nvPr>
            <p:ph sz="half" idx="1"/>
          </p:nvPr>
        </p:nvSpPr>
        <p:spPr/>
        <p:txBody>
          <a:bodyPr/>
          <a:lstStyle/>
          <a:p>
            <a:endParaRPr lang="en-GB"/>
          </a:p>
        </p:txBody>
      </p:sp>
      <p:pic>
        <p:nvPicPr>
          <p:cNvPr id="6" name="Picture 6" descr="Vensu shop Glastonbury.jpeg"/>
          <p:cNvPicPr>
            <a:picLocks noChangeAspect="1"/>
          </p:cNvPicPr>
          <p:nvPr/>
        </p:nvPicPr>
        <p:blipFill>
          <a:blip r:embed="rId3" cstate="print"/>
          <a:srcRect/>
          <a:stretch>
            <a:fillRect/>
          </a:stretch>
        </p:blipFill>
        <p:spPr bwMode="auto">
          <a:xfrm>
            <a:off x="323528" y="2564904"/>
            <a:ext cx="4079434" cy="3059842"/>
          </a:xfrm>
          <a:prstGeom prst="rect">
            <a:avLst/>
          </a:prstGeom>
          <a:noFill/>
          <a:ln w="9525">
            <a:noFill/>
            <a:miter lim="800000"/>
            <a:headEnd/>
            <a:tailEnd/>
          </a:ln>
        </p:spPr>
      </p:pic>
      <p:pic>
        <p:nvPicPr>
          <p:cNvPr id="9" name="Content Placeholder 5" descr="Libra.jpeg"/>
          <p:cNvPicPr>
            <a:picLocks noGrp="1" noChangeAspect="1"/>
          </p:cNvPicPr>
          <p:nvPr>
            <p:ph sz="half" idx="2"/>
          </p:nvPr>
        </p:nvPicPr>
        <p:blipFill>
          <a:blip r:embed="rId4" cstate="print"/>
          <a:srcRect/>
          <a:stretch>
            <a:fillRect/>
          </a:stretch>
        </p:blipFill>
        <p:spPr>
          <a:xfrm>
            <a:off x="4870934" y="1600200"/>
            <a:ext cx="3593131" cy="4525963"/>
          </a:xfr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smtClean="0"/>
              <a:t>The sky and enchantment?</a:t>
            </a:r>
            <a:endParaRPr lang="en-GB" dirty="0"/>
          </a:p>
        </p:txBody>
      </p:sp>
      <p:sp>
        <p:nvSpPr>
          <p:cNvPr id="14339" name="Rectangle 3"/>
          <p:cNvSpPr>
            <a:spLocks noGrp="1" noChangeArrowheads="1"/>
          </p:cNvSpPr>
          <p:nvPr>
            <p:ph sz="half" idx="1"/>
          </p:nvPr>
        </p:nvSpPr>
        <p:spPr/>
        <p:txBody>
          <a:bodyPr/>
          <a:lstStyle/>
          <a:p>
            <a:r>
              <a:rPr lang="en-GB" sz="3600" dirty="0" smtClean="0"/>
              <a:t>The awe of the heavens as a theory for the origin of astronomy.</a:t>
            </a:r>
          </a:p>
          <a:p>
            <a:r>
              <a:rPr lang="en-GB" sz="1400" dirty="0" err="1" smtClean="0"/>
              <a:t>E.g</a:t>
            </a:r>
            <a:r>
              <a:rPr lang="en-GB" sz="1400" dirty="0" smtClean="0"/>
              <a:t> </a:t>
            </a:r>
            <a:r>
              <a:rPr lang="en-GB" sz="1400" dirty="0" err="1" smtClean="0"/>
              <a:t>Pannekoek</a:t>
            </a:r>
            <a:r>
              <a:rPr lang="en-GB" sz="1400" dirty="0" smtClean="0"/>
              <a:t>, A., </a:t>
            </a:r>
            <a:r>
              <a:rPr lang="en-GB" sz="1400" i="1" dirty="0" smtClean="0"/>
              <a:t>A History of Astronomy</a:t>
            </a:r>
            <a:r>
              <a:rPr lang="en-GB" sz="1400" dirty="0" smtClean="0"/>
              <a:t>, London: George Allen and </a:t>
            </a:r>
            <a:r>
              <a:rPr lang="en-GB" sz="1400" dirty="0" err="1" smtClean="0"/>
              <a:t>Unwin</a:t>
            </a:r>
            <a:r>
              <a:rPr lang="en-GB" sz="1400" dirty="0" smtClean="0"/>
              <a:t> Ltd., 1961p 19-20.</a:t>
            </a:r>
          </a:p>
        </p:txBody>
      </p:sp>
      <p:sp>
        <p:nvSpPr>
          <p:cNvPr id="7" name="Content Placeholder 6"/>
          <p:cNvSpPr>
            <a:spLocks noGrp="1"/>
          </p:cNvSpPr>
          <p:nvPr>
            <p:ph sz="half" idx="2"/>
          </p:nvPr>
        </p:nvSpPr>
        <p:spPr/>
        <p:txBody>
          <a:bodyPr/>
          <a:lstStyle/>
          <a:p>
            <a:r>
              <a:rPr lang="en-GB" i="1" dirty="0" smtClean="0"/>
              <a:t>‘The heavens are telling the glory of God, and the firmament proclaims his handiwork’ </a:t>
            </a:r>
            <a:r>
              <a:rPr lang="en-GB" sz="1050" dirty="0" smtClean="0"/>
              <a:t>Psalms, 19.1. </a:t>
            </a:r>
          </a:p>
          <a:p>
            <a:endParaRPr lang="en-GB" dirty="0"/>
          </a:p>
        </p:txBody>
      </p:sp>
      <p:pic>
        <p:nvPicPr>
          <p:cNvPr id="14341" name="Picture 6" descr="Night Sky.jpeg"/>
          <p:cNvPicPr>
            <a:picLocks noChangeAspect="1"/>
          </p:cNvPicPr>
          <p:nvPr/>
        </p:nvPicPr>
        <p:blipFill>
          <a:blip r:embed="rId3" cstate="print"/>
          <a:srcRect/>
          <a:stretch>
            <a:fillRect/>
          </a:stretch>
        </p:blipFill>
        <p:spPr bwMode="auto">
          <a:xfrm>
            <a:off x="899593" y="5130125"/>
            <a:ext cx="2664296" cy="1598578"/>
          </a:xfrm>
          <a:prstGeom prst="rect">
            <a:avLst/>
          </a:prstGeom>
          <a:noFill/>
          <a:ln w="9525">
            <a:noFill/>
            <a:miter lim="800000"/>
            <a:headEnd/>
            <a:tailEnd/>
          </a:ln>
        </p:spPr>
      </p:pic>
      <p:pic>
        <p:nvPicPr>
          <p:cNvPr id="8" name="Picture 7" descr="sunrise.jpg"/>
          <p:cNvPicPr>
            <a:picLocks noChangeAspect="1"/>
          </p:cNvPicPr>
          <p:nvPr/>
        </p:nvPicPr>
        <p:blipFill>
          <a:blip r:embed="rId4" cstate="print"/>
          <a:srcRect/>
          <a:stretch>
            <a:fillRect/>
          </a:stretch>
        </p:blipFill>
        <p:spPr bwMode="auto">
          <a:xfrm>
            <a:off x="5220072" y="4305571"/>
            <a:ext cx="3471491" cy="2266679"/>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GB" smtClean="0"/>
              <a:t>THE HISTORICAL THEORY</a:t>
            </a:r>
            <a:endParaRPr lang="en-US" smtClean="0"/>
          </a:p>
        </p:txBody>
      </p:sp>
      <p:sp>
        <p:nvSpPr>
          <p:cNvPr id="16387" name="Content Placeholder 2"/>
          <p:cNvSpPr>
            <a:spLocks noGrp="1"/>
          </p:cNvSpPr>
          <p:nvPr>
            <p:ph sz="half" idx="1"/>
          </p:nvPr>
        </p:nvSpPr>
        <p:spPr/>
        <p:txBody>
          <a:bodyPr/>
          <a:lstStyle/>
          <a:p>
            <a:r>
              <a:rPr lang="en-GB" dirty="0" smtClean="0"/>
              <a:t>The Protestant Reformation in 16</a:t>
            </a:r>
            <a:r>
              <a:rPr lang="en-GB" baseline="30000" dirty="0" smtClean="0"/>
              <a:t>th</a:t>
            </a:r>
            <a:r>
              <a:rPr lang="en-GB" dirty="0" smtClean="0"/>
              <a:t> century Europe:</a:t>
            </a:r>
          </a:p>
          <a:p>
            <a:r>
              <a:rPr lang="en-GB" dirty="0" smtClean="0"/>
              <a:t>Rejection of the magic and mystery of the Roman Catholic Church</a:t>
            </a:r>
          </a:p>
          <a:p>
            <a:r>
              <a:rPr lang="en-GB" dirty="0" smtClean="0"/>
              <a:t>Combined with rejection of folk magic amongst ordinary people</a:t>
            </a:r>
          </a:p>
          <a:p>
            <a:endParaRPr lang="en-US" dirty="0" smtClean="0"/>
          </a:p>
        </p:txBody>
      </p:sp>
      <p:sp>
        <p:nvSpPr>
          <p:cNvPr id="5" name="Content Placeholder 4"/>
          <p:cNvSpPr>
            <a:spLocks noGrp="1"/>
          </p:cNvSpPr>
          <p:nvPr>
            <p:ph sz="half" idx="2"/>
          </p:nvPr>
        </p:nvSpPr>
        <p:spPr/>
        <p:txBody>
          <a:bodyPr/>
          <a:lstStyle/>
          <a:p>
            <a:r>
              <a:rPr lang="en-US" sz="2000" dirty="0" smtClean="0"/>
              <a:t>The German </a:t>
            </a:r>
            <a:r>
              <a:rPr lang="en-US" sz="2000" dirty="0" err="1" smtClean="0"/>
              <a:t>playwrite</a:t>
            </a:r>
            <a:r>
              <a:rPr lang="en-US" sz="2000" dirty="0" smtClean="0"/>
              <a:t> and poet Friedrich Schiller (1759-1805) referred to </a:t>
            </a:r>
          </a:p>
          <a:p>
            <a:r>
              <a:rPr lang="en-US" sz="2000" i="1" dirty="0" smtClean="0"/>
              <a:t>die </a:t>
            </a:r>
            <a:r>
              <a:rPr lang="en-US" sz="2000" i="1" dirty="0" err="1" smtClean="0"/>
              <a:t>Entgötterung</a:t>
            </a:r>
            <a:r>
              <a:rPr lang="en-US" sz="2000" i="1" dirty="0" smtClean="0"/>
              <a:t> der </a:t>
            </a:r>
            <a:r>
              <a:rPr lang="en-US" sz="2000" i="1" dirty="0" err="1" smtClean="0"/>
              <a:t>Natur</a:t>
            </a:r>
            <a:r>
              <a:rPr lang="en-US" sz="2000" dirty="0" smtClean="0"/>
              <a:t>, the ‘</a:t>
            </a:r>
            <a:r>
              <a:rPr lang="en-US" sz="2000" dirty="0" err="1" smtClean="0"/>
              <a:t>disgodding</a:t>
            </a:r>
            <a:r>
              <a:rPr lang="en-US" sz="2000" dirty="0" smtClean="0"/>
              <a:t> of nature’, </a:t>
            </a:r>
          </a:p>
          <a:p>
            <a:r>
              <a:rPr lang="en-US" sz="2000" dirty="0" smtClean="0"/>
              <a:t>The ‘progressive removal of mind, or spirit, from phenomenal appearances’</a:t>
            </a:r>
            <a:r>
              <a:rPr lang="en-GB" sz="2000" dirty="0" smtClean="0"/>
              <a:t> </a:t>
            </a:r>
          </a:p>
          <a:p>
            <a:r>
              <a:rPr lang="en-GB" sz="2000" dirty="0" smtClean="0"/>
              <a:t>= The Romantic rejection of the perceived alienating rationalism of the Enlightenment.</a:t>
            </a:r>
          </a:p>
          <a:p>
            <a:endParaRPr lang="en-GB" dirty="0"/>
          </a:p>
        </p:txBody>
      </p:sp>
      <p:pic>
        <p:nvPicPr>
          <p:cNvPr id="6" name="Picture 6" descr="Schiller.jpeg"/>
          <p:cNvPicPr>
            <a:picLocks noChangeAspect="1"/>
          </p:cNvPicPr>
          <p:nvPr/>
        </p:nvPicPr>
        <p:blipFill>
          <a:blip r:embed="rId2" cstate="print"/>
          <a:srcRect/>
          <a:stretch>
            <a:fillRect/>
          </a:stretch>
        </p:blipFill>
        <p:spPr bwMode="auto">
          <a:xfrm>
            <a:off x="7740352" y="5445224"/>
            <a:ext cx="796925" cy="1090613"/>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GB" dirty="0" smtClean="0"/>
              <a:t>Max Weber 1864-1920</a:t>
            </a:r>
            <a:br>
              <a:rPr lang="en-GB" dirty="0" smtClean="0"/>
            </a:br>
            <a:r>
              <a:rPr lang="en-GB" dirty="0" smtClean="0"/>
              <a:t>Disenchantment</a:t>
            </a:r>
            <a:endParaRPr lang="en-US" dirty="0" smtClean="0"/>
          </a:p>
        </p:txBody>
      </p:sp>
      <p:sp>
        <p:nvSpPr>
          <p:cNvPr id="19459" name="Rectangle 3"/>
          <p:cNvSpPr>
            <a:spLocks noGrp="1" noChangeArrowheads="1"/>
          </p:cNvSpPr>
          <p:nvPr>
            <p:ph idx="1"/>
          </p:nvPr>
        </p:nvSpPr>
        <p:spPr/>
        <p:txBody>
          <a:bodyPr/>
          <a:lstStyle/>
          <a:p>
            <a:pPr>
              <a:lnSpc>
                <a:spcPct val="80000"/>
              </a:lnSpc>
              <a:buNone/>
            </a:pPr>
            <a:endParaRPr lang="en-US" sz="2000" dirty="0" smtClean="0"/>
          </a:p>
          <a:p>
            <a:pPr>
              <a:lnSpc>
                <a:spcPct val="80000"/>
              </a:lnSpc>
              <a:buNone/>
            </a:pPr>
            <a:r>
              <a:rPr lang="en-GB" sz="2000" dirty="0" smtClean="0"/>
              <a:t>The combined effect of the Protestant Reformation and the scientific revolution was to ‘disenchant’ humanity.</a:t>
            </a:r>
          </a:p>
          <a:p>
            <a:pPr>
              <a:lnSpc>
                <a:spcPct val="80000"/>
              </a:lnSpc>
              <a:buNone/>
            </a:pPr>
            <a:endParaRPr lang="en-US" sz="2000" dirty="0" smtClean="0"/>
          </a:p>
          <a:p>
            <a:pPr>
              <a:lnSpc>
                <a:spcPct val="80000"/>
              </a:lnSpc>
              <a:buNone/>
            </a:pPr>
            <a:r>
              <a:rPr lang="en-US" sz="2000" dirty="0" smtClean="0"/>
              <a:t>‘The increasing intellectualization and </a:t>
            </a:r>
            <a:r>
              <a:rPr lang="en-US" sz="2000" dirty="0" err="1" smtClean="0"/>
              <a:t>rationalisation</a:t>
            </a:r>
            <a:r>
              <a:rPr lang="en-US" sz="2000" dirty="0" smtClean="0"/>
              <a:t> do </a:t>
            </a:r>
            <a:r>
              <a:rPr lang="en-US" sz="2000" i="1" dirty="0" smtClean="0"/>
              <a:t>not</a:t>
            </a:r>
            <a:r>
              <a:rPr lang="en-US" sz="2000" dirty="0" smtClean="0"/>
              <a:t>, therefore, indicate an increased and general knowledge of the conditions under which one lives.</a:t>
            </a:r>
          </a:p>
          <a:p>
            <a:pPr>
              <a:lnSpc>
                <a:spcPct val="80000"/>
              </a:lnSpc>
              <a:buNone/>
            </a:pPr>
            <a:r>
              <a:rPr lang="en-US" sz="2000" dirty="0" smtClean="0"/>
              <a:t>It means something else, namely, the knowledge or belief that if one but wished one could learn it any time. Hence, it means that principally there are no mysterious incalculable forces that come into play, but rather that one can, in principle, master all things by calculation. </a:t>
            </a:r>
            <a:r>
              <a:rPr lang="en-US" sz="2000" u="sng" dirty="0" smtClean="0"/>
              <a:t>This means that the world is disenchanted</a:t>
            </a:r>
            <a:r>
              <a:rPr lang="en-US" sz="2000" dirty="0" smtClean="0"/>
              <a:t>. One need no longer have recourse to magical means in order to master the spirits, as did the savage, for whom such mysterious powers existed. Technical means and calculations perform the service. This above all is what intellectualization means’.</a:t>
            </a:r>
            <a:r>
              <a:rPr lang="en-US" sz="2000" dirty="0" smtClean="0">
                <a:hlinkClick r:id="" action="ppaction://noaction"/>
              </a:rPr>
              <a:t>[1]</a:t>
            </a:r>
            <a:r>
              <a:rPr lang="en-US" sz="2000" dirty="0" smtClean="0"/>
              <a:t/>
            </a:r>
            <a:br>
              <a:rPr lang="en-US" sz="2000" dirty="0" smtClean="0"/>
            </a:br>
            <a:r>
              <a:rPr lang="en-US" sz="2000" dirty="0" smtClean="0">
                <a:hlinkClick r:id="" action="ppaction://noaction"/>
              </a:rPr>
              <a:t>[1]</a:t>
            </a:r>
            <a:r>
              <a:rPr lang="en-US" sz="2000" dirty="0" smtClean="0"/>
              <a:t> Weber, Max, </a:t>
            </a:r>
            <a:r>
              <a:rPr lang="en-US" sz="2000" i="1" dirty="0" smtClean="0"/>
              <a:t>From Max Weber: Essays in Sociology</a:t>
            </a:r>
            <a:r>
              <a:rPr lang="en-US" sz="2000" dirty="0" smtClean="0"/>
              <a:t>, ed. H.H. Garth and C. Mills Wright, London: </a:t>
            </a:r>
            <a:r>
              <a:rPr lang="en-US" sz="2000" dirty="0" err="1" smtClean="0"/>
              <a:t>Kegan</a:t>
            </a:r>
            <a:r>
              <a:rPr lang="en-US" sz="2000" dirty="0" smtClean="0"/>
              <a:t> Paul, Trench, </a:t>
            </a:r>
            <a:r>
              <a:rPr lang="en-US" sz="2000" dirty="0" err="1" smtClean="0"/>
              <a:t>Trubner</a:t>
            </a:r>
            <a:r>
              <a:rPr lang="en-US" sz="2000" dirty="0" smtClean="0"/>
              <a:t> &amp; Co., 1947, p. 139.</a:t>
            </a:r>
          </a:p>
        </p:txBody>
      </p:sp>
      <p:pic>
        <p:nvPicPr>
          <p:cNvPr id="19460" name="Picture 2"/>
          <p:cNvPicPr>
            <a:picLocks noChangeAspect="1" noChangeArrowheads="1"/>
          </p:cNvPicPr>
          <p:nvPr/>
        </p:nvPicPr>
        <p:blipFill>
          <a:blip r:embed="rId2" cstate="print"/>
          <a:srcRect/>
          <a:stretch>
            <a:fillRect/>
          </a:stretch>
        </p:blipFill>
        <p:spPr bwMode="auto">
          <a:xfrm>
            <a:off x="7215188" y="6072188"/>
            <a:ext cx="1570037" cy="646112"/>
          </a:xfrm>
          <a:prstGeom prst="rect">
            <a:avLst/>
          </a:prstGeom>
          <a:noFill/>
          <a:ln w="9525">
            <a:noFill/>
            <a:miter lim="800000"/>
            <a:headEnd/>
            <a:tailEnd/>
          </a:ln>
        </p:spPr>
      </p:pic>
      <p:pic>
        <p:nvPicPr>
          <p:cNvPr id="5" name="Picture 8" descr="weber">
            <a:hlinkClick r:id="rId3"/>
          </p:cNvPr>
          <p:cNvPicPr>
            <a:picLocks noChangeAspect="1" noChangeArrowheads="1"/>
          </p:cNvPicPr>
          <p:nvPr/>
        </p:nvPicPr>
        <p:blipFill>
          <a:blip r:embed="rId4" cstate="print"/>
          <a:srcRect/>
          <a:stretch>
            <a:fillRect/>
          </a:stretch>
        </p:blipFill>
        <p:spPr bwMode="auto">
          <a:xfrm>
            <a:off x="7812360" y="332656"/>
            <a:ext cx="1091453" cy="1134889"/>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Wouter</a:t>
            </a:r>
            <a:r>
              <a:rPr lang="en-GB" dirty="0" smtClean="0"/>
              <a:t> </a:t>
            </a:r>
            <a:r>
              <a:rPr lang="en-GB" dirty="0" err="1" smtClean="0"/>
              <a:t>Hanegraaff</a:t>
            </a:r>
            <a:r>
              <a:rPr lang="en-GB" dirty="0" smtClean="0"/>
              <a:t> defines Disenchantment </a:t>
            </a:r>
            <a:endParaRPr lang="en-GB" dirty="0"/>
          </a:p>
        </p:txBody>
      </p:sp>
      <p:sp>
        <p:nvSpPr>
          <p:cNvPr id="3" name="Content Placeholder 2"/>
          <p:cNvSpPr>
            <a:spLocks noGrp="1"/>
          </p:cNvSpPr>
          <p:nvPr>
            <p:ph idx="1"/>
          </p:nvPr>
        </p:nvSpPr>
        <p:spPr/>
        <p:txBody>
          <a:bodyPr/>
          <a:lstStyle/>
          <a:p>
            <a:r>
              <a:rPr lang="en-GB" i="1" dirty="0" smtClean="0"/>
              <a:t>‘The social pressure exerted upon human beings to deny the spontaneous tendency of participation, by accepting the claims of a culturally established ideology according to which instrumental causality amounts to a worldview capable in principle of rationally explaining all aspects of reality’.</a:t>
            </a:r>
          </a:p>
          <a:p>
            <a:r>
              <a:rPr lang="en-US" sz="2000" dirty="0" err="1" smtClean="0"/>
              <a:t>Hanegraaff</a:t>
            </a:r>
            <a:r>
              <a:rPr lang="en-US" sz="2000" dirty="0" smtClean="0"/>
              <a:t>, W.J., 2003. How magic survived the disenchantment of the world.  In </a:t>
            </a:r>
            <a:r>
              <a:rPr lang="en-US" sz="2000" i="1" dirty="0" smtClean="0"/>
              <a:t>Religion  </a:t>
            </a:r>
            <a:r>
              <a:rPr lang="en-US" sz="2000" dirty="0" smtClean="0"/>
              <a:t>Vol. 33, pp.357-380 (p.   </a:t>
            </a:r>
            <a:r>
              <a:rPr lang="en-GB" sz="2000" dirty="0" smtClean="0"/>
              <a:t>377).</a:t>
            </a:r>
          </a:p>
          <a:p>
            <a:endParaRPr lang="en-GB" dirty="0"/>
          </a:p>
        </p:txBody>
      </p:sp>
      <p:pic>
        <p:nvPicPr>
          <p:cNvPr id="4" name="Picture 3" descr="Wouter Hannegraaff.jpg"/>
          <p:cNvPicPr>
            <a:picLocks noChangeAspect="1"/>
          </p:cNvPicPr>
          <p:nvPr/>
        </p:nvPicPr>
        <p:blipFill>
          <a:blip r:embed="rId2" cstate="print"/>
          <a:stretch>
            <a:fillRect/>
          </a:stretch>
        </p:blipFill>
        <p:spPr>
          <a:xfrm>
            <a:off x="7928421" y="5517232"/>
            <a:ext cx="1215579" cy="1215579"/>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A famous metaphor - </a:t>
            </a:r>
            <a:r>
              <a:rPr lang="en-GB" dirty="0" err="1" smtClean="0"/>
              <a:t>unweaving</a:t>
            </a:r>
            <a:r>
              <a:rPr lang="en-GB" dirty="0" smtClean="0"/>
              <a:t> the rainbow</a:t>
            </a:r>
            <a:endParaRPr lang="en-GB" dirty="0"/>
          </a:p>
        </p:txBody>
      </p:sp>
      <p:sp>
        <p:nvSpPr>
          <p:cNvPr id="5" name="Content Placeholder 4"/>
          <p:cNvSpPr>
            <a:spLocks noGrp="1"/>
          </p:cNvSpPr>
          <p:nvPr>
            <p:ph sz="half" idx="1"/>
          </p:nvPr>
        </p:nvSpPr>
        <p:spPr/>
        <p:txBody>
          <a:bodyPr/>
          <a:lstStyle/>
          <a:p>
            <a:pPr>
              <a:buNone/>
            </a:pPr>
            <a:r>
              <a:rPr lang="en-GB" sz="1200" dirty="0" smtClean="0"/>
              <a:t>The Romantic poet John Keats wrote in his poem </a:t>
            </a:r>
            <a:r>
              <a:rPr lang="en-GB" sz="1200" dirty="0" err="1" smtClean="0"/>
              <a:t>Lamia</a:t>
            </a:r>
            <a:r>
              <a:rPr lang="en-GB" sz="1200" dirty="0" smtClean="0"/>
              <a:t>  in 1820, that Philosophy )i.e., Natural Philosophy, what we would call science) ‘</a:t>
            </a:r>
            <a:r>
              <a:rPr lang="en-GB" sz="1200" dirty="0" err="1" smtClean="0"/>
              <a:t>unweaved</a:t>
            </a:r>
            <a:r>
              <a:rPr lang="en-GB" sz="1200" dirty="0" smtClean="0"/>
              <a:t>’ the rainbow, or, as could say, destroyed enchantment.</a:t>
            </a:r>
          </a:p>
          <a:p>
            <a:pPr>
              <a:buNone/>
            </a:pPr>
            <a:r>
              <a:rPr lang="en-GB" sz="1200" b="1" dirty="0" smtClean="0"/>
              <a:t> </a:t>
            </a:r>
            <a:endParaRPr lang="en-GB" sz="1200" dirty="0" smtClean="0"/>
          </a:p>
          <a:p>
            <a:r>
              <a:rPr lang="en-GB" sz="1200" b="1" i="1" dirty="0" smtClean="0"/>
              <a:t>Part II</a:t>
            </a:r>
            <a:endParaRPr lang="en-GB" sz="1200" i="1" dirty="0" smtClean="0"/>
          </a:p>
          <a:p>
            <a:r>
              <a:rPr lang="en-GB" sz="1200" i="1" dirty="0" smtClean="0"/>
              <a:t>Do not all charms fly </a:t>
            </a:r>
            <a:br>
              <a:rPr lang="en-GB" sz="1200" i="1" dirty="0" smtClean="0"/>
            </a:br>
            <a:r>
              <a:rPr lang="en-GB" sz="1200" i="1" dirty="0" smtClean="0"/>
              <a:t>At the mere touch of cold philosophy? </a:t>
            </a:r>
            <a:br>
              <a:rPr lang="en-GB" sz="1200" i="1" dirty="0" smtClean="0"/>
            </a:br>
            <a:r>
              <a:rPr lang="en-GB" sz="1200" i="1" dirty="0" smtClean="0"/>
              <a:t>There was an awful rainbow once in heaven: </a:t>
            </a:r>
            <a:br>
              <a:rPr lang="en-GB" sz="1200" i="1" dirty="0" smtClean="0"/>
            </a:br>
            <a:r>
              <a:rPr lang="en-GB" sz="1200" i="1" dirty="0" smtClean="0"/>
              <a:t>We know her woof, her texture; she is given </a:t>
            </a:r>
            <a:br>
              <a:rPr lang="en-GB" sz="1200" i="1" dirty="0" smtClean="0"/>
            </a:br>
            <a:r>
              <a:rPr lang="en-GB" sz="1200" i="1" dirty="0" smtClean="0"/>
              <a:t>In the dull catalogue of common things. </a:t>
            </a:r>
            <a:br>
              <a:rPr lang="en-GB" sz="1200" i="1" dirty="0" smtClean="0"/>
            </a:br>
            <a:r>
              <a:rPr lang="en-GB" sz="1200" i="1" dirty="0" smtClean="0"/>
              <a:t>Philosophy will clip an Angel’s wings, </a:t>
            </a:r>
            <a:br>
              <a:rPr lang="en-GB" sz="1200" i="1" dirty="0" smtClean="0"/>
            </a:br>
            <a:r>
              <a:rPr lang="en-GB" sz="1200" i="1" dirty="0" smtClean="0"/>
              <a:t>Conquer all mysteries by rule and line, </a:t>
            </a:r>
            <a:br>
              <a:rPr lang="en-GB" sz="1200" i="1" dirty="0" smtClean="0"/>
            </a:br>
            <a:r>
              <a:rPr lang="en-GB" sz="1200" i="1" dirty="0" smtClean="0"/>
              <a:t>Empty the haunted air, and </a:t>
            </a:r>
            <a:r>
              <a:rPr lang="en-GB" sz="1200" i="1" dirty="0" err="1" smtClean="0"/>
              <a:t>gnomed</a:t>
            </a:r>
            <a:r>
              <a:rPr lang="en-GB" sz="1200" i="1" dirty="0" smtClean="0"/>
              <a:t> mine - </a:t>
            </a:r>
            <a:br>
              <a:rPr lang="en-GB" sz="1200" i="1" dirty="0" smtClean="0"/>
            </a:br>
            <a:r>
              <a:rPr lang="en-GB" sz="1200" i="1" dirty="0" err="1" smtClean="0"/>
              <a:t>Unweave</a:t>
            </a:r>
            <a:r>
              <a:rPr lang="en-GB" sz="1200" i="1" dirty="0" smtClean="0"/>
              <a:t> a rainbow, as it erewhile made </a:t>
            </a:r>
            <a:br>
              <a:rPr lang="en-GB" sz="1200" i="1" dirty="0" smtClean="0"/>
            </a:br>
            <a:r>
              <a:rPr lang="en-GB" sz="1200" i="1" dirty="0" smtClean="0"/>
              <a:t>The tender-</a:t>
            </a:r>
            <a:r>
              <a:rPr lang="en-GB" sz="1200" i="1" dirty="0" err="1" smtClean="0"/>
              <a:t>person’d</a:t>
            </a:r>
            <a:r>
              <a:rPr lang="en-GB" sz="1200" i="1" dirty="0" smtClean="0"/>
              <a:t> </a:t>
            </a:r>
            <a:r>
              <a:rPr lang="en-GB" sz="1200" i="1" dirty="0" err="1" smtClean="0"/>
              <a:t>Lamia</a:t>
            </a:r>
            <a:r>
              <a:rPr lang="en-GB" sz="1200" i="1" dirty="0" smtClean="0"/>
              <a:t> melt into a shade. </a:t>
            </a:r>
            <a:r>
              <a:rPr lang="en-GB" sz="1200" dirty="0" smtClean="0"/>
              <a:t/>
            </a:r>
            <a:br>
              <a:rPr lang="en-GB" sz="1200" dirty="0" smtClean="0"/>
            </a:br>
            <a:endParaRPr lang="en-GB" sz="1200" dirty="0" smtClean="0"/>
          </a:p>
          <a:p>
            <a:r>
              <a:rPr lang="en-GB" sz="1200" dirty="0" smtClean="0"/>
              <a:t>http://www.gutenberg.org/ebooks/2490</a:t>
            </a:r>
          </a:p>
          <a:p>
            <a:r>
              <a:rPr lang="en-GB" sz="1200" dirty="0" smtClean="0"/>
              <a:t>(</a:t>
            </a:r>
            <a:r>
              <a:rPr lang="en-GB" sz="1200" dirty="0" err="1" smtClean="0"/>
              <a:t>Lamia</a:t>
            </a:r>
            <a:r>
              <a:rPr lang="en-GB" sz="1200" dirty="0" smtClean="0"/>
              <a:t> was the daughter of Libya and </a:t>
            </a:r>
            <a:r>
              <a:rPr lang="en-GB" sz="1200" dirty="0" err="1" smtClean="0"/>
              <a:t>Belus</a:t>
            </a:r>
            <a:r>
              <a:rPr lang="en-GB" sz="1200" dirty="0" smtClean="0"/>
              <a:t>, a child-devouring daemon.)</a:t>
            </a:r>
          </a:p>
          <a:p>
            <a:r>
              <a:rPr lang="en-GB" sz="1200" dirty="0" smtClean="0"/>
              <a:t>The rainbow was the one seen by Noah at the end of the great flood.</a:t>
            </a:r>
          </a:p>
          <a:p>
            <a:endParaRPr lang="en-GB" dirty="0"/>
          </a:p>
        </p:txBody>
      </p:sp>
      <p:sp>
        <p:nvSpPr>
          <p:cNvPr id="6" name="Content Placeholder 5"/>
          <p:cNvSpPr>
            <a:spLocks noGrp="1"/>
          </p:cNvSpPr>
          <p:nvPr>
            <p:ph sz="half" idx="2"/>
          </p:nvPr>
        </p:nvSpPr>
        <p:spPr/>
        <p:txBody>
          <a:bodyPr/>
          <a:lstStyle/>
          <a:p>
            <a:pPr>
              <a:buNone/>
            </a:pPr>
            <a:r>
              <a:rPr lang="en-US" sz="2000" dirty="0" smtClean="0"/>
              <a:t>Answered by Richard Dawkins in  </a:t>
            </a:r>
            <a:r>
              <a:rPr lang="en-US" sz="2000" i="1" dirty="0" smtClean="0"/>
              <a:t>Unweaving the Rainbow</a:t>
            </a:r>
            <a:r>
              <a:rPr lang="en-US" sz="2000" dirty="0" smtClean="0"/>
              <a:t>, London: Penguin, 1998, who argued that science can be enchanting</a:t>
            </a:r>
          </a:p>
          <a:p>
            <a:endParaRPr lang="en-GB" dirty="0" smtClean="0"/>
          </a:p>
          <a:p>
            <a:endParaRPr lang="en-GB" dirty="0"/>
          </a:p>
        </p:txBody>
      </p:sp>
      <p:pic>
        <p:nvPicPr>
          <p:cNvPr id="7" name="Picture 6" descr="keats.jpg"/>
          <p:cNvPicPr>
            <a:picLocks noChangeAspect="1"/>
          </p:cNvPicPr>
          <p:nvPr/>
        </p:nvPicPr>
        <p:blipFill>
          <a:blip r:embed="rId2" cstate="print"/>
          <a:stretch>
            <a:fillRect/>
          </a:stretch>
        </p:blipFill>
        <p:spPr>
          <a:xfrm>
            <a:off x="3131840" y="5836786"/>
            <a:ext cx="720080" cy="927141"/>
          </a:xfrm>
          <a:prstGeom prst="rect">
            <a:avLst/>
          </a:prstGeom>
        </p:spPr>
      </p:pic>
      <p:pic>
        <p:nvPicPr>
          <p:cNvPr id="8" name="Picture 7" descr="Dawkins Unweaving_the_Rainbow,_first_edition.jpg"/>
          <p:cNvPicPr>
            <a:picLocks noChangeAspect="1"/>
          </p:cNvPicPr>
          <p:nvPr/>
        </p:nvPicPr>
        <p:blipFill>
          <a:blip r:embed="rId3" cstate="print"/>
          <a:stretch>
            <a:fillRect/>
          </a:stretch>
        </p:blipFill>
        <p:spPr>
          <a:xfrm>
            <a:off x="5868144" y="3356992"/>
            <a:ext cx="1901056" cy="2713325"/>
          </a:xfrm>
          <a:prstGeom prst="rect">
            <a:avLst/>
          </a:prstGeom>
        </p:spPr>
      </p:pic>
      <p:pic>
        <p:nvPicPr>
          <p:cNvPr id="9" name="Picture 8" descr="Dawkins.jpg"/>
          <p:cNvPicPr>
            <a:picLocks noChangeAspect="1"/>
          </p:cNvPicPr>
          <p:nvPr/>
        </p:nvPicPr>
        <p:blipFill>
          <a:blip r:embed="rId4" cstate="print"/>
          <a:stretch>
            <a:fillRect/>
          </a:stretch>
        </p:blipFill>
        <p:spPr>
          <a:xfrm>
            <a:off x="4644008" y="5157192"/>
            <a:ext cx="1101279" cy="1375229"/>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GB" smtClean="0"/>
              <a:t>THE SOCIOLOGICAL THEORY</a:t>
            </a:r>
          </a:p>
        </p:txBody>
      </p:sp>
      <p:sp>
        <p:nvSpPr>
          <p:cNvPr id="20483" name="Rectangle 3"/>
          <p:cNvSpPr>
            <a:spLocks noGrp="1" noChangeArrowheads="1"/>
          </p:cNvSpPr>
          <p:nvPr>
            <p:ph idx="1"/>
          </p:nvPr>
        </p:nvSpPr>
        <p:spPr/>
        <p:txBody>
          <a:bodyPr/>
          <a:lstStyle/>
          <a:p>
            <a:pPr marL="533400" indent="-533400">
              <a:buNone/>
            </a:pPr>
            <a:r>
              <a:rPr lang="en-GB" sz="2800" dirty="0" smtClean="0"/>
              <a:t>Widely accepted.</a:t>
            </a:r>
          </a:p>
          <a:p>
            <a:pPr marL="533400" indent="-533400">
              <a:buNone/>
            </a:pPr>
            <a:r>
              <a:rPr lang="en-GB" sz="2800" dirty="0" smtClean="0"/>
              <a:t>Generally:</a:t>
            </a:r>
          </a:p>
          <a:p>
            <a:pPr marL="533400" indent="-533400">
              <a:buFontTx/>
              <a:buAutoNum type="arabicPeriod"/>
            </a:pPr>
            <a:r>
              <a:rPr lang="en-GB" sz="2800" dirty="0" smtClean="0"/>
              <a:t>Europe was disenchanted in the 16</a:t>
            </a:r>
            <a:r>
              <a:rPr lang="en-GB" sz="2800" baseline="30000" dirty="0" smtClean="0"/>
              <a:t>th</a:t>
            </a:r>
            <a:r>
              <a:rPr lang="en-GB" sz="2800" dirty="0" smtClean="0"/>
              <a:t>/17</a:t>
            </a:r>
            <a:r>
              <a:rPr lang="en-GB" sz="2800" baseline="30000" dirty="0" smtClean="0"/>
              <a:t>th</a:t>
            </a:r>
            <a:r>
              <a:rPr lang="en-GB" sz="2800" dirty="0" smtClean="0"/>
              <a:t> c</a:t>
            </a:r>
          </a:p>
          <a:p>
            <a:pPr marL="533400" indent="-533400">
              <a:buFontTx/>
              <a:buAutoNum type="arabicPeriod"/>
            </a:pPr>
            <a:r>
              <a:rPr lang="en-GB" sz="2800" dirty="0" smtClean="0"/>
              <a:t>Science and technology are disenchanting.</a:t>
            </a:r>
          </a:p>
          <a:p>
            <a:pPr marL="533400" indent="-533400">
              <a:buFontTx/>
              <a:buAutoNum type="arabicPeriod"/>
            </a:pPr>
            <a:r>
              <a:rPr lang="en-GB" sz="2800" dirty="0" smtClean="0"/>
              <a:t>The appeal of alternative spiritualities is their ability to re-enchant.</a:t>
            </a:r>
          </a:p>
          <a:p>
            <a:pPr marL="533400" indent="-533400"/>
            <a:endParaRPr lang="en-GB" sz="2800" dirty="0" smtClean="0"/>
          </a:p>
          <a:p>
            <a:pPr marL="533400" indent="-533400"/>
            <a:r>
              <a:rPr lang="en-GB" sz="2800" dirty="0" smtClean="0"/>
              <a:t>But is this true?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4"/>
          <p:cNvSpPr>
            <a:spLocks noGrp="1" noChangeArrowheads="1"/>
          </p:cNvSpPr>
          <p:nvPr>
            <p:ph type="title"/>
          </p:nvPr>
        </p:nvSpPr>
        <p:spPr/>
        <p:txBody>
          <a:bodyPr/>
          <a:lstStyle/>
          <a:p>
            <a:r>
              <a:rPr lang="en-GB" sz="4000" smtClean="0"/>
              <a:t>The Modern World as Disenchanted: Zygmunt Bauman</a:t>
            </a:r>
            <a:endParaRPr lang="en-US" sz="4000" smtClean="0"/>
          </a:p>
        </p:txBody>
      </p:sp>
      <p:sp>
        <p:nvSpPr>
          <p:cNvPr id="21507" name="Rectangle 5"/>
          <p:cNvSpPr>
            <a:spLocks noGrp="1" noChangeArrowheads="1"/>
          </p:cNvSpPr>
          <p:nvPr>
            <p:ph type="body" sz="half" idx="1"/>
          </p:nvPr>
        </p:nvSpPr>
        <p:spPr/>
        <p:txBody>
          <a:bodyPr/>
          <a:lstStyle/>
          <a:p>
            <a:r>
              <a:rPr lang="en-US" sz="2400" dirty="0" smtClean="0"/>
              <a:t>‘</a:t>
            </a:r>
            <a:r>
              <a:rPr lang="en-GB" sz="2400" dirty="0" smtClean="0"/>
              <a:t>All in all, </a:t>
            </a:r>
            <a:r>
              <a:rPr lang="en-GB" sz="2400" dirty="0" err="1" smtClean="0"/>
              <a:t>postmodernity</a:t>
            </a:r>
            <a:r>
              <a:rPr lang="en-GB" sz="2400" dirty="0" smtClean="0"/>
              <a:t> can be seen as restoring to the world what modernity, presumptuously, had taken away; as a re-enchantment of the world that modernity tried hard to </a:t>
            </a:r>
            <a:r>
              <a:rPr lang="en-GB" sz="2400" dirty="0" err="1" smtClean="0"/>
              <a:t>dis</a:t>
            </a:r>
            <a:r>
              <a:rPr lang="en-GB" sz="2400" dirty="0" smtClean="0"/>
              <a:t>-enchant”</a:t>
            </a:r>
            <a:r>
              <a:rPr lang="en-GB" sz="2400" dirty="0" smtClean="0">
                <a:hlinkClick r:id="" action="ppaction://noaction"/>
              </a:rPr>
              <a:t>[1]</a:t>
            </a:r>
            <a:r>
              <a:rPr lang="en-GB" sz="2400" dirty="0" smtClean="0"/>
              <a:t> </a:t>
            </a:r>
            <a:endParaRPr lang="en-US" sz="2400" dirty="0" smtClean="0"/>
          </a:p>
          <a:p>
            <a:r>
              <a:rPr lang="en-US" sz="2400" dirty="0" smtClean="0"/>
              <a:t/>
            </a:r>
            <a:br>
              <a:rPr lang="en-US" sz="2400" dirty="0" smtClean="0"/>
            </a:br>
            <a:r>
              <a:rPr lang="en-GB" sz="1400" dirty="0" smtClean="0">
                <a:hlinkClick r:id="" action="ppaction://noaction"/>
              </a:rPr>
              <a:t>[1]</a:t>
            </a:r>
            <a:r>
              <a:rPr lang="en-GB" sz="1400" dirty="0" smtClean="0"/>
              <a:t> Bauman, </a:t>
            </a:r>
            <a:r>
              <a:rPr lang="en-GB" sz="1400" dirty="0" err="1" smtClean="0"/>
              <a:t>Zygmunt</a:t>
            </a:r>
            <a:r>
              <a:rPr lang="en-GB" sz="1400" dirty="0" smtClean="0"/>
              <a:t>, </a:t>
            </a:r>
            <a:r>
              <a:rPr lang="en-GB" sz="1400" i="1" dirty="0" smtClean="0"/>
              <a:t>Intimations of </a:t>
            </a:r>
            <a:r>
              <a:rPr lang="en-GB" sz="1400" i="1" dirty="0" err="1" smtClean="0"/>
              <a:t>Postmodernity</a:t>
            </a:r>
            <a:r>
              <a:rPr lang="en-GB" sz="1400" dirty="0" smtClean="0"/>
              <a:t>, London: </a:t>
            </a:r>
            <a:r>
              <a:rPr lang="en-GB" sz="1400" dirty="0" err="1" smtClean="0"/>
              <a:t>Routledge</a:t>
            </a:r>
            <a:r>
              <a:rPr lang="en-GB" sz="1400" dirty="0" smtClean="0"/>
              <a:t>, 1992, p. x.</a:t>
            </a:r>
            <a:endParaRPr lang="en-US" sz="1400" dirty="0" smtClean="0"/>
          </a:p>
        </p:txBody>
      </p:sp>
      <p:pic>
        <p:nvPicPr>
          <p:cNvPr id="21508" name="Content Placeholder 8" descr="Zygmunt Bauman 2.jpg"/>
          <p:cNvPicPr>
            <a:picLocks noGrp="1" noChangeAspect="1"/>
          </p:cNvPicPr>
          <p:nvPr>
            <p:ph sz="half" idx="2"/>
          </p:nvPr>
        </p:nvPicPr>
        <p:blipFill>
          <a:blip r:embed="rId2" cstate="print"/>
          <a:srcRect/>
          <a:stretch>
            <a:fillRect/>
          </a:stretch>
        </p:blipFill>
        <p:spPr>
          <a:xfrm>
            <a:off x="5057775" y="1714500"/>
            <a:ext cx="3898900" cy="3786188"/>
          </a:xfr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Re-enchantment</a:t>
            </a:r>
            <a:endParaRPr lang="en-GB" dirty="0"/>
          </a:p>
        </p:txBody>
      </p:sp>
      <p:pic>
        <p:nvPicPr>
          <p:cNvPr id="1026" name="Picture 2"/>
          <p:cNvPicPr>
            <a:picLocks noGrp="1" noChangeAspect="1" noChangeArrowheads="1"/>
          </p:cNvPicPr>
          <p:nvPr>
            <p:ph idx="1"/>
          </p:nvPr>
        </p:nvPicPr>
        <p:blipFill>
          <a:blip r:embed="rId2" cstate="print"/>
          <a:srcRect l="8876" t="30864" r="67410" b="30225"/>
          <a:stretch>
            <a:fillRect/>
          </a:stretch>
        </p:blipFill>
        <p:spPr bwMode="auto">
          <a:xfrm>
            <a:off x="0" y="1628800"/>
            <a:ext cx="8601636" cy="4536504"/>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GB" dirty="0" smtClean="0"/>
              <a:t>COUNTER-ARGUMENTS to Enchantment Theory</a:t>
            </a:r>
            <a:endParaRPr lang="en-US" dirty="0" smtClean="0"/>
          </a:p>
        </p:txBody>
      </p:sp>
      <p:sp>
        <p:nvSpPr>
          <p:cNvPr id="22531" name="Content Placeholder 4"/>
          <p:cNvSpPr>
            <a:spLocks noGrp="1"/>
          </p:cNvSpPr>
          <p:nvPr>
            <p:ph idx="1"/>
          </p:nvPr>
        </p:nvSpPr>
        <p:spPr/>
        <p:txBody>
          <a:bodyPr/>
          <a:lstStyle/>
          <a:p>
            <a:pPr>
              <a:buNone/>
            </a:pPr>
            <a:r>
              <a:rPr lang="en-GB" sz="1600" dirty="0" smtClean="0"/>
              <a:t>1.Historical – was magic really banished by the Reformation and Scientific Revolution?</a:t>
            </a:r>
          </a:p>
          <a:p>
            <a:r>
              <a:rPr lang="en-GB" sz="1600" dirty="0" smtClean="0"/>
              <a:t>Did Protestantism, with its advocacy of an intense personal relationship with God encourage enchantment?</a:t>
            </a:r>
          </a:p>
          <a:p>
            <a:r>
              <a:rPr lang="en-GB" sz="1600" dirty="0" smtClean="0"/>
              <a:t>Were rural people untouched by developments amongst the educated elite?</a:t>
            </a:r>
          </a:p>
          <a:p>
            <a:pPr>
              <a:buNone/>
            </a:pPr>
            <a:r>
              <a:rPr lang="en-GB" sz="1600" dirty="0" smtClean="0"/>
              <a:t>2.Sociological </a:t>
            </a:r>
          </a:p>
          <a:p>
            <a:r>
              <a:rPr lang="en-GB" sz="1600" dirty="0" smtClean="0"/>
              <a:t>What is the evidence to suggest that ‘belief’ in astrology, spirituality, is increasing?</a:t>
            </a:r>
          </a:p>
          <a:p>
            <a:r>
              <a:rPr lang="en-GB" sz="1600" dirty="0" smtClean="0"/>
              <a:t>(NB In my PhD I argued that there is no evidence)</a:t>
            </a:r>
          </a:p>
          <a:p>
            <a:pPr>
              <a:buNone/>
            </a:pPr>
            <a:r>
              <a:rPr lang="en-GB" sz="1600" dirty="0" smtClean="0"/>
              <a:t>3.Astrology</a:t>
            </a:r>
          </a:p>
          <a:p>
            <a:r>
              <a:rPr lang="en-GB" sz="1600" dirty="0" smtClean="0"/>
              <a:t>Regarding astrology in particular, is there any evidence that its appeal is based in a desire for enchantment?</a:t>
            </a:r>
          </a:p>
          <a:p>
            <a:pPr>
              <a:buNone/>
            </a:pPr>
            <a:r>
              <a:rPr lang="en-GB" sz="1600" dirty="0" smtClean="0"/>
              <a:t>4.Science and Astronomy</a:t>
            </a:r>
          </a:p>
          <a:p>
            <a:r>
              <a:rPr lang="en-GB" sz="1600" dirty="0" smtClean="0"/>
              <a:t>Is Weber’s view too narrow.</a:t>
            </a:r>
          </a:p>
          <a:p>
            <a:r>
              <a:rPr lang="en-GB" sz="1600" dirty="0" smtClean="0"/>
              <a:t>Can science and astronomy be enchanting?</a:t>
            </a:r>
          </a:p>
          <a:p>
            <a:endParaRPr lang="en-US" sz="1600" dirty="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GB"/>
          </a:p>
        </p:txBody>
      </p:sp>
      <p:pic>
        <p:nvPicPr>
          <p:cNvPr id="1026" name="Picture 2"/>
          <p:cNvPicPr>
            <a:picLocks noGrp="1" noChangeAspect="1" noChangeArrowheads="1"/>
          </p:cNvPicPr>
          <p:nvPr>
            <p:ph idx="1"/>
          </p:nvPr>
        </p:nvPicPr>
        <p:blipFill>
          <a:blip r:embed="rId2" cstate="print"/>
          <a:srcRect l="8876" t="30864" r="67771" b="30225"/>
          <a:stretch>
            <a:fillRect/>
          </a:stretch>
        </p:blipFill>
        <p:spPr bwMode="auto">
          <a:xfrm>
            <a:off x="1187624" y="1628800"/>
            <a:ext cx="6948264" cy="3721136"/>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074" name="Picture 2"/>
          <p:cNvPicPr>
            <a:picLocks noGrp="1" noChangeAspect="1" noChangeArrowheads="1"/>
          </p:cNvPicPr>
          <p:nvPr>
            <p:ph idx="1"/>
          </p:nvPr>
        </p:nvPicPr>
        <p:blipFill>
          <a:blip r:embed="rId2" cstate="print"/>
          <a:srcRect l="1001" t="2095" r="63125" b="8618"/>
          <a:stretch>
            <a:fillRect/>
          </a:stretch>
        </p:blipFill>
        <p:spPr bwMode="auto">
          <a:xfrm>
            <a:off x="1187624" y="548680"/>
            <a:ext cx="6840760" cy="5472608"/>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n-GB" sz="3600" i="1" dirty="0" smtClean="0"/>
              <a:t>Can astronomy be enchanting?</a:t>
            </a:r>
          </a:p>
        </p:txBody>
      </p:sp>
      <p:sp>
        <p:nvSpPr>
          <p:cNvPr id="26627" name="Rectangle 3"/>
          <p:cNvSpPr>
            <a:spLocks noGrp="1" noChangeArrowheads="1"/>
          </p:cNvSpPr>
          <p:nvPr>
            <p:ph idx="1"/>
          </p:nvPr>
        </p:nvSpPr>
        <p:spPr/>
        <p:txBody>
          <a:bodyPr/>
          <a:lstStyle/>
          <a:p>
            <a:pPr>
              <a:buNone/>
            </a:pPr>
            <a:r>
              <a:rPr lang="en-GB" sz="4400" i="1" dirty="0" smtClean="0"/>
              <a:t>With the naked eye…</a:t>
            </a:r>
          </a:p>
          <a:p>
            <a:r>
              <a:rPr lang="en-GB" sz="2800" dirty="0" smtClean="0"/>
              <a:t>Eclipses</a:t>
            </a:r>
          </a:p>
          <a:p>
            <a:r>
              <a:rPr lang="en-GB" sz="2800" dirty="0" smtClean="0"/>
              <a:t>Crescent Moons</a:t>
            </a:r>
          </a:p>
          <a:p>
            <a:endParaRPr lang="en-GB" sz="2800" dirty="0" smtClean="0"/>
          </a:p>
          <a:p>
            <a:pPr>
              <a:buNone/>
            </a:pPr>
            <a:r>
              <a:rPr lang="en-GB" sz="4400" i="1" dirty="0" smtClean="0"/>
              <a:t>With a telescope…</a:t>
            </a:r>
          </a:p>
          <a:p>
            <a:r>
              <a:rPr lang="en-GB" sz="2800" dirty="0" smtClean="0"/>
              <a:t>First sight of the rings of Saturn or the phases of Venus</a:t>
            </a:r>
          </a:p>
        </p:txBody>
      </p:sp>
      <p:pic>
        <p:nvPicPr>
          <p:cNvPr id="26628" name="Picture 2"/>
          <p:cNvPicPr>
            <a:picLocks noChangeAspect="1" noChangeArrowheads="1"/>
          </p:cNvPicPr>
          <p:nvPr/>
        </p:nvPicPr>
        <p:blipFill>
          <a:blip r:embed="rId2" cstate="print"/>
          <a:srcRect/>
          <a:stretch>
            <a:fillRect/>
          </a:stretch>
        </p:blipFill>
        <p:spPr bwMode="auto">
          <a:xfrm>
            <a:off x="7573963" y="6211888"/>
            <a:ext cx="1570037" cy="646112"/>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4"/>
          <p:cNvSpPr>
            <a:spLocks noGrp="1" noChangeArrowheads="1"/>
          </p:cNvSpPr>
          <p:nvPr>
            <p:ph type="title"/>
          </p:nvPr>
        </p:nvSpPr>
        <p:spPr/>
        <p:txBody>
          <a:bodyPr/>
          <a:lstStyle/>
          <a:p>
            <a:r>
              <a:rPr lang="en-GB" sz="4000" dirty="0" smtClean="0"/>
              <a:t>Astronomy as star-gazing and Enchantment: Marcus Aurelius</a:t>
            </a:r>
            <a:endParaRPr lang="en-US" sz="4000" dirty="0" smtClean="0"/>
          </a:p>
        </p:txBody>
      </p:sp>
      <p:sp>
        <p:nvSpPr>
          <p:cNvPr id="28675" name="Rectangle 5"/>
          <p:cNvSpPr>
            <a:spLocks noGrp="1" noChangeArrowheads="1"/>
          </p:cNvSpPr>
          <p:nvPr>
            <p:ph type="body" sz="half" idx="1"/>
          </p:nvPr>
        </p:nvSpPr>
        <p:spPr/>
        <p:txBody>
          <a:bodyPr/>
          <a:lstStyle/>
          <a:p>
            <a:pPr>
              <a:lnSpc>
                <a:spcPct val="80000"/>
              </a:lnSpc>
            </a:pPr>
            <a:r>
              <a:rPr lang="en-US" sz="2400" smtClean="0"/>
              <a:t>‘Survey the circling as though yourself were in mid-course with them. Often picture the changing and re-changing dance of the elements. Visions of this kind purge away the dross of our earth-bound life’.</a:t>
            </a:r>
            <a:r>
              <a:rPr lang="en-US" sz="2400" smtClean="0">
                <a:hlinkClick r:id="" action="ppaction://noaction"/>
              </a:rPr>
              <a:t>[1]</a:t>
            </a:r>
            <a:r>
              <a:rPr lang="en-US" sz="2400" smtClean="0"/>
              <a:t> </a:t>
            </a:r>
            <a:br>
              <a:rPr lang="en-US" sz="2400" smtClean="0"/>
            </a:br>
            <a:r>
              <a:rPr lang="en-US" sz="1400" smtClean="0">
                <a:hlinkClick r:id="" action="ppaction://noaction"/>
              </a:rPr>
              <a:t>[1]</a:t>
            </a:r>
            <a:r>
              <a:rPr lang="en-US" sz="1400" smtClean="0"/>
              <a:t> . Marcus Aurelius, </a:t>
            </a:r>
            <a:r>
              <a:rPr lang="en-US" sz="1400" i="1" smtClean="0"/>
              <a:t>Meditations</a:t>
            </a:r>
            <a:r>
              <a:rPr lang="en-US" sz="1400" smtClean="0"/>
              <a:t>, trans. Maxwell Staniforth, Harmondsworth, Middlesex: Penguin, 1964, V.47, p. 112; see also IX.29, p. 144. See also Plato, </a:t>
            </a:r>
            <a:r>
              <a:rPr lang="en-US" sz="1400" i="1" smtClean="0"/>
              <a:t>Republic</a:t>
            </a:r>
            <a:r>
              <a:rPr lang="en-US" sz="1400" smtClean="0"/>
              <a:t>, 2 Vols, trans. Paul Shorey, Cambridge Mass., London: Harvard University Press 1937, 516B.</a:t>
            </a:r>
          </a:p>
        </p:txBody>
      </p:sp>
      <p:pic>
        <p:nvPicPr>
          <p:cNvPr id="28676" name="Picture 7" descr="Marcus Aurelius"/>
          <p:cNvPicPr>
            <a:picLocks noGrp="1" noChangeAspect="1" noChangeArrowheads="1"/>
          </p:cNvPicPr>
          <p:nvPr>
            <p:ph sz="half" idx="2"/>
          </p:nvPr>
        </p:nvPicPr>
        <p:blipFill>
          <a:blip r:embed="rId2" cstate="print"/>
          <a:srcRect/>
          <a:stretch>
            <a:fillRect/>
          </a:stretch>
        </p:blipFill>
        <p:spPr>
          <a:xfrm>
            <a:off x="6162675" y="3192463"/>
            <a:ext cx="1009650" cy="1343025"/>
          </a:xfrm>
          <a:noFill/>
        </p:spPr>
      </p:pic>
      <p:pic>
        <p:nvPicPr>
          <p:cNvPr id="5" name="Picture 2"/>
          <p:cNvPicPr>
            <a:picLocks noChangeAspect="1" noChangeArrowheads="1"/>
          </p:cNvPicPr>
          <p:nvPr/>
        </p:nvPicPr>
        <p:blipFill>
          <a:blip r:embed="rId3" cstate="print"/>
          <a:srcRect/>
          <a:stretch>
            <a:fillRect/>
          </a:stretch>
        </p:blipFill>
        <p:spPr bwMode="auto">
          <a:xfrm>
            <a:off x="7573963" y="6211888"/>
            <a:ext cx="1570037" cy="646112"/>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4"/>
          <p:cNvSpPr>
            <a:spLocks noGrp="1" noChangeArrowheads="1"/>
          </p:cNvSpPr>
          <p:nvPr>
            <p:ph type="title"/>
          </p:nvPr>
        </p:nvSpPr>
        <p:spPr/>
        <p:txBody>
          <a:bodyPr/>
          <a:lstStyle/>
          <a:p>
            <a:r>
              <a:rPr lang="en-GB" sz="4000" dirty="0" err="1" smtClean="0"/>
              <a:t>Manilius</a:t>
            </a:r>
            <a:r>
              <a:rPr lang="en-GB" sz="4000" dirty="0" smtClean="0"/>
              <a:t>: Reason as Liberation (</a:t>
            </a:r>
            <a:r>
              <a:rPr lang="en-GB" sz="4000" b="1" dirty="0" smtClean="0"/>
              <a:t>not </a:t>
            </a:r>
            <a:r>
              <a:rPr lang="en-GB" sz="4000" dirty="0" smtClean="0"/>
              <a:t>disenchanting)</a:t>
            </a:r>
            <a:endParaRPr lang="en-US" sz="4000" dirty="0" smtClean="0"/>
          </a:p>
        </p:txBody>
      </p:sp>
      <p:sp>
        <p:nvSpPr>
          <p:cNvPr id="27651" name="Rectangle 5"/>
          <p:cNvSpPr>
            <a:spLocks noGrp="1" noChangeArrowheads="1"/>
          </p:cNvSpPr>
          <p:nvPr>
            <p:ph type="body" sz="half" idx="1"/>
          </p:nvPr>
        </p:nvSpPr>
        <p:spPr/>
        <p:txBody>
          <a:bodyPr/>
          <a:lstStyle/>
          <a:p>
            <a:pPr>
              <a:lnSpc>
                <a:spcPct val="80000"/>
              </a:lnSpc>
            </a:pPr>
            <a:r>
              <a:rPr lang="en-US" sz="1800" dirty="0" smtClean="0"/>
              <a:t>Before their times man lived in ignorance: he looked without comprehension at the outward appearance and saw not the design of nature’s works: he gazed in bewilderment at the strange new light of heaven, now sorrowing at its loss, now joyful at its birth....It (reason) freed men’s minds from wondering at portents by wresting from Jupiter his bolts and power of thunder and ascribing to the winds the noise and to the clouds the flame.</a:t>
            </a:r>
            <a:r>
              <a:rPr lang="en-US" sz="1800" dirty="0" smtClean="0">
                <a:hlinkClick r:id="" action="ppaction://noaction"/>
              </a:rPr>
              <a:t>[1]</a:t>
            </a:r>
            <a:endParaRPr lang="en-US" sz="1800" dirty="0" smtClean="0"/>
          </a:p>
          <a:p>
            <a:pPr>
              <a:lnSpc>
                <a:spcPct val="80000"/>
              </a:lnSpc>
            </a:pPr>
            <a:r>
              <a:rPr lang="en-US" sz="1800" dirty="0" smtClean="0"/>
              <a:t/>
            </a:r>
            <a:br>
              <a:rPr lang="en-US" sz="1800" dirty="0" smtClean="0"/>
            </a:br>
            <a:r>
              <a:rPr lang="en-US" sz="1800" dirty="0" smtClean="0">
                <a:hlinkClick r:id="" action="ppaction://noaction"/>
              </a:rPr>
              <a:t>[1]</a:t>
            </a:r>
            <a:r>
              <a:rPr lang="en-US" sz="1800" dirty="0" smtClean="0"/>
              <a:t> </a:t>
            </a:r>
            <a:r>
              <a:rPr lang="en-US" sz="1800" dirty="0" err="1" smtClean="0"/>
              <a:t>Manilius</a:t>
            </a:r>
            <a:r>
              <a:rPr lang="en-US" sz="1800" dirty="0" smtClean="0"/>
              <a:t>, </a:t>
            </a:r>
            <a:r>
              <a:rPr lang="en-US" sz="1800" i="1" dirty="0" err="1" smtClean="0"/>
              <a:t>Astronomica</a:t>
            </a:r>
            <a:r>
              <a:rPr lang="en-US" sz="1800" i="1" dirty="0" smtClean="0"/>
              <a:t>,</a:t>
            </a:r>
            <a:r>
              <a:rPr lang="en-US" sz="1800" dirty="0" smtClean="0"/>
              <a:t> I. 66-69, 105-8. </a:t>
            </a:r>
            <a:r>
              <a:rPr lang="en-US" sz="1800" b="1" dirty="0" smtClean="0"/>
              <a:t>CHECK</a:t>
            </a:r>
          </a:p>
        </p:txBody>
      </p:sp>
      <p:pic>
        <p:nvPicPr>
          <p:cNvPr id="27653" name="Picture 2"/>
          <p:cNvPicPr>
            <a:picLocks noChangeAspect="1" noChangeArrowheads="1"/>
          </p:cNvPicPr>
          <p:nvPr/>
        </p:nvPicPr>
        <p:blipFill>
          <a:blip r:embed="rId3" cstate="print"/>
          <a:srcRect/>
          <a:stretch>
            <a:fillRect/>
          </a:stretch>
        </p:blipFill>
        <p:spPr bwMode="auto">
          <a:xfrm>
            <a:off x="7573963" y="6211888"/>
            <a:ext cx="1570037" cy="646112"/>
          </a:xfrm>
          <a:prstGeom prst="rect">
            <a:avLst/>
          </a:prstGeom>
          <a:noFill/>
          <a:ln w="9525">
            <a:noFill/>
            <a:miter lim="800000"/>
            <a:headEnd/>
            <a:tailEnd/>
          </a:ln>
        </p:spPr>
      </p:pic>
      <p:pic>
        <p:nvPicPr>
          <p:cNvPr id="7" name="Content Placeholder 6" descr="Manilius Astronomica.jpg"/>
          <p:cNvPicPr>
            <a:picLocks noGrp="1" noChangeAspect="1"/>
          </p:cNvPicPr>
          <p:nvPr>
            <p:ph sz="half" idx="2"/>
          </p:nvPr>
        </p:nvPicPr>
        <p:blipFill>
          <a:blip r:embed="rId4" cstate="print"/>
          <a:stretch>
            <a:fillRect/>
          </a:stretch>
        </p:blipFill>
        <p:spPr>
          <a:xfrm>
            <a:off x="5643570" y="2000240"/>
            <a:ext cx="2394779" cy="3631642"/>
          </a:xfr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en-GB" dirty="0" smtClean="0"/>
              <a:t>Science as enchanting: public descriptions of science:</a:t>
            </a:r>
          </a:p>
        </p:txBody>
      </p:sp>
      <p:sp>
        <p:nvSpPr>
          <p:cNvPr id="29699" name="Rectangle 3"/>
          <p:cNvSpPr>
            <a:spLocks noGrp="1" noChangeArrowheads="1"/>
          </p:cNvSpPr>
          <p:nvPr>
            <p:ph idx="1"/>
          </p:nvPr>
        </p:nvSpPr>
        <p:spPr/>
        <p:txBody>
          <a:bodyPr/>
          <a:lstStyle/>
          <a:p>
            <a:pPr>
              <a:lnSpc>
                <a:spcPct val="90000"/>
              </a:lnSpc>
            </a:pPr>
            <a:r>
              <a:rPr lang="en-GB" sz="2400" dirty="0" smtClean="0"/>
              <a:t>description of a talk by the physicist Richard </a:t>
            </a:r>
            <a:r>
              <a:rPr lang="en-US" sz="2400" dirty="0" smtClean="0"/>
              <a:t>Feynman: </a:t>
            </a:r>
          </a:p>
          <a:p>
            <a:pPr>
              <a:lnSpc>
                <a:spcPct val="90000"/>
              </a:lnSpc>
            </a:pPr>
            <a:endParaRPr lang="en-US" sz="2400" i="1" dirty="0" smtClean="0"/>
          </a:p>
          <a:p>
            <a:pPr>
              <a:lnSpc>
                <a:spcPct val="90000"/>
              </a:lnSpc>
            </a:pPr>
            <a:r>
              <a:rPr lang="en-US" sz="2400" i="1" dirty="0" smtClean="0"/>
              <a:t>‘Scientists are sometimes accused of diminishing the beauty of the natural world by explaining it in terms of scientific ideas and processes. Not so, according to the late Nobel prize-winning physicist Richard Feynman, who says knowledge about the inner structure of flowers only adds to the excitement, mystery and awe of nature’.</a:t>
            </a:r>
            <a:r>
              <a:rPr lang="en-US" sz="2400" i="1" dirty="0" smtClean="0">
                <a:hlinkClick r:id="" action="ppaction://noaction"/>
              </a:rPr>
              <a:t>[1]</a:t>
            </a:r>
            <a:r>
              <a:rPr lang="en-US" sz="2400" i="1" dirty="0" smtClean="0"/>
              <a:t> </a:t>
            </a:r>
            <a:endParaRPr lang="en-GB" sz="2400" i="1" dirty="0" smtClean="0"/>
          </a:p>
          <a:p>
            <a:pPr>
              <a:lnSpc>
                <a:spcPct val="90000"/>
              </a:lnSpc>
            </a:pPr>
            <a:r>
              <a:rPr lang="en-GB" sz="2400" dirty="0" smtClean="0"/>
              <a:t/>
            </a:r>
            <a:br>
              <a:rPr lang="en-GB" sz="2400" dirty="0" smtClean="0"/>
            </a:br>
            <a:r>
              <a:rPr lang="en-US" sz="1400" dirty="0" smtClean="0">
                <a:hlinkClick r:id="" action="ppaction://noaction"/>
              </a:rPr>
              <a:t>[1]</a:t>
            </a:r>
            <a:r>
              <a:rPr lang="en-US" sz="1400" dirty="0" smtClean="0"/>
              <a:t> </a:t>
            </a:r>
            <a:r>
              <a:rPr lang="en-US" sz="1400" dirty="0" smtClean="0">
                <a:hlinkClick r:id="rId2"/>
              </a:rPr>
              <a:t>http://www.abc.net.au/rn/inconversation/stories/2008/2276846.htm</a:t>
            </a:r>
            <a:endParaRPr lang="en-US" sz="1400" dirty="0" smtClean="0">
              <a:hlinkClick r:id="rId3"/>
            </a:endParaRPr>
          </a:p>
          <a:p>
            <a:pPr>
              <a:lnSpc>
                <a:spcPct val="90000"/>
              </a:lnSpc>
            </a:pPr>
            <a:r>
              <a:rPr lang="en-US" sz="1400" dirty="0" smtClean="0">
                <a:hlinkClick r:id="rId3"/>
              </a:rPr>
              <a:t>http://www.youtube.com/watch?v=PsgBtOVzHKI</a:t>
            </a:r>
            <a:endParaRPr lang="en-US" sz="1400" dirty="0" smtClean="0"/>
          </a:p>
        </p:txBody>
      </p:sp>
      <p:pic>
        <p:nvPicPr>
          <p:cNvPr id="4" name="Picture 3" descr="Richard Feynman_2553738b.jpg"/>
          <p:cNvPicPr>
            <a:picLocks noChangeAspect="1"/>
          </p:cNvPicPr>
          <p:nvPr/>
        </p:nvPicPr>
        <p:blipFill>
          <a:blip r:embed="rId4" cstate="print"/>
          <a:stretch>
            <a:fillRect/>
          </a:stretch>
        </p:blipFill>
        <p:spPr>
          <a:xfrm>
            <a:off x="6351485" y="4643446"/>
            <a:ext cx="2792515" cy="1743070"/>
          </a:xfrm>
          <a:prstGeom prst="rect">
            <a:avLst/>
          </a:prstGeo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p:cNvSpPr>
            <a:spLocks noGrp="1" noChangeArrowheads="1"/>
          </p:cNvSpPr>
          <p:nvPr>
            <p:ph type="title"/>
          </p:nvPr>
        </p:nvSpPr>
        <p:spPr/>
        <p:txBody>
          <a:bodyPr/>
          <a:lstStyle/>
          <a:p>
            <a:r>
              <a:rPr lang="en-GB" dirty="0" smtClean="0"/>
              <a:t>Carl Sagan: Re-enchantment through astronomy</a:t>
            </a:r>
            <a:endParaRPr lang="en-US" dirty="0" smtClean="0"/>
          </a:p>
        </p:txBody>
      </p:sp>
      <p:sp>
        <p:nvSpPr>
          <p:cNvPr id="30723" name="Rectangle 5"/>
          <p:cNvSpPr>
            <a:spLocks noGrp="1" noChangeArrowheads="1"/>
          </p:cNvSpPr>
          <p:nvPr>
            <p:ph type="body" sz="half" idx="1"/>
          </p:nvPr>
        </p:nvSpPr>
        <p:spPr/>
        <p:txBody>
          <a:bodyPr/>
          <a:lstStyle/>
          <a:p>
            <a:pPr>
              <a:lnSpc>
                <a:spcPct val="80000"/>
              </a:lnSpc>
            </a:pPr>
            <a:r>
              <a:rPr lang="en-GB" sz="1800" dirty="0" smtClean="0"/>
              <a:t>We have grown distant from the Cosmos. It has seemed remote and irrelevant to everyday concerns, but science has found not only that </a:t>
            </a:r>
            <a:r>
              <a:rPr lang="en-GB" sz="1800" b="1" dirty="0" smtClean="0"/>
              <a:t>the universe has a reeling and ecstatic grandeur, not only that it is accessible to human understanding, but also that we are, in a very real and profound sense, a part of that Cosmos, born from it, our fate deeply connected with it. </a:t>
            </a:r>
            <a:r>
              <a:rPr lang="en-GB" sz="1800" dirty="0" smtClean="0"/>
              <a:t>The most basic human events and the most trivial trace back to the universe and its origins.</a:t>
            </a:r>
            <a:r>
              <a:rPr lang="en-GB" sz="1800" dirty="0" smtClean="0">
                <a:hlinkClick r:id="" action="ppaction://noaction"/>
              </a:rPr>
              <a:t>[1]</a:t>
            </a:r>
            <a:endParaRPr lang="en-US" sz="1800" dirty="0" smtClean="0"/>
          </a:p>
          <a:p>
            <a:pPr>
              <a:lnSpc>
                <a:spcPct val="80000"/>
              </a:lnSpc>
            </a:pPr>
            <a:r>
              <a:rPr lang="en-US" sz="1800" dirty="0" smtClean="0"/>
              <a:t/>
            </a:r>
            <a:br>
              <a:rPr lang="en-US" sz="1800" dirty="0" smtClean="0"/>
            </a:br>
            <a:r>
              <a:rPr lang="en-US" sz="1400" dirty="0" smtClean="0">
                <a:hlinkClick r:id="" action="ppaction://noaction"/>
              </a:rPr>
              <a:t>[1]</a:t>
            </a:r>
            <a:r>
              <a:rPr lang="en-US" sz="1400" dirty="0" smtClean="0"/>
              <a:t> Sagan, Carl, </a:t>
            </a:r>
            <a:r>
              <a:rPr lang="en-US" sz="1400" i="1" dirty="0" smtClean="0"/>
              <a:t>Cosmos: the Story of Cosmic Evolution, Science and </a:t>
            </a:r>
            <a:r>
              <a:rPr lang="en-US" sz="1400" i="1" dirty="0" err="1" smtClean="0"/>
              <a:t>Civilisation</a:t>
            </a:r>
            <a:r>
              <a:rPr lang="en-US" sz="1400" dirty="0" smtClean="0"/>
              <a:t>, London: Warner Books 1994, p. 12.</a:t>
            </a:r>
          </a:p>
        </p:txBody>
      </p:sp>
      <p:pic>
        <p:nvPicPr>
          <p:cNvPr id="30724" name="Picture 7" descr="Carl Sagan"/>
          <p:cNvPicPr>
            <a:picLocks noGrp="1" noChangeAspect="1" noChangeArrowheads="1"/>
          </p:cNvPicPr>
          <p:nvPr>
            <p:ph sz="half" idx="2"/>
          </p:nvPr>
        </p:nvPicPr>
        <p:blipFill>
          <a:blip r:embed="rId2" cstate="print"/>
          <a:srcRect/>
          <a:stretch>
            <a:fillRect/>
          </a:stretch>
        </p:blipFill>
        <p:spPr>
          <a:xfrm>
            <a:off x="5324468" y="2071677"/>
            <a:ext cx="2605118" cy="3473491"/>
          </a:xfr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4"/>
          <p:cNvSpPr>
            <a:spLocks noGrp="1" noChangeArrowheads="1"/>
          </p:cNvSpPr>
          <p:nvPr>
            <p:ph type="title"/>
          </p:nvPr>
        </p:nvSpPr>
        <p:spPr/>
        <p:txBody>
          <a:bodyPr/>
          <a:lstStyle/>
          <a:p>
            <a:r>
              <a:rPr lang="en-GB" dirty="0" smtClean="0"/>
              <a:t>David Levy: enchantment through watching the sky </a:t>
            </a:r>
            <a:endParaRPr lang="en-US" dirty="0" smtClean="0"/>
          </a:p>
        </p:txBody>
      </p:sp>
      <p:sp>
        <p:nvSpPr>
          <p:cNvPr id="31747" name="Rectangle 5"/>
          <p:cNvSpPr>
            <a:spLocks noGrp="1" noChangeArrowheads="1"/>
          </p:cNvSpPr>
          <p:nvPr>
            <p:ph type="body" sz="half" idx="1"/>
          </p:nvPr>
        </p:nvSpPr>
        <p:spPr/>
        <p:txBody>
          <a:bodyPr/>
          <a:lstStyle/>
          <a:p>
            <a:pPr>
              <a:lnSpc>
                <a:spcPct val="80000"/>
              </a:lnSpc>
            </a:pPr>
            <a:r>
              <a:rPr lang="en-GB" sz="2400" smtClean="0"/>
              <a:t>‘I was filled with a sense of the solar system in motion… Instead of watching Mercury meander across a silent backdrop, we watched it move gracefully from one solar feature to another…the closest planet to the Sun is capable of putting up a marvellous show’.</a:t>
            </a:r>
            <a:r>
              <a:rPr lang="en-GB" sz="2400" smtClean="0">
                <a:hlinkClick r:id="" action="ppaction://noaction"/>
              </a:rPr>
              <a:t>[1]</a:t>
            </a:r>
            <a:r>
              <a:rPr lang="en-GB" sz="2400" smtClean="0"/>
              <a:t> </a:t>
            </a:r>
            <a:r>
              <a:rPr lang="en-US" sz="2400" smtClean="0"/>
              <a:t/>
            </a:r>
            <a:br>
              <a:rPr lang="en-US" sz="2400" smtClean="0"/>
            </a:br>
            <a:r>
              <a:rPr lang="en-US" sz="1600" smtClean="0">
                <a:hlinkClick r:id="" action="ppaction://noaction"/>
              </a:rPr>
              <a:t>[1]</a:t>
            </a:r>
            <a:r>
              <a:rPr lang="en-US" sz="1600" smtClean="0"/>
              <a:t> </a:t>
            </a:r>
            <a:r>
              <a:rPr lang="en-GB" sz="1600" smtClean="0"/>
              <a:t>Levy, David H., ‘Our Memorable Mercury Transit’, </a:t>
            </a:r>
            <a:r>
              <a:rPr lang="en-GB" sz="1600" i="1" smtClean="0"/>
              <a:t>Sky and Telescope</a:t>
            </a:r>
            <a:r>
              <a:rPr lang="en-GB" sz="1600" smtClean="0"/>
              <a:t>, May 2007, pp. 84-5.</a:t>
            </a:r>
            <a:endParaRPr lang="en-US" sz="1600" smtClean="0"/>
          </a:p>
        </p:txBody>
      </p:sp>
      <p:pic>
        <p:nvPicPr>
          <p:cNvPr id="31748" name="Content Placeholder 7" descr="David Levy 2.jpeg"/>
          <p:cNvPicPr>
            <a:picLocks noGrp="1" noChangeAspect="1"/>
          </p:cNvPicPr>
          <p:nvPr>
            <p:ph sz="half" idx="2"/>
          </p:nvPr>
        </p:nvPicPr>
        <p:blipFill>
          <a:blip r:embed="rId2" cstate="print"/>
          <a:srcRect/>
          <a:stretch>
            <a:fillRect/>
          </a:stretch>
        </p:blipFill>
        <p:spPr>
          <a:xfrm>
            <a:off x="5080000" y="1944688"/>
            <a:ext cx="3175000" cy="3835400"/>
          </a:xfrm>
        </p:spPr>
      </p:pic>
      <p:pic>
        <p:nvPicPr>
          <p:cNvPr id="5" name="Picture 2"/>
          <p:cNvPicPr>
            <a:picLocks noChangeAspect="1" noChangeArrowheads="1"/>
          </p:cNvPicPr>
          <p:nvPr/>
        </p:nvPicPr>
        <p:blipFill>
          <a:blip r:embed="rId3" cstate="print"/>
          <a:srcRect/>
          <a:stretch>
            <a:fillRect/>
          </a:stretch>
        </p:blipFill>
        <p:spPr bwMode="auto">
          <a:xfrm>
            <a:off x="7573963" y="6211888"/>
            <a:ext cx="1570037" cy="646112"/>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en-GB" smtClean="0"/>
              <a:t>David Levy 2</a:t>
            </a:r>
            <a:endParaRPr lang="en-US" smtClean="0"/>
          </a:p>
        </p:txBody>
      </p:sp>
      <p:sp>
        <p:nvSpPr>
          <p:cNvPr id="32771" name="Rectangle 3"/>
          <p:cNvSpPr>
            <a:spLocks noGrp="1" noChangeArrowheads="1"/>
          </p:cNvSpPr>
          <p:nvPr>
            <p:ph sz="half" idx="1"/>
          </p:nvPr>
        </p:nvSpPr>
        <p:spPr/>
        <p:txBody>
          <a:bodyPr/>
          <a:lstStyle/>
          <a:p>
            <a:pPr>
              <a:lnSpc>
                <a:spcPct val="90000"/>
              </a:lnSpc>
            </a:pPr>
            <a:r>
              <a:rPr lang="en-GB" sz="1800" dirty="0" smtClean="0"/>
              <a:t>‘About a minute later I saw Mercury’s first contact with the Sun’s photosphere, the surface visible in white light. Experiencing that double entry was an adventure </a:t>
            </a:r>
            <a:r>
              <a:rPr lang="en-GB" sz="1800" b="1" i="1" dirty="0" smtClean="0"/>
              <a:t>we couldn’t have enjoyed before the development of hydrogen alpha filters</a:t>
            </a:r>
            <a:r>
              <a:rPr lang="en-GB" sz="1800" dirty="0" smtClean="0"/>
              <a:t>.</a:t>
            </a:r>
            <a:r>
              <a:rPr lang="en-GB" sz="1800" dirty="0" smtClean="0">
                <a:hlinkClick r:id="" action="ppaction://noaction"/>
              </a:rPr>
              <a:t>’[1]</a:t>
            </a:r>
            <a:endParaRPr lang="en-US" sz="1800" dirty="0" smtClean="0"/>
          </a:p>
          <a:p>
            <a:pPr>
              <a:lnSpc>
                <a:spcPct val="90000"/>
              </a:lnSpc>
            </a:pPr>
            <a:r>
              <a:rPr lang="en-US" sz="1800" dirty="0" smtClean="0"/>
              <a:t/>
            </a:r>
            <a:br>
              <a:rPr lang="en-US" sz="1800" dirty="0" smtClean="0"/>
            </a:br>
            <a:r>
              <a:rPr lang="en-US" sz="1800" dirty="0" smtClean="0"/>
              <a:t>(my italics)</a:t>
            </a:r>
          </a:p>
          <a:p>
            <a:pPr>
              <a:lnSpc>
                <a:spcPct val="90000"/>
              </a:lnSpc>
            </a:pPr>
            <a:r>
              <a:rPr lang="en-GB" sz="1800" dirty="0" smtClean="0"/>
              <a:t>Levy, David H., ‘Our Memorable Mercury Transit’, </a:t>
            </a:r>
            <a:r>
              <a:rPr lang="en-GB" sz="1800" i="1" dirty="0" smtClean="0"/>
              <a:t>Sky and Telescope</a:t>
            </a:r>
            <a:r>
              <a:rPr lang="en-GB" sz="1800" dirty="0" smtClean="0"/>
              <a:t>, May 2007, pp. 84-5.</a:t>
            </a:r>
            <a:endParaRPr lang="en-US" sz="1800" dirty="0" smtClean="0"/>
          </a:p>
        </p:txBody>
      </p:sp>
      <p:sp>
        <p:nvSpPr>
          <p:cNvPr id="5" name="Content Placeholder 4"/>
          <p:cNvSpPr>
            <a:spLocks noGrp="1"/>
          </p:cNvSpPr>
          <p:nvPr>
            <p:ph sz="half" idx="2"/>
          </p:nvPr>
        </p:nvSpPr>
        <p:spPr/>
        <p:txBody>
          <a:bodyPr/>
          <a:lstStyle/>
          <a:p>
            <a:pPr>
              <a:lnSpc>
                <a:spcPct val="90000"/>
              </a:lnSpc>
              <a:buNone/>
            </a:pPr>
            <a:r>
              <a:rPr lang="en-GB" sz="1800" dirty="0" smtClean="0"/>
              <a:t>Levy’s observing group included Eli </a:t>
            </a:r>
            <a:r>
              <a:rPr lang="en-GB" sz="1800" dirty="0" err="1" smtClean="0"/>
              <a:t>Maor</a:t>
            </a:r>
            <a:r>
              <a:rPr lang="en-GB" sz="1800" dirty="0" smtClean="0"/>
              <a:t>, author of the 2006 Princeton University Press publication, </a:t>
            </a:r>
            <a:r>
              <a:rPr lang="en-GB" sz="1800" i="1" dirty="0" smtClean="0"/>
              <a:t>Venus in Transit</a:t>
            </a:r>
            <a:r>
              <a:rPr lang="en-GB" sz="1800" dirty="0" smtClean="0"/>
              <a:t>.</a:t>
            </a:r>
          </a:p>
          <a:p>
            <a:pPr>
              <a:lnSpc>
                <a:spcPct val="90000"/>
              </a:lnSpc>
              <a:buNone/>
            </a:pPr>
            <a:r>
              <a:rPr lang="en-GB" sz="1800" dirty="0" err="1" smtClean="0"/>
              <a:t>Maor</a:t>
            </a:r>
            <a:r>
              <a:rPr lang="en-GB" sz="1800" dirty="0" smtClean="0"/>
              <a:t>, Levy tells us, ‘is as interested in how the mathematics of the solar system allow such rare events </a:t>
            </a:r>
            <a:r>
              <a:rPr lang="en-GB" sz="1800" b="1" i="1" dirty="0" smtClean="0"/>
              <a:t>as he is moved by the physical beauty of them</a:t>
            </a:r>
            <a:r>
              <a:rPr lang="en-GB" sz="1800" dirty="0" smtClean="0"/>
              <a:t>’.</a:t>
            </a:r>
            <a:r>
              <a:rPr lang="en-GB" sz="1800" dirty="0" smtClean="0">
                <a:hlinkClick r:id="" action="ppaction://noaction"/>
              </a:rPr>
              <a:t>[2]</a:t>
            </a:r>
            <a:r>
              <a:rPr lang="en-GB" sz="1800" dirty="0" smtClean="0"/>
              <a:t> </a:t>
            </a:r>
          </a:p>
          <a:p>
            <a:pPr>
              <a:lnSpc>
                <a:spcPct val="90000"/>
              </a:lnSpc>
              <a:buNone/>
            </a:pPr>
            <a:r>
              <a:rPr lang="en-GB" sz="1800" dirty="0" smtClean="0"/>
              <a:t/>
            </a:r>
            <a:br>
              <a:rPr lang="en-GB" sz="1800" dirty="0" smtClean="0"/>
            </a:br>
            <a:r>
              <a:rPr lang="en-US" sz="1800" dirty="0" smtClean="0">
                <a:hlinkClick r:id="" action="ppaction://noaction"/>
              </a:rPr>
              <a:t>[1]</a:t>
            </a:r>
            <a:r>
              <a:rPr lang="en-US" sz="1800" dirty="0" smtClean="0"/>
              <a:t> </a:t>
            </a:r>
            <a:r>
              <a:rPr lang="en-GB" sz="1800" dirty="0" smtClean="0"/>
              <a:t>Levy, David H., ‘Our Memorable Mercury Transit’, </a:t>
            </a:r>
            <a:r>
              <a:rPr lang="en-GB" sz="1800" i="1" dirty="0" smtClean="0"/>
              <a:t>Sky and Telescope</a:t>
            </a:r>
            <a:r>
              <a:rPr lang="en-GB" sz="1800" dirty="0" smtClean="0"/>
              <a:t>, May 2007, p. 84.</a:t>
            </a:r>
            <a:endParaRPr lang="en-US" sz="1800" dirty="0" smtClean="0">
              <a:hlinkClick r:id="" action="ppaction://noaction"/>
            </a:endParaRPr>
          </a:p>
          <a:p>
            <a:pPr>
              <a:lnSpc>
                <a:spcPct val="90000"/>
              </a:lnSpc>
            </a:pPr>
            <a:r>
              <a:rPr lang="en-US" sz="1800" dirty="0" smtClean="0">
                <a:hlinkClick r:id="" action="ppaction://noaction"/>
              </a:rPr>
              <a:t>[2]</a:t>
            </a:r>
            <a:r>
              <a:rPr lang="en-US" sz="1800" dirty="0" smtClean="0"/>
              <a:t> </a:t>
            </a:r>
            <a:r>
              <a:rPr lang="en-GB" sz="1800" dirty="0" smtClean="0"/>
              <a:t>Levy, David H., ‘Our Memorable Mercury Transit’, </a:t>
            </a:r>
            <a:r>
              <a:rPr lang="en-GB" sz="1800" i="1" dirty="0" smtClean="0"/>
              <a:t>Sky and Telescope</a:t>
            </a:r>
            <a:r>
              <a:rPr lang="en-GB" sz="1800" dirty="0" smtClean="0"/>
              <a:t>, May 2007, p. 85</a:t>
            </a:r>
            <a:r>
              <a:rPr lang="en-GB" sz="1600" dirty="0" smtClean="0"/>
              <a:t>.</a:t>
            </a:r>
          </a:p>
          <a:p>
            <a:endParaRPr lang="en-GB" dirty="0"/>
          </a:p>
        </p:txBody>
      </p:sp>
      <p:pic>
        <p:nvPicPr>
          <p:cNvPr id="32773" name="Content Placeholder 7" descr="David Levy 2.jpeg"/>
          <p:cNvPicPr>
            <a:picLocks noChangeAspect="1"/>
          </p:cNvPicPr>
          <p:nvPr/>
        </p:nvPicPr>
        <p:blipFill>
          <a:blip r:embed="rId2" cstate="print"/>
          <a:srcRect/>
          <a:stretch>
            <a:fillRect/>
          </a:stretch>
        </p:blipFill>
        <p:spPr bwMode="auto">
          <a:xfrm>
            <a:off x="7929563" y="142875"/>
            <a:ext cx="1063625" cy="1284288"/>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p:cNvSpPr>
            <a:spLocks noGrp="1" noChangeArrowheads="1"/>
          </p:cNvSpPr>
          <p:nvPr>
            <p:ph type="title"/>
          </p:nvPr>
        </p:nvSpPr>
        <p:spPr/>
        <p:txBody>
          <a:bodyPr/>
          <a:lstStyle/>
          <a:p>
            <a:r>
              <a:rPr lang="en-GB" sz="4000" smtClean="0"/>
              <a:t>Heather Couper</a:t>
            </a:r>
            <a:br>
              <a:rPr lang="en-GB" sz="4000" smtClean="0"/>
            </a:br>
            <a:r>
              <a:rPr lang="en-GB" sz="2400" smtClean="0"/>
              <a:t>British astronomer and author</a:t>
            </a:r>
            <a:endParaRPr lang="en-US" sz="2400" smtClean="0"/>
          </a:p>
        </p:txBody>
      </p:sp>
      <p:sp>
        <p:nvSpPr>
          <p:cNvPr id="34819" name="Rectangle 3"/>
          <p:cNvSpPr>
            <a:spLocks noGrp="1" noChangeArrowheads="1"/>
          </p:cNvSpPr>
          <p:nvPr>
            <p:ph type="body" sz="half" idx="1"/>
          </p:nvPr>
        </p:nvSpPr>
        <p:spPr/>
        <p:txBody>
          <a:bodyPr/>
          <a:lstStyle/>
          <a:p>
            <a:r>
              <a:rPr lang="en-US" sz="2800" dirty="0" smtClean="0"/>
              <a:t>‘</a:t>
            </a:r>
            <a:r>
              <a:rPr lang="en-US" sz="3600" dirty="0" smtClean="0"/>
              <a:t>Astronomy is not just about the science. It’s </a:t>
            </a:r>
            <a:r>
              <a:rPr lang="en-US" sz="3600" b="1" i="1" dirty="0" smtClean="0"/>
              <a:t>visionary</a:t>
            </a:r>
            <a:r>
              <a:rPr lang="en-US" sz="3600" b="1" dirty="0" smtClean="0"/>
              <a:t>, </a:t>
            </a:r>
            <a:r>
              <a:rPr lang="en-US" sz="3600" b="1" i="1" u="sng" dirty="0" smtClean="0"/>
              <a:t>inspirational</a:t>
            </a:r>
            <a:r>
              <a:rPr lang="en-US" sz="3600" b="1" dirty="0" smtClean="0"/>
              <a:t> and </a:t>
            </a:r>
            <a:r>
              <a:rPr lang="en-US" sz="3600" b="1" i="1" dirty="0" smtClean="0"/>
              <a:t>romantic</a:t>
            </a:r>
            <a:r>
              <a:rPr lang="en-US" sz="3600" dirty="0" smtClean="0"/>
              <a:t>’.</a:t>
            </a:r>
            <a:r>
              <a:rPr lang="en-US" sz="3600" dirty="0" smtClean="0">
                <a:hlinkClick r:id="" action="ppaction://noaction"/>
              </a:rPr>
              <a:t>[1]</a:t>
            </a:r>
            <a:r>
              <a:rPr lang="en-US" sz="3600" dirty="0" smtClean="0"/>
              <a:t> </a:t>
            </a:r>
            <a:br>
              <a:rPr lang="en-US" sz="3600" dirty="0" smtClean="0"/>
            </a:br>
            <a:r>
              <a:rPr lang="en-US" sz="2800" dirty="0" smtClean="0">
                <a:hlinkClick r:id="" action="ppaction://noaction"/>
              </a:rPr>
              <a:t>[</a:t>
            </a:r>
            <a:r>
              <a:rPr lang="en-US" sz="1400" dirty="0" smtClean="0">
                <a:hlinkClick r:id="" action="ppaction://noaction"/>
              </a:rPr>
              <a:t>1]</a:t>
            </a:r>
            <a:r>
              <a:rPr lang="en-US" sz="1400" dirty="0" smtClean="0"/>
              <a:t> Heather </a:t>
            </a:r>
            <a:r>
              <a:rPr lang="en-US" sz="1400" dirty="0" err="1" smtClean="0"/>
              <a:t>Couper</a:t>
            </a:r>
            <a:r>
              <a:rPr lang="en-US" sz="1400" dirty="0" smtClean="0"/>
              <a:t>,  ’Cosmic Quest’, BBC Radio 4, 29 May 2008.</a:t>
            </a:r>
          </a:p>
        </p:txBody>
      </p:sp>
      <p:pic>
        <p:nvPicPr>
          <p:cNvPr id="34820" name="Content Placeholder 8" descr="Heather Couper.jpeg"/>
          <p:cNvPicPr>
            <a:picLocks noGrp="1" noChangeAspect="1"/>
          </p:cNvPicPr>
          <p:nvPr>
            <p:ph sz="half" idx="2"/>
          </p:nvPr>
        </p:nvPicPr>
        <p:blipFill>
          <a:blip r:embed="rId2" cstate="print"/>
          <a:srcRect/>
          <a:stretch>
            <a:fillRect/>
          </a:stretch>
        </p:blipFill>
        <p:spPr>
          <a:xfrm>
            <a:off x="5429250" y="1571625"/>
            <a:ext cx="2879725" cy="4146550"/>
          </a:xfr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endParaRPr lang="en-US" smtClean="0"/>
          </a:p>
        </p:txBody>
      </p:sp>
      <p:sp>
        <p:nvSpPr>
          <p:cNvPr id="35843" name="Text Placeholder 2"/>
          <p:cNvSpPr>
            <a:spLocks noGrp="1"/>
          </p:cNvSpPr>
          <p:nvPr>
            <p:ph type="body" sz="half" idx="1"/>
          </p:nvPr>
        </p:nvSpPr>
        <p:spPr/>
        <p:txBody>
          <a:bodyPr/>
          <a:lstStyle/>
          <a:p>
            <a:r>
              <a:rPr lang="en-GB" sz="1400" dirty="0" smtClean="0"/>
              <a:t>TV Presenter </a:t>
            </a:r>
            <a:r>
              <a:rPr lang="en-GB" sz="1400" dirty="0" err="1" smtClean="0"/>
              <a:t>Dara</a:t>
            </a:r>
            <a:r>
              <a:rPr lang="en-GB" sz="1400" dirty="0" smtClean="0"/>
              <a:t> </a:t>
            </a:r>
            <a:r>
              <a:rPr lang="en-GB" sz="1400" dirty="0" err="1" smtClean="0"/>
              <a:t>O’Briain</a:t>
            </a:r>
            <a:r>
              <a:rPr lang="en-GB" sz="1400" dirty="0" smtClean="0"/>
              <a:t> on the success of the programme </a:t>
            </a:r>
            <a:r>
              <a:rPr lang="en-GB" sz="1400" i="1" dirty="0" smtClean="0"/>
              <a:t>Stargazing Live</a:t>
            </a:r>
            <a:r>
              <a:rPr lang="en-GB" sz="1400" dirty="0" smtClean="0"/>
              <a:t>, which has three million viewers as opposed to two million for his comedy shows.:</a:t>
            </a:r>
            <a:endParaRPr lang="en-US" sz="1400" dirty="0" smtClean="0"/>
          </a:p>
          <a:p>
            <a:r>
              <a:rPr lang="en-GB" sz="1400" dirty="0" smtClean="0"/>
              <a:t> </a:t>
            </a:r>
            <a:endParaRPr lang="en-US" sz="1400" dirty="0" smtClean="0"/>
          </a:p>
          <a:p>
            <a:r>
              <a:rPr lang="en-GB" sz="1800" dirty="0" smtClean="0"/>
              <a:t>‘With astronomy it’s very easy to tap into a sense of wonder. It’s elemental, it’s one of the most fundamental things, it’s the wonder of gazing up and recognising where we are in the universe’.</a:t>
            </a:r>
          </a:p>
          <a:p>
            <a:endParaRPr lang="en-US" sz="1400" dirty="0" smtClean="0"/>
          </a:p>
          <a:p>
            <a:r>
              <a:rPr lang="en-GB" sz="1400" dirty="0" err="1" smtClean="0"/>
              <a:t>Dara</a:t>
            </a:r>
            <a:r>
              <a:rPr lang="en-GB" sz="1400" dirty="0" smtClean="0"/>
              <a:t> </a:t>
            </a:r>
            <a:r>
              <a:rPr lang="en-GB" sz="1400" dirty="0" err="1" smtClean="0"/>
              <a:t>O’Briain</a:t>
            </a:r>
            <a:r>
              <a:rPr lang="en-GB" sz="1400" dirty="0" smtClean="0"/>
              <a:t> cited in Anon, ‘Nerds don’t care that cool kids like them at last’, </a:t>
            </a:r>
            <a:r>
              <a:rPr lang="en-GB" sz="1400" i="1" dirty="0" smtClean="0"/>
              <a:t>The Times</a:t>
            </a:r>
            <a:r>
              <a:rPr lang="en-GB" sz="1400" dirty="0" smtClean="0"/>
              <a:t> , 10 June 2013, p. 7.</a:t>
            </a:r>
            <a:endParaRPr lang="en-US" sz="1400" dirty="0" smtClean="0"/>
          </a:p>
          <a:p>
            <a:endParaRPr lang="en-US" dirty="0" smtClean="0"/>
          </a:p>
        </p:txBody>
      </p:sp>
      <p:pic>
        <p:nvPicPr>
          <p:cNvPr id="35844" name="Content Placeholder 4" descr="Cox and O Braian Times 10 June 2013 p 7.jpeg"/>
          <p:cNvPicPr>
            <a:picLocks noGrp="1" noChangeAspect="1"/>
          </p:cNvPicPr>
          <p:nvPr>
            <p:ph sz="half" idx="2"/>
          </p:nvPr>
        </p:nvPicPr>
        <p:blipFill>
          <a:blip r:embed="rId2" cstate="print"/>
          <a:srcRect/>
          <a:stretch>
            <a:fillRect/>
          </a:stretch>
        </p:blipFill>
        <p:spPr>
          <a:xfrm>
            <a:off x="4572000" y="134938"/>
            <a:ext cx="4106863" cy="5991225"/>
          </a:xfr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4"/>
          <p:cNvSpPr>
            <a:spLocks noGrp="1"/>
          </p:cNvSpPr>
          <p:nvPr>
            <p:ph type="title"/>
          </p:nvPr>
        </p:nvSpPr>
        <p:spPr/>
        <p:txBody>
          <a:bodyPr/>
          <a:lstStyle/>
          <a:p>
            <a:r>
              <a:rPr lang="en-GB" dirty="0" smtClean="0"/>
              <a:t>Questions about Astrology?</a:t>
            </a:r>
            <a:endParaRPr lang="en-US" dirty="0" smtClean="0"/>
          </a:p>
        </p:txBody>
      </p:sp>
      <p:sp>
        <p:nvSpPr>
          <p:cNvPr id="36867" name="Content Placeholder 5"/>
          <p:cNvSpPr>
            <a:spLocks noGrp="1"/>
          </p:cNvSpPr>
          <p:nvPr>
            <p:ph idx="1"/>
          </p:nvPr>
        </p:nvSpPr>
        <p:spPr/>
        <p:txBody>
          <a:bodyPr/>
          <a:lstStyle/>
          <a:p>
            <a:r>
              <a:rPr lang="en-GB" smtClean="0"/>
              <a:t>Now: Is astrology enchanting or disenchanting?</a:t>
            </a:r>
          </a:p>
          <a:p>
            <a:r>
              <a:rPr lang="en-GB" smtClean="0"/>
              <a:t>Then: Did it originate in enchantment?</a:t>
            </a:r>
          </a:p>
          <a:p>
            <a:r>
              <a:rPr lang="en-GB" smtClean="0"/>
              <a:t>Does it require enchantment in order to be practised?</a:t>
            </a:r>
          </a:p>
          <a:p>
            <a:r>
              <a:rPr lang="en-GB" smtClean="0"/>
              <a:t>Does it require enchantment in order to be practised effectively?</a:t>
            </a:r>
            <a:endParaRPr lang="en-US" smtClean="0"/>
          </a:p>
          <a:p>
            <a:endParaRPr lang="en-US" smtClean="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r>
              <a:rPr lang="en-GB" smtClean="0"/>
              <a:t>Is everyone enchanted by the sky?</a:t>
            </a:r>
            <a:endParaRPr lang="en-US" smtClean="0"/>
          </a:p>
        </p:txBody>
      </p:sp>
      <p:pic>
        <p:nvPicPr>
          <p:cNvPr id="37891" name="Content Placeholder 3" descr="Holmes and Watson.jpeg"/>
          <p:cNvPicPr>
            <a:picLocks noGrp="1" noChangeAspect="1"/>
          </p:cNvPicPr>
          <p:nvPr>
            <p:ph idx="1"/>
          </p:nvPr>
        </p:nvPicPr>
        <p:blipFill>
          <a:blip r:embed="rId2" cstate="print"/>
          <a:srcRect/>
          <a:stretch>
            <a:fillRect/>
          </a:stretch>
        </p:blipFill>
        <p:spPr>
          <a:xfrm>
            <a:off x="2786063" y="1571625"/>
            <a:ext cx="3251200" cy="5084763"/>
          </a:xfr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4"/>
          <p:cNvSpPr>
            <a:spLocks noGrp="1"/>
          </p:cNvSpPr>
          <p:nvPr>
            <p:ph type="title"/>
          </p:nvPr>
        </p:nvSpPr>
        <p:spPr/>
        <p:txBody>
          <a:bodyPr/>
          <a:lstStyle/>
          <a:p>
            <a:r>
              <a:rPr lang="en-GB" dirty="0" smtClean="0"/>
              <a:t>Conclusion and Questions</a:t>
            </a:r>
            <a:endParaRPr lang="en-US" dirty="0" smtClean="0"/>
          </a:p>
        </p:txBody>
      </p:sp>
      <p:sp>
        <p:nvSpPr>
          <p:cNvPr id="38915" name="Content Placeholder 5"/>
          <p:cNvSpPr>
            <a:spLocks noGrp="1"/>
          </p:cNvSpPr>
          <p:nvPr>
            <p:ph idx="1"/>
          </p:nvPr>
        </p:nvSpPr>
        <p:spPr/>
        <p:txBody>
          <a:bodyPr/>
          <a:lstStyle/>
          <a:p>
            <a:pPr>
              <a:buNone/>
            </a:pPr>
            <a:r>
              <a:rPr lang="en-GB" sz="2400" dirty="0" smtClean="0"/>
              <a:t>The theory of enchantment, disenchantment and re-enchantment is one of the major theoretical models used to frame and understand contemporary  interest in and practice of astrology in the west.</a:t>
            </a:r>
          </a:p>
          <a:p>
            <a:pPr>
              <a:buNone/>
            </a:pPr>
            <a:r>
              <a:rPr lang="en-GB" sz="2400" dirty="0" smtClean="0"/>
              <a:t>How is it possible for one person to tell whether another is enchanted?</a:t>
            </a:r>
          </a:p>
          <a:p>
            <a:pPr>
              <a:buNone/>
            </a:pPr>
            <a:r>
              <a:rPr lang="en-GB" sz="2400" dirty="0" smtClean="0"/>
              <a:t>If enchantment is an inner experience, how can one measure its effect?</a:t>
            </a:r>
          </a:p>
          <a:p>
            <a:pPr>
              <a:buNone/>
            </a:pPr>
            <a:r>
              <a:rPr lang="en-GB" sz="2400" dirty="0" smtClean="0"/>
              <a:t>There are two linked versions of the theory – the  Historical and Sociological. Both are persuasive and widely accepted.</a:t>
            </a:r>
          </a:p>
          <a:p>
            <a:pPr>
              <a:buNone/>
            </a:pPr>
            <a:r>
              <a:rPr lang="en-GB" sz="2400" dirty="0" smtClean="0"/>
              <a:t>But, like all academic theories, they are open to question and revision.</a:t>
            </a:r>
            <a:endParaRPr lang="en-US" sz="2400" dirty="0" smtClean="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Further Reading</a:t>
            </a:r>
            <a:endParaRPr lang="en-GB" dirty="0"/>
          </a:p>
        </p:txBody>
      </p:sp>
      <p:sp>
        <p:nvSpPr>
          <p:cNvPr id="3" name="Content Placeholder 2"/>
          <p:cNvSpPr>
            <a:spLocks noGrp="1"/>
          </p:cNvSpPr>
          <p:nvPr>
            <p:ph idx="1"/>
          </p:nvPr>
        </p:nvSpPr>
        <p:spPr/>
        <p:txBody>
          <a:bodyPr/>
          <a:lstStyle/>
          <a:p>
            <a:pPr>
              <a:buNone/>
            </a:pPr>
            <a:r>
              <a:rPr lang="en-GB" sz="2000" dirty="0" smtClean="0"/>
              <a:t>Start with the reading for this week on </a:t>
            </a:r>
            <a:r>
              <a:rPr lang="en-GB" sz="2000" dirty="0" err="1" smtClean="0"/>
              <a:t>Moodle</a:t>
            </a:r>
            <a:endParaRPr lang="en-GB" sz="2000" dirty="0" smtClean="0"/>
          </a:p>
          <a:p>
            <a:pPr>
              <a:buNone/>
            </a:pPr>
            <a:r>
              <a:rPr lang="en-GB" sz="2000" dirty="0" smtClean="0"/>
              <a:t>Search the web for primary and secondary (academic) sources.</a:t>
            </a:r>
          </a:p>
          <a:p>
            <a:pPr>
              <a:buNone/>
            </a:pPr>
            <a:r>
              <a:rPr lang="en-GB" sz="2000" dirty="0" smtClean="0"/>
              <a:t>Check JSTOR</a:t>
            </a:r>
          </a:p>
          <a:p>
            <a:endParaRPr lang="en-US" sz="2000" dirty="0" smtClean="0"/>
          </a:p>
          <a:p>
            <a:pPr>
              <a:buNone/>
            </a:pPr>
            <a:r>
              <a:rPr lang="en-US" sz="2000" dirty="0" smtClean="0"/>
              <a:t>Campion, Nicholas , ‘Enchantment and the Awe of the Heavens’, in Corsini, Enrico, (ed.),</a:t>
            </a:r>
            <a:r>
              <a:rPr lang="en-US" sz="2000" i="1" dirty="0" smtClean="0"/>
              <a:t>Proceedings of the sixth conference on the Inspiration of Astronomical Phenomena</a:t>
            </a:r>
            <a:r>
              <a:rPr lang="en-US" sz="2000" dirty="0" smtClean="0"/>
              <a:t>, </a:t>
            </a:r>
            <a:r>
              <a:rPr lang="en-US" sz="2000" dirty="0" err="1" smtClean="0"/>
              <a:t>Prvo</a:t>
            </a:r>
            <a:r>
              <a:rPr lang="en-US" sz="2000" dirty="0" smtClean="0"/>
              <a:t>, Utah: Astronomical Society of the Pacific, 2011, pp. 415-22.</a:t>
            </a:r>
            <a:endParaRPr lang="en-GB" sz="2000" dirty="0" smtClean="0"/>
          </a:p>
          <a:p>
            <a:endParaRPr lang="en-GB" sz="2000" dirty="0"/>
          </a:p>
        </p:txBody>
      </p:sp>
      <p:pic>
        <p:nvPicPr>
          <p:cNvPr id="4" name="Picture 3" descr="C:\Users\Liz\Dropbox\SEAC 2016\Artwork\UWTSD Logo_200dpi.jpg"/>
          <p:cNvPicPr>
            <a:picLocks noChangeAspect="1" noChangeArrowheads="1"/>
          </p:cNvPicPr>
          <p:nvPr/>
        </p:nvPicPr>
        <p:blipFill>
          <a:blip r:embed="rId2" cstate="print"/>
          <a:srcRect/>
          <a:stretch>
            <a:fillRect/>
          </a:stretch>
        </p:blipFill>
        <p:spPr bwMode="auto">
          <a:xfrm>
            <a:off x="2915816" y="5301208"/>
            <a:ext cx="2971800" cy="1141413"/>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1389</TotalTime>
  <Words>1955</Words>
  <Application>Microsoft Office PowerPoint</Application>
  <PresentationFormat>On-screen Show (4:3)</PresentationFormat>
  <Paragraphs>157</Paragraphs>
  <Slides>33</Slides>
  <Notes>5</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Office Theme</vt:lpstr>
      <vt:lpstr>Week 6: Enchantment</vt:lpstr>
      <vt:lpstr>The reason for the topic</vt:lpstr>
      <vt:lpstr>DEFINITIONS OF ENCHANTMENT</vt:lpstr>
      <vt:lpstr>What is Enchantment?:  Patrick Curry</vt:lpstr>
      <vt:lpstr>Participation Mystique</vt:lpstr>
      <vt:lpstr>Enchantment</vt:lpstr>
      <vt:lpstr>What is Enchantment?:  J.R.R. Tolkien</vt:lpstr>
      <vt:lpstr>Tolkein’s enchanted landscape</vt:lpstr>
      <vt:lpstr>Modern Enchantment, or Glamour (imitation enchantment)? Venus shop in Glastonbury; zodiac image</vt:lpstr>
      <vt:lpstr>The sky and enchantment?</vt:lpstr>
      <vt:lpstr>THE HISTORICAL THEORY</vt:lpstr>
      <vt:lpstr>Max Weber 1864-1920 Disenchantment</vt:lpstr>
      <vt:lpstr>Wouter Hanegraaff defines Disenchantment </vt:lpstr>
      <vt:lpstr>A famous metaphor - unweaving the rainbow</vt:lpstr>
      <vt:lpstr>THE SOCIOLOGICAL THEORY</vt:lpstr>
      <vt:lpstr>The Modern World as Disenchanted: Zygmunt Bauman</vt:lpstr>
      <vt:lpstr>Re-enchantment</vt:lpstr>
      <vt:lpstr>COUNTER-ARGUMENTS to Enchantment Theory</vt:lpstr>
      <vt:lpstr>Slide 19</vt:lpstr>
      <vt:lpstr>Slide 20</vt:lpstr>
      <vt:lpstr>Can astronomy be enchanting?</vt:lpstr>
      <vt:lpstr>Astronomy as star-gazing and Enchantment: Marcus Aurelius</vt:lpstr>
      <vt:lpstr>Manilius: Reason as Liberation (not disenchanting)</vt:lpstr>
      <vt:lpstr>Science as enchanting: public descriptions of science:</vt:lpstr>
      <vt:lpstr>Carl Sagan: Re-enchantment through astronomy</vt:lpstr>
      <vt:lpstr>David Levy: enchantment through watching the sky </vt:lpstr>
      <vt:lpstr>David Levy 2</vt:lpstr>
      <vt:lpstr>Heather Couper British astronomer and author</vt:lpstr>
      <vt:lpstr>Slide 29</vt:lpstr>
      <vt:lpstr>Questions about Astrology?</vt:lpstr>
      <vt:lpstr>Is everyone enchanted by the sky?</vt:lpstr>
      <vt:lpstr>Conclusion and Questions</vt:lpstr>
      <vt:lpstr>Further Reading</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HY2069</dc:title>
  <dc:creator>Nick</dc:creator>
  <cp:lastModifiedBy>Nick</cp:lastModifiedBy>
  <cp:revision>79</cp:revision>
  <dcterms:created xsi:type="dcterms:W3CDTF">2007-05-19T08:12:11Z</dcterms:created>
  <dcterms:modified xsi:type="dcterms:W3CDTF">2017-11-13T11:45:52Z</dcterms:modified>
</cp:coreProperties>
</file>