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AD6DDB-37DD-4BB6-A23B-AEBFF04942A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0E0E4B7-31B2-43A1-964F-83DD2B37D30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 dirty="0">
              <a:latin typeface="Arial" panose="020B0604020202020204" pitchFamily="34" charset="0"/>
              <a:cs typeface="Arial" panose="020B0604020202020204" pitchFamily="34" charset="0"/>
            </a:rPr>
            <a:t>Location: Swansea lies on the south coast of Wales, in the Hafod and Lower Swansea Valley regions, near key coal and limestone deposits.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7A5816-1706-451B-94F6-29957FA68B85}" type="parTrans" cxnId="{0024522E-D0C5-49DD-B9AD-2B869D147E90}">
      <dgm:prSet/>
      <dgm:spPr/>
      <dgm:t>
        <a:bodyPr/>
        <a:lstStyle/>
        <a:p>
          <a:endParaRPr lang="en-US"/>
        </a:p>
      </dgm:t>
    </dgm:pt>
    <dgm:pt modelId="{6B64F7E3-4A62-4B12-9CD1-C21AACB92D11}" type="sibTrans" cxnId="{0024522E-D0C5-49DD-B9AD-2B869D147E90}">
      <dgm:prSet/>
      <dgm:spPr/>
      <dgm:t>
        <a:bodyPr/>
        <a:lstStyle/>
        <a:p>
          <a:endParaRPr lang="en-US"/>
        </a:p>
      </dgm:t>
    </dgm:pt>
    <dgm:pt modelId="{B7CC623C-8C71-4F39-AB66-AA5F739965D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 dirty="0">
              <a:latin typeface="Arial" panose="020B0604020202020204" pitchFamily="34" charset="0"/>
              <a:cs typeface="Arial" panose="020B0604020202020204" pitchFamily="34" charset="0"/>
            </a:rPr>
            <a:t>Copper Smelting Industry: Swansea dominated the copper trade, importing ore from Cornwall, Devon, and even Chile to smelt locally using coal from nearby mines.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A79E4C-7A8E-4119-9AFE-6658E48A3B91}" type="parTrans" cxnId="{6A163816-F48D-46C0-83CC-4445DAF62EB9}">
      <dgm:prSet/>
      <dgm:spPr/>
      <dgm:t>
        <a:bodyPr/>
        <a:lstStyle/>
        <a:p>
          <a:endParaRPr lang="en-US"/>
        </a:p>
      </dgm:t>
    </dgm:pt>
    <dgm:pt modelId="{12CDCCFD-B6E5-4186-A903-39220EC82B2B}" type="sibTrans" cxnId="{6A163816-F48D-46C0-83CC-4445DAF62EB9}">
      <dgm:prSet/>
      <dgm:spPr/>
      <dgm:t>
        <a:bodyPr/>
        <a:lstStyle/>
        <a:p>
          <a:endParaRPr lang="en-US"/>
        </a:p>
      </dgm:t>
    </dgm:pt>
    <dgm:pt modelId="{6F444D34-D33D-4987-B323-C6705BD4507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 dirty="0">
              <a:latin typeface="Arial" panose="020B0604020202020204" pitchFamily="34" charset="0"/>
              <a:cs typeface="Arial" panose="020B0604020202020204" pitchFamily="34" charset="0"/>
            </a:rPr>
            <a:t>Main Players: Notable industrialists included the Vivians and the Grenfells, who established smelting works and employed thousands of workers.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8E38AF-F838-49AC-8278-5467828CDBA9}" type="parTrans" cxnId="{F4C6D390-A116-47E4-AC80-198069409FD3}">
      <dgm:prSet/>
      <dgm:spPr/>
      <dgm:t>
        <a:bodyPr/>
        <a:lstStyle/>
        <a:p>
          <a:endParaRPr lang="en-US"/>
        </a:p>
      </dgm:t>
    </dgm:pt>
    <dgm:pt modelId="{47AC55B4-1821-4815-BF33-85A176510569}" type="sibTrans" cxnId="{F4C6D390-A116-47E4-AC80-198069409FD3}">
      <dgm:prSet/>
      <dgm:spPr/>
      <dgm:t>
        <a:bodyPr/>
        <a:lstStyle/>
        <a:p>
          <a:endParaRPr lang="en-US"/>
        </a:p>
      </dgm:t>
    </dgm:pt>
    <dgm:pt modelId="{4B869BB8-5828-4661-80F8-E798C830BAA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 dirty="0">
              <a:latin typeface="Arial" panose="020B0604020202020204" pitchFamily="34" charset="0"/>
              <a:cs typeface="Arial" panose="020B0604020202020204" pitchFamily="34" charset="0"/>
            </a:rPr>
            <a:t>Processes in Swansea: Smelting copper required coal and limestone, both abundant locally, to separate pure metal from ore.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09C676-5CE8-4E34-842E-8194345332D4}" type="parTrans" cxnId="{9D543B5E-7D82-43A7-9544-BFD678ED4852}">
      <dgm:prSet/>
      <dgm:spPr/>
      <dgm:t>
        <a:bodyPr/>
        <a:lstStyle/>
        <a:p>
          <a:endParaRPr lang="en-US"/>
        </a:p>
      </dgm:t>
    </dgm:pt>
    <dgm:pt modelId="{D73147EC-0426-4926-9060-21B224BA6CEC}" type="sibTrans" cxnId="{9D543B5E-7D82-43A7-9544-BFD678ED4852}">
      <dgm:prSet/>
      <dgm:spPr/>
      <dgm:t>
        <a:bodyPr/>
        <a:lstStyle/>
        <a:p>
          <a:endParaRPr lang="en-US"/>
        </a:p>
      </dgm:t>
    </dgm:pt>
    <dgm:pt modelId="{A59D34CC-29BD-422D-8708-9FEA86714D5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 dirty="0">
              <a:latin typeface="Arial" panose="020B0604020202020204" pitchFamily="34" charset="0"/>
              <a:cs typeface="Arial" panose="020B0604020202020204" pitchFamily="34" charset="0"/>
            </a:rPr>
            <a:t>Global Impact: Swansea's copper was exported worldwide, fueling technological innovations and industrial growth globally.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1ED29F-880C-42D4-AA2B-25ECEA42D17D}" type="parTrans" cxnId="{B221FABD-D440-4B0F-B2A8-9CB5B13FB41D}">
      <dgm:prSet/>
      <dgm:spPr/>
      <dgm:t>
        <a:bodyPr/>
        <a:lstStyle/>
        <a:p>
          <a:endParaRPr lang="en-US"/>
        </a:p>
      </dgm:t>
    </dgm:pt>
    <dgm:pt modelId="{419048BF-CCAD-4475-B8E8-AC7B14A3182C}" type="sibTrans" cxnId="{B221FABD-D440-4B0F-B2A8-9CB5B13FB41D}">
      <dgm:prSet/>
      <dgm:spPr/>
      <dgm:t>
        <a:bodyPr/>
        <a:lstStyle/>
        <a:p>
          <a:endParaRPr lang="en-US"/>
        </a:p>
      </dgm:t>
    </dgm:pt>
    <dgm:pt modelId="{D8B9059F-D428-432C-A7C2-5D90FF1136C5}" type="pres">
      <dgm:prSet presAssocID="{7BAD6DDB-37DD-4BB6-A23B-AEBFF04942A3}" presName="root" presStyleCnt="0">
        <dgm:presLayoutVars>
          <dgm:dir/>
          <dgm:resizeHandles val="exact"/>
        </dgm:presLayoutVars>
      </dgm:prSet>
      <dgm:spPr/>
    </dgm:pt>
    <dgm:pt modelId="{5256AA54-1932-4139-940F-F29A36F04525}" type="pres">
      <dgm:prSet presAssocID="{F0E0E4B7-31B2-43A1-964F-83DD2B37D301}" presName="compNode" presStyleCnt="0"/>
      <dgm:spPr/>
    </dgm:pt>
    <dgm:pt modelId="{244B4511-8DF2-4901-BCD5-4B29FBE74192}" type="pres">
      <dgm:prSet presAssocID="{F0E0E4B7-31B2-43A1-964F-83DD2B37D301}" presName="bgRect" presStyleLbl="bgShp" presStyleIdx="0" presStyleCnt="5"/>
      <dgm:spPr/>
    </dgm:pt>
    <dgm:pt modelId="{9DC470E3-3060-4E79-9696-47B10B815A51}" type="pres">
      <dgm:prSet presAssocID="{F0E0E4B7-31B2-43A1-964F-83DD2B37D30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2E013F88-FD11-4FA1-8850-BEF956E640F3}" type="pres">
      <dgm:prSet presAssocID="{F0E0E4B7-31B2-43A1-964F-83DD2B37D301}" presName="spaceRect" presStyleCnt="0"/>
      <dgm:spPr/>
    </dgm:pt>
    <dgm:pt modelId="{D47A802E-27F2-4A81-97EF-4351BE469A04}" type="pres">
      <dgm:prSet presAssocID="{F0E0E4B7-31B2-43A1-964F-83DD2B37D301}" presName="parTx" presStyleLbl="revTx" presStyleIdx="0" presStyleCnt="5">
        <dgm:presLayoutVars>
          <dgm:chMax val="0"/>
          <dgm:chPref val="0"/>
        </dgm:presLayoutVars>
      </dgm:prSet>
      <dgm:spPr/>
    </dgm:pt>
    <dgm:pt modelId="{9AF3EE45-7ACE-42EF-9FFA-17E9211757C1}" type="pres">
      <dgm:prSet presAssocID="{6B64F7E3-4A62-4B12-9CD1-C21AACB92D11}" presName="sibTrans" presStyleCnt="0"/>
      <dgm:spPr/>
    </dgm:pt>
    <dgm:pt modelId="{FE48E151-6CFC-4337-89E3-9BD8E068C636}" type="pres">
      <dgm:prSet presAssocID="{B7CC623C-8C71-4F39-AB66-AA5F739965DE}" presName="compNode" presStyleCnt="0"/>
      <dgm:spPr/>
    </dgm:pt>
    <dgm:pt modelId="{D5F380A5-F64F-4456-8FB5-4277D8913B85}" type="pres">
      <dgm:prSet presAssocID="{B7CC623C-8C71-4F39-AB66-AA5F739965DE}" presName="bgRect" presStyleLbl="bgShp" presStyleIdx="1" presStyleCnt="5"/>
      <dgm:spPr/>
    </dgm:pt>
    <dgm:pt modelId="{C630392B-8728-4DCD-8D7B-06659E43F244}" type="pres">
      <dgm:prSet presAssocID="{B7CC623C-8C71-4F39-AB66-AA5F739965D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C0D9D5EE-F34C-480B-A523-45F5E72911EF}" type="pres">
      <dgm:prSet presAssocID="{B7CC623C-8C71-4F39-AB66-AA5F739965DE}" presName="spaceRect" presStyleCnt="0"/>
      <dgm:spPr/>
    </dgm:pt>
    <dgm:pt modelId="{B917B435-670E-4271-A140-9E4274BBFA7C}" type="pres">
      <dgm:prSet presAssocID="{B7CC623C-8C71-4F39-AB66-AA5F739965DE}" presName="parTx" presStyleLbl="revTx" presStyleIdx="1" presStyleCnt="5">
        <dgm:presLayoutVars>
          <dgm:chMax val="0"/>
          <dgm:chPref val="0"/>
        </dgm:presLayoutVars>
      </dgm:prSet>
      <dgm:spPr/>
    </dgm:pt>
    <dgm:pt modelId="{18FD7300-A9BE-414A-96C4-313E1998F03F}" type="pres">
      <dgm:prSet presAssocID="{12CDCCFD-B6E5-4186-A903-39220EC82B2B}" presName="sibTrans" presStyleCnt="0"/>
      <dgm:spPr/>
    </dgm:pt>
    <dgm:pt modelId="{9BF38CD4-2770-4B3D-95AF-BC1FBB7AE21F}" type="pres">
      <dgm:prSet presAssocID="{6F444D34-D33D-4987-B323-C6705BD45073}" presName="compNode" presStyleCnt="0"/>
      <dgm:spPr/>
    </dgm:pt>
    <dgm:pt modelId="{A4E9594D-21EE-4F35-AD73-71C0DE7CE9AE}" type="pres">
      <dgm:prSet presAssocID="{6F444D34-D33D-4987-B323-C6705BD45073}" presName="bgRect" presStyleLbl="bgShp" presStyleIdx="2" presStyleCnt="5"/>
      <dgm:spPr/>
    </dgm:pt>
    <dgm:pt modelId="{57962D52-17E4-49F6-8A70-1F7D200457B6}" type="pres">
      <dgm:prSet presAssocID="{6F444D34-D33D-4987-B323-C6705BD4507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dozer"/>
        </a:ext>
      </dgm:extLst>
    </dgm:pt>
    <dgm:pt modelId="{8EC29560-A030-4ED7-AFB3-D73CC3BFB8E2}" type="pres">
      <dgm:prSet presAssocID="{6F444D34-D33D-4987-B323-C6705BD45073}" presName="spaceRect" presStyleCnt="0"/>
      <dgm:spPr/>
    </dgm:pt>
    <dgm:pt modelId="{3FAD3B7C-82C8-4178-90E5-05114C28C38F}" type="pres">
      <dgm:prSet presAssocID="{6F444D34-D33D-4987-B323-C6705BD45073}" presName="parTx" presStyleLbl="revTx" presStyleIdx="2" presStyleCnt="5">
        <dgm:presLayoutVars>
          <dgm:chMax val="0"/>
          <dgm:chPref val="0"/>
        </dgm:presLayoutVars>
      </dgm:prSet>
      <dgm:spPr/>
    </dgm:pt>
    <dgm:pt modelId="{FD84A1B1-ADCA-4258-826F-75752D4A4124}" type="pres">
      <dgm:prSet presAssocID="{47AC55B4-1821-4815-BF33-85A176510569}" presName="sibTrans" presStyleCnt="0"/>
      <dgm:spPr/>
    </dgm:pt>
    <dgm:pt modelId="{975C9490-2B1F-4E27-90FD-85EDBC702A6F}" type="pres">
      <dgm:prSet presAssocID="{4B869BB8-5828-4661-80F8-E798C830BAA0}" presName="compNode" presStyleCnt="0"/>
      <dgm:spPr/>
    </dgm:pt>
    <dgm:pt modelId="{57B78CD4-7FBD-4B8F-9FF2-4CA16B84F28B}" type="pres">
      <dgm:prSet presAssocID="{4B869BB8-5828-4661-80F8-E798C830BAA0}" presName="bgRect" presStyleLbl="bgShp" presStyleIdx="3" presStyleCnt="5"/>
      <dgm:spPr/>
    </dgm:pt>
    <dgm:pt modelId="{CF601963-A860-42A3-BA9B-E1619DA48AC3}" type="pres">
      <dgm:prSet presAssocID="{4B869BB8-5828-4661-80F8-E798C830BAA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ement truck"/>
        </a:ext>
      </dgm:extLst>
    </dgm:pt>
    <dgm:pt modelId="{781E9859-B82B-4EA2-AFD3-91A59CA823F2}" type="pres">
      <dgm:prSet presAssocID="{4B869BB8-5828-4661-80F8-E798C830BAA0}" presName="spaceRect" presStyleCnt="0"/>
      <dgm:spPr/>
    </dgm:pt>
    <dgm:pt modelId="{92DCC764-312A-4ACE-9D7F-7EE5D774DAEA}" type="pres">
      <dgm:prSet presAssocID="{4B869BB8-5828-4661-80F8-E798C830BAA0}" presName="parTx" presStyleLbl="revTx" presStyleIdx="3" presStyleCnt="5">
        <dgm:presLayoutVars>
          <dgm:chMax val="0"/>
          <dgm:chPref val="0"/>
        </dgm:presLayoutVars>
      </dgm:prSet>
      <dgm:spPr/>
    </dgm:pt>
    <dgm:pt modelId="{5A77E4A2-0728-4242-9CB2-BEE4795FD684}" type="pres">
      <dgm:prSet presAssocID="{D73147EC-0426-4926-9060-21B224BA6CEC}" presName="sibTrans" presStyleCnt="0"/>
      <dgm:spPr/>
    </dgm:pt>
    <dgm:pt modelId="{0C3FE489-C245-4787-B76C-585BEB631A28}" type="pres">
      <dgm:prSet presAssocID="{A59D34CC-29BD-422D-8708-9FEA86714D58}" presName="compNode" presStyleCnt="0"/>
      <dgm:spPr/>
    </dgm:pt>
    <dgm:pt modelId="{0381E8D3-518C-4C86-8873-689D1AB01EA1}" type="pres">
      <dgm:prSet presAssocID="{A59D34CC-29BD-422D-8708-9FEA86714D58}" presName="bgRect" presStyleLbl="bgShp" presStyleIdx="4" presStyleCnt="5"/>
      <dgm:spPr/>
    </dgm:pt>
    <dgm:pt modelId="{CB9397D0-F391-497F-A020-74B15D7D9A57}" type="pres">
      <dgm:prSet presAssocID="{A59D34CC-29BD-422D-8708-9FEA86714D5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1FD080F6-B75C-47C5-A184-5E76B70E0D1B}" type="pres">
      <dgm:prSet presAssocID="{A59D34CC-29BD-422D-8708-9FEA86714D58}" presName="spaceRect" presStyleCnt="0"/>
      <dgm:spPr/>
    </dgm:pt>
    <dgm:pt modelId="{3D9EDC9F-E174-4F49-B124-41FA032EB270}" type="pres">
      <dgm:prSet presAssocID="{A59D34CC-29BD-422D-8708-9FEA86714D5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C517102-425D-4026-82EE-86B6F48885E5}" type="presOf" srcId="{F0E0E4B7-31B2-43A1-964F-83DD2B37D301}" destId="{D47A802E-27F2-4A81-97EF-4351BE469A04}" srcOrd="0" destOrd="0" presId="urn:microsoft.com/office/officeart/2018/2/layout/IconVerticalSolidList"/>
    <dgm:cxn modelId="{6A163816-F48D-46C0-83CC-4445DAF62EB9}" srcId="{7BAD6DDB-37DD-4BB6-A23B-AEBFF04942A3}" destId="{B7CC623C-8C71-4F39-AB66-AA5F739965DE}" srcOrd="1" destOrd="0" parTransId="{93A79E4C-7A8E-4119-9AFE-6658E48A3B91}" sibTransId="{12CDCCFD-B6E5-4186-A903-39220EC82B2B}"/>
    <dgm:cxn modelId="{0024522E-D0C5-49DD-B9AD-2B869D147E90}" srcId="{7BAD6DDB-37DD-4BB6-A23B-AEBFF04942A3}" destId="{F0E0E4B7-31B2-43A1-964F-83DD2B37D301}" srcOrd="0" destOrd="0" parTransId="{CC7A5816-1706-451B-94F6-29957FA68B85}" sibTransId="{6B64F7E3-4A62-4B12-9CD1-C21AACB92D11}"/>
    <dgm:cxn modelId="{9D543B5E-7D82-43A7-9544-BFD678ED4852}" srcId="{7BAD6DDB-37DD-4BB6-A23B-AEBFF04942A3}" destId="{4B869BB8-5828-4661-80F8-E798C830BAA0}" srcOrd="3" destOrd="0" parTransId="{9409C676-5CE8-4E34-842E-8194345332D4}" sibTransId="{D73147EC-0426-4926-9060-21B224BA6CEC}"/>
    <dgm:cxn modelId="{EA89266B-91AD-46B9-93AB-7502DED60D4C}" type="presOf" srcId="{A59D34CC-29BD-422D-8708-9FEA86714D58}" destId="{3D9EDC9F-E174-4F49-B124-41FA032EB270}" srcOrd="0" destOrd="0" presId="urn:microsoft.com/office/officeart/2018/2/layout/IconVerticalSolidList"/>
    <dgm:cxn modelId="{11A78F6B-AD97-447E-BAA9-A2F971061F31}" type="presOf" srcId="{6F444D34-D33D-4987-B323-C6705BD45073}" destId="{3FAD3B7C-82C8-4178-90E5-05114C28C38F}" srcOrd="0" destOrd="0" presId="urn:microsoft.com/office/officeart/2018/2/layout/IconVerticalSolidList"/>
    <dgm:cxn modelId="{F4C6D390-A116-47E4-AC80-198069409FD3}" srcId="{7BAD6DDB-37DD-4BB6-A23B-AEBFF04942A3}" destId="{6F444D34-D33D-4987-B323-C6705BD45073}" srcOrd="2" destOrd="0" parTransId="{CB8E38AF-F838-49AC-8278-5467828CDBA9}" sibTransId="{47AC55B4-1821-4815-BF33-85A176510569}"/>
    <dgm:cxn modelId="{D1926091-C849-42F9-86DF-EA705EE3FD24}" type="presOf" srcId="{4B869BB8-5828-4661-80F8-E798C830BAA0}" destId="{92DCC764-312A-4ACE-9D7F-7EE5D774DAEA}" srcOrd="0" destOrd="0" presId="urn:microsoft.com/office/officeart/2018/2/layout/IconVerticalSolidList"/>
    <dgm:cxn modelId="{0F0384A5-B39A-40E9-A092-57ADB0AFDC0F}" type="presOf" srcId="{7BAD6DDB-37DD-4BB6-A23B-AEBFF04942A3}" destId="{D8B9059F-D428-432C-A7C2-5D90FF1136C5}" srcOrd="0" destOrd="0" presId="urn:microsoft.com/office/officeart/2018/2/layout/IconVerticalSolidList"/>
    <dgm:cxn modelId="{1B60D7B8-AE62-4C37-8CD5-81E491E2DF09}" type="presOf" srcId="{B7CC623C-8C71-4F39-AB66-AA5F739965DE}" destId="{B917B435-670E-4271-A140-9E4274BBFA7C}" srcOrd="0" destOrd="0" presId="urn:microsoft.com/office/officeart/2018/2/layout/IconVerticalSolidList"/>
    <dgm:cxn modelId="{B221FABD-D440-4B0F-B2A8-9CB5B13FB41D}" srcId="{7BAD6DDB-37DD-4BB6-A23B-AEBFF04942A3}" destId="{A59D34CC-29BD-422D-8708-9FEA86714D58}" srcOrd="4" destOrd="0" parTransId="{6F1ED29F-880C-42D4-AA2B-25ECEA42D17D}" sibTransId="{419048BF-CCAD-4475-B8E8-AC7B14A3182C}"/>
    <dgm:cxn modelId="{6F875299-6F3F-4DD7-8A8D-C63B540BB097}" type="presParOf" srcId="{D8B9059F-D428-432C-A7C2-5D90FF1136C5}" destId="{5256AA54-1932-4139-940F-F29A36F04525}" srcOrd="0" destOrd="0" presId="urn:microsoft.com/office/officeart/2018/2/layout/IconVerticalSolidList"/>
    <dgm:cxn modelId="{A20EF7A1-7AE3-4015-956D-E7AD3F7F3B1F}" type="presParOf" srcId="{5256AA54-1932-4139-940F-F29A36F04525}" destId="{244B4511-8DF2-4901-BCD5-4B29FBE74192}" srcOrd="0" destOrd="0" presId="urn:microsoft.com/office/officeart/2018/2/layout/IconVerticalSolidList"/>
    <dgm:cxn modelId="{CE7E875F-F49C-4F42-A133-B591CAFCAA16}" type="presParOf" srcId="{5256AA54-1932-4139-940F-F29A36F04525}" destId="{9DC470E3-3060-4E79-9696-47B10B815A51}" srcOrd="1" destOrd="0" presId="urn:microsoft.com/office/officeart/2018/2/layout/IconVerticalSolidList"/>
    <dgm:cxn modelId="{BE33DFE8-DCA6-4D44-8136-F99FA276D52C}" type="presParOf" srcId="{5256AA54-1932-4139-940F-F29A36F04525}" destId="{2E013F88-FD11-4FA1-8850-BEF956E640F3}" srcOrd="2" destOrd="0" presId="urn:microsoft.com/office/officeart/2018/2/layout/IconVerticalSolidList"/>
    <dgm:cxn modelId="{FF119A0C-D12F-4516-93B0-F1F200581945}" type="presParOf" srcId="{5256AA54-1932-4139-940F-F29A36F04525}" destId="{D47A802E-27F2-4A81-97EF-4351BE469A04}" srcOrd="3" destOrd="0" presId="urn:microsoft.com/office/officeart/2018/2/layout/IconVerticalSolidList"/>
    <dgm:cxn modelId="{46E30778-61AD-4F66-B28C-CAA0FBE7322D}" type="presParOf" srcId="{D8B9059F-D428-432C-A7C2-5D90FF1136C5}" destId="{9AF3EE45-7ACE-42EF-9FFA-17E9211757C1}" srcOrd="1" destOrd="0" presId="urn:microsoft.com/office/officeart/2018/2/layout/IconVerticalSolidList"/>
    <dgm:cxn modelId="{60C075DF-4075-463A-B21D-33A93F146053}" type="presParOf" srcId="{D8B9059F-D428-432C-A7C2-5D90FF1136C5}" destId="{FE48E151-6CFC-4337-89E3-9BD8E068C636}" srcOrd="2" destOrd="0" presId="urn:microsoft.com/office/officeart/2018/2/layout/IconVerticalSolidList"/>
    <dgm:cxn modelId="{43B872DB-DC30-44EE-8EF0-100E6FC8FFA4}" type="presParOf" srcId="{FE48E151-6CFC-4337-89E3-9BD8E068C636}" destId="{D5F380A5-F64F-4456-8FB5-4277D8913B85}" srcOrd="0" destOrd="0" presId="urn:microsoft.com/office/officeart/2018/2/layout/IconVerticalSolidList"/>
    <dgm:cxn modelId="{BBD79607-D77D-4FFF-9845-FF2E89253105}" type="presParOf" srcId="{FE48E151-6CFC-4337-89E3-9BD8E068C636}" destId="{C630392B-8728-4DCD-8D7B-06659E43F244}" srcOrd="1" destOrd="0" presId="urn:microsoft.com/office/officeart/2018/2/layout/IconVerticalSolidList"/>
    <dgm:cxn modelId="{E66B331A-35E9-4E80-91BE-9AFEEA46A87B}" type="presParOf" srcId="{FE48E151-6CFC-4337-89E3-9BD8E068C636}" destId="{C0D9D5EE-F34C-480B-A523-45F5E72911EF}" srcOrd="2" destOrd="0" presId="urn:microsoft.com/office/officeart/2018/2/layout/IconVerticalSolidList"/>
    <dgm:cxn modelId="{A9BE2B9A-007D-4BE7-8995-88CBB6EDBFB9}" type="presParOf" srcId="{FE48E151-6CFC-4337-89E3-9BD8E068C636}" destId="{B917B435-670E-4271-A140-9E4274BBFA7C}" srcOrd="3" destOrd="0" presId="urn:microsoft.com/office/officeart/2018/2/layout/IconVerticalSolidList"/>
    <dgm:cxn modelId="{04263FA1-2CC3-4AF3-8CE1-30C70EAFAEA6}" type="presParOf" srcId="{D8B9059F-D428-432C-A7C2-5D90FF1136C5}" destId="{18FD7300-A9BE-414A-96C4-313E1998F03F}" srcOrd="3" destOrd="0" presId="urn:microsoft.com/office/officeart/2018/2/layout/IconVerticalSolidList"/>
    <dgm:cxn modelId="{0CD2E044-C3DF-476C-8828-52E976C2C722}" type="presParOf" srcId="{D8B9059F-D428-432C-A7C2-5D90FF1136C5}" destId="{9BF38CD4-2770-4B3D-95AF-BC1FBB7AE21F}" srcOrd="4" destOrd="0" presId="urn:microsoft.com/office/officeart/2018/2/layout/IconVerticalSolidList"/>
    <dgm:cxn modelId="{6A27F646-00D0-46B5-8A31-871204E32AD8}" type="presParOf" srcId="{9BF38CD4-2770-4B3D-95AF-BC1FBB7AE21F}" destId="{A4E9594D-21EE-4F35-AD73-71C0DE7CE9AE}" srcOrd="0" destOrd="0" presId="urn:microsoft.com/office/officeart/2018/2/layout/IconVerticalSolidList"/>
    <dgm:cxn modelId="{24BE9D01-0E09-473B-8931-A4DC13DC30DF}" type="presParOf" srcId="{9BF38CD4-2770-4B3D-95AF-BC1FBB7AE21F}" destId="{57962D52-17E4-49F6-8A70-1F7D200457B6}" srcOrd="1" destOrd="0" presId="urn:microsoft.com/office/officeart/2018/2/layout/IconVerticalSolidList"/>
    <dgm:cxn modelId="{A14B5C81-5D23-448F-B677-83F00FB1D0BA}" type="presParOf" srcId="{9BF38CD4-2770-4B3D-95AF-BC1FBB7AE21F}" destId="{8EC29560-A030-4ED7-AFB3-D73CC3BFB8E2}" srcOrd="2" destOrd="0" presId="urn:microsoft.com/office/officeart/2018/2/layout/IconVerticalSolidList"/>
    <dgm:cxn modelId="{EF486093-E680-4A5D-B97A-70DDE49C34A2}" type="presParOf" srcId="{9BF38CD4-2770-4B3D-95AF-BC1FBB7AE21F}" destId="{3FAD3B7C-82C8-4178-90E5-05114C28C38F}" srcOrd="3" destOrd="0" presId="urn:microsoft.com/office/officeart/2018/2/layout/IconVerticalSolidList"/>
    <dgm:cxn modelId="{205A4605-C753-44B9-9A32-C4B9A4366BAF}" type="presParOf" srcId="{D8B9059F-D428-432C-A7C2-5D90FF1136C5}" destId="{FD84A1B1-ADCA-4258-826F-75752D4A4124}" srcOrd="5" destOrd="0" presId="urn:microsoft.com/office/officeart/2018/2/layout/IconVerticalSolidList"/>
    <dgm:cxn modelId="{53C3AF7A-F3B8-4E8D-B65C-904F75F0166B}" type="presParOf" srcId="{D8B9059F-D428-432C-A7C2-5D90FF1136C5}" destId="{975C9490-2B1F-4E27-90FD-85EDBC702A6F}" srcOrd="6" destOrd="0" presId="urn:microsoft.com/office/officeart/2018/2/layout/IconVerticalSolidList"/>
    <dgm:cxn modelId="{30BADBCE-E684-47F7-9452-799464534418}" type="presParOf" srcId="{975C9490-2B1F-4E27-90FD-85EDBC702A6F}" destId="{57B78CD4-7FBD-4B8F-9FF2-4CA16B84F28B}" srcOrd="0" destOrd="0" presId="urn:microsoft.com/office/officeart/2018/2/layout/IconVerticalSolidList"/>
    <dgm:cxn modelId="{77D4E96F-594C-4D9E-9F5F-7CC9ED32F49F}" type="presParOf" srcId="{975C9490-2B1F-4E27-90FD-85EDBC702A6F}" destId="{CF601963-A860-42A3-BA9B-E1619DA48AC3}" srcOrd="1" destOrd="0" presId="urn:microsoft.com/office/officeart/2018/2/layout/IconVerticalSolidList"/>
    <dgm:cxn modelId="{B9D22289-1D35-424C-9602-C9C236658D4E}" type="presParOf" srcId="{975C9490-2B1F-4E27-90FD-85EDBC702A6F}" destId="{781E9859-B82B-4EA2-AFD3-91A59CA823F2}" srcOrd="2" destOrd="0" presId="urn:microsoft.com/office/officeart/2018/2/layout/IconVerticalSolidList"/>
    <dgm:cxn modelId="{FDCC939E-4289-4CAC-ACD6-B99B95283BAC}" type="presParOf" srcId="{975C9490-2B1F-4E27-90FD-85EDBC702A6F}" destId="{92DCC764-312A-4ACE-9D7F-7EE5D774DAEA}" srcOrd="3" destOrd="0" presId="urn:microsoft.com/office/officeart/2018/2/layout/IconVerticalSolidList"/>
    <dgm:cxn modelId="{6862A9BB-BB85-48BC-8EBA-DF5DB083262F}" type="presParOf" srcId="{D8B9059F-D428-432C-A7C2-5D90FF1136C5}" destId="{5A77E4A2-0728-4242-9CB2-BEE4795FD684}" srcOrd="7" destOrd="0" presId="urn:microsoft.com/office/officeart/2018/2/layout/IconVerticalSolidList"/>
    <dgm:cxn modelId="{86AED253-9222-4DA2-A195-A34280FDE3C2}" type="presParOf" srcId="{D8B9059F-D428-432C-A7C2-5D90FF1136C5}" destId="{0C3FE489-C245-4787-B76C-585BEB631A28}" srcOrd="8" destOrd="0" presId="urn:microsoft.com/office/officeart/2018/2/layout/IconVerticalSolidList"/>
    <dgm:cxn modelId="{A5D5E7F1-D82A-4084-B9C7-8258BBE7DBB9}" type="presParOf" srcId="{0C3FE489-C245-4787-B76C-585BEB631A28}" destId="{0381E8D3-518C-4C86-8873-689D1AB01EA1}" srcOrd="0" destOrd="0" presId="urn:microsoft.com/office/officeart/2018/2/layout/IconVerticalSolidList"/>
    <dgm:cxn modelId="{EBAE51AC-B2A9-4539-A286-0C157E6A7699}" type="presParOf" srcId="{0C3FE489-C245-4787-B76C-585BEB631A28}" destId="{CB9397D0-F391-497F-A020-74B15D7D9A57}" srcOrd="1" destOrd="0" presId="urn:microsoft.com/office/officeart/2018/2/layout/IconVerticalSolidList"/>
    <dgm:cxn modelId="{0A8CEB51-FA1D-4AED-B2B3-D5F7397BD080}" type="presParOf" srcId="{0C3FE489-C245-4787-B76C-585BEB631A28}" destId="{1FD080F6-B75C-47C5-A184-5E76B70E0D1B}" srcOrd="2" destOrd="0" presId="urn:microsoft.com/office/officeart/2018/2/layout/IconVerticalSolidList"/>
    <dgm:cxn modelId="{5BEE2CAD-36AE-4989-921D-E2C1C6D02FB8}" type="presParOf" srcId="{0C3FE489-C245-4787-B76C-585BEB631A28}" destId="{3D9EDC9F-E174-4F49-B124-41FA032EB27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7CFCD9-0016-410A-B9D6-1D6AD85B71E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6A026E6-B2E6-4FD4-8B06-B76C4E7F66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Geographical advantage: Llanelli's location near the </a:t>
          </a:r>
          <a:r>
            <a:rPr lang="en-US" b="0" i="0" baseline="0" dirty="0" err="1">
              <a:latin typeface="Arial" panose="020B0604020202020204" pitchFamily="34" charset="0"/>
              <a:cs typeface="Arial" panose="020B0604020202020204" pitchFamily="34" charset="0"/>
            </a:rPr>
            <a:t>Gwendraeth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 Valley coalfields provided easy access to coal and iron.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D332B8-E910-460D-9E2B-4C0123D29574}" type="parTrans" cxnId="{39C769BE-12CA-4AB1-9E61-21DACFDF33A0}">
      <dgm:prSet/>
      <dgm:spPr/>
      <dgm:t>
        <a:bodyPr/>
        <a:lstStyle/>
        <a:p>
          <a:endParaRPr lang="en-US"/>
        </a:p>
      </dgm:t>
    </dgm:pt>
    <dgm:pt modelId="{8603ABFE-9B6B-49F5-8304-B37FBE39F6B6}" type="sibTrans" cxnId="{39C769BE-12CA-4AB1-9E61-21DACFDF33A0}">
      <dgm:prSet/>
      <dgm:spPr/>
      <dgm:t>
        <a:bodyPr/>
        <a:lstStyle/>
        <a:p>
          <a:endParaRPr lang="en-US"/>
        </a:p>
      </dgm:t>
    </dgm:pt>
    <dgm:pt modelId="{CBE55508-6D82-4C6E-9A5F-933494B5D81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Tinplate Industry: Llanelli became the "Tinplate Capital of the World," producing tin-coated iron sheets for packaging and construction.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6C1095-740A-4F8E-B65A-CC22E49DDF12}" type="parTrans" cxnId="{7605079B-1C91-4898-B9F6-1F48360317EB}">
      <dgm:prSet/>
      <dgm:spPr/>
      <dgm:t>
        <a:bodyPr/>
        <a:lstStyle/>
        <a:p>
          <a:endParaRPr lang="en-US"/>
        </a:p>
      </dgm:t>
    </dgm:pt>
    <dgm:pt modelId="{2FC9A68B-3E49-4A17-A641-E9104D16B5BD}" type="sibTrans" cxnId="{7605079B-1C91-4898-B9F6-1F48360317EB}">
      <dgm:prSet/>
      <dgm:spPr/>
      <dgm:t>
        <a:bodyPr/>
        <a:lstStyle/>
        <a:p>
          <a:endParaRPr lang="en-US"/>
        </a:p>
      </dgm:t>
    </dgm:pt>
    <dgm:pt modelId="{ACCDC91E-363E-4F27-B8BF-95097C68E12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The Role of Workers: Thousands of workers fueled industry growth, sometimes working in deplorable conditions, resulting in early labor movements.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5E6F2A-9650-4341-A547-E2903166923C}" type="parTrans" cxnId="{8C7AAD08-FE6B-4AAD-9B4C-4D32C4E34B1D}">
      <dgm:prSet/>
      <dgm:spPr/>
      <dgm:t>
        <a:bodyPr/>
        <a:lstStyle/>
        <a:p>
          <a:endParaRPr lang="en-US"/>
        </a:p>
      </dgm:t>
    </dgm:pt>
    <dgm:pt modelId="{E74148D4-CFF5-4C77-8503-88DA89F55D75}" type="sibTrans" cxnId="{8C7AAD08-FE6B-4AAD-9B4C-4D32C4E34B1D}">
      <dgm:prSet/>
      <dgm:spPr/>
      <dgm:t>
        <a:bodyPr/>
        <a:lstStyle/>
        <a:p>
          <a:endParaRPr lang="en-US"/>
        </a:p>
      </dgm:t>
    </dgm:pt>
    <dgm:pt modelId="{9F6DF0E3-3C11-4F24-9691-EFC8020D41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Social and environmental issues: Industrial growth resulted in pollution, health problems, and overcrowding, as well as urbanisation and improved transportation links.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99A98D-B010-43C3-BFBC-BF23B2828C16}" type="parTrans" cxnId="{EC73F0DE-C33D-4429-A0B4-0372F846CF52}">
      <dgm:prSet/>
      <dgm:spPr/>
      <dgm:t>
        <a:bodyPr/>
        <a:lstStyle/>
        <a:p>
          <a:endParaRPr lang="en-US"/>
        </a:p>
      </dgm:t>
    </dgm:pt>
    <dgm:pt modelId="{6905EE49-A199-4070-99E3-4150228A1F07}" type="sibTrans" cxnId="{EC73F0DE-C33D-4429-A0B4-0372F846CF52}">
      <dgm:prSet/>
      <dgm:spPr/>
      <dgm:t>
        <a:bodyPr/>
        <a:lstStyle/>
        <a:p>
          <a:endParaRPr lang="en-US"/>
        </a:p>
      </dgm:t>
    </dgm:pt>
    <dgm:pt modelId="{19106982-09D6-4FEC-9AB3-05D8B34B6C0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Economic Impact: Llanelli's industries considerably boosted the local economy and contributed to the overall British economy, permitting global exports</a:t>
          </a:r>
          <a:r>
            <a:rPr lang="en-US" b="0" i="0" baseline="0" dirty="0"/>
            <a:t>.</a:t>
          </a:r>
          <a:endParaRPr lang="en-US" dirty="0"/>
        </a:p>
      </dgm:t>
    </dgm:pt>
    <dgm:pt modelId="{0B3A4CA1-7D88-4269-836A-257C84751BE2}" type="parTrans" cxnId="{2750056E-1F22-426B-BE0F-564E5F1C2E41}">
      <dgm:prSet/>
      <dgm:spPr/>
      <dgm:t>
        <a:bodyPr/>
        <a:lstStyle/>
        <a:p>
          <a:endParaRPr lang="en-US"/>
        </a:p>
      </dgm:t>
    </dgm:pt>
    <dgm:pt modelId="{CC44D4FF-4968-4D8F-894F-31F9BF1F6B49}" type="sibTrans" cxnId="{2750056E-1F22-426B-BE0F-564E5F1C2E41}">
      <dgm:prSet/>
      <dgm:spPr/>
      <dgm:t>
        <a:bodyPr/>
        <a:lstStyle/>
        <a:p>
          <a:endParaRPr lang="en-US"/>
        </a:p>
      </dgm:t>
    </dgm:pt>
    <dgm:pt modelId="{FF80F028-7FF2-441C-B83E-E0848371BB96}" type="pres">
      <dgm:prSet presAssocID="{137CFCD9-0016-410A-B9D6-1D6AD85B71E1}" presName="root" presStyleCnt="0">
        <dgm:presLayoutVars>
          <dgm:dir/>
          <dgm:resizeHandles val="exact"/>
        </dgm:presLayoutVars>
      </dgm:prSet>
      <dgm:spPr/>
    </dgm:pt>
    <dgm:pt modelId="{BFC8F11B-0630-4D8D-A785-60BA498FBFA1}" type="pres">
      <dgm:prSet presAssocID="{86A026E6-B2E6-4FD4-8B06-B76C4E7F66AA}" presName="compNode" presStyleCnt="0"/>
      <dgm:spPr/>
    </dgm:pt>
    <dgm:pt modelId="{F4F9F720-4136-4B17-BD71-4ED06B8A4F2A}" type="pres">
      <dgm:prSet presAssocID="{86A026E6-B2E6-4FD4-8B06-B76C4E7F66AA}" presName="bgRect" presStyleLbl="bgShp" presStyleIdx="0" presStyleCnt="5"/>
      <dgm:spPr/>
    </dgm:pt>
    <dgm:pt modelId="{1188104D-5AB6-42E9-A002-49FD82186668}" type="pres">
      <dgm:prSet presAssocID="{86A026E6-B2E6-4FD4-8B06-B76C4E7F66A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43276E09-6143-4F9D-899C-43DEB1512645}" type="pres">
      <dgm:prSet presAssocID="{86A026E6-B2E6-4FD4-8B06-B76C4E7F66AA}" presName="spaceRect" presStyleCnt="0"/>
      <dgm:spPr/>
    </dgm:pt>
    <dgm:pt modelId="{2DDB9C99-1A67-4D70-94A4-3EAE7E5658F3}" type="pres">
      <dgm:prSet presAssocID="{86A026E6-B2E6-4FD4-8B06-B76C4E7F66AA}" presName="parTx" presStyleLbl="revTx" presStyleIdx="0" presStyleCnt="5" custScaleY="91928">
        <dgm:presLayoutVars>
          <dgm:chMax val="0"/>
          <dgm:chPref val="0"/>
        </dgm:presLayoutVars>
      </dgm:prSet>
      <dgm:spPr/>
    </dgm:pt>
    <dgm:pt modelId="{812A7F87-F095-4E8C-9A9F-5A74693BAD75}" type="pres">
      <dgm:prSet presAssocID="{8603ABFE-9B6B-49F5-8304-B37FBE39F6B6}" presName="sibTrans" presStyleCnt="0"/>
      <dgm:spPr/>
    </dgm:pt>
    <dgm:pt modelId="{D2667E39-8A6D-4C03-BBDC-A12360D94B17}" type="pres">
      <dgm:prSet presAssocID="{CBE55508-6D82-4C6E-9A5F-933494B5D81F}" presName="compNode" presStyleCnt="0"/>
      <dgm:spPr/>
    </dgm:pt>
    <dgm:pt modelId="{50C68862-0443-47D0-80B6-EBADECBEE1FB}" type="pres">
      <dgm:prSet presAssocID="{CBE55508-6D82-4C6E-9A5F-933494B5D81F}" presName="bgRect" presStyleLbl="bgShp" presStyleIdx="1" presStyleCnt="5"/>
      <dgm:spPr/>
    </dgm:pt>
    <dgm:pt modelId="{E01AC398-2B39-4EAB-87AA-9044ED70D569}" type="pres">
      <dgm:prSet presAssocID="{CBE55508-6D82-4C6E-9A5F-933494B5D81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30576DC8-F191-4E21-AEB2-831C2FDF6288}" type="pres">
      <dgm:prSet presAssocID="{CBE55508-6D82-4C6E-9A5F-933494B5D81F}" presName="spaceRect" presStyleCnt="0"/>
      <dgm:spPr/>
    </dgm:pt>
    <dgm:pt modelId="{C6A8FF2D-C9AF-4C3A-AE7F-53F0F69029B7}" type="pres">
      <dgm:prSet presAssocID="{CBE55508-6D82-4C6E-9A5F-933494B5D81F}" presName="parTx" presStyleLbl="revTx" presStyleIdx="1" presStyleCnt="5">
        <dgm:presLayoutVars>
          <dgm:chMax val="0"/>
          <dgm:chPref val="0"/>
        </dgm:presLayoutVars>
      </dgm:prSet>
      <dgm:spPr/>
    </dgm:pt>
    <dgm:pt modelId="{D815A169-C6AA-491F-BD00-16A81DEBF2B6}" type="pres">
      <dgm:prSet presAssocID="{2FC9A68B-3E49-4A17-A641-E9104D16B5BD}" presName="sibTrans" presStyleCnt="0"/>
      <dgm:spPr/>
    </dgm:pt>
    <dgm:pt modelId="{79FBB5C3-A48B-4A8E-8AE7-D408BBA66451}" type="pres">
      <dgm:prSet presAssocID="{ACCDC91E-363E-4F27-B8BF-95097C68E12D}" presName="compNode" presStyleCnt="0"/>
      <dgm:spPr/>
    </dgm:pt>
    <dgm:pt modelId="{08398218-2204-4BCE-9591-012C0E13EC61}" type="pres">
      <dgm:prSet presAssocID="{ACCDC91E-363E-4F27-B8BF-95097C68E12D}" presName="bgRect" presStyleLbl="bgShp" presStyleIdx="2" presStyleCnt="5"/>
      <dgm:spPr/>
    </dgm:pt>
    <dgm:pt modelId="{BFE0EBC5-1FD9-4F11-9E7E-8F8F48335E4B}" type="pres">
      <dgm:prSet presAssocID="{ACCDC91E-363E-4F27-B8BF-95097C68E12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1F712BED-65BC-49C6-9B43-543294FC9E06}" type="pres">
      <dgm:prSet presAssocID="{ACCDC91E-363E-4F27-B8BF-95097C68E12D}" presName="spaceRect" presStyleCnt="0"/>
      <dgm:spPr/>
    </dgm:pt>
    <dgm:pt modelId="{BA48F861-1C6C-4052-95D6-FF738BD67F59}" type="pres">
      <dgm:prSet presAssocID="{ACCDC91E-363E-4F27-B8BF-95097C68E12D}" presName="parTx" presStyleLbl="revTx" presStyleIdx="2" presStyleCnt="5">
        <dgm:presLayoutVars>
          <dgm:chMax val="0"/>
          <dgm:chPref val="0"/>
        </dgm:presLayoutVars>
      </dgm:prSet>
      <dgm:spPr/>
    </dgm:pt>
    <dgm:pt modelId="{597A4C41-4623-476A-81AE-C24B95661C39}" type="pres">
      <dgm:prSet presAssocID="{E74148D4-CFF5-4C77-8503-88DA89F55D75}" presName="sibTrans" presStyleCnt="0"/>
      <dgm:spPr/>
    </dgm:pt>
    <dgm:pt modelId="{18F0C1E3-AF8D-4A2D-9062-846059D8D592}" type="pres">
      <dgm:prSet presAssocID="{9F6DF0E3-3C11-4F24-9691-EFC8020D41CE}" presName="compNode" presStyleCnt="0"/>
      <dgm:spPr/>
    </dgm:pt>
    <dgm:pt modelId="{121A0A31-2B27-44F8-8465-C17EBA0910ED}" type="pres">
      <dgm:prSet presAssocID="{9F6DF0E3-3C11-4F24-9691-EFC8020D41CE}" presName="bgRect" presStyleLbl="bgShp" presStyleIdx="3" presStyleCnt="5"/>
      <dgm:spPr/>
    </dgm:pt>
    <dgm:pt modelId="{638EB1A5-3400-45BD-9995-7EDA7DBB13BB}" type="pres">
      <dgm:prSet presAssocID="{9F6DF0E3-3C11-4F24-9691-EFC8020D41C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512A0584-E1F2-4C1E-BDC3-C220E514265A}" type="pres">
      <dgm:prSet presAssocID="{9F6DF0E3-3C11-4F24-9691-EFC8020D41CE}" presName="spaceRect" presStyleCnt="0"/>
      <dgm:spPr/>
    </dgm:pt>
    <dgm:pt modelId="{137FFA71-8363-4A2D-B121-842471D35FFB}" type="pres">
      <dgm:prSet presAssocID="{9F6DF0E3-3C11-4F24-9691-EFC8020D41CE}" presName="parTx" presStyleLbl="revTx" presStyleIdx="3" presStyleCnt="5" custScaleY="129202">
        <dgm:presLayoutVars>
          <dgm:chMax val="0"/>
          <dgm:chPref val="0"/>
        </dgm:presLayoutVars>
      </dgm:prSet>
      <dgm:spPr/>
    </dgm:pt>
    <dgm:pt modelId="{41F73DDB-A95F-43D0-B7B4-F225786B6713}" type="pres">
      <dgm:prSet presAssocID="{6905EE49-A199-4070-99E3-4150228A1F07}" presName="sibTrans" presStyleCnt="0"/>
      <dgm:spPr/>
    </dgm:pt>
    <dgm:pt modelId="{A2653D9E-85B2-445D-B1AD-77B08D8BACF8}" type="pres">
      <dgm:prSet presAssocID="{19106982-09D6-4FEC-9AB3-05D8B34B6C01}" presName="compNode" presStyleCnt="0"/>
      <dgm:spPr/>
    </dgm:pt>
    <dgm:pt modelId="{57F1D182-CB9F-4D39-BF83-A4A5FAEDCC9F}" type="pres">
      <dgm:prSet presAssocID="{19106982-09D6-4FEC-9AB3-05D8B34B6C01}" presName="bgRect" presStyleLbl="bgShp" presStyleIdx="4" presStyleCnt="5"/>
      <dgm:spPr/>
    </dgm:pt>
    <dgm:pt modelId="{8B6B6F9A-5C57-49A6-93D3-A4A453287D14}" type="pres">
      <dgm:prSet presAssocID="{19106982-09D6-4FEC-9AB3-05D8B34B6C0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E82502F0-66E8-40DB-8A52-A9A31E4BC23F}" type="pres">
      <dgm:prSet presAssocID="{19106982-09D6-4FEC-9AB3-05D8B34B6C01}" presName="spaceRect" presStyleCnt="0"/>
      <dgm:spPr/>
    </dgm:pt>
    <dgm:pt modelId="{7111AAD8-4D54-4814-B163-D7A925B6A5D3}" type="pres">
      <dgm:prSet presAssocID="{19106982-09D6-4FEC-9AB3-05D8B34B6C0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0D23107-CED0-43AA-BA6C-7C00148C56FD}" type="presOf" srcId="{CBE55508-6D82-4C6E-9A5F-933494B5D81F}" destId="{C6A8FF2D-C9AF-4C3A-AE7F-53F0F69029B7}" srcOrd="0" destOrd="0" presId="urn:microsoft.com/office/officeart/2018/2/layout/IconVerticalSolidList"/>
    <dgm:cxn modelId="{019AD707-5BAF-4B25-804E-1FF18D3EF063}" type="presOf" srcId="{9F6DF0E3-3C11-4F24-9691-EFC8020D41CE}" destId="{137FFA71-8363-4A2D-B121-842471D35FFB}" srcOrd="0" destOrd="0" presId="urn:microsoft.com/office/officeart/2018/2/layout/IconVerticalSolidList"/>
    <dgm:cxn modelId="{8C7AAD08-FE6B-4AAD-9B4C-4D32C4E34B1D}" srcId="{137CFCD9-0016-410A-B9D6-1D6AD85B71E1}" destId="{ACCDC91E-363E-4F27-B8BF-95097C68E12D}" srcOrd="2" destOrd="0" parTransId="{4D5E6F2A-9650-4341-A547-E2903166923C}" sibTransId="{E74148D4-CFF5-4C77-8503-88DA89F55D75}"/>
    <dgm:cxn modelId="{1A2D5D3F-9BA5-40D5-9B52-F744DC8FEA74}" type="presOf" srcId="{ACCDC91E-363E-4F27-B8BF-95097C68E12D}" destId="{BA48F861-1C6C-4052-95D6-FF738BD67F59}" srcOrd="0" destOrd="0" presId="urn:microsoft.com/office/officeart/2018/2/layout/IconVerticalSolidList"/>
    <dgm:cxn modelId="{BF355B65-CD40-497B-AF2C-EE9B7BCDB1A2}" type="presOf" srcId="{137CFCD9-0016-410A-B9D6-1D6AD85B71E1}" destId="{FF80F028-7FF2-441C-B83E-E0848371BB96}" srcOrd="0" destOrd="0" presId="urn:microsoft.com/office/officeart/2018/2/layout/IconVerticalSolidList"/>
    <dgm:cxn modelId="{2750056E-1F22-426B-BE0F-564E5F1C2E41}" srcId="{137CFCD9-0016-410A-B9D6-1D6AD85B71E1}" destId="{19106982-09D6-4FEC-9AB3-05D8B34B6C01}" srcOrd="4" destOrd="0" parTransId="{0B3A4CA1-7D88-4269-836A-257C84751BE2}" sibTransId="{CC44D4FF-4968-4D8F-894F-31F9BF1F6B49}"/>
    <dgm:cxn modelId="{01EE515A-80B7-4DCB-AEB6-A67174710806}" type="presOf" srcId="{86A026E6-B2E6-4FD4-8B06-B76C4E7F66AA}" destId="{2DDB9C99-1A67-4D70-94A4-3EAE7E5658F3}" srcOrd="0" destOrd="0" presId="urn:microsoft.com/office/officeart/2018/2/layout/IconVerticalSolidList"/>
    <dgm:cxn modelId="{D7CD0D7E-13D3-4138-8ED9-4058B3C081A2}" type="presOf" srcId="{19106982-09D6-4FEC-9AB3-05D8B34B6C01}" destId="{7111AAD8-4D54-4814-B163-D7A925B6A5D3}" srcOrd="0" destOrd="0" presId="urn:microsoft.com/office/officeart/2018/2/layout/IconVerticalSolidList"/>
    <dgm:cxn modelId="{7605079B-1C91-4898-B9F6-1F48360317EB}" srcId="{137CFCD9-0016-410A-B9D6-1D6AD85B71E1}" destId="{CBE55508-6D82-4C6E-9A5F-933494B5D81F}" srcOrd="1" destOrd="0" parTransId="{AC6C1095-740A-4F8E-B65A-CC22E49DDF12}" sibTransId="{2FC9A68B-3E49-4A17-A641-E9104D16B5BD}"/>
    <dgm:cxn modelId="{39C769BE-12CA-4AB1-9E61-21DACFDF33A0}" srcId="{137CFCD9-0016-410A-B9D6-1D6AD85B71E1}" destId="{86A026E6-B2E6-4FD4-8B06-B76C4E7F66AA}" srcOrd="0" destOrd="0" parTransId="{93D332B8-E910-460D-9E2B-4C0123D29574}" sibTransId="{8603ABFE-9B6B-49F5-8304-B37FBE39F6B6}"/>
    <dgm:cxn modelId="{EC73F0DE-C33D-4429-A0B4-0372F846CF52}" srcId="{137CFCD9-0016-410A-B9D6-1D6AD85B71E1}" destId="{9F6DF0E3-3C11-4F24-9691-EFC8020D41CE}" srcOrd="3" destOrd="0" parTransId="{9699A98D-B010-43C3-BFBC-BF23B2828C16}" sibTransId="{6905EE49-A199-4070-99E3-4150228A1F07}"/>
    <dgm:cxn modelId="{2771714C-8D5F-4621-96C9-62F9EBD4FB00}" type="presParOf" srcId="{FF80F028-7FF2-441C-B83E-E0848371BB96}" destId="{BFC8F11B-0630-4D8D-A785-60BA498FBFA1}" srcOrd="0" destOrd="0" presId="urn:microsoft.com/office/officeart/2018/2/layout/IconVerticalSolidList"/>
    <dgm:cxn modelId="{DED2D27D-EFDD-41A2-A548-84A1A1168902}" type="presParOf" srcId="{BFC8F11B-0630-4D8D-A785-60BA498FBFA1}" destId="{F4F9F720-4136-4B17-BD71-4ED06B8A4F2A}" srcOrd="0" destOrd="0" presId="urn:microsoft.com/office/officeart/2018/2/layout/IconVerticalSolidList"/>
    <dgm:cxn modelId="{871261D0-A191-46B1-BAF3-02C6CAFAA991}" type="presParOf" srcId="{BFC8F11B-0630-4D8D-A785-60BA498FBFA1}" destId="{1188104D-5AB6-42E9-A002-49FD82186668}" srcOrd="1" destOrd="0" presId="urn:microsoft.com/office/officeart/2018/2/layout/IconVerticalSolidList"/>
    <dgm:cxn modelId="{F6AE3553-C8E5-4CF5-8D24-BF1C95D7F5D0}" type="presParOf" srcId="{BFC8F11B-0630-4D8D-A785-60BA498FBFA1}" destId="{43276E09-6143-4F9D-899C-43DEB1512645}" srcOrd="2" destOrd="0" presId="urn:microsoft.com/office/officeart/2018/2/layout/IconVerticalSolidList"/>
    <dgm:cxn modelId="{B25EDC82-17E5-4C8A-B1DE-6FA4C557B56C}" type="presParOf" srcId="{BFC8F11B-0630-4D8D-A785-60BA498FBFA1}" destId="{2DDB9C99-1A67-4D70-94A4-3EAE7E5658F3}" srcOrd="3" destOrd="0" presId="urn:microsoft.com/office/officeart/2018/2/layout/IconVerticalSolidList"/>
    <dgm:cxn modelId="{02C22F4E-0B32-414C-AF8C-0180792BE1B5}" type="presParOf" srcId="{FF80F028-7FF2-441C-B83E-E0848371BB96}" destId="{812A7F87-F095-4E8C-9A9F-5A74693BAD75}" srcOrd="1" destOrd="0" presId="urn:microsoft.com/office/officeart/2018/2/layout/IconVerticalSolidList"/>
    <dgm:cxn modelId="{32E9FDB7-D314-4297-A280-5796D3EA0237}" type="presParOf" srcId="{FF80F028-7FF2-441C-B83E-E0848371BB96}" destId="{D2667E39-8A6D-4C03-BBDC-A12360D94B17}" srcOrd="2" destOrd="0" presId="urn:microsoft.com/office/officeart/2018/2/layout/IconVerticalSolidList"/>
    <dgm:cxn modelId="{21AE5743-55BB-44D9-95DD-FF984542DDC7}" type="presParOf" srcId="{D2667E39-8A6D-4C03-BBDC-A12360D94B17}" destId="{50C68862-0443-47D0-80B6-EBADECBEE1FB}" srcOrd="0" destOrd="0" presId="urn:microsoft.com/office/officeart/2018/2/layout/IconVerticalSolidList"/>
    <dgm:cxn modelId="{4F3C2BDF-8867-4619-AADB-5FCF9CC3D606}" type="presParOf" srcId="{D2667E39-8A6D-4C03-BBDC-A12360D94B17}" destId="{E01AC398-2B39-4EAB-87AA-9044ED70D569}" srcOrd="1" destOrd="0" presId="urn:microsoft.com/office/officeart/2018/2/layout/IconVerticalSolidList"/>
    <dgm:cxn modelId="{7AD9C329-8D0B-440D-8082-2C28DCE3843E}" type="presParOf" srcId="{D2667E39-8A6D-4C03-BBDC-A12360D94B17}" destId="{30576DC8-F191-4E21-AEB2-831C2FDF6288}" srcOrd="2" destOrd="0" presId="urn:microsoft.com/office/officeart/2018/2/layout/IconVerticalSolidList"/>
    <dgm:cxn modelId="{44A45883-F0F0-4F2C-8830-E665E3C150C8}" type="presParOf" srcId="{D2667E39-8A6D-4C03-BBDC-A12360D94B17}" destId="{C6A8FF2D-C9AF-4C3A-AE7F-53F0F69029B7}" srcOrd="3" destOrd="0" presId="urn:microsoft.com/office/officeart/2018/2/layout/IconVerticalSolidList"/>
    <dgm:cxn modelId="{437CC68A-F3DA-4AAB-AC75-75B095E0BE88}" type="presParOf" srcId="{FF80F028-7FF2-441C-B83E-E0848371BB96}" destId="{D815A169-C6AA-491F-BD00-16A81DEBF2B6}" srcOrd="3" destOrd="0" presId="urn:microsoft.com/office/officeart/2018/2/layout/IconVerticalSolidList"/>
    <dgm:cxn modelId="{BEFACE87-EF4A-49C2-BAF4-53AC42811FC1}" type="presParOf" srcId="{FF80F028-7FF2-441C-B83E-E0848371BB96}" destId="{79FBB5C3-A48B-4A8E-8AE7-D408BBA66451}" srcOrd="4" destOrd="0" presId="urn:microsoft.com/office/officeart/2018/2/layout/IconVerticalSolidList"/>
    <dgm:cxn modelId="{8DE1DBF4-FBD6-4095-A869-373D3D8C3738}" type="presParOf" srcId="{79FBB5C3-A48B-4A8E-8AE7-D408BBA66451}" destId="{08398218-2204-4BCE-9591-012C0E13EC61}" srcOrd="0" destOrd="0" presId="urn:microsoft.com/office/officeart/2018/2/layout/IconVerticalSolidList"/>
    <dgm:cxn modelId="{591B3F56-21D2-42C9-8FE6-C8BA82A5F04B}" type="presParOf" srcId="{79FBB5C3-A48B-4A8E-8AE7-D408BBA66451}" destId="{BFE0EBC5-1FD9-4F11-9E7E-8F8F48335E4B}" srcOrd="1" destOrd="0" presId="urn:microsoft.com/office/officeart/2018/2/layout/IconVerticalSolidList"/>
    <dgm:cxn modelId="{EE756EE5-E45E-4259-BA9D-F81AEFB6EA9E}" type="presParOf" srcId="{79FBB5C3-A48B-4A8E-8AE7-D408BBA66451}" destId="{1F712BED-65BC-49C6-9B43-543294FC9E06}" srcOrd="2" destOrd="0" presId="urn:microsoft.com/office/officeart/2018/2/layout/IconVerticalSolidList"/>
    <dgm:cxn modelId="{FD5136B5-4A26-423E-B752-BC1A5888D9C5}" type="presParOf" srcId="{79FBB5C3-A48B-4A8E-8AE7-D408BBA66451}" destId="{BA48F861-1C6C-4052-95D6-FF738BD67F59}" srcOrd="3" destOrd="0" presId="urn:microsoft.com/office/officeart/2018/2/layout/IconVerticalSolidList"/>
    <dgm:cxn modelId="{9E8AC982-9871-4E4C-927F-06B09B9469A9}" type="presParOf" srcId="{FF80F028-7FF2-441C-B83E-E0848371BB96}" destId="{597A4C41-4623-476A-81AE-C24B95661C39}" srcOrd="5" destOrd="0" presId="urn:microsoft.com/office/officeart/2018/2/layout/IconVerticalSolidList"/>
    <dgm:cxn modelId="{41D2D468-3F45-44A3-9276-160DC1F38DDF}" type="presParOf" srcId="{FF80F028-7FF2-441C-B83E-E0848371BB96}" destId="{18F0C1E3-AF8D-4A2D-9062-846059D8D592}" srcOrd="6" destOrd="0" presId="urn:microsoft.com/office/officeart/2018/2/layout/IconVerticalSolidList"/>
    <dgm:cxn modelId="{272BAFEF-306D-4F0F-A429-8E390F75FD57}" type="presParOf" srcId="{18F0C1E3-AF8D-4A2D-9062-846059D8D592}" destId="{121A0A31-2B27-44F8-8465-C17EBA0910ED}" srcOrd="0" destOrd="0" presId="urn:microsoft.com/office/officeart/2018/2/layout/IconVerticalSolidList"/>
    <dgm:cxn modelId="{7C95223A-7161-40DE-B0E8-423D10E69E40}" type="presParOf" srcId="{18F0C1E3-AF8D-4A2D-9062-846059D8D592}" destId="{638EB1A5-3400-45BD-9995-7EDA7DBB13BB}" srcOrd="1" destOrd="0" presId="urn:microsoft.com/office/officeart/2018/2/layout/IconVerticalSolidList"/>
    <dgm:cxn modelId="{F88DB1F8-76DC-4823-9304-AAA55B4EA586}" type="presParOf" srcId="{18F0C1E3-AF8D-4A2D-9062-846059D8D592}" destId="{512A0584-E1F2-4C1E-BDC3-C220E514265A}" srcOrd="2" destOrd="0" presId="urn:microsoft.com/office/officeart/2018/2/layout/IconVerticalSolidList"/>
    <dgm:cxn modelId="{1899111B-6652-463F-B7E1-C356498F04E1}" type="presParOf" srcId="{18F0C1E3-AF8D-4A2D-9062-846059D8D592}" destId="{137FFA71-8363-4A2D-B121-842471D35FFB}" srcOrd="3" destOrd="0" presId="urn:microsoft.com/office/officeart/2018/2/layout/IconVerticalSolidList"/>
    <dgm:cxn modelId="{856BF88F-06CA-47AD-8CB4-023FBAFA9BA7}" type="presParOf" srcId="{FF80F028-7FF2-441C-B83E-E0848371BB96}" destId="{41F73DDB-A95F-43D0-B7B4-F225786B6713}" srcOrd="7" destOrd="0" presId="urn:microsoft.com/office/officeart/2018/2/layout/IconVerticalSolidList"/>
    <dgm:cxn modelId="{E57DCAA2-EAE1-4D4F-A94F-1F3ECA3689BE}" type="presParOf" srcId="{FF80F028-7FF2-441C-B83E-E0848371BB96}" destId="{A2653D9E-85B2-445D-B1AD-77B08D8BACF8}" srcOrd="8" destOrd="0" presId="urn:microsoft.com/office/officeart/2018/2/layout/IconVerticalSolidList"/>
    <dgm:cxn modelId="{55FCE679-FF04-45F4-AF54-2EF4BE3C8530}" type="presParOf" srcId="{A2653D9E-85B2-445D-B1AD-77B08D8BACF8}" destId="{57F1D182-CB9F-4D39-BF83-A4A5FAEDCC9F}" srcOrd="0" destOrd="0" presId="urn:microsoft.com/office/officeart/2018/2/layout/IconVerticalSolidList"/>
    <dgm:cxn modelId="{A6FAFC5A-66AE-4DC8-8CB2-7D3E22C7CD70}" type="presParOf" srcId="{A2653D9E-85B2-445D-B1AD-77B08D8BACF8}" destId="{8B6B6F9A-5C57-49A6-93D3-A4A453287D14}" srcOrd="1" destOrd="0" presId="urn:microsoft.com/office/officeart/2018/2/layout/IconVerticalSolidList"/>
    <dgm:cxn modelId="{2A5A5BD5-859D-4B1B-9EDA-C8BCD4522B44}" type="presParOf" srcId="{A2653D9E-85B2-445D-B1AD-77B08D8BACF8}" destId="{E82502F0-66E8-40DB-8A52-A9A31E4BC23F}" srcOrd="2" destOrd="0" presId="urn:microsoft.com/office/officeart/2018/2/layout/IconVerticalSolidList"/>
    <dgm:cxn modelId="{7883A6E0-0523-4129-B333-88D1DD38D646}" type="presParOf" srcId="{A2653D9E-85B2-445D-B1AD-77B08D8BACF8}" destId="{7111AAD8-4D54-4814-B163-D7A925B6A5D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4B4511-8DF2-4901-BCD5-4B29FBE74192}">
      <dsp:nvSpPr>
        <dsp:cNvPr id="0" name=""/>
        <dsp:cNvSpPr/>
      </dsp:nvSpPr>
      <dsp:spPr>
        <a:xfrm>
          <a:off x="0" y="5520"/>
          <a:ext cx="5850128" cy="66137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C470E3-3060-4E79-9696-47B10B815A51}">
      <dsp:nvSpPr>
        <dsp:cNvPr id="0" name=""/>
        <dsp:cNvSpPr/>
      </dsp:nvSpPr>
      <dsp:spPr>
        <a:xfrm>
          <a:off x="200066" y="154330"/>
          <a:ext cx="364113" cy="3637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7A802E-27F2-4A81-97EF-4351BE469A04}">
      <dsp:nvSpPr>
        <dsp:cNvPr id="0" name=""/>
        <dsp:cNvSpPr/>
      </dsp:nvSpPr>
      <dsp:spPr>
        <a:xfrm>
          <a:off x="764247" y="5520"/>
          <a:ext cx="5051353" cy="723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58" tIns="76558" rIns="76558" bIns="765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 dirty="0">
              <a:latin typeface="Arial" panose="020B0604020202020204" pitchFamily="34" charset="0"/>
              <a:cs typeface="Arial" panose="020B0604020202020204" pitchFamily="34" charset="0"/>
            </a:rPr>
            <a:t>Location: Swansea lies on the south coast of Wales, in the Hafod and Lower Swansea Valley regions, near key coal and limestone deposits.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4247" y="5520"/>
        <a:ext cx="5051353" cy="723382"/>
      </dsp:txXfrm>
    </dsp:sp>
    <dsp:sp modelId="{D5F380A5-F64F-4456-8FB5-4277D8913B85}">
      <dsp:nvSpPr>
        <dsp:cNvPr id="0" name=""/>
        <dsp:cNvSpPr/>
      </dsp:nvSpPr>
      <dsp:spPr>
        <a:xfrm>
          <a:off x="0" y="909749"/>
          <a:ext cx="5850128" cy="66137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30392B-8728-4DCD-8D7B-06659E43F244}">
      <dsp:nvSpPr>
        <dsp:cNvPr id="0" name=""/>
        <dsp:cNvSpPr/>
      </dsp:nvSpPr>
      <dsp:spPr>
        <a:xfrm>
          <a:off x="200066" y="1058559"/>
          <a:ext cx="364113" cy="3637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17B435-670E-4271-A140-9E4274BBFA7C}">
      <dsp:nvSpPr>
        <dsp:cNvPr id="0" name=""/>
        <dsp:cNvSpPr/>
      </dsp:nvSpPr>
      <dsp:spPr>
        <a:xfrm>
          <a:off x="764247" y="909749"/>
          <a:ext cx="5051353" cy="723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58" tIns="76558" rIns="76558" bIns="765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 dirty="0">
              <a:latin typeface="Arial" panose="020B0604020202020204" pitchFamily="34" charset="0"/>
              <a:cs typeface="Arial" panose="020B0604020202020204" pitchFamily="34" charset="0"/>
            </a:rPr>
            <a:t>Copper Smelting Industry: Swansea dominated the copper trade, importing ore from Cornwall, Devon, and even Chile to smelt locally using coal from nearby mines.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4247" y="909749"/>
        <a:ext cx="5051353" cy="723382"/>
      </dsp:txXfrm>
    </dsp:sp>
    <dsp:sp modelId="{A4E9594D-21EE-4F35-AD73-71C0DE7CE9AE}">
      <dsp:nvSpPr>
        <dsp:cNvPr id="0" name=""/>
        <dsp:cNvSpPr/>
      </dsp:nvSpPr>
      <dsp:spPr>
        <a:xfrm>
          <a:off x="0" y="1813977"/>
          <a:ext cx="5850128" cy="66137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962D52-17E4-49F6-8A70-1F7D200457B6}">
      <dsp:nvSpPr>
        <dsp:cNvPr id="0" name=""/>
        <dsp:cNvSpPr/>
      </dsp:nvSpPr>
      <dsp:spPr>
        <a:xfrm>
          <a:off x="200066" y="1962787"/>
          <a:ext cx="364113" cy="3637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AD3B7C-82C8-4178-90E5-05114C28C38F}">
      <dsp:nvSpPr>
        <dsp:cNvPr id="0" name=""/>
        <dsp:cNvSpPr/>
      </dsp:nvSpPr>
      <dsp:spPr>
        <a:xfrm>
          <a:off x="764247" y="1813977"/>
          <a:ext cx="5051353" cy="723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58" tIns="76558" rIns="76558" bIns="765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 dirty="0">
              <a:latin typeface="Arial" panose="020B0604020202020204" pitchFamily="34" charset="0"/>
              <a:cs typeface="Arial" panose="020B0604020202020204" pitchFamily="34" charset="0"/>
            </a:rPr>
            <a:t>Main Players: Notable industrialists included the Vivians and the Grenfells, who established smelting works and employed thousands of workers.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4247" y="1813977"/>
        <a:ext cx="5051353" cy="723382"/>
      </dsp:txXfrm>
    </dsp:sp>
    <dsp:sp modelId="{57B78CD4-7FBD-4B8F-9FF2-4CA16B84F28B}">
      <dsp:nvSpPr>
        <dsp:cNvPr id="0" name=""/>
        <dsp:cNvSpPr/>
      </dsp:nvSpPr>
      <dsp:spPr>
        <a:xfrm>
          <a:off x="0" y="2718205"/>
          <a:ext cx="5850128" cy="66137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601963-A860-42A3-BA9B-E1619DA48AC3}">
      <dsp:nvSpPr>
        <dsp:cNvPr id="0" name=""/>
        <dsp:cNvSpPr/>
      </dsp:nvSpPr>
      <dsp:spPr>
        <a:xfrm>
          <a:off x="200066" y="2867015"/>
          <a:ext cx="364113" cy="36375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DCC764-312A-4ACE-9D7F-7EE5D774DAEA}">
      <dsp:nvSpPr>
        <dsp:cNvPr id="0" name=""/>
        <dsp:cNvSpPr/>
      </dsp:nvSpPr>
      <dsp:spPr>
        <a:xfrm>
          <a:off x="764247" y="2718205"/>
          <a:ext cx="5051353" cy="723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58" tIns="76558" rIns="76558" bIns="765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 dirty="0">
              <a:latin typeface="Arial" panose="020B0604020202020204" pitchFamily="34" charset="0"/>
              <a:cs typeface="Arial" panose="020B0604020202020204" pitchFamily="34" charset="0"/>
            </a:rPr>
            <a:t>Processes in Swansea: Smelting copper required coal and limestone, both abundant locally, to separate pure metal from ore.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4247" y="2718205"/>
        <a:ext cx="5051353" cy="723382"/>
      </dsp:txXfrm>
    </dsp:sp>
    <dsp:sp modelId="{0381E8D3-518C-4C86-8873-689D1AB01EA1}">
      <dsp:nvSpPr>
        <dsp:cNvPr id="0" name=""/>
        <dsp:cNvSpPr/>
      </dsp:nvSpPr>
      <dsp:spPr>
        <a:xfrm>
          <a:off x="0" y="3622433"/>
          <a:ext cx="5850128" cy="66137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9397D0-F391-497F-A020-74B15D7D9A57}">
      <dsp:nvSpPr>
        <dsp:cNvPr id="0" name=""/>
        <dsp:cNvSpPr/>
      </dsp:nvSpPr>
      <dsp:spPr>
        <a:xfrm>
          <a:off x="200066" y="3771243"/>
          <a:ext cx="364113" cy="36375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9EDC9F-E174-4F49-B124-41FA032EB270}">
      <dsp:nvSpPr>
        <dsp:cNvPr id="0" name=""/>
        <dsp:cNvSpPr/>
      </dsp:nvSpPr>
      <dsp:spPr>
        <a:xfrm>
          <a:off x="764247" y="3622433"/>
          <a:ext cx="5051353" cy="723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58" tIns="76558" rIns="76558" bIns="765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 dirty="0">
              <a:latin typeface="Arial" panose="020B0604020202020204" pitchFamily="34" charset="0"/>
              <a:cs typeface="Arial" panose="020B0604020202020204" pitchFamily="34" charset="0"/>
            </a:rPr>
            <a:t>Global Impact: Swansea's copper was exported worldwide, fueling technological innovations and industrial growth globally.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4247" y="3622433"/>
        <a:ext cx="5051353" cy="7233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F9F720-4136-4B17-BD71-4ED06B8A4F2A}">
      <dsp:nvSpPr>
        <dsp:cNvPr id="0" name=""/>
        <dsp:cNvSpPr/>
      </dsp:nvSpPr>
      <dsp:spPr>
        <a:xfrm>
          <a:off x="0" y="179477"/>
          <a:ext cx="5451626" cy="7506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88104D-5AB6-42E9-A002-49FD82186668}">
      <dsp:nvSpPr>
        <dsp:cNvPr id="0" name=""/>
        <dsp:cNvSpPr/>
      </dsp:nvSpPr>
      <dsp:spPr>
        <a:xfrm>
          <a:off x="227072" y="348374"/>
          <a:ext cx="412859" cy="4128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DB9C99-1A67-4D70-94A4-3EAE7E5658F3}">
      <dsp:nvSpPr>
        <dsp:cNvPr id="0" name=""/>
        <dsp:cNvSpPr/>
      </dsp:nvSpPr>
      <dsp:spPr>
        <a:xfrm>
          <a:off x="867004" y="206732"/>
          <a:ext cx="4557542" cy="620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468" tIns="71468" rIns="71468" bIns="7146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Geographical advantage: Llanelli's location near the </a:t>
          </a:r>
          <a:r>
            <a:rPr lang="en-US" sz="1400" b="0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Gwendraeth</a:t>
          </a: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Valley coalfields provided easy access to coal and iron.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7004" y="206732"/>
        <a:ext cx="4557542" cy="620776"/>
      </dsp:txXfrm>
    </dsp:sp>
    <dsp:sp modelId="{50C68862-0443-47D0-80B6-EBADECBEE1FB}">
      <dsp:nvSpPr>
        <dsp:cNvPr id="0" name=""/>
        <dsp:cNvSpPr/>
      </dsp:nvSpPr>
      <dsp:spPr>
        <a:xfrm>
          <a:off x="0" y="1129706"/>
          <a:ext cx="5451626" cy="7506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1AC398-2B39-4EAB-87AA-9044ED70D569}">
      <dsp:nvSpPr>
        <dsp:cNvPr id="0" name=""/>
        <dsp:cNvSpPr/>
      </dsp:nvSpPr>
      <dsp:spPr>
        <a:xfrm>
          <a:off x="227072" y="1298603"/>
          <a:ext cx="412859" cy="4128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A8FF2D-C9AF-4C3A-AE7F-53F0F69029B7}">
      <dsp:nvSpPr>
        <dsp:cNvPr id="0" name=""/>
        <dsp:cNvSpPr/>
      </dsp:nvSpPr>
      <dsp:spPr>
        <a:xfrm>
          <a:off x="867004" y="1129706"/>
          <a:ext cx="4557542" cy="675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468" tIns="71468" rIns="71468" bIns="7146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Tinplate Industry: Llanelli became the "Tinplate Capital of the World," producing tin-coated iron sheets for packaging and construction.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7004" y="1129706"/>
        <a:ext cx="4557542" cy="675285"/>
      </dsp:txXfrm>
    </dsp:sp>
    <dsp:sp modelId="{08398218-2204-4BCE-9591-012C0E13EC61}">
      <dsp:nvSpPr>
        <dsp:cNvPr id="0" name=""/>
        <dsp:cNvSpPr/>
      </dsp:nvSpPr>
      <dsp:spPr>
        <a:xfrm>
          <a:off x="0" y="2079935"/>
          <a:ext cx="5451626" cy="7506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E0EBC5-1FD9-4F11-9E7E-8F8F48335E4B}">
      <dsp:nvSpPr>
        <dsp:cNvPr id="0" name=""/>
        <dsp:cNvSpPr/>
      </dsp:nvSpPr>
      <dsp:spPr>
        <a:xfrm>
          <a:off x="227072" y="2248832"/>
          <a:ext cx="412859" cy="4128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48F861-1C6C-4052-95D6-FF738BD67F59}">
      <dsp:nvSpPr>
        <dsp:cNvPr id="0" name=""/>
        <dsp:cNvSpPr/>
      </dsp:nvSpPr>
      <dsp:spPr>
        <a:xfrm>
          <a:off x="867004" y="2079935"/>
          <a:ext cx="4557542" cy="675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468" tIns="71468" rIns="71468" bIns="7146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The Role of Workers: Thousands of workers fueled industry growth, sometimes working in deplorable conditions, resulting in early labor movements.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7004" y="2079935"/>
        <a:ext cx="4557542" cy="675285"/>
      </dsp:txXfrm>
    </dsp:sp>
    <dsp:sp modelId="{121A0A31-2B27-44F8-8465-C17EBA0910ED}">
      <dsp:nvSpPr>
        <dsp:cNvPr id="0" name=""/>
        <dsp:cNvSpPr/>
      </dsp:nvSpPr>
      <dsp:spPr>
        <a:xfrm>
          <a:off x="0" y="3128762"/>
          <a:ext cx="5451626" cy="7506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8EB1A5-3400-45BD-9995-7EDA7DBB13BB}">
      <dsp:nvSpPr>
        <dsp:cNvPr id="0" name=""/>
        <dsp:cNvSpPr/>
      </dsp:nvSpPr>
      <dsp:spPr>
        <a:xfrm>
          <a:off x="227072" y="3297659"/>
          <a:ext cx="412859" cy="4128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7FFA71-8363-4A2D-B121-842471D35FFB}">
      <dsp:nvSpPr>
        <dsp:cNvPr id="0" name=""/>
        <dsp:cNvSpPr/>
      </dsp:nvSpPr>
      <dsp:spPr>
        <a:xfrm>
          <a:off x="867004" y="3030164"/>
          <a:ext cx="4557542" cy="872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468" tIns="71468" rIns="71468" bIns="7146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Social and environmental issues: Industrial growth resulted in pollution, health problems, and overcrowding, as well as urbanisation and improved transportation links.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7004" y="3030164"/>
        <a:ext cx="4557542" cy="872482"/>
      </dsp:txXfrm>
    </dsp:sp>
    <dsp:sp modelId="{57F1D182-CB9F-4D39-BF83-A4A5FAEDCC9F}">
      <dsp:nvSpPr>
        <dsp:cNvPr id="0" name=""/>
        <dsp:cNvSpPr/>
      </dsp:nvSpPr>
      <dsp:spPr>
        <a:xfrm>
          <a:off x="0" y="4102222"/>
          <a:ext cx="5451626" cy="7506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6B6F9A-5C57-49A6-93D3-A4A453287D14}">
      <dsp:nvSpPr>
        <dsp:cNvPr id="0" name=""/>
        <dsp:cNvSpPr/>
      </dsp:nvSpPr>
      <dsp:spPr>
        <a:xfrm>
          <a:off x="227072" y="4271119"/>
          <a:ext cx="412859" cy="41285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11AAD8-4D54-4814-B163-D7A925B6A5D3}">
      <dsp:nvSpPr>
        <dsp:cNvPr id="0" name=""/>
        <dsp:cNvSpPr/>
      </dsp:nvSpPr>
      <dsp:spPr>
        <a:xfrm>
          <a:off x="867004" y="4102222"/>
          <a:ext cx="4557542" cy="675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468" tIns="71468" rIns="71468" bIns="7146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Economic Impact: Llanelli's industries considerably boosted the local economy and contributed to the overall British economy, permitting global exports</a:t>
          </a:r>
          <a:r>
            <a:rPr lang="en-US" sz="1400" b="0" i="0" kern="1200" baseline="0" dirty="0"/>
            <a:t>.</a:t>
          </a:r>
          <a:endParaRPr lang="en-US" sz="1400" kern="1200" dirty="0"/>
        </a:p>
      </dsp:txBody>
      <dsp:txXfrm>
        <a:off x="867004" y="4102222"/>
        <a:ext cx="4557542" cy="6752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72AD-203D-446E-9084-5CFE40DDBFE9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82EB8-F00B-401A-B587-185AA1084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3134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72AD-203D-446E-9084-5CFE40DDBFE9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82EB8-F00B-401A-B587-185AA108471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4718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 spc="3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72AD-203D-446E-9084-5CFE40DDBFE9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82EB8-F00B-401A-B587-185AA108471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1170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72AD-203D-446E-9084-5CFE40DDBFE9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82EB8-F00B-401A-B587-185AA108471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91237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72AD-203D-446E-9084-5CFE40DDBFE9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82EB8-F00B-401A-B587-185AA1084713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10179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72AD-203D-446E-9084-5CFE40DDBFE9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82EB8-F00B-401A-B587-185AA108471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70615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72AD-203D-446E-9084-5CFE40DDBFE9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82EB8-F00B-401A-B587-185AA1084713}" type="slidenum">
              <a:rPr lang="en-GB" smtClean="0"/>
              <a:t>‹#›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5634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72AD-203D-446E-9084-5CFE40DDBFE9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82EB8-F00B-401A-B587-185AA1084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602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 baseline="0">
                <a:solidFill>
                  <a:schemeClr val="bg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72AD-203D-446E-9084-5CFE40DDBFE9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82EB8-F00B-401A-B587-185AA1084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158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72AD-203D-446E-9084-5CFE40DDBFE9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82EB8-F00B-401A-B587-185AA108471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82518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B72AD-203D-446E-9084-5CFE40DDBFE9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82EB8-F00B-401A-B587-185AA108471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26537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294198"/>
            <a:ext cx="9692640" cy="1397124"/>
          </a:xfrm>
          <a:prstGeom prst="rect">
            <a:avLst/>
          </a:prstGeom>
        </p:spPr>
        <p:txBody>
          <a:bodyPr vert="horz" lIns="91440" tIns="27432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407B72AD-203D-446E-9084-5CFE40DDBFE9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fld id="{2F182EB8-F00B-401A-B587-185AA1084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20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 spc="-5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307/2591095" TargetMode="External"/><Relationship Id="rId2" Type="http://schemas.openxmlformats.org/officeDocument/2006/relationships/hyperlink" Target="http://www.bbc.co.uk/history/british/empire_seapower/agricultural_revolution_01.s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4324/978131503554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1E42A-8DC5-503C-56A4-6B30A5EADC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1030" y="-54549"/>
            <a:ext cx="4691818" cy="3907641"/>
          </a:xfrm>
        </p:spPr>
        <p:txBody>
          <a:bodyPr>
            <a:normAutofit/>
          </a:bodyPr>
          <a:lstStyle/>
          <a:p>
            <a:r>
              <a:rPr lang="en-US" sz="3300" dirty="0">
                <a:solidFill>
                  <a:srgbClr val="FF0000"/>
                </a:solidFill>
                <a:latin typeface="Arial Black" panose="020B0A04020102020204" pitchFamily="34" charset="0"/>
              </a:rPr>
              <a:t>Industrial Revolution and South Wales</a:t>
            </a:r>
            <a:endParaRPr lang="en-GB" sz="33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29DD2E-3011-BF2D-9A34-BA633FCA7F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91980" y="6309360"/>
            <a:ext cx="3629919" cy="548640"/>
          </a:xfrm>
        </p:spPr>
        <p:txBody>
          <a:bodyPr>
            <a:normAutofit fontScale="92500"/>
          </a:bodyPr>
          <a:lstStyle/>
          <a:p>
            <a:r>
              <a:rPr lang="en-US" sz="2000" dirty="0">
                <a:solidFill>
                  <a:schemeClr val="tx1">
                    <a:lumMod val="85000"/>
                  </a:schemeClr>
                </a:solidFill>
                <a:latin typeface="Arial Black" panose="020B0A04020102020204" pitchFamily="34" charset="0"/>
              </a:rPr>
              <a:t>Madalina Denisa Dumitru </a:t>
            </a:r>
            <a:endParaRPr lang="en-GB" sz="2000" dirty="0">
              <a:solidFill>
                <a:schemeClr val="tx1">
                  <a:lumMod val="8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265BB0-9220-C718-2087-2C8E426923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183" y="794582"/>
            <a:ext cx="6725905" cy="5175794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3522536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5DE93-F643-B6D8-ABE9-24D8D6AF9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0651" y="365760"/>
            <a:ext cx="4383860" cy="1325562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 Black" panose="020B0A04020102020204" pitchFamily="34" charset="0"/>
              </a:rPr>
              <a:t>Introduction to the Industrial Revolution and South </a:t>
            </a:r>
            <a:r>
              <a:rPr lang="en-US" sz="2800" dirty="0" err="1">
                <a:latin typeface="Arial Black" panose="020B0A04020102020204" pitchFamily="34" charset="0"/>
              </a:rPr>
              <a:t>Wales'</a:t>
            </a:r>
            <a:r>
              <a:rPr lang="en-US" sz="2800" dirty="0">
                <a:latin typeface="Arial Black" panose="020B0A04020102020204" pitchFamily="34" charset="0"/>
              </a:rPr>
              <a:t> Role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2DCE30-29D0-8EF2-E361-49D2BAEF73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736" r="13282" b="-1"/>
          <a:stretch/>
        </p:blipFill>
        <p:spPr>
          <a:xfrm>
            <a:off x="1027912" y="894626"/>
            <a:ext cx="5139557" cy="49714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B459BE9-38A9-4434-9A91-98255F7AD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014" y="645106"/>
            <a:ext cx="5451627" cy="5527094"/>
          </a:xfrm>
          <a:prstGeom prst="rect">
            <a:avLst/>
          </a:prstGeom>
          <a:noFill/>
          <a:ln>
            <a:solidFill>
              <a:schemeClr val="tx2"/>
            </a:solidFill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8AD4572-FDFB-AF64-4E70-C5FF1CF916F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570651" y="1828800"/>
            <a:ext cx="4421814" cy="435133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ü"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Industrial Revolution (about 1760–1840): An era characterised by significant industrial and technological transformation, signified by the transition from rural to industrial economies.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ü"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Principal Catalysts of Transformation: Steam power transformed industries, generating a significant demand for coal (the fuel for steam engines) and copper (utilised for machinery and tools).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ü"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Resources of South Wales: The South Wales region has ample coal and copper ore, establishing it as a significant contributor to industrial growth.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ü"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Strategic Role of Swansea: Swansea, referred to as "Copperopolis," emerged as a global hub for copper smelting due to its proximity to coal, limestone, and adjacent ports.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ü"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Coal Formation in South Wales: Coal originated from prehistoric plant matter in wetlands 300 million years ago. The geological characteristics of South Wales rendered it one of the most affluent coal-mining regions in the UK.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56551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462C1-43EA-E400-9A7C-C72F82DEE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294198"/>
            <a:ext cx="9692640" cy="1397124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Swansea: Geography and Industrial Significance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pic>
        <p:nvPicPr>
          <p:cNvPr id="4" name="Picture 3" descr="A factory with smokestacks&#10;&#10;AI-generated content may be incorrect.">
            <a:extLst>
              <a:ext uri="{FF2B5EF4-FFF2-40B4-BE49-F238E27FC236}">
                <a16:creationId xmlns:a16="http://schemas.microsoft.com/office/drawing/2014/main" id="{9047DC94-59EB-7087-3190-EDAC8F5D99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938" r="28658" b="1"/>
          <a:stretch/>
        </p:blipFill>
        <p:spPr>
          <a:xfrm>
            <a:off x="696111" y="1775634"/>
            <a:ext cx="4153362" cy="457471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41F4269F-B166-642C-AE58-D2919F0933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1455271"/>
              </p:ext>
            </p:extLst>
          </p:nvPr>
        </p:nvGraphicFramePr>
        <p:xfrm>
          <a:off x="5104384" y="1828800"/>
          <a:ext cx="5850128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97733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E797C-75C4-A934-462F-82D8839B7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0651" y="365760"/>
            <a:ext cx="4969708" cy="1325562"/>
          </a:xfrm>
        </p:spPr>
        <p:txBody>
          <a:bodyPr>
            <a:no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Llanelli’s Distinct Prosperity in the Industrial Revolution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pic>
        <p:nvPicPr>
          <p:cNvPr id="5" name="Picture 4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10FAB91A-FD3D-5A17-34AC-023D7D2647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203" r="9701"/>
          <a:stretch/>
        </p:blipFill>
        <p:spPr>
          <a:xfrm>
            <a:off x="1086455" y="951253"/>
            <a:ext cx="4840744" cy="4914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B459BE9-38A9-4434-9A91-98255F7AD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014" y="645106"/>
            <a:ext cx="5451627" cy="5527094"/>
          </a:xfrm>
          <a:prstGeom prst="rect">
            <a:avLst/>
          </a:prstGeom>
          <a:noFill/>
          <a:ln>
            <a:solidFill>
              <a:schemeClr val="tx2"/>
            </a:solidFill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Rectangle 1">
            <a:extLst>
              <a:ext uri="{FF2B5EF4-FFF2-40B4-BE49-F238E27FC236}">
                <a16:creationId xmlns:a16="http://schemas.microsoft.com/office/drawing/2014/main" id="{27F60A14-0EE3-B6F4-86ED-F518F51C46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443195"/>
              </p:ext>
            </p:extLst>
          </p:nvPr>
        </p:nvGraphicFramePr>
        <p:xfrm>
          <a:off x="6570650" y="1614389"/>
          <a:ext cx="5451627" cy="50323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37842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58EC8D-68D1-4138-B719-BE00C78AD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129284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4579E4-5B5F-42C9-B08F-A904C81B1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2811"/>
            <a:ext cx="2556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4B20AE-CFD5-E1A5-D9B6-E8FE7FA23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2904" y="2514944"/>
            <a:ext cx="5054601" cy="1955108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C000"/>
                </a:solidFill>
                <a:latin typeface="Arial Black" panose="020B0A04020102020204" pitchFamily="34" charset="0"/>
              </a:rPr>
              <a:t>Reference </a:t>
            </a:r>
            <a:endParaRPr lang="en-GB" sz="4000" dirty="0">
              <a:solidFill>
                <a:srgbClr val="FFC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ADE9C-860F-338C-962B-3B0830BEEF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2653" y="965199"/>
            <a:ext cx="7958433" cy="5207002"/>
          </a:xfrm>
          <a:noFill/>
        </p:spPr>
        <p:txBody>
          <a:bodyPr anchor="t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Bbc.co.uk. (2020).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BBC - History - British History in depth: Agricultural Revolution in England 1500 - 1850.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http://www.bbc.co.uk/history/british/empire_seapower/agricultural_revolution_01.shtml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Evans, C. (2015).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Industrial and Social History of Swansea and Llanelli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Swansea: Swansea University Press.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Gould, T. (2012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). Coal: The heart of the industrial revolution in South Wales. Cardiff: Welsh Historical Press.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John, A. H. (1950). The industrial development of South Wales, 1750–1850.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Economic History Review, 2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(2), 129–144.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https://doi.org/10.2307/2591095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Newell, E. (1990). Copperopolis: The rise and fall of the copper industry in the Swansea district, 1826–1921. In E. Newell, International competition and industrial change (1st ed., pp. 23). Routledge.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https://doi.org/10.4324/9781315035543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8636825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iew">
  <a:themeElements>
    <a:clrScheme name="View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7B713C7F-58B7-4AE9-B361-B13EB9EC4C0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33</TotalTime>
  <Words>610</Words>
  <Application>Microsoft Office PowerPoint</Application>
  <PresentationFormat>Widescreen</PresentationFormat>
  <Paragraphs>26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Arial Black</vt:lpstr>
      <vt:lpstr>Century Schoolbook</vt:lpstr>
      <vt:lpstr>Wingdings</vt:lpstr>
      <vt:lpstr>Wingdings 2</vt:lpstr>
      <vt:lpstr>View</vt:lpstr>
      <vt:lpstr>Industrial Revolution and South Wales</vt:lpstr>
      <vt:lpstr>Introduction to the Industrial Revolution and South Wales' Role</vt:lpstr>
      <vt:lpstr>Swansea: Geography and Industrial Significance</vt:lpstr>
      <vt:lpstr>Llanelli’s Distinct Prosperity in the Industrial Revolution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2025-01-19T13:34:48Z</dcterms:created>
  <dcterms:modified xsi:type="dcterms:W3CDTF">2025-01-19T14:08:39Z</dcterms:modified>
</cp:coreProperties>
</file>