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61"/>
  </p:notesMasterIdLst>
  <p:sldIdLst>
    <p:sldId id="256" r:id="rId2"/>
    <p:sldId id="320" r:id="rId3"/>
    <p:sldId id="259" r:id="rId4"/>
    <p:sldId id="260" r:id="rId5"/>
    <p:sldId id="261" r:id="rId6"/>
    <p:sldId id="262" r:id="rId7"/>
    <p:sldId id="263" r:id="rId8"/>
    <p:sldId id="264" r:id="rId9"/>
    <p:sldId id="265" r:id="rId10"/>
    <p:sldId id="266" r:id="rId11"/>
    <p:sldId id="267" r:id="rId12"/>
    <p:sldId id="269" r:id="rId13"/>
    <p:sldId id="270" r:id="rId14"/>
    <p:sldId id="271" r:id="rId15"/>
    <p:sldId id="272" r:id="rId16"/>
    <p:sldId id="273" r:id="rId17"/>
    <p:sldId id="274" r:id="rId18"/>
    <p:sldId id="275" r:id="rId19"/>
    <p:sldId id="276" r:id="rId20"/>
    <p:sldId id="321"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12" r:id="rId55"/>
    <p:sldId id="313" r:id="rId56"/>
    <p:sldId id="314" r:id="rId57"/>
    <p:sldId id="315" r:id="rId58"/>
    <p:sldId id="316" r:id="rId59"/>
    <p:sldId id="317" r:id="rId6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542" autoAdjust="0"/>
  </p:normalViewPr>
  <p:slideViewPr>
    <p:cSldViewPr snapToGrid="0" snapToObjects="1">
      <p:cViewPr varScale="1">
        <p:scale>
          <a:sx n="92" d="100"/>
          <a:sy n="92" d="100"/>
        </p:scale>
        <p:origin x="2154" y="12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B9A329-9A3F-024D-B743-962DBFE9B63A}" type="datetimeFigureOut">
              <a:rPr lang="en-US" smtClean="0"/>
              <a:pPr/>
              <a:t>2/4/2019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65E286-7DC1-F448-8B8E-EAB26C1A6882}" type="slidenum">
              <a:rPr lang="en-US" smtClean="0"/>
              <a:pPr/>
              <a:t>‹#›</a:t>
            </a:fld>
            <a:endParaRPr lang="en-US"/>
          </a:p>
        </p:txBody>
      </p:sp>
    </p:spTree>
    <p:extLst>
      <p:ext uri="{BB962C8B-B14F-4D97-AF65-F5344CB8AC3E}">
        <p14:creationId xmlns:p14="http://schemas.microsoft.com/office/powerpoint/2010/main" val="378542831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Arial" charset="0"/>
                <a:ea typeface="+mn-ea"/>
                <a:cs typeface="+mn-cs"/>
              </a:rPr>
              <a:t>While CEF is the fastest switching mode, some limitations apply. Some features are not compatible with CEF. In some rare instances, too, the functions of CEF can actually degrade performance.</a:t>
            </a:r>
          </a:p>
          <a:p>
            <a:r>
              <a:rPr lang="en-US" sz="1200" b="1" i="0" u="none" strike="noStrike" kern="1200" baseline="0" dirty="0">
                <a:solidFill>
                  <a:schemeClr val="tx1"/>
                </a:solidFill>
                <a:latin typeface="Arial" charset="0"/>
                <a:ea typeface="+mn-ea"/>
                <a:cs typeface="+mn-cs"/>
              </a:rPr>
              <a:t>Note </a:t>
            </a:r>
            <a:r>
              <a:rPr lang="en-US" sz="1200" b="0" i="0" u="none" strike="noStrike" kern="1200" baseline="0" dirty="0">
                <a:solidFill>
                  <a:schemeClr val="tx1"/>
                </a:solidFill>
                <a:latin typeface="Arial" charset="0"/>
                <a:ea typeface="+mn-ea"/>
                <a:cs typeface="+mn-cs"/>
              </a:rPr>
              <a:t>Packets that cannot be CEF switched, such as packets destined to the router itself, are “punted.” This means that the packet will be fast switched or process switched.</a:t>
            </a:r>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11</a:t>
            </a:fld>
            <a:endParaRPr lang="en-US" dirty="0"/>
          </a:p>
        </p:txBody>
      </p:sp>
    </p:spTree>
    <p:extLst>
      <p:ext uri="{BB962C8B-B14F-4D97-AF65-F5344CB8AC3E}">
        <p14:creationId xmlns:p14="http://schemas.microsoft.com/office/powerpoint/2010/main" val="29544962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Networks are designed to use redundancy to provide high availability. However, having redundancy does not guarantee resistance to failure.</a:t>
            </a:r>
          </a:p>
          <a:p>
            <a:r>
              <a:rPr lang="en-US" dirty="0"/>
              <a:t>The use of multiple routing protocols and redundant connectivity options can result in inefficient paths for forwarding packets to their destinations.</a:t>
            </a:r>
          </a:p>
          <a:p>
            <a:r>
              <a:rPr lang="en-US" dirty="0"/>
              <a:t>Each routing protocol has a different administrative distance, metric, and convergence time. Suboptimal routing often occurs after redistribution because redistribution resets the administrative distance and metric.</a:t>
            </a:r>
          </a:p>
          <a:p>
            <a:r>
              <a:rPr lang="en-US" dirty="0"/>
              <a:t>Convergence time is also important. First, protocols converge in different ways from each other and for different network designs. Second, slow convergence can result in an application sending traffic timeouts before a backup path is found to a destination. Path control is required to avoid performance issues and to optimize paths.</a:t>
            </a:r>
          </a:p>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21</a:t>
            </a:fld>
            <a:endParaRPr lang="en-US" dirty="0"/>
          </a:p>
        </p:txBody>
      </p:sp>
    </p:spTree>
    <p:extLst>
      <p:ext uri="{BB962C8B-B14F-4D97-AF65-F5344CB8AC3E}">
        <p14:creationId xmlns:p14="http://schemas.microsoft.com/office/powerpoint/2010/main" val="27954851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Arial" charset="0"/>
                <a:ea typeface="+mn-ea"/>
                <a:cs typeface="+mn-cs"/>
              </a:rPr>
              <a:t>PBR is a powerful and flexible tool that offers significant benefits in terms of implementing user-defined policies to control traffic in the internetwork. </a:t>
            </a:r>
          </a:p>
          <a:p>
            <a:r>
              <a:rPr lang="en-US" sz="1200" b="0" i="0" u="none" strike="noStrike" kern="1200" baseline="0" dirty="0">
                <a:solidFill>
                  <a:schemeClr val="tx1"/>
                </a:solidFill>
                <a:latin typeface="Arial" charset="0"/>
                <a:ea typeface="+mn-ea"/>
                <a:cs typeface="+mn-cs"/>
              </a:rPr>
              <a:t>PBR adds flexibility in a difficult-to-manage environment by providing the ability to route traffic that is based on network needs. </a:t>
            </a:r>
          </a:p>
          <a:p>
            <a:r>
              <a:rPr lang="en-US" sz="1200" b="0" i="0" u="none" strike="noStrike" kern="1200" baseline="0" dirty="0">
                <a:solidFill>
                  <a:schemeClr val="tx1"/>
                </a:solidFill>
                <a:latin typeface="Arial" charset="0"/>
                <a:ea typeface="+mn-ea"/>
                <a:cs typeface="+mn-cs"/>
              </a:rPr>
              <a:t>It also provides solutions in cases where legal, contractual, or political constraints dictate that traffic be routed through specific paths.</a:t>
            </a:r>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24</a:t>
            </a:fld>
            <a:endParaRPr lang="en-US" dirty="0"/>
          </a:p>
        </p:txBody>
      </p:sp>
    </p:spTree>
    <p:extLst>
      <p:ext uri="{BB962C8B-B14F-4D97-AF65-F5344CB8AC3E}">
        <p14:creationId xmlns:p14="http://schemas.microsoft.com/office/powerpoint/2010/main" val="704139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12713" marR="0" indent="-112713" algn="l" defTabSz="1020763" rtl="0" eaLnBrk="0" fontAlgn="base" latinLnBrk="0" hangingPunct="0">
              <a:lnSpc>
                <a:spcPct val="90000"/>
              </a:lnSpc>
              <a:spcBef>
                <a:spcPct val="50000"/>
              </a:spcBef>
              <a:spcAft>
                <a:spcPct val="0"/>
              </a:spcAft>
              <a:buClrTx/>
              <a:buSzPct val="100000"/>
              <a:buFontTx/>
              <a:buChar char="•"/>
              <a:tabLst/>
              <a:defRPr/>
            </a:pPr>
            <a:r>
              <a:rPr lang="en-US" dirty="0"/>
              <a:t>Fast-switched PBR must be enabled manually. CEF-switched PBR is automatically enabled when CEF switching is enabled (which it is by default in recent IOS versions) and PBR is enabled.</a:t>
            </a:r>
          </a:p>
          <a:p>
            <a:pPr marL="112713" marR="0" indent="-112713" algn="l" defTabSz="1020763" rtl="0" eaLnBrk="0" fontAlgn="base" latinLnBrk="0" hangingPunct="0">
              <a:lnSpc>
                <a:spcPct val="90000"/>
              </a:lnSpc>
              <a:spcBef>
                <a:spcPct val="50000"/>
              </a:spcBef>
              <a:spcAft>
                <a:spcPct val="0"/>
              </a:spcAft>
              <a:buClrTx/>
              <a:buSzPct val="100000"/>
              <a:buFontTx/>
              <a:buChar char="•"/>
              <a:tabLst/>
              <a:defRPr/>
            </a:pPr>
            <a:r>
              <a:rPr lang="en-US" dirty="0"/>
              <a:t>6.</a:t>
            </a:r>
            <a:r>
              <a:rPr lang="en-US" baseline="0" dirty="0"/>
              <a:t> </a:t>
            </a:r>
            <a:r>
              <a:rPr lang="en-US" dirty="0"/>
              <a:t>Verify PBR configuration with basic connectivity and path verification commands, as well as policy routing </a:t>
            </a:r>
            <a:r>
              <a:rPr lang="en-US" b="1" dirty="0"/>
              <a:t>show </a:t>
            </a:r>
            <a:r>
              <a:rPr lang="en-US" dirty="0"/>
              <a:t>commands.</a:t>
            </a:r>
          </a:p>
          <a:p>
            <a:pPr marL="112713" marR="0" indent="-112713" algn="l" defTabSz="1020763" rtl="0" eaLnBrk="0" fontAlgn="base" latinLnBrk="0" hangingPunct="0">
              <a:lnSpc>
                <a:spcPct val="90000"/>
              </a:lnSpc>
              <a:spcBef>
                <a:spcPct val="50000"/>
              </a:spcBef>
              <a:spcAft>
                <a:spcPct val="0"/>
              </a:spcAft>
              <a:buClrTx/>
              <a:buSzPct val="100000"/>
              <a:buFontTx/>
              <a:buChar char="•"/>
              <a:tabLst/>
              <a:defRPr/>
            </a:pPr>
            <a:endParaRPr lang="en-US" dirty="0"/>
          </a:p>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25</a:t>
            </a:fld>
            <a:endParaRPr lang="en-US" dirty="0"/>
          </a:p>
        </p:txBody>
      </p:sp>
    </p:spTree>
    <p:extLst>
      <p:ext uri="{BB962C8B-B14F-4D97-AF65-F5344CB8AC3E}">
        <p14:creationId xmlns:p14="http://schemas.microsoft.com/office/powerpoint/2010/main" val="6863227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Arial" charset="0"/>
                <a:ea typeface="+mn-ea"/>
                <a:cs typeface="+mn-cs"/>
              </a:rPr>
              <a:t>However, the IP SLA responder can be configured to capture specific data that can be retrieved by the source using the CLI or through an SNMP tool that supports the operation of IP SLAs. The IP SLA measurement accuracy is improved when the target is an IP SLA responder.</a:t>
            </a:r>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35</a:t>
            </a:fld>
            <a:endParaRPr lang="en-US" dirty="0"/>
          </a:p>
        </p:txBody>
      </p:sp>
    </p:spTree>
    <p:extLst>
      <p:ext uri="{BB962C8B-B14F-4D97-AF65-F5344CB8AC3E}">
        <p14:creationId xmlns:p14="http://schemas.microsoft.com/office/powerpoint/2010/main" val="39342194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Arial" charset="0"/>
                <a:ea typeface="+mn-ea"/>
                <a:cs typeface="+mn-cs"/>
              </a:rPr>
              <a:t>To display configuration values including all defaults for all Cisco IOS IP SLA operations, or for a specified operation, use the </a:t>
            </a:r>
            <a:r>
              <a:rPr lang="en-US" sz="1200" b="1" i="0" u="none" strike="noStrike" kern="1200" baseline="0" dirty="0">
                <a:solidFill>
                  <a:schemeClr val="tx1"/>
                </a:solidFill>
                <a:latin typeface="Arial" charset="0"/>
                <a:ea typeface="+mn-ea"/>
                <a:cs typeface="+mn-cs"/>
              </a:rPr>
              <a:t>show </a:t>
            </a:r>
            <a:r>
              <a:rPr lang="en-US" sz="1200" b="1" i="0" u="none" strike="noStrike" kern="1200" baseline="0" dirty="0" err="1">
                <a:solidFill>
                  <a:schemeClr val="tx1"/>
                </a:solidFill>
                <a:latin typeface="Arial" charset="0"/>
                <a:ea typeface="+mn-ea"/>
                <a:cs typeface="+mn-cs"/>
              </a:rPr>
              <a:t>ip</a:t>
            </a:r>
            <a:r>
              <a:rPr lang="en-US" sz="1200" b="1" i="0" u="none" strike="noStrike" kern="1200" baseline="0" dirty="0">
                <a:solidFill>
                  <a:schemeClr val="tx1"/>
                </a:solidFill>
                <a:latin typeface="Arial" charset="0"/>
                <a:ea typeface="+mn-ea"/>
                <a:cs typeface="+mn-cs"/>
              </a:rPr>
              <a:t> </a:t>
            </a:r>
            <a:r>
              <a:rPr lang="en-US" sz="1200" b="1" i="0" u="none" strike="noStrike" kern="1200" baseline="0" dirty="0" err="1">
                <a:solidFill>
                  <a:schemeClr val="tx1"/>
                </a:solidFill>
                <a:latin typeface="Arial" charset="0"/>
                <a:ea typeface="+mn-ea"/>
                <a:cs typeface="+mn-cs"/>
              </a:rPr>
              <a:t>sla</a:t>
            </a:r>
            <a:r>
              <a:rPr lang="en-US" sz="1200" b="1" i="0" u="none" strike="noStrike" kern="1200" baseline="0" dirty="0">
                <a:solidFill>
                  <a:schemeClr val="tx1"/>
                </a:solidFill>
                <a:latin typeface="Arial" charset="0"/>
                <a:ea typeface="+mn-ea"/>
                <a:cs typeface="+mn-cs"/>
              </a:rPr>
              <a:t> configuration </a:t>
            </a:r>
            <a:r>
              <a:rPr lang="en-US" sz="1200" b="0" i="0" u="none" strike="noStrike" kern="1200" baseline="0" dirty="0">
                <a:solidFill>
                  <a:schemeClr val="tx1"/>
                </a:solidFill>
                <a:latin typeface="Arial" charset="0"/>
                <a:ea typeface="+mn-ea"/>
                <a:cs typeface="+mn-cs"/>
              </a:rPr>
              <a:t>[ </a:t>
            </a:r>
            <a:r>
              <a:rPr lang="en-US" sz="1200" b="0" i="1" u="none" strike="noStrike" kern="1200" baseline="0" dirty="0">
                <a:solidFill>
                  <a:schemeClr val="tx1"/>
                </a:solidFill>
                <a:latin typeface="Arial" charset="0"/>
                <a:ea typeface="+mn-ea"/>
                <a:cs typeface="+mn-cs"/>
              </a:rPr>
              <a:t>operation </a:t>
            </a:r>
            <a:r>
              <a:rPr lang="en-US" sz="1200" b="0" i="0" u="none" strike="noStrike" kern="1200" baseline="0" dirty="0">
                <a:solidFill>
                  <a:schemeClr val="tx1"/>
                </a:solidFill>
                <a:latin typeface="Arial" charset="0"/>
                <a:ea typeface="+mn-ea"/>
                <a:cs typeface="+mn-cs"/>
              </a:rPr>
              <a:t>] command. The </a:t>
            </a:r>
            <a:r>
              <a:rPr lang="en-US" sz="1200" b="0" i="1" u="none" strike="noStrike" kern="1200" baseline="0" dirty="0">
                <a:solidFill>
                  <a:schemeClr val="tx1"/>
                </a:solidFill>
                <a:latin typeface="Arial" charset="0"/>
                <a:ea typeface="+mn-ea"/>
                <a:cs typeface="+mn-cs"/>
              </a:rPr>
              <a:t>operation </a:t>
            </a:r>
            <a:r>
              <a:rPr lang="en-US" sz="1200" b="0" i="0" u="none" strike="noStrike" kern="1200" baseline="0" dirty="0">
                <a:solidFill>
                  <a:schemeClr val="tx1"/>
                </a:solidFill>
                <a:latin typeface="Arial" charset="0"/>
                <a:ea typeface="+mn-ea"/>
                <a:cs typeface="+mn-cs"/>
              </a:rPr>
              <a:t>parameter is the number of the IP SLA operation for which the details will be displayed.</a:t>
            </a:r>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43</a:t>
            </a:fld>
            <a:endParaRPr lang="en-US" dirty="0"/>
          </a:p>
        </p:txBody>
      </p:sp>
    </p:spTree>
    <p:extLst>
      <p:ext uri="{BB962C8B-B14F-4D97-AF65-F5344CB8AC3E}">
        <p14:creationId xmlns:p14="http://schemas.microsoft.com/office/powerpoint/2010/main" val="40789902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44</a:t>
            </a:fld>
            <a:endParaRPr lang="en-US" dirty="0"/>
          </a:p>
        </p:txBody>
      </p:sp>
    </p:spTree>
    <p:extLst>
      <p:ext uri="{BB962C8B-B14F-4D97-AF65-F5344CB8AC3E}">
        <p14:creationId xmlns:p14="http://schemas.microsoft.com/office/powerpoint/2010/main" val="29675898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57</a:t>
            </a:fld>
            <a:endParaRPr lang="en-US" dirty="0"/>
          </a:p>
        </p:txBody>
      </p:sp>
    </p:spTree>
    <p:extLst>
      <p:ext uri="{BB962C8B-B14F-4D97-AF65-F5344CB8AC3E}">
        <p14:creationId xmlns:p14="http://schemas.microsoft.com/office/powerpoint/2010/main" val="7354165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58</a:t>
            </a:fld>
            <a:endParaRPr lang="en-US" dirty="0"/>
          </a:p>
        </p:txBody>
      </p:sp>
    </p:spTree>
    <p:extLst>
      <p:ext uri="{BB962C8B-B14F-4D97-AF65-F5344CB8AC3E}">
        <p14:creationId xmlns:p14="http://schemas.microsoft.com/office/powerpoint/2010/main" val="31099048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pPr/>
              <a:t>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pPr/>
              <a:t>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p:txBody>
          <a:bodyPr/>
          <a:lstStyle/>
          <a:p>
            <a:fld id="{2DF66AD8-BC4A-4004-9882-414398D930CA}" type="datetimeFigureOut">
              <a:rPr lang="en-US" smtClean="0"/>
              <a:pPr/>
              <a:t>2/4/2019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2DF66AD8-BC4A-4004-9882-414398D930CA}" type="datetimeFigureOut">
              <a:rPr lang="en-US" smtClean="0"/>
              <a:pPr/>
              <a:t>2/4/2019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66AD8-BC4A-4004-9882-414398D930CA}" type="datetimeFigureOut">
              <a:rPr lang="en-US" smtClean="0"/>
              <a:pPr/>
              <a:t>2/4/2019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cid:image005.png@01CEBADB.7545DCC0" TargetMode="Externa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2DF66AD8-BC4A-4004-9882-414398D930CA}" type="datetimeFigureOut">
              <a:rPr lang="en-US" smtClean="0"/>
              <a:pPr/>
              <a:t>2/4/2019</a:t>
            </a:fld>
            <a:endParaRPr lang="en-US" dirty="0"/>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B9D2C864-9362-43C7-A136-D9C41D93A96D}" type="slidenum">
              <a:rPr lang="en-US" smtClean="0"/>
              <a:pPr/>
              <a:t>‹#›</a:t>
            </a:fld>
            <a:endParaRPr lang="en-US"/>
          </a:p>
        </p:txBody>
      </p:sp>
      <p:sp>
        <p:nvSpPr>
          <p:cNvPr id="10" name="TextBox 9"/>
          <p:cNvSpPr txBox="1"/>
          <p:nvPr userDrawn="1"/>
        </p:nvSpPr>
        <p:spPr>
          <a:xfrm>
            <a:off x="4296386" y="6486904"/>
            <a:ext cx="4800498" cy="307777"/>
          </a:xfrm>
          <a:prstGeom prst="rect">
            <a:avLst/>
          </a:prstGeom>
          <a:noFill/>
        </p:spPr>
        <p:txBody>
          <a:bodyPr wrap="square" rtlCol="0">
            <a:spAutoFit/>
          </a:bodyPr>
          <a:lstStyle/>
          <a:p>
            <a:pPr algn="r"/>
            <a:r>
              <a:rPr lang="en-US" sz="1400" b="1" dirty="0">
                <a:solidFill>
                  <a:schemeClr val="tx2">
                    <a:lumMod val="90000"/>
                    <a:lumOff val="10000"/>
                  </a:schemeClr>
                </a:solidFill>
                <a:latin typeface="Apple Chancery"/>
                <a:cs typeface="Apple Chancery"/>
              </a:rPr>
              <a:t> </a:t>
            </a:r>
            <a:r>
              <a:rPr lang="en-US" sz="1400" b="1" baseline="0" dirty="0">
                <a:solidFill>
                  <a:schemeClr val="tx2">
                    <a:lumMod val="90000"/>
                    <a:lumOff val="10000"/>
                  </a:schemeClr>
                </a:solidFill>
                <a:latin typeface="Apple Chancery"/>
                <a:cs typeface="Apple Chancery"/>
              </a:rPr>
              <a:t>Lecture 5</a:t>
            </a:r>
            <a:endParaRPr lang="en-US" sz="1400" b="1" dirty="0">
              <a:solidFill>
                <a:schemeClr val="tx2">
                  <a:lumMod val="90000"/>
                  <a:lumOff val="10000"/>
                </a:schemeClr>
              </a:solidFill>
              <a:latin typeface="Apple Chancery"/>
              <a:cs typeface="Apple Chancery"/>
            </a:endParaRPr>
          </a:p>
        </p:txBody>
      </p:sp>
      <p:pic>
        <p:nvPicPr>
          <p:cNvPr id="12" name="Picture 11" descr="cid:image005.png@01CEBADB.7545DCC0"/>
          <p:cNvPicPr/>
          <p:nvPr userDrawn="1"/>
        </p:nvPicPr>
        <p:blipFill>
          <a:blip r:embed="rId14" r:link="rId15" cstate="email">
            <a:extLst>
              <a:ext uri="{28A0092B-C50C-407E-A947-70E740481C1C}">
                <a14:useLocalDpi xmlns:a14="http://schemas.microsoft.com/office/drawing/2010/main" val="0"/>
              </a:ext>
            </a:extLst>
          </a:blip>
          <a:srcRect/>
          <a:stretch>
            <a:fillRect/>
          </a:stretch>
        </p:blipFill>
        <p:spPr bwMode="auto">
          <a:xfrm>
            <a:off x="6904990" y="-92241"/>
            <a:ext cx="2405380" cy="863600"/>
          </a:xfrm>
          <a:prstGeom prst="rect">
            <a:avLst/>
          </a:prstGeom>
          <a:noFill/>
          <a:ln>
            <a:noFill/>
          </a:ln>
        </p:spPr>
      </p:pic>
      <p:pic>
        <p:nvPicPr>
          <p:cNvPr id="13" name="Picture 12" descr="U:\UWTSD Logo.jpg"/>
          <p:cNvPicPr/>
          <p:nvPr userDrawn="1"/>
        </p:nvPicPr>
        <p:blipFill>
          <a:blip r:embed="rId16" cstate="email">
            <a:extLst>
              <a:ext uri="{28A0092B-C50C-407E-A947-70E740481C1C}">
                <a14:useLocalDpi xmlns:a14="http://schemas.microsoft.com/office/drawing/2010/main" val="0"/>
              </a:ext>
            </a:extLst>
          </a:blip>
          <a:srcRect/>
          <a:stretch>
            <a:fillRect/>
          </a:stretch>
        </p:blipFill>
        <p:spPr bwMode="auto">
          <a:xfrm>
            <a:off x="-1559" y="0"/>
            <a:ext cx="2115281" cy="771359"/>
          </a:xfrm>
          <a:prstGeom prst="rect">
            <a:avLst/>
          </a:prstGeom>
          <a:noFill/>
          <a:ln>
            <a:noFill/>
          </a:ln>
        </p:spPr>
      </p:pic>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slideLayout" Target="../slideLayouts/slideLayout2.xml"/><Relationship Id="rId4" Type="http://schemas.openxmlformats.org/officeDocument/2006/relationships/image" Target="../media/image16.emf"/></Relationships>
</file>

<file path=ppt/slides/_rels/slide3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2.xml"/><Relationship Id="rId5" Type="http://schemas.openxmlformats.org/officeDocument/2006/relationships/image" Target="../media/image14.emf"/><Relationship Id="rId4" Type="http://schemas.openxmlformats.org/officeDocument/2006/relationships/image" Target="../media/image19.emf"/></Relationships>
</file>

<file path=ppt/slides/_rels/slide32.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slideLayout" Target="../slideLayouts/slideLayout2.xml"/><Relationship Id="rId5" Type="http://schemas.openxmlformats.org/officeDocument/2006/relationships/image" Target="../media/image23.emf"/><Relationship Id="rId4" Type="http://schemas.openxmlformats.org/officeDocument/2006/relationships/image" Target="../media/image22.emf"/></Relationships>
</file>

<file path=ppt/slides/_rels/slide33.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6.em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33.em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image" Target="../media/image35.em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image" Target="../media/image38.emf"/><Relationship Id="rId1" Type="http://schemas.openxmlformats.org/officeDocument/2006/relationships/slideLayout" Target="../slideLayouts/slideLayout2.xml"/><Relationship Id="rId4" Type="http://schemas.openxmlformats.org/officeDocument/2006/relationships/image" Target="../media/image40.emf"/></Relationships>
</file>

<file path=ppt/slides/_rels/slide51.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41.em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image" Target="../media/image43.em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5.em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6.em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image" Target="../media/image47.emf"/><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9.emf"/><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22921" y="3083140"/>
            <a:ext cx="6498158" cy="672494"/>
          </a:xfrm>
        </p:spPr>
        <p:txBody>
          <a:bodyPr/>
          <a:lstStyle/>
          <a:p>
            <a:r>
              <a:rPr lang="en-US" dirty="0">
                <a:latin typeface="Arial"/>
                <a:cs typeface="Arial"/>
              </a:rPr>
              <a:t>Path Control Implementation</a:t>
            </a:r>
            <a:endParaRPr lang="en-US" dirty="0">
              <a:solidFill>
                <a:srgbClr val="0F3661"/>
              </a:solidFill>
              <a:latin typeface="Arial"/>
              <a:cs typeface="Arial"/>
            </a:endParaRPr>
          </a:p>
        </p:txBody>
      </p:sp>
    </p:spTree>
    <p:extLst>
      <p:ext uri="{BB962C8B-B14F-4D97-AF65-F5344CB8AC3E}">
        <p14:creationId xmlns:p14="http://schemas.microsoft.com/office/powerpoint/2010/main" val="660449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dirty="0"/>
              <a:t>Using Cisco Express Forwarding Switching</a:t>
            </a:r>
            <a:endParaRPr lang="en-GB" dirty="0"/>
          </a:p>
        </p:txBody>
      </p:sp>
    </p:spTree>
    <p:extLst>
      <p:ext uri="{BB962C8B-B14F-4D97-AF65-F5344CB8AC3E}">
        <p14:creationId xmlns:p14="http://schemas.microsoft.com/office/powerpoint/2010/main" val="461894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Control and Data Plane</a:t>
            </a:r>
          </a:p>
        </p:txBody>
      </p:sp>
      <p:sp>
        <p:nvSpPr>
          <p:cNvPr id="3" name="Content Placeholder 2"/>
          <p:cNvSpPr>
            <a:spLocks noGrp="1"/>
          </p:cNvSpPr>
          <p:nvPr>
            <p:ph idx="1"/>
          </p:nvPr>
        </p:nvSpPr>
        <p:spPr/>
        <p:txBody>
          <a:bodyPr>
            <a:normAutofit/>
          </a:bodyPr>
          <a:lstStyle/>
          <a:p>
            <a:r>
              <a:rPr lang="en-US" dirty="0">
                <a:solidFill>
                  <a:schemeClr val="tx1"/>
                </a:solidFill>
              </a:rPr>
              <a:t>A Layer 3 device employs a distributed architecture in which the control plane and data plane are relatively independent. </a:t>
            </a:r>
          </a:p>
          <a:p>
            <a:r>
              <a:rPr lang="en-US" dirty="0">
                <a:solidFill>
                  <a:schemeClr val="tx1"/>
                </a:solidFill>
              </a:rPr>
              <a:t>For example, the exchange of routing protocol information is performed in the control plane by the route processor, whereas data packets are forwarded in the data plane by an interface micro-coded processor.</a:t>
            </a:r>
          </a:p>
        </p:txBody>
      </p:sp>
    </p:spTree>
    <p:extLst>
      <p:ext uri="{BB962C8B-B14F-4D97-AF65-F5344CB8AC3E}">
        <p14:creationId xmlns:p14="http://schemas.microsoft.com/office/powerpoint/2010/main" val="3119498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Control and Data Plane</a:t>
            </a:r>
          </a:p>
        </p:txBody>
      </p:sp>
      <p:sp>
        <p:nvSpPr>
          <p:cNvPr id="3" name="Content Placeholder 2"/>
          <p:cNvSpPr>
            <a:spLocks noGrp="1"/>
          </p:cNvSpPr>
          <p:nvPr>
            <p:ph idx="1"/>
          </p:nvPr>
        </p:nvSpPr>
        <p:spPr/>
        <p:txBody>
          <a:bodyPr>
            <a:normAutofit fontScale="85000" lnSpcReduction="20000"/>
          </a:bodyPr>
          <a:lstStyle/>
          <a:p>
            <a:pPr>
              <a:lnSpc>
                <a:spcPct val="120000"/>
              </a:lnSpc>
            </a:pPr>
            <a:r>
              <a:rPr lang="en-US" dirty="0">
                <a:solidFill>
                  <a:schemeClr val="tx1"/>
                </a:solidFill>
              </a:rPr>
              <a:t>The main functions of the control layer between the routing protocol and the firmware data plane microcode include the following:</a:t>
            </a:r>
          </a:p>
          <a:p>
            <a:pPr lvl="1">
              <a:lnSpc>
                <a:spcPct val="120000"/>
              </a:lnSpc>
            </a:pPr>
            <a:r>
              <a:rPr lang="en-US" dirty="0">
                <a:solidFill>
                  <a:schemeClr val="tx1"/>
                </a:solidFill>
              </a:rPr>
              <a:t>Managing the internal data and control circuits for the packet-forwarding and control functions.</a:t>
            </a:r>
          </a:p>
          <a:p>
            <a:pPr lvl="1">
              <a:lnSpc>
                <a:spcPct val="120000"/>
              </a:lnSpc>
            </a:pPr>
            <a:r>
              <a:rPr lang="en-US" dirty="0">
                <a:solidFill>
                  <a:schemeClr val="tx1"/>
                </a:solidFill>
              </a:rPr>
              <a:t>Extracting the other routing and packet-forwarding-related control information from Layer 2 and Layer 3 bridging and routing protocols and the configuration data, and then conveying the information to the interface module for control of the data plane.</a:t>
            </a:r>
          </a:p>
          <a:p>
            <a:pPr lvl="1">
              <a:lnSpc>
                <a:spcPct val="120000"/>
              </a:lnSpc>
            </a:pPr>
            <a:r>
              <a:rPr lang="en-US" dirty="0">
                <a:solidFill>
                  <a:schemeClr val="tx1"/>
                </a:solidFill>
              </a:rPr>
              <a:t>Collecting the data plane information, such as traffic statistics, from the interface module to the route processor.</a:t>
            </a:r>
          </a:p>
          <a:p>
            <a:pPr lvl="1">
              <a:lnSpc>
                <a:spcPct val="120000"/>
              </a:lnSpc>
            </a:pPr>
            <a:r>
              <a:rPr lang="en-US" dirty="0">
                <a:solidFill>
                  <a:schemeClr val="tx1"/>
                </a:solidFill>
              </a:rPr>
              <a:t>Handling certain data packets that are sent from the Ethernet interface modules to the route processor.</a:t>
            </a:r>
          </a:p>
          <a:p>
            <a:pPr>
              <a:lnSpc>
                <a:spcPct val="120000"/>
              </a:lnSpc>
            </a:pPr>
            <a:endParaRPr lang="en-US" dirty="0">
              <a:solidFill>
                <a:schemeClr val="tx1"/>
              </a:solidFill>
            </a:endParaRPr>
          </a:p>
        </p:txBody>
      </p:sp>
    </p:spTree>
    <p:extLst>
      <p:ext uri="{BB962C8B-B14F-4D97-AF65-F5344CB8AC3E}">
        <p14:creationId xmlns:p14="http://schemas.microsoft.com/office/powerpoint/2010/main" val="39510757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Cisco Switching Mechanisms</a:t>
            </a:r>
          </a:p>
        </p:txBody>
      </p:sp>
      <p:sp>
        <p:nvSpPr>
          <p:cNvPr id="3" name="Content Placeholder 2"/>
          <p:cNvSpPr>
            <a:spLocks noGrp="1"/>
          </p:cNvSpPr>
          <p:nvPr>
            <p:ph idx="1"/>
          </p:nvPr>
        </p:nvSpPr>
        <p:spPr/>
        <p:txBody>
          <a:bodyPr/>
          <a:lstStyle/>
          <a:p>
            <a:r>
              <a:rPr lang="en-US" dirty="0">
                <a:solidFill>
                  <a:schemeClr val="tx1"/>
                </a:solidFill>
              </a:rPr>
              <a:t>Process switching</a:t>
            </a:r>
          </a:p>
          <a:p>
            <a:r>
              <a:rPr lang="en-US" dirty="0">
                <a:solidFill>
                  <a:schemeClr val="tx1"/>
                </a:solidFill>
              </a:rPr>
              <a:t>Fast switching</a:t>
            </a:r>
          </a:p>
          <a:p>
            <a:r>
              <a:rPr lang="en-US" dirty="0">
                <a:solidFill>
                  <a:schemeClr val="tx1"/>
                </a:solidFill>
              </a:rPr>
              <a:t>Cisco Express Forwarding</a:t>
            </a:r>
          </a:p>
        </p:txBody>
      </p:sp>
    </p:spTree>
    <p:extLst>
      <p:ext uri="{BB962C8B-B14F-4D97-AF65-F5344CB8AC3E}">
        <p14:creationId xmlns:p14="http://schemas.microsoft.com/office/powerpoint/2010/main" val="8408191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404734"/>
            <a:ext cx="8042276" cy="777954"/>
          </a:xfrm>
        </p:spPr>
        <p:txBody>
          <a:bodyPr>
            <a:normAutofit/>
          </a:bodyPr>
          <a:lstStyle/>
          <a:p>
            <a:r>
              <a:rPr lang="en-US" sz="3600" dirty="0"/>
              <a:t>Process switching</a:t>
            </a:r>
          </a:p>
        </p:txBody>
      </p:sp>
      <p:pic>
        <p:nvPicPr>
          <p:cNvPr id="5" name="Content Placeholder 4"/>
          <p:cNvPicPr>
            <a:picLocks noGrp="1" noChangeAspect="1"/>
          </p:cNvPicPr>
          <p:nvPr>
            <p:ph idx="1"/>
          </p:nvPr>
        </p:nvPicPr>
        <p:blipFill>
          <a:blip r:embed="rId2"/>
          <a:stretch>
            <a:fillRect/>
          </a:stretch>
        </p:blipFill>
        <p:spPr>
          <a:xfrm>
            <a:off x="1157469" y="1182688"/>
            <a:ext cx="6763975" cy="5132387"/>
          </a:xfrm>
          <a:prstGeom prst="rect">
            <a:avLst/>
          </a:prstGeom>
        </p:spPr>
      </p:pic>
    </p:spTree>
    <p:extLst>
      <p:ext uri="{BB962C8B-B14F-4D97-AF65-F5344CB8AC3E}">
        <p14:creationId xmlns:p14="http://schemas.microsoft.com/office/powerpoint/2010/main" val="1999445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Process switching</a:t>
            </a:r>
          </a:p>
        </p:txBody>
      </p:sp>
      <p:sp>
        <p:nvSpPr>
          <p:cNvPr id="3" name="Content Placeholder 2"/>
          <p:cNvSpPr>
            <a:spLocks noGrp="1"/>
          </p:cNvSpPr>
          <p:nvPr>
            <p:ph idx="1"/>
          </p:nvPr>
        </p:nvSpPr>
        <p:spPr>
          <a:xfrm>
            <a:off x="549275" y="1600200"/>
            <a:ext cx="8042276" cy="4479323"/>
          </a:xfrm>
        </p:spPr>
        <p:txBody>
          <a:bodyPr>
            <a:noAutofit/>
          </a:bodyPr>
          <a:lstStyle/>
          <a:p>
            <a:pPr>
              <a:lnSpc>
                <a:spcPct val="120000"/>
              </a:lnSpc>
            </a:pPr>
            <a:r>
              <a:rPr lang="en-US" sz="1600" dirty="0">
                <a:solidFill>
                  <a:schemeClr val="tx1"/>
                </a:solidFill>
              </a:rPr>
              <a:t>This switching method is the slowest of the three methods.</a:t>
            </a:r>
          </a:p>
          <a:p>
            <a:pPr>
              <a:lnSpc>
                <a:spcPct val="120000"/>
              </a:lnSpc>
            </a:pPr>
            <a:r>
              <a:rPr lang="en-US" sz="1600" dirty="0">
                <a:solidFill>
                  <a:schemeClr val="tx1"/>
                </a:solidFill>
              </a:rPr>
              <a:t>Every packet is examined by the CPU in the control plane and all forwarding decisions are made in software. </a:t>
            </a:r>
          </a:p>
          <a:p>
            <a:pPr>
              <a:lnSpc>
                <a:spcPct val="120000"/>
              </a:lnSpc>
            </a:pPr>
            <a:r>
              <a:rPr lang="en-US" sz="1600" dirty="0">
                <a:solidFill>
                  <a:schemeClr val="tx1"/>
                </a:solidFill>
              </a:rPr>
              <a:t>When a packet arrives on the ingress interface, it is forwarded to the control plane where the CPU matches the destination address with an entry in its routing table. </a:t>
            </a:r>
          </a:p>
          <a:p>
            <a:pPr>
              <a:lnSpc>
                <a:spcPct val="120000"/>
              </a:lnSpc>
            </a:pPr>
            <a:r>
              <a:rPr lang="en-US" sz="1600" dirty="0">
                <a:solidFill>
                  <a:schemeClr val="tx1"/>
                </a:solidFill>
              </a:rPr>
              <a:t>It then determines the exit interface and forwards the packet. </a:t>
            </a:r>
          </a:p>
          <a:p>
            <a:pPr>
              <a:lnSpc>
                <a:spcPct val="120000"/>
              </a:lnSpc>
            </a:pPr>
            <a:r>
              <a:rPr lang="en-US" sz="1600" dirty="0">
                <a:solidFill>
                  <a:schemeClr val="tx1"/>
                </a:solidFill>
              </a:rPr>
              <a:t>The router does this for every packet, even if the destination is the same for a stream of packets. </a:t>
            </a:r>
          </a:p>
          <a:p>
            <a:pPr>
              <a:lnSpc>
                <a:spcPct val="120000"/>
              </a:lnSpc>
            </a:pPr>
            <a:r>
              <a:rPr lang="en-US" sz="1600" dirty="0">
                <a:solidFill>
                  <a:schemeClr val="tx1"/>
                </a:solidFill>
              </a:rPr>
              <a:t>Process switching is the most CPU-intensive method that is available in Cisco routers. It greatly degrades performance and is generally used only as a last resort or during troubleshooting.</a:t>
            </a:r>
          </a:p>
        </p:txBody>
      </p:sp>
    </p:spTree>
    <p:extLst>
      <p:ext uri="{BB962C8B-B14F-4D97-AF65-F5344CB8AC3E}">
        <p14:creationId xmlns:p14="http://schemas.microsoft.com/office/powerpoint/2010/main" val="8411629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031676"/>
          </a:xfrm>
        </p:spPr>
        <p:txBody>
          <a:bodyPr/>
          <a:lstStyle/>
          <a:p>
            <a:r>
              <a:rPr lang="en-US" sz="3600" dirty="0"/>
              <a:t>Fast switching</a:t>
            </a:r>
          </a:p>
        </p:txBody>
      </p:sp>
      <p:pic>
        <p:nvPicPr>
          <p:cNvPr id="4" name="Content Placeholder 3"/>
          <p:cNvPicPr>
            <a:picLocks noGrp="1" noChangeAspect="1"/>
          </p:cNvPicPr>
          <p:nvPr>
            <p:ph idx="1"/>
          </p:nvPr>
        </p:nvPicPr>
        <p:blipFill>
          <a:blip r:embed="rId2"/>
          <a:stretch>
            <a:fillRect/>
          </a:stretch>
        </p:blipFill>
        <p:spPr>
          <a:xfrm>
            <a:off x="1370445" y="1272628"/>
            <a:ext cx="6323032" cy="5132387"/>
          </a:xfrm>
          <a:prstGeom prst="rect">
            <a:avLst/>
          </a:prstGeom>
        </p:spPr>
      </p:pic>
    </p:spTree>
    <p:extLst>
      <p:ext uri="{BB962C8B-B14F-4D97-AF65-F5344CB8AC3E}">
        <p14:creationId xmlns:p14="http://schemas.microsoft.com/office/powerpoint/2010/main" val="3426603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Fast switching</a:t>
            </a:r>
          </a:p>
        </p:txBody>
      </p:sp>
      <p:sp>
        <p:nvSpPr>
          <p:cNvPr id="3" name="Content Placeholder 2"/>
          <p:cNvSpPr>
            <a:spLocks noGrp="1"/>
          </p:cNvSpPr>
          <p:nvPr>
            <p:ph idx="1"/>
          </p:nvPr>
        </p:nvSpPr>
        <p:spPr/>
        <p:txBody>
          <a:bodyPr>
            <a:normAutofit fontScale="92500" lnSpcReduction="10000"/>
          </a:bodyPr>
          <a:lstStyle/>
          <a:p>
            <a:r>
              <a:rPr lang="en-US" dirty="0">
                <a:solidFill>
                  <a:schemeClr val="tx1"/>
                </a:solidFill>
              </a:rPr>
              <a:t>This switching method is faster than process switching. </a:t>
            </a:r>
          </a:p>
          <a:p>
            <a:r>
              <a:rPr lang="en-US" dirty="0">
                <a:solidFill>
                  <a:schemeClr val="tx1"/>
                </a:solidFill>
              </a:rPr>
              <a:t>With fast switching, the initial packet of a traffic flow is process switched. </a:t>
            </a:r>
          </a:p>
          <a:p>
            <a:r>
              <a:rPr lang="en-US" dirty="0">
                <a:solidFill>
                  <a:schemeClr val="tx1"/>
                </a:solidFill>
              </a:rPr>
              <a:t>This means that it is examined by the CPU and the forwarding decision is made in software. </a:t>
            </a:r>
          </a:p>
          <a:p>
            <a:r>
              <a:rPr lang="en-US" dirty="0">
                <a:solidFill>
                  <a:schemeClr val="tx1"/>
                </a:solidFill>
              </a:rPr>
              <a:t>However, the forwarding decision is also stored in the data plane hardware fast-switching cache. </a:t>
            </a:r>
          </a:p>
          <a:p>
            <a:r>
              <a:rPr lang="en-US" dirty="0">
                <a:solidFill>
                  <a:schemeClr val="tx1"/>
                </a:solidFill>
              </a:rPr>
              <a:t>When subsequent frames in the flow arrive, the destination is found in the hardware fast-switching cache and the frames are then forwarded without interrupting the CPU. </a:t>
            </a:r>
          </a:p>
        </p:txBody>
      </p:sp>
    </p:spTree>
    <p:extLst>
      <p:ext uri="{BB962C8B-B14F-4D97-AF65-F5344CB8AC3E}">
        <p14:creationId xmlns:p14="http://schemas.microsoft.com/office/powerpoint/2010/main" val="301559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046667"/>
          </a:xfrm>
        </p:spPr>
        <p:txBody>
          <a:bodyPr/>
          <a:lstStyle/>
          <a:p>
            <a:r>
              <a:rPr lang="en-US" sz="3600" dirty="0"/>
              <a:t>Cisco Express Forwarding</a:t>
            </a:r>
          </a:p>
        </p:txBody>
      </p:sp>
      <p:pic>
        <p:nvPicPr>
          <p:cNvPr id="4" name="Content Placeholder 3"/>
          <p:cNvPicPr>
            <a:picLocks noGrp="1" noChangeAspect="1"/>
          </p:cNvPicPr>
          <p:nvPr>
            <p:ph idx="1"/>
          </p:nvPr>
        </p:nvPicPr>
        <p:blipFill>
          <a:blip r:embed="rId2"/>
          <a:stretch>
            <a:fillRect/>
          </a:stretch>
        </p:blipFill>
        <p:spPr>
          <a:xfrm>
            <a:off x="1282160" y="1340083"/>
            <a:ext cx="6514592" cy="5132387"/>
          </a:xfrm>
          <a:prstGeom prst="rect">
            <a:avLst/>
          </a:prstGeom>
        </p:spPr>
      </p:pic>
    </p:spTree>
    <p:extLst>
      <p:ext uri="{BB962C8B-B14F-4D97-AF65-F5344CB8AC3E}">
        <p14:creationId xmlns:p14="http://schemas.microsoft.com/office/powerpoint/2010/main" val="34431299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Cisco Express Forwarding</a:t>
            </a:r>
          </a:p>
        </p:txBody>
      </p:sp>
      <p:sp>
        <p:nvSpPr>
          <p:cNvPr id="3" name="Content Placeholder 2"/>
          <p:cNvSpPr>
            <a:spLocks noGrp="1"/>
          </p:cNvSpPr>
          <p:nvPr>
            <p:ph idx="1"/>
          </p:nvPr>
        </p:nvSpPr>
        <p:spPr>
          <a:xfrm>
            <a:off x="549275" y="1600200"/>
            <a:ext cx="8042276" cy="4800599"/>
          </a:xfrm>
        </p:spPr>
        <p:txBody>
          <a:bodyPr>
            <a:normAutofit fontScale="70000" lnSpcReduction="20000"/>
          </a:bodyPr>
          <a:lstStyle/>
          <a:p>
            <a:pPr>
              <a:lnSpc>
                <a:spcPct val="120000"/>
              </a:lnSpc>
            </a:pPr>
            <a:r>
              <a:rPr lang="en-US" dirty="0">
                <a:solidFill>
                  <a:schemeClr val="tx1"/>
                </a:solidFill>
              </a:rPr>
              <a:t>This switching method is the fastest switching mode and is less CPU-intensive than fast switching and process switching. </a:t>
            </a:r>
          </a:p>
          <a:p>
            <a:pPr>
              <a:lnSpc>
                <a:spcPct val="120000"/>
              </a:lnSpc>
            </a:pPr>
            <a:r>
              <a:rPr lang="en-US" dirty="0">
                <a:solidFill>
                  <a:schemeClr val="tx1"/>
                </a:solidFill>
              </a:rPr>
              <a:t>The control plane CPU of a CEF-enabled router creates two hardware-based tables called the Forwarding Information Base (FIB) table and an adjacency table using Layer 3 and 2 tables including the routing and Address Resolution Protocol (ARP) tables. </a:t>
            </a:r>
          </a:p>
          <a:p>
            <a:pPr>
              <a:lnSpc>
                <a:spcPct val="120000"/>
              </a:lnSpc>
            </a:pPr>
            <a:r>
              <a:rPr lang="en-US" dirty="0">
                <a:solidFill>
                  <a:schemeClr val="tx1"/>
                </a:solidFill>
              </a:rPr>
              <a:t>When a network has converged, the FIB and adjacency tables contain all the information a router would have to consider when forwarding a packet. </a:t>
            </a:r>
          </a:p>
          <a:p>
            <a:pPr>
              <a:lnSpc>
                <a:spcPct val="120000"/>
              </a:lnSpc>
            </a:pPr>
            <a:r>
              <a:rPr lang="en-US" dirty="0">
                <a:solidFill>
                  <a:schemeClr val="tx1"/>
                </a:solidFill>
              </a:rPr>
              <a:t>These two tables are then used to make hardware-based forwarding decisions for all frames in a data flow, even the first frame. </a:t>
            </a:r>
          </a:p>
          <a:p>
            <a:pPr>
              <a:lnSpc>
                <a:spcPct val="120000"/>
              </a:lnSpc>
            </a:pPr>
            <a:r>
              <a:rPr lang="en-US" dirty="0">
                <a:solidFill>
                  <a:schemeClr val="tx1"/>
                </a:solidFill>
              </a:rPr>
              <a:t>The FIB contains precomputed reverse lookups and next-hop information for routes, including the interface and Layer 2 information.</a:t>
            </a:r>
          </a:p>
        </p:txBody>
      </p:sp>
    </p:spTree>
    <p:extLst>
      <p:ext uri="{BB962C8B-B14F-4D97-AF65-F5344CB8AC3E}">
        <p14:creationId xmlns:p14="http://schemas.microsoft.com/office/powerpoint/2010/main" val="31652428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Process and Fast Switching</a:t>
            </a:r>
          </a:p>
        </p:txBody>
      </p:sp>
      <p:sp>
        <p:nvSpPr>
          <p:cNvPr id="3" name="Content Placeholder 2"/>
          <p:cNvSpPr>
            <a:spLocks noGrp="1"/>
          </p:cNvSpPr>
          <p:nvPr>
            <p:ph idx="1"/>
          </p:nvPr>
        </p:nvSpPr>
        <p:spPr/>
        <p:txBody>
          <a:bodyPr>
            <a:normAutofit fontScale="92500" lnSpcReduction="10000"/>
          </a:bodyPr>
          <a:lstStyle/>
          <a:p>
            <a:pPr>
              <a:lnSpc>
                <a:spcPct val="110000"/>
              </a:lnSpc>
            </a:pPr>
            <a:r>
              <a:rPr lang="en-US" dirty="0">
                <a:solidFill>
                  <a:schemeClr val="tx1"/>
                </a:solidFill>
              </a:rPr>
              <a:t>Specifically, an entry is created in the fast-switching cache to ensure that the subsequent packets for the same destination prefix will be fast switched. </a:t>
            </a:r>
          </a:p>
          <a:p>
            <a:pPr>
              <a:lnSpc>
                <a:spcPct val="110000"/>
              </a:lnSpc>
            </a:pPr>
            <a:r>
              <a:rPr lang="en-US" dirty="0">
                <a:solidFill>
                  <a:schemeClr val="tx1"/>
                </a:solidFill>
              </a:rPr>
              <a:t>All subsequent packets for the same destination are fast switched:</a:t>
            </a:r>
          </a:p>
          <a:p>
            <a:pPr lvl="1">
              <a:lnSpc>
                <a:spcPct val="110000"/>
              </a:lnSpc>
            </a:pPr>
            <a:r>
              <a:rPr lang="en-US" dirty="0">
                <a:solidFill>
                  <a:schemeClr val="tx1"/>
                </a:solidFill>
              </a:rPr>
              <a:t>The switching occurs in the interrupt code. (The packet is processed immediately.)</a:t>
            </a:r>
          </a:p>
          <a:p>
            <a:pPr lvl="1">
              <a:lnSpc>
                <a:spcPct val="110000"/>
              </a:lnSpc>
            </a:pPr>
            <a:r>
              <a:rPr lang="en-US" dirty="0">
                <a:solidFill>
                  <a:schemeClr val="tx1"/>
                </a:solidFill>
              </a:rPr>
              <a:t>Fast destination lookup is performed (no recursion).</a:t>
            </a:r>
          </a:p>
          <a:p>
            <a:pPr lvl="1">
              <a:lnSpc>
                <a:spcPct val="110000"/>
              </a:lnSpc>
            </a:pPr>
            <a:r>
              <a:rPr lang="en-US" dirty="0">
                <a:solidFill>
                  <a:schemeClr val="tx1"/>
                </a:solidFill>
              </a:rPr>
              <a:t>The encapsulation uses a </a:t>
            </a:r>
            <a:r>
              <a:rPr lang="en-US" dirty="0" err="1">
                <a:solidFill>
                  <a:schemeClr val="tx1"/>
                </a:solidFill>
              </a:rPr>
              <a:t>pregenerated</a:t>
            </a:r>
            <a:r>
              <a:rPr lang="en-US" dirty="0">
                <a:solidFill>
                  <a:schemeClr val="tx1"/>
                </a:solidFill>
              </a:rPr>
              <a:t> Layer 2 header that contains the destination IP Address and Layer 2 source MAC address. (No ARP request or ARP cache lookup is necessary.)</a:t>
            </a:r>
          </a:p>
        </p:txBody>
      </p:sp>
    </p:spTree>
    <p:extLst>
      <p:ext uri="{BB962C8B-B14F-4D97-AF65-F5344CB8AC3E}">
        <p14:creationId xmlns:p14="http://schemas.microsoft.com/office/powerpoint/2010/main" val="21243825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Cisco Express Forwarding</a:t>
            </a:r>
          </a:p>
        </p:txBody>
      </p:sp>
      <p:pic>
        <p:nvPicPr>
          <p:cNvPr id="4" name="Content Placeholder 3"/>
          <p:cNvPicPr>
            <a:picLocks noGrp="1" noChangeAspect="1"/>
          </p:cNvPicPr>
          <p:nvPr>
            <p:ph idx="1"/>
          </p:nvPr>
        </p:nvPicPr>
        <p:blipFill>
          <a:blip r:embed="rId2"/>
          <a:stretch>
            <a:fillRect/>
          </a:stretch>
        </p:blipFill>
        <p:spPr>
          <a:xfrm>
            <a:off x="400373" y="1444532"/>
            <a:ext cx="6350680" cy="3139047"/>
          </a:xfrm>
          <a:prstGeom prst="rect">
            <a:avLst/>
          </a:prstGeom>
        </p:spPr>
      </p:pic>
      <p:pic>
        <p:nvPicPr>
          <p:cNvPr id="5" name="Picture 4"/>
          <p:cNvPicPr>
            <a:picLocks noChangeAspect="1"/>
          </p:cNvPicPr>
          <p:nvPr/>
        </p:nvPicPr>
        <p:blipFill>
          <a:blip r:embed="rId3"/>
          <a:stretch>
            <a:fillRect/>
          </a:stretch>
        </p:blipFill>
        <p:spPr>
          <a:xfrm>
            <a:off x="2579426" y="4568419"/>
            <a:ext cx="6221674" cy="2289581"/>
          </a:xfrm>
          <a:prstGeom prst="rect">
            <a:avLst/>
          </a:prstGeom>
        </p:spPr>
      </p:pic>
    </p:spTree>
    <p:extLst>
      <p:ext uri="{BB962C8B-B14F-4D97-AF65-F5344CB8AC3E}">
        <p14:creationId xmlns:p14="http://schemas.microsoft.com/office/powerpoint/2010/main" val="55585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Cisco Express Forwarding</a:t>
            </a:r>
          </a:p>
        </p:txBody>
      </p:sp>
      <p:sp>
        <p:nvSpPr>
          <p:cNvPr id="3" name="Content Placeholder 2"/>
          <p:cNvSpPr>
            <a:spLocks noGrp="1"/>
          </p:cNvSpPr>
          <p:nvPr>
            <p:ph idx="1"/>
          </p:nvPr>
        </p:nvSpPr>
        <p:spPr/>
        <p:txBody>
          <a:bodyPr>
            <a:normAutofit/>
          </a:bodyPr>
          <a:lstStyle/>
          <a:p>
            <a:r>
              <a:rPr lang="en-US" dirty="0">
                <a:solidFill>
                  <a:schemeClr val="tx1"/>
                </a:solidFill>
              </a:rPr>
              <a:t>CEF separates the control plane software from the data plane hardware, thereby achieving higher data throughput. </a:t>
            </a:r>
          </a:p>
          <a:p>
            <a:r>
              <a:rPr lang="en-US" dirty="0">
                <a:solidFill>
                  <a:schemeClr val="tx1"/>
                </a:solidFill>
              </a:rPr>
              <a:t>The control plane is responsible for building the FIB table and adjacency tables in software. </a:t>
            </a:r>
          </a:p>
          <a:p>
            <a:r>
              <a:rPr lang="en-US" dirty="0">
                <a:solidFill>
                  <a:schemeClr val="tx1"/>
                </a:solidFill>
              </a:rPr>
              <a:t>The data plane is responsible for forwarding IP unicast traffic using hardware.</a:t>
            </a:r>
          </a:p>
        </p:txBody>
      </p:sp>
    </p:spTree>
    <p:extLst>
      <p:ext uri="{BB962C8B-B14F-4D97-AF65-F5344CB8AC3E}">
        <p14:creationId xmlns:p14="http://schemas.microsoft.com/office/powerpoint/2010/main" val="13576338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CEF FIB Table</a:t>
            </a:r>
          </a:p>
        </p:txBody>
      </p:sp>
      <p:sp>
        <p:nvSpPr>
          <p:cNvPr id="3" name="Content Placeholder 2"/>
          <p:cNvSpPr>
            <a:spLocks noGrp="1"/>
          </p:cNvSpPr>
          <p:nvPr>
            <p:ph idx="1"/>
          </p:nvPr>
        </p:nvSpPr>
        <p:spPr>
          <a:xfrm>
            <a:off x="549275" y="1600201"/>
            <a:ext cx="8042276" cy="4658192"/>
          </a:xfrm>
        </p:spPr>
        <p:txBody>
          <a:bodyPr>
            <a:normAutofit fontScale="92500" lnSpcReduction="20000"/>
          </a:bodyPr>
          <a:lstStyle/>
          <a:p>
            <a:r>
              <a:rPr lang="en-US" sz="2000" dirty="0">
                <a:solidFill>
                  <a:schemeClr val="tx1"/>
                </a:solidFill>
              </a:rPr>
              <a:t>The FIB is derived from the IP routing table and is arranged for maximum lookup throughput.</a:t>
            </a:r>
          </a:p>
          <a:p>
            <a:r>
              <a:rPr lang="en-US" sz="2000" dirty="0">
                <a:solidFill>
                  <a:schemeClr val="tx1"/>
                </a:solidFill>
              </a:rPr>
              <a:t>CEF IP destination prefixes are stored from the most-specific to the least specific entry. </a:t>
            </a:r>
          </a:p>
          <a:p>
            <a:r>
              <a:rPr lang="en-US" sz="2000" dirty="0">
                <a:solidFill>
                  <a:schemeClr val="tx1"/>
                </a:solidFill>
              </a:rPr>
              <a:t>The FIB lookup is based on the Layer 3 destination address prefix (longest match), so it matches the structure of CEF entries. When the CEF FIB table is full, a wildcard entry redirects frames to the Layer 3 engine. </a:t>
            </a:r>
          </a:p>
          <a:p>
            <a:r>
              <a:rPr lang="en-US" sz="2000" dirty="0">
                <a:solidFill>
                  <a:schemeClr val="tx1"/>
                </a:solidFill>
              </a:rPr>
              <a:t>The FIB table is updated after each network change, but only once, and contains all known routes; there is no need to build a route cache by central-processing initial packets from each data flow. </a:t>
            </a:r>
          </a:p>
          <a:p>
            <a:r>
              <a:rPr lang="en-US" sz="2000" dirty="0">
                <a:solidFill>
                  <a:schemeClr val="tx1"/>
                </a:solidFill>
              </a:rPr>
              <a:t>Each change in the IP routing table triggers a similar change in the FIB table because it contains all next-hop addresses that are associated with all destination networks.</a:t>
            </a:r>
          </a:p>
          <a:p>
            <a:endParaRPr lang="en-US" sz="2000" dirty="0">
              <a:solidFill>
                <a:schemeClr val="tx1"/>
              </a:solidFill>
            </a:endParaRPr>
          </a:p>
        </p:txBody>
      </p:sp>
    </p:spTree>
    <p:extLst>
      <p:ext uri="{BB962C8B-B14F-4D97-AF65-F5344CB8AC3E}">
        <p14:creationId xmlns:p14="http://schemas.microsoft.com/office/powerpoint/2010/main" val="19337140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CEF </a:t>
            </a:r>
            <a:r>
              <a:rPr lang="en-US" sz="3600" dirty="0" err="1"/>
              <a:t>Adjancency</a:t>
            </a:r>
            <a:r>
              <a:rPr lang="en-US" sz="3600" dirty="0"/>
              <a:t> Table</a:t>
            </a:r>
          </a:p>
        </p:txBody>
      </p:sp>
      <p:sp>
        <p:nvSpPr>
          <p:cNvPr id="3" name="Content Placeholder 2"/>
          <p:cNvSpPr>
            <a:spLocks noGrp="1"/>
          </p:cNvSpPr>
          <p:nvPr>
            <p:ph idx="1"/>
          </p:nvPr>
        </p:nvSpPr>
        <p:spPr/>
        <p:txBody>
          <a:bodyPr>
            <a:normAutofit fontScale="92500" lnSpcReduction="20000"/>
          </a:bodyPr>
          <a:lstStyle/>
          <a:p>
            <a:r>
              <a:rPr lang="en-US" dirty="0">
                <a:solidFill>
                  <a:schemeClr val="tx1"/>
                </a:solidFill>
              </a:rPr>
              <a:t>CEF also caches Layer 2 next-hop addresses and frame header rewrite information for all FIB entries in the adjacency table.</a:t>
            </a:r>
          </a:p>
          <a:p>
            <a:r>
              <a:rPr lang="en-US" dirty="0">
                <a:solidFill>
                  <a:schemeClr val="tx1"/>
                </a:solidFill>
              </a:rPr>
              <a:t>The adjacency table is derived from the ARP table, and it contains Layer 2 header rewrite (MAC) information for each next hop that is contained in the FIB. </a:t>
            </a:r>
          </a:p>
          <a:p>
            <a:r>
              <a:rPr lang="en-US" dirty="0">
                <a:solidFill>
                  <a:schemeClr val="tx1"/>
                </a:solidFill>
              </a:rPr>
              <a:t>Each time that an adjacency entry is created (such as through ARP), a link-layer header for that adjacent node is precomputed and is stored in the adjacency table.</a:t>
            </a:r>
          </a:p>
          <a:p>
            <a:r>
              <a:rPr lang="en-US" dirty="0">
                <a:solidFill>
                  <a:schemeClr val="tx1"/>
                </a:solidFill>
              </a:rPr>
              <a:t>CEF uses a specific process to build forwarding tables in the hardware and then uses the information from those tables to forward packets at line speed.</a:t>
            </a:r>
          </a:p>
          <a:p>
            <a:endParaRPr lang="en-US" dirty="0">
              <a:solidFill>
                <a:schemeClr val="tx1"/>
              </a:solidFill>
            </a:endParaRPr>
          </a:p>
        </p:txBody>
      </p:sp>
    </p:spTree>
    <p:extLst>
      <p:ext uri="{BB962C8B-B14F-4D97-AF65-F5344CB8AC3E}">
        <p14:creationId xmlns:p14="http://schemas.microsoft.com/office/powerpoint/2010/main" val="12974327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61460"/>
          </a:xfrm>
        </p:spPr>
        <p:txBody>
          <a:bodyPr/>
          <a:lstStyle/>
          <a:p>
            <a:r>
              <a:rPr lang="en-US" sz="3600" dirty="0"/>
              <a:t>CEF Exceptions</a:t>
            </a:r>
          </a:p>
        </p:txBody>
      </p:sp>
      <p:sp>
        <p:nvSpPr>
          <p:cNvPr id="3" name="Content Placeholder 2"/>
          <p:cNvSpPr>
            <a:spLocks noGrp="1"/>
          </p:cNvSpPr>
          <p:nvPr>
            <p:ph idx="1"/>
          </p:nvPr>
        </p:nvSpPr>
        <p:spPr>
          <a:xfrm>
            <a:off x="549275" y="1600201"/>
            <a:ext cx="7905177" cy="4628212"/>
          </a:xfrm>
        </p:spPr>
        <p:txBody>
          <a:bodyPr>
            <a:normAutofit fontScale="70000" lnSpcReduction="20000"/>
          </a:bodyPr>
          <a:lstStyle/>
          <a:p>
            <a:r>
              <a:rPr lang="en-US" dirty="0">
                <a:solidFill>
                  <a:schemeClr val="tx1"/>
                </a:solidFill>
              </a:rPr>
              <a:t>Not all packets can be CEF switched and processed in the hardware. When traffic cannot be processed in the hardware, it must be received by software processing of the Layer 3 engine. </a:t>
            </a:r>
          </a:p>
          <a:p>
            <a:r>
              <a:rPr lang="en-US" dirty="0">
                <a:solidFill>
                  <a:schemeClr val="tx1"/>
                </a:solidFill>
              </a:rPr>
              <a:t>Some examples of IP exception packets are packets that have the following characteristics:</a:t>
            </a:r>
          </a:p>
          <a:p>
            <a:r>
              <a:rPr lang="en-US" dirty="0">
                <a:solidFill>
                  <a:schemeClr val="tx1"/>
                </a:solidFill>
              </a:rPr>
              <a:t>They use IP header options.</a:t>
            </a:r>
          </a:p>
          <a:p>
            <a:r>
              <a:rPr lang="en-US" dirty="0">
                <a:solidFill>
                  <a:schemeClr val="tx1"/>
                </a:solidFill>
              </a:rPr>
              <a:t>They have an expiring IP Time To Live (TTL) counter.</a:t>
            </a:r>
          </a:p>
          <a:p>
            <a:r>
              <a:rPr lang="en-US" dirty="0">
                <a:solidFill>
                  <a:schemeClr val="tx1"/>
                </a:solidFill>
              </a:rPr>
              <a:t>They are forwarded to a tunnel interface.</a:t>
            </a:r>
          </a:p>
          <a:p>
            <a:r>
              <a:rPr lang="en-US" dirty="0">
                <a:solidFill>
                  <a:schemeClr val="tx1"/>
                </a:solidFill>
              </a:rPr>
              <a:t>They arrive with unsupported encapsulation types.</a:t>
            </a:r>
          </a:p>
          <a:p>
            <a:r>
              <a:rPr lang="en-US" dirty="0">
                <a:solidFill>
                  <a:schemeClr val="tx1"/>
                </a:solidFill>
              </a:rPr>
              <a:t>They are routed to an interface with unsupported encapsulation types.</a:t>
            </a:r>
          </a:p>
          <a:p>
            <a:r>
              <a:rPr lang="en-US" dirty="0">
                <a:solidFill>
                  <a:schemeClr val="tx1"/>
                </a:solidFill>
              </a:rPr>
              <a:t>They exceed the maximum transmission unit (MTU) of an output interface and </a:t>
            </a:r>
            <a:r>
              <a:rPr lang="en-US" dirty="0" err="1">
                <a:solidFill>
                  <a:schemeClr val="tx1"/>
                </a:solidFill>
              </a:rPr>
              <a:t>mustbe</a:t>
            </a:r>
            <a:r>
              <a:rPr lang="en-US" dirty="0">
                <a:solidFill>
                  <a:schemeClr val="tx1"/>
                </a:solidFill>
              </a:rPr>
              <a:t> fragmented.</a:t>
            </a:r>
          </a:p>
        </p:txBody>
      </p:sp>
    </p:spTree>
    <p:extLst>
      <p:ext uri="{BB962C8B-B14F-4D97-AF65-F5344CB8AC3E}">
        <p14:creationId xmlns:p14="http://schemas.microsoft.com/office/powerpoint/2010/main" val="3928851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501796"/>
            <a:ext cx="8042276" cy="1336956"/>
          </a:xfrm>
        </p:spPr>
        <p:txBody>
          <a:bodyPr>
            <a:normAutofit/>
          </a:bodyPr>
          <a:lstStyle/>
          <a:p>
            <a:r>
              <a:rPr lang="en-US" sz="3600" dirty="0"/>
              <a:t>Enable and Disable CEF by Interface</a:t>
            </a:r>
          </a:p>
        </p:txBody>
      </p:sp>
      <p:pic>
        <p:nvPicPr>
          <p:cNvPr id="7" name="Content Placeholder 6"/>
          <p:cNvPicPr>
            <a:picLocks noGrp="1" noChangeAspect="1"/>
          </p:cNvPicPr>
          <p:nvPr>
            <p:ph idx="1"/>
          </p:nvPr>
        </p:nvPicPr>
        <p:blipFill>
          <a:blip r:embed="rId2"/>
          <a:stretch>
            <a:fillRect/>
          </a:stretch>
        </p:blipFill>
        <p:spPr>
          <a:xfrm>
            <a:off x="492097" y="2013970"/>
            <a:ext cx="8292139" cy="3740284"/>
          </a:xfrm>
          <a:prstGeom prst="rect">
            <a:avLst/>
          </a:prstGeom>
        </p:spPr>
      </p:pic>
    </p:spTree>
    <p:extLst>
      <p:ext uri="{BB962C8B-B14F-4D97-AF65-F5344CB8AC3E}">
        <p14:creationId xmlns:p14="http://schemas.microsoft.com/office/powerpoint/2010/main" val="38462249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9625" y="107576"/>
            <a:ext cx="8021925" cy="1346470"/>
          </a:xfrm>
        </p:spPr>
        <p:txBody>
          <a:bodyPr>
            <a:normAutofit/>
          </a:bodyPr>
          <a:lstStyle/>
          <a:p>
            <a:r>
              <a:rPr lang="en-US" sz="3600" dirty="0"/>
              <a:t>Enable and Disable CEF Globally</a:t>
            </a:r>
          </a:p>
        </p:txBody>
      </p:sp>
      <p:pic>
        <p:nvPicPr>
          <p:cNvPr id="4" name="Content Placeholder 3"/>
          <p:cNvPicPr>
            <a:picLocks noGrp="1" noChangeAspect="1"/>
          </p:cNvPicPr>
          <p:nvPr>
            <p:ph idx="1"/>
          </p:nvPr>
        </p:nvPicPr>
        <p:blipFill>
          <a:blip r:embed="rId2"/>
          <a:stretch>
            <a:fillRect/>
          </a:stretch>
        </p:blipFill>
        <p:spPr>
          <a:xfrm>
            <a:off x="860149" y="2515565"/>
            <a:ext cx="7360201" cy="1920720"/>
          </a:xfrm>
          <a:prstGeom prst="rect">
            <a:avLst/>
          </a:prstGeom>
        </p:spPr>
      </p:pic>
    </p:spTree>
    <p:extLst>
      <p:ext uri="{BB962C8B-B14F-4D97-AF65-F5344CB8AC3E}">
        <p14:creationId xmlns:p14="http://schemas.microsoft.com/office/powerpoint/2010/main" val="19844523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Understanding Path Control</a:t>
            </a:r>
          </a:p>
        </p:txBody>
      </p:sp>
    </p:spTree>
    <p:extLst>
      <p:ext uri="{BB962C8B-B14F-4D97-AF65-F5344CB8AC3E}">
        <p14:creationId xmlns:p14="http://schemas.microsoft.com/office/powerpoint/2010/main" val="32863308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The Need for Path Control</a:t>
            </a:r>
          </a:p>
        </p:txBody>
      </p:sp>
      <p:sp>
        <p:nvSpPr>
          <p:cNvPr id="4" name="Content Placeholder 3"/>
          <p:cNvSpPr>
            <a:spLocks noGrp="1"/>
          </p:cNvSpPr>
          <p:nvPr>
            <p:ph idx="1"/>
          </p:nvPr>
        </p:nvSpPr>
        <p:spPr/>
        <p:txBody>
          <a:bodyPr>
            <a:normAutofit fontScale="70000" lnSpcReduction="20000"/>
          </a:bodyPr>
          <a:lstStyle/>
          <a:p>
            <a:r>
              <a:rPr lang="en-US" dirty="0"/>
              <a:t>Path control tools can be used to change the default destination forwarding and optimize the path of the packets for some specific application.</a:t>
            </a:r>
          </a:p>
          <a:p>
            <a:r>
              <a:rPr lang="en-US" dirty="0"/>
              <a:t>Other examples of path control include switching traffic to the backup link if there is a primary link failure, or forwarding some traffic to the backup link if the primary link is congested. </a:t>
            </a:r>
          </a:p>
          <a:p>
            <a:r>
              <a:rPr lang="en-US" dirty="0"/>
              <a:t>Path control mechanisms can improve performance in such a situation.</a:t>
            </a:r>
          </a:p>
          <a:p>
            <a:r>
              <a:rPr lang="en-US" dirty="0"/>
              <a:t>Similarly, load balancing can divide traffic among parallel paths.</a:t>
            </a:r>
          </a:p>
          <a:p>
            <a:r>
              <a:rPr lang="en-US" dirty="0"/>
              <a:t>It is important to provide predictable and deterministic control over traffic patterns.</a:t>
            </a:r>
          </a:p>
          <a:p>
            <a:r>
              <a:rPr lang="en-US" dirty="0"/>
              <a:t>Unfortunately, there is not a “one-command” solution to implement path control.</a:t>
            </a:r>
          </a:p>
        </p:txBody>
      </p:sp>
    </p:spTree>
    <p:extLst>
      <p:ext uri="{BB962C8B-B14F-4D97-AF65-F5344CB8AC3E}">
        <p14:creationId xmlns:p14="http://schemas.microsoft.com/office/powerpoint/2010/main" val="21165373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The Need for Path Control</a:t>
            </a:r>
          </a:p>
        </p:txBody>
      </p:sp>
      <p:sp>
        <p:nvSpPr>
          <p:cNvPr id="3" name="Content Placeholder 2"/>
          <p:cNvSpPr>
            <a:spLocks noGrp="1"/>
          </p:cNvSpPr>
          <p:nvPr>
            <p:ph idx="1"/>
          </p:nvPr>
        </p:nvSpPr>
        <p:spPr/>
        <p:txBody>
          <a:bodyPr/>
          <a:lstStyle/>
          <a:p>
            <a:r>
              <a:rPr lang="en-US" dirty="0">
                <a:solidFill>
                  <a:schemeClr val="tx1"/>
                </a:solidFill>
              </a:rPr>
              <a:t>You can use all of these tools as part of an integrated strategy to implement path control.</a:t>
            </a:r>
          </a:p>
        </p:txBody>
      </p:sp>
      <p:pic>
        <p:nvPicPr>
          <p:cNvPr id="4" name="Picture 3"/>
          <p:cNvPicPr>
            <a:picLocks noChangeAspect="1"/>
          </p:cNvPicPr>
          <p:nvPr/>
        </p:nvPicPr>
        <p:blipFill>
          <a:blip r:embed="rId2"/>
          <a:stretch>
            <a:fillRect/>
          </a:stretch>
        </p:blipFill>
        <p:spPr>
          <a:xfrm>
            <a:off x="1869459" y="2786169"/>
            <a:ext cx="4720681" cy="3866881"/>
          </a:xfrm>
          <a:prstGeom prst="rect">
            <a:avLst/>
          </a:prstGeom>
        </p:spPr>
      </p:pic>
    </p:spTree>
    <p:extLst>
      <p:ext uri="{BB962C8B-B14F-4D97-AF65-F5344CB8AC3E}">
        <p14:creationId xmlns:p14="http://schemas.microsoft.com/office/powerpoint/2010/main" val="9634896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632230"/>
            <a:ext cx="8042276" cy="1336956"/>
          </a:xfrm>
        </p:spPr>
        <p:txBody>
          <a:bodyPr>
            <a:noAutofit/>
          </a:bodyPr>
          <a:lstStyle/>
          <a:p>
            <a:r>
              <a:rPr lang="en-US" sz="3600" dirty="0"/>
              <a:t>Implementing Path Control Using Policy-Based Routing</a:t>
            </a:r>
          </a:p>
        </p:txBody>
      </p:sp>
      <p:sp>
        <p:nvSpPr>
          <p:cNvPr id="3" name="Content Placeholder 2"/>
          <p:cNvSpPr>
            <a:spLocks noGrp="1"/>
          </p:cNvSpPr>
          <p:nvPr>
            <p:ph idx="1"/>
          </p:nvPr>
        </p:nvSpPr>
        <p:spPr>
          <a:xfrm>
            <a:off x="549275" y="2113613"/>
            <a:ext cx="8042276" cy="4264701"/>
          </a:xfrm>
        </p:spPr>
        <p:txBody>
          <a:bodyPr/>
          <a:lstStyle/>
          <a:p>
            <a:r>
              <a:rPr lang="en-US" dirty="0">
                <a:solidFill>
                  <a:schemeClr val="tx1"/>
                </a:solidFill>
              </a:rPr>
              <a:t>PBR enables the administrator to define a routing policy other than basic destination-based routing using the routing table. </a:t>
            </a:r>
          </a:p>
          <a:p>
            <a:r>
              <a:rPr lang="en-US" dirty="0">
                <a:solidFill>
                  <a:schemeClr val="tx1"/>
                </a:solidFill>
              </a:rPr>
              <a:t>With PBR, route maps can be used to match source and destination addresses, protocol types, and end-user applications. </a:t>
            </a:r>
          </a:p>
          <a:p>
            <a:r>
              <a:rPr lang="en-US" dirty="0">
                <a:solidFill>
                  <a:schemeClr val="tx1"/>
                </a:solidFill>
              </a:rPr>
              <a:t>When a match occurs, a </a:t>
            </a:r>
            <a:r>
              <a:rPr lang="en-US" b="1" dirty="0">
                <a:solidFill>
                  <a:schemeClr val="tx1"/>
                </a:solidFill>
              </a:rPr>
              <a:t>set </a:t>
            </a:r>
            <a:r>
              <a:rPr lang="en-US" dirty="0">
                <a:solidFill>
                  <a:schemeClr val="tx1"/>
                </a:solidFill>
              </a:rPr>
              <a:t>command can be used to define items, such as the interface or next-hop address to which the packet should be sent.</a:t>
            </a:r>
          </a:p>
        </p:txBody>
      </p:sp>
    </p:spTree>
    <p:extLst>
      <p:ext uri="{BB962C8B-B14F-4D97-AF65-F5344CB8AC3E}">
        <p14:creationId xmlns:p14="http://schemas.microsoft.com/office/powerpoint/2010/main" val="40228608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PBR Features</a:t>
            </a:r>
          </a:p>
        </p:txBody>
      </p:sp>
      <p:sp>
        <p:nvSpPr>
          <p:cNvPr id="3" name="Content Placeholder 2"/>
          <p:cNvSpPr>
            <a:spLocks noGrp="1"/>
          </p:cNvSpPr>
          <p:nvPr>
            <p:ph idx="1"/>
          </p:nvPr>
        </p:nvSpPr>
        <p:spPr>
          <a:xfrm>
            <a:off x="549275" y="1600201"/>
            <a:ext cx="8042276" cy="4628212"/>
          </a:xfrm>
        </p:spPr>
        <p:txBody>
          <a:bodyPr>
            <a:normAutofit fontScale="92500" lnSpcReduction="10000"/>
          </a:bodyPr>
          <a:lstStyle/>
          <a:p>
            <a:r>
              <a:rPr lang="en-US" sz="1800" b="1" dirty="0">
                <a:solidFill>
                  <a:schemeClr val="tx1"/>
                </a:solidFill>
              </a:rPr>
              <a:t>Source-based transit-provider selection</a:t>
            </a:r>
          </a:p>
          <a:p>
            <a:pPr lvl="1"/>
            <a:r>
              <a:rPr lang="en-US" sz="1600" dirty="0">
                <a:solidFill>
                  <a:schemeClr val="tx1"/>
                </a:solidFill>
              </a:rPr>
              <a:t>PBR policies can be implemented by ISPs and other organizations to route traffic that originates from different sets of users through different Internet connections across the policy routers.</a:t>
            </a:r>
          </a:p>
          <a:p>
            <a:r>
              <a:rPr lang="en-US" sz="1800" b="1" dirty="0" err="1">
                <a:solidFill>
                  <a:schemeClr val="tx1"/>
                </a:solidFill>
              </a:rPr>
              <a:t>QoS</a:t>
            </a:r>
            <a:endParaRPr lang="en-US" sz="1800" b="1" dirty="0">
              <a:solidFill>
                <a:schemeClr val="tx1"/>
              </a:solidFill>
            </a:endParaRPr>
          </a:p>
          <a:p>
            <a:pPr lvl="1"/>
            <a:r>
              <a:rPr lang="en-US" sz="1600" dirty="0">
                <a:solidFill>
                  <a:schemeClr val="tx1"/>
                </a:solidFill>
              </a:rPr>
              <a:t>PBR policies can be implemented to provide quality of service (</a:t>
            </a:r>
            <a:r>
              <a:rPr lang="en-US" sz="1600" dirty="0" err="1">
                <a:solidFill>
                  <a:schemeClr val="tx1"/>
                </a:solidFill>
              </a:rPr>
              <a:t>QoS</a:t>
            </a:r>
            <a:r>
              <a:rPr lang="en-US" sz="1600" dirty="0">
                <a:solidFill>
                  <a:schemeClr val="tx1"/>
                </a:solidFill>
              </a:rPr>
              <a:t>) to differentiated traffic by setting the type of service (</a:t>
            </a:r>
            <a:r>
              <a:rPr lang="en-US" sz="1600" dirty="0" err="1">
                <a:solidFill>
                  <a:schemeClr val="tx1"/>
                </a:solidFill>
              </a:rPr>
              <a:t>ToS</a:t>
            </a:r>
            <a:r>
              <a:rPr lang="en-US" sz="1600" dirty="0">
                <a:solidFill>
                  <a:schemeClr val="tx1"/>
                </a:solidFill>
              </a:rPr>
              <a:t>) values in the IP packet headers in routers at the periphery of the network and then leveraging queuing mechanisms to prioritize traffic in the network’s core or backbone. </a:t>
            </a:r>
          </a:p>
          <a:p>
            <a:r>
              <a:rPr lang="en-US" sz="1800" b="1" dirty="0">
                <a:solidFill>
                  <a:schemeClr val="tx1"/>
                </a:solidFill>
              </a:rPr>
              <a:t>Cost savings</a:t>
            </a:r>
          </a:p>
          <a:p>
            <a:pPr lvl="1"/>
            <a:r>
              <a:rPr lang="en-US" sz="1600" dirty="0">
                <a:solidFill>
                  <a:schemeClr val="tx1"/>
                </a:solidFill>
              </a:rPr>
              <a:t>PBR policies can be implemented to direct the bulk traffic associated with a specific activity to use a higher-bandwidth, high-cost link for a short time and to continue basic connectivity over a lower-bandwidth, low-cost link for interactive traffic.</a:t>
            </a:r>
          </a:p>
          <a:p>
            <a:r>
              <a:rPr lang="en-US" sz="1800" b="1" dirty="0">
                <a:solidFill>
                  <a:schemeClr val="tx1"/>
                </a:solidFill>
              </a:rPr>
              <a:t>Load sharing</a:t>
            </a:r>
          </a:p>
          <a:p>
            <a:pPr lvl="1"/>
            <a:r>
              <a:rPr lang="en-US" sz="1600" dirty="0">
                <a:solidFill>
                  <a:schemeClr val="tx1"/>
                </a:solidFill>
              </a:rPr>
              <a:t>PBR policies can be implemented based on the traffic characteristics to distribute traffic among multiple paths. </a:t>
            </a:r>
          </a:p>
        </p:txBody>
      </p:sp>
    </p:spTree>
    <p:extLst>
      <p:ext uri="{BB962C8B-B14F-4D97-AF65-F5344CB8AC3E}">
        <p14:creationId xmlns:p14="http://schemas.microsoft.com/office/powerpoint/2010/main" val="30504094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Steps for Configuring PBR</a:t>
            </a:r>
          </a:p>
        </p:txBody>
      </p:sp>
      <p:sp>
        <p:nvSpPr>
          <p:cNvPr id="3" name="Content Placeholder 2"/>
          <p:cNvSpPr>
            <a:spLocks noGrp="1"/>
          </p:cNvSpPr>
          <p:nvPr>
            <p:ph idx="1"/>
          </p:nvPr>
        </p:nvSpPr>
        <p:spPr/>
        <p:txBody>
          <a:bodyPr>
            <a:normAutofit fontScale="92500" lnSpcReduction="20000"/>
          </a:bodyPr>
          <a:lstStyle/>
          <a:p>
            <a:pPr marL="457200" indent="-457200">
              <a:buFont typeface="+mj-lt"/>
              <a:buAutoNum type="arabicPeriod"/>
            </a:pPr>
            <a:r>
              <a:rPr lang="en-US" dirty="0">
                <a:solidFill>
                  <a:schemeClr val="tx1"/>
                </a:solidFill>
              </a:rPr>
              <a:t>Enable PBR by configuring a route map using the </a:t>
            </a:r>
            <a:r>
              <a:rPr lang="en-US" b="1" dirty="0">
                <a:solidFill>
                  <a:schemeClr val="tx1"/>
                </a:solidFill>
              </a:rPr>
              <a:t>route-map </a:t>
            </a:r>
            <a:r>
              <a:rPr lang="en-US" dirty="0">
                <a:solidFill>
                  <a:schemeClr val="tx1"/>
                </a:solidFill>
              </a:rPr>
              <a:t>global configuration command.</a:t>
            </a:r>
          </a:p>
          <a:p>
            <a:pPr marL="457200" indent="-457200">
              <a:buFont typeface="+mj-lt"/>
              <a:buAutoNum type="arabicPeriod"/>
            </a:pPr>
            <a:r>
              <a:rPr lang="en-US" dirty="0">
                <a:solidFill>
                  <a:schemeClr val="tx1"/>
                </a:solidFill>
              </a:rPr>
              <a:t>Implement the traffic-matching configuration, specifying which traffic will be manipulated. This is done using the </a:t>
            </a:r>
            <a:r>
              <a:rPr lang="en-US" b="1" dirty="0">
                <a:solidFill>
                  <a:schemeClr val="tx1"/>
                </a:solidFill>
              </a:rPr>
              <a:t>match </a:t>
            </a:r>
            <a:r>
              <a:rPr lang="en-US" dirty="0">
                <a:solidFill>
                  <a:schemeClr val="tx1"/>
                </a:solidFill>
              </a:rPr>
              <a:t>commands within the route map.</a:t>
            </a:r>
          </a:p>
          <a:p>
            <a:pPr marL="457200" indent="-457200">
              <a:buFont typeface="+mj-lt"/>
              <a:buAutoNum type="arabicPeriod"/>
            </a:pPr>
            <a:r>
              <a:rPr lang="en-US" dirty="0">
                <a:solidFill>
                  <a:schemeClr val="tx1"/>
                </a:solidFill>
              </a:rPr>
              <a:t>Define the action for the matched traffic. This is done using the </a:t>
            </a:r>
            <a:r>
              <a:rPr lang="en-US" b="1" dirty="0">
                <a:solidFill>
                  <a:schemeClr val="tx1"/>
                </a:solidFill>
              </a:rPr>
              <a:t>set </a:t>
            </a:r>
            <a:r>
              <a:rPr lang="en-US" dirty="0">
                <a:solidFill>
                  <a:schemeClr val="tx1"/>
                </a:solidFill>
              </a:rPr>
              <a:t>commands within the route map.</a:t>
            </a:r>
          </a:p>
          <a:p>
            <a:pPr marL="457200" indent="-457200">
              <a:buFont typeface="+mj-lt"/>
              <a:buAutoNum type="arabicPeriod"/>
            </a:pPr>
            <a:r>
              <a:rPr lang="en-US" dirty="0">
                <a:solidFill>
                  <a:schemeClr val="tx1"/>
                </a:solidFill>
              </a:rPr>
              <a:t>Optionally, fast-switched PBR or CEF-switched PBR can be enabled. </a:t>
            </a:r>
          </a:p>
          <a:p>
            <a:pPr marL="457200" indent="-457200">
              <a:buFont typeface="+mj-lt"/>
              <a:buAutoNum type="arabicPeriod"/>
            </a:pPr>
            <a:r>
              <a:rPr lang="en-US" dirty="0">
                <a:solidFill>
                  <a:schemeClr val="tx1"/>
                </a:solidFill>
              </a:rPr>
              <a:t>Apply the route map to incoming traffic or to traffic locally generated on the router using the </a:t>
            </a:r>
            <a:r>
              <a:rPr lang="en-US" b="1" dirty="0" err="1">
                <a:solidFill>
                  <a:schemeClr val="tx1"/>
                </a:solidFill>
              </a:rPr>
              <a:t>ip</a:t>
            </a:r>
            <a:r>
              <a:rPr lang="en-US" b="1" dirty="0">
                <a:solidFill>
                  <a:schemeClr val="tx1"/>
                </a:solidFill>
              </a:rPr>
              <a:t> policy route-map </a:t>
            </a:r>
            <a:r>
              <a:rPr lang="en-US" dirty="0">
                <a:solidFill>
                  <a:schemeClr val="tx1"/>
                </a:solidFill>
              </a:rPr>
              <a:t>interface configuration command.</a:t>
            </a:r>
          </a:p>
        </p:txBody>
      </p:sp>
    </p:spTree>
    <p:extLst>
      <p:ext uri="{BB962C8B-B14F-4D97-AF65-F5344CB8AC3E}">
        <p14:creationId xmlns:p14="http://schemas.microsoft.com/office/powerpoint/2010/main" val="31081310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Configuring PBR – Route-Map</a:t>
            </a:r>
          </a:p>
        </p:txBody>
      </p:sp>
      <p:sp>
        <p:nvSpPr>
          <p:cNvPr id="3" name="Content Placeholder 2"/>
          <p:cNvSpPr>
            <a:spLocks noGrp="1"/>
          </p:cNvSpPr>
          <p:nvPr>
            <p:ph idx="1"/>
          </p:nvPr>
        </p:nvSpPr>
        <p:spPr/>
        <p:txBody>
          <a:bodyPr>
            <a:normAutofit fontScale="92500"/>
          </a:bodyPr>
          <a:lstStyle/>
          <a:p>
            <a:r>
              <a:rPr lang="en-US" dirty="0">
                <a:solidFill>
                  <a:schemeClr val="tx1"/>
                </a:solidFill>
              </a:rPr>
              <a:t>If the statement is marked as </a:t>
            </a:r>
            <a:r>
              <a:rPr lang="en-US" b="1" dirty="0">
                <a:solidFill>
                  <a:schemeClr val="tx1"/>
                </a:solidFill>
              </a:rPr>
              <a:t>permit </a:t>
            </a:r>
            <a:r>
              <a:rPr lang="en-US" dirty="0">
                <a:solidFill>
                  <a:schemeClr val="tx1"/>
                </a:solidFill>
              </a:rPr>
              <a:t>, such as in </a:t>
            </a:r>
            <a:r>
              <a:rPr lang="en-US" b="1" dirty="0">
                <a:solidFill>
                  <a:schemeClr val="tx1"/>
                </a:solidFill>
              </a:rPr>
              <a:t>route-map MY-MAP permit 10 </a:t>
            </a:r>
            <a:r>
              <a:rPr lang="en-US" dirty="0">
                <a:solidFill>
                  <a:schemeClr val="tx1"/>
                </a:solidFill>
              </a:rPr>
              <a:t>, packets that meet all the match criteria are policy-based routed.</a:t>
            </a:r>
          </a:p>
          <a:p>
            <a:r>
              <a:rPr lang="en-US" dirty="0">
                <a:solidFill>
                  <a:schemeClr val="tx1"/>
                </a:solidFill>
              </a:rPr>
              <a:t>If the statement is marked as </a:t>
            </a:r>
            <a:r>
              <a:rPr lang="en-US" b="1" dirty="0">
                <a:solidFill>
                  <a:schemeClr val="tx1"/>
                </a:solidFill>
              </a:rPr>
              <a:t>deny </a:t>
            </a:r>
            <a:r>
              <a:rPr lang="en-US" dirty="0">
                <a:solidFill>
                  <a:schemeClr val="tx1"/>
                </a:solidFill>
              </a:rPr>
              <a:t>, such as in </a:t>
            </a:r>
            <a:r>
              <a:rPr lang="en-US" b="1" dirty="0">
                <a:solidFill>
                  <a:schemeClr val="tx1"/>
                </a:solidFill>
              </a:rPr>
              <a:t>route-map MY-MAP deny 10 </a:t>
            </a:r>
            <a:r>
              <a:rPr lang="en-US" dirty="0">
                <a:solidFill>
                  <a:schemeClr val="tx1"/>
                </a:solidFill>
              </a:rPr>
              <a:t>, a packet meeting the match criteria is not policy-based routed. Instead, it is sent through the normal forwarding channels and destination-based routing is performed.</a:t>
            </a:r>
          </a:p>
          <a:p>
            <a:r>
              <a:rPr lang="en-US" dirty="0">
                <a:solidFill>
                  <a:schemeClr val="tx1"/>
                </a:solidFill>
              </a:rPr>
              <a:t>If no match is found in the route map, the packet is </a:t>
            </a:r>
            <a:r>
              <a:rPr lang="en-US" i="1" dirty="0">
                <a:solidFill>
                  <a:schemeClr val="tx1"/>
                </a:solidFill>
              </a:rPr>
              <a:t>not </a:t>
            </a:r>
            <a:r>
              <a:rPr lang="en-US" dirty="0">
                <a:solidFill>
                  <a:schemeClr val="tx1"/>
                </a:solidFill>
              </a:rPr>
              <a:t>dropped. It is forwarded through the normal routing channel, which means that destination-based routing is performed.</a:t>
            </a:r>
          </a:p>
        </p:txBody>
      </p:sp>
    </p:spTree>
    <p:extLst>
      <p:ext uri="{BB962C8B-B14F-4D97-AF65-F5344CB8AC3E}">
        <p14:creationId xmlns:p14="http://schemas.microsoft.com/office/powerpoint/2010/main" val="9673724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PBR match Commands</a:t>
            </a:r>
          </a:p>
        </p:txBody>
      </p:sp>
      <p:pic>
        <p:nvPicPr>
          <p:cNvPr id="5" name="Content Placeholder 4"/>
          <p:cNvPicPr>
            <a:picLocks noGrp="1" noChangeAspect="1"/>
          </p:cNvPicPr>
          <p:nvPr>
            <p:ph idx="1"/>
          </p:nvPr>
        </p:nvPicPr>
        <p:blipFill>
          <a:blip r:embed="rId2"/>
          <a:stretch>
            <a:fillRect/>
          </a:stretch>
        </p:blipFill>
        <p:spPr>
          <a:xfrm>
            <a:off x="686969" y="2061713"/>
            <a:ext cx="8037827" cy="2375375"/>
          </a:xfrm>
          <a:prstGeom prst="rect">
            <a:avLst/>
          </a:prstGeom>
        </p:spPr>
      </p:pic>
    </p:spTree>
    <p:extLst>
      <p:ext uri="{BB962C8B-B14F-4D97-AF65-F5344CB8AC3E}">
        <p14:creationId xmlns:p14="http://schemas.microsoft.com/office/powerpoint/2010/main" val="28576681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PBR set Commands</a:t>
            </a:r>
          </a:p>
        </p:txBody>
      </p:sp>
      <p:pic>
        <p:nvPicPr>
          <p:cNvPr id="4" name="Content Placeholder 3"/>
          <p:cNvPicPr>
            <a:picLocks noGrp="1" noChangeAspect="1"/>
          </p:cNvPicPr>
          <p:nvPr>
            <p:ph idx="1"/>
          </p:nvPr>
        </p:nvPicPr>
        <p:blipFill>
          <a:blip r:embed="rId2"/>
          <a:stretch>
            <a:fillRect/>
          </a:stretch>
        </p:blipFill>
        <p:spPr>
          <a:xfrm>
            <a:off x="457516" y="2364237"/>
            <a:ext cx="8134035" cy="2547895"/>
          </a:xfrm>
          <a:prstGeom prst="rect">
            <a:avLst/>
          </a:prstGeom>
        </p:spPr>
      </p:pic>
    </p:spTree>
    <p:extLst>
      <p:ext uri="{BB962C8B-B14F-4D97-AF65-F5344CB8AC3E}">
        <p14:creationId xmlns:p14="http://schemas.microsoft.com/office/powerpoint/2010/main" val="12386432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Configuring PBR Example</a:t>
            </a:r>
          </a:p>
        </p:txBody>
      </p:sp>
      <p:sp>
        <p:nvSpPr>
          <p:cNvPr id="3" name="Content Placeholder 2"/>
          <p:cNvSpPr>
            <a:spLocks noGrp="1"/>
          </p:cNvSpPr>
          <p:nvPr>
            <p:ph idx="1"/>
          </p:nvPr>
        </p:nvSpPr>
        <p:spPr/>
        <p:txBody>
          <a:bodyPr/>
          <a:lstStyle/>
          <a:p>
            <a:r>
              <a:rPr lang="en-US" dirty="0">
                <a:solidFill>
                  <a:schemeClr val="tx1"/>
                </a:solidFill>
              </a:rPr>
              <a:t>Verify normal traffic paths as selected by the traditional destination-based routing</a:t>
            </a:r>
          </a:p>
          <a:p>
            <a:r>
              <a:rPr lang="en-US" dirty="0">
                <a:solidFill>
                  <a:schemeClr val="tx1"/>
                </a:solidFill>
              </a:rPr>
              <a:t>Configure PBR to alter the traffic flow for one client station</a:t>
            </a:r>
          </a:p>
          <a:p>
            <a:r>
              <a:rPr lang="en-US" dirty="0">
                <a:solidFill>
                  <a:schemeClr val="tx1"/>
                </a:solidFill>
              </a:rPr>
              <a:t>Verify both the PBR configuration and the new traffic path</a:t>
            </a:r>
          </a:p>
        </p:txBody>
      </p:sp>
      <p:pic>
        <p:nvPicPr>
          <p:cNvPr id="4" name="Picture 3"/>
          <p:cNvPicPr>
            <a:picLocks noChangeAspect="1"/>
          </p:cNvPicPr>
          <p:nvPr/>
        </p:nvPicPr>
        <p:blipFill>
          <a:blip r:embed="rId2"/>
          <a:stretch>
            <a:fillRect/>
          </a:stretch>
        </p:blipFill>
        <p:spPr>
          <a:xfrm>
            <a:off x="541001" y="3372192"/>
            <a:ext cx="8172361" cy="3116401"/>
          </a:xfrm>
          <a:prstGeom prst="rect">
            <a:avLst/>
          </a:prstGeom>
        </p:spPr>
      </p:pic>
    </p:spTree>
    <p:extLst>
      <p:ext uri="{BB962C8B-B14F-4D97-AF65-F5344CB8AC3E}">
        <p14:creationId xmlns:p14="http://schemas.microsoft.com/office/powerpoint/2010/main" val="21759045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3025278" y="1232208"/>
            <a:ext cx="5954366" cy="2270603"/>
          </a:xfrm>
          <a:prstGeom prst="rect">
            <a:avLst/>
          </a:prstGeom>
        </p:spPr>
      </p:pic>
      <p:sp>
        <p:nvSpPr>
          <p:cNvPr id="2" name="Title 1"/>
          <p:cNvSpPr>
            <a:spLocks noGrp="1"/>
          </p:cNvSpPr>
          <p:nvPr>
            <p:ph type="title"/>
          </p:nvPr>
        </p:nvSpPr>
        <p:spPr>
          <a:xfrm>
            <a:off x="549275" y="684691"/>
            <a:ext cx="8042276" cy="776850"/>
          </a:xfrm>
        </p:spPr>
        <p:txBody>
          <a:bodyPr/>
          <a:lstStyle/>
          <a:p>
            <a:r>
              <a:rPr lang="en-US" sz="3600" dirty="0"/>
              <a:t>Verify Normal Traffic Paths</a:t>
            </a:r>
          </a:p>
        </p:txBody>
      </p:sp>
      <p:pic>
        <p:nvPicPr>
          <p:cNvPr id="5" name="Picture 4"/>
          <p:cNvPicPr>
            <a:picLocks noChangeAspect="1"/>
          </p:cNvPicPr>
          <p:nvPr/>
        </p:nvPicPr>
        <p:blipFill>
          <a:blip r:embed="rId3"/>
          <a:stretch>
            <a:fillRect/>
          </a:stretch>
        </p:blipFill>
        <p:spPr>
          <a:xfrm>
            <a:off x="99512" y="4997528"/>
            <a:ext cx="6715596" cy="1741301"/>
          </a:xfrm>
          <a:prstGeom prst="rect">
            <a:avLst/>
          </a:prstGeom>
        </p:spPr>
      </p:pic>
      <p:pic>
        <p:nvPicPr>
          <p:cNvPr id="4" name="Picture 3"/>
          <p:cNvPicPr>
            <a:picLocks noChangeAspect="1"/>
          </p:cNvPicPr>
          <p:nvPr/>
        </p:nvPicPr>
        <p:blipFill>
          <a:blip r:embed="rId4"/>
          <a:stretch>
            <a:fillRect/>
          </a:stretch>
        </p:blipFill>
        <p:spPr>
          <a:xfrm>
            <a:off x="122830" y="3185404"/>
            <a:ext cx="6668960" cy="1752987"/>
          </a:xfrm>
          <a:prstGeom prst="rect">
            <a:avLst/>
          </a:prstGeom>
        </p:spPr>
      </p:pic>
    </p:spTree>
    <p:extLst>
      <p:ext uri="{BB962C8B-B14F-4D97-AF65-F5344CB8AC3E}">
        <p14:creationId xmlns:p14="http://schemas.microsoft.com/office/powerpoint/2010/main" val="19997823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477075"/>
            <a:ext cx="8042276" cy="964223"/>
          </a:xfrm>
        </p:spPr>
        <p:txBody>
          <a:bodyPr>
            <a:noAutofit/>
          </a:bodyPr>
          <a:lstStyle/>
          <a:p>
            <a:r>
              <a:rPr lang="en-US" sz="2400" dirty="0"/>
              <a:t>Configure PBR to Alter the Traffic Flow from the Notebook</a:t>
            </a:r>
          </a:p>
        </p:txBody>
      </p:sp>
      <p:pic>
        <p:nvPicPr>
          <p:cNvPr id="4" name="Picture 3"/>
          <p:cNvPicPr>
            <a:picLocks noChangeAspect="1"/>
          </p:cNvPicPr>
          <p:nvPr/>
        </p:nvPicPr>
        <p:blipFill>
          <a:blip r:embed="rId2"/>
          <a:stretch>
            <a:fillRect/>
          </a:stretch>
        </p:blipFill>
        <p:spPr>
          <a:xfrm>
            <a:off x="1092783" y="1355725"/>
            <a:ext cx="7258681" cy="903120"/>
          </a:xfrm>
          <a:prstGeom prst="rect">
            <a:avLst/>
          </a:prstGeom>
        </p:spPr>
      </p:pic>
      <p:pic>
        <p:nvPicPr>
          <p:cNvPr id="5" name="Picture 4"/>
          <p:cNvPicPr>
            <a:picLocks noChangeAspect="1"/>
          </p:cNvPicPr>
          <p:nvPr/>
        </p:nvPicPr>
        <p:blipFill>
          <a:blip r:embed="rId3"/>
          <a:stretch>
            <a:fillRect/>
          </a:stretch>
        </p:blipFill>
        <p:spPr>
          <a:xfrm>
            <a:off x="1092784" y="2258845"/>
            <a:ext cx="7258681" cy="1170240"/>
          </a:xfrm>
          <a:prstGeom prst="rect">
            <a:avLst/>
          </a:prstGeom>
        </p:spPr>
      </p:pic>
      <p:pic>
        <p:nvPicPr>
          <p:cNvPr id="6" name="Picture 5"/>
          <p:cNvPicPr>
            <a:picLocks noChangeAspect="1"/>
          </p:cNvPicPr>
          <p:nvPr/>
        </p:nvPicPr>
        <p:blipFill>
          <a:blip r:embed="rId4"/>
          <a:stretch>
            <a:fillRect/>
          </a:stretch>
        </p:blipFill>
        <p:spPr>
          <a:xfrm>
            <a:off x="1092784" y="3457148"/>
            <a:ext cx="7309441" cy="1182960"/>
          </a:xfrm>
          <a:prstGeom prst="rect">
            <a:avLst/>
          </a:prstGeom>
        </p:spPr>
      </p:pic>
      <p:pic>
        <p:nvPicPr>
          <p:cNvPr id="7" name="Picture 6"/>
          <p:cNvPicPr>
            <a:picLocks noChangeAspect="1"/>
          </p:cNvPicPr>
          <p:nvPr/>
        </p:nvPicPr>
        <p:blipFill>
          <a:blip r:embed="rId5"/>
          <a:stretch>
            <a:fillRect/>
          </a:stretch>
        </p:blipFill>
        <p:spPr>
          <a:xfrm>
            <a:off x="2129050" y="4668171"/>
            <a:ext cx="5469701" cy="2085785"/>
          </a:xfrm>
          <a:prstGeom prst="rect">
            <a:avLst/>
          </a:prstGeom>
        </p:spPr>
      </p:pic>
    </p:spTree>
    <p:extLst>
      <p:ext uri="{BB962C8B-B14F-4D97-AF65-F5344CB8AC3E}">
        <p14:creationId xmlns:p14="http://schemas.microsoft.com/office/powerpoint/2010/main" val="5336594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1952" y="741272"/>
            <a:ext cx="8042276" cy="367176"/>
          </a:xfrm>
        </p:spPr>
        <p:txBody>
          <a:bodyPr>
            <a:noAutofit/>
          </a:bodyPr>
          <a:lstStyle/>
          <a:p>
            <a:r>
              <a:rPr lang="en-US" sz="2800" dirty="0"/>
              <a:t>Verify the PBR Configuration and Traffic Path</a:t>
            </a:r>
          </a:p>
        </p:txBody>
      </p:sp>
      <p:pic>
        <p:nvPicPr>
          <p:cNvPr id="4" name="Picture 3"/>
          <p:cNvPicPr>
            <a:picLocks noChangeAspect="1"/>
          </p:cNvPicPr>
          <p:nvPr/>
        </p:nvPicPr>
        <p:blipFill>
          <a:blip r:embed="rId2"/>
          <a:stretch>
            <a:fillRect/>
          </a:stretch>
        </p:blipFill>
        <p:spPr>
          <a:xfrm>
            <a:off x="219441" y="1108447"/>
            <a:ext cx="6107752" cy="1732495"/>
          </a:xfrm>
          <a:prstGeom prst="rect">
            <a:avLst/>
          </a:prstGeom>
        </p:spPr>
      </p:pic>
      <p:pic>
        <p:nvPicPr>
          <p:cNvPr id="5" name="Picture 4"/>
          <p:cNvPicPr>
            <a:picLocks noChangeAspect="1"/>
          </p:cNvPicPr>
          <p:nvPr/>
        </p:nvPicPr>
        <p:blipFill>
          <a:blip r:embed="rId3"/>
          <a:stretch>
            <a:fillRect/>
          </a:stretch>
        </p:blipFill>
        <p:spPr>
          <a:xfrm>
            <a:off x="2612754" y="2840942"/>
            <a:ext cx="6471286" cy="1009276"/>
          </a:xfrm>
          <a:prstGeom prst="rect">
            <a:avLst/>
          </a:prstGeom>
        </p:spPr>
      </p:pic>
      <p:pic>
        <p:nvPicPr>
          <p:cNvPr id="6" name="Picture 5"/>
          <p:cNvPicPr>
            <a:picLocks noChangeAspect="1"/>
          </p:cNvPicPr>
          <p:nvPr/>
        </p:nvPicPr>
        <p:blipFill>
          <a:blip r:embed="rId4"/>
          <a:stretch>
            <a:fillRect/>
          </a:stretch>
        </p:blipFill>
        <p:spPr>
          <a:xfrm>
            <a:off x="219440" y="3850218"/>
            <a:ext cx="6779712" cy="1746127"/>
          </a:xfrm>
          <a:prstGeom prst="rect">
            <a:avLst/>
          </a:prstGeom>
        </p:spPr>
      </p:pic>
      <p:pic>
        <p:nvPicPr>
          <p:cNvPr id="7" name="Content Placeholder 6"/>
          <p:cNvPicPr>
            <a:picLocks noGrp="1" noChangeAspect="1"/>
          </p:cNvPicPr>
          <p:nvPr>
            <p:ph idx="1"/>
          </p:nvPr>
        </p:nvPicPr>
        <p:blipFill>
          <a:blip r:embed="rId5"/>
          <a:stretch>
            <a:fillRect/>
          </a:stretch>
        </p:blipFill>
        <p:spPr>
          <a:xfrm>
            <a:off x="2351409" y="5148476"/>
            <a:ext cx="6732631" cy="1710733"/>
          </a:xfrm>
          <a:prstGeom prst="rect">
            <a:avLst/>
          </a:prstGeom>
        </p:spPr>
      </p:pic>
    </p:spTree>
    <p:extLst>
      <p:ext uri="{BB962C8B-B14F-4D97-AF65-F5344CB8AC3E}">
        <p14:creationId xmlns:p14="http://schemas.microsoft.com/office/powerpoint/2010/main" val="9151709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572271"/>
            <a:ext cx="8042276" cy="1336956"/>
          </a:xfrm>
        </p:spPr>
        <p:txBody>
          <a:bodyPr>
            <a:noAutofit/>
          </a:bodyPr>
          <a:lstStyle/>
          <a:p>
            <a:r>
              <a:rPr lang="en-US" sz="3600" dirty="0"/>
              <a:t>Implementing Path Control Using Cisco IOS IP SLAs</a:t>
            </a:r>
          </a:p>
        </p:txBody>
      </p:sp>
      <p:sp>
        <p:nvSpPr>
          <p:cNvPr id="3" name="Content Placeholder 2"/>
          <p:cNvSpPr>
            <a:spLocks noGrp="1"/>
          </p:cNvSpPr>
          <p:nvPr>
            <p:ph idx="1"/>
          </p:nvPr>
        </p:nvSpPr>
        <p:spPr>
          <a:xfrm>
            <a:off x="279401" y="2218544"/>
            <a:ext cx="8520354" cy="4096195"/>
          </a:xfrm>
        </p:spPr>
        <p:txBody>
          <a:bodyPr/>
          <a:lstStyle/>
          <a:p>
            <a:r>
              <a:rPr lang="en-US" dirty="0">
                <a:solidFill>
                  <a:schemeClr val="tx1"/>
                </a:solidFill>
              </a:rPr>
              <a:t>PBR is a static path control mechanism. It cannot respond dynamically to changes in network health.</a:t>
            </a:r>
          </a:p>
        </p:txBody>
      </p:sp>
      <p:pic>
        <p:nvPicPr>
          <p:cNvPr id="6" name="Picture 5"/>
          <p:cNvPicPr>
            <a:picLocks noChangeAspect="1"/>
          </p:cNvPicPr>
          <p:nvPr/>
        </p:nvPicPr>
        <p:blipFill>
          <a:blip r:embed="rId2"/>
          <a:stretch>
            <a:fillRect/>
          </a:stretch>
        </p:blipFill>
        <p:spPr>
          <a:xfrm>
            <a:off x="1747777" y="3735218"/>
            <a:ext cx="5583601" cy="2633040"/>
          </a:xfrm>
          <a:prstGeom prst="rect">
            <a:avLst/>
          </a:prstGeom>
        </p:spPr>
      </p:pic>
    </p:spTree>
    <p:extLst>
      <p:ext uri="{BB962C8B-B14F-4D97-AF65-F5344CB8AC3E}">
        <p14:creationId xmlns:p14="http://schemas.microsoft.com/office/powerpoint/2010/main" val="34059057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IP SLA Features</a:t>
            </a:r>
          </a:p>
        </p:txBody>
      </p:sp>
      <p:sp>
        <p:nvSpPr>
          <p:cNvPr id="3" name="Content Placeholder 2"/>
          <p:cNvSpPr>
            <a:spLocks noGrp="1"/>
          </p:cNvSpPr>
          <p:nvPr>
            <p:ph idx="1"/>
          </p:nvPr>
        </p:nvSpPr>
        <p:spPr>
          <a:xfrm>
            <a:off x="549275" y="1600200"/>
            <a:ext cx="7965138" cy="4898035"/>
          </a:xfrm>
        </p:spPr>
        <p:txBody>
          <a:bodyPr>
            <a:normAutofit fontScale="85000" lnSpcReduction="20000"/>
          </a:bodyPr>
          <a:lstStyle/>
          <a:p>
            <a:r>
              <a:rPr lang="en-US" dirty="0">
                <a:solidFill>
                  <a:schemeClr val="tx1"/>
                </a:solidFill>
              </a:rPr>
              <a:t>Cisco IOS IP SLAs perform network pe</a:t>
            </a:r>
            <a:r>
              <a:rPr lang="en-US" sz="2600" dirty="0">
                <a:solidFill>
                  <a:schemeClr val="tx1"/>
                </a:solidFill>
              </a:rPr>
              <a:t>r</a:t>
            </a:r>
            <a:r>
              <a:rPr lang="en-US" dirty="0">
                <a:solidFill>
                  <a:schemeClr val="tx1"/>
                </a:solidFill>
              </a:rPr>
              <a:t>formance measurement within Cisco devices.</a:t>
            </a:r>
          </a:p>
          <a:p>
            <a:r>
              <a:rPr lang="en-US" dirty="0">
                <a:solidFill>
                  <a:schemeClr val="tx1"/>
                </a:solidFill>
              </a:rPr>
              <a:t>The IP SLAs use active traffic monitoring (generation of traffic in a continuous, reliable, and predictable manner) for measuring network performance.</a:t>
            </a:r>
          </a:p>
          <a:p>
            <a:r>
              <a:rPr lang="en-US" dirty="0">
                <a:solidFill>
                  <a:schemeClr val="tx1"/>
                </a:solidFill>
              </a:rPr>
              <a:t>Cisco IOS IP SLAs actively send simulated data across the network to measure performance between multiple network locations or across multiple network paths. </a:t>
            </a:r>
          </a:p>
          <a:p>
            <a:r>
              <a:rPr lang="en-US" dirty="0">
                <a:solidFill>
                  <a:schemeClr val="tx1"/>
                </a:solidFill>
              </a:rPr>
              <a:t>The information collected includes data about response time, one-way latency, jitter, packet loss, voice-quality scoring, network resource availability, application performance, and server response time. </a:t>
            </a:r>
          </a:p>
          <a:p>
            <a:r>
              <a:rPr lang="en-US" dirty="0">
                <a:solidFill>
                  <a:schemeClr val="tx1"/>
                </a:solidFill>
              </a:rPr>
              <a:t>In its simplest form, Cisco IOS IP SLAs verify whether a network element, such as an IP address on a router interface or an open TCP port on an IP host, is active and responsive.</a:t>
            </a:r>
          </a:p>
        </p:txBody>
      </p:sp>
    </p:spTree>
    <p:extLst>
      <p:ext uri="{BB962C8B-B14F-4D97-AF65-F5344CB8AC3E}">
        <p14:creationId xmlns:p14="http://schemas.microsoft.com/office/powerpoint/2010/main" val="21360968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782578"/>
            <a:ext cx="8042276" cy="635676"/>
          </a:xfrm>
        </p:spPr>
        <p:txBody>
          <a:bodyPr/>
          <a:lstStyle/>
          <a:p>
            <a:r>
              <a:rPr lang="en-US" sz="3200" dirty="0"/>
              <a:t>Cisco IOS IP SLA Sources and Targets</a:t>
            </a:r>
          </a:p>
        </p:txBody>
      </p:sp>
      <p:pic>
        <p:nvPicPr>
          <p:cNvPr id="4" name="Picture 3"/>
          <p:cNvPicPr>
            <a:picLocks noChangeAspect="1"/>
          </p:cNvPicPr>
          <p:nvPr/>
        </p:nvPicPr>
        <p:blipFill>
          <a:blip r:embed="rId3"/>
          <a:stretch>
            <a:fillRect/>
          </a:stretch>
        </p:blipFill>
        <p:spPr>
          <a:xfrm>
            <a:off x="1184302" y="1707990"/>
            <a:ext cx="6395761" cy="1984320"/>
          </a:xfrm>
          <a:prstGeom prst="rect">
            <a:avLst/>
          </a:prstGeom>
        </p:spPr>
      </p:pic>
      <p:pic>
        <p:nvPicPr>
          <p:cNvPr id="5" name="Picture 4"/>
          <p:cNvPicPr>
            <a:picLocks noChangeAspect="1"/>
          </p:cNvPicPr>
          <p:nvPr/>
        </p:nvPicPr>
        <p:blipFill>
          <a:blip r:embed="rId4"/>
          <a:stretch>
            <a:fillRect/>
          </a:stretch>
        </p:blipFill>
        <p:spPr>
          <a:xfrm>
            <a:off x="960996" y="3749606"/>
            <a:ext cx="7157161" cy="2696640"/>
          </a:xfrm>
          <a:prstGeom prst="rect">
            <a:avLst/>
          </a:prstGeom>
        </p:spPr>
      </p:pic>
    </p:spTree>
    <p:extLst>
      <p:ext uri="{BB962C8B-B14F-4D97-AF65-F5344CB8AC3E}">
        <p14:creationId xmlns:p14="http://schemas.microsoft.com/office/powerpoint/2010/main" val="40205390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Steps for Configuring IP SLAs</a:t>
            </a:r>
          </a:p>
        </p:txBody>
      </p:sp>
      <p:sp>
        <p:nvSpPr>
          <p:cNvPr id="3" name="Content Placeholder 2"/>
          <p:cNvSpPr>
            <a:spLocks noGrp="1"/>
          </p:cNvSpPr>
          <p:nvPr>
            <p:ph idx="1"/>
          </p:nvPr>
        </p:nvSpPr>
        <p:spPr/>
        <p:txBody>
          <a:bodyPr/>
          <a:lstStyle/>
          <a:p>
            <a:r>
              <a:rPr lang="en-US" b="1" dirty="0">
                <a:solidFill>
                  <a:schemeClr val="tx1"/>
                </a:solidFill>
              </a:rPr>
              <a:t>Step 1. </a:t>
            </a:r>
            <a:r>
              <a:rPr lang="en-US" dirty="0">
                <a:solidFill>
                  <a:schemeClr val="tx1"/>
                </a:solidFill>
              </a:rPr>
              <a:t>Define one or more IP SLA operations (or probes).</a:t>
            </a:r>
          </a:p>
          <a:p>
            <a:r>
              <a:rPr lang="en-US" b="1" dirty="0">
                <a:solidFill>
                  <a:schemeClr val="tx1"/>
                </a:solidFill>
              </a:rPr>
              <a:t>Step 2. </a:t>
            </a:r>
            <a:r>
              <a:rPr lang="en-US" dirty="0">
                <a:solidFill>
                  <a:schemeClr val="tx1"/>
                </a:solidFill>
              </a:rPr>
              <a:t>Define one or more tracking objects to track the state of IOS IP SLA operations.</a:t>
            </a:r>
          </a:p>
          <a:p>
            <a:r>
              <a:rPr lang="en-US" b="1" dirty="0">
                <a:solidFill>
                  <a:schemeClr val="tx1"/>
                </a:solidFill>
              </a:rPr>
              <a:t>Step 3. </a:t>
            </a:r>
            <a:r>
              <a:rPr lang="en-US" dirty="0">
                <a:solidFill>
                  <a:schemeClr val="tx1"/>
                </a:solidFill>
              </a:rPr>
              <a:t>Define the action associated with the tracking object.</a:t>
            </a:r>
          </a:p>
        </p:txBody>
      </p:sp>
    </p:spTree>
    <p:extLst>
      <p:ext uri="{BB962C8B-B14F-4D97-AF65-F5344CB8AC3E}">
        <p14:creationId xmlns:p14="http://schemas.microsoft.com/office/powerpoint/2010/main" val="4297365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340842"/>
            <a:ext cx="8042276" cy="1336956"/>
          </a:xfrm>
        </p:spPr>
        <p:txBody>
          <a:bodyPr>
            <a:noAutofit/>
          </a:bodyPr>
          <a:lstStyle/>
          <a:p>
            <a:r>
              <a:rPr lang="en-US" sz="3200" dirty="0"/>
              <a:t>Step 1. Configuring Cisco IOS IP SLA Operations</a:t>
            </a:r>
          </a:p>
        </p:txBody>
      </p:sp>
      <p:sp>
        <p:nvSpPr>
          <p:cNvPr id="3" name="Content Placeholder 2"/>
          <p:cNvSpPr>
            <a:spLocks noGrp="1"/>
          </p:cNvSpPr>
          <p:nvPr>
            <p:ph idx="1"/>
          </p:nvPr>
        </p:nvSpPr>
        <p:spPr/>
        <p:txBody>
          <a:bodyPr/>
          <a:lstStyle/>
          <a:p>
            <a:r>
              <a:rPr lang="en-US" dirty="0">
                <a:solidFill>
                  <a:schemeClr val="tx1"/>
                </a:solidFill>
              </a:rPr>
              <a:t>Use the </a:t>
            </a:r>
            <a:r>
              <a:rPr lang="en-US" b="1" dirty="0" err="1">
                <a:solidFill>
                  <a:schemeClr val="tx1"/>
                </a:solidFill>
                <a:latin typeface="Consolas" panose="020B0609020204030204" pitchFamily="49" charset="0"/>
                <a:cs typeface="Consolas" panose="020B0609020204030204" pitchFamily="49" charset="0"/>
              </a:rPr>
              <a:t>ip</a:t>
            </a:r>
            <a:r>
              <a:rPr lang="en-US" b="1" dirty="0">
                <a:solidFill>
                  <a:schemeClr val="tx1"/>
                </a:solidFill>
                <a:latin typeface="Consolas" panose="020B0609020204030204" pitchFamily="49" charset="0"/>
                <a:cs typeface="Consolas" panose="020B0609020204030204" pitchFamily="49" charset="0"/>
              </a:rPr>
              <a:t> </a:t>
            </a:r>
            <a:r>
              <a:rPr lang="en-US" b="1" dirty="0" err="1">
                <a:solidFill>
                  <a:schemeClr val="tx1"/>
                </a:solidFill>
                <a:latin typeface="Consolas" panose="020B0609020204030204" pitchFamily="49" charset="0"/>
                <a:cs typeface="Consolas" panose="020B0609020204030204" pitchFamily="49" charset="0"/>
              </a:rPr>
              <a:t>sla</a:t>
            </a:r>
            <a:r>
              <a:rPr lang="en-US" b="1" dirty="0">
                <a:solidFill>
                  <a:schemeClr val="tx1"/>
                </a:solidFill>
                <a:latin typeface="Consolas" panose="020B0609020204030204" pitchFamily="49" charset="0"/>
                <a:cs typeface="Consolas" panose="020B0609020204030204" pitchFamily="49" charset="0"/>
              </a:rPr>
              <a:t> </a:t>
            </a:r>
            <a:r>
              <a:rPr lang="en-US" i="1" dirty="0">
                <a:solidFill>
                  <a:schemeClr val="tx1"/>
                </a:solidFill>
                <a:latin typeface="Consolas" panose="020B0609020204030204" pitchFamily="49" charset="0"/>
                <a:cs typeface="Consolas" panose="020B0609020204030204" pitchFamily="49" charset="0"/>
              </a:rPr>
              <a:t>operation-number </a:t>
            </a:r>
            <a:r>
              <a:rPr lang="en-US" dirty="0">
                <a:solidFill>
                  <a:schemeClr val="tx1"/>
                </a:solidFill>
              </a:rPr>
              <a:t>global configuration command to begin configuring a Cisco IOS IP SLA operation and to enter IP SLA configuration mode. The </a:t>
            </a:r>
            <a:r>
              <a:rPr lang="en-US" i="1" dirty="0" err="1">
                <a:solidFill>
                  <a:schemeClr val="tx1"/>
                </a:solidFill>
              </a:rPr>
              <a:t>operationnumber</a:t>
            </a:r>
            <a:r>
              <a:rPr lang="en-US" i="1" dirty="0">
                <a:solidFill>
                  <a:schemeClr val="tx1"/>
                </a:solidFill>
              </a:rPr>
              <a:t> </a:t>
            </a:r>
            <a:r>
              <a:rPr lang="en-US" dirty="0">
                <a:solidFill>
                  <a:schemeClr val="tx1"/>
                </a:solidFill>
              </a:rPr>
              <a:t>is the identification number of the IP SLA operation to be configured.</a:t>
            </a:r>
          </a:p>
        </p:txBody>
      </p:sp>
      <p:pic>
        <p:nvPicPr>
          <p:cNvPr id="4" name="Picture 3"/>
          <p:cNvPicPr>
            <a:picLocks noChangeAspect="1"/>
          </p:cNvPicPr>
          <p:nvPr/>
        </p:nvPicPr>
        <p:blipFill>
          <a:blip r:embed="rId2"/>
          <a:stretch>
            <a:fillRect/>
          </a:stretch>
        </p:blipFill>
        <p:spPr>
          <a:xfrm>
            <a:off x="1804606" y="3858025"/>
            <a:ext cx="5756475" cy="2999975"/>
          </a:xfrm>
          <a:prstGeom prst="rect">
            <a:avLst/>
          </a:prstGeom>
        </p:spPr>
      </p:pic>
    </p:spTree>
    <p:extLst>
      <p:ext uri="{BB962C8B-B14F-4D97-AF65-F5344CB8AC3E}">
        <p14:creationId xmlns:p14="http://schemas.microsoft.com/office/powerpoint/2010/main" val="32891952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IP SLA </a:t>
            </a:r>
            <a:r>
              <a:rPr lang="en-US" sz="3600" dirty="0" err="1"/>
              <a:t>icmp</a:t>
            </a:r>
            <a:r>
              <a:rPr lang="en-US" sz="3600" dirty="0"/>
              <a:t>-echo</a:t>
            </a:r>
          </a:p>
        </p:txBody>
      </p:sp>
      <p:sp>
        <p:nvSpPr>
          <p:cNvPr id="3" name="Content Placeholder 2"/>
          <p:cNvSpPr>
            <a:spLocks noGrp="1"/>
          </p:cNvSpPr>
          <p:nvPr>
            <p:ph idx="1"/>
          </p:nvPr>
        </p:nvSpPr>
        <p:spPr/>
        <p:txBody>
          <a:bodyPr/>
          <a:lstStyle/>
          <a:p>
            <a:r>
              <a:rPr lang="en-US" dirty="0">
                <a:solidFill>
                  <a:schemeClr val="tx1"/>
                </a:solidFill>
              </a:rPr>
              <a:t>The complete command syntax is </a:t>
            </a:r>
            <a:r>
              <a:rPr lang="en-US" b="1" dirty="0" err="1">
                <a:solidFill>
                  <a:schemeClr val="tx1"/>
                </a:solidFill>
              </a:rPr>
              <a:t>icmp</a:t>
            </a:r>
            <a:r>
              <a:rPr lang="en-US" b="1" dirty="0">
                <a:solidFill>
                  <a:schemeClr val="tx1"/>
                </a:solidFill>
              </a:rPr>
              <a:t>-echo </a:t>
            </a:r>
            <a:r>
              <a:rPr lang="en-US" dirty="0">
                <a:solidFill>
                  <a:schemeClr val="tx1"/>
                </a:solidFill>
              </a:rPr>
              <a:t>{ </a:t>
            </a:r>
            <a:r>
              <a:rPr lang="en-US" i="1" dirty="0">
                <a:solidFill>
                  <a:schemeClr val="tx1"/>
                </a:solidFill>
              </a:rPr>
              <a:t>destination-</a:t>
            </a:r>
            <a:r>
              <a:rPr lang="en-US" i="1" dirty="0" err="1">
                <a:solidFill>
                  <a:schemeClr val="tx1"/>
                </a:solidFill>
              </a:rPr>
              <a:t>ip</a:t>
            </a:r>
            <a:r>
              <a:rPr lang="en-US" i="1" dirty="0">
                <a:solidFill>
                  <a:schemeClr val="tx1"/>
                </a:solidFill>
              </a:rPr>
              <a:t>-address </a:t>
            </a:r>
            <a:r>
              <a:rPr lang="en-US" dirty="0">
                <a:solidFill>
                  <a:schemeClr val="tx1"/>
                </a:solidFill>
              </a:rPr>
              <a:t>| </a:t>
            </a:r>
            <a:r>
              <a:rPr lang="en-US" i="1" dirty="0" err="1">
                <a:solidFill>
                  <a:schemeClr val="tx1"/>
                </a:solidFill>
              </a:rPr>
              <a:t>destinationhostname</a:t>
            </a:r>
            <a:r>
              <a:rPr lang="en-US" dirty="0">
                <a:solidFill>
                  <a:schemeClr val="tx1"/>
                </a:solidFill>
              </a:rPr>
              <a:t>} [ </a:t>
            </a:r>
            <a:r>
              <a:rPr lang="en-US" b="1" dirty="0">
                <a:solidFill>
                  <a:schemeClr val="tx1"/>
                </a:solidFill>
              </a:rPr>
              <a:t>source-</a:t>
            </a:r>
            <a:r>
              <a:rPr lang="en-US" b="1" dirty="0" err="1">
                <a:solidFill>
                  <a:schemeClr val="tx1"/>
                </a:solidFill>
              </a:rPr>
              <a:t>ip</a:t>
            </a:r>
            <a:r>
              <a:rPr lang="en-US" b="1" dirty="0">
                <a:solidFill>
                  <a:schemeClr val="tx1"/>
                </a:solidFill>
              </a:rPr>
              <a:t> </a:t>
            </a:r>
            <a:r>
              <a:rPr lang="en-US" dirty="0">
                <a:solidFill>
                  <a:schemeClr val="tx1"/>
                </a:solidFill>
              </a:rPr>
              <a:t>{ </a:t>
            </a:r>
            <a:r>
              <a:rPr lang="en-US" i="1" dirty="0" err="1">
                <a:solidFill>
                  <a:schemeClr val="tx1"/>
                </a:solidFill>
              </a:rPr>
              <a:t>ip</a:t>
            </a:r>
            <a:r>
              <a:rPr lang="en-US" i="1" dirty="0">
                <a:solidFill>
                  <a:schemeClr val="tx1"/>
                </a:solidFill>
              </a:rPr>
              <a:t> </a:t>
            </a:r>
            <a:r>
              <a:rPr lang="en-US" dirty="0">
                <a:solidFill>
                  <a:schemeClr val="tx1"/>
                </a:solidFill>
              </a:rPr>
              <a:t>- </a:t>
            </a:r>
            <a:r>
              <a:rPr lang="en-US" i="1" dirty="0">
                <a:solidFill>
                  <a:schemeClr val="tx1"/>
                </a:solidFill>
              </a:rPr>
              <a:t>address </a:t>
            </a:r>
            <a:r>
              <a:rPr lang="en-US" dirty="0">
                <a:solidFill>
                  <a:schemeClr val="tx1"/>
                </a:solidFill>
              </a:rPr>
              <a:t>| </a:t>
            </a:r>
            <a:r>
              <a:rPr lang="en-US" i="1" dirty="0">
                <a:solidFill>
                  <a:schemeClr val="tx1"/>
                </a:solidFill>
              </a:rPr>
              <a:t>hostname </a:t>
            </a:r>
            <a:r>
              <a:rPr lang="en-US" dirty="0">
                <a:solidFill>
                  <a:schemeClr val="tx1"/>
                </a:solidFill>
              </a:rPr>
              <a:t>} | </a:t>
            </a:r>
            <a:r>
              <a:rPr lang="en-US" b="1" dirty="0">
                <a:solidFill>
                  <a:schemeClr val="tx1"/>
                </a:solidFill>
              </a:rPr>
              <a:t>source-interface </a:t>
            </a:r>
            <a:r>
              <a:rPr lang="en-US" i="1" dirty="0">
                <a:solidFill>
                  <a:schemeClr val="tx1"/>
                </a:solidFill>
              </a:rPr>
              <a:t>interface-name </a:t>
            </a:r>
            <a:r>
              <a:rPr lang="en-US" dirty="0">
                <a:solidFill>
                  <a:schemeClr val="tx1"/>
                </a:solidFill>
              </a:rPr>
              <a:t>].</a:t>
            </a:r>
          </a:p>
        </p:txBody>
      </p:sp>
      <p:pic>
        <p:nvPicPr>
          <p:cNvPr id="4" name="Picture 3"/>
          <p:cNvPicPr>
            <a:picLocks noChangeAspect="1"/>
          </p:cNvPicPr>
          <p:nvPr/>
        </p:nvPicPr>
        <p:blipFill>
          <a:blip r:embed="rId2"/>
          <a:stretch>
            <a:fillRect/>
          </a:stretch>
        </p:blipFill>
        <p:spPr>
          <a:xfrm>
            <a:off x="890312" y="3170641"/>
            <a:ext cx="7360201" cy="2772960"/>
          </a:xfrm>
          <a:prstGeom prst="rect">
            <a:avLst/>
          </a:prstGeom>
        </p:spPr>
      </p:pic>
    </p:spTree>
    <p:extLst>
      <p:ext uri="{BB962C8B-B14F-4D97-AF65-F5344CB8AC3E}">
        <p14:creationId xmlns:p14="http://schemas.microsoft.com/office/powerpoint/2010/main" val="8171389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452346"/>
            <a:ext cx="8042276" cy="1336956"/>
          </a:xfrm>
        </p:spPr>
        <p:txBody>
          <a:bodyPr>
            <a:noAutofit/>
          </a:bodyPr>
          <a:lstStyle/>
          <a:p>
            <a:r>
              <a:rPr lang="fr-FR" sz="3200" dirty="0"/>
              <a:t>IP SLA ICMP Echo Configuration Mode </a:t>
            </a:r>
            <a:r>
              <a:rPr lang="fr-FR" sz="3200" dirty="0" err="1"/>
              <a:t>Commands</a:t>
            </a:r>
            <a:endParaRPr lang="en-US" sz="3200" dirty="0"/>
          </a:p>
        </p:txBody>
      </p:sp>
      <p:pic>
        <p:nvPicPr>
          <p:cNvPr id="4" name="Picture 3"/>
          <p:cNvPicPr>
            <a:picLocks noChangeAspect="1"/>
          </p:cNvPicPr>
          <p:nvPr/>
        </p:nvPicPr>
        <p:blipFill>
          <a:blip r:embed="rId2"/>
          <a:stretch>
            <a:fillRect/>
          </a:stretch>
        </p:blipFill>
        <p:spPr>
          <a:xfrm>
            <a:off x="910237" y="1982738"/>
            <a:ext cx="7258681" cy="4312081"/>
          </a:xfrm>
          <a:prstGeom prst="rect">
            <a:avLst/>
          </a:prstGeom>
        </p:spPr>
      </p:pic>
    </p:spTree>
    <p:extLst>
      <p:ext uri="{BB962C8B-B14F-4D97-AF65-F5344CB8AC3E}">
        <p14:creationId xmlns:p14="http://schemas.microsoft.com/office/powerpoint/2010/main" val="37347465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Schedule the IP SLA Operation</a:t>
            </a:r>
          </a:p>
        </p:txBody>
      </p:sp>
      <p:sp>
        <p:nvSpPr>
          <p:cNvPr id="3" name="Content Placeholder 2"/>
          <p:cNvSpPr>
            <a:spLocks noGrp="1"/>
          </p:cNvSpPr>
          <p:nvPr>
            <p:ph idx="1"/>
          </p:nvPr>
        </p:nvSpPr>
        <p:spPr/>
        <p:txBody>
          <a:bodyPr/>
          <a:lstStyle/>
          <a:p>
            <a:r>
              <a:rPr lang="en-US" dirty="0">
                <a:solidFill>
                  <a:schemeClr val="tx1"/>
                </a:solidFill>
              </a:rPr>
              <a:t>Once a Cisco IP SLA operation is configured, it needs to be scheduled using the </a:t>
            </a:r>
            <a:r>
              <a:rPr lang="en-US" b="1" dirty="0" err="1">
                <a:solidFill>
                  <a:schemeClr val="tx1"/>
                </a:solidFill>
                <a:latin typeface="Consolas" panose="020B0609020204030204" pitchFamily="49" charset="0"/>
                <a:cs typeface="Consolas" panose="020B0609020204030204" pitchFamily="49" charset="0"/>
              </a:rPr>
              <a:t>ip</a:t>
            </a:r>
            <a:r>
              <a:rPr lang="en-US" b="1" dirty="0">
                <a:solidFill>
                  <a:schemeClr val="tx1"/>
                </a:solidFill>
                <a:latin typeface="Consolas" panose="020B0609020204030204" pitchFamily="49" charset="0"/>
                <a:cs typeface="Consolas" panose="020B0609020204030204" pitchFamily="49" charset="0"/>
              </a:rPr>
              <a:t> </a:t>
            </a:r>
            <a:r>
              <a:rPr lang="en-US" b="1" dirty="0" err="1">
                <a:solidFill>
                  <a:schemeClr val="tx1"/>
                </a:solidFill>
                <a:latin typeface="Consolas" panose="020B0609020204030204" pitchFamily="49" charset="0"/>
                <a:cs typeface="Consolas" panose="020B0609020204030204" pitchFamily="49" charset="0"/>
              </a:rPr>
              <a:t>sla</a:t>
            </a:r>
            <a:r>
              <a:rPr lang="en-US" b="1" dirty="0">
                <a:solidFill>
                  <a:schemeClr val="tx1"/>
                </a:solidFill>
                <a:latin typeface="Consolas" panose="020B0609020204030204" pitchFamily="49" charset="0"/>
                <a:cs typeface="Consolas" panose="020B0609020204030204" pitchFamily="49" charset="0"/>
              </a:rPr>
              <a:t> schedule </a:t>
            </a:r>
            <a:r>
              <a:rPr lang="en-US" dirty="0">
                <a:solidFill>
                  <a:schemeClr val="tx1"/>
                </a:solidFill>
              </a:rPr>
              <a:t>global configuration command.</a:t>
            </a:r>
            <a:endParaRPr lang="en-US" b="1" dirty="0">
              <a:solidFill>
                <a:schemeClr val="tx1"/>
              </a:solidFill>
            </a:endParaRPr>
          </a:p>
          <a:p>
            <a:pPr marL="0" indent="0">
              <a:buNone/>
            </a:pPr>
            <a:r>
              <a:rPr lang="en-US" sz="2000" b="1" dirty="0" err="1">
                <a:solidFill>
                  <a:schemeClr val="tx1"/>
                </a:solidFill>
                <a:latin typeface="Consolas" panose="020B0609020204030204" pitchFamily="49" charset="0"/>
                <a:cs typeface="Consolas" panose="020B0609020204030204" pitchFamily="49" charset="0"/>
              </a:rPr>
              <a:t>ip</a:t>
            </a:r>
            <a:r>
              <a:rPr lang="en-US" sz="2000" b="1" dirty="0">
                <a:solidFill>
                  <a:schemeClr val="tx1"/>
                </a:solidFill>
                <a:latin typeface="Consolas" panose="020B0609020204030204" pitchFamily="49" charset="0"/>
                <a:cs typeface="Consolas" panose="020B0609020204030204" pitchFamily="49" charset="0"/>
              </a:rPr>
              <a:t> </a:t>
            </a:r>
            <a:r>
              <a:rPr lang="en-US" sz="2000" b="1" dirty="0" err="1">
                <a:solidFill>
                  <a:schemeClr val="tx1"/>
                </a:solidFill>
                <a:latin typeface="Consolas" panose="020B0609020204030204" pitchFamily="49" charset="0"/>
                <a:cs typeface="Consolas" panose="020B0609020204030204" pitchFamily="49" charset="0"/>
              </a:rPr>
              <a:t>sla</a:t>
            </a:r>
            <a:r>
              <a:rPr lang="en-US" sz="2000" b="1" dirty="0">
                <a:solidFill>
                  <a:schemeClr val="tx1"/>
                </a:solidFill>
                <a:latin typeface="Consolas" panose="020B0609020204030204" pitchFamily="49" charset="0"/>
                <a:cs typeface="Consolas" panose="020B0609020204030204" pitchFamily="49" charset="0"/>
              </a:rPr>
              <a:t> schedule </a:t>
            </a:r>
            <a:r>
              <a:rPr lang="en-US" sz="2000" i="1" dirty="0">
                <a:solidFill>
                  <a:schemeClr val="tx1"/>
                </a:solidFill>
                <a:latin typeface="Consolas" panose="020B0609020204030204" pitchFamily="49" charset="0"/>
                <a:cs typeface="Consolas" panose="020B0609020204030204" pitchFamily="49" charset="0"/>
              </a:rPr>
              <a:t>operation-number </a:t>
            </a:r>
            <a:r>
              <a:rPr lang="en-US" sz="2000" dirty="0">
                <a:solidFill>
                  <a:schemeClr val="tx1"/>
                </a:solidFill>
                <a:latin typeface="Consolas" panose="020B0609020204030204" pitchFamily="49" charset="0"/>
                <a:cs typeface="Consolas" panose="020B0609020204030204" pitchFamily="49" charset="0"/>
              </a:rPr>
              <a:t>[ </a:t>
            </a:r>
            <a:r>
              <a:rPr lang="en-US" sz="2000" b="1" dirty="0">
                <a:solidFill>
                  <a:schemeClr val="tx1"/>
                </a:solidFill>
                <a:latin typeface="Consolas" panose="020B0609020204030204" pitchFamily="49" charset="0"/>
                <a:cs typeface="Consolas" panose="020B0609020204030204" pitchFamily="49" charset="0"/>
              </a:rPr>
              <a:t>life </a:t>
            </a:r>
            <a:r>
              <a:rPr lang="en-US" sz="2000" dirty="0">
                <a:solidFill>
                  <a:schemeClr val="tx1"/>
                </a:solidFill>
                <a:latin typeface="Consolas" panose="020B0609020204030204" pitchFamily="49" charset="0"/>
                <a:cs typeface="Consolas" panose="020B0609020204030204" pitchFamily="49" charset="0"/>
              </a:rPr>
              <a:t>{ </a:t>
            </a:r>
            <a:r>
              <a:rPr lang="en-US" sz="2000" b="1" dirty="0">
                <a:solidFill>
                  <a:schemeClr val="tx1"/>
                </a:solidFill>
                <a:latin typeface="Consolas" panose="020B0609020204030204" pitchFamily="49" charset="0"/>
                <a:cs typeface="Consolas" panose="020B0609020204030204" pitchFamily="49" charset="0"/>
              </a:rPr>
              <a:t>forever </a:t>
            </a:r>
            <a:r>
              <a:rPr lang="en-US" sz="2000" dirty="0">
                <a:solidFill>
                  <a:schemeClr val="tx1"/>
                </a:solidFill>
                <a:latin typeface="Consolas" panose="020B0609020204030204" pitchFamily="49" charset="0"/>
                <a:cs typeface="Consolas" panose="020B0609020204030204" pitchFamily="49" charset="0"/>
              </a:rPr>
              <a:t>| </a:t>
            </a:r>
            <a:r>
              <a:rPr lang="en-US" sz="2000" i="1" dirty="0">
                <a:solidFill>
                  <a:schemeClr val="tx1"/>
                </a:solidFill>
                <a:latin typeface="Consolas" panose="020B0609020204030204" pitchFamily="49" charset="0"/>
                <a:cs typeface="Consolas" panose="020B0609020204030204" pitchFamily="49" charset="0"/>
              </a:rPr>
              <a:t>seconds </a:t>
            </a:r>
            <a:r>
              <a:rPr lang="en-US" sz="2000" dirty="0">
                <a:solidFill>
                  <a:schemeClr val="tx1"/>
                </a:solidFill>
                <a:latin typeface="Consolas" panose="020B0609020204030204" pitchFamily="49" charset="0"/>
                <a:cs typeface="Consolas" panose="020B0609020204030204" pitchFamily="49" charset="0"/>
              </a:rPr>
              <a:t>}] [ </a:t>
            </a:r>
            <a:r>
              <a:rPr lang="en-US" sz="2000" b="1" dirty="0">
                <a:solidFill>
                  <a:schemeClr val="tx1"/>
                </a:solidFill>
                <a:latin typeface="Consolas" panose="020B0609020204030204" pitchFamily="49" charset="0"/>
                <a:cs typeface="Consolas" panose="020B0609020204030204" pitchFamily="49" charset="0"/>
              </a:rPr>
              <a:t>start-time </a:t>
            </a:r>
            <a:r>
              <a:rPr lang="en-US" sz="2000" dirty="0">
                <a:solidFill>
                  <a:schemeClr val="tx1"/>
                </a:solidFill>
                <a:latin typeface="Consolas" panose="020B0609020204030204" pitchFamily="49" charset="0"/>
                <a:cs typeface="Consolas" panose="020B0609020204030204" pitchFamily="49" charset="0"/>
              </a:rPr>
              <a:t>{ </a:t>
            </a:r>
            <a:r>
              <a:rPr lang="en-US" sz="2000" i="1" dirty="0" err="1">
                <a:solidFill>
                  <a:schemeClr val="tx1"/>
                </a:solidFill>
                <a:latin typeface="Consolas" panose="020B0609020204030204" pitchFamily="49" charset="0"/>
                <a:cs typeface="Consolas" panose="020B0609020204030204" pitchFamily="49" charset="0"/>
              </a:rPr>
              <a:t>hh:mm</a:t>
            </a:r>
            <a:r>
              <a:rPr lang="en-US" sz="2000" i="1" dirty="0">
                <a:solidFill>
                  <a:schemeClr val="tx1"/>
                </a:solidFill>
                <a:latin typeface="Consolas" panose="020B0609020204030204" pitchFamily="49" charset="0"/>
                <a:cs typeface="Consolas" panose="020B0609020204030204" pitchFamily="49" charset="0"/>
              </a:rPr>
              <a:t> </a:t>
            </a:r>
            <a:r>
              <a:rPr lang="en-US" sz="2000" dirty="0">
                <a:solidFill>
                  <a:schemeClr val="tx1"/>
                </a:solidFill>
                <a:latin typeface="Consolas" panose="020B0609020204030204" pitchFamily="49" charset="0"/>
                <a:cs typeface="Consolas" panose="020B0609020204030204" pitchFamily="49" charset="0"/>
              </a:rPr>
              <a:t>[ </a:t>
            </a:r>
            <a:r>
              <a:rPr lang="en-US" sz="2000" i="1" dirty="0">
                <a:solidFill>
                  <a:schemeClr val="tx1"/>
                </a:solidFill>
                <a:latin typeface="Consolas" panose="020B0609020204030204" pitchFamily="49" charset="0"/>
                <a:cs typeface="Consolas" panose="020B0609020204030204" pitchFamily="49" charset="0"/>
              </a:rPr>
              <a:t>:</a:t>
            </a:r>
            <a:r>
              <a:rPr lang="en-US" sz="2000" i="1" dirty="0" err="1">
                <a:solidFill>
                  <a:schemeClr val="tx1"/>
                </a:solidFill>
                <a:latin typeface="Consolas" panose="020B0609020204030204" pitchFamily="49" charset="0"/>
                <a:cs typeface="Consolas" panose="020B0609020204030204" pitchFamily="49" charset="0"/>
              </a:rPr>
              <a:t>ss</a:t>
            </a:r>
            <a:r>
              <a:rPr lang="en-US" sz="2000" i="1" dirty="0">
                <a:solidFill>
                  <a:schemeClr val="tx1"/>
                </a:solidFill>
                <a:latin typeface="Consolas" panose="020B0609020204030204" pitchFamily="49" charset="0"/>
                <a:cs typeface="Consolas" panose="020B0609020204030204" pitchFamily="49" charset="0"/>
              </a:rPr>
              <a:t> </a:t>
            </a:r>
            <a:r>
              <a:rPr lang="en-US" sz="2000" dirty="0">
                <a:solidFill>
                  <a:schemeClr val="tx1"/>
                </a:solidFill>
                <a:latin typeface="Consolas" panose="020B0609020204030204" pitchFamily="49" charset="0"/>
                <a:cs typeface="Consolas" panose="020B0609020204030204" pitchFamily="49" charset="0"/>
              </a:rPr>
              <a:t>] [ </a:t>
            </a:r>
            <a:r>
              <a:rPr lang="en-US" sz="2000" i="1" dirty="0">
                <a:solidFill>
                  <a:schemeClr val="tx1"/>
                </a:solidFill>
                <a:latin typeface="Consolas" panose="020B0609020204030204" pitchFamily="49" charset="0"/>
                <a:cs typeface="Consolas" panose="020B0609020204030204" pitchFamily="49" charset="0"/>
              </a:rPr>
              <a:t>month day </a:t>
            </a:r>
            <a:r>
              <a:rPr lang="en-US" sz="2000" dirty="0">
                <a:solidFill>
                  <a:schemeClr val="tx1"/>
                </a:solidFill>
                <a:latin typeface="Consolas" panose="020B0609020204030204" pitchFamily="49" charset="0"/>
                <a:cs typeface="Consolas" panose="020B0609020204030204" pitchFamily="49" charset="0"/>
              </a:rPr>
              <a:t>| </a:t>
            </a:r>
            <a:r>
              <a:rPr lang="en-US" sz="2000" i="1" dirty="0">
                <a:solidFill>
                  <a:schemeClr val="tx1"/>
                </a:solidFill>
                <a:latin typeface="Consolas" panose="020B0609020204030204" pitchFamily="49" charset="0"/>
                <a:cs typeface="Consolas" panose="020B0609020204030204" pitchFamily="49" charset="0"/>
              </a:rPr>
              <a:t>day month </a:t>
            </a:r>
            <a:r>
              <a:rPr lang="en-US" sz="2000" dirty="0">
                <a:solidFill>
                  <a:schemeClr val="tx1"/>
                </a:solidFill>
                <a:latin typeface="Consolas" panose="020B0609020204030204" pitchFamily="49" charset="0"/>
                <a:cs typeface="Consolas" panose="020B0609020204030204" pitchFamily="49" charset="0"/>
              </a:rPr>
              <a:t>] | </a:t>
            </a:r>
            <a:r>
              <a:rPr lang="en-US" sz="2000" b="1" dirty="0">
                <a:solidFill>
                  <a:schemeClr val="tx1"/>
                </a:solidFill>
                <a:latin typeface="Consolas" panose="020B0609020204030204" pitchFamily="49" charset="0"/>
                <a:cs typeface="Consolas" panose="020B0609020204030204" pitchFamily="49" charset="0"/>
              </a:rPr>
              <a:t>pending </a:t>
            </a:r>
            <a:r>
              <a:rPr lang="en-US" sz="2000" dirty="0">
                <a:solidFill>
                  <a:schemeClr val="tx1"/>
                </a:solidFill>
                <a:latin typeface="Consolas" panose="020B0609020204030204" pitchFamily="49" charset="0"/>
                <a:cs typeface="Consolas" panose="020B0609020204030204" pitchFamily="49" charset="0"/>
              </a:rPr>
              <a:t>| </a:t>
            </a:r>
            <a:r>
              <a:rPr lang="en-US" sz="2000" b="1" dirty="0">
                <a:solidFill>
                  <a:schemeClr val="tx1"/>
                </a:solidFill>
                <a:latin typeface="Consolas" panose="020B0609020204030204" pitchFamily="49" charset="0"/>
                <a:cs typeface="Consolas" panose="020B0609020204030204" pitchFamily="49" charset="0"/>
              </a:rPr>
              <a:t>now </a:t>
            </a:r>
            <a:r>
              <a:rPr lang="en-US" sz="2000" dirty="0">
                <a:solidFill>
                  <a:schemeClr val="tx1"/>
                </a:solidFill>
                <a:latin typeface="Consolas" panose="020B0609020204030204" pitchFamily="49" charset="0"/>
                <a:cs typeface="Consolas" panose="020B0609020204030204" pitchFamily="49" charset="0"/>
              </a:rPr>
              <a:t>| </a:t>
            </a:r>
            <a:r>
              <a:rPr lang="en-US" sz="2000" b="1" dirty="0">
                <a:solidFill>
                  <a:schemeClr val="tx1"/>
                </a:solidFill>
                <a:latin typeface="Consolas" panose="020B0609020204030204" pitchFamily="49" charset="0"/>
                <a:cs typeface="Consolas" panose="020B0609020204030204" pitchFamily="49" charset="0"/>
              </a:rPr>
              <a:t>after </a:t>
            </a:r>
            <a:r>
              <a:rPr lang="en-US" sz="2000" i="1" dirty="0" err="1">
                <a:solidFill>
                  <a:schemeClr val="tx1"/>
                </a:solidFill>
                <a:latin typeface="Consolas" panose="020B0609020204030204" pitchFamily="49" charset="0"/>
                <a:cs typeface="Consolas" panose="020B0609020204030204" pitchFamily="49" charset="0"/>
              </a:rPr>
              <a:t>hh:mm:ss</a:t>
            </a:r>
            <a:r>
              <a:rPr lang="en-US" sz="2000" i="1" dirty="0">
                <a:solidFill>
                  <a:schemeClr val="tx1"/>
                </a:solidFill>
                <a:latin typeface="Consolas" panose="020B0609020204030204" pitchFamily="49" charset="0"/>
                <a:cs typeface="Consolas" panose="020B0609020204030204" pitchFamily="49" charset="0"/>
              </a:rPr>
              <a:t> </a:t>
            </a:r>
            <a:r>
              <a:rPr lang="en-US" sz="2000" dirty="0">
                <a:solidFill>
                  <a:schemeClr val="tx1"/>
                </a:solidFill>
                <a:latin typeface="Consolas" panose="020B0609020204030204" pitchFamily="49" charset="0"/>
                <a:cs typeface="Consolas" panose="020B0609020204030204" pitchFamily="49" charset="0"/>
              </a:rPr>
              <a:t>}] [ </a:t>
            </a:r>
            <a:r>
              <a:rPr lang="en-US" sz="2000" b="1" dirty="0" err="1">
                <a:solidFill>
                  <a:schemeClr val="tx1"/>
                </a:solidFill>
                <a:latin typeface="Consolas" panose="020B0609020204030204" pitchFamily="49" charset="0"/>
                <a:cs typeface="Consolas" panose="020B0609020204030204" pitchFamily="49" charset="0"/>
              </a:rPr>
              <a:t>ageout</a:t>
            </a:r>
            <a:r>
              <a:rPr lang="en-US" sz="2000" b="1" dirty="0">
                <a:solidFill>
                  <a:schemeClr val="tx1"/>
                </a:solidFill>
                <a:latin typeface="Consolas" panose="020B0609020204030204" pitchFamily="49" charset="0"/>
                <a:cs typeface="Consolas" panose="020B0609020204030204" pitchFamily="49" charset="0"/>
              </a:rPr>
              <a:t> </a:t>
            </a:r>
            <a:r>
              <a:rPr lang="en-US" sz="2000" i="1" dirty="0">
                <a:solidFill>
                  <a:schemeClr val="tx1"/>
                </a:solidFill>
                <a:latin typeface="Consolas" panose="020B0609020204030204" pitchFamily="49" charset="0"/>
                <a:cs typeface="Consolas" panose="020B0609020204030204" pitchFamily="49" charset="0"/>
              </a:rPr>
              <a:t>seconds </a:t>
            </a:r>
            <a:r>
              <a:rPr lang="en-US" sz="2000" dirty="0">
                <a:solidFill>
                  <a:schemeClr val="tx1"/>
                </a:solidFill>
                <a:latin typeface="Consolas" panose="020B0609020204030204" pitchFamily="49" charset="0"/>
                <a:cs typeface="Consolas" panose="020B0609020204030204" pitchFamily="49" charset="0"/>
              </a:rPr>
              <a:t>] [ </a:t>
            </a:r>
            <a:r>
              <a:rPr lang="en-US" sz="2000" b="1" dirty="0">
                <a:solidFill>
                  <a:schemeClr val="tx1"/>
                </a:solidFill>
                <a:latin typeface="Consolas" panose="020B0609020204030204" pitchFamily="49" charset="0"/>
                <a:cs typeface="Consolas" panose="020B0609020204030204" pitchFamily="49" charset="0"/>
              </a:rPr>
              <a:t>recurring </a:t>
            </a:r>
            <a:r>
              <a:rPr lang="en-US" sz="2000" dirty="0">
                <a:solidFill>
                  <a:schemeClr val="tx1"/>
                </a:solidFill>
                <a:latin typeface="Consolas" panose="020B0609020204030204" pitchFamily="49" charset="0"/>
                <a:cs typeface="Consolas" panose="020B0609020204030204" pitchFamily="49" charset="0"/>
              </a:rPr>
              <a:t>]</a:t>
            </a:r>
          </a:p>
        </p:txBody>
      </p:sp>
    </p:spTree>
    <p:extLst>
      <p:ext uri="{BB962C8B-B14F-4D97-AF65-F5344CB8AC3E}">
        <p14:creationId xmlns:p14="http://schemas.microsoft.com/office/powerpoint/2010/main" val="4120496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347416"/>
            <a:ext cx="8042276" cy="1336956"/>
          </a:xfrm>
        </p:spPr>
        <p:txBody>
          <a:bodyPr>
            <a:noAutofit/>
          </a:bodyPr>
          <a:lstStyle/>
          <a:p>
            <a:r>
              <a:rPr lang="en-US" sz="3200" dirty="0"/>
              <a:t>Step 2: Configuring Cisco IOS IP SLA Tracking Objects</a:t>
            </a:r>
          </a:p>
        </p:txBody>
      </p:sp>
      <p:sp>
        <p:nvSpPr>
          <p:cNvPr id="3" name="Content Placeholder 2"/>
          <p:cNvSpPr>
            <a:spLocks noGrp="1"/>
          </p:cNvSpPr>
          <p:nvPr>
            <p:ph idx="1"/>
          </p:nvPr>
        </p:nvSpPr>
        <p:spPr>
          <a:xfrm>
            <a:off x="549275" y="1731363"/>
            <a:ext cx="8042276" cy="4212237"/>
          </a:xfrm>
        </p:spPr>
        <p:txBody>
          <a:bodyPr/>
          <a:lstStyle/>
          <a:p>
            <a:r>
              <a:rPr lang="en-US" dirty="0">
                <a:solidFill>
                  <a:schemeClr val="tx1"/>
                </a:solidFill>
              </a:rPr>
              <a:t>Use the </a:t>
            </a:r>
            <a:r>
              <a:rPr lang="en-US" b="1" dirty="0">
                <a:solidFill>
                  <a:schemeClr val="tx1"/>
                </a:solidFill>
                <a:latin typeface="Consolas" panose="020B0609020204030204" pitchFamily="49" charset="0"/>
                <a:cs typeface="Consolas" panose="020B0609020204030204" pitchFamily="49" charset="0"/>
              </a:rPr>
              <a:t>track </a:t>
            </a:r>
            <a:r>
              <a:rPr lang="en-US" i="1" dirty="0">
                <a:solidFill>
                  <a:schemeClr val="tx1"/>
                </a:solidFill>
                <a:latin typeface="Consolas" panose="020B0609020204030204" pitchFamily="49" charset="0"/>
                <a:cs typeface="Consolas" panose="020B0609020204030204" pitchFamily="49" charset="0"/>
              </a:rPr>
              <a:t>object-number </a:t>
            </a:r>
            <a:r>
              <a:rPr lang="en-US" b="1" dirty="0" err="1">
                <a:solidFill>
                  <a:schemeClr val="tx1"/>
                </a:solidFill>
                <a:latin typeface="Consolas" panose="020B0609020204030204" pitchFamily="49" charset="0"/>
                <a:cs typeface="Consolas" panose="020B0609020204030204" pitchFamily="49" charset="0"/>
              </a:rPr>
              <a:t>ip</a:t>
            </a:r>
            <a:r>
              <a:rPr lang="en-US" b="1" dirty="0">
                <a:solidFill>
                  <a:schemeClr val="tx1"/>
                </a:solidFill>
                <a:latin typeface="Consolas" panose="020B0609020204030204" pitchFamily="49" charset="0"/>
                <a:cs typeface="Consolas" panose="020B0609020204030204" pitchFamily="49" charset="0"/>
              </a:rPr>
              <a:t> </a:t>
            </a:r>
            <a:r>
              <a:rPr lang="en-US" b="1" dirty="0" err="1">
                <a:solidFill>
                  <a:schemeClr val="tx1"/>
                </a:solidFill>
                <a:latin typeface="Consolas" panose="020B0609020204030204" pitchFamily="49" charset="0"/>
                <a:cs typeface="Consolas" panose="020B0609020204030204" pitchFamily="49" charset="0"/>
              </a:rPr>
              <a:t>sla</a:t>
            </a:r>
            <a:r>
              <a:rPr lang="en-US" b="1" dirty="0">
                <a:solidFill>
                  <a:schemeClr val="tx1"/>
                </a:solidFill>
                <a:latin typeface="Consolas" panose="020B0609020204030204" pitchFamily="49" charset="0"/>
                <a:cs typeface="Consolas" panose="020B0609020204030204" pitchFamily="49" charset="0"/>
              </a:rPr>
              <a:t> </a:t>
            </a:r>
            <a:r>
              <a:rPr lang="en-US" i="1" dirty="0">
                <a:solidFill>
                  <a:schemeClr val="tx1"/>
                </a:solidFill>
                <a:latin typeface="Consolas" panose="020B0609020204030204" pitchFamily="49" charset="0"/>
                <a:cs typeface="Consolas" panose="020B0609020204030204" pitchFamily="49" charset="0"/>
              </a:rPr>
              <a:t>operation-number </a:t>
            </a:r>
            <a:r>
              <a:rPr lang="en-US" dirty="0">
                <a:solidFill>
                  <a:schemeClr val="tx1"/>
                </a:solidFill>
                <a:latin typeface="Consolas" panose="020B0609020204030204" pitchFamily="49" charset="0"/>
                <a:cs typeface="Consolas" panose="020B0609020204030204" pitchFamily="49" charset="0"/>
              </a:rPr>
              <a:t>{ </a:t>
            </a:r>
            <a:r>
              <a:rPr lang="en-US" b="1" dirty="0">
                <a:solidFill>
                  <a:schemeClr val="tx1"/>
                </a:solidFill>
                <a:latin typeface="Consolas" panose="020B0609020204030204" pitchFamily="49" charset="0"/>
                <a:cs typeface="Consolas" panose="020B0609020204030204" pitchFamily="49" charset="0"/>
              </a:rPr>
              <a:t>state </a:t>
            </a:r>
            <a:r>
              <a:rPr lang="en-US" dirty="0">
                <a:solidFill>
                  <a:schemeClr val="tx1"/>
                </a:solidFill>
                <a:latin typeface="Consolas" panose="020B0609020204030204" pitchFamily="49" charset="0"/>
                <a:cs typeface="Consolas" panose="020B0609020204030204" pitchFamily="49" charset="0"/>
              </a:rPr>
              <a:t>| </a:t>
            </a:r>
            <a:r>
              <a:rPr lang="en-US" b="1" dirty="0">
                <a:solidFill>
                  <a:schemeClr val="tx1"/>
                </a:solidFill>
                <a:latin typeface="Consolas" panose="020B0609020204030204" pitchFamily="49" charset="0"/>
                <a:cs typeface="Consolas" panose="020B0609020204030204" pitchFamily="49" charset="0"/>
              </a:rPr>
              <a:t>reachability </a:t>
            </a:r>
            <a:r>
              <a:rPr lang="en-US" dirty="0">
                <a:solidFill>
                  <a:schemeClr val="tx1"/>
                </a:solidFill>
              </a:rPr>
              <a:t>} global configuration command to track the state of an IOS IP SLA operation, and enter track configuration mode.</a:t>
            </a:r>
          </a:p>
        </p:txBody>
      </p:sp>
      <p:pic>
        <p:nvPicPr>
          <p:cNvPr id="4" name="Picture 3"/>
          <p:cNvPicPr>
            <a:picLocks noChangeAspect="1"/>
          </p:cNvPicPr>
          <p:nvPr/>
        </p:nvPicPr>
        <p:blipFill>
          <a:blip r:embed="rId2"/>
          <a:stretch>
            <a:fillRect/>
          </a:stretch>
        </p:blipFill>
        <p:spPr>
          <a:xfrm>
            <a:off x="859477" y="3342591"/>
            <a:ext cx="7360201" cy="2391360"/>
          </a:xfrm>
          <a:prstGeom prst="rect">
            <a:avLst/>
          </a:prstGeom>
        </p:spPr>
      </p:pic>
    </p:spTree>
    <p:extLst>
      <p:ext uri="{BB962C8B-B14F-4D97-AF65-F5344CB8AC3E}">
        <p14:creationId xmlns:p14="http://schemas.microsoft.com/office/powerpoint/2010/main" val="2256661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delay Command Parameters</a:t>
            </a:r>
          </a:p>
        </p:txBody>
      </p:sp>
      <p:sp>
        <p:nvSpPr>
          <p:cNvPr id="3" name="Content Placeholder 2"/>
          <p:cNvSpPr>
            <a:spLocks noGrp="1"/>
          </p:cNvSpPr>
          <p:nvPr>
            <p:ph idx="1"/>
          </p:nvPr>
        </p:nvSpPr>
        <p:spPr/>
        <p:txBody>
          <a:bodyPr/>
          <a:lstStyle/>
          <a:p>
            <a:r>
              <a:rPr lang="en-US" dirty="0">
                <a:solidFill>
                  <a:schemeClr val="tx1"/>
                </a:solidFill>
              </a:rPr>
              <a:t>Once in IP SLA track configuration mode, use the optional </a:t>
            </a:r>
            <a:r>
              <a:rPr lang="en-US" b="1" dirty="0">
                <a:solidFill>
                  <a:schemeClr val="tx1"/>
                </a:solidFill>
                <a:latin typeface="Consolas" panose="020B0609020204030204" pitchFamily="49" charset="0"/>
                <a:cs typeface="Consolas" panose="020B0609020204030204" pitchFamily="49" charset="0"/>
              </a:rPr>
              <a:t>delay </a:t>
            </a:r>
            <a:r>
              <a:rPr lang="en-US" dirty="0">
                <a:solidFill>
                  <a:schemeClr val="tx1"/>
                </a:solidFill>
                <a:latin typeface="Consolas" panose="020B0609020204030204" pitchFamily="49" charset="0"/>
                <a:cs typeface="Consolas" panose="020B0609020204030204" pitchFamily="49" charset="0"/>
              </a:rPr>
              <a:t>{ </a:t>
            </a:r>
            <a:r>
              <a:rPr lang="en-US" b="1" dirty="0">
                <a:solidFill>
                  <a:schemeClr val="tx1"/>
                </a:solidFill>
                <a:latin typeface="Consolas" panose="020B0609020204030204" pitchFamily="49" charset="0"/>
                <a:cs typeface="Consolas" panose="020B0609020204030204" pitchFamily="49" charset="0"/>
              </a:rPr>
              <a:t>up </a:t>
            </a:r>
            <a:r>
              <a:rPr lang="en-US" i="1" dirty="0">
                <a:solidFill>
                  <a:schemeClr val="tx1"/>
                </a:solidFill>
                <a:latin typeface="Consolas" panose="020B0609020204030204" pitchFamily="49" charset="0"/>
                <a:cs typeface="Consolas" panose="020B0609020204030204" pitchFamily="49" charset="0"/>
              </a:rPr>
              <a:t>seconds </a:t>
            </a:r>
            <a:r>
              <a:rPr lang="en-US" dirty="0">
                <a:solidFill>
                  <a:schemeClr val="tx1"/>
                </a:solidFill>
                <a:latin typeface="Consolas" panose="020B0609020204030204" pitchFamily="49" charset="0"/>
                <a:cs typeface="Consolas" panose="020B0609020204030204" pitchFamily="49" charset="0"/>
              </a:rPr>
              <a:t>[ </a:t>
            </a:r>
            <a:r>
              <a:rPr lang="en-US" b="1" dirty="0">
                <a:solidFill>
                  <a:schemeClr val="tx1"/>
                </a:solidFill>
                <a:latin typeface="Consolas" panose="020B0609020204030204" pitchFamily="49" charset="0"/>
                <a:cs typeface="Consolas" panose="020B0609020204030204" pitchFamily="49" charset="0"/>
              </a:rPr>
              <a:t>down </a:t>
            </a:r>
            <a:r>
              <a:rPr lang="en-US" i="1" dirty="0">
                <a:solidFill>
                  <a:schemeClr val="tx1"/>
                </a:solidFill>
                <a:latin typeface="Consolas" panose="020B0609020204030204" pitchFamily="49" charset="0"/>
                <a:cs typeface="Consolas" panose="020B0609020204030204" pitchFamily="49" charset="0"/>
              </a:rPr>
              <a:t>seconds </a:t>
            </a:r>
            <a:r>
              <a:rPr lang="en-US" dirty="0">
                <a:solidFill>
                  <a:schemeClr val="tx1"/>
                </a:solidFill>
                <a:latin typeface="Consolas" panose="020B0609020204030204" pitchFamily="49" charset="0"/>
                <a:cs typeface="Consolas" panose="020B0609020204030204" pitchFamily="49" charset="0"/>
              </a:rPr>
              <a:t>] | [ </a:t>
            </a:r>
            <a:r>
              <a:rPr lang="en-US" b="1" dirty="0">
                <a:solidFill>
                  <a:schemeClr val="tx1"/>
                </a:solidFill>
                <a:latin typeface="Consolas" panose="020B0609020204030204" pitchFamily="49" charset="0"/>
                <a:cs typeface="Consolas" panose="020B0609020204030204" pitchFamily="49" charset="0"/>
              </a:rPr>
              <a:t>up </a:t>
            </a:r>
            <a:r>
              <a:rPr lang="en-US" i="1" dirty="0">
                <a:solidFill>
                  <a:schemeClr val="tx1"/>
                </a:solidFill>
                <a:latin typeface="Consolas" panose="020B0609020204030204" pitchFamily="49" charset="0"/>
                <a:cs typeface="Consolas" panose="020B0609020204030204" pitchFamily="49" charset="0"/>
              </a:rPr>
              <a:t>seconds </a:t>
            </a:r>
            <a:r>
              <a:rPr lang="en-US" dirty="0">
                <a:solidFill>
                  <a:schemeClr val="tx1"/>
                </a:solidFill>
                <a:latin typeface="Consolas" panose="020B0609020204030204" pitchFamily="49" charset="0"/>
                <a:cs typeface="Consolas" panose="020B0609020204030204" pitchFamily="49" charset="0"/>
              </a:rPr>
              <a:t>] </a:t>
            </a:r>
            <a:r>
              <a:rPr lang="en-US" b="1" dirty="0">
                <a:solidFill>
                  <a:schemeClr val="tx1"/>
                </a:solidFill>
                <a:latin typeface="Consolas" panose="020B0609020204030204" pitchFamily="49" charset="0"/>
                <a:cs typeface="Consolas" panose="020B0609020204030204" pitchFamily="49" charset="0"/>
              </a:rPr>
              <a:t>down </a:t>
            </a:r>
            <a:r>
              <a:rPr lang="en-US" i="1" dirty="0">
                <a:solidFill>
                  <a:schemeClr val="tx1"/>
                </a:solidFill>
                <a:latin typeface="Consolas" panose="020B0609020204030204" pitchFamily="49" charset="0"/>
                <a:cs typeface="Consolas" panose="020B0609020204030204" pitchFamily="49" charset="0"/>
              </a:rPr>
              <a:t>seconds </a:t>
            </a:r>
            <a:r>
              <a:rPr lang="en-US" dirty="0">
                <a:solidFill>
                  <a:schemeClr val="tx1"/>
                </a:solidFill>
                <a:latin typeface="Consolas" panose="020B0609020204030204" pitchFamily="49" charset="0"/>
                <a:cs typeface="Consolas" panose="020B0609020204030204" pitchFamily="49" charset="0"/>
              </a:rPr>
              <a:t>} </a:t>
            </a:r>
            <a:r>
              <a:rPr lang="en-US" dirty="0">
                <a:solidFill>
                  <a:schemeClr val="tx1"/>
                </a:solidFill>
              </a:rPr>
              <a:t>track configuration command to specify a period of time to delay communicating state changes of a tracked object.</a:t>
            </a:r>
          </a:p>
          <a:p>
            <a:endParaRPr lang="en-US" dirty="0">
              <a:solidFill>
                <a:schemeClr val="tx1"/>
              </a:solidFill>
            </a:endParaRPr>
          </a:p>
        </p:txBody>
      </p:sp>
      <p:pic>
        <p:nvPicPr>
          <p:cNvPr id="4" name="Picture 3"/>
          <p:cNvPicPr>
            <a:picLocks noChangeAspect="1"/>
          </p:cNvPicPr>
          <p:nvPr/>
        </p:nvPicPr>
        <p:blipFill>
          <a:blip r:embed="rId2"/>
          <a:stretch>
            <a:fillRect/>
          </a:stretch>
        </p:blipFill>
        <p:spPr>
          <a:xfrm>
            <a:off x="884857" y="3749039"/>
            <a:ext cx="7309441" cy="1590000"/>
          </a:xfrm>
          <a:prstGeom prst="rect">
            <a:avLst/>
          </a:prstGeom>
        </p:spPr>
      </p:pic>
    </p:spTree>
    <p:extLst>
      <p:ext uri="{BB962C8B-B14F-4D97-AF65-F5344CB8AC3E}">
        <p14:creationId xmlns:p14="http://schemas.microsoft.com/office/powerpoint/2010/main" val="25366535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362406"/>
            <a:ext cx="8042276" cy="1336956"/>
          </a:xfrm>
        </p:spPr>
        <p:txBody>
          <a:bodyPr>
            <a:noAutofit/>
          </a:bodyPr>
          <a:lstStyle/>
          <a:p>
            <a:r>
              <a:rPr lang="en-US" sz="3200" dirty="0"/>
              <a:t>Step 3: Defining an Action Associated with a Tracking Object</a:t>
            </a:r>
          </a:p>
        </p:txBody>
      </p:sp>
      <p:sp>
        <p:nvSpPr>
          <p:cNvPr id="3" name="Content Placeholder 2"/>
          <p:cNvSpPr>
            <a:spLocks noGrp="1"/>
          </p:cNvSpPr>
          <p:nvPr>
            <p:ph idx="1"/>
          </p:nvPr>
        </p:nvSpPr>
        <p:spPr>
          <a:xfrm>
            <a:off x="549275" y="1808019"/>
            <a:ext cx="8042276" cy="4343400"/>
          </a:xfrm>
        </p:spPr>
        <p:txBody>
          <a:bodyPr/>
          <a:lstStyle/>
          <a:p>
            <a:r>
              <a:rPr lang="en-US" dirty="0">
                <a:solidFill>
                  <a:schemeClr val="tx1"/>
                </a:solidFill>
              </a:rPr>
              <a:t>Many types of actions can be associated with a tracked object. </a:t>
            </a:r>
          </a:p>
          <a:p>
            <a:r>
              <a:rPr lang="en-US" dirty="0">
                <a:solidFill>
                  <a:schemeClr val="tx1"/>
                </a:solidFill>
              </a:rPr>
              <a:t>A simple path control action is to use the </a:t>
            </a:r>
            <a:r>
              <a:rPr lang="en-US" b="1" dirty="0" err="1">
                <a:solidFill>
                  <a:schemeClr val="tx1"/>
                </a:solidFill>
                <a:latin typeface="Consolas" panose="020B0609020204030204" pitchFamily="49" charset="0"/>
                <a:cs typeface="Consolas" panose="020B0609020204030204" pitchFamily="49" charset="0"/>
              </a:rPr>
              <a:t>ip</a:t>
            </a:r>
            <a:r>
              <a:rPr lang="en-US" b="1" dirty="0">
                <a:solidFill>
                  <a:schemeClr val="tx1"/>
                </a:solidFill>
                <a:latin typeface="Consolas" panose="020B0609020204030204" pitchFamily="49" charset="0"/>
                <a:cs typeface="Consolas" panose="020B0609020204030204" pitchFamily="49" charset="0"/>
              </a:rPr>
              <a:t> route </a:t>
            </a:r>
            <a:r>
              <a:rPr lang="en-US" i="1" dirty="0">
                <a:solidFill>
                  <a:schemeClr val="tx1"/>
                </a:solidFill>
                <a:latin typeface="Consolas" panose="020B0609020204030204" pitchFamily="49" charset="0"/>
                <a:cs typeface="Consolas" panose="020B0609020204030204" pitchFamily="49" charset="0"/>
              </a:rPr>
              <a:t>prefix mask </a:t>
            </a:r>
            <a:r>
              <a:rPr lang="en-US" b="1" dirty="0">
                <a:solidFill>
                  <a:schemeClr val="tx1"/>
                </a:solidFill>
                <a:latin typeface="Consolas" panose="020B0609020204030204" pitchFamily="49" charset="0"/>
                <a:cs typeface="Consolas" panose="020B0609020204030204" pitchFamily="49" charset="0"/>
              </a:rPr>
              <a:t>{ </a:t>
            </a:r>
            <a:r>
              <a:rPr lang="en-US" i="1" dirty="0" err="1">
                <a:solidFill>
                  <a:schemeClr val="tx1"/>
                </a:solidFill>
                <a:latin typeface="Consolas" panose="020B0609020204030204" pitchFamily="49" charset="0"/>
                <a:cs typeface="Consolas" panose="020B0609020204030204" pitchFamily="49" charset="0"/>
              </a:rPr>
              <a:t>ip</a:t>
            </a:r>
            <a:r>
              <a:rPr lang="en-US" i="1" dirty="0">
                <a:solidFill>
                  <a:schemeClr val="tx1"/>
                </a:solidFill>
                <a:latin typeface="Consolas" panose="020B0609020204030204" pitchFamily="49" charset="0"/>
                <a:cs typeface="Consolas" panose="020B0609020204030204" pitchFamily="49" charset="0"/>
              </a:rPr>
              <a:t>-address </a:t>
            </a:r>
            <a:r>
              <a:rPr lang="en-US" b="1" dirty="0">
                <a:solidFill>
                  <a:schemeClr val="tx1"/>
                </a:solidFill>
                <a:latin typeface="Consolas" panose="020B0609020204030204" pitchFamily="49" charset="0"/>
                <a:cs typeface="Consolas" panose="020B0609020204030204" pitchFamily="49" charset="0"/>
              </a:rPr>
              <a:t>| </a:t>
            </a:r>
            <a:r>
              <a:rPr lang="en-US" i="1" dirty="0">
                <a:solidFill>
                  <a:schemeClr val="tx1"/>
                </a:solidFill>
                <a:latin typeface="Consolas" panose="020B0609020204030204" pitchFamily="49" charset="0"/>
                <a:cs typeface="Consolas" panose="020B0609020204030204" pitchFamily="49" charset="0"/>
              </a:rPr>
              <a:t>interface-type interface-number </a:t>
            </a:r>
            <a:r>
              <a:rPr lang="en-US" dirty="0">
                <a:solidFill>
                  <a:schemeClr val="tx1"/>
                </a:solidFill>
                <a:latin typeface="Consolas" panose="020B0609020204030204" pitchFamily="49" charset="0"/>
                <a:cs typeface="Consolas" panose="020B0609020204030204" pitchFamily="49" charset="0"/>
              </a:rPr>
              <a:t>[ </a:t>
            </a:r>
            <a:r>
              <a:rPr lang="en-US" i="1" dirty="0" err="1">
                <a:solidFill>
                  <a:schemeClr val="tx1"/>
                </a:solidFill>
                <a:latin typeface="Consolas" panose="020B0609020204030204" pitchFamily="49" charset="0"/>
                <a:cs typeface="Consolas" panose="020B0609020204030204" pitchFamily="49" charset="0"/>
              </a:rPr>
              <a:t>ip</a:t>
            </a:r>
            <a:r>
              <a:rPr lang="en-US" i="1" dirty="0">
                <a:solidFill>
                  <a:schemeClr val="tx1"/>
                </a:solidFill>
                <a:latin typeface="Consolas" panose="020B0609020204030204" pitchFamily="49" charset="0"/>
                <a:cs typeface="Consolas" panose="020B0609020204030204" pitchFamily="49" charset="0"/>
              </a:rPr>
              <a:t>-address </a:t>
            </a:r>
            <a:r>
              <a:rPr lang="en-US" dirty="0">
                <a:solidFill>
                  <a:schemeClr val="tx1"/>
                </a:solidFill>
                <a:latin typeface="Consolas" panose="020B0609020204030204" pitchFamily="49" charset="0"/>
                <a:cs typeface="Consolas" panose="020B0609020204030204" pitchFamily="49" charset="0"/>
              </a:rPr>
              <a:t>]} [ </a:t>
            </a:r>
            <a:r>
              <a:rPr lang="en-US" b="1" dirty="0">
                <a:solidFill>
                  <a:schemeClr val="tx1"/>
                </a:solidFill>
                <a:latin typeface="Consolas" panose="020B0609020204030204" pitchFamily="49" charset="0"/>
                <a:cs typeface="Consolas" panose="020B0609020204030204" pitchFamily="49" charset="0"/>
              </a:rPr>
              <a:t>track </a:t>
            </a:r>
            <a:r>
              <a:rPr lang="en-US" i="1" dirty="0">
                <a:solidFill>
                  <a:schemeClr val="tx1"/>
                </a:solidFill>
                <a:latin typeface="Consolas" panose="020B0609020204030204" pitchFamily="49" charset="0"/>
                <a:cs typeface="Consolas" panose="020B0609020204030204" pitchFamily="49" charset="0"/>
              </a:rPr>
              <a:t>number </a:t>
            </a:r>
            <a:r>
              <a:rPr lang="en-US" dirty="0">
                <a:solidFill>
                  <a:schemeClr val="tx1"/>
                </a:solidFill>
                <a:latin typeface="Consolas" panose="020B0609020204030204" pitchFamily="49" charset="0"/>
                <a:cs typeface="Consolas" panose="020B0609020204030204" pitchFamily="49" charset="0"/>
              </a:rPr>
              <a:t>] </a:t>
            </a:r>
            <a:r>
              <a:rPr lang="en-US" dirty="0">
                <a:solidFill>
                  <a:schemeClr val="tx1"/>
                </a:solidFill>
              </a:rPr>
              <a:t>global configuration command. </a:t>
            </a:r>
          </a:p>
          <a:p>
            <a:r>
              <a:rPr lang="en-US" dirty="0">
                <a:solidFill>
                  <a:schemeClr val="tx1"/>
                </a:solidFill>
              </a:rPr>
              <a:t>The command can be used with the </a:t>
            </a:r>
            <a:r>
              <a:rPr lang="en-US" b="1" dirty="0">
                <a:solidFill>
                  <a:schemeClr val="tx1"/>
                </a:solidFill>
              </a:rPr>
              <a:t>track </a:t>
            </a:r>
            <a:r>
              <a:rPr lang="en-US" dirty="0">
                <a:solidFill>
                  <a:schemeClr val="tx1"/>
                </a:solidFill>
              </a:rPr>
              <a:t>keyword to establish a static route that tracks an object.</a:t>
            </a:r>
          </a:p>
        </p:txBody>
      </p:sp>
    </p:spTree>
    <p:extLst>
      <p:ext uri="{BB962C8B-B14F-4D97-AF65-F5344CB8AC3E}">
        <p14:creationId xmlns:p14="http://schemas.microsoft.com/office/powerpoint/2010/main" val="6660612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Configuring IP SLA Example</a:t>
            </a:r>
          </a:p>
        </p:txBody>
      </p:sp>
      <p:sp>
        <p:nvSpPr>
          <p:cNvPr id="3" name="Content Placeholder 2"/>
          <p:cNvSpPr>
            <a:spLocks noGrp="1"/>
          </p:cNvSpPr>
          <p:nvPr>
            <p:ph idx="1"/>
          </p:nvPr>
        </p:nvSpPr>
        <p:spPr/>
        <p:txBody>
          <a:bodyPr/>
          <a:lstStyle/>
          <a:p>
            <a:r>
              <a:rPr lang="en-US" dirty="0">
                <a:solidFill>
                  <a:schemeClr val="tx1"/>
                </a:solidFill>
              </a:rPr>
              <a:t>The static route to ISP1a (ISP-1), which has been assigned an administrative distance of 2</a:t>
            </a:r>
          </a:p>
          <a:p>
            <a:r>
              <a:rPr lang="en-US" dirty="0">
                <a:solidFill>
                  <a:schemeClr val="tx1"/>
                </a:solidFill>
              </a:rPr>
              <a:t>The static route to ISP2a (ISP-2), which has been assigned an administrative distance of 3</a:t>
            </a:r>
          </a:p>
        </p:txBody>
      </p:sp>
      <p:pic>
        <p:nvPicPr>
          <p:cNvPr id="7" name="Picture 6"/>
          <p:cNvPicPr>
            <a:picLocks noChangeAspect="1"/>
          </p:cNvPicPr>
          <p:nvPr/>
        </p:nvPicPr>
        <p:blipFill>
          <a:blip r:embed="rId3"/>
          <a:stretch>
            <a:fillRect/>
          </a:stretch>
        </p:blipFill>
        <p:spPr>
          <a:xfrm>
            <a:off x="1277287" y="3672590"/>
            <a:ext cx="6524582" cy="2826634"/>
          </a:xfrm>
          <a:prstGeom prst="rect">
            <a:avLst/>
          </a:prstGeom>
        </p:spPr>
      </p:pic>
    </p:spTree>
    <p:extLst>
      <p:ext uri="{BB962C8B-B14F-4D97-AF65-F5344CB8AC3E}">
        <p14:creationId xmlns:p14="http://schemas.microsoft.com/office/powerpoint/2010/main" val="29075177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In the example, you will</a:t>
            </a:r>
          </a:p>
        </p:txBody>
      </p:sp>
      <p:sp>
        <p:nvSpPr>
          <p:cNvPr id="3" name="Content Placeholder 2"/>
          <p:cNvSpPr>
            <a:spLocks noGrp="1"/>
          </p:cNvSpPr>
          <p:nvPr>
            <p:ph idx="1"/>
          </p:nvPr>
        </p:nvSpPr>
        <p:spPr/>
        <p:txBody>
          <a:bodyPr/>
          <a:lstStyle/>
          <a:p>
            <a:r>
              <a:rPr lang="en-US" dirty="0">
                <a:solidFill>
                  <a:schemeClr val="tx1"/>
                </a:solidFill>
              </a:rPr>
              <a:t>Configure an IP SLA operation with the ISP 1 DNS server</a:t>
            </a:r>
          </a:p>
          <a:p>
            <a:r>
              <a:rPr lang="en-US" dirty="0">
                <a:solidFill>
                  <a:schemeClr val="tx1"/>
                </a:solidFill>
              </a:rPr>
              <a:t>Define a tracking object assign an action</a:t>
            </a:r>
          </a:p>
          <a:p>
            <a:r>
              <a:rPr lang="en-US" dirty="0">
                <a:solidFill>
                  <a:schemeClr val="tx1"/>
                </a:solidFill>
              </a:rPr>
              <a:t>Configure an IP SLA operation with the ISP 2 DNS server</a:t>
            </a:r>
          </a:p>
          <a:p>
            <a:r>
              <a:rPr lang="en-US" dirty="0">
                <a:solidFill>
                  <a:schemeClr val="tx1"/>
                </a:solidFill>
              </a:rPr>
              <a:t>Define a tracking object assign an action</a:t>
            </a:r>
          </a:p>
        </p:txBody>
      </p:sp>
    </p:spTree>
    <p:extLst>
      <p:ext uri="{BB962C8B-B14F-4D97-AF65-F5344CB8AC3E}">
        <p14:creationId xmlns:p14="http://schemas.microsoft.com/office/powerpoint/2010/main" val="293174981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4073" y="602252"/>
            <a:ext cx="8285227" cy="1002613"/>
          </a:xfrm>
        </p:spPr>
        <p:txBody>
          <a:bodyPr>
            <a:noAutofit/>
          </a:bodyPr>
          <a:lstStyle/>
          <a:p>
            <a:r>
              <a:rPr lang="en-US" sz="3000" dirty="0"/>
              <a:t>Configure IP SLA  and Track Object for ISP 1</a:t>
            </a:r>
          </a:p>
        </p:txBody>
      </p:sp>
      <p:pic>
        <p:nvPicPr>
          <p:cNvPr id="4" name="Picture 3"/>
          <p:cNvPicPr>
            <a:picLocks noChangeAspect="1"/>
          </p:cNvPicPr>
          <p:nvPr/>
        </p:nvPicPr>
        <p:blipFill>
          <a:blip r:embed="rId2"/>
          <a:stretch>
            <a:fillRect/>
          </a:stretch>
        </p:blipFill>
        <p:spPr>
          <a:xfrm>
            <a:off x="728069" y="2337170"/>
            <a:ext cx="7844431" cy="1704894"/>
          </a:xfrm>
          <a:prstGeom prst="rect">
            <a:avLst/>
          </a:prstGeom>
        </p:spPr>
      </p:pic>
      <p:pic>
        <p:nvPicPr>
          <p:cNvPr id="5" name="Picture 4"/>
          <p:cNvPicPr>
            <a:picLocks noChangeAspect="1"/>
          </p:cNvPicPr>
          <p:nvPr/>
        </p:nvPicPr>
        <p:blipFill>
          <a:blip r:embed="rId3"/>
          <a:stretch>
            <a:fillRect/>
          </a:stretch>
        </p:blipFill>
        <p:spPr>
          <a:xfrm>
            <a:off x="728069" y="4604068"/>
            <a:ext cx="7931231" cy="1159372"/>
          </a:xfrm>
          <a:prstGeom prst="rect">
            <a:avLst/>
          </a:prstGeom>
        </p:spPr>
      </p:pic>
    </p:spTree>
    <p:extLst>
      <p:ext uri="{BB962C8B-B14F-4D97-AF65-F5344CB8AC3E}">
        <p14:creationId xmlns:p14="http://schemas.microsoft.com/office/powerpoint/2010/main" val="167720474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291" y="912270"/>
            <a:ext cx="8331779" cy="1015006"/>
          </a:xfrm>
        </p:spPr>
        <p:txBody>
          <a:bodyPr>
            <a:noAutofit/>
          </a:bodyPr>
          <a:lstStyle/>
          <a:p>
            <a:r>
              <a:rPr lang="en-US" sz="3000" dirty="0"/>
              <a:t>Configure IP SLA  and Track Object for ISP 2</a:t>
            </a:r>
          </a:p>
        </p:txBody>
      </p:sp>
      <p:pic>
        <p:nvPicPr>
          <p:cNvPr id="4" name="Picture 3"/>
          <p:cNvPicPr>
            <a:picLocks noChangeAspect="1"/>
          </p:cNvPicPr>
          <p:nvPr/>
        </p:nvPicPr>
        <p:blipFill>
          <a:blip r:embed="rId2"/>
          <a:stretch>
            <a:fillRect/>
          </a:stretch>
        </p:blipFill>
        <p:spPr>
          <a:xfrm>
            <a:off x="546235" y="2306782"/>
            <a:ext cx="7967777" cy="1535887"/>
          </a:xfrm>
          <a:prstGeom prst="rect">
            <a:avLst/>
          </a:prstGeom>
        </p:spPr>
      </p:pic>
      <p:pic>
        <p:nvPicPr>
          <p:cNvPr id="5" name="Picture 4"/>
          <p:cNvPicPr>
            <a:picLocks noChangeAspect="1"/>
          </p:cNvPicPr>
          <p:nvPr/>
        </p:nvPicPr>
        <p:blipFill>
          <a:blip r:embed="rId3"/>
          <a:stretch>
            <a:fillRect/>
          </a:stretch>
        </p:blipFill>
        <p:spPr>
          <a:xfrm>
            <a:off x="558061" y="4294301"/>
            <a:ext cx="8127009" cy="1272847"/>
          </a:xfrm>
          <a:prstGeom prst="rect">
            <a:avLst/>
          </a:prstGeom>
        </p:spPr>
      </p:pic>
    </p:spTree>
    <p:extLst>
      <p:ext uri="{BB962C8B-B14F-4D97-AF65-F5344CB8AC3E}">
        <p14:creationId xmlns:p14="http://schemas.microsoft.com/office/powerpoint/2010/main" val="9116903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8438" y="646719"/>
            <a:ext cx="8042276" cy="1336956"/>
          </a:xfrm>
        </p:spPr>
        <p:txBody>
          <a:bodyPr/>
          <a:lstStyle/>
          <a:p>
            <a:r>
              <a:rPr lang="en-US" sz="3600" dirty="0"/>
              <a:t>Configuring PBR and IP SLA Example</a:t>
            </a:r>
          </a:p>
        </p:txBody>
      </p:sp>
      <p:sp>
        <p:nvSpPr>
          <p:cNvPr id="3" name="Content Placeholder 2"/>
          <p:cNvSpPr>
            <a:spLocks noGrp="1"/>
          </p:cNvSpPr>
          <p:nvPr>
            <p:ph idx="1"/>
          </p:nvPr>
        </p:nvSpPr>
        <p:spPr>
          <a:xfrm>
            <a:off x="279399" y="1993895"/>
            <a:ext cx="8520354" cy="4507172"/>
          </a:xfrm>
        </p:spPr>
        <p:txBody>
          <a:bodyPr>
            <a:normAutofit/>
          </a:bodyPr>
          <a:lstStyle/>
          <a:p>
            <a:r>
              <a:rPr lang="en-US" sz="2000" dirty="0">
                <a:solidFill>
                  <a:schemeClr val="tx1"/>
                </a:solidFill>
              </a:rPr>
              <a:t>In this scenario, traffic paths for the clients at first branch office (router BR1) will be optimized using PBR and IP SLA. EIGRP is already configured between HQ and BR1, and all traffic flows over the Ethernet WAN link because it has the lowest EIGRP metric route. </a:t>
            </a:r>
          </a:p>
        </p:txBody>
      </p:sp>
      <p:pic>
        <p:nvPicPr>
          <p:cNvPr id="4" name="Picture 3"/>
          <p:cNvPicPr>
            <a:picLocks noChangeAspect="1"/>
          </p:cNvPicPr>
          <p:nvPr/>
        </p:nvPicPr>
        <p:blipFill>
          <a:blip r:embed="rId2"/>
          <a:stretch>
            <a:fillRect/>
          </a:stretch>
        </p:blipFill>
        <p:spPr>
          <a:xfrm>
            <a:off x="827545" y="3969327"/>
            <a:ext cx="7424063" cy="2742280"/>
          </a:xfrm>
          <a:prstGeom prst="rect">
            <a:avLst/>
          </a:prstGeom>
        </p:spPr>
      </p:pic>
    </p:spTree>
    <p:extLst>
      <p:ext uri="{BB962C8B-B14F-4D97-AF65-F5344CB8AC3E}">
        <p14:creationId xmlns:p14="http://schemas.microsoft.com/office/powerpoint/2010/main" val="15592317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In the example, you will</a:t>
            </a:r>
          </a:p>
        </p:txBody>
      </p:sp>
      <p:sp>
        <p:nvSpPr>
          <p:cNvPr id="3" name="Content Placeholder 2"/>
          <p:cNvSpPr>
            <a:spLocks noGrp="1"/>
          </p:cNvSpPr>
          <p:nvPr>
            <p:ph idx="1"/>
          </p:nvPr>
        </p:nvSpPr>
        <p:spPr/>
        <p:txBody>
          <a:bodyPr>
            <a:normAutofit fontScale="92500" lnSpcReduction="10000"/>
          </a:bodyPr>
          <a:lstStyle/>
          <a:p>
            <a:r>
              <a:rPr lang="en-US" dirty="0">
                <a:solidFill>
                  <a:schemeClr val="tx1"/>
                </a:solidFill>
              </a:rPr>
              <a:t>The new network policy for BR1 dictates that</a:t>
            </a:r>
          </a:p>
          <a:p>
            <a:pPr lvl="1"/>
            <a:r>
              <a:rPr lang="en-US" dirty="0">
                <a:solidFill>
                  <a:schemeClr val="tx1"/>
                </a:solidFill>
              </a:rPr>
              <a:t>Web traffic to the HQ site should be redirected over the serial link.</a:t>
            </a:r>
          </a:p>
          <a:p>
            <a:pPr lvl="1"/>
            <a:r>
              <a:rPr lang="en-US" dirty="0">
                <a:solidFill>
                  <a:schemeClr val="tx1"/>
                </a:solidFill>
              </a:rPr>
              <a:t>All other traffic from Notebook should go via BR2 but only if BR2 is reachable.</a:t>
            </a:r>
          </a:p>
          <a:p>
            <a:r>
              <a:rPr lang="en-US" dirty="0">
                <a:solidFill>
                  <a:schemeClr val="tx1"/>
                </a:solidFill>
              </a:rPr>
              <a:t>In the example, you will</a:t>
            </a:r>
          </a:p>
          <a:p>
            <a:pPr lvl="1"/>
            <a:r>
              <a:rPr lang="en-US" dirty="0">
                <a:solidFill>
                  <a:schemeClr val="tx1"/>
                </a:solidFill>
              </a:rPr>
              <a:t>Redirect web traffic from clients on the BR1 router going to the HQ router over the serial link using PBR</a:t>
            </a:r>
          </a:p>
          <a:p>
            <a:pPr lvl="1"/>
            <a:r>
              <a:rPr lang="en-US" dirty="0">
                <a:solidFill>
                  <a:schemeClr val="tx1"/>
                </a:solidFill>
              </a:rPr>
              <a:t>Ensure that BR2 is reachable by using an IP SLA ICMP echo test to its WAN interface</a:t>
            </a:r>
          </a:p>
          <a:p>
            <a:pPr lvl="1"/>
            <a:r>
              <a:rPr lang="en-US" dirty="0">
                <a:solidFill>
                  <a:schemeClr val="tx1"/>
                </a:solidFill>
              </a:rPr>
              <a:t>Redirect all other traffic from Notebook to router BR2 if BR2 is reachable</a:t>
            </a:r>
          </a:p>
          <a:p>
            <a:pPr lvl="1"/>
            <a:endParaRPr lang="en-US" dirty="0">
              <a:solidFill>
                <a:schemeClr val="tx1"/>
              </a:solidFill>
            </a:endParaRPr>
          </a:p>
        </p:txBody>
      </p:sp>
    </p:spTree>
    <p:extLst>
      <p:ext uri="{BB962C8B-B14F-4D97-AF65-F5344CB8AC3E}">
        <p14:creationId xmlns:p14="http://schemas.microsoft.com/office/powerpoint/2010/main" val="40063439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804618"/>
            <a:ext cx="8042276" cy="1336956"/>
          </a:xfrm>
        </p:spPr>
        <p:txBody>
          <a:bodyPr>
            <a:noAutofit/>
          </a:bodyPr>
          <a:lstStyle/>
          <a:p>
            <a:r>
              <a:rPr lang="en-US" sz="3200" dirty="0"/>
              <a:t>Redirecting Web Traffic from BR1 to HQ Using PBR</a:t>
            </a:r>
          </a:p>
        </p:txBody>
      </p:sp>
      <p:pic>
        <p:nvPicPr>
          <p:cNvPr id="4" name="Picture 3"/>
          <p:cNvPicPr>
            <a:picLocks noChangeAspect="1"/>
          </p:cNvPicPr>
          <p:nvPr/>
        </p:nvPicPr>
        <p:blipFill>
          <a:blip r:embed="rId2"/>
          <a:stretch>
            <a:fillRect/>
          </a:stretch>
        </p:blipFill>
        <p:spPr>
          <a:xfrm>
            <a:off x="884857" y="2277471"/>
            <a:ext cx="7309441" cy="1411920"/>
          </a:xfrm>
          <a:prstGeom prst="rect">
            <a:avLst/>
          </a:prstGeom>
        </p:spPr>
      </p:pic>
      <p:pic>
        <p:nvPicPr>
          <p:cNvPr id="5" name="Picture 4"/>
          <p:cNvPicPr>
            <a:picLocks noChangeAspect="1"/>
          </p:cNvPicPr>
          <p:nvPr/>
        </p:nvPicPr>
        <p:blipFill>
          <a:blip r:embed="rId3"/>
          <a:stretch>
            <a:fillRect/>
          </a:stretch>
        </p:blipFill>
        <p:spPr>
          <a:xfrm>
            <a:off x="884857" y="3764694"/>
            <a:ext cx="7207921" cy="1157520"/>
          </a:xfrm>
          <a:prstGeom prst="rect">
            <a:avLst/>
          </a:prstGeom>
        </p:spPr>
      </p:pic>
      <p:pic>
        <p:nvPicPr>
          <p:cNvPr id="6" name="Picture 5"/>
          <p:cNvPicPr>
            <a:picLocks noChangeAspect="1"/>
          </p:cNvPicPr>
          <p:nvPr/>
        </p:nvPicPr>
        <p:blipFill>
          <a:blip r:embed="rId4"/>
          <a:stretch>
            <a:fillRect/>
          </a:stretch>
        </p:blipFill>
        <p:spPr>
          <a:xfrm>
            <a:off x="884857" y="5123152"/>
            <a:ext cx="7309441" cy="941280"/>
          </a:xfrm>
          <a:prstGeom prst="rect">
            <a:avLst/>
          </a:prstGeom>
        </p:spPr>
      </p:pic>
    </p:spTree>
    <p:extLst>
      <p:ext uri="{BB962C8B-B14F-4D97-AF65-F5344CB8AC3E}">
        <p14:creationId xmlns:p14="http://schemas.microsoft.com/office/powerpoint/2010/main" val="387798926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632228"/>
            <a:ext cx="8042276" cy="1336956"/>
          </a:xfrm>
        </p:spPr>
        <p:txBody>
          <a:bodyPr>
            <a:noAutofit/>
          </a:bodyPr>
          <a:lstStyle/>
          <a:p>
            <a:r>
              <a:rPr lang="en-US" sz="3200" dirty="0"/>
              <a:t>Ensuring That BR2 Is Reachable Using IP SLA</a:t>
            </a:r>
          </a:p>
        </p:txBody>
      </p:sp>
      <p:pic>
        <p:nvPicPr>
          <p:cNvPr id="4" name="Picture 3"/>
          <p:cNvPicPr>
            <a:picLocks noChangeAspect="1"/>
          </p:cNvPicPr>
          <p:nvPr/>
        </p:nvPicPr>
        <p:blipFill>
          <a:blip r:embed="rId2"/>
          <a:stretch>
            <a:fillRect/>
          </a:stretch>
        </p:blipFill>
        <p:spPr>
          <a:xfrm>
            <a:off x="942659" y="2403835"/>
            <a:ext cx="7258681" cy="1386480"/>
          </a:xfrm>
          <a:prstGeom prst="rect">
            <a:avLst/>
          </a:prstGeom>
        </p:spPr>
      </p:pic>
      <p:pic>
        <p:nvPicPr>
          <p:cNvPr id="5" name="Picture 4"/>
          <p:cNvPicPr>
            <a:picLocks noChangeAspect="1"/>
          </p:cNvPicPr>
          <p:nvPr/>
        </p:nvPicPr>
        <p:blipFill>
          <a:blip r:embed="rId3"/>
          <a:stretch>
            <a:fillRect/>
          </a:stretch>
        </p:blipFill>
        <p:spPr>
          <a:xfrm>
            <a:off x="942659" y="4224133"/>
            <a:ext cx="7258681" cy="954000"/>
          </a:xfrm>
          <a:prstGeom prst="rect">
            <a:avLst/>
          </a:prstGeom>
        </p:spPr>
      </p:pic>
    </p:spTree>
    <p:extLst>
      <p:ext uri="{BB962C8B-B14F-4D97-AF65-F5344CB8AC3E}">
        <p14:creationId xmlns:p14="http://schemas.microsoft.com/office/powerpoint/2010/main" val="1268119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752149"/>
            <a:ext cx="8042276" cy="1336956"/>
          </a:xfrm>
        </p:spPr>
        <p:txBody>
          <a:bodyPr>
            <a:noAutofit/>
          </a:bodyPr>
          <a:lstStyle/>
          <a:p>
            <a:r>
              <a:rPr lang="en-US" sz="3600" dirty="0"/>
              <a:t>Redirect Traffic from Notebook to BR2 If Reachable</a:t>
            </a:r>
          </a:p>
        </p:txBody>
      </p:sp>
      <p:pic>
        <p:nvPicPr>
          <p:cNvPr id="4" name="Content Placeholder 3"/>
          <p:cNvPicPr>
            <a:picLocks noGrp="1" noChangeAspect="1"/>
          </p:cNvPicPr>
          <p:nvPr>
            <p:ph idx="1"/>
          </p:nvPr>
        </p:nvPicPr>
        <p:blipFill>
          <a:blip r:embed="rId2"/>
          <a:stretch>
            <a:fillRect/>
          </a:stretch>
        </p:blipFill>
        <p:spPr>
          <a:xfrm>
            <a:off x="917279" y="2637434"/>
            <a:ext cx="7258681" cy="1246560"/>
          </a:xfrm>
          <a:prstGeom prst="rect">
            <a:avLst/>
          </a:prstGeom>
        </p:spPr>
      </p:pic>
      <p:pic>
        <p:nvPicPr>
          <p:cNvPr id="5" name="Picture 4"/>
          <p:cNvPicPr>
            <a:picLocks noChangeAspect="1"/>
          </p:cNvPicPr>
          <p:nvPr/>
        </p:nvPicPr>
        <p:blipFill>
          <a:blip r:embed="rId3"/>
          <a:stretch>
            <a:fillRect/>
          </a:stretch>
        </p:blipFill>
        <p:spPr>
          <a:xfrm>
            <a:off x="968040" y="4432324"/>
            <a:ext cx="7309441" cy="1132080"/>
          </a:xfrm>
          <a:prstGeom prst="rect">
            <a:avLst/>
          </a:prstGeom>
        </p:spPr>
      </p:pic>
    </p:spTree>
    <p:extLst>
      <p:ext uri="{BB962C8B-B14F-4D97-AF65-F5344CB8AC3E}">
        <p14:creationId xmlns:p14="http://schemas.microsoft.com/office/powerpoint/2010/main" val="410671050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Verify Route Maps</a:t>
            </a:r>
          </a:p>
        </p:txBody>
      </p:sp>
      <p:pic>
        <p:nvPicPr>
          <p:cNvPr id="5" name="Content Placeholder 4"/>
          <p:cNvPicPr>
            <a:picLocks noGrp="1" noChangeAspect="1"/>
          </p:cNvPicPr>
          <p:nvPr>
            <p:ph idx="1"/>
          </p:nvPr>
        </p:nvPicPr>
        <p:blipFill>
          <a:blip r:embed="rId2"/>
          <a:stretch>
            <a:fillRect/>
          </a:stretch>
        </p:blipFill>
        <p:spPr>
          <a:xfrm>
            <a:off x="910116" y="2018961"/>
            <a:ext cx="7258681" cy="3459841"/>
          </a:xfrm>
          <a:prstGeom prst="rect">
            <a:avLst/>
          </a:prstGeom>
        </p:spPr>
      </p:pic>
    </p:spTree>
    <p:extLst>
      <p:ext uri="{BB962C8B-B14F-4D97-AF65-F5344CB8AC3E}">
        <p14:creationId xmlns:p14="http://schemas.microsoft.com/office/powerpoint/2010/main" val="328705157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557279"/>
            <a:ext cx="8042276" cy="1336956"/>
          </a:xfrm>
        </p:spPr>
        <p:txBody>
          <a:bodyPr/>
          <a:lstStyle/>
          <a:p>
            <a:r>
              <a:rPr lang="en-US" sz="3600" dirty="0"/>
              <a:t>Verify That the Route Map is Applied</a:t>
            </a:r>
          </a:p>
        </p:txBody>
      </p:sp>
      <p:pic>
        <p:nvPicPr>
          <p:cNvPr id="4" name="Content Placeholder 3"/>
          <p:cNvPicPr>
            <a:picLocks noGrp="1" noChangeAspect="1"/>
          </p:cNvPicPr>
          <p:nvPr>
            <p:ph idx="1"/>
          </p:nvPr>
        </p:nvPicPr>
        <p:blipFill>
          <a:blip r:embed="rId2"/>
          <a:stretch>
            <a:fillRect/>
          </a:stretch>
        </p:blipFill>
        <p:spPr>
          <a:xfrm>
            <a:off x="910116" y="2362401"/>
            <a:ext cx="7258681" cy="2772960"/>
          </a:xfrm>
          <a:prstGeom prst="rect">
            <a:avLst/>
          </a:prstGeom>
        </p:spPr>
      </p:pic>
    </p:spTree>
    <p:extLst>
      <p:ext uri="{BB962C8B-B14F-4D97-AF65-F5344CB8AC3E}">
        <p14:creationId xmlns:p14="http://schemas.microsoft.com/office/powerpoint/2010/main" val="91351012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Verify IP SLA Operations</a:t>
            </a:r>
          </a:p>
        </p:txBody>
      </p:sp>
      <p:pic>
        <p:nvPicPr>
          <p:cNvPr id="4" name="Picture 3"/>
          <p:cNvPicPr>
            <a:picLocks noChangeAspect="1"/>
          </p:cNvPicPr>
          <p:nvPr/>
        </p:nvPicPr>
        <p:blipFill>
          <a:blip r:embed="rId2"/>
          <a:stretch>
            <a:fillRect/>
          </a:stretch>
        </p:blipFill>
        <p:spPr>
          <a:xfrm>
            <a:off x="1024545" y="2238605"/>
            <a:ext cx="7258681" cy="852240"/>
          </a:xfrm>
          <a:prstGeom prst="rect">
            <a:avLst/>
          </a:prstGeom>
        </p:spPr>
      </p:pic>
      <p:pic>
        <p:nvPicPr>
          <p:cNvPr id="5" name="Picture 4"/>
          <p:cNvPicPr>
            <a:picLocks noChangeAspect="1"/>
          </p:cNvPicPr>
          <p:nvPr/>
        </p:nvPicPr>
        <p:blipFill>
          <a:blip r:embed="rId3"/>
          <a:stretch>
            <a:fillRect/>
          </a:stretch>
        </p:blipFill>
        <p:spPr>
          <a:xfrm>
            <a:off x="1024545" y="3065985"/>
            <a:ext cx="7258681" cy="1844400"/>
          </a:xfrm>
          <a:prstGeom prst="rect">
            <a:avLst/>
          </a:prstGeom>
        </p:spPr>
      </p:pic>
    </p:spTree>
    <p:extLst>
      <p:ext uri="{BB962C8B-B14F-4D97-AF65-F5344CB8AC3E}">
        <p14:creationId xmlns:p14="http://schemas.microsoft.com/office/powerpoint/2010/main" val="293106171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Verify Tracking Objects</a:t>
            </a:r>
          </a:p>
        </p:txBody>
      </p:sp>
      <p:pic>
        <p:nvPicPr>
          <p:cNvPr id="4" name="Picture 3"/>
          <p:cNvPicPr>
            <a:picLocks noChangeAspect="1"/>
          </p:cNvPicPr>
          <p:nvPr/>
        </p:nvPicPr>
        <p:blipFill>
          <a:blip r:embed="rId2"/>
          <a:stretch>
            <a:fillRect/>
          </a:stretch>
        </p:blipFill>
        <p:spPr>
          <a:xfrm>
            <a:off x="942659" y="2048880"/>
            <a:ext cx="7258681" cy="2760240"/>
          </a:xfrm>
          <a:prstGeom prst="rect">
            <a:avLst/>
          </a:prstGeom>
        </p:spPr>
      </p:pic>
    </p:spTree>
    <p:extLst>
      <p:ext uri="{BB962C8B-B14F-4D97-AF65-F5344CB8AC3E}">
        <p14:creationId xmlns:p14="http://schemas.microsoft.com/office/powerpoint/2010/main" val="308755248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Summary</a:t>
            </a:r>
          </a:p>
        </p:txBody>
      </p:sp>
      <p:sp>
        <p:nvSpPr>
          <p:cNvPr id="3" name="Content Placeholder 2"/>
          <p:cNvSpPr>
            <a:spLocks noGrp="1"/>
          </p:cNvSpPr>
          <p:nvPr>
            <p:ph idx="1"/>
          </p:nvPr>
        </p:nvSpPr>
        <p:spPr/>
        <p:txBody>
          <a:bodyPr>
            <a:normAutofit fontScale="70000" lnSpcReduction="20000"/>
          </a:bodyPr>
          <a:lstStyle/>
          <a:p>
            <a:r>
              <a:rPr lang="en-US" dirty="0">
                <a:solidFill>
                  <a:schemeClr val="tx1"/>
                </a:solidFill>
              </a:rPr>
              <a:t>Packet-switching mechanisms on a Cisco IOS platform, including process switching, fast switching, and CEF switching.</a:t>
            </a:r>
          </a:p>
          <a:p>
            <a:r>
              <a:rPr lang="en-US" dirty="0">
                <a:solidFill>
                  <a:schemeClr val="tx1"/>
                </a:solidFill>
              </a:rPr>
              <a:t>Overview of path control tools, including PBR and Cisco IOS IP SLAs.</a:t>
            </a:r>
          </a:p>
          <a:p>
            <a:r>
              <a:rPr lang="en-US" dirty="0">
                <a:solidFill>
                  <a:schemeClr val="tx1"/>
                </a:solidFill>
              </a:rPr>
              <a:t>Using PBR to control path selection, providing benefits including source-based transit provider selection, </a:t>
            </a:r>
            <a:r>
              <a:rPr lang="en-US" dirty="0" err="1">
                <a:solidFill>
                  <a:schemeClr val="tx1"/>
                </a:solidFill>
              </a:rPr>
              <a:t>QoS</a:t>
            </a:r>
            <a:r>
              <a:rPr lang="en-US" dirty="0">
                <a:solidFill>
                  <a:schemeClr val="tx1"/>
                </a:solidFill>
              </a:rPr>
              <a:t>, cost savings, and load sharing. PBR is applied to </a:t>
            </a:r>
            <a:r>
              <a:rPr lang="en-US" i="1" dirty="0">
                <a:solidFill>
                  <a:schemeClr val="tx1"/>
                </a:solidFill>
              </a:rPr>
              <a:t>incoming </a:t>
            </a:r>
            <a:r>
              <a:rPr lang="en-US" dirty="0">
                <a:solidFill>
                  <a:schemeClr val="tx1"/>
                </a:solidFill>
              </a:rPr>
              <a:t>packets; enabling PBR causes the router to evaluate all packets incoming on the interface using a route map configured for that purpose.</a:t>
            </a:r>
          </a:p>
          <a:p>
            <a:r>
              <a:rPr lang="en-US" dirty="0">
                <a:solidFill>
                  <a:schemeClr val="tx1"/>
                </a:solidFill>
              </a:rPr>
              <a:t>Configuring and verifying PBR, including the following steps:</a:t>
            </a:r>
          </a:p>
          <a:p>
            <a:pPr lvl="1"/>
            <a:r>
              <a:rPr lang="en-US" dirty="0">
                <a:solidFill>
                  <a:schemeClr val="tx1"/>
                </a:solidFill>
              </a:rPr>
              <a:t>Choose the path control tool to use; for PBR, </a:t>
            </a:r>
            <a:r>
              <a:rPr lang="en-US" b="1" dirty="0">
                <a:solidFill>
                  <a:schemeClr val="tx1"/>
                </a:solidFill>
              </a:rPr>
              <a:t>route-map </a:t>
            </a:r>
            <a:r>
              <a:rPr lang="en-US" dirty="0">
                <a:solidFill>
                  <a:schemeClr val="tx1"/>
                </a:solidFill>
              </a:rPr>
              <a:t>commands are used</a:t>
            </a:r>
          </a:p>
          <a:p>
            <a:pPr lvl="1"/>
            <a:r>
              <a:rPr lang="en-US" dirty="0">
                <a:solidFill>
                  <a:schemeClr val="tx1"/>
                </a:solidFill>
              </a:rPr>
              <a:t>Implement the traffic-matching configuration, specifying which traffic will be manipulated; </a:t>
            </a:r>
            <a:r>
              <a:rPr lang="en-US" b="1" dirty="0">
                <a:solidFill>
                  <a:schemeClr val="tx1"/>
                </a:solidFill>
              </a:rPr>
              <a:t>match </a:t>
            </a:r>
            <a:r>
              <a:rPr lang="en-US" dirty="0">
                <a:solidFill>
                  <a:schemeClr val="tx1"/>
                </a:solidFill>
              </a:rPr>
              <a:t>commands are used within route maps</a:t>
            </a:r>
          </a:p>
          <a:p>
            <a:pPr lvl="1"/>
            <a:r>
              <a:rPr lang="en-US" dirty="0">
                <a:solidFill>
                  <a:schemeClr val="tx1"/>
                </a:solidFill>
              </a:rPr>
              <a:t>Define the action for the matched traffic, using </a:t>
            </a:r>
            <a:r>
              <a:rPr lang="en-US" b="1" dirty="0">
                <a:solidFill>
                  <a:schemeClr val="tx1"/>
                </a:solidFill>
              </a:rPr>
              <a:t>set </a:t>
            </a:r>
            <a:r>
              <a:rPr lang="en-US" dirty="0">
                <a:solidFill>
                  <a:schemeClr val="tx1"/>
                </a:solidFill>
              </a:rPr>
              <a:t>commands within route maps</a:t>
            </a:r>
          </a:p>
          <a:p>
            <a:pPr lvl="1"/>
            <a:r>
              <a:rPr lang="en-US" dirty="0">
                <a:solidFill>
                  <a:schemeClr val="tx1"/>
                </a:solidFill>
              </a:rPr>
              <a:t>Apply the route map to incoming traffic or to traffic locally generated on the router</a:t>
            </a:r>
          </a:p>
          <a:p>
            <a:pPr lvl="1"/>
            <a:r>
              <a:rPr lang="en-US" dirty="0">
                <a:solidFill>
                  <a:schemeClr val="tx1"/>
                </a:solidFill>
              </a:rPr>
              <a:t>Verify path control results, using </a:t>
            </a:r>
            <a:r>
              <a:rPr lang="en-US" b="1" dirty="0">
                <a:solidFill>
                  <a:schemeClr val="tx1"/>
                </a:solidFill>
              </a:rPr>
              <a:t>show </a:t>
            </a:r>
            <a:r>
              <a:rPr lang="en-US" dirty="0">
                <a:solidFill>
                  <a:schemeClr val="tx1"/>
                </a:solidFill>
              </a:rPr>
              <a:t>commands</a:t>
            </a:r>
          </a:p>
        </p:txBody>
      </p:sp>
    </p:spTree>
    <p:extLst>
      <p:ext uri="{BB962C8B-B14F-4D97-AF65-F5344CB8AC3E}">
        <p14:creationId xmlns:p14="http://schemas.microsoft.com/office/powerpoint/2010/main" val="377095769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Summary</a:t>
            </a:r>
          </a:p>
        </p:txBody>
      </p:sp>
      <p:sp>
        <p:nvSpPr>
          <p:cNvPr id="3" name="Content Placeholder 2"/>
          <p:cNvSpPr>
            <a:spLocks noGrp="1"/>
          </p:cNvSpPr>
          <p:nvPr>
            <p:ph idx="1"/>
          </p:nvPr>
        </p:nvSpPr>
        <p:spPr>
          <a:xfrm>
            <a:off x="549275" y="1600201"/>
            <a:ext cx="8242456" cy="4665688"/>
          </a:xfrm>
        </p:spPr>
        <p:txBody>
          <a:bodyPr>
            <a:normAutofit fontScale="70000" lnSpcReduction="20000"/>
          </a:bodyPr>
          <a:lstStyle/>
          <a:p>
            <a:r>
              <a:rPr lang="en-US" dirty="0">
                <a:solidFill>
                  <a:schemeClr val="tx1"/>
                </a:solidFill>
              </a:rPr>
              <a:t>Cisco IOS IP SLAs, which use active traffic monitoring, generating traffic in a continuous, reliable, and predictable manner, to measure network performance. IOS IP SLAs can be used in conjunction with other tools, including the following:</a:t>
            </a:r>
          </a:p>
          <a:p>
            <a:pPr lvl="1"/>
            <a:r>
              <a:rPr lang="en-US" dirty="0">
                <a:solidFill>
                  <a:schemeClr val="tx1"/>
                </a:solidFill>
              </a:rPr>
              <a:t>Object tracking, to track the reachability of specified objects</a:t>
            </a:r>
          </a:p>
          <a:p>
            <a:pPr lvl="1"/>
            <a:r>
              <a:rPr lang="en-US" dirty="0">
                <a:solidFill>
                  <a:schemeClr val="tx1"/>
                </a:solidFill>
              </a:rPr>
              <a:t>Cisco IOS IP SLAs probes, to send different types of probes toward the desired objects</a:t>
            </a:r>
          </a:p>
          <a:p>
            <a:pPr lvl="1"/>
            <a:r>
              <a:rPr lang="en-US" dirty="0">
                <a:solidFill>
                  <a:schemeClr val="tx1"/>
                </a:solidFill>
              </a:rPr>
              <a:t>Static routes with tracking options, as a simpler alternative to PBR</a:t>
            </a:r>
          </a:p>
          <a:p>
            <a:pPr lvl="1"/>
            <a:r>
              <a:rPr lang="en-US" dirty="0">
                <a:solidFill>
                  <a:schemeClr val="tx1"/>
                </a:solidFill>
              </a:rPr>
              <a:t>Route maps with PBR, to associate the results of the tracking to the routing process</a:t>
            </a:r>
          </a:p>
          <a:p>
            <a:r>
              <a:rPr lang="en-US" dirty="0">
                <a:solidFill>
                  <a:schemeClr val="tx1"/>
                </a:solidFill>
              </a:rPr>
              <a:t>Cisco IOS IP SLA terminology, including the following:</a:t>
            </a:r>
          </a:p>
          <a:p>
            <a:pPr lvl="1"/>
            <a:r>
              <a:rPr lang="en-US" dirty="0">
                <a:solidFill>
                  <a:schemeClr val="tx1"/>
                </a:solidFill>
              </a:rPr>
              <a:t>All the Cisco IOS IP SLA measurement probe operations are configured on the IP SLA source, either by the CLI or through an SNMP tool that supports IP SLA operation. The source sends probe packets to the target.</a:t>
            </a:r>
          </a:p>
          <a:p>
            <a:pPr lvl="1"/>
            <a:r>
              <a:rPr lang="en-US" dirty="0">
                <a:solidFill>
                  <a:schemeClr val="tx1"/>
                </a:solidFill>
              </a:rPr>
              <a:t>There are two types of IP SLA operations: those in which the target device is running the IP SLA responder component, and those in which the target device is not running the IP SLA responder component (such as a web server or IP host).</a:t>
            </a:r>
          </a:p>
          <a:p>
            <a:pPr lvl="1"/>
            <a:r>
              <a:rPr lang="en-US" dirty="0">
                <a:solidFill>
                  <a:schemeClr val="tx1"/>
                </a:solidFill>
              </a:rPr>
              <a:t>An IP SLA operation is a measurement that includes protocol, frequency, traps, and thresholds.</a:t>
            </a:r>
          </a:p>
          <a:p>
            <a:r>
              <a:rPr lang="en-US" dirty="0">
                <a:solidFill>
                  <a:schemeClr val="tx1"/>
                </a:solidFill>
              </a:rPr>
              <a:t>Configuring and verifying IOS IP SLAs.</a:t>
            </a:r>
          </a:p>
          <a:p>
            <a:endParaRPr lang="en-US" dirty="0">
              <a:solidFill>
                <a:schemeClr val="tx1"/>
              </a:solidFill>
            </a:endParaRPr>
          </a:p>
        </p:txBody>
      </p:sp>
    </p:spTree>
    <p:extLst>
      <p:ext uri="{BB962C8B-B14F-4D97-AF65-F5344CB8AC3E}">
        <p14:creationId xmlns:p14="http://schemas.microsoft.com/office/powerpoint/2010/main" val="423879695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p:txBody>
          <a:bodyPr/>
          <a:lstStyle/>
          <a:p>
            <a:r>
              <a:rPr lang="en-US" dirty="0">
                <a:solidFill>
                  <a:schemeClr val="tx1"/>
                </a:solidFill>
                <a:ea typeface="Times New Roman"/>
                <a:cs typeface="Arial"/>
              </a:rPr>
              <a:t>CCNPv7 ROUTE Lab5.1 Path Control Using PBR</a:t>
            </a:r>
          </a:p>
          <a:p>
            <a:r>
              <a:rPr lang="en-US" dirty="0">
                <a:solidFill>
                  <a:schemeClr val="tx1"/>
                </a:solidFill>
              </a:rPr>
              <a:t>CCNPv7 ROUTE Lab 5.2 IP SLA Tracking and Path Control</a:t>
            </a:r>
          </a:p>
        </p:txBody>
      </p:sp>
      <p:sp>
        <p:nvSpPr>
          <p:cNvPr id="5" name="Title 4"/>
          <p:cNvSpPr>
            <a:spLocks noGrp="1"/>
          </p:cNvSpPr>
          <p:nvPr>
            <p:ph type="title"/>
          </p:nvPr>
        </p:nvSpPr>
        <p:spPr/>
        <p:txBody>
          <a:bodyPr/>
          <a:lstStyle/>
          <a:p>
            <a:r>
              <a:rPr lang="en-US" dirty="0"/>
              <a:t>Chapter 5 Labs</a:t>
            </a:r>
          </a:p>
        </p:txBody>
      </p:sp>
    </p:spTree>
    <p:extLst>
      <p:ext uri="{BB962C8B-B14F-4D97-AF65-F5344CB8AC3E}">
        <p14:creationId xmlns:p14="http://schemas.microsoft.com/office/powerpoint/2010/main" val="14083181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3673</TotalTime>
  <Words>3401</Words>
  <Application>Microsoft Office PowerPoint</Application>
  <PresentationFormat>On-screen Show (4:3)</PresentationFormat>
  <Paragraphs>214</Paragraphs>
  <Slides>59</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59</vt:i4>
      </vt:variant>
    </vt:vector>
  </HeadingPairs>
  <TitlesOfParts>
    <vt:vector size="66" baseType="lpstr">
      <vt:lpstr>Apple Chancery</vt:lpstr>
      <vt:lpstr>Arial</vt:lpstr>
      <vt:lpstr>Calibri</vt:lpstr>
      <vt:lpstr>Consolas</vt:lpstr>
      <vt:lpstr>News Gothic MT</vt:lpstr>
      <vt:lpstr>Wingdings 2</vt:lpstr>
      <vt:lpstr>Breeze</vt:lpstr>
      <vt:lpstr>Path Control Implementation</vt:lpstr>
      <vt:lpstr>Using Cisco Express Forwarding Switching</vt:lpstr>
      <vt:lpstr>Control and Data Plane</vt:lpstr>
      <vt:lpstr>Control and Data Plane</vt:lpstr>
      <vt:lpstr>Cisco Switching Mechanisms</vt:lpstr>
      <vt:lpstr>Process switching</vt:lpstr>
      <vt:lpstr>Process switching</vt:lpstr>
      <vt:lpstr>Fast switching</vt:lpstr>
      <vt:lpstr>Fast switching</vt:lpstr>
      <vt:lpstr>Cisco Express Forwarding</vt:lpstr>
      <vt:lpstr>Cisco Express Forwarding</vt:lpstr>
      <vt:lpstr>Process and Fast Switching</vt:lpstr>
      <vt:lpstr>Cisco Express Forwarding</vt:lpstr>
      <vt:lpstr>Cisco Express Forwarding</vt:lpstr>
      <vt:lpstr>CEF FIB Table</vt:lpstr>
      <vt:lpstr>CEF Adjancency Table</vt:lpstr>
      <vt:lpstr>CEF Exceptions</vt:lpstr>
      <vt:lpstr>Enable and Disable CEF by Interface</vt:lpstr>
      <vt:lpstr>Enable and Disable CEF Globally</vt:lpstr>
      <vt:lpstr>Understanding Path Control</vt:lpstr>
      <vt:lpstr>The Need for Path Control</vt:lpstr>
      <vt:lpstr>The Need for Path Control</vt:lpstr>
      <vt:lpstr>Implementing Path Control Using Policy-Based Routing</vt:lpstr>
      <vt:lpstr>PBR Features</vt:lpstr>
      <vt:lpstr>Steps for Configuring PBR</vt:lpstr>
      <vt:lpstr>Configuring PBR – Route-Map</vt:lpstr>
      <vt:lpstr>PBR match Commands</vt:lpstr>
      <vt:lpstr>PBR set Commands</vt:lpstr>
      <vt:lpstr>Configuring PBR Example</vt:lpstr>
      <vt:lpstr>Verify Normal Traffic Paths</vt:lpstr>
      <vt:lpstr>Configure PBR to Alter the Traffic Flow from the Notebook</vt:lpstr>
      <vt:lpstr>Verify the PBR Configuration and Traffic Path</vt:lpstr>
      <vt:lpstr>Implementing Path Control Using Cisco IOS IP SLAs</vt:lpstr>
      <vt:lpstr>IP SLA Features</vt:lpstr>
      <vt:lpstr>Cisco IOS IP SLA Sources and Targets</vt:lpstr>
      <vt:lpstr>Steps for Configuring IP SLAs</vt:lpstr>
      <vt:lpstr>Step 1. Configuring Cisco IOS IP SLA Operations</vt:lpstr>
      <vt:lpstr>IP SLA icmp-echo</vt:lpstr>
      <vt:lpstr>IP SLA ICMP Echo Configuration Mode Commands</vt:lpstr>
      <vt:lpstr>Schedule the IP SLA Operation</vt:lpstr>
      <vt:lpstr>Step 2: Configuring Cisco IOS IP SLA Tracking Objects</vt:lpstr>
      <vt:lpstr>delay Command Parameters</vt:lpstr>
      <vt:lpstr>Step 3: Defining an Action Associated with a Tracking Object</vt:lpstr>
      <vt:lpstr>Configuring IP SLA Example</vt:lpstr>
      <vt:lpstr>In the example, you will</vt:lpstr>
      <vt:lpstr>Configure IP SLA  and Track Object for ISP 1</vt:lpstr>
      <vt:lpstr>Configure IP SLA  and Track Object for ISP 2</vt:lpstr>
      <vt:lpstr>Configuring PBR and IP SLA Example</vt:lpstr>
      <vt:lpstr>In the example, you will</vt:lpstr>
      <vt:lpstr>Redirecting Web Traffic from BR1 to HQ Using PBR</vt:lpstr>
      <vt:lpstr>Ensuring That BR2 Is Reachable Using IP SLA</vt:lpstr>
      <vt:lpstr>Redirect Traffic from Notebook to BR2 If Reachable</vt:lpstr>
      <vt:lpstr>Verify Route Maps</vt:lpstr>
      <vt:lpstr>Verify That the Route Map is Applied</vt:lpstr>
      <vt:lpstr>Verify IP SLA Operations</vt:lpstr>
      <vt:lpstr>Verify Tracking Objects</vt:lpstr>
      <vt:lpstr>Summary</vt:lpstr>
      <vt:lpstr>Summary</vt:lpstr>
      <vt:lpstr>Chapter 5 Labs</vt:lpstr>
    </vt:vector>
  </TitlesOfParts>
  <Company>Swansea Metropolitan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Kapilan Radhakrishnan</dc:creator>
  <cp:lastModifiedBy>Kapilan Radhakrishnan</cp:lastModifiedBy>
  <cp:revision>254</cp:revision>
  <dcterms:created xsi:type="dcterms:W3CDTF">2011-10-03T10:20:59Z</dcterms:created>
  <dcterms:modified xsi:type="dcterms:W3CDTF">2019-02-04T14:17:55Z</dcterms:modified>
</cp:coreProperties>
</file>