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8" r:id="rId4"/>
    <p:sldId id="264" r:id="rId5"/>
    <p:sldId id="259" r:id="rId6"/>
    <p:sldId id="261" r:id="rId7"/>
    <p:sldId id="267" r:id="rId8"/>
    <p:sldId id="262" r:id="rId9"/>
    <p:sldId id="266" r:id="rId10"/>
    <p:sldId id="263" r:id="rId11"/>
    <p:sldId id="260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83289A-9D65-4752-83E0-CDF0D2E1DDFB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1754115-72C3-4454-92E1-290984B2F498}">
      <dgm:prSet custT="1"/>
      <dgm:spPr/>
      <dgm:t>
        <a:bodyPr/>
        <a:lstStyle/>
        <a:p>
          <a:r>
            <a:rPr lang="en-GB" sz="3200" dirty="0"/>
            <a:t>Name the different types of costs a business can incur.</a:t>
          </a:r>
          <a:endParaRPr lang="en-US" sz="3200" dirty="0"/>
        </a:p>
      </dgm:t>
    </dgm:pt>
    <dgm:pt modelId="{93B29D29-0327-429B-A301-BA49672963BE}" type="parTrans" cxnId="{CF6CA9D2-6ED0-4373-8982-4947C0E89F69}">
      <dgm:prSet/>
      <dgm:spPr/>
      <dgm:t>
        <a:bodyPr/>
        <a:lstStyle/>
        <a:p>
          <a:endParaRPr lang="en-US"/>
        </a:p>
      </dgm:t>
    </dgm:pt>
    <dgm:pt modelId="{82A34C91-5D4A-4EF4-A520-377C7E72A51C}" type="sibTrans" cxnId="{CF6CA9D2-6ED0-4373-8982-4947C0E89F69}">
      <dgm:prSet/>
      <dgm:spPr/>
      <dgm:t>
        <a:bodyPr/>
        <a:lstStyle/>
        <a:p>
          <a:endParaRPr lang="en-US"/>
        </a:p>
      </dgm:t>
    </dgm:pt>
    <dgm:pt modelId="{E05EF8B7-A1DF-4C97-AB63-151A9055D454}">
      <dgm:prSet custT="1"/>
      <dgm:spPr/>
      <dgm:t>
        <a:bodyPr/>
        <a:lstStyle/>
        <a:p>
          <a:r>
            <a:rPr lang="en-GB" sz="3200" dirty="0"/>
            <a:t>State whether they are: direct (variable) or indirect (fixed).</a:t>
          </a:r>
          <a:endParaRPr lang="en-US" sz="3200" dirty="0"/>
        </a:p>
      </dgm:t>
    </dgm:pt>
    <dgm:pt modelId="{7127733F-AC3C-4FF6-B58C-880FBBF89440}" type="parTrans" cxnId="{0195C9E4-09A3-4F89-B0BE-B8549DFA89D6}">
      <dgm:prSet/>
      <dgm:spPr/>
      <dgm:t>
        <a:bodyPr/>
        <a:lstStyle/>
        <a:p>
          <a:endParaRPr lang="en-US"/>
        </a:p>
      </dgm:t>
    </dgm:pt>
    <dgm:pt modelId="{819B6746-753C-481A-8124-19458C025463}" type="sibTrans" cxnId="{0195C9E4-09A3-4F89-B0BE-B8549DFA89D6}">
      <dgm:prSet/>
      <dgm:spPr/>
      <dgm:t>
        <a:bodyPr/>
        <a:lstStyle/>
        <a:p>
          <a:endParaRPr lang="en-US"/>
        </a:p>
      </dgm:t>
    </dgm:pt>
    <dgm:pt modelId="{DFD6A502-0C4E-4FD1-88DE-A1F5357FB192}" type="pres">
      <dgm:prSet presAssocID="{F283289A-9D65-4752-83E0-CDF0D2E1DDF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FEE3FC-54B2-4659-BD3E-E3570E2A22F6}" type="pres">
      <dgm:prSet presAssocID="{81754115-72C3-4454-92E1-290984B2F498}" presName="hierRoot1" presStyleCnt="0"/>
      <dgm:spPr/>
    </dgm:pt>
    <dgm:pt modelId="{962F55E0-C776-46DE-A1EA-F0B2C144633D}" type="pres">
      <dgm:prSet presAssocID="{81754115-72C3-4454-92E1-290984B2F498}" presName="composite" presStyleCnt="0"/>
      <dgm:spPr/>
    </dgm:pt>
    <dgm:pt modelId="{3BE68873-4276-415A-A328-08DD7BA9F5BF}" type="pres">
      <dgm:prSet presAssocID="{81754115-72C3-4454-92E1-290984B2F498}" presName="background" presStyleLbl="node0" presStyleIdx="0" presStyleCnt="2"/>
      <dgm:spPr/>
    </dgm:pt>
    <dgm:pt modelId="{B0AD5E18-AF13-4027-A874-44229274B94A}" type="pres">
      <dgm:prSet presAssocID="{81754115-72C3-4454-92E1-290984B2F498}" presName="text" presStyleLbl="fgAcc0" presStyleIdx="0" presStyleCnt="2">
        <dgm:presLayoutVars>
          <dgm:chPref val="3"/>
        </dgm:presLayoutVars>
      </dgm:prSet>
      <dgm:spPr/>
    </dgm:pt>
    <dgm:pt modelId="{E0A9F680-5875-4926-8458-17682B8BE736}" type="pres">
      <dgm:prSet presAssocID="{81754115-72C3-4454-92E1-290984B2F498}" presName="hierChild2" presStyleCnt="0"/>
      <dgm:spPr/>
    </dgm:pt>
    <dgm:pt modelId="{5E20F6AE-97FF-4DB3-BDB5-2F64D3247F50}" type="pres">
      <dgm:prSet presAssocID="{E05EF8B7-A1DF-4C97-AB63-151A9055D454}" presName="hierRoot1" presStyleCnt="0"/>
      <dgm:spPr/>
    </dgm:pt>
    <dgm:pt modelId="{C307D190-43C9-4945-88BA-7AF2453752F7}" type="pres">
      <dgm:prSet presAssocID="{E05EF8B7-A1DF-4C97-AB63-151A9055D454}" presName="composite" presStyleCnt="0"/>
      <dgm:spPr/>
    </dgm:pt>
    <dgm:pt modelId="{DB395E82-F5E1-4159-824B-EBEBE53C97FA}" type="pres">
      <dgm:prSet presAssocID="{E05EF8B7-A1DF-4C97-AB63-151A9055D454}" presName="background" presStyleLbl="node0" presStyleIdx="1" presStyleCnt="2"/>
      <dgm:spPr/>
    </dgm:pt>
    <dgm:pt modelId="{3E18A6FC-D74B-4FEB-8783-8700A3351392}" type="pres">
      <dgm:prSet presAssocID="{E05EF8B7-A1DF-4C97-AB63-151A9055D454}" presName="text" presStyleLbl="fgAcc0" presStyleIdx="1" presStyleCnt="2">
        <dgm:presLayoutVars>
          <dgm:chPref val="3"/>
        </dgm:presLayoutVars>
      </dgm:prSet>
      <dgm:spPr/>
    </dgm:pt>
    <dgm:pt modelId="{3FC63F95-859C-4EDC-91FC-656FCB42C1BC}" type="pres">
      <dgm:prSet presAssocID="{E05EF8B7-A1DF-4C97-AB63-151A9055D454}" presName="hierChild2" presStyleCnt="0"/>
      <dgm:spPr/>
    </dgm:pt>
  </dgm:ptLst>
  <dgm:cxnLst>
    <dgm:cxn modelId="{E480821A-0955-47AD-89DA-572E55E9E0FD}" type="presOf" srcId="{81754115-72C3-4454-92E1-290984B2F498}" destId="{B0AD5E18-AF13-4027-A874-44229274B94A}" srcOrd="0" destOrd="0" presId="urn:microsoft.com/office/officeart/2005/8/layout/hierarchy1"/>
    <dgm:cxn modelId="{07CD9453-A581-43DE-BE6C-07153ECFA364}" type="presOf" srcId="{E05EF8B7-A1DF-4C97-AB63-151A9055D454}" destId="{3E18A6FC-D74B-4FEB-8783-8700A3351392}" srcOrd="0" destOrd="0" presId="urn:microsoft.com/office/officeart/2005/8/layout/hierarchy1"/>
    <dgm:cxn modelId="{CF6CA9D2-6ED0-4373-8982-4947C0E89F69}" srcId="{F283289A-9D65-4752-83E0-CDF0D2E1DDFB}" destId="{81754115-72C3-4454-92E1-290984B2F498}" srcOrd="0" destOrd="0" parTransId="{93B29D29-0327-429B-A301-BA49672963BE}" sibTransId="{82A34C91-5D4A-4EF4-A520-377C7E72A51C}"/>
    <dgm:cxn modelId="{655357D3-C7E8-4643-AB06-1AF7FFB5ACA3}" type="presOf" srcId="{F283289A-9D65-4752-83E0-CDF0D2E1DDFB}" destId="{DFD6A502-0C4E-4FD1-88DE-A1F5357FB192}" srcOrd="0" destOrd="0" presId="urn:microsoft.com/office/officeart/2005/8/layout/hierarchy1"/>
    <dgm:cxn modelId="{0195C9E4-09A3-4F89-B0BE-B8549DFA89D6}" srcId="{F283289A-9D65-4752-83E0-CDF0D2E1DDFB}" destId="{E05EF8B7-A1DF-4C97-AB63-151A9055D454}" srcOrd="1" destOrd="0" parTransId="{7127733F-AC3C-4FF6-B58C-880FBBF89440}" sibTransId="{819B6746-753C-481A-8124-19458C025463}"/>
    <dgm:cxn modelId="{8EC57BA3-C8B5-4A2E-A643-557F8655A44B}" type="presParOf" srcId="{DFD6A502-0C4E-4FD1-88DE-A1F5357FB192}" destId="{E2FEE3FC-54B2-4659-BD3E-E3570E2A22F6}" srcOrd="0" destOrd="0" presId="urn:microsoft.com/office/officeart/2005/8/layout/hierarchy1"/>
    <dgm:cxn modelId="{0E2D3F55-69ED-4157-AACC-0AAB3CB22432}" type="presParOf" srcId="{E2FEE3FC-54B2-4659-BD3E-E3570E2A22F6}" destId="{962F55E0-C776-46DE-A1EA-F0B2C144633D}" srcOrd="0" destOrd="0" presId="urn:microsoft.com/office/officeart/2005/8/layout/hierarchy1"/>
    <dgm:cxn modelId="{1359C285-B3B4-408C-B670-B9D2DDE2593C}" type="presParOf" srcId="{962F55E0-C776-46DE-A1EA-F0B2C144633D}" destId="{3BE68873-4276-415A-A328-08DD7BA9F5BF}" srcOrd="0" destOrd="0" presId="urn:microsoft.com/office/officeart/2005/8/layout/hierarchy1"/>
    <dgm:cxn modelId="{06FEAA06-DE7C-4EE8-AF71-42F261279C6C}" type="presParOf" srcId="{962F55E0-C776-46DE-A1EA-F0B2C144633D}" destId="{B0AD5E18-AF13-4027-A874-44229274B94A}" srcOrd="1" destOrd="0" presId="urn:microsoft.com/office/officeart/2005/8/layout/hierarchy1"/>
    <dgm:cxn modelId="{117C28A4-7E8B-4BDC-8B4B-9A0617296375}" type="presParOf" srcId="{E2FEE3FC-54B2-4659-BD3E-E3570E2A22F6}" destId="{E0A9F680-5875-4926-8458-17682B8BE736}" srcOrd="1" destOrd="0" presId="urn:microsoft.com/office/officeart/2005/8/layout/hierarchy1"/>
    <dgm:cxn modelId="{EF290AB1-60EC-4AA7-8102-471A1F00A683}" type="presParOf" srcId="{DFD6A502-0C4E-4FD1-88DE-A1F5357FB192}" destId="{5E20F6AE-97FF-4DB3-BDB5-2F64D3247F50}" srcOrd="1" destOrd="0" presId="urn:microsoft.com/office/officeart/2005/8/layout/hierarchy1"/>
    <dgm:cxn modelId="{E63F22D0-00E5-4D52-B601-7D71D8E3749C}" type="presParOf" srcId="{5E20F6AE-97FF-4DB3-BDB5-2F64D3247F50}" destId="{C307D190-43C9-4945-88BA-7AF2453752F7}" srcOrd="0" destOrd="0" presId="urn:microsoft.com/office/officeart/2005/8/layout/hierarchy1"/>
    <dgm:cxn modelId="{636A1E52-28F0-4B97-8DB1-3CD3480425FD}" type="presParOf" srcId="{C307D190-43C9-4945-88BA-7AF2453752F7}" destId="{DB395E82-F5E1-4159-824B-EBEBE53C97FA}" srcOrd="0" destOrd="0" presId="urn:microsoft.com/office/officeart/2005/8/layout/hierarchy1"/>
    <dgm:cxn modelId="{5906C577-FF8D-4892-A475-42822A376254}" type="presParOf" srcId="{C307D190-43C9-4945-88BA-7AF2453752F7}" destId="{3E18A6FC-D74B-4FEB-8783-8700A3351392}" srcOrd="1" destOrd="0" presId="urn:microsoft.com/office/officeart/2005/8/layout/hierarchy1"/>
    <dgm:cxn modelId="{7D246A01-8E74-4F18-90D2-FD8B3F5C9812}" type="presParOf" srcId="{5E20F6AE-97FF-4DB3-BDB5-2F64D3247F50}" destId="{3FC63F95-859C-4EDC-91FC-656FCB42C1B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83289A-9D65-4752-83E0-CDF0D2E1DDF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1754115-72C3-4454-92E1-290984B2F498}">
      <dgm:prSet/>
      <dgm:spPr/>
      <dgm:t>
        <a:bodyPr/>
        <a:lstStyle/>
        <a:p>
          <a:r>
            <a:rPr lang="en-GB" dirty="0"/>
            <a:t>We can name the different types of costs a business can incur.</a:t>
          </a:r>
          <a:endParaRPr lang="en-US" dirty="0"/>
        </a:p>
      </dgm:t>
    </dgm:pt>
    <dgm:pt modelId="{93B29D29-0327-429B-A301-BA49672963BE}" type="parTrans" cxnId="{CF6CA9D2-6ED0-4373-8982-4947C0E89F69}">
      <dgm:prSet/>
      <dgm:spPr/>
      <dgm:t>
        <a:bodyPr/>
        <a:lstStyle/>
        <a:p>
          <a:endParaRPr lang="en-US"/>
        </a:p>
      </dgm:t>
    </dgm:pt>
    <dgm:pt modelId="{82A34C91-5D4A-4EF4-A520-377C7E72A51C}" type="sibTrans" cxnId="{CF6CA9D2-6ED0-4373-8982-4947C0E89F69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E05EF8B7-A1DF-4C97-AB63-151A9055D454}">
      <dgm:prSet/>
      <dgm:spPr/>
      <dgm:t>
        <a:bodyPr/>
        <a:lstStyle/>
        <a:p>
          <a:r>
            <a:rPr lang="en-GB" dirty="0"/>
            <a:t>We can state whether they are: direct (variable) or indirect (fixed).</a:t>
          </a:r>
          <a:endParaRPr lang="en-US" dirty="0"/>
        </a:p>
      </dgm:t>
    </dgm:pt>
    <dgm:pt modelId="{7127733F-AC3C-4FF6-B58C-880FBBF89440}" type="parTrans" cxnId="{0195C9E4-09A3-4F89-B0BE-B8549DFA89D6}">
      <dgm:prSet/>
      <dgm:spPr/>
      <dgm:t>
        <a:bodyPr/>
        <a:lstStyle/>
        <a:p>
          <a:endParaRPr lang="en-US"/>
        </a:p>
      </dgm:t>
    </dgm:pt>
    <dgm:pt modelId="{819B6746-753C-481A-8124-19458C025463}" type="sibTrans" cxnId="{0195C9E4-09A3-4F89-B0BE-B8549DFA89D6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E90914AC-2048-40ED-96EE-0797B6E24FB1}" type="pres">
      <dgm:prSet presAssocID="{F283289A-9D65-4752-83E0-CDF0D2E1DDFB}" presName="Name0" presStyleCnt="0">
        <dgm:presLayoutVars>
          <dgm:animLvl val="lvl"/>
          <dgm:resizeHandles val="exact"/>
        </dgm:presLayoutVars>
      </dgm:prSet>
      <dgm:spPr/>
    </dgm:pt>
    <dgm:pt modelId="{2533BF52-E548-4189-BF16-7AB9A05AF17B}" type="pres">
      <dgm:prSet presAssocID="{81754115-72C3-4454-92E1-290984B2F498}" presName="compositeNode" presStyleCnt="0">
        <dgm:presLayoutVars>
          <dgm:bulletEnabled val="1"/>
        </dgm:presLayoutVars>
      </dgm:prSet>
      <dgm:spPr/>
    </dgm:pt>
    <dgm:pt modelId="{21CD1A02-1260-4D2A-9FAE-029FC17A5F3B}" type="pres">
      <dgm:prSet presAssocID="{81754115-72C3-4454-92E1-290984B2F498}" presName="bgRect" presStyleLbl="bgAccFollowNode1" presStyleIdx="0" presStyleCnt="2"/>
      <dgm:spPr/>
    </dgm:pt>
    <dgm:pt modelId="{99272038-AEAD-4426-B178-CFB6DF860125}" type="pres">
      <dgm:prSet presAssocID="{82A34C91-5D4A-4EF4-A520-377C7E72A51C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96633272-B5CE-4E8B-A3C6-FA1CF81DAEB5}" type="pres">
      <dgm:prSet presAssocID="{81754115-72C3-4454-92E1-290984B2F498}" presName="bottomLine" presStyleLbl="alignNode1" presStyleIdx="1" presStyleCnt="4">
        <dgm:presLayoutVars/>
      </dgm:prSet>
      <dgm:spPr/>
    </dgm:pt>
    <dgm:pt modelId="{FCCF4D4B-D85E-45E0-A32A-E50E696E39FB}" type="pres">
      <dgm:prSet presAssocID="{81754115-72C3-4454-92E1-290984B2F498}" presName="nodeText" presStyleLbl="bgAccFollowNode1" presStyleIdx="0" presStyleCnt="2">
        <dgm:presLayoutVars>
          <dgm:bulletEnabled val="1"/>
        </dgm:presLayoutVars>
      </dgm:prSet>
      <dgm:spPr/>
    </dgm:pt>
    <dgm:pt modelId="{F3C3B7F1-992C-4422-9331-B00FDD322E7A}" type="pres">
      <dgm:prSet presAssocID="{82A34C91-5D4A-4EF4-A520-377C7E72A51C}" presName="sibTrans" presStyleCnt="0"/>
      <dgm:spPr/>
    </dgm:pt>
    <dgm:pt modelId="{F5A166EF-1360-4838-AC7A-BA2B3D099F8B}" type="pres">
      <dgm:prSet presAssocID="{E05EF8B7-A1DF-4C97-AB63-151A9055D454}" presName="compositeNode" presStyleCnt="0">
        <dgm:presLayoutVars>
          <dgm:bulletEnabled val="1"/>
        </dgm:presLayoutVars>
      </dgm:prSet>
      <dgm:spPr/>
    </dgm:pt>
    <dgm:pt modelId="{215AF0A4-5219-4E52-8A4C-1AB7CAF08D97}" type="pres">
      <dgm:prSet presAssocID="{E05EF8B7-A1DF-4C97-AB63-151A9055D454}" presName="bgRect" presStyleLbl="bgAccFollowNode1" presStyleIdx="1" presStyleCnt="2"/>
      <dgm:spPr/>
    </dgm:pt>
    <dgm:pt modelId="{FD9DF918-8A3A-4729-8229-453CE2E58D29}" type="pres">
      <dgm:prSet presAssocID="{819B6746-753C-481A-8124-19458C025463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8C2D17F2-E648-4CE9-9006-89291A4C04AF}" type="pres">
      <dgm:prSet presAssocID="{E05EF8B7-A1DF-4C97-AB63-151A9055D454}" presName="bottomLine" presStyleLbl="alignNode1" presStyleIdx="3" presStyleCnt="4">
        <dgm:presLayoutVars/>
      </dgm:prSet>
      <dgm:spPr/>
    </dgm:pt>
    <dgm:pt modelId="{7F83758F-22B1-429F-8948-99EFBCFDED99}" type="pres">
      <dgm:prSet presAssocID="{E05EF8B7-A1DF-4C97-AB63-151A9055D454}" presName="nodeText" presStyleLbl="bgAccFollowNode1" presStyleIdx="1" presStyleCnt="2">
        <dgm:presLayoutVars>
          <dgm:bulletEnabled val="1"/>
        </dgm:presLayoutVars>
      </dgm:prSet>
      <dgm:spPr/>
    </dgm:pt>
  </dgm:ptLst>
  <dgm:cxnLst>
    <dgm:cxn modelId="{93B1B021-A2B6-4B77-914D-6D8A47F1EDF0}" type="presOf" srcId="{81754115-72C3-4454-92E1-290984B2F498}" destId="{21CD1A02-1260-4D2A-9FAE-029FC17A5F3B}" srcOrd="0" destOrd="0" presId="urn:microsoft.com/office/officeart/2016/7/layout/BasicLinearProcessNumbered"/>
    <dgm:cxn modelId="{C40DC64A-EC2C-4656-8A5B-03A74F2DD762}" type="presOf" srcId="{F283289A-9D65-4752-83E0-CDF0D2E1DDFB}" destId="{E90914AC-2048-40ED-96EE-0797B6E24FB1}" srcOrd="0" destOrd="0" presId="urn:microsoft.com/office/officeart/2016/7/layout/BasicLinearProcessNumbered"/>
    <dgm:cxn modelId="{6D34B452-67B5-4790-AA21-6AEDE0464B49}" type="presOf" srcId="{E05EF8B7-A1DF-4C97-AB63-151A9055D454}" destId="{7F83758F-22B1-429F-8948-99EFBCFDED99}" srcOrd="1" destOrd="0" presId="urn:microsoft.com/office/officeart/2016/7/layout/BasicLinearProcessNumbered"/>
    <dgm:cxn modelId="{020A3793-2797-4645-BC68-561E2A8F859E}" type="presOf" srcId="{82A34C91-5D4A-4EF4-A520-377C7E72A51C}" destId="{99272038-AEAD-4426-B178-CFB6DF860125}" srcOrd="0" destOrd="0" presId="urn:microsoft.com/office/officeart/2016/7/layout/BasicLinearProcessNumbered"/>
    <dgm:cxn modelId="{A99913BA-989B-47F6-83F8-FBE5F6CCA21A}" type="presOf" srcId="{81754115-72C3-4454-92E1-290984B2F498}" destId="{FCCF4D4B-D85E-45E0-A32A-E50E696E39FB}" srcOrd="1" destOrd="0" presId="urn:microsoft.com/office/officeart/2016/7/layout/BasicLinearProcessNumbered"/>
    <dgm:cxn modelId="{518A32BC-4E52-41FE-9797-A0EFF70C9602}" type="presOf" srcId="{819B6746-753C-481A-8124-19458C025463}" destId="{FD9DF918-8A3A-4729-8229-453CE2E58D29}" srcOrd="0" destOrd="0" presId="urn:microsoft.com/office/officeart/2016/7/layout/BasicLinearProcessNumbered"/>
    <dgm:cxn modelId="{CF6CA9D2-6ED0-4373-8982-4947C0E89F69}" srcId="{F283289A-9D65-4752-83E0-CDF0D2E1DDFB}" destId="{81754115-72C3-4454-92E1-290984B2F498}" srcOrd="0" destOrd="0" parTransId="{93B29D29-0327-429B-A301-BA49672963BE}" sibTransId="{82A34C91-5D4A-4EF4-A520-377C7E72A51C}"/>
    <dgm:cxn modelId="{257A79DF-85EE-4EBB-9924-2BB7DBC37259}" type="presOf" srcId="{E05EF8B7-A1DF-4C97-AB63-151A9055D454}" destId="{215AF0A4-5219-4E52-8A4C-1AB7CAF08D97}" srcOrd="0" destOrd="0" presId="urn:microsoft.com/office/officeart/2016/7/layout/BasicLinearProcessNumbered"/>
    <dgm:cxn modelId="{0195C9E4-09A3-4F89-B0BE-B8549DFA89D6}" srcId="{F283289A-9D65-4752-83E0-CDF0D2E1DDFB}" destId="{E05EF8B7-A1DF-4C97-AB63-151A9055D454}" srcOrd="1" destOrd="0" parTransId="{7127733F-AC3C-4FF6-B58C-880FBBF89440}" sibTransId="{819B6746-753C-481A-8124-19458C025463}"/>
    <dgm:cxn modelId="{A9A21455-393E-4385-99C1-83D0A33B1544}" type="presParOf" srcId="{E90914AC-2048-40ED-96EE-0797B6E24FB1}" destId="{2533BF52-E548-4189-BF16-7AB9A05AF17B}" srcOrd="0" destOrd="0" presId="urn:microsoft.com/office/officeart/2016/7/layout/BasicLinearProcessNumbered"/>
    <dgm:cxn modelId="{0E7F422E-1AB9-49C4-86E2-4C0E958E9029}" type="presParOf" srcId="{2533BF52-E548-4189-BF16-7AB9A05AF17B}" destId="{21CD1A02-1260-4D2A-9FAE-029FC17A5F3B}" srcOrd="0" destOrd="0" presId="urn:microsoft.com/office/officeart/2016/7/layout/BasicLinearProcessNumbered"/>
    <dgm:cxn modelId="{4D9BE230-962B-4CF8-88D3-147C6D7B7F87}" type="presParOf" srcId="{2533BF52-E548-4189-BF16-7AB9A05AF17B}" destId="{99272038-AEAD-4426-B178-CFB6DF860125}" srcOrd="1" destOrd="0" presId="urn:microsoft.com/office/officeart/2016/7/layout/BasicLinearProcessNumbered"/>
    <dgm:cxn modelId="{77A250FD-ACB6-4C95-B814-DB3BE9B6E352}" type="presParOf" srcId="{2533BF52-E548-4189-BF16-7AB9A05AF17B}" destId="{96633272-B5CE-4E8B-A3C6-FA1CF81DAEB5}" srcOrd="2" destOrd="0" presId="urn:microsoft.com/office/officeart/2016/7/layout/BasicLinearProcessNumbered"/>
    <dgm:cxn modelId="{3B4EB426-E9ED-4504-A367-160379715DDB}" type="presParOf" srcId="{2533BF52-E548-4189-BF16-7AB9A05AF17B}" destId="{FCCF4D4B-D85E-45E0-A32A-E50E696E39FB}" srcOrd="3" destOrd="0" presId="urn:microsoft.com/office/officeart/2016/7/layout/BasicLinearProcessNumbered"/>
    <dgm:cxn modelId="{5EED725A-52A1-464F-BF5B-D7AAC457F66B}" type="presParOf" srcId="{E90914AC-2048-40ED-96EE-0797B6E24FB1}" destId="{F3C3B7F1-992C-4422-9331-B00FDD322E7A}" srcOrd="1" destOrd="0" presId="urn:microsoft.com/office/officeart/2016/7/layout/BasicLinearProcessNumbered"/>
    <dgm:cxn modelId="{62BDF8DA-2E31-4D5C-983F-22FF9B98A83C}" type="presParOf" srcId="{E90914AC-2048-40ED-96EE-0797B6E24FB1}" destId="{F5A166EF-1360-4838-AC7A-BA2B3D099F8B}" srcOrd="2" destOrd="0" presId="urn:microsoft.com/office/officeart/2016/7/layout/BasicLinearProcessNumbered"/>
    <dgm:cxn modelId="{F6BBE5EC-FF84-497B-8B38-2E664CEA1517}" type="presParOf" srcId="{F5A166EF-1360-4838-AC7A-BA2B3D099F8B}" destId="{215AF0A4-5219-4E52-8A4C-1AB7CAF08D97}" srcOrd="0" destOrd="0" presId="urn:microsoft.com/office/officeart/2016/7/layout/BasicLinearProcessNumbered"/>
    <dgm:cxn modelId="{8CD77C15-B2A2-49D6-9433-9D8DFCD22329}" type="presParOf" srcId="{F5A166EF-1360-4838-AC7A-BA2B3D099F8B}" destId="{FD9DF918-8A3A-4729-8229-453CE2E58D29}" srcOrd="1" destOrd="0" presId="urn:microsoft.com/office/officeart/2016/7/layout/BasicLinearProcessNumbered"/>
    <dgm:cxn modelId="{D9D9A896-27E4-405E-AEB6-9D69915A8C4B}" type="presParOf" srcId="{F5A166EF-1360-4838-AC7A-BA2B3D099F8B}" destId="{8C2D17F2-E648-4CE9-9006-89291A4C04AF}" srcOrd="2" destOrd="0" presId="urn:microsoft.com/office/officeart/2016/7/layout/BasicLinearProcessNumbered"/>
    <dgm:cxn modelId="{63ABF176-30FA-451B-A76E-4C3B870F47DC}" type="presParOf" srcId="{F5A166EF-1360-4838-AC7A-BA2B3D099F8B}" destId="{7F83758F-22B1-429F-8948-99EFBCFDED9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68873-4276-415A-A328-08DD7BA9F5BF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AD5E18-AF13-4027-A874-44229274B94A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Name the different types of costs a business can incur.</a:t>
          </a:r>
          <a:endParaRPr lang="en-US" sz="3200" kern="1200" dirty="0"/>
        </a:p>
      </dsp:txBody>
      <dsp:txXfrm>
        <a:off x="535713" y="1032452"/>
        <a:ext cx="3967760" cy="2463577"/>
      </dsp:txXfrm>
    </dsp:sp>
    <dsp:sp modelId="{DB395E82-F5E1-4159-824B-EBEBE53C97FA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18A6FC-D74B-4FEB-8783-8700A3351392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State whether they are: direct (variable) or indirect (fixed).</a:t>
          </a:r>
          <a:endParaRPr lang="en-US" sz="3200" kern="1200" dirty="0"/>
        </a:p>
      </dsp:txBody>
      <dsp:txXfrm>
        <a:off x="5572553" y="1032452"/>
        <a:ext cx="3967760" cy="24635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CD1A02-1260-4D2A-9FAE-029FC17A5F3B}">
      <dsp:nvSpPr>
        <dsp:cNvPr id="0" name=""/>
        <dsp:cNvSpPr/>
      </dsp:nvSpPr>
      <dsp:spPr>
        <a:xfrm>
          <a:off x="859" y="0"/>
          <a:ext cx="3350432" cy="455793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13" tIns="330200" rIns="26121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We can name the different types of costs a business can incur.</a:t>
          </a:r>
          <a:endParaRPr lang="en-US" sz="2600" kern="1200" dirty="0"/>
        </a:p>
      </dsp:txBody>
      <dsp:txXfrm>
        <a:off x="859" y="1732014"/>
        <a:ext cx="3350432" cy="2734759"/>
      </dsp:txXfrm>
    </dsp:sp>
    <dsp:sp modelId="{99272038-AEAD-4426-B178-CFB6DF860125}">
      <dsp:nvSpPr>
        <dsp:cNvPr id="0" name=""/>
        <dsp:cNvSpPr/>
      </dsp:nvSpPr>
      <dsp:spPr>
        <a:xfrm>
          <a:off x="992385" y="455793"/>
          <a:ext cx="1367379" cy="13673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06" tIns="12700" rIns="10660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92633" y="656041"/>
        <a:ext cx="966883" cy="966883"/>
      </dsp:txXfrm>
    </dsp:sp>
    <dsp:sp modelId="{96633272-B5CE-4E8B-A3C6-FA1CF81DAEB5}">
      <dsp:nvSpPr>
        <dsp:cNvPr id="0" name=""/>
        <dsp:cNvSpPr/>
      </dsp:nvSpPr>
      <dsp:spPr>
        <a:xfrm>
          <a:off x="859" y="4557860"/>
          <a:ext cx="3350432" cy="72"/>
        </a:xfrm>
        <a:prstGeom prst="rect">
          <a:avLst/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accent2">
              <a:hueOff val="-988095"/>
              <a:satOff val="4733"/>
              <a:lumOff val="43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5AF0A4-5219-4E52-8A4C-1AB7CAF08D97}">
      <dsp:nvSpPr>
        <dsp:cNvPr id="0" name=""/>
        <dsp:cNvSpPr/>
      </dsp:nvSpPr>
      <dsp:spPr>
        <a:xfrm>
          <a:off x="3686334" y="0"/>
          <a:ext cx="3350432" cy="4557932"/>
        </a:xfrm>
        <a:prstGeom prst="rect">
          <a:avLst/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13" tIns="330200" rIns="26121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We can state whether they are: direct (variable) or indirect (fixed).</a:t>
          </a:r>
          <a:endParaRPr lang="en-US" sz="2600" kern="1200" dirty="0"/>
        </a:p>
      </dsp:txBody>
      <dsp:txXfrm>
        <a:off x="3686334" y="1732014"/>
        <a:ext cx="3350432" cy="2734759"/>
      </dsp:txXfrm>
    </dsp:sp>
    <dsp:sp modelId="{FD9DF918-8A3A-4729-8229-453CE2E58D29}">
      <dsp:nvSpPr>
        <dsp:cNvPr id="0" name=""/>
        <dsp:cNvSpPr/>
      </dsp:nvSpPr>
      <dsp:spPr>
        <a:xfrm>
          <a:off x="4677860" y="455793"/>
          <a:ext cx="1367379" cy="1367379"/>
        </a:xfrm>
        <a:prstGeom prst="ellipse">
          <a:avLst/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accent2">
              <a:hueOff val="-1976191"/>
              <a:satOff val="9467"/>
              <a:lumOff val="87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06" tIns="12700" rIns="10660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78108" y="656041"/>
        <a:ext cx="966883" cy="966883"/>
      </dsp:txXfrm>
    </dsp:sp>
    <dsp:sp modelId="{8C2D17F2-E648-4CE9-9006-89291A4C04AF}">
      <dsp:nvSpPr>
        <dsp:cNvPr id="0" name=""/>
        <dsp:cNvSpPr/>
      </dsp:nvSpPr>
      <dsp:spPr>
        <a:xfrm>
          <a:off x="3686334" y="4557860"/>
          <a:ext cx="3350432" cy="72"/>
        </a:xfrm>
        <a:prstGeom prst="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292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987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824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089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616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316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98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679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97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994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858155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770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723830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46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149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736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7DDA1-0E27-46B2-A1EF-68DE0A00847E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BA3BD6A-6AD6-4F7D-BB61-2FA995484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10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6.svg"/><Relationship Id="rId7" Type="http://schemas.openxmlformats.org/officeDocument/2006/relationships/diagramLayout" Target="../diagrams/layout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image" Target="../media/image8.svg"/><Relationship Id="rId10" Type="http://schemas.microsoft.com/office/2007/relationships/diagramDrawing" Target="../diagrams/drawing2.xml"/><Relationship Id="rId4" Type="http://schemas.openxmlformats.org/officeDocument/2006/relationships/image" Target="../media/image7.png"/><Relationship Id="rId9" Type="http://schemas.openxmlformats.org/officeDocument/2006/relationships/diagramColors" Target="../diagrams/colors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sd.keepcalm-o-matic.co.uk/i/keep-calm-and-carry-on-accounting-3.pn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ngravells.com/information/micro-teaching" TargetMode="External"/><Relationship Id="rId2" Type="http://schemas.openxmlformats.org/officeDocument/2006/relationships/hyperlink" Target="http://www.edbatista.com/2007/10/experiential.html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30D58-9E30-4BA9-8FDD-75B4F8AC5C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Deborah Ann Lloyd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2F27E5-9AE5-420D-B7EA-7DA918978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1803701</a:t>
            </a:r>
          </a:p>
          <a:p>
            <a:pPr algn="ctr"/>
            <a:r>
              <a:rPr lang="en-GB" sz="2800" b="1" dirty="0"/>
              <a:t>Business Costs</a:t>
            </a:r>
          </a:p>
        </p:txBody>
      </p:sp>
      <p:sp>
        <p:nvSpPr>
          <p:cNvPr id="22" name="Isosceles Triangle 9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3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6645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5FD923D-7BAA-45D5-9782-59916CAA4E63}"/>
              </a:ext>
            </a:extLst>
          </p:cNvPr>
          <p:cNvSpPr/>
          <p:nvPr/>
        </p:nvSpPr>
        <p:spPr>
          <a:xfrm>
            <a:off x="3273287" y="2787781"/>
            <a:ext cx="6096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we all have access to the internet? 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  Any questions/queries?</a:t>
            </a:r>
            <a:b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2111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9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1421B-357E-4453-BA2F-CCEAB4ED3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Introduction…</a:t>
            </a:r>
            <a:r>
              <a:rPr lang="en-US" dirty="0">
                <a:solidFill>
                  <a:srgbClr val="FF0000"/>
                </a:solidFill>
              </a:rPr>
              <a:t>accounting is…</a:t>
            </a: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E90954-5260-4433-990E-DEE97F98E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0886" y="2021946"/>
            <a:ext cx="8596668" cy="3880773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dirty="0"/>
              <a:t>“</a:t>
            </a:r>
            <a:r>
              <a:rPr lang="en-US" sz="2400" dirty="0"/>
              <a:t>Accounting is a process that involves recording, classifying and summarising business transactions.” (Jones, 2002).</a:t>
            </a:r>
          </a:p>
          <a:p>
            <a:endParaRPr lang="en-US" sz="2400" dirty="0"/>
          </a:p>
          <a:p>
            <a:pPr marL="285750" indent="-285750">
              <a:buFont typeface="Wingdings 3" charset="2"/>
              <a:buChar char=""/>
            </a:pPr>
            <a:r>
              <a:rPr lang="en-US" sz="2400" dirty="0"/>
              <a:t>“Accounting is a service provided for those who need information about an entity’s financial performance, its assets and its liabilities.”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400" dirty="0"/>
              <a:t>Financial accounting: Required by law, historical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400" dirty="0"/>
              <a:t>Management accounting:  Not required by law. </a:t>
            </a:r>
          </a:p>
          <a:p>
            <a:pPr algn="r"/>
            <a:r>
              <a:rPr lang="en-US" sz="2400" dirty="0"/>
              <a:t>(Dyson, 2010)</a:t>
            </a: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6725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B7432B-EDF4-4C35-94C8-A58FAF53A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sz="4400" dirty="0"/>
              <a:t>Business Costs - Learning Objectives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AB65E6-B40C-4C12-B99F-C5EBACD345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409732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0122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FAC09-16F6-4DCD-99A1-65ED48237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7951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Business Costs - Discussion Time</a:t>
            </a:r>
          </a:p>
        </p:txBody>
      </p:sp>
      <p:sp>
        <p:nvSpPr>
          <p:cNvPr id="30" name="Isosceles Triangle 21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9A83D6-89E3-4C1B-AD64-A97264B0F6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33502" y="1272209"/>
            <a:ext cx="8596668" cy="520810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/>
              <a:t>“</a:t>
            </a:r>
            <a:r>
              <a:rPr lang="en-US" sz="2000" dirty="0"/>
              <a:t>Costs are the expenses a business incurs when producing and supplying products and services to customers.” (Jones, 2002). </a:t>
            </a:r>
          </a:p>
          <a:p>
            <a:r>
              <a:rPr lang="en-US" sz="3200" dirty="0">
                <a:solidFill>
                  <a:srgbClr val="FF0000"/>
                </a:solidFill>
              </a:rPr>
              <a:t>Over to you…</a:t>
            </a:r>
          </a:p>
          <a:p>
            <a:r>
              <a:rPr lang="en-US" sz="2000" dirty="0"/>
              <a:t>Discuss in pairs what these expenses are… (list is not exhaustive).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Wages                                        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Raw Materials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Packaging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Heating and lighting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Rent 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Business rates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Advertising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Insurance </a:t>
            </a:r>
          </a:p>
        </p:txBody>
      </p:sp>
      <p:sp>
        <p:nvSpPr>
          <p:cNvPr id="31" name="Isosceles Triangle 23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4157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9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46D4795-EF65-46B6-BC45-D2C8AEA7C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running costs of a business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D7E133-9C8A-4573-B6ED-B5C1288088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4295" y="816638"/>
            <a:ext cx="4619706" cy="57299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Direct costs (Variable):  These costs vary depending on the quantity of items a business has produced or sold.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/>
              <a:t>Indirect costs (Fixed): These are costs which will not change regardless of the quantity a business has produced or sold.</a:t>
            </a:r>
          </a:p>
          <a:p>
            <a:pPr algn="r"/>
            <a:r>
              <a:rPr lang="en-US" sz="2000" dirty="0"/>
              <a:t>(Drury, 2008,pp.24-29)</a:t>
            </a:r>
          </a:p>
        </p:txBody>
      </p:sp>
    </p:spTree>
    <p:extLst>
      <p:ext uri="{BB962C8B-B14F-4D97-AF65-F5344CB8AC3E}">
        <p14:creationId xmlns:p14="http://schemas.microsoft.com/office/powerpoint/2010/main" val="2295574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3BF67C-330E-45FE-A204-106E16365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Bill </a:t>
            </a:r>
            <a:r>
              <a:rPr lang="en-US" sz="3700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D’Meachair</a:t>
            </a:r>
            <a:r>
              <a:rPr lang="en-US" sz="37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owns a factory that makes office furniture…</a:t>
            </a:r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Graphic 5" descr="Factory">
            <a:extLst>
              <a:ext uri="{FF2B5EF4-FFF2-40B4-BE49-F238E27FC236}">
                <a16:creationId xmlns:a16="http://schemas.microsoft.com/office/drawing/2014/main" id="{5A24DE19-94AF-4D21-9FB5-84BCD139AA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40617" y="1261330"/>
            <a:ext cx="4335340" cy="433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482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FDD271-89DB-4530-905C-955F5E3148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1563" y="3856101"/>
            <a:ext cx="4335468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</a:rPr>
              <a:t>Do we all have internet access?</a:t>
            </a:r>
          </a:p>
        </p:txBody>
      </p:sp>
      <p:pic>
        <p:nvPicPr>
          <p:cNvPr id="7" name="Graphic 6" descr="Internet">
            <a:extLst>
              <a:ext uri="{FF2B5EF4-FFF2-40B4-BE49-F238E27FC236}">
                <a16:creationId xmlns:a16="http://schemas.microsoft.com/office/drawing/2014/main" id="{617A88E2-EE20-443C-9CEB-968B07A191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5998" y="1924043"/>
            <a:ext cx="3280613" cy="328061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6A366CA-9FC6-4E53-869E-6A58E749F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5385" y="1722966"/>
            <a:ext cx="8596668" cy="3403600"/>
          </a:xfrm>
        </p:spPr>
        <p:txBody>
          <a:bodyPr/>
          <a:lstStyle/>
          <a:p>
            <a:r>
              <a:rPr lang="en-GB" dirty="0"/>
              <a:t>Kahoot.it!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11336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7432B-EDF4-4C35-94C8-A58FAF53A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Learning Objectives Summary </a:t>
            </a:r>
            <a:endParaRPr lang="en-GB" dirty="0"/>
          </a:p>
        </p:txBody>
      </p:sp>
      <p:pic>
        <p:nvPicPr>
          <p:cNvPr id="4" name="Graphic 3" descr="Grinning Face with No Fill">
            <a:extLst>
              <a:ext uri="{FF2B5EF4-FFF2-40B4-BE49-F238E27FC236}">
                <a16:creationId xmlns:a16="http://schemas.microsoft.com/office/drawing/2014/main" id="{B593E12F-5C89-4888-9BD8-04CC7E3AB1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5576" y="2290145"/>
            <a:ext cx="1343024" cy="1343024"/>
          </a:xfrm>
          <a:prstGeom prst="rect">
            <a:avLst/>
          </a:prstGeom>
        </p:spPr>
      </p:pic>
      <p:pic>
        <p:nvPicPr>
          <p:cNvPr id="7" name="Graphic 6" descr="Confused Face with No Fill">
            <a:extLst>
              <a:ext uri="{FF2B5EF4-FFF2-40B4-BE49-F238E27FC236}">
                <a16:creationId xmlns:a16="http://schemas.microsoft.com/office/drawing/2014/main" id="{F1671FB6-21A2-40EC-9E40-8490C0BB52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9441" y="3992914"/>
            <a:ext cx="1455293" cy="1455293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AB65E6-B40C-4C12-B99F-C5EBACD345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1764576"/>
              </p:ext>
            </p:extLst>
          </p:nvPr>
        </p:nvGraphicFramePr>
        <p:xfrm>
          <a:off x="2746055" y="2026563"/>
          <a:ext cx="7037626" cy="4557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283047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5002F6C-0142-4BD1-B14C-B2A8BE2BC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89F2A4C-8C64-4700-8689-78F603984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8575" cap="sq">
            <a:solidFill>
              <a:srgbClr val="D30C06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2D319C7-9C28-43A9-8E17-FF51B24B12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521" y="1138638"/>
            <a:ext cx="4595836" cy="459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E19A1ED-0CF6-413C-9DD5-743D593A4059}"/>
              </a:ext>
            </a:extLst>
          </p:cNvPr>
          <p:cNvSpPr/>
          <p:nvPr/>
        </p:nvSpPr>
        <p:spPr>
          <a:xfrm>
            <a:off x="9936937" y="6116330"/>
            <a:ext cx="177805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100" dirty="0" err="1"/>
              <a:t>Keepcalm</a:t>
            </a:r>
            <a:r>
              <a:rPr lang="en-GB" sz="1100" dirty="0"/>
              <a:t>-o-</a:t>
            </a:r>
            <a:r>
              <a:rPr lang="en-GB" sz="1100" dirty="0" err="1"/>
              <a:t>matic</a:t>
            </a:r>
            <a:r>
              <a:rPr lang="en-GB" sz="1100" dirty="0"/>
              <a:t> (2018)</a:t>
            </a:r>
          </a:p>
        </p:txBody>
      </p:sp>
    </p:spTree>
    <p:extLst>
      <p:ext uri="{BB962C8B-B14F-4D97-AF65-F5344CB8AC3E}">
        <p14:creationId xmlns:p14="http://schemas.microsoft.com/office/powerpoint/2010/main" val="3375835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7640E-B19A-4C0B-8D10-DE4F70755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DA98A5-AA73-4CAA-B918-C31D8761EC0D}"/>
              </a:ext>
            </a:extLst>
          </p:cNvPr>
          <p:cNvSpPr/>
          <p:nvPr/>
        </p:nvSpPr>
        <p:spPr>
          <a:xfrm>
            <a:off x="1927667" y="1930400"/>
            <a:ext cx="7176575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Drury, C. (2008) </a:t>
            </a:r>
            <a:r>
              <a:rPr lang="en-GB" i="1" dirty="0"/>
              <a:t>Management and cost accounting</a:t>
            </a:r>
            <a:r>
              <a:rPr lang="en-GB" dirty="0"/>
              <a:t>. 7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Cengage learning.</a:t>
            </a:r>
          </a:p>
          <a:p>
            <a:endParaRPr lang="en-GB" dirty="0"/>
          </a:p>
          <a:p>
            <a:r>
              <a:rPr lang="en-GB" dirty="0"/>
              <a:t>Dyson, R. </a:t>
            </a:r>
            <a:r>
              <a:rPr lang="en-GB" i="1" dirty="0"/>
              <a:t>Accounting for non-accounting students</a:t>
            </a:r>
            <a:r>
              <a:rPr lang="en-GB" dirty="0"/>
              <a:t>. 8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Essex: Pearson Education Ltd. </a:t>
            </a:r>
          </a:p>
          <a:p>
            <a:endParaRPr lang="en-GB" dirty="0"/>
          </a:p>
          <a:p>
            <a:r>
              <a:rPr lang="en-GB" dirty="0"/>
              <a:t>Jones, R. (2002) </a:t>
            </a:r>
            <a:r>
              <a:rPr lang="en-GB" i="1" dirty="0"/>
              <a:t>Business accounting</a:t>
            </a:r>
            <a:r>
              <a:rPr lang="en-GB" dirty="0"/>
              <a:t>. Lancashire: Causeway Press Ltd.</a:t>
            </a:r>
          </a:p>
          <a:p>
            <a:endParaRPr lang="en-GB" dirty="0"/>
          </a:p>
          <a:p>
            <a:r>
              <a:rPr lang="en-GB" dirty="0" err="1"/>
              <a:t>Keepcalm</a:t>
            </a:r>
            <a:r>
              <a:rPr lang="en-GB" dirty="0"/>
              <a:t>-o-</a:t>
            </a:r>
            <a:r>
              <a:rPr lang="en-GB" dirty="0" err="1"/>
              <a:t>matic</a:t>
            </a:r>
            <a:r>
              <a:rPr lang="en-GB" dirty="0"/>
              <a:t> (2018) </a:t>
            </a:r>
            <a:r>
              <a:rPr lang="en-GB" i="1" dirty="0"/>
              <a:t>Keep calm and carry on accounting </a:t>
            </a:r>
            <a:r>
              <a:rPr lang="en-GB" dirty="0"/>
              <a:t>Online. Available at: </a:t>
            </a:r>
            <a:r>
              <a:rPr lang="en-GB" u="sng" dirty="0">
                <a:hlinkClick r:id="rId2"/>
              </a:rPr>
              <a:t>http://sd.keepcalm-o-matic.co.uk/i/keep-calm-and-carry-on-accounting-3.png</a:t>
            </a:r>
            <a:r>
              <a:rPr lang="en-GB" dirty="0"/>
              <a:t> </a:t>
            </a:r>
          </a:p>
          <a:p>
            <a:r>
              <a:rPr lang="en-GB" dirty="0"/>
              <a:t>(Accessed: 22 September, 2018).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1153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B7347-489D-4719-97A9-D21A7C3FF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25D88B7-FC5D-4CAB-9FD0-CEB4AB80D670}"/>
              </a:ext>
            </a:extLst>
          </p:cNvPr>
          <p:cNvSpPr/>
          <p:nvPr/>
        </p:nvSpPr>
        <p:spPr>
          <a:xfrm>
            <a:off x="748224" y="2065279"/>
            <a:ext cx="845488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Corney</a:t>
            </a:r>
            <a:r>
              <a:rPr lang="en-GB" dirty="0"/>
              <a:t>, A. (2007) ‘Ed </a:t>
            </a:r>
            <a:r>
              <a:rPr lang="en-GB" dirty="0" err="1"/>
              <a:t>Bastista</a:t>
            </a:r>
            <a:r>
              <a:rPr lang="en-GB" dirty="0"/>
              <a:t>, effective coaching’: </a:t>
            </a:r>
            <a:r>
              <a:rPr lang="en-GB" i="1" dirty="0"/>
              <a:t>Experimental learning cycles, </a:t>
            </a:r>
            <a:r>
              <a:rPr lang="en-GB" dirty="0"/>
              <a:t>21 October.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2"/>
              </a:rPr>
              <a:t>http://www.edbatista.com/2007/10/experiential.html</a:t>
            </a:r>
            <a:r>
              <a:rPr lang="en-GB" dirty="0"/>
              <a:t> (Accessed 23 September 2018).</a:t>
            </a:r>
          </a:p>
          <a:p>
            <a:endParaRPr lang="en-GB" dirty="0"/>
          </a:p>
          <a:p>
            <a:r>
              <a:rPr lang="en-GB" dirty="0"/>
              <a:t>Gravells, A. (2013) </a:t>
            </a:r>
            <a:r>
              <a:rPr lang="en-GB" i="1" dirty="0"/>
              <a:t>Micro-teaching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http://www.anngravells.com/information/micro-teaching</a:t>
            </a:r>
            <a:r>
              <a:rPr lang="en-GB" dirty="0"/>
              <a:t> (Accessed: 20 September 2018). </a:t>
            </a:r>
          </a:p>
          <a:p>
            <a:endParaRPr lang="en-GB" dirty="0"/>
          </a:p>
          <a:p>
            <a:r>
              <a:rPr lang="en-GB" dirty="0"/>
              <a:t>Marriot, P., Edwards, J.R. and </a:t>
            </a:r>
            <a:r>
              <a:rPr lang="en-GB" dirty="0" err="1"/>
              <a:t>Mellett</a:t>
            </a:r>
            <a:r>
              <a:rPr lang="en-GB" dirty="0"/>
              <a:t>, H. J. (2002) </a:t>
            </a:r>
            <a:r>
              <a:rPr lang="en-GB" i="1" dirty="0"/>
              <a:t>Introduction to accounting</a:t>
            </a:r>
            <a:r>
              <a:rPr lang="en-GB" dirty="0"/>
              <a:t>. 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Sage Publications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2957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497</Words>
  <Application>Microsoft Office PowerPoint</Application>
  <PresentationFormat>Widescreen</PresentationFormat>
  <Paragraphs>55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Trebuchet MS</vt:lpstr>
      <vt:lpstr>Wingdings</vt:lpstr>
      <vt:lpstr>Wingdings 3</vt:lpstr>
      <vt:lpstr>Facet</vt:lpstr>
      <vt:lpstr>Deborah Ann Lloyd</vt:lpstr>
      <vt:lpstr>PowerPoint Presentation</vt:lpstr>
      <vt:lpstr>Introduction…accounting is…</vt:lpstr>
      <vt:lpstr>Business Costs - Learning Objectives</vt:lpstr>
      <vt:lpstr>Business Costs - Discussion Time</vt:lpstr>
      <vt:lpstr>The running costs of a business </vt:lpstr>
      <vt:lpstr>Bill D’Meachair owns a factory that makes office furniture…</vt:lpstr>
      <vt:lpstr>Kahoot.it!</vt:lpstr>
      <vt:lpstr>Learning Objectives Summary </vt:lpstr>
      <vt:lpstr>PowerPoint Presentation</vt:lpstr>
      <vt:lpstr>References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Deborah Ann Lloyd</dc:title>
  <dc:creator>Deborah Lloyd</dc:creator>
  <cp:lastModifiedBy>Deborah Lloyd</cp:lastModifiedBy>
  <cp:revision>14</cp:revision>
  <dcterms:created xsi:type="dcterms:W3CDTF">2018-09-22T14:15:11Z</dcterms:created>
  <dcterms:modified xsi:type="dcterms:W3CDTF">2018-09-24T11:56:24Z</dcterms:modified>
</cp:coreProperties>
</file>