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79" r:id="rId11"/>
    <p:sldId id="277" r:id="rId12"/>
    <p:sldId id="276" r:id="rId13"/>
    <p:sldId id="280" r:id="rId14"/>
    <p:sldId id="265" r:id="rId15"/>
    <p:sldId id="267" r:id="rId16"/>
    <p:sldId id="268" r:id="rId17"/>
    <p:sldId id="269" r:id="rId18"/>
    <p:sldId id="270" r:id="rId19"/>
    <p:sldId id="271" r:id="rId20"/>
    <p:sldId id="272" r:id="rId21"/>
    <p:sldId id="273" r:id="rId22"/>
    <p:sldId id="274" r:id="rId23"/>
    <p:sldId id="275" r:id="rId24"/>
    <p:sldId id="278" r:id="rId25"/>
    <p:sldId id="26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96" autoAdjust="0"/>
    <p:restoredTop sz="74101" autoAdjust="0"/>
  </p:normalViewPr>
  <p:slideViewPr>
    <p:cSldViewPr snapToGrid="0">
      <p:cViewPr varScale="1">
        <p:scale>
          <a:sx n="62" d="100"/>
          <a:sy n="62" d="100"/>
        </p:scale>
        <p:origin x="151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D40EC7-C32D-4740-865F-6C3A292164B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7629427-6550-4061-A1C5-67C76E158933}">
      <dgm:prSet/>
      <dgm:spPr/>
      <dgm:t>
        <a:bodyPr/>
        <a:lstStyle/>
        <a:p>
          <a:r>
            <a:rPr lang="en-GB"/>
            <a:t>Fraud is when trickery is used to gain a dishonest advantage, which is often financial, over another person. </a:t>
          </a:r>
          <a:endParaRPr lang="en-US"/>
        </a:p>
      </dgm:t>
    </dgm:pt>
    <dgm:pt modelId="{CB443324-7AAD-435E-BD56-BC2B45A07DB8}" type="parTrans" cxnId="{E91007D2-D3EB-494E-866B-A0F3FE971036}">
      <dgm:prSet/>
      <dgm:spPr/>
      <dgm:t>
        <a:bodyPr/>
        <a:lstStyle/>
        <a:p>
          <a:endParaRPr lang="en-US"/>
        </a:p>
      </dgm:t>
    </dgm:pt>
    <dgm:pt modelId="{06A30195-8556-4D47-A87E-62095B5A4777}" type="sibTrans" cxnId="{E91007D2-D3EB-494E-866B-A0F3FE971036}">
      <dgm:prSet/>
      <dgm:spPr/>
      <dgm:t>
        <a:bodyPr/>
        <a:lstStyle/>
        <a:p>
          <a:endParaRPr lang="en-US"/>
        </a:p>
      </dgm:t>
    </dgm:pt>
    <dgm:pt modelId="{9EB0206F-2A9A-43EE-B87F-FC4240B90934}">
      <dgm:prSet/>
      <dgm:spPr/>
      <dgm:t>
        <a:bodyPr/>
        <a:lstStyle/>
        <a:p>
          <a:r>
            <a:rPr lang="en-GB" dirty="0"/>
            <a:t>National Crime Agency (2024) describes Fraud as the most experienced crime in the UK, affecting UK society economically and socially. </a:t>
          </a:r>
          <a:endParaRPr lang="en-US" dirty="0"/>
        </a:p>
      </dgm:t>
    </dgm:pt>
    <dgm:pt modelId="{ECDD3E2C-00A8-4D79-86BE-F2D910362F2E}" type="parTrans" cxnId="{85E7A3EE-8501-432F-9540-BA625A811929}">
      <dgm:prSet/>
      <dgm:spPr/>
      <dgm:t>
        <a:bodyPr/>
        <a:lstStyle/>
        <a:p>
          <a:endParaRPr lang="en-US"/>
        </a:p>
      </dgm:t>
    </dgm:pt>
    <dgm:pt modelId="{654258E2-AA6D-46F1-B667-A1D7A2FED76F}" type="sibTrans" cxnId="{85E7A3EE-8501-432F-9540-BA625A811929}">
      <dgm:prSet/>
      <dgm:spPr/>
      <dgm:t>
        <a:bodyPr/>
        <a:lstStyle/>
        <a:p>
          <a:endParaRPr lang="en-US"/>
        </a:p>
      </dgm:t>
    </dgm:pt>
    <dgm:pt modelId="{27BD9BC8-2A26-4B81-90F6-132FB59A5ED0}">
      <dgm:prSet/>
      <dgm:spPr/>
      <dgm:t>
        <a:bodyPr/>
        <a:lstStyle/>
        <a:p>
          <a:r>
            <a:rPr lang="en-GB" b="0" i="0" dirty="0"/>
            <a:t>Fraud is largely underreported and the CSEW (Crime Survey of England and Wales) estimates only 13% of cases being reported to Action Fraud or the police by victims.</a:t>
          </a:r>
          <a:endParaRPr lang="en-US" dirty="0"/>
        </a:p>
      </dgm:t>
    </dgm:pt>
    <dgm:pt modelId="{0C506B55-9E61-412C-A215-C49F43B59D00}" type="parTrans" cxnId="{89825DDC-D125-41E9-97D5-0BAEEA18077F}">
      <dgm:prSet/>
      <dgm:spPr/>
      <dgm:t>
        <a:bodyPr/>
        <a:lstStyle/>
        <a:p>
          <a:endParaRPr lang="en-US"/>
        </a:p>
      </dgm:t>
    </dgm:pt>
    <dgm:pt modelId="{8E9ED9B3-0514-4962-82FA-BC8774F3C2C8}" type="sibTrans" cxnId="{89825DDC-D125-41E9-97D5-0BAEEA18077F}">
      <dgm:prSet/>
      <dgm:spPr/>
      <dgm:t>
        <a:bodyPr/>
        <a:lstStyle/>
        <a:p>
          <a:endParaRPr lang="en-US"/>
        </a:p>
      </dgm:t>
    </dgm:pt>
    <dgm:pt modelId="{BF59C593-410B-4E88-84DB-CE3FFC07C9FA}" type="pres">
      <dgm:prSet presAssocID="{C1D40EC7-C32D-4740-865F-6C3A292164BB}" presName="vert0" presStyleCnt="0">
        <dgm:presLayoutVars>
          <dgm:dir/>
          <dgm:animOne val="branch"/>
          <dgm:animLvl val="lvl"/>
        </dgm:presLayoutVars>
      </dgm:prSet>
      <dgm:spPr/>
    </dgm:pt>
    <dgm:pt modelId="{22320687-146D-4DBF-8BDC-838C6F5CA8B4}" type="pres">
      <dgm:prSet presAssocID="{37629427-6550-4061-A1C5-67C76E158933}" presName="thickLine" presStyleLbl="alignNode1" presStyleIdx="0" presStyleCnt="3"/>
      <dgm:spPr/>
    </dgm:pt>
    <dgm:pt modelId="{A1586391-FCE2-417D-9650-B83E746531C2}" type="pres">
      <dgm:prSet presAssocID="{37629427-6550-4061-A1C5-67C76E158933}" presName="horz1" presStyleCnt="0"/>
      <dgm:spPr/>
    </dgm:pt>
    <dgm:pt modelId="{7C9DF6DA-04FC-43D6-BCD2-5928CD47A45F}" type="pres">
      <dgm:prSet presAssocID="{37629427-6550-4061-A1C5-67C76E158933}" presName="tx1" presStyleLbl="revTx" presStyleIdx="0" presStyleCnt="3"/>
      <dgm:spPr/>
    </dgm:pt>
    <dgm:pt modelId="{64035F60-F246-424C-B97B-8ABC6DE68B10}" type="pres">
      <dgm:prSet presAssocID="{37629427-6550-4061-A1C5-67C76E158933}" presName="vert1" presStyleCnt="0"/>
      <dgm:spPr/>
    </dgm:pt>
    <dgm:pt modelId="{2158F9EA-6D2F-4A44-9BFB-8A950BA765F4}" type="pres">
      <dgm:prSet presAssocID="{9EB0206F-2A9A-43EE-B87F-FC4240B90934}" presName="thickLine" presStyleLbl="alignNode1" presStyleIdx="1" presStyleCnt="3"/>
      <dgm:spPr/>
    </dgm:pt>
    <dgm:pt modelId="{304ECA68-2C87-41E9-8216-9BE77E6A384F}" type="pres">
      <dgm:prSet presAssocID="{9EB0206F-2A9A-43EE-B87F-FC4240B90934}" presName="horz1" presStyleCnt="0"/>
      <dgm:spPr/>
    </dgm:pt>
    <dgm:pt modelId="{EC028163-B2CD-48C4-B35B-247D46F4A167}" type="pres">
      <dgm:prSet presAssocID="{9EB0206F-2A9A-43EE-B87F-FC4240B90934}" presName="tx1" presStyleLbl="revTx" presStyleIdx="1" presStyleCnt="3"/>
      <dgm:spPr/>
    </dgm:pt>
    <dgm:pt modelId="{6D91BBA7-9D92-4143-9458-0226EFADE7AD}" type="pres">
      <dgm:prSet presAssocID="{9EB0206F-2A9A-43EE-B87F-FC4240B90934}" presName="vert1" presStyleCnt="0"/>
      <dgm:spPr/>
    </dgm:pt>
    <dgm:pt modelId="{B87CB89B-FA2F-4D71-9527-57CBDE843193}" type="pres">
      <dgm:prSet presAssocID="{27BD9BC8-2A26-4B81-90F6-132FB59A5ED0}" presName="thickLine" presStyleLbl="alignNode1" presStyleIdx="2" presStyleCnt="3"/>
      <dgm:spPr/>
    </dgm:pt>
    <dgm:pt modelId="{C134F542-9454-4673-B9FE-FD179D3309C7}" type="pres">
      <dgm:prSet presAssocID="{27BD9BC8-2A26-4B81-90F6-132FB59A5ED0}" presName="horz1" presStyleCnt="0"/>
      <dgm:spPr/>
    </dgm:pt>
    <dgm:pt modelId="{DFF687D0-809D-44CF-90C7-ECFB69BFABD3}" type="pres">
      <dgm:prSet presAssocID="{27BD9BC8-2A26-4B81-90F6-132FB59A5ED0}" presName="tx1" presStyleLbl="revTx" presStyleIdx="2" presStyleCnt="3"/>
      <dgm:spPr/>
    </dgm:pt>
    <dgm:pt modelId="{050D09A7-3381-4DB3-8DCC-29EA919421BB}" type="pres">
      <dgm:prSet presAssocID="{27BD9BC8-2A26-4B81-90F6-132FB59A5ED0}" presName="vert1" presStyleCnt="0"/>
      <dgm:spPr/>
    </dgm:pt>
  </dgm:ptLst>
  <dgm:cxnLst>
    <dgm:cxn modelId="{5186B003-95B0-4B0E-BB56-CC7F97CF0754}" type="presOf" srcId="{27BD9BC8-2A26-4B81-90F6-132FB59A5ED0}" destId="{DFF687D0-809D-44CF-90C7-ECFB69BFABD3}" srcOrd="0" destOrd="0" presId="urn:microsoft.com/office/officeart/2008/layout/LinedList"/>
    <dgm:cxn modelId="{5BC0040E-8E99-446F-8EC8-8E192670C050}" type="presOf" srcId="{C1D40EC7-C32D-4740-865F-6C3A292164BB}" destId="{BF59C593-410B-4E88-84DB-CE3FFC07C9FA}" srcOrd="0" destOrd="0" presId="urn:microsoft.com/office/officeart/2008/layout/LinedList"/>
    <dgm:cxn modelId="{15394EA0-2F0F-45D8-8457-9B6085ED4F0E}" type="presOf" srcId="{9EB0206F-2A9A-43EE-B87F-FC4240B90934}" destId="{EC028163-B2CD-48C4-B35B-247D46F4A167}" srcOrd="0" destOrd="0" presId="urn:microsoft.com/office/officeart/2008/layout/LinedList"/>
    <dgm:cxn modelId="{E91007D2-D3EB-494E-866B-A0F3FE971036}" srcId="{C1D40EC7-C32D-4740-865F-6C3A292164BB}" destId="{37629427-6550-4061-A1C5-67C76E158933}" srcOrd="0" destOrd="0" parTransId="{CB443324-7AAD-435E-BD56-BC2B45A07DB8}" sibTransId="{06A30195-8556-4D47-A87E-62095B5A4777}"/>
    <dgm:cxn modelId="{89825DDC-D125-41E9-97D5-0BAEEA18077F}" srcId="{C1D40EC7-C32D-4740-865F-6C3A292164BB}" destId="{27BD9BC8-2A26-4B81-90F6-132FB59A5ED0}" srcOrd="2" destOrd="0" parTransId="{0C506B55-9E61-412C-A215-C49F43B59D00}" sibTransId="{8E9ED9B3-0514-4962-82FA-BC8774F3C2C8}"/>
    <dgm:cxn modelId="{24C7B8EA-8FD2-4AC0-BCBC-DCBD59DD32F9}" type="presOf" srcId="{37629427-6550-4061-A1C5-67C76E158933}" destId="{7C9DF6DA-04FC-43D6-BCD2-5928CD47A45F}" srcOrd="0" destOrd="0" presId="urn:microsoft.com/office/officeart/2008/layout/LinedList"/>
    <dgm:cxn modelId="{85E7A3EE-8501-432F-9540-BA625A811929}" srcId="{C1D40EC7-C32D-4740-865F-6C3A292164BB}" destId="{9EB0206F-2A9A-43EE-B87F-FC4240B90934}" srcOrd="1" destOrd="0" parTransId="{ECDD3E2C-00A8-4D79-86BE-F2D910362F2E}" sibTransId="{654258E2-AA6D-46F1-B667-A1D7A2FED76F}"/>
    <dgm:cxn modelId="{CD904C1A-2B51-43F3-ACA3-7972653E8696}" type="presParOf" srcId="{BF59C593-410B-4E88-84DB-CE3FFC07C9FA}" destId="{22320687-146D-4DBF-8BDC-838C6F5CA8B4}" srcOrd="0" destOrd="0" presId="urn:microsoft.com/office/officeart/2008/layout/LinedList"/>
    <dgm:cxn modelId="{36A635D6-E7C5-4418-ACD8-ED38AA50462B}" type="presParOf" srcId="{BF59C593-410B-4E88-84DB-CE3FFC07C9FA}" destId="{A1586391-FCE2-417D-9650-B83E746531C2}" srcOrd="1" destOrd="0" presId="urn:microsoft.com/office/officeart/2008/layout/LinedList"/>
    <dgm:cxn modelId="{6D9ABABD-959E-4BFC-92B6-98F64413FA2D}" type="presParOf" srcId="{A1586391-FCE2-417D-9650-B83E746531C2}" destId="{7C9DF6DA-04FC-43D6-BCD2-5928CD47A45F}" srcOrd="0" destOrd="0" presId="urn:microsoft.com/office/officeart/2008/layout/LinedList"/>
    <dgm:cxn modelId="{4FA3A4E6-4724-434D-AEEE-679B40C5B30F}" type="presParOf" srcId="{A1586391-FCE2-417D-9650-B83E746531C2}" destId="{64035F60-F246-424C-B97B-8ABC6DE68B10}" srcOrd="1" destOrd="0" presId="urn:microsoft.com/office/officeart/2008/layout/LinedList"/>
    <dgm:cxn modelId="{B426ACA3-3724-4744-89F1-78A96F0A8281}" type="presParOf" srcId="{BF59C593-410B-4E88-84DB-CE3FFC07C9FA}" destId="{2158F9EA-6D2F-4A44-9BFB-8A950BA765F4}" srcOrd="2" destOrd="0" presId="urn:microsoft.com/office/officeart/2008/layout/LinedList"/>
    <dgm:cxn modelId="{C718DB79-542E-49B4-8DED-545EC829F136}" type="presParOf" srcId="{BF59C593-410B-4E88-84DB-CE3FFC07C9FA}" destId="{304ECA68-2C87-41E9-8216-9BE77E6A384F}" srcOrd="3" destOrd="0" presId="urn:microsoft.com/office/officeart/2008/layout/LinedList"/>
    <dgm:cxn modelId="{435CE714-9507-4313-805A-267771A92656}" type="presParOf" srcId="{304ECA68-2C87-41E9-8216-9BE77E6A384F}" destId="{EC028163-B2CD-48C4-B35B-247D46F4A167}" srcOrd="0" destOrd="0" presId="urn:microsoft.com/office/officeart/2008/layout/LinedList"/>
    <dgm:cxn modelId="{ACE9A87F-76B0-46F6-9C9B-CBAF9BCCCC4D}" type="presParOf" srcId="{304ECA68-2C87-41E9-8216-9BE77E6A384F}" destId="{6D91BBA7-9D92-4143-9458-0226EFADE7AD}" srcOrd="1" destOrd="0" presId="urn:microsoft.com/office/officeart/2008/layout/LinedList"/>
    <dgm:cxn modelId="{17F00409-1F91-4D7B-8D17-94AF04FBE3EE}" type="presParOf" srcId="{BF59C593-410B-4E88-84DB-CE3FFC07C9FA}" destId="{B87CB89B-FA2F-4D71-9527-57CBDE843193}" srcOrd="4" destOrd="0" presId="urn:microsoft.com/office/officeart/2008/layout/LinedList"/>
    <dgm:cxn modelId="{83E7A95E-11B5-4B5D-B9F5-34175DB9A156}" type="presParOf" srcId="{BF59C593-410B-4E88-84DB-CE3FFC07C9FA}" destId="{C134F542-9454-4673-B9FE-FD179D3309C7}" srcOrd="5" destOrd="0" presId="urn:microsoft.com/office/officeart/2008/layout/LinedList"/>
    <dgm:cxn modelId="{EB32EDD1-DD97-40B3-8EBE-7928D139DFB4}" type="presParOf" srcId="{C134F542-9454-4673-B9FE-FD179D3309C7}" destId="{DFF687D0-809D-44CF-90C7-ECFB69BFABD3}" srcOrd="0" destOrd="0" presId="urn:microsoft.com/office/officeart/2008/layout/LinedList"/>
    <dgm:cxn modelId="{C3E991DB-EDB8-475E-BF34-8AD7B6139939}" type="presParOf" srcId="{C134F542-9454-4673-B9FE-FD179D3309C7}" destId="{050D09A7-3381-4DB3-8DCC-29EA919421BB}"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99E9BA-9152-49B0-885B-0B5E94E2D814}"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0BCA1BEF-6196-47B2-B33C-FE967E43D513}">
      <dgm:prSet custT="1"/>
      <dgm:spPr/>
      <dgm:t>
        <a:bodyPr/>
        <a:lstStyle/>
        <a:p>
          <a:pPr>
            <a:lnSpc>
              <a:spcPct val="100000"/>
            </a:lnSpc>
            <a:defRPr cap="all"/>
          </a:pPr>
          <a:r>
            <a:rPr lang="en-GB" sz="1200" dirty="0"/>
            <a:t>The term Dishonestly is not defined in the Act, but in case law it has been held to relate to the test of whether the dishonesty would challenge the standards of a reasonable and honest person. The current definition of dishonesty was established in R v Ghosh 1982. </a:t>
          </a:r>
          <a:endParaRPr lang="en-US" sz="1200" dirty="0"/>
        </a:p>
      </dgm:t>
    </dgm:pt>
    <dgm:pt modelId="{C768470D-C7A7-4FDB-B478-B241241A9BB1}" type="parTrans" cxnId="{F2CBE5F1-8A3C-4138-B429-2B4CD449F634}">
      <dgm:prSet/>
      <dgm:spPr/>
      <dgm:t>
        <a:bodyPr/>
        <a:lstStyle/>
        <a:p>
          <a:endParaRPr lang="en-US"/>
        </a:p>
      </dgm:t>
    </dgm:pt>
    <dgm:pt modelId="{2CD70130-1671-4DCC-A24C-F123AD5489A7}" type="sibTrans" cxnId="{F2CBE5F1-8A3C-4138-B429-2B4CD449F634}">
      <dgm:prSet/>
      <dgm:spPr/>
      <dgm:t>
        <a:bodyPr/>
        <a:lstStyle/>
        <a:p>
          <a:endParaRPr lang="en-US"/>
        </a:p>
      </dgm:t>
    </dgm:pt>
    <dgm:pt modelId="{5738C4EA-0E0E-429C-9838-B8E3841D5088}">
      <dgm:prSet/>
      <dgm:spPr/>
      <dgm:t>
        <a:bodyPr/>
        <a:lstStyle/>
        <a:p>
          <a:pPr>
            <a:lnSpc>
              <a:spcPct val="100000"/>
            </a:lnSpc>
            <a:defRPr cap="all"/>
          </a:pPr>
          <a:r>
            <a:rPr lang="en-GB" dirty="0"/>
            <a:t>A representation is false if: • it is untrue or misleading and • the person making it knows that it is or might be either untrue or misleading.</a:t>
          </a:r>
          <a:endParaRPr lang="en-US" dirty="0"/>
        </a:p>
      </dgm:t>
    </dgm:pt>
    <dgm:pt modelId="{E41A74C7-DFDB-4B07-B92F-54E25E25D5E4}" type="parTrans" cxnId="{57AA9A9B-9099-4C8B-8B5C-791299C450AC}">
      <dgm:prSet/>
      <dgm:spPr/>
      <dgm:t>
        <a:bodyPr/>
        <a:lstStyle/>
        <a:p>
          <a:endParaRPr lang="en-US"/>
        </a:p>
      </dgm:t>
    </dgm:pt>
    <dgm:pt modelId="{D177EE49-04E6-4834-8C3B-0E42D342551B}" type="sibTrans" cxnId="{57AA9A9B-9099-4C8B-8B5C-791299C450AC}">
      <dgm:prSet/>
      <dgm:spPr/>
      <dgm:t>
        <a:bodyPr/>
        <a:lstStyle/>
        <a:p>
          <a:endParaRPr lang="en-US"/>
        </a:p>
      </dgm:t>
    </dgm:pt>
    <dgm:pt modelId="{34FA7DD9-0B60-4FF2-B3EF-DB234FE3D58F}">
      <dgm:prSet/>
      <dgm:spPr/>
      <dgm:t>
        <a:bodyPr/>
        <a:lstStyle/>
        <a:p>
          <a:pPr>
            <a:lnSpc>
              <a:spcPct val="100000"/>
            </a:lnSpc>
            <a:defRPr cap="all"/>
          </a:pPr>
          <a:r>
            <a:rPr lang="en-GB"/>
            <a:t>Gain or Loss Recent case law makes it clear that the suspect must intend that the false representation will cause the gain or loss.</a:t>
          </a:r>
          <a:endParaRPr lang="en-US"/>
        </a:p>
      </dgm:t>
    </dgm:pt>
    <dgm:pt modelId="{82531B05-48A2-4415-8C62-071A5A956EAC}" type="parTrans" cxnId="{0D1848EF-52E7-4B6A-BA77-FF9106B428B5}">
      <dgm:prSet/>
      <dgm:spPr/>
      <dgm:t>
        <a:bodyPr/>
        <a:lstStyle/>
        <a:p>
          <a:endParaRPr lang="en-US"/>
        </a:p>
      </dgm:t>
    </dgm:pt>
    <dgm:pt modelId="{5FE122E4-B84F-4B7C-A220-FD199DCFB2E7}" type="sibTrans" cxnId="{0D1848EF-52E7-4B6A-BA77-FF9106B428B5}">
      <dgm:prSet/>
      <dgm:spPr/>
      <dgm:t>
        <a:bodyPr/>
        <a:lstStyle/>
        <a:p>
          <a:endParaRPr lang="en-US"/>
        </a:p>
      </dgm:t>
    </dgm:pt>
    <dgm:pt modelId="{A16C68B4-B702-4368-B97F-6DB0C61B3529}" type="pres">
      <dgm:prSet presAssocID="{9899E9BA-9152-49B0-885B-0B5E94E2D814}" presName="root" presStyleCnt="0">
        <dgm:presLayoutVars>
          <dgm:dir/>
          <dgm:resizeHandles val="exact"/>
        </dgm:presLayoutVars>
      </dgm:prSet>
      <dgm:spPr/>
    </dgm:pt>
    <dgm:pt modelId="{40A98267-B9BC-4769-B55A-31243B273B7D}" type="pres">
      <dgm:prSet presAssocID="{0BCA1BEF-6196-47B2-B33C-FE967E43D513}" presName="compNode" presStyleCnt="0"/>
      <dgm:spPr/>
    </dgm:pt>
    <dgm:pt modelId="{23E2EA22-52CA-4F72-BED3-CCDD07DD9D0B}" type="pres">
      <dgm:prSet presAssocID="{0BCA1BEF-6196-47B2-B33C-FE967E43D513}" presName="iconBgRect" presStyleLbl="bgShp" presStyleIdx="0" presStyleCnt="3"/>
      <dgm:spPr/>
    </dgm:pt>
    <dgm:pt modelId="{DB292FA8-A0EA-4518-A27A-80464B704441}" type="pres">
      <dgm:prSet presAssocID="{0BCA1BEF-6196-47B2-B33C-FE967E43D51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3871D128-DDDB-4F41-BD6F-5B90C1B68AD0}" type="pres">
      <dgm:prSet presAssocID="{0BCA1BEF-6196-47B2-B33C-FE967E43D513}" presName="spaceRect" presStyleCnt="0"/>
      <dgm:spPr/>
    </dgm:pt>
    <dgm:pt modelId="{3CF67FF1-0ED1-48BC-B0F4-A7BB7D358159}" type="pres">
      <dgm:prSet presAssocID="{0BCA1BEF-6196-47B2-B33C-FE967E43D513}" presName="textRect" presStyleLbl="revTx" presStyleIdx="0" presStyleCnt="3">
        <dgm:presLayoutVars>
          <dgm:chMax val="1"/>
          <dgm:chPref val="1"/>
        </dgm:presLayoutVars>
      </dgm:prSet>
      <dgm:spPr/>
    </dgm:pt>
    <dgm:pt modelId="{7DE6DB8B-7081-4A61-BB10-E9DAF0460028}" type="pres">
      <dgm:prSet presAssocID="{2CD70130-1671-4DCC-A24C-F123AD5489A7}" presName="sibTrans" presStyleCnt="0"/>
      <dgm:spPr/>
    </dgm:pt>
    <dgm:pt modelId="{56C4F3DE-F1DB-42A4-8C68-472345814202}" type="pres">
      <dgm:prSet presAssocID="{5738C4EA-0E0E-429C-9838-B8E3841D5088}" presName="compNode" presStyleCnt="0"/>
      <dgm:spPr/>
    </dgm:pt>
    <dgm:pt modelId="{CBB4CA57-0025-4CE9-BF39-152CAB124894}" type="pres">
      <dgm:prSet presAssocID="{5738C4EA-0E0E-429C-9838-B8E3841D5088}" presName="iconBgRect" presStyleLbl="bgShp" presStyleIdx="1" presStyleCnt="3"/>
      <dgm:spPr/>
    </dgm:pt>
    <dgm:pt modelId="{518AB083-5A4B-4CDF-BD04-D754CF73B044}" type="pres">
      <dgm:prSet presAssocID="{5738C4EA-0E0E-429C-9838-B8E3841D508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830DCE52-906C-49E5-970B-70543FCB7481}" type="pres">
      <dgm:prSet presAssocID="{5738C4EA-0E0E-429C-9838-B8E3841D5088}" presName="spaceRect" presStyleCnt="0"/>
      <dgm:spPr/>
    </dgm:pt>
    <dgm:pt modelId="{A1EC57BD-EB54-4E03-9861-6E976C428926}" type="pres">
      <dgm:prSet presAssocID="{5738C4EA-0E0E-429C-9838-B8E3841D5088}" presName="textRect" presStyleLbl="revTx" presStyleIdx="1" presStyleCnt="3">
        <dgm:presLayoutVars>
          <dgm:chMax val="1"/>
          <dgm:chPref val="1"/>
        </dgm:presLayoutVars>
      </dgm:prSet>
      <dgm:spPr/>
    </dgm:pt>
    <dgm:pt modelId="{6335382C-54FB-40CA-BCAB-A1F08DEA74B8}" type="pres">
      <dgm:prSet presAssocID="{D177EE49-04E6-4834-8C3B-0E42D342551B}" presName="sibTrans" presStyleCnt="0"/>
      <dgm:spPr/>
    </dgm:pt>
    <dgm:pt modelId="{08AA3890-A42B-43D8-A0CE-6D3B32A8FBF4}" type="pres">
      <dgm:prSet presAssocID="{34FA7DD9-0B60-4FF2-B3EF-DB234FE3D58F}" presName="compNode" presStyleCnt="0"/>
      <dgm:spPr/>
    </dgm:pt>
    <dgm:pt modelId="{F55C2D49-F752-4AED-A45D-FEE4F8163B85}" type="pres">
      <dgm:prSet presAssocID="{34FA7DD9-0B60-4FF2-B3EF-DB234FE3D58F}" presName="iconBgRect" presStyleLbl="bgShp" presStyleIdx="2" presStyleCnt="3"/>
      <dgm:spPr/>
    </dgm:pt>
    <dgm:pt modelId="{77041532-0ED8-4AB8-B493-251C81B823CF}" type="pres">
      <dgm:prSet presAssocID="{34FA7DD9-0B60-4FF2-B3EF-DB234FE3D5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837F6786-0D83-4DA3-8656-11FE0B655178}" type="pres">
      <dgm:prSet presAssocID="{34FA7DD9-0B60-4FF2-B3EF-DB234FE3D58F}" presName="spaceRect" presStyleCnt="0"/>
      <dgm:spPr/>
    </dgm:pt>
    <dgm:pt modelId="{1AD00D9C-BF48-4611-8D01-8D06CC7AAFB5}" type="pres">
      <dgm:prSet presAssocID="{34FA7DD9-0B60-4FF2-B3EF-DB234FE3D58F}" presName="textRect" presStyleLbl="revTx" presStyleIdx="2" presStyleCnt="3">
        <dgm:presLayoutVars>
          <dgm:chMax val="1"/>
          <dgm:chPref val="1"/>
        </dgm:presLayoutVars>
      </dgm:prSet>
      <dgm:spPr/>
    </dgm:pt>
  </dgm:ptLst>
  <dgm:cxnLst>
    <dgm:cxn modelId="{2753E235-2A46-4243-80AD-AAAF78354BE9}" type="presOf" srcId="{0BCA1BEF-6196-47B2-B33C-FE967E43D513}" destId="{3CF67FF1-0ED1-48BC-B0F4-A7BB7D358159}" srcOrd="0" destOrd="0" presId="urn:microsoft.com/office/officeart/2018/5/layout/IconCircleLabelList"/>
    <dgm:cxn modelId="{57AA9A9B-9099-4C8B-8B5C-791299C450AC}" srcId="{9899E9BA-9152-49B0-885B-0B5E94E2D814}" destId="{5738C4EA-0E0E-429C-9838-B8E3841D5088}" srcOrd="1" destOrd="0" parTransId="{E41A74C7-DFDB-4B07-B92F-54E25E25D5E4}" sibTransId="{D177EE49-04E6-4834-8C3B-0E42D342551B}"/>
    <dgm:cxn modelId="{C45D6CDD-1867-4D25-B7BD-5F07E9914D6E}" type="presOf" srcId="{34FA7DD9-0B60-4FF2-B3EF-DB234FE3D58F}" destId="{1AD00D9C-BF48-4611-8D01-8D06CC7AAFB5}" srcOrd="0" destOrd="0" presId="urn:microsoft.com/office/officeart/2018/5/layout/IconCircleLabelList"/>
    <dgm:cxn modelId="{0D1848EF-52E7-4B6A-BA77-FF9106B428B5}" srcId="{9899E9BA-9152-49B0-885B-0B5E94E2D814}" destId="{34FA7DD9-0B60-4FF2-B3EF-DB234FE3D58F}" srcOrd="2" destOrd="0" parTransId="{82531B05-48A2-4415-8C62-071A5A956EAC}" sibTransId="{5FE122E4-B84F-4B7C-A220-FD199DCFB2E7}"/>
    <dgm:cxn modelId="{F2CBE5F1-8A3C-4138-B429-2B4CD449F634}" srcId="{9899E9BA-9152-49B0-885B-0B5E94E2D814}" destId="{0BCA1BEF-6196-47B2-B33C-FE967E43D513}" srcOrd="0" destOrd="0" parTransId="{C768470D-C7A7-4FDB-B478-B241241A9BB1}" sibTransId="{2CD70130-1671-4DCC-A24C-F123AD5489A7}"/>
    <dgm:cxn modelId="{2FD880F2-3FD0-49A3-AFC7-479D0C8AB51E}" type="presOf" srcId="{9899E9BA-9152-49B0-885B-0B5E94E2D814}" destId="{A16C68B4-B702-4368-B97F-6DB0C61B3529}" srcOrd="0" destOrd="0" presId="urn:microsoft.com/office/officeart/2018/5/layout/IconCircleLabelList"/>
    <dgm:cxn modelId="{DFE787F6-5FF9-48CD-9C36-AC80E4A4B9E9}" type="presOf" srcId="{5738C4EA-0E0E-429C-9838-B8E3841D5088}" destId="{A1EC57BD-EB54-4E03-9861-6E976C428926}" srcOrd="0" destOrd="0" presId="urn:microsoft.com/office/officeart/2018/5/layout/IconCircleLabelList"/>
    <dgm:cxn modelId="{8A1AF88B-56E7-44DE-826D-8EF800FAB850}" type="presParOf" srcId="{A16C68B4-B702-4368-B97F-6DB0C61B3529}" destId="{40A98267-B9BC-4769-B55A-31243B273B7D}" srcOrd="0" destOrd="0" presId="urn:microsoft.com/office/officeart/2018/5/layout/IconCircleLabelList"/>
    <dgm:cxn modelId="{2AD7966E-CFB6-458F-A8F7-4CF24E681AFC}" type="presParOf" srcId="{40A98267-B9BC-4769-B55A-31243B273B7D}" destId="{23E2EA22-52CA-4F72-BED3-CCDD07DD9D0B}" srcOrd="0" destOrd="0" presId="urn:microsoft.com/office/officeart/2018/5/layout/IconCircleLabelList"/>
    <dgm:cxn modelId="{21352224-D86B-43EB-BBD7-1692657336EC}" type="presParOf" srcId="{40A98267-B9BC-4769-B55A-31243B273B7D}" destId="{DB292FA8-A0EA-4518-A27A-80464B704441}" srcOrd="1" destOrd="0" presId="urn:microsoft.com/office/officeart/2018/5/layout/IconCircleLabelList"/>
    <dgm:cxn modelId="{B3FA5023-E5E1-435C-B8DF-96EAE054CD69}" type="presParOf" srcId="{40A98267-B9BC-4769-B55A-31243B273B7D}" destId="{3871D128-DDDB-4F41-BD6F-5B90C1B68AD0}" srcOrd="2" destOrd="0" presId="urn:microsoft.com/office/officeart/2018/5/layout/IconCircleLabelList"/>
    <dgm:cxn modelId="{33D569A3-4E9A-4D5B-9F70-5079FAAC3B09}" type="presParOf" srcId="{40A98267-B9BC-4769-B55A-31243B273B7D}" destId="{3CF67FF1-0ED1-48BC-B0F4-A7BB7D358159}" srcOrd="3" destOrd="0" presId="urn:microsoft.com/office/officeart/2018/5/layout/IconCircleLabelList"/>
    <dgm:cxn modelId="{0A153DBD-B179-42E3-B33E-F327DE7F51A4}" type="presParOf" srcId="{A16C68B4-B702-4368-B97F-6DB0C61B3529}" destId="{7DE6DB8B-7081-4A61-BB10-E9DAF0460028}" srcOrd="1" destOrd="0" presId="urn:microsoft.com/office/officeart/2018/5/layout/IconCircleLabelList"/>
    <dgm:cxn modelId="{164A4380-5379-417A-BA5A-E3BC5D51E83B}" type="presParOf" srcId="{A16C68B4-B702-4368-B97F-6DB0C61B3529}" destId="{56C4F3DE-F1DB-42A4-8C68-472345814202}" srcOrd="2" destOrd="0" presId="urn:microsoft.com/office/officeart/2018/5/layout/IconCircleLabelList"/>
    <dgm:cxn modelId="{B8AFA3EB-947C-47E2-A6CF-E57B7C9D779B}" type="presParOf" srcId="{56C4F3DE-F1DB-42A4-8C68-472345814202}" destId="{CBB4CA57-0025-4CE9-BF39-152CAB124894}" srcOrd="0" destOrd="0" presId="urn:microsoft.com/office/officeart/2018/5/layout/IconCircleLabelList"/>
    <dgm:cxn modelId="{C0850644-4582-4FAD-847E-26DA68147594}" type="presParOf" srcId="{56C4F3DE-F1DB-42A4-8C68-472345814202}" destId="{518AB083-5A4B-4CDF-BD04-D754CF73B044}" srcOrd="1" destOrd="0" presId="urn:microsoft.com/office/officeart/2018/5/layout/IconCircleLabelList"/>
    <dgm:cxn modelId="{7D558368-3DDE-4517-9A79-34E736E85F97}" type="presParOf" srcId="{56C4F3DE-F1DB-42A4-8C68-472345814202}" destId="{830DCE52-906C-49E5-970B-70543FCB7481}" srcOrd="2" destOrd="0" presId="urn:microsoft.com/office/officeart/2018/5/layout/IconCircleLabelList"/>
    <dgm:cxn modelId="{097D8BE1-398D-4CB0-BA5B-FCB1DEB9CC58}" type="presParOf" srcId="{56C4F3DE-F1DB-42A4-8C68-472345814202}" destId="{A1EC57BD-EB54-4E03-9861-6E976C428926}" srcOrd="3" destOrd="0" presId="urn:microsoft.com/office/officeart/2018/5/layout/IconCircleLabelList"/>
    <dgm:cxn modelId="{C444A958-F98B-4967-89BC-4272E7FEA489}" type="presParOf" srcId="{A16C68B4-B702-4368-B97F-6DB0C61B3529}" destId="{6335382C-54FB-40CA-BCAB-A1F08DEA74B8}" srcOrd="3" destOrd="0" presId="urn:microsoft.com/office/officeart/2018/5/layout/IconCircleLabelList"/>
    <dgm:cxn modelId="{AECC66C8-E5DB-48DC-93D5-123E4A40C00B}" type="presParOf" srcId="{A16C68B4-B702-4368-B97F-6DB0C61B3529}" destId="{08AA3890-A42B-43D8-A0CE-6D3B32A8FBF4}" srcOrd="4" destOrd="0" presId="urn:microsoft.com/office/officeart/2018/5/layout/IconCircleLabelList"/>
    <dgm:cxn modelId="{9E0A7EAA-268E-45DC-A18C-9615EC181F1C}" type="presParOf" srcId="{08AA3890-A42B-43D8-A0CE-6D3B32A8FBF4}" destId="{F55C2D49-F752-4AED-A45D-FEE4F8163B85}" srcOrd="0" destOrd="0" presId="urn:microsoft.com/office/officeart/2018/5/layout/IconCircleLabelList"/>
    <dgm:cxn modelId="{3055B62E-D40E-42B0-928F-3BA092FD3E02}" type="presParOf" srcId="{08AA3890-A42B-43D8-A0CE-6D3B32A8FBF4}" destId="{77041532-0ED8-4AB8-B493-251C81B823CF}" srcOrd="1" destOrd="0" presId="urn:microsoft.com/office/officeart/2018/5/layout/IconCircleLabelList"/>
    <dgm:cxn modelId="{8B379129-88F7-4AF9-A99E-50328259DD4F}" type="presParOf" srcId="{08AA3890-A42B-43D8-A0CE-6D3B32A8FBF4}" destId="{837F6786-0D83-4DA3-8656-11FE0B655178}" srcOrd="2" destOrd="0" presId="urn:microsoft.com/office/officeart/2018/5/layout/IconCircleLabelList"/>
    <dgm:cxn modelId="{83715FE2-7BE1-494B-863E-1F71A0F02972}" type="presParOf" srcId="{08AA3890-A42B-43D8-A0CE-6D3B32A8FBF4}" destId="{1AD00D9C-BF48-4611-8D01-8D06CC7AAFB5}"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3F2055-83D1-462A-A9A8-0C9D99382E2A}"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FF2125FA-EACD-4A36-8AFF-598DE131E410}">
      <dgm:prSet/>
      <dgm:spPr/>
      <dgm:t>
        <a:bodyPr/>
        <a:lstStyle/>
        <a:p>
          <a:r>
            <a:rPr lang="en-GB"/>
            <a:t>Section 11 is an additional offence for when a service is obtained by dishonest means. If services have been provided e.g. a taxi ride where there is no gain or loss of property.</a:t>
          </a:r>
          <a:endParaRPr lang="en-US"/>
        </a:p>
      </dgm:t>
    </dgm:pt>
    <dgm:pt modelId="{49AF8E4A-E1AE-4B0A-A2B8-3671F8F67AC0}" type="parTrans" cxnId="{EB4486AE-583B-4698-965B-43FCDE5957A9}">
      <dgm:prSet/>
      <dgm:spPr/>
      <dgm:t>
        <a:bodyPr/>
        <a:lstStyle/>
        <a:p>
          <a:endParaRPr lang="en-US"/>
        </a:p>
      </dgm:t>
    </dgm:pt>
    <dgm:pt modelId="{F7222A73-C86E-4F17-A39A-DE5CE77293CE}" type="sibTrans" cxnId="{EB4486AE-583B-4698-965B-43FCDE5957A9}">
      <dgm:prSet phldrT="1" phldr="0"/>
      <dgm:spPr/>
      <dgm:t>
        <a:bodyPr/>
        <a:lstStyle/>
        <a:p>
          <a:r>
            <a:rPr lang="en-US"/>
            <a:t>1</a:t>
          </a:r>
        </a:p>
      </dgm:t>
    </dgm:pt>
    <dgm:pt modelId="{9D4665A2-18F0-4F92-A6D4-07AD843E0C0D}">
      <dgm:prSet/>
      <dgm:spPr/>
      <dgm:t>
        <a:bodyPr/>
        <a:lstStyle/>
        <a:p>
          <a:r>
            <a:rPr lang="en-GB"/>
            <a:t>This service must be a type for which payment is required and could include bus rides, haircuts and a stay in a hotel room.</a:t>
          </a:r>
          <a:endParaRPr lang="en-US"/>
        </a:p>
      </dgm:t>
    </dgm:pt>
    <dgm:pt modelId="{94371061-37F1-4AC5-A796-8B514DE7A6A5}" type="parTrans" cxnId="{91ADF2CF-460D-4DDE-BEF0-A6799BBE87B4}">
      <dgm:prSet/>
      <dgm:spPr/>
      <dgm:t>
        <a:bodyPr/>
        <a:lstStyle/>
        <a:p>
          <a:endParaRPr lang="en-US"/>
        </a:p>
      </dgm:t>
    </dgm:pt>
    <dgm:pt modelId="{63BC193D-030F-47B2-BD23-5E01DC40A412}" type="sibTrans" cxnId="{91ADF2CF-460D-4DDE-BEF0-A6799BBE87B4}">
      <dgm:prSet phldrT="2" phldr="0"/>
      <dgm:spPr/>
      <dgm:t>
        <a:bodyPr/>
        <a:lstStyle/>
        <a:p>
          <a:r>
            <a:rPr lang="en-US"/>
            <a:t>2</a:t>
          </a:r>
        </a:p>
      </dgm:t>
    </dgm:pt>
    <dgm:pt modelId="{ACA8820E-E867-4ACA-8BE9-06BEB706C80E}">
      <dgm:prSet/>
      <dgm:spPr/>
      <dgm:t>
        <a:bodyPr/>
        <a:lstStyle/>
        <a:p>
          <a:r>
            <a:rPr lang="en-GB"/>
            <a:t>The service must be obtained through a dishonest act, and this would include using a false credit card for example. </a:t>
          </a:r>
          <a:endParaRPr lang="en-US"/>
        </a:p>
      </dgm:t>
    </dgm:pt>
    <dgm:pt modelId="{208EB277-EB01-44E9-B54C-1571696F3C99}" type="parTrans" cxnId="{FC1AE6A7-5BC8-4E2F-848D-B4DC662333F3}">
      <dgm:prSet/>
      <dgm:spPr/>
      <dgm:t>
        <a:bodyPr/>
        <a:lstStyle/>
        <a:p>
          <a:endParaRPr lang="en-US"/>
        </a:p>
      </dgm:t>
    </dgm:pt>
    <dgm:pt modelId="{0641DD78-94F3-4427-A83A-A678990A21DE}" type="sibTrans" cxnId="{FC1AE6A7-5BC8-4E2F-848D-B4DC662333F3}">
      <dgm:prSet phldrT="3" phldr="0"/>
      <dgm:spPr/>
      <dgm:t>
        <a:bodyPr/>
        <a:lstStyle/>
        <a:p>
          <a:r>
            <a:rPr lang="en-US"/>
            <a:t>3</a:t>
          </a:r>
        </a:p>
      </dgm:t>
    </dgm:pt>
    <dgm:pt modelId="{C580A7B6-9A03-4CBA-81C5-D272DE8C51C5}" type="pres">
      <dgm:prSet presAssocID="{AB3F2055-83D1-462A-A9A8-0C9D99382E2A}" presName="Name0" presStyleCnt="0">
        <dgm:presLayoutVars>
          <dgm:animLvl val="lvl"/>
          <dgm:resizeHandles val="exact"/>
        </dgm:presLayoutVars>
      </dgm:prSet>
      <dgm:spPr/>
    </dgm:pt>
    <dgm:pt modelId="{41FBB2A5-AC4F-4F2C-AA35-D1F31957D216}" type="pres">
      <dgm:prSet presAssocID="{FF2125FA-EACD-4A36-8AFF-598DE131E410}" presName="compositeNode" presStyleCnt="0">
        <dgm:presLayoutVars>
          <dgm:bulletEnabled val="1"/>
        </dgm:presLayoutVars>
      </dgm:prSet>
      <dgm:spPr/>
    </dgm:pt>
    <dgm:pt modelId="{A20A993C-0285-49D9-A0FD-18A86297EA77}" type="pres">
      <dgm:prSet presAssocID="{FF2125FA-EACD-4A36-8AFF-598DE131E410}" presName="bgRect" presStyleLbl="bgAccFollowNode1" presStyleIdx="0" presStyleCnt="3"/>
      <dgm:spPr/>
    </dgm:pt>
    <dgm:pt modelId="{7F9293E4-F06B-48EC-85E4-AA27E573D09B}" type="pres">
      <dgm:prSet presAssocID="{F7222A73-C86E-4F17-A39A-DE5CE77293CE}" presName="sibTransNodeCircle" presStyleLbl="alignNode1" presStyleIdx="0" presStyleCnt="6">
        <dgm:presLayoutVars>
          <dgm:chMax val="0"/>
          <dgm:bulletEnabled/>
        </dgm:presLayoutVars>
      </dgm:prSet>
      <dgm:spPr/>
    </dgm:pt>
    <dgm:pt modelId="{D9619095-E227-4BE4-B399-C7D57906C127}" type="pres">
      <dgm:prSet presAssocID="{FF2125FA-EACD-4A36-8AFF-598DE131E410}" presName="bottomLine" presStyleLbl="alignNode1" presStyleIdx="1" presStyleCnt="6">
        <dgm:presLayoutVars/>
      </dgm:prSet>
      <dgm:spPr/>
    </dgm:pt>
    <dgm:pt modelId="{68B85947-8684-4BA5-BED6-1F84A8C1B626}" type="pres">
      <dgm:prSet presAssocID="{FF2125FA-EACD-4A36-8AFF-598DE131E410}" presName="nodeText" presStyleLbl="bgAccFollowNode1" presStyleIdx="0" presStyleCnt="3">
        <dgm:presLayoutVars>
          <dgm:bulletEnabled val="1"/>
        </dgm:presLayoutVars>
      </dgm:prSet>
      <dgm:spPr/>
    </dgm:pt>
    <dgm:pt modelId="{36373E1B-5F3B-41ED-B8AB-57419321749C}" type="pres">
      <dgm:prSet presAssocID="{F7222A73-C86E-4F17-A39A-DE5CE77293CE}" presName="sibTrans" presStyleCnt="0"/>
      <dgm:spPr/>
    </dgm:pt>
    <dgm:pt modelId="{2E602BDA-EAF6-43E1-9426-15892AA3A70C}" type="pres">
      <dgm:prSet presAssocID="{9D4665A2-18F0-4F92-A6D4-07AD843E0C0D}" presName="compositeNode" presStyleCnt="0">
        <dgm:presLayoutVars>
          <dgm:bulletEnabled val="1"/>
        </dgm:presLayoutVars>
      </dgm:prSet>
      <dgm:spPr/>
    </dgm:pt>
    <dgm:pt modelId="{A7533FCD-CDC5-42FD-A767-D242E802BF16}" type="pres">
      <dgm:prSet presAssocID="{9D4665A2-18F0-4F92-A6D4-07AD843E0C0D}" presName="bgRect" presStyleLbl="bgAccFollowNode1" presStyleIdx="1" presStyleCnt="3"/>
      <dgm:spPr/>
    </dgm:pt>
    <dgm:pt modelId="{FBDBEE67-8EFE-4979-AAC9-704BCF423E74}" type="pres">
      <dgm:prSet presAssocID="{63BC193D-030F-47B2-BD23-5E01DC40A412}" presName="sibTransNodeCircle" presStyleLbl="alignNode1" presStyleIdx="2" presStyleCnt="6">
        <dgm:presLayoutVars>
          <dgm:chMax val="0"/>
          <dgm:bulletEnabled/>
        </dgm:presLayoutVars>
      </dgm:prSet>
      <dgm:spPr/>
    </dgm:pt>
    <dgm:pt modelId="{64546942-B0A2-4667-ADB7-8E89E8B40589}" type="pres">
      <dgm:prSet presAssocID="{9D4665A2-18F0-4F92-A6D4-07AD843E0C0D}" presName="bottomLine" presStyleLbl="alignNode1" presStyleIdx="3" presStyleCnt="6">
        <dgm:presLayoutVars/>
      </dgm:prSet>
      <dgm:spPr/>
    </dgm:pt>
    <dgm:pt modelId="{C50C1C7A-C06E-494E-A02B-BA365857D0F0}" type="pres">
      <dgm:prSet presAssocID="{9D4665A2-18F0-4F92-A6D4-07AD843E0C0D}" presName="nodeText" presStyleLbl="bgAccFollowNode1" presStyleIdx="1" presStyleCnt="3">
        <dgm:presLayoutVars>
          <dgm:bulletEnabled val="1"/>
        </dgm:presLayoutVars>
      </dgm:prSet>
      <dgm:spPr/>
    </dgm:pt>
    <dgm:pt modelId="{B496CAE3-0772-4844-896D-BD63AF6538FE}" type="pres">
      <dgm:prSet presAssocID="{63BC193D-030F-47B2-BD23-5E01DC40A412}" presName="sibTrans" presStyleCnt="0"/>
      <dgm:spPr/>
    </dgm:pt>
    <dgm:pt modelId="{43F5C08D-D259-4D04-98BB-7111BB2412C7}" type="pres">
      <dgm:prSet presAssocID="{ACA8820E-E867-4ACA-8BE9-06BEB706C80E}" presName="compositeNode" presStyleCnt="0">
        <dgm:presLayoutVars>
          <dgm:bulletEnabled val="1"/>
        </dgm:presLayoutVars>
      </dgm:prSet>
      <dgm:spPr/>
    </dgm:pt>
    <dgm:pt modelId="{9241ADB7-7213-4882-A7AA-C55956523DD1}" type="pres">
      <dgm:prSet presAssocID="{ACA8820E-E867-4ACA-8BE9-06BEB706C80E}" presName="bgRect" presStyleLbl="bgAccFollowNode1" presStyleIdx="2" presStyleCnt="3"/>
      <dgm:spPr/>
    </dgm:pt>
    <dgm:pt modelId="{10E5CAE9-9932-4C4C-8433-BF12C93F430A}" type="pres">
      <dgm:prSet presAssocID="{0641DD78-94F3-4427-A83A-A678990A21DE}" presName="sibTransNodeCircle" presStyleLbl="alignNode1" presStyleIdx="4" presStyleCnt="6">
        <dgm:presLayoutVars>
          <dgm:chMax val="0"/>
          <dgm:bulletEnabled/>
        </dgm:presLayoutVars>
      </dgm:prSet>
      <dgm:spPr/>
    </dgm:pt>
    <dgm:pt modelId="{6EB6B3BF-FB1C-4B0F-ACA5-1C89FDFBD3E8}" type="pres">
      <dgm:prSet presAssocID="{ACA8820E-E867-4ACA-8BE9-06BEB706C80E}" presName="bottomLine" presStyleLbl="alignNode1" presStyleIdx="5" presStyleCnt="6">
        <dgm:presLayoutVars/>
      </dgm:prSet>
      <dgm:spPr/>
    </dgm:pt>
    <dgm:pt modelId="{CE53D0C7-3D5E-48E9-890A-1DF297C363AF}" type="pres">
      <dgm:prSet presAssocID="{ACA8820E-E867-4ACA-8BE9-06BEB706C80E}" presName="nodeText" presStyleLbl="bgAccFollowNode1" presStyleIdx="2" presStyleCnt="3">
        <dgm:presLayoutVars>
          <dgm:bulletEnabled val="1"/>
        </dgm:presLayoutVars>
      </dgm:prSet>
      <dgm:spPr/>
    </dgm:pt>
  </dgm:ptLst>
  <dgm:cxnLst>
    <dgm:cxn modelId="{00DA5128-59F1-47C5-AAE8-0F38351512F7}" type="presOf" srcId="{F7222A73-C86E-4F17-A39A-DE5CE77293CE}" destId="{7F9293E4-F06B-48EC-85E4-AA27E573D09B}" srcOrd="0" destOrd="0" presId="urn:microsoft.com/office/officeart/2016/7/layout/BasicLinearProcessNumbered"/>
    <dgm:cxn modelId="{6D3B5E29-48BE-43CD-906C-4395B3165D61}" type="presOf" srcId="{9D4665A2-18F0-4F92-A6D4-07AD843E0C0D}" destId="{A7533FCD-CDC5-42FD-A767-D242E802BF16}" srcOrd="0" destOrd="0" presId="urn:microsoft.com/office/officeart/2016/7/layout/BasicLinearProcessNumbered"/>
    <dgm:cxn modelId="{ADEE9A5E-4FAA-4161-B7DA-CDF00F2F6A31}" type="presOf" srcId="{FF2125FA-EACD-4A36-8AFF-598DE131E410}" destId="{A20A993C-0285-49D9-A0FD-18A86297EA77}" srcOrd="0" destOrd="0" presId="urn:microsoft.com/office/officeart/2016/7/layout/BasicLinearProcessNumbered"/>
    <dgm:cxn modelId="{A628894B-0B09-49E4-862D-A8472AD7A3D0}" type="presOf" srcId="{9D4665A2-18F0-4F92-A6D4-07AD843E0C0D}" destId="{C50C1C7A-C06E-494E-A02B-BA365857D0F0}" srcOrd="1" destOrd="0" presId="urn:microsoft.com/office/officeart/2016/7/layout/BasicLinearProcessNumbered"/>
    <dgm:cxn modelId="{36B7F08A-23AB-4305-AC17-093CD84E951B}" type="presOf" srcId="{0641DD78-94F3-4427-A83A-A678990A21DE}" destId="{10E5CAE9-9932-4C4C-8433-BF12C93F430A}" srcOrd="0" destOrd="0" presId="urn:microsoft.com/office/officeart/2016/7/layout/BasicLinearProcessNumbered"/>
    <dgm:cxn modelId="{FC1AE6A7-5BC8-4E2F-848D-B4DC662333F3}" srcId="{AB3F2055-83D1-462A-A9A8-0C9D99382E2A}" destId="{ACA8820E-E867-4ACA-8BE9-06BEB706C80E}" srcOrd="2" destOrd="0" parTransId="{208EB277-EB01-44E9-B54C-1571696F3C99}" sibTransId="{0641DD78-94F3-4427-A83A-A678990A21DE}"/>
    <dgm:cxn modelId="{CD39A6AD-621B-4A43-9272-E88F3A18366E}" type="presOf" srcId="{FF2125FA-EACD-4A36-8AFF-598DE131E410}" destId="{68B85947-8684-4BA5-BED6-1F84A8C1B626}" srcOrd="1" destOrd="0" presId="urn:microsoft.com/office/officeart/2016/7/layout/BasicLinearProcessNumbered"/>
    <dgm:cxn modelId="{EB4486AE-583B-4698-965B-43FCDE5957A9}" srcId="{AB3F2055-83D1-462A-A9A8-0C9D99382E2A}" destId="{FF2125FA-EACD-4A36-8AFF-598DE131E410}" srcOrd="0" destOrd="0" parTransId="{49AF8E4A-E1AE-4B0A-A2B8-3671F8F67AC0}" sibTransId="{F7222A73-C86E-4F17-A39A-DE5CE77293CE}"/>
    <dgm:cxn modelId="{0BD8CCBC-69B6-407A-A0B2-489798E496F6}" type="presOf" srcId="{AB3F2055-83D1-462A-A9A8-0C9D99382E2A}" destId="{C580A7B6-9A03-4CBA-81C5-D272DE8C51C5}" srcOrd="0" destOrd="0" presId="urn:microsoft.com/office/officeart/2016/7/layout/BasicLinearProcessNumbered"/>
    <dgm:cxn modelId="{91ADF2CF-460D-4DDE-BEF0-A6799BBE87B4}" srcId="{AB3F2055-83D1-462A-A9A8-0C9D99382E2A}" destId="{9D4665A2-18F0-4F92-A6D4-07AD843E0C0D}" srcOrd="1" destOrd="0" parTransId="{94371061-37F1-4AC5-A796-8B514DE7A6A5}" sibTransId="{63BC193D-030F-47B2-BD23-5E01DC40A412}"/>
    <dgm:cxn modelId="{A99D9DD8-198C-426A-A900-526DB837297D}" type="presOf" srcId="{63BC193D-030F-47B2-BD23-5E01DC40A412}" destId="{FBDBEE67-8EFE-4979-AAC9-704BCF423E74}" srcOrd="0" destOrd="0" presId="urn:microsoft.com/office/officeart/2016/7/layout/BasicLinearProcessNumbered"/>
    <dgm:cxn modelId="{B97940E7-0987-45DA-948A-535BB93A75C1}" type="presOf" srcId="{ACA8820E-E867-4ACA-8BE9-06BEB706C80E}" destId="{CE53D0C7-3D5E-48E9-890A-1DF297C363AF}" srcOrd="1" destOrd="0" presId="urn:microsoft.com/office/officeart/2016/7/layout/BasicLinearProcessNumbered"/>
    <dgm:cxn modelId="{7A850EE9-5ABD-4C59-A52F-A2F7C253949B}" type="presOf" srcId="{ACA8820E-E867-4ACA-8BE9-06BEB706C80E}" destId="{9241ADB7-7213-4882-A7AA-C55956523DD1}" srcOrd="0" destOrd="0" presId="urn:microsoft.com/office/officeart/2016/7/layout/BasicLinearProcessNumbered"/>
    <dgm:cxn modelId="{E51EC525-BE81-441A-BFB7-896400B40E7C}" type="presParOf" srcId="{C580A7B6-9A03-4CBA-81C5-D272DE8C51C5}" destId="{41FBB2A5-AC4F-4F2C-AA35-D1F31957D216}" srcOrd="0" destOrd="0" presId="urn:microsoft.com/office/officeart/2016/7/layout/BasicLinearProcessNumbered"/>
    <dgm:cxn modelId="{18E0789F-D654-4AEA-83FE-BBDF4D2957F5}" type="presParOf" srcId="{41FBB2A5-AC4F-4F2C-AA35-D1F31957D216}" destId="{A20A993C-0285-49D9-A0FD-18A86297EA77}" srcOrd="0" destOrd="0" presId="urn:microsoft.com/office/officeart/2016/7/layout/BasicLinearProcessNumbered"/>
    <dgm:cxn modelId="{AB33FA39-A4F5-454B-A817-49E0EC95573F}" type="presParOf" srcId="{41FBB2A5-AC4F-4F2C-AA35-D1F31957D216}" destId="{7F9293E4-F06B-48EC-85E4-AA27E573D09B}" srcOrd="1" destOrd="0" presId="urn:microsoft.com/office/officeart/2016/7/layout/BasicLinearProcessNumbered"/>
    <dgm:cxn modelId="{2209B0CB-6413-4A06-9E80-FC55B7997E8B}" type="presParOf" srcId="{41FBB2A5-AC4F-4F2C-AA35-D1F31957D216}" destId="{D9619095-E227-4BE4-B399-C7D57906C127}" srcOrd="2" destOrd="0" presId="urn:microsoft.com/office/officeart/2016/7/layout/BasicLinearProcessNumbered"/>
    <dgm:cxn modelId="{9B5CBEB9-1A0A-4C74-BEE9-7132FE507838}" type="presParOf" srcId="{41FBB2A5-AC4F-4F2C-AA35-D1F31957D216}" destId="{68B85947-8684-4BA5-BED6-1F84A8C1B626}" srcOrd="3" destOrd="0" presId="urn:microsoft.com/office/officeart/2016/7/layout/BasicLinearProcessNumbered"/>
    <dgm:cxn modelId="{AC9C7EE9-35F2-43F9-9CAF-4985B3A92BBE}" type="presParOf" srcId="{C580A7B6-9A03-4CBA-81C5-D272DE8C51C5}" destId="{36373E1B-5F3B-41ED-B8AB-57419321749C}" srcOrd="1" destOrd="0" presId="urn:microsoft.com/office/officeart/2016/7/layout/BasicLinearProcessNumbered"/>
    <dgm:cxn modelId="{860B6AFF-365E-4DC8-8DB5-71D569262751}" type="presParOf" srcId="{C580A7B6-9A03-4CBA-81C5-D272DE8C51C5}" destId="{2E602BDA-EAF6-43E1-9426-15892AA3A70C}" srcOrd="2" destOrd="0" presId="urn:microsoft.com/office/officeart/2016/7/layout/BasicLinearProcessNumbered"/>
    <dgm:cxn modelId="{092CE7F0-A285-4CD8-8B96-551648BA2EA8}" type="presParOf" srcId="{2E602BDA-EAF6-43E1-9426-15892AA3A70C}" destId="{A7533FCD-CDC5-42FD-A767-D242E802BF16}" srcOrd="0" destOrd="0" presId="urn:microsoft.com/office/officeart/2016/7/layout/BasicLinearProcessNumbered"/>
    <dgm:cxn modelId="{9A7CE42E-2B15-40AB-AA5C-E497BFC163E7}" type="presParOf" srcId="{2E602BDA-EAF6-43E1-9426-15892AA3A70C}" destId="{FBDBEE67-8EFE-4979-AAC9-704BCF423E74}" srcOrd="1" destOrd="0" presId="urn:microsoft.com/office/officeart/2016/7/layout/BasicLinearProcessNumbered"/>
    <dgm:cxn modelId="{D6B1F685-326E-4922-B2B1-10E2A4E148EC}" type="presParOf" srcId="{2E602BDA-EAF6-43E1-9426-15892AA3A70C}" destId="{64546942-B0A2-4667-ADB7-8E89E8B40589}" srcOrd="2" destOrd="0" presId="urn:microsoft.com/office/officeart/2016/7/layout/BasicLinearProcessNumbered"/>
    <dgm:cxn modelId="{8A3031A1-A874-438B-9EF5-7036712D5AA2}" type="presParOf" srcId="{2E602BDA-EAF6-43E1-9426-15892AA3A70C}" destId="{C50C1C7A-C06E-494E-A02B-BA365857D0F0}" srcOrd="3" destOrd="0" presId="urn:microsoft.com/office/officeart/2016/7/layout/BasicLinearProcessNumbered"/>
    <dgm:cxn modelId="{21E722BE-816D-49F9-A5DD-CCFA7AA78DD1}" type="presParOf" srcId="{C580A7B6-9A03-4CBA-81C5-D272DE8C51C5}" destId="{B496CAE3-0772-4844-896D-BD63AF6538FE}" srcOrd="3" destOrd="0" presId="urn:microsoft.com/office/officeart/2016/7/layout/BasicLinearProcessNumbered"/>
    <dgm:cxn modelId="{E225609F-AA90-4EAC-A01D-28CE294F6F5A}" type="presParOf" srcId="{C580A7B6-9A03-4CBA-81C5-D272DE8C51C5}" destId="{43F5C08D-D259-4D04-98BB-7111BB2412C7}" srcOrd="4" destOrd="0" presId="urn:microsoft.com/office/officeart/2016/7/layout/BasicLinearProcessNumbered"/>
    <dgm:cxn modelId="{838652CD-DC0F-4072-B5D1-98678B1F0624}" type="presParOf" srcId="{43F5C08D-D259-4D04-98BB-7111BB2412C7}" destId="{9241ADB7-7213-4882-A7AA-C55956523DD1}" srcOrd="0" destOrd="0" presId="urn:microsoft.com/office/officeart/2016/7/layout/BasicLinearProcessNumbered"/>
    <dgm:cxn modelId="{C21A6DD0-8150-4D38-BA08-278AE54EC38D}" type="presParOf" srcId="{43F5C08D-D259-4D04-98BB-7111BB2412C7}" destId="{10E5CAE9-9932-4C4C-8433-BF12C93F430A}" srcOrd="1" destOrd="0" presId="urn:microsoft.com/office/officeart/2016/7/layout/BasicLinearProcessNumbered"/>
    <dgm:cxn modelId="{182CCE88-377D-4492-A3FB-33B7D9794D46}" type="presParOf" srcId="{43F5C08D-D259-4D04-98BB-7111BB2412C7}" destId="{6EB6B3BF-FB1C-4B0F-ACA5-1C89FDFBD3E8}" srcOrd="2" destOrd="0" presId="urn:microsoft.com/office/officeart/2016/7/layout/BasicLinearProcessNumbered"/>
    <dgm:cxn modelId="{7F4E1011-14DA-4685-9F47-122DD86617DC}" type="presParOf" srcId="{43F5C08D-D259-4D04-98BB-7111BB2412C7}" destId="{CE53D0C7-3D5E-48E9-890A-1DF297C363AF}"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20687-146D-4DBF-8BDC-838C6F5CA8B4}">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9DF6DA-04FC-43D6-BCD2-5928CD47A45F}">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Fraud is when trickery is used to gain a dishonest advantage, which is often financial, over another person. </a:t>
          </a:r>
          <a:endParaRPr lang="en-US" sz="2900" kern="1200"/>
        </a:p>
      </dsp:txBody>
      <dsp:txXfrm>
        <a:off x="0" y="2124"/>
        <a:ext cx="10515600" cy="1449029"/>
      </dsp:txXfrm>
    </dsp:sp>
    <dsp:sp modelId="{2158F9EA-6D2F-4A44-9BFB-8A950BA765F4}">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028163-B2CD-48C4-B35B-247D46F4A167}">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National Crime Agency (2024) describes Fraud as the most experienced crime in the UK, affecting UK society economically and socially. </a:t>
          </a:r>
          <a:endParaRPr lang="en-US" sz="2900" kern="1200" dirty="0"/>
        </a:p>
      </dsp:txBody>
      <dsp:txXfrm>
        <a:off x="0" y="1451154"/>
        <a:ext cx="10515600" cy="1449029"/>
      </dsp:txXfrm>
    </dsp:sp>
    <dsp:sp modelId="{B87CB89B-FA2F-4D71-9527-57CBDE843193}">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F687D0-809D-44CF-90C7-ECFB69BFABD3}">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dirty="0"/>
            <a:t>Fraud is largely underreported and the CSEW (Crime Survey of England and Wales) estimates only 13% of cases being reported to Action Fraud or the police by victims.</a:t>
          </a:r>
          <a:endParaRPr lang="en-US" sz="2900" kern="1200" dirty="0"/>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2EA22-52CA-4F72-BED3-CCDD07DD9D0B}">
      <dsp:nvSpPr>
        <dsp:cNvPr id="0" name=""/>
        <dsp:cNvSpPr/>
      </dsp:nvSpPr>
      <dsp:spPr>
        <a:xfrm>
          <a:off x="679050" y="90413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292FA8-A0EA-4518-A27A-80464B704441}">
      <dsp:nvSpPr>
        <dsp:cNvPr id="0" name=""/>
        <dsp:cNvSpPr/>
      </dsp:nvSpPr>
      <dsp:spPr>
        <a:xfrm>
          <a:off x="1081237" y="1306327"/>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67FF1-0ED1-48BC-B0F4-A7BB7D358159}">
      <dsp:nvSpPr>
        <dsp:cNvPr id="0" name=""/>
        <dsp:cNvSpPr/>
      </dsp:nvSpPr>
      <dsp:spPr>
        <a:xfrm>
          <a:off x="75768" y="3379139"/>
          <a:ext cx="3093750" cy="15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The term Dishonestly is not defined in the Act, but in case law it has been held to relate to the test of whether the dishonesty would challenge the standards of a reasonable and honest person. The current definition of dishonesty was established in R v Ghosh 1982. </a:t>
          </a:r>
          <a:endParaRPr lang="en-US" sz="1200" kern="1200" dirty="0"/>
        </a:p>
      </dsp:txBody>
      <dsp:txXfrm>
        <a:off x="75768" y="3379139"/>
        <a:ext cx="3093750" cy="1511718"/>
      </dsp:txXfrm>
    </dsp:sp>
    <dsp:sp modelId="{CBB4CA57-0025-4CE9-BF39-152CAB124894}">
      <dsp:nvSpPr>
        <dsp:cNvPr id="0" name=""/>
        <dsp:cNvSpPr/>
      </dsp:nvSpPr>
      <dsp:spPr>
        <a:xfrm>
          <a:off x="4314206" y="90413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AB083-5A4B-4CDF-BD04-D754CF73B044}">
      <dsp:nvSpPr>
        <dsp:cNvPr id="0" name=""/>
        <dsp:cNvSpPr/>
      </dsp:nvSpPr>
      <dsp:spPr>
        <a:xfrm>
          <a:off x="4716393" y="1306327"/>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EC57BD-EB54-4E03-9861-6E976C428926}">
      <dsp:nvSpPr>
        <dsp:cNvPr id="0" name=""/>
        <dsp:cNvSpPr/>
      </dsp:nvSpPr>
      <dsp:spPr>
        <a:xfrm>
          <a:off x="3710925" y="3379139"/>
          <a:ext cx="3093750" cy="15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A representation is false if: • it is untrue or misleading and • the person making it knows that it is or might be either untrue or misleading.</a:t>
          </a:r>
          <a:endParaRPr lang="en-US" sz="1400" kern="1200" dirty="0"/>
        </a:p>
      </dsp:txBody>
      <dsp:txXfrm>
        <a:off x="3710925" y="3379139"/>
        <a:ext cx="3093750" cy="1511718"/>
      </dsp:txXfrm>
    </dsp:sp>
    <dsp:sp modelId="{F55C2D49-F752-4AED-A45D-FEE4F8163B85}">
      <dsp:nvSpPr>
        <dsp:cNvPr id="0" name=""/>
        <dsp:cNvSpPr/>
      </dsp:nvSpPr>
      <dsp:spPr>
        <a:xfrm>
          <a:off x="7949362" y="90413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41532-0ED8-4AB8-B493-251C81B823CF}">
      <dsp:nvSpPr>
        <dsp:cNvPr id="0" name=""/>
        <dsp:cNvSpPr/>
      </dsp:nvSpPr>
      <dsp:spPr>
        <a:xfrm>
          <a:off x="8351550" y="1306327"/>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D00D9C-BF48-4611-8D01-8D06CC7AAFB5}">
      <dsp:nvSpPr>
        <dsp:cNvPr id="0" name=""/>
        <dsp:cNvSpPr/>
      </dsp:nvSpPr>
      <dsp:spPr>
        <a:xfrm>
          <a:off x="7346081" y="3379139"/>
          <a:ext cx="3093750" cy="15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Gain or Loss Recent case law makes it clear that the suspect must intend that the false representation will cause the gain or loss.</a:t>
          </a:r>
          <a:endParaRPr lang="en-US" sz="1400" kern="1200"/>
        </a:p>
      </dsp:txBody>
      <dsp:txXfrm>
        <a:off x="7346081" y="3379139"/>
        <a:ext cx="3093750" cy="1511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A993C-0285-49D9-A0FD-18A86297EA77}">
      <dsp:nvSpPr>
        <dsp:cNvPr id="0" name=""/>
        <dsp:cNvSpPr/>
      </dsp:nvSpPr>
      <dsp:spPr>
        <a:xfrm>
          <a:off x="0"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Section 11 is an additional offence for when a service is obtained by dishonest means. If services have been provided e.g. a taxi ride where there is no gain or loss of property.</a:t>
          </a:r>
          <a:endParaRPr lang="en-US" sz="1900" kern="1200"/>
        </a:p>
      </dsp:txBody>
      <dsp:txXfrm>
        <a:off x="0" y="1653508"/>
        <a:ext cx="3286125" cy="2610802"/>
      </dsp:txXfrm>
    </dsp:sp>
    <dsp:sp modelId="{7F9293E4-F06B-48EC-85E4-AA27E573D09B}">
      <dsp:nvSpPr>
        <dsp:cNvPr id="0" name=""/>
        <dsp:cNvSpPr/>
      </dsp:nvSpPr>
      <dsp:spPr>
        <a:xfrm>
          <a:off x="990361"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D9619095-E227-4BE4-B399-C7D57906C127}">
      <dsp:nvSpPr>
        <dsp:cNvPr id="0" name=""/>
        <dsp:cNvSpPr/>
      </dsp:nvSpPr>
      <dsp:spPr>
        <a:xfrm>
          <a:off x="0"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533FCD-CDC5-42FD-A767-D242E802BF16}">
      <dsp:nvSpPr>
        <dsp:cNvPr id="0" name=""/>
        <dsp:cNvSpPr/>
      </dsp:nvSpPr>
      <dsp:spPr>
        <a:xfrm>
          <a:off x="3614737"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This service must be a type for which payment is required and could include bus rides, haircuts and a stay in a hotel room.</a:t>
          </a:r>
          <a:endParaRPr lang="en-US" sz="1900" kern="1200"/>
        </a:p>
      </dsp:txBody>
      <dsp:txXfrm>
        <a:off x="3614737" y="1653508"/>
        <a:ext cx="3286125" cy="2610802"/>
      </dsp:txXfrm>
    </dsp:sp>
    <dsp:sp modelId="{FBDBEE67-8EFE-4979-AAC9-704BCF423E74}">
      <dsp:nvSpPr>
        <dsp:cNvPr id="0" name=""/>
        <dsp:cNvSpPr/>
      </dsp:nvSpPr>
      <dsp:spPr>
        <a:xfrm>
          <a:off x="4605099"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1" y="626305"/>
        <a:ext cx="923057" cy="923057"/>
      </dsp:txXfrm>
    </dsp:sp>
    <dsp:sp modelId="{64546942-B0A2-4667-ADB7-8E89E8B40589}">
      <dsp:nvSpPr>
        <dsp:cNvPr id="0" name=""/>
        <dsp:cNvSpPr/>
      </dsp:nvSpPr>
      <dsp:spPr>
        <a:xfrm>
          <a:off x="3614737"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41ADB7-7213-4882-A7AA-C55956523DD1}">
      <dsp:nvSpPr>
        <dsp:cNvPr id="0" name=""/>
        <dsp:cNvSpPr/>
      </dsp:nvSpPr>
      <dsp:spPr>
        <a:xfrm>
          <a:off x="7229475"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The service must be obtained through a dishonest act, and this would include using a false credit card for example. </a:t>
          </a:r>
          <a:endParaRPr lang="en-US" sz="1900" kern="1200"/>
        </a:p>
      </dsp:txBody>
      <dsp:txXfrm>
        <a:off x="7229475" y="1653508"/>
        <a:ext cx="3286125" cy="2610802"/>
      </dsp:txXfrm>
    </dsp:sp>
    <dsp:sp modelId="{10E5CAE9-9932-4C4C-8433-BF12C93F430A}">
      <dsp:nvSpPr>
        <dsp:cNvPr id="0" name=""/>
        <dsp:cNvSpPr/>
      </dsp:nvSpPr>
      <dsp:spPr>
        <a:xfrm>
          <a:off x="8219836"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8" y="626305"/>
        <a:ext cx="923057" cy="923057"/>
      </dsp:txXfrm>
    </dsp:sp>
    <dsp:sp modelId="{6EB6B3BF-FB1C-4B0F-ACA5-1C89FDFBD3E8}">
      <dsp:nvSpPr>
        <dsp:cNvPr id="0" name=""/>
        <dsp:cNvSpPr/>
      </dsp:nvSpPr>
      <dsp:spPr>
        <a:xfrm>
          <a:off x="7229475"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48115C-375B-4F92-89CE-8990252C34F7}" type="datetimeFigureOut">
              <a:rPr lang="en-GB" smtClean="0"/>
              <a:t>08/08/2024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2FAE7-0E66-4B77-ABAD-A98ECBED5217}" type="slidenum">
              <a:rPr lang="en-GB" smtClean="0"/>
              <a:t>‹#›</a:t>
            </a:fld>
            <a:endParaRPr lang="en-GB"/>
          </a:p>
        </p:txBody>
      </p:sp>
    </p:spTree>
    <p:extLst>
      <p:ext uri="{BB962C8B-B14F-4D97-AF65-F5344CB8AC3E}">
        <p14:creationId xmlns:p14="http://schemas.microsoft.com/office/powerpoint/2010/main" val="2629835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egislation.gov.uk/ukpga/2006/35/section/6#commentary-key-0cca2077bb72ddd4a0c93d4bcb8658ba"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4</a:t>
            </a:fld>
            <a:endParaRPr lang="en-GB"/>
          </a:p>
        </p:txBody>
      </p:sp>
    </p:spTree>
    <p:extLst>
      <p:ext uri="{BB962C8B-B14F-4D97-AF65-F5344CB8AC3E}">
        <p14:creationId xmlns:p14="http://schemas.microsoft.com/office/powerpoint/2010/main" val="3123158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5</a:t>
            </a:fld>
            <a:endParaRPr lang="en-GB"/>
          </a:p>
        </p:txBody>
      </p:sp>
    </p:spTree>
    <p:extLst>
      <p:ext uri="{BB962C8B-B14F-4D97-AF65-F5344CB8AC3E}">
        <p14:creationId xmlns:p14="http://schemas.microsoft.com/office/powerpoint/2010/main" val="3845330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8</a:t>
            </a:fld>
            <a:endParaRPr lang="en-GB"/>
          </a:p>
        </p:txBody>
      </p:sp>
    </p:spTree>
    <p:extLst>
      <p:ext uri="{BB962C8B-B14F-4D97-AF65-F5344CB8AC3E}">
        <p14:creationId xmlns:p14="http://schemas.microsoft.com/office/powerpoint/2010/main" val="3348392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10</a:t>
            </a:fld>
            <a:endParaRPr lang="en-GB"/>
          </a:p>
        </p:txBody>
      </p:sp>
    </p:spTree>
    <p:extLst>
      <p:ext uri="{BB962C8B-B14F-4D97-AF65-F5344CB8AC3E}">
        <p14:creationId xmlns:p14="http://schemas.microsoft.com/office/powerpoint/2010/main" val="3491373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Dishonestly is not defined in the Act, but in case law it has been held to relate to the test of whether the dishonesty would challenge the standards of a reasonable and honest person. The current definition of dishonesty was established in R v Ghosh 1982. This also applies to Section 3 and Section 4. </a:t>
            </a:r>
          </a:p>
          <a:p>
            <a:endParaRPr lang="en-GB" dirty="0"/>
          </a:p>
          <a:p>
            <a:r>
              <a:rPr lang="en-GB" dirty="0"/>
              <a:t>The case of Ivey v Genting Casinos (UK) Ltd (trading as Crockfords) 2017, has held that the test for dishonesty should be objective and has partly overruled the test outlined in Ghosh (above). It was held that the subjective element of the test for dishonesty in Ghosh did not correctly represent the law and as such, directions based upon it ought no longer to be given. The principal objection to the second leg of the rule was that the less the defendant's standards conformed to what society in general expected, the less likely he was to be held criminally responsible for his </a:t>
            </a:r>
            <a:r>
              <a:rPr lang="en-GB" dirty="0" err="1"/>
              <a:t>behaviou</a:t>
            </a:r>
            <a:endParaRPr lang="en-GB" dirty="0"/>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11</a:t>
            </a:fld>
            <a:endParaRPr lang="en-GB"/>
          </a:p>
        </p:txBody>
      </p:sp>
    </p:spTree>
    <p:extLst>
      <p:ext uri="{BB962C8B-B14F-4D97-AF65-F5344CB8AC3E}">
        <p14:creationId xmlns:p14="http://schemas.microsoft.com/office/powerpoint/2010/main" val="288650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Fraud by failing to disclose information Failure to disclose can be made by oral or written omission.</a:t>
            </a:r>
          </a:p>
          <a:p>
            <a:endParaRPr lang="en-GB" dirty="0"/>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14</a:t>
            </a:fld>
            <a:endParaRPr lang="en-GB"/>
          </a:p>
        </p:txBody>
      </p:sp>
    </p:spTree>
    <p:extLst>
      <p:ext uri="{BB962C8B-B14F-4D97-AF65-F5344CB8AC3E}">
        <p14:creationId xmlns:p14="http://schemas.microsoft.com/office/powerpoint/2010/main" val="22647970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Fraud by Abuse of Position The offence could apply to anyone who has knowledge of someone's financial affairs such as an employer or trustee.</a:t>
            </a:r>
          </a:p>
        </p:txBody>
      </p:sp>
      <p:sp>
        <p:nvSpPr>
          <p:cNvPr id="4" name="Slide Number Placeholder 3"/>
          <p:cNvSpPr>
            <a:spLocks noGrp="1"/>
          </p:cNvSpPr>
          <p:nvPr>
            <p:ph type="sldNum" sz="quarter" idx="5"/>
          </p:nvPr>
        </p:nvSpPr>
        <p:spPr/>
        <p:txBody>
          <a:bodyPr/>
          <a:lstStyle/>
          <a:p>
            <a:fld id="{E5F2FAE7-0E66-4B77-ABAD-A98ECBED5217}" type="slidenum">
              <a:rPr lang="en-GB" smtClean="0"/>
              <a:t>15</a:t>
            </a:fld>
            <a:endParaRPr lang="en-GB"/>
          </a:p>
        </p:txBody>
      </p:sp>
    </p:spTree>
    <p:extLst>
      <p:ext uri="{BB962C8B-B14F-4D97-AF65-F5344CB8AC3E}">
        <p14:creationId xmlns:p14="http://schemas.microsoft.com/office/powerpoint/2010/main" val="256419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summary conviction, to imprisonment for a term not exceeding </a:t>
            </a:r>
            <a:r>
              <a:rPr lang="en-GB" b="1" i="0" dirty="0">
                <a:solidFill>
                  <a:srgbClr val="000000"/>
                </a:solidFill>
                <a:effectLst/>
                <a:highlight>
                  <a:srgbClr val="FFFFFF"/>
                </a:highlight>
                <a:latin typeface="arial" panose="020B0604020202020204" pitchFamily="34" charset="0"/>
              </a:rPr>
              <a:t>[</a:t>
            </a:r>
            <a:r>
              <a:rPr lang="en-GB" b="1" i="0" u="none" strike="noStrike" dirty="0">
                <a:solidFill>
                  <a:srgbClr val="0A64D7"/>
                </a:solidFill>
                <a:effectLst/>
                <a:highlight>
                  <a:srgbClr val="FFFFFF"/>
                </a:highlight>
                <a:latin typeface="arial" panose="020B0604020202020204" pitchFamily="34" charset="0"/>
                <a:hlinkClick r:id="rId3" tooltip="View the commentary text for this item"/>
              </a:rPr>
              <a:t>F1</a:t>
            </a:r>
            <a:r>
              <a:rPr lang="en-GB" b="0" i="0" dirty="0">
                <a:solidFill>
                  <a:srgbClr val="1E1E1E"/>
                </a:solidFill>
                <a:effectLst/>
                <a:highlight>
                  <a:srgbClr val="FFFFFF"/>
                </a:highlight>
                <a:latin typeface="arial" panose="020B0604020202020204" pitchFamily="34" charset="0"/>
              </a:rPr>
              <a:t>the general limit in a magistrates’ court</a:t>
            </a:r>
            <a:r>
              <a:rPr lang="en-GB" b="1" i="0" dirty="0">
                <a:solidFill>
                  <a:srgbClr val="000000"/>
                </a:solidFill>
                <a:effectLst/>
                <a:highlight>
                  <a:srgbClr val="FFFFFF"/>
                </a:highlight>
                <a:latin typeface="arial" panose="020B0604020202020204" pitchFamily="34" charset="0"/>
              </a:rPr>
              <a:t>]</a:t>
            </a:r>
            <a:r>
              <a:rPr lang="en-GB" b="0" i="0" dirty="0">
                <a:solidFill>
                  <a:srgbClr val="1E1E1E"/>
                </a:solidFill>
                <a:effectLst/>
                <a:highlight>
                  <a:srgbClr val="FFFFFF"/>
                </a:highlight>
                <a:latin typeface="arial" panose="020B0604020202020204" pitchFamily="34" charset="0"/>
              </a:rPr>
              <a:t> or to a fine not exceeding the statutory maximum (or to both);</a:t>
            </a:r>
          </a:p>
          <a:p>
            <a:pPr algn="l"/>
            <a:r>
              <a:rPr lang="en-GB" b="0" i="0" dirty="0">
                <a:solidFill>
                  <a:srgbClr val="1E1E1E"/>
                </a:solidFill>
                <a:effectLst/>
                <a:highlight>
                  <a:srgbClr val="FFFFFF"/>
                </a:highlight>
                <a:latin typeface="arial" panose="020B0604020202020204" pitchFamily="34" charset="0"/>
              </a:rPr>
              <a:t>(b)on conviction on indictment, to imprisonment for a term not exceeding 5 years or to a fine (or to both).</a:t>
            </a:r>
          </a:p>
          <a:p>
            <a:pPr algn="l"/>
            <a:endParaRPr lang="en-GB" b="0" i="0" dirty="0">
              <a:solidFill>
                <a:srgbClr val="1E1E1E"/>
              </a:solidFill>
              <a:effectLst/>
              <a:highlight>
                <a:srgbClr val="FFFFFF"/>
              </a:highlight>
              <a:latin typeface="arial" panose="020B0604020202020204" pitchFamily="34" charset="0"/>
            </a:endParaRPr>
          </a:p>
          <a:p>
            <a:pPr algn="l"/>
            <a:endParaRPr lang="en-GB" b="0" i="0" dirty="0">
              <a:solidFill>
                <a:srgbClr val="1E1E1E"/>
              </a:solidFill>
              <a:effectLst/>
              <a:highlight>
                <a:srgbClr val="FFFFFF"/>
              </a:highlight>
              <a:latin typeface="arial" panose="020B0604020202020204" pitchFamily="34" charset="0"/>
            </a:endParaRPr>
          </a:p>
          <a:p>
            <a:pPr algn="l"/>
            <a:r>
              <a:rPr lang="en-GB" dirty="0"/>
              <a:t>This offence is similar to the offence of going equipped. The articles can include clothing to imitate company representatives, mechanisms to slow down electricity meters, as well as false identity cards, credit cards, cheque books, till receipts passports and driving licences. It may also include a computer programme or data held in an electronic form.</a:t>
            </a:r>
            <a:endParaRPr lang="en-GB" b="0" i="0" dirty="0">
              <a:solidFill>
                <a:srgbClr val="1E1E1E"/>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17</a:t>
            </a:fld>
            <a:endParaRPr lang="en-GB"/>
          </a:p>
        </p:txBody>
      </p:sp>
    </p:spTree>
    <p:extLst>
      <p:ext uri="{BB962C8B-B14F-4D97-AF65-F5344CB8AC3E}">
        <p14:creationId xmlns:p14="http://schemas.microsoft.com/office/powerpoint/2010/main" val="150027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Either way Summary: maximum 6 months imprisonment and/or fine Indictment: maximum 10 years imprisonment and/or fine </a:t>
            </a:r>
          </a:p>
        </p:txBody>
      </p:sp>
      <p:sp>
        <p:nvSpPr>
          <p:cNvPr id="4" name="Slide Number Placeholder 3"/>
          <p:cNvSpPr>
            <a:spLocks noGrp="1"/>
          </p:cNvSpPr>
          <p:nvPr>
            <p:ph type="sldNum" sz="quarter" idx="5"/>
          </p:nvPr>
        </p:nvSpPr>
        <p:spPr/>
        <p:txBody>
          <a:bodyPr/>
          <a:lstStyle/>
          <a:p>
            <a:fld id="{E5F2FAE7-0E66-4B77-ABAD-A98ECBED5217}" type="slidenum">
              <a:rPr lang="en-GB" smtClean="0"/>
              <a:t>18</a:t>
            </a:fld>
            <a:endParaRPr lang="en-GB"/>
          </a:p>
        </p:txBody>
      </p:sp>
    </p:spTree>
    <p:extLst>
      <p:ext uri="{BB962C8B-B14F-4D97-AF65-F5344CB8AC3E}">
        <p14:creationId xmlns:p14="http://schemas.microsoft.com/office/powerpoint/2010/main" val="36944126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intend either not to make any payment or not to make payment in full.</a:t>
            </a:r>
          </a:p>
        </p:txBody>
      </p:sp>
      <p:sp>
        <p:nvSpPr>
          <p:cNvPr id="4" name="Slide Number Placeholder 3"/>
          <p:cNvSpPr>
            <a:spLocks noGrp="1"/>
          </p:cNvSpPr>
          <p:nvPr>
            <p:ph type="sldNum" sz="quarter" idx="5"/>
          </p:nvPr>
        </p:nvSpPr>
        <p:spPr/>
        <p:txBody>
          <a:bodyPr/>
          <a:lstStyle/>
          <a:p>
            <a:fld id="{E5F2FAE7-0E66-4B77-ABAD-A98ECBED5217}" type="slidenum">
              <a:rPr lang="en-GB" smtClean="0"/>
              <a:t>20</a:t>
            </a:fld>
            <a:endParaRPr lang="en-GB"/>
          </a:p>
        </p:txBody>
      </p:sp>
    </p:spTree>
    <p:extLst>
      <p:ext uri="{BB962C8B-B14F-4D97-AF65-F5344CB8AC3E}">
        <p14:creationId xmlns:p14="http://schemas.microsoft.com/office/powerpoint/2010/main" val="541275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22</a:t>
            </a:fld>
            <a:endParaRPr lang="en-GB"/>
          </a:p>
        </p:txBody>
      </p:sp>
    </p:spTree>
    <p:extLst>
      <p:ext uri="{BB962C8B-B14F-4D97-AF65-F5344CB8AC3E}">
        <p14:creationId xmlns:p14="http://schemas.microsoft.com/office/powerpoint/2010/main" val="13590592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23</a:t>
            </a:fld>
            <a:endParaRPr lang="en-GB"/>
          </a:p>
        </p:txBody>
      </p:sp>
    </p:spTree>
    <p:extLst>
      <p:ext uri="{BB962C8B-B14F-4D97-AF65-F5344CB8AC3E}">
        <p14:creationId xmlns:p14="http://schemas.microsoft.com/office/powerpoint/2010/main" val="16958056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25</a:t>
            </a:fld>
            <a:endParaRPr lang="en-GB"/>
          </a:p>
        </p:txBody>
      </p:sp>
    </p:spTree>
    <p:extLst>
      <p:ext uri="{BB962C8B-B14F-4D97-AF65-F5344CB8AC3E}">
        <p14:creationId xmlns:p14="http://schemas.microsoft.com/office/powerpoint/2010/main" val="1953755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3A094-4121-18FC-4FAA-C405FAD100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B0E4F3-66B7-6318-0497-FDEE063108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765C94-99F5-F4A4-5B29-0A49F80D92D1}"/>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5" name="Footer Placeholder 4">
            <a:extLst>
              <a:ext uri="{FF2B5EF4-FFF2-40B4-BE49-F238E27FC236}">
                <a16:creationId xmlns:a16="http://schemas.microsoft.com/office/drawing/2014/main" id="{5858E00A-F078-EC4B-C303-C6BD9CCCC8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13DFA-1374-025C-EC78-FF66F789E783}"/>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1591158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0A540-325F-12E6-C670-DC0D0D4400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63C0F3-CDB2-73E7-1F62-0E715834C3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7059A-3266-390E-B90C-1D31E061E2C9}"/>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5" name="Footer Placeholder 4">
            <a:extLst>
              <a:ext uri="{FF2B5EF4-FFF2-40B4-BE49-F238E27FC236}">
                <a16:creationId xmlns:a16="http://schemas.microsoft.com/office/drawing/2014/main" id="{6A07AC0F-E31A-2D5C-F04B-F5471708E7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9F5A7F-CFAA-247B-F0A7-95A51D454F3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372805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E9F8-6471-24D6-2A5E-F759EB8356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052027-282B-EEFF-77A4-C3A76D95AD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291354-C598-E64E-4CF6-AEFA0537F7B3}"/>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5" name="Footer Placeholder 4">
            <a:extLst>
              <a:ext uri="{FF2B5EF4-FFF2-40B4-BE49-F238E27FC236}">
                <a16:creationId xmlns:a16="http://schemas.microsoft.com/office/drawing/2014/main" id="{D7B19F05-D94A-9759-566D-6369D99294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040689-499F-1E68-D2EC-3BB158769886}"/>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661641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4998B-4DF0-B4D3-D32B-676F42C507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6C359D-F800-EADE-32FD-DB13490593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06860F-8957-6E5E-FB7C-57701C1766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42BDA9-6496-268A-AD8F-2234F3CBAA47}"/>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6" name="Footer Placeholder 5">
            <a:extLst>
              <a:ext uri="{FF2B5EF4-FFF2-40B4-BE49-F238E27FC236}">
                <a16:creationId xmlns:a16="http://schemas.microsoft.com/office/drawing/2014/main" id="{77121911-E4D4-101C-9E34-810A885BC3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2B5048-A606-1D4B-BEC0-0987D03CC75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4015924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348D-0DB9-2F85-E6B8-991549C3E9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BDD293-F077-BA39-7F36-4F0CC4027C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093DCB-2C30-CAAD-D9D4-FEBB4D39C1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CB0283-0801-C120-5A4B-C99E613888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5BF927-932A-EC8D-3D89-07C201D0DC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BAEC16-75F3-DCA1-E80F-9128579013AC}"/>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8" name="Footer Placeholder 7">
            <a:extLst>
              <a:ext uri="{FF2B5EF4-FFF2-40B4-BE49-F238E27FC236}">
                <a16:creationId xmlns:a16="http://schemas.microsoft.com/office/drawing/2014/main" id="{B5061532-8DA3-1BBD-E188-572D2C6918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654089-8658-4488-38A4-ED371EC60A59}"/>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70304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799D-36F5-DA7D-1BF3-3977DF0AE7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FC18A6-0B84-4DA4-6C00-F2665FD1E8DD}"/>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4" name="Footer Placeholder 3">
            <a:extLst>
              <a:ext uri="{FF2B5EF4-FFF2-40B4-BE49-F238E27FC236}">
                <a16:creationId xmlns:a16="http://schemas.microsoft.com/office/drawing/2014/main" id="{83288A94-FA77-F8D7-F34C-AC4700B3FD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9F4C3B-F075-E31C-0620-8A430FEE0D19}"/>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2972050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644737-EDA7-7B12-31E3-62D1ADCD53E7}"/>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3" name="Footer Placeholder 2">
            <a:extLst>
              <a:ext uri="{FF2B5EF4-FFF2-40B4-BE49-F238E27FC236}">
                <a16:creationId xmlns:a16="http://schemas.microsoft.com/office/drawing/2014/main" id="{F931DDA3-1B28-D718-0CAE-5353727036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9FAE1D-C24B-8768-2BD7-D4723C7A45C7}"/>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225147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CCAD-BF74-C7B8-8776-60A284E661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920D28-66D6-4E00-B3F9-890FDB48DC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A07565-8E90-C21F-924C-753FBBA8B8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D5FAB1-297A-D049-BBC7-E3A7958DFD38}"/>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6" name="Footer Placeholder 5">
            <a:extLst>
              <a:ext uri="{FF2B5EF4-FFF2-40B4-BE49-F238E27FC236}">
                <a16:creationId xmlns:a16="http://schemas.microsoft.com/office/drawing/2014/main" id="{AC214C78-B321-0B88-C98C-7F6A4A644D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68D6E8-0D80-26AA-86BF-D662A88A45C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893325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3C1CC-90F4-5C6F-6640-67AB7DEA6D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FA5AAB-1D5A-A137-FD48-EE8FA4538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3761A5-B64E-52C4-8B8B-4545F7338F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82DA9B-3D97-FB69-74C3-8370771879B1}"/>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6" name="Footer Placeholder 5">
            <a:extLst>
              <a:ext uri="{FF2B5EF4-FFF2-40B4-BE49-F238E27FC236}">
                <a16:creationId xmlns:a16="http://schemas.microsoft.com/office/drawing/2014/main" id="{C8C1F106-EFF6-0491-D905-8A9E8E00F5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00609E-F9A5-DAFB-5C05-66231A89C074}"/>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0021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A2DC3-8D9D-C5AA-578F-0FC7756348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D4E97A-83D7-D30C-C9FD-81CDD18BCA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07D1F5-1A34-3BD4-B043-142DBDC72120}"/>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5" name="Footer Placeholder 4">
            <a:extLst>
              <a:ext uri="{FF2B5EF4-FFF2-40B4-BE49-F238E27FC236}">
                <a16:creationId xmlns:a16="http://schemas.microsoft.com/office/drawing/2014/main" id="{95A4CE8B-AD04-334A-2664-1C6C86135C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6B3D3-FAAB-525F-B668-76575F0076C7}"/>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577052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C96BF8-1584-69D3-44A0-4C3DCF8F5F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565D78-2BB5-6621-AB1D-E211AA569E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06A680-7012-C199-54B1-AA4066B4A850}"/>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5" name="Footer Placeholder 4">
            <a:extLst>
              <a:ext uri="{FF2B5EF4-FFF2-40B4-BE49-F238E27FC236}">
                <a16:creationId xmlns:a16="http://schemas.microsoft.com/office/drawing/2014/main" id="{9C704A5F-BFC9-F193-54AD-18785F0212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0CAF64-8AA6-0709-4E9B-B8CBDFC5E405}"/>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071147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A1973D-605C-9C4E-F130-0A3A6CF83C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E031D3-E86F-5A6B-6973-A76C305AD4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6C9CF5-F595-B704-5441-D41403A9F8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4BE61E-ED53-4FD6-9007-C5CA02EC27C8}" type="datetimeFigureOut">
              <a:rPr lang="en-GB" smtClean="0"/>
              <a:t>08/08/2024</a:t>
            </a:fld>
            <a:endParaRPr lang="en-GB"/>
          </a:p>
        </p:txBody>
      </p:sp>
      <p:sp>
        <p:nvSpPr>
          <p:cNvPr id="5" name="Footer Placeholder 4">
            <a:extLst>
              <a:ext uri="{FF2B5EF4-FFF2-40B4-BE49-F238E27FC236}">
                <a16:creationId xmlns:a16="http://schemas.microsoft.com/office/drawing/2014/main" id="{77587D73-32CC-A692-8C8A-5530ADAA14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15010A0-36CB-8151-E463-E0BDD3450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922FDA-215D-4165-8BAE-DC4A1D7CF913}" type="slidenum">
              <a:rPr lang="en-GB" smtClean="0"/>
              <a:t>‹#›</a:t>
            </a:fld>
            <a:endParaRPr lang="en-GB"/>
          </a:p>
        </p:txBody>
      </p:sp>
    </p:spTree>
    <p:extLst>
      <p:ext uri="{BB962C8B-B14F-4D97-AF65-F5344CB8AC3E}">
        <p14:creationId xmlns:p14="http://schemas.microsoft.com/office/powerpoint/2010/main" val="2100510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7" Type="http://schemas.openxmlformats.org/officeDocument/2006/relationships/image" Target="../media/image1.png"/><Relationship Id="rId2" Type="http://schemas.microsoft.com/office/2007/relationships/media" Target="../media/media13.m4a"/><Relationship Id="rId1" Type="http://schemas.openxmlformats.org/officeDocument/2006/relationships/video" Target="https://www.youtube.com/embed/BzxBwosjYs8?feature=oembed" TargetMode="External"/><Relationship Id="rId6" Type="http://schemas.openxmlformats.org/officeDocument/2006/relationships/image" Target="../media/image14.jpeg"/><Relationship Id="rId5" Type="http://schemas.openxmlformats.org/officeDocument/2006/relationships/hyperlink" Target="https://www.youtube.com/watch?v=BzxBwosjYs8" TargetMode="Externa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15.png"/><Relationship Id="rId4" Type="http://schemas.openxmlformats.org/officeDocument/2006/relationships/notesSlide" Target="../notesSlides/notesSlide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8.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10.xml"/><Relationship Id="rId9" Type="http://schemas.microsoft.com/office/2007/relationships/diagramDrawing" Target="../diagrams/drawing3.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notesSlide" Target="../notesSlides/notesSlide1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png"/><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24.jpeg"/><Relationship Id="rId4"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CBFC93-F787-5133-694A-B2B41CE07045}"/>
              </a:ext>
            </a:extLst>
          </p:cNvPr>
          <p:cNvSpPr>
            <a:spLocks noGrp="1"/>
          </p:cNvSpPr>
          <p:nvPr>
            <p:ph type="ctrTitle"/>
          </p:nvPr>
        </p:nvSpPr>
        <p:spPr>
          <a:xfrm>
            <a:off x="4162567" y="818984"/>
            <a:ext cx="6714699" cy="3178689"/>
          </a:xfrm>
        </p:spPr>
        <p:txBody>
          <a:bodyPr>
            <a:normAutofit fontScale="90000"/>
          </a:bodyPr>
          <a:lstStyle/>
          <a:p>
            <a:pPr algn="l"/>
            <a:r>
              <a:rPr lang="en-GB" sz="4800" dirty="0">
                <a:solidFill>
                  <a:srgbClr val="FFFFFF"/>
                </a:solidFill>
              </a:rPr>
              <a:t>Introduction to the Fraud Act</a:t>
            </a:r>
            <a:br>
              <a:rPr lang="en-GB" sz="4800" dirty="0">
                <a:solidFill>
                  <a:srgbClr val="FFFFFF"/>
                </a:solidFill>
              </a:rPr>
            </a:br>
            <a:r>
              <a:rPr lang="en-GB" sz="4800" dirty="0">
                <a:solidFill>
                  <a:srgbClr val="FFFFFF"/>
                </a:solidFill>
              </a:rPr>
              <a:t>2006</a:t>
            </a:r>
            <a:br>
              <a:rPr lang="en-GB" sz="4800" dirty="0">
                <a:solidFill>
                  <a:srgbClr val="FFFFFF"/>
                </a:solidFill>
              </a:rPr>
            </a:br>
            <a:br>
              <a:rPr lang="en-GB" sz="4800" dirty="0">
                <a:solidFill>
                  <a:srgbClr val="FFFFFF"/>
                </a:solidFill>
              </a:rPr>
            </a:br>
            <a:r>
              <a:rPr lang="en-GB" sz="4800" dirty="0">
                <a:solidFill>
                  <a:srgbClr val="FFFFFF"/>
                </a:solidFill>
              </a:rPr>
              <a:t>Recorded session</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Audio 6">
            <a:hlinkClick r:id="" action="ppaction://media"/>
            <a:extLst>
              <a:ext uri="{FF2B5EF4-FFF2-40B4-BE49-F238E27FC236}">
                <a16:creationId xmlns:a16="http://schemas.microsoft.com/office/drawing/2014/main" id="{D4D2816C-5156-A778-6859-FEEC7D230FB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2640095"/>
      </p:ext>
    </p:extLst>
  </p:cSld>
  <p:clrMapOvr>
    <a:masterClrMapping/>
  </p:clrMapOvr>
  <mc:AlternateContent xmlns:mc="http://schemas.openxmlformats.org/markup-compatibility/2006" xmlns:p14="http://schemas.microsoft.com/office/powerpoint/2010/main">
    <mc:Choice Requires="p14">
      <p:transition spd="slow" p14:dur="2000" advTm="11254"/>
    </mc:Choice>
    <mc:Fallback xmlns="">
      <p:transition spd="slow" advTm="11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B069D9-7F68-16D5-A599-0F503DB578F9}"/>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Aims and Objectives</a:t>
            </a:r>
          </a:p>
        </p:txBody>
      </p:sp>
      <p:sp>
        <p:nvSpPr>
          <p:cNvPr id="3" name="Content Placeholder 2">
            <a:extLst>
              <a:ext uri="{FF2B5EF4-FFF2-40B4-BE49-F238E27FC236}">
                <a16:creationId xmlns:a16="http://schemas.microsoft.com/office/drawing/2014/main" id="{FE5E8982-A9FA-D364-645E-ABECE6E5C889}"/>
              </a:ext>
            </a:extLst>
          </p:cNvPr>
          <p:cNvSpPr>
            <a:spLocks noGrp="1"/>
          </p:cNvSpPr>
          <p:nvPr>
            <p:ph idx="1"/>
          </p:nvPr>
        </p:nvSpPr>
        <p:spPr>
          <a:xfrm>
            <a:off x="6503158" y="649480"/>
            <a:ext cx="4862447" cy="5546047"/>
          </a:xfrm>
        </p:spPr>
        <p:txBody>
          <a:bodyPr anchor="ctr">
            <a:normAutofit/>
          </a:bodyPr>
          <a:lstStyle/>
          <a:p>
            <a:pPr marL="514350" indent="-514350">
              <a:buAutoNum type="arabicPeriod"/>
            </a:pPr>
            <a:r>
              <a:rPr lang="en-GB" sz="2000" dirty="0"/>
              <a:t>Identify the legislation relating to Fraud offences. (Secs,</a:t>
            </a:r>
          </a:p>
          <a:p>
            <a:pPr marL="0" indent="0">
              <a:buNone/>
            </a:pPr>
            <a:r>
              <a:rPr lang="en-GB" sz="2000" dirty="0"/>
              <a:t> 2,3,4,6,11)</a:t>
            </a:r>
          </a:p>
          <a:p>
            <a:pPr marL="0" indent="0">
              <a:buNone/>
            </a:pPr>
            <a:endParaRPr lang="en-GB" sz="2000" dirty="0"/>
          </a:p>
          <a:p>
            <a:pPr marL="0" indent="0">
              <a:buNone/>
            </a:pPr>
            <a:r>
              <a:rPr lang="en-GB" sz="2000" dirty="0"/>
              <a:t> 2. Describe the impact of Fraud on (vulnerable and non-vulnerable) victims</a:t>
            </a:r>
          </a:p>
        </p:txBody>
      </p:sp>
      <p:pic>
        <p:nvPicPr>
          <p:cNvPr id="15" name="Audio 14">
            <a:hlinkClick r:id="" action="ppaction://media"/>
            <a:extLst>
              <a:ext uri="{FF2B5EF4-FFF2-40B4-BE49-F238E27FC236}">
                <a16:creationId xmlns:a16="http://schemas.microsoft.com/office/drawing/2014/main" id="{2185CFA7-50B9-8254-0ACE-067501B2135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8433069"/>
      </p:ext>
    </p:extLst>
  </p:cSld>
  <p:clrMapOvr>
    <a:masterClrMapping/>
  </p:clrMapOvr>
  <mc:AlternateContent xmlns:mc="http://schemas.openxmlformats.org/markup-compatibility/2006" xmlns:p14="http://schemas.microsoft.com/office/powerpoint/2010/main">
    <mc:Choice Requires="p14">
      <p:transition spd="slow" p14:dur="2000" advTm="30132"/>
    </mc:Choice>
    <mc:Fallback xmlns="">
      <p:transition spd="slow" advTm="30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3D82CE2-EC98-2423-12D4-D5C667558A6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is Fraud?</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C97F3048-B986-6CF2-DFAC-8139B839088A}"/>
              </a:ext>
            </a:extLst>
          </p:cNvPr>
          <p:cNvPicPr>
            <a:picLocks noGrp="1" noChangeAspect="1"/>
          </p:cNvPicPr>
          <p:nvPr>
            <p:ph idx="1"/>
          </p:nvPr>
        </p:nvPicPr>
        <p:blipFill>
          <a:blip r:embed="rId4"/>
          <a:stretch>
            <a:fillRect/>
          </a:stretch>
        </p:blipFill>
        <p:spPr>
          <a:xfrm>
            <a:off x="4502428" y="1152890"/>
            <a:ext cx="7225748" cy="4552220"/>
          </a:xfrm>
          <a:prstGeom prst="rect">
            <a:avLst/>
          </a:prstGeom>
        </p:spPr>
      </p:pic>
      <p:pic>
        <p:nvPicPr>
          <p:cNvPr id="6" name="Audio 5">
            <a:hlinkClick r:id="" action="ppaction://media"/>
            <a:extLst>
              <a:ext uri="{FF2B5EF4-FFF2-40B4-BE49-F238E27FC236}">
                <a16:creationId xmlns:a16="http://schemas.microsoft.com/office/drawing/2014/main" id="{39AF9CD1-5470-E218-8820-A5EEAF2F490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8536381"/>
      </p:ext>
    </p:extLst>
  </p:cSld>
  <p:clrMapOvr>
    <a:masterClrMapping/>
  </p:clrMapOvr>
  <mc:AlternateContent xmlns:mc="http://schemas.openxmlformats.org/markup-compatibility/2006" xmlns:p14="http://schemas.microsoft.com/office/powerpoint/2010/main">
    <mc:Choice Requires="p14">
      <p:transition spd="slow" p14:dur="2000" advTm="40678"/>
    </mc:Choice>
    <mc:Fallback xmlns="">
      <p:transition spd="slow" advTm="40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C080B-9E8F-C0FB-3891-448BECF0BE22}"/>
              </a:ext>
            </a:extLst>
          </p:cNvPr>
          <p:cNvSpPr>
            <a:spLocks noGrp="1"/>
          </p:cNvSpPr>
          <p:nvPr>
            <p:ph type="title"/>
          </p:nvPr>
        </p:nvSpPr>
        <p:spPr/>
        <p:txBody>
          <a:bodyPr/>
          <a:lstStyle/>
          <a:p>
            <a:r>
              <a:rPr lang="en-GB" dirty="0"/>
              <a:t>Fraud</a:t>
            </a:r>
          </a:p>
        </p:txBody>
      </p:sp>
      <p:graphicFrame>
        <p:nvGraphicFramePr>
          <p:cNvPr id="5" name="Content Placeholder 2">
            <a:extLst>
              <a:ext uri="{FF2B5EF4-FFF2-40B4-BE49-F238E27FC236}">
                <a16:creationId xmlns:a16="http://schemas.microsoft.com/office/drawing/2014/main" id="{0CDA38AA-591D-4157-5BC5-6EC41332A9B4}"/>
              </a:ext>
            </a:extLst>
          </p:cNvPr>
          <p:cNvGraphicFramePr>
            <a:graphicFrameLocks noGrp="1"/>
          </p:cNvGraphicFramePr>
          <p:nvPr>
            <p:ph idx="1"/>
            <p:extLst>
              <p:ext uri="{D42A27DB-BD31-4B8C-83A1-F6EECF244321}">
                <p14:modId xmlns:p14="http://schemas.microsoft.com/office/powerpoint/2010/main" val="100051225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C855D823-6989-B573-1428-F50BBFEC9AA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4972696"/>
      </p:ext>
    </p:extLst>
  </p:cSld>
  <p:clrMapOvr>
    <a:masterClrMapping/>
  </p:clrMapOvr>
  <mc:AlternateContent xmlns:mc="http://schemas.openxmlformats.org/markup-compatibility/2006" xmlns:p14="http://schemas.microsoft.com/office/powerpoint/2010/main">
    <mc:Choice Requires="p14">
      <p:transition spd="slow" p14:dur="2000" advTm="68994"/>
    </mc:Choice>
    <mc:Fallback xmlns="">
      <p:transition spd="slow" advTm="68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A7A56A0-ED12-8CB1-A513-1565A0DD7865}"/>
              </a:ext>
            </a:extLst>
          </p:cNvPr>
          <p:cNvPicPr>
            <a:picLocks noGrp="1" noChangeAspect="1"/>
          </p:cNvPicPr>
          <p:nvPr>
            <p:ph idx="1"/>
          </p:nvPr>
        </p:nvPicPr>
        <p:blipFill>
          <a:blip r:embed="rId5"/>
          <a:stretch>
            <a:fillRect/>
          </a:stretch>
        </p:blipFill>
        <p:spPr>
          <a:xfrm>
            <a:off x="643467" y="702733"/>
            <a:ext cx="10905066" cy="5452533"/>
          </a:xfrm>
          <a:prstGeom prst="rect">
            <a:avLst/>
          </a:prstGeom>
        </p:spPr>
      </p:pic>
      <p:pic>
        <p:nvPicPr>
          <p:cNvPr id="4" name="Audio 3">
            <a:hlinkClick r:id="" action="ppaction://media"/>
            <a:extLst>
              <a:ext uri="{FF2B5EF4-FFF2-40B4-BE49-F238E27FC236}">
                <a16:creationId xmlns:a16="http://schemas.microsoft.com/office/drawing/2014/main" id="{9D9FD9C4-5635-99E4-5CC6-B5BB02F016F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54197428"/>
      </p:ext>
    </p:extLst>
  </p:cSld>
  <p:clrMapOvr>
    <a:masterClrMapping/>
  </p:clrMapOvr>
  <mc:AlternateContent xmlns:mc="http://schemas.openxmlformats.org/markup-compatibility/2006" xmlns:p14="http://schemas.microsoft.com/office/powerpoint/2010/main">
    <mc:Choice Requires="p14">
      <p:transition spd="slow" p14:dur="2000" advTm="103210"/>
    </mc:Choice>
    <mc:Fallback xmlns="">
      <p:transition spd="slow" advTm="103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12ACB-0A7E-5986-49F1-1DFA238B305D}"/>
              </a:ext>
            </a:extLst>
          </p:cNvPr>
          <p:cNvSpPr>
            <a:spLocks noGrp="1"/>
          </p:cNvSpPr>
          <p:nvPr>
            <p:ph type="title"/>
          </p:nvPr>
        </p:nvSpPr>
        <p:spPr>
          <a:xfrm>
            <a:off x="630936" y="639520"/>
            <a:ext cx="3429000" cy="1719072"/>
          </a:xfrm>
        </p:spPr>
        <p:txBody>
          <a:bodyPr anchor="b">
            <a:normAutofit/>
          </a:bodyPr>
          <a:lstStyle/>
          <a:p>
            <a:r>
              <a:rPr lang="en-GB" sz="5400"/>
              <a:t>Fraud Act 2006</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35053F-8110-79BE-B5C3-8031D9EE9505}"/>
              </a:ext>
            </a:extLst>
          </p:cNvPr>
          <p:cNvSpPr>
            <a:spLocks noGrp="1"/>
          </p:cNvSpPr>
          <p:nvPr>
            <p:ph idx="1"/>
          </p:nvPr>
        </p:nvSpPr>
        <p:spPr>
          <a:xfrm>
            <a:off x="630936" y="2807208"/>
            <a:ext cx="3429000" cy="3410712"/>
          </a:xfrm>
        </p:spPr>
        <p:txBody>
          <a:bodyPr anchor="t">
            <a:normAutofit/>
          </a:bodyPr>
          <a:lstStyle/>
          <a:p>
            <a:r>
              <a:rPr lang="en-GB" sz="2400" dirty="0"/>
              <a:t>Section 1 of the Fraud Act 2006 states that the offence of Fraud can be committed in 3 distinctive ways.</a:t>
            </a:r>
          </a:p>
          <a:p>
            <a:endParaRPr lang="en-GB" sz="2200" dirty="0"/>
          </a:p>
        </p:txBody>
      </p:sp>
      <p:pic>
        <p:nvPicPr>
          <p:cNvPr id="5" name="Picture 4">
            <a:extLst>
              <a:ext uri="{FF2B5EF4-FFF2-40B4-BE49-F238E27FC236}">
                <a16:creationId xmlns:a16="http://schemas.microsoft.com/office/drawing/2014/main" id="{71B4088A-84C6-508A-2C1C-DBB6B4E50B53}"/>
              </a:ext>
            </a:extLst>
          </p:cNvPr>
          <p:cNvPicPr>
            <a:picLocks noChangeAspect="1"/>
          </p:cNvPicPr>
          <p:nvPr/>
        </p:nvPicPr>
        <p:blipFill>
          <a:blip r:embed="rId4"/>
          <a:stretch>
            <a:fillRect/>
          </a:stretch>
        </p:blipFill>
        <p:spPr>
          <a:xfrm>
            <a:off x="4654296" y="1271588"/>
            <a:ext cx="6903720" cy="4314824"/>
          </a:xfrm>
          <a:prstGeom prst="rect">
            <a:avLst/>
          </a:prstGeom>
        </p:spPr>
      </p:pic>
      <p:pic>
        <p:nvPicPr>
          <p:cNvPr id="7" name="Audio 6">
            <a:hlinkClick r:id="" action="ppaction://media"/>
            <a:extLst>
              <a:ext uri="{FF2B5EF4-FFF2-40B4-BE49-F238E27FC236}">
                <a16:creationId xmlns:a16="http://schemas.microsoft.com/office/drawing/2014/main" id="{90DC9E6F-6D06-54E6-2F6A-B1A1B16A00F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68930440"/>
      </p:ext>
    </p:extLst>
  </p:cSld>
  <p:clrMapOvr>
    <a:masterClrMapping/>
  </p:clrMapOvr>
  <mc:AlternateContent xmlns:mc="http://schemas.openxmlformats.org/markup-compatibility/2006" xmlns:p14="http://schemas.microsoft.com/office/powerpoint/2010/main">
    <mc:Choice Requires="p14">
      <p:transition spd="slow" p14:dur="2000" advTm="150921"/>
    </mc:Choice>
    <mc:Fallback xmlns="">
      <p:transition spd="slow" advTm="150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3BB12-18FC-BC1B-DDF4-C07AA3F9DF12}"/>
              </a:ext>
            </a:extLst>
          </p:cNvPr>
          <p:cNvSpPr>
            <a:spLocks noGrp="1"/>
          </p:cNvSpPr>
          <p:nvPr>
            <p:ph type="title"/>
          </p:nvPr>
        </p:nvSpPr>
        <p:spPr>
          <a:xfrm>
            <a:off x="630936" y="639520"/>
            <a:ext cx="3429000" cy="1719072"/>
          </a:xfrm>
        </p:spPr>
        <p:txBody>
          <a:bodyPr anchor="b">
            <a:normAutofit/>
          </a:bodyPr>
          <a:lstStyle/>
          <a:p>
            <a:r>
              <a:rPr lang="en-GB" sz="5400"/>
              <a:t>Intent</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67C292-83F6-B005-5298-71F0580F14E1}"/>
              </a:ext>
            </a:extLst>
          </p:cNvPr>
          <p:cNvSpPr>
            <a:spLocks noGrp="1"/>
          </p:cNvSpPr>
          <p:nvPr>
            <p:ph idx="1"/>
          </p:nvPr>
        </p:nvSpPr>
        <p:spPr>
          <a:xfrm>
            <a:off x="630936" y="2807208"/>
            <a:ext cx="3429000" cy="3410712"/>
          </a:xfrm>
        </p:spPr>
        <p:txBody>
          <a:bodyPr anchor="t">
            <a:normAutofit/>
          </a:bodyPr>
          <a:lstStyle/>
          <a:p>
            <a:r>
              <a:rPr lang="en-GB" sz="2000"/>
              <a:t>For all these offences the intent remains the same:</a:t>
            </a:r>
          </a:p>
          <a:p>
            <a:endParaRPr lang="en-GB" sz="2000"/>
          </a:p>
          <a:p>
            <a:pPr marL="0" indent="0">
              <a:buNone/>
            </a:pPr>
            <a:r>
              <a:rPr lang="en-GB" sz="2000"/>
              <a:t>• To make a gain for himself or another </a:t>
            </a:r>
          </a:p>
          <a:p>
            <a:pPr marL="0" indent="0">
              <a:buNone/>
            </a:pPr>
            <a:r>
              <a:rPr lang="en-GB" sz="2000"/>
              <a:t>• To cause a loss to another </a:t>
            </a:r>
          </a:p>
          <a:p>
            <a:pPr marL="0" indent="0">
              <a:buNone/>
            </a:pPr>
            <a:r>
              <a:rPr lang="en-GB" sz="2000"/>
              <a:t>• Or to expose another to risk of loss</a:t>
            </a:r>
          </a:p>
        </p:txBody>
      </p:sp>
      <p:pic>
        <p:nvPicPr>
          <p:cNvPr id="5" name="Picture 4">
            <a:extLst>
              <a:ext uri="{FF2B5EF4-FFF2-40B4-BE49-F238E27FC236}">
                <a16:creationId xmlns:a16="http://schemas.microsoft.com/office/drawing/2014/main" id="{55DA958A-04D8-D1C0-9078-164CEAE2DC9F}"/>
              </a:ext>
            </a:extLst>
          </p:cNvPr>
          <p:cNvPicPr>
            <a:picLocks noChangeAspect="1"/>
          </p:cNvPicPr>
          <p:nvPr/>
        </p:nvPicPr>
        <p:blipFill>
          <a:blip r:embed="rId4"/>
          <a:stretch>
            <a:fillRect/>
          </a:stretch>
        </p:blipFill>
        <p:spPr>
          <a:xfrm>
            <a:off x="4961204" y="640080"/>
            <a:ext cx="6289904" cy="5577840"/>
          </a:xfrm>
          <a:prstGeom prst="rect">
            <a:avLst/>
          </a:prstGeom>
        </p:spPr>
      </p:pic>
      <p:pic>
        <p:nvPicPr>
          <p:cNvPr id="7" name="Audio 6">
            <a:hlinkClick r:id="" action="ppaction://media"/>
            <a:extLst>
              <a:ext uri="{FF2B5EF4-FFF2-40B4-BE49-F238E27FC236}">
                <a16:creationId xmlns:a16="http://schemas.microsoft.com/office/drawing/2014/main" id="{0341E931-60BE-7449-35DB-8DBD58E52C8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17692607"/>
      </p:ext>
    </p:extLst>
  </p:cSld>
  <p:clrMapOvr>
    <a:masterClrMapping/>
  </p:clrMapOvr>
  <mc:AlternateContent xmlns:mc="http://schemas.openxmlformats.org/markup-compatibility/2006" xmlns:p14="http://schemas.microsoft.com/office/powerpoint/2010/main">
    <mc:Choice Requires="p14">
      <p:transition spd="slow" p14:dur="2000" advTm="57481"/>
    </mc:Choice>
    <mc:Fallback xmlns="">
      <p:transition spd="slow" advTm="57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FE588-5BD8-DA42-804A-8B51DEA110A7}"/>
              </a:ext>
            </a:extLst>
          </p:cNvPr>
          <p:cNvSpPr>
            <a:spLocks noGrp="1"/>
          </p:cNvSpPr>
          <p:nvPr>
            <p:ph type="title"/>
          </p:nvPr>
        </p:nvSpPr>
        <p:spPr/>
        <p:txBody>
          <a:bodyPr/>
          <a:lstStyle/>
          <a:p>
            <a:r>
              <a:rPr lang="en-GB" dirty="0"/>
              <a:t>Fraud Act 2006 Section 2</a:t>
            </a:r>
          </a:p>
        </p:txBody>
      </p:sp>
      <p:sp>
        <p:nvSpPr>
          <p:cNvPr id="3" name="Content Placeholder 2">
            <a:extLst>
              <a:ext uri="{FF2B5EF4-FFF2-40B4-BE49-F238E27FC236}">
                <a16:creationId xmlns:a16="http://schemas.microsoft.com/office/drawing/2014/main" id="{BD42C23F-AF9D-922D-CEAA-CDF88F8B5F8B}"/>
              </a:ext>
            </a:extLst>
          </p:cNvPr>
          <p:cNvSpPr>
            <a:spLocks noGrp="1"/>
          </p:cNvSpPr>
          <p:nvPr>
            <p:ph idx="1"/>
          </p:nvPr>
        </p:nvSpPr>
        <p:spPr/>
        <p:txBody>
          <a:bodyPr/>
          <a:lstStyle/>
          <a:p>
            <a:pPr marL="0" indent="0" algn="ctr">
              <a:buNone/>
            </a:pPr>
            <a:r>
              <a:rPr lang="en-GB" b="1" i="0" dirty="0">
                <a:solidFill>
                  <a:srgbClr val="000000"/>
                </a:solidFill>
                <a:effectLst/>
                <a:latin typeface="arial" panose="020B0604020202020204" pitchFamily="34" charset="0"/>
              </a:rPr>
              <a:t>Fraud by false representation</a:t>
            </a:r>
          </a:p>
          <a:p>
            <a:pPr algn="ctr"/>
            <a:endParaRPr lang="en-GB" b="1" i="0" dirty="0">
              <a:solidFill>
                <a:srgbClr val="000000"/>
              </a:solidFill>
              <a:effectLst/>
              <a:latin typeface="arial" panose="020B0604020202020204" pitchFamily="34" charset="0"/>
            </a:endParaRPr>
          </a:p>
          <a:p>
            <a:pPr marL="0" indent="0" algn="ctr">
              <a:buNone/>
            </a:pPr>
            <a:r>
              <a:rPr lang="en-GB" b="0" i="0" dirty="0">
                <a:solidFill>
                  <a:srgbClr val="1E1E1E"/>
                </a:solidFill>
                <a:effectLst/>
                <a:highlight>
                  <a:srgbClr val="FFFFFF"/>
                </a:highlight>
                <a:latin typeface="arial" panose="020B0604020202020204" pitchFamily="34" charset="0"/>
              </a:rPr>
              <a:t>A person is in breach of this section if he—</a:t>
            </a:r>
          </a:p>
          <a:p>
            <a:pPr marL="0" indent="0" algn="ctr">
              <a:buNone/>
            </a:pPr>
            <a:r>
              <a:rPr lang="en-GB" b="0" i="0" dirty="0">
                <a:solidFill>
                  <a:srgbClr val="1E1E1E"/>
                </a:solidFill>
                <a:effectLst/>
                <a:highlight>
                  <a:srgbClr val="FFFFFF"/>
                </a:highlight>
                <a:latin typeface="arial" panose="020B0604020202020204" pitchFamily="34" charset="0"/>
              </a:rPr>
              <a:t>(a)dishonestly makes a false representation, and</a:t>
            </a:r>
          </a:p>
          <a:p>
            <a:pPr marL="0" indent="0" algn="ctr">
              <a:buNone/>
            </a:pPr>
            <a:r>
              <a:rPr lang="en-GB" b="0" i="0" dirty="0">
                <a:solidFill>
                  <a:srgbClr val="1E1E1E"/>
                </a:solidFill>
                <a:effectLst/>
                <a:highlight>
                  <a:srgbClr val="FFFFFF"/>
                </a:highlight>
                <a:latin typeface="arial" panose="020B0604020202020204" pitchFamily="34" charset="0"/>
              </a:rPr>
              <a:t>(b)intends, by making the representation—</a:t>
            </a:r>
          </a:p>
          <a:p>
            <a:pPr marL="0" indent="0" algn="ctr">
              <a:buNone/>
            </a:pPr>
            <a:r>
              <a:rPr lang="en-GB" b="0" i="0" dirty="0">
                <a:solidFill>
                  <a:srgbClr val="1E1E1E"/>
                </a:solidFill>
                <a:effectLst/>
                <a:highlight>
                  <a:srgbClr val="FFFFFF"/>
                </a:highlight>
                <a:latin typeface="arial" panose="020B0604020202020204" pitchFamily="34" charset="0"/>
              </a:rPr>
              <a:t>(i)to make a gain for himself or another, or</a:t>
            </a:r>
          </a:p>
          <a:p>
            <a:pPr marL="0" indent="0" algn="ctr">
              <a:buNone/>
            </a:pPr>
            <a:r>
              <a:rPr lang="en-GB" b="0" i="0" dirty="0">
                <a:solidFill>
                  <a:srgbClr val="1E1E1E"/>
                </a:solidFill>
                <a:effectLst/>
                <a:highlight>
                  <a:srgbClr val="FFFFFF"/>
                </a:highlight>
                <a:latin typeface="arial" panose="020B0604020202020204" pitchFamily="34" charset="0"/>
              </a:rPr>
              <a:t>(ii)to cause loss to another or to expose another to a risk of loss.</a:t>
            </a:r>
          </a:p>
          <a:p>
            <a:endParaRPr lang="en-GB" dirty="0"/>
          </a:p>
        </p:txBody>
      </p:sp>
      <p:pic>
        <p:nvPicPr>
          <p:cNvPr id="6" name="Audio 5">
            <a:hlinkClick r:id="" action="ppaction://media"/>
            <a:extLst>
              <a:ext uri="{FF2B5EF4-FFF2-40B4-BE49-F238E27FC236}">
                <a16:creationId xmlns:a16="http://schemas.microsoft.com/office/drawing/2014/main" id="{57653C31-71D9-05DE-D21D-FD42A2C6D5E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940698"/>
      </p:ext>
    </p:extLst>
  </p:cSld>
  <p:clrMapOvr>
    <a:masterClrMapping/>
  </p:clrMapOvr>
  <mc:AlternateContent xmlns:mc="http://schemas.openxmlformats.org/markup-compatibility/2006" xmlns:p14="http://schemas.microsoft.com/office/powerpoint/2010/main">
    <mc:Choice Requires="p14">
      <p:transition spd="slow" p14:dur="2000" advTm="131153"/>
    </mc:Choice>
    <mc:Fallback xmlns="">
      <p:transition spd="slow" advTm="131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73DA0-709B-7215-04CF-8C6E65CDF3DC}"/>
              </a:ext>
            </a:extLst>
          </p:cNvPr>
          <p:cNvSpPr>
            <a:spLocks noGrp="1"/>
          </p:cNvSpPr>
          <p:nvPr>
            <p:ph type="title"/>
          </p:nvPr>
        </p:nvSpPr>
        <p:spPr/>
        <p:txBody>
          <a:bodyPr/>
          <a:lstStyle/>
          <a:p>
            <a:r>
              <a:rPr lang="en-GB" dirty="0"/>
              <a:t>Representation </a:t>
            </a:r>
          </a:p>
        </p:txBody>
      </p:sp>
      <p:sp>
        <p:nvSpPr>
          <p:cNvPr id="3" name="Content Placeholder 2">
            <a:extLst>
              <a:ext uri="{FF2B5EF4-FFF2-40B4-BE49-F238E27FC236}">
                <a16:creationId xmlns:a16="http://schemas.microsoft.com/office/drawing/2014/main" id="{2766ED83-1F8A-E19B-AB0D-9D2C0A931F78}"/>
              </a:ext>
            </a:extLst>
          </p:cNvPr>
          <p:cNvSpPr>
            <a:spLocks noGrp="1"/>
          </p:cNvSpPr>
          <p:nvPr>
            <p:ph idx="1"/>
          </p:nvPr>
        </p:nvSpPr>
        <p:spPr/>
        <p:txBody>
          <a:bodyPr/>
          <a:lstStyle/>
          <a:p>
            <a:pPr algn="l"/>
            <a:r>
              <a:rPr lang="en-GB" b="0" i="0" dirty="0">
                <a:solidFill>
                  <a:srgbClr val="1E1E1E"/>
                </a:solidFill>
                <a:effectLst/>
                <a:highlight>
                  <a:srgbClr val="FFFFFF"/>
                </a:highlight>
                <a:latin typeface="arial" panose="020B0604020202020204" pitchFamily="34" charset="0"/>
              </a:rPr>
              <a:t>A representation is false if—</a:t>
            </a:r>
          </a:p>
          <a:p>
            <a:pPr algn="l"/>
            <a:r>
              <a:rPr lang="en-GB" b="0" i="0" dirty="0">
                <a:solidFill>
                  <a:srgbClr val="1E1E1E"/>
                </a:solidFill>
                <a:effectLst/>
                <a:highlight>
                  <a:srgbClr val="FFFFFF"/>
                </a:highlight>
                <a:latin typeface="arial" panose="020B0604020202020204" pitchFamily="34" charset="0"/>
              </a:rPr>
              <a:t>(a)it is </a:t>
            </a:r>
            <a:r>
              <a:rPr lang="en-GB" b="0" i="0" dirty="0">
                <a:solidFill>
                  <a:srgbClr val="1E1E1E"/>
                </a:solidFill>
                <a:effectLst/>
                <a:highlight>
                  <a:srgbClr val="FFFF00"/>
                </a:highlight>
                <a:latin typeface="arial" panose="020B0604020202020204" pitchFamily="34" charset="0"/>
              </a:rPr>
              <a:t>untrue or misleading, </a:t>
            </a:r>
            <a:r>
              <a:rPr lang="en-GB" b="0" i="0" dirty="0">
                <a:solidFill>
                  <a:srgbClr val="1E1E1E"/>
                </a:solidFill>
                <a:effectLst/>
                <a:highlight>
                  <a:srgbClr val="FFFFFF"/>
                </a:highlight>
                <a:latin typeface="arial" panose="020B0604020202020204" pitchFamily="34" charset="0"/>
              </a:rPr>
              <a:t>and</a:t>
            </a:r>
          </a:p>
          <a:p>
            <a:pPr algn="l"/>
            <a:r>
              <a:rPr lang="en-GB" b="0" i="0" dirty="0">
                <a:solidFill>
                  <a:srgbClr val="1E1E1E"/>
                </a:solidFill>
                <a:effectLst/>
                <a:highlight>
                  <a:srgbClr val="FFFFFF"/>
                </a:highlight>
                <a:latin typeface="arial" panose="020B0604020202020204" pitchFamily="34" charset="0"/>
              </a:rPr>
              <a:t>(b)the person making it knows that it is, or might be, untrue or misleading.</a:t>
            </a:r>
          </a:p>
          <a:p>
            <a:pPr algn="l"/>
            <a:r>
              <a:rPr lang="en-GB" b="0" i="0" dirty="0">
                <a:solidFill>
                  <a:srgbClr val="1E1E1E"/>
                </a:solidFill>
                <a:effectLst/>
                <a:highlight>
                  <a:srgbClr val="FFFFFF"/>
                </a:highlight>
                <a:latin typeface="arial" panose="020B0604020202020204" pitchFamily="34" charset="0"/>
              </a:rPr>
              <a:t>(3)“Representation” means any representation as to </a:t>
            </a:r>
            <a:r>
              <a:rPr lang="en-GB" b="0" i="0" dirty="0">
                <a:solidFill>
                  <a:srgbClr val="1E1E1E"/>
                </a:solidFill>
                <a:effectLst/>
                <a:highlight>
                  <a:srgbClr val="FFFF00"/>
                </a:highlight>
                <a:latin typeface="arial" panose="020B0604020202020204" pitchFamily="34" charset="0"/>
              </a:rPr>
              <a:t>fact or law, </a:t>
            </a:r>
            <a:r>
              <a:rPr lang="en-GB" b="0" i="0" dirty="0">
                <a:solidFill>
                  <a:srgbClr val="1E1E1E"/>
                </a:solidFill>
                <a:effectLst/>
                <a:highlight>
                  <a:srgbClr val="FFFFFF"/>
                </a:highlight>
                <a:latin typeface="arial" panose="020B0604020202020204" pitchFamily="34" charset="0"/>
              </a:rPr>
              <a:t>including a representation as to the state of mind of—</a:t>
            </a:r>
          </a:p>
          <a:p>
            <a:pPr algn="l"/>
            <a:r>
              <a:rPr lang="en-GB" b="0" i="0" dirty="0">
                <a:solidFill>
                  <a:srgbClr val="1E1E1E"/>
                </a:solidFill>
                <a:effectLst/>
                <a:highlight>
                  <a:srgbClr val="FFFFFF"/>
                </a:highlight>
                <a:latin typeface="arial" panose="020B0604020202020204" pitchFamily="34" charset="0"/>
              </a:rPr>
              <a:t>(a)the person making the representation, or</a:t>
            </a:r>
          </a:p>
          <a:p>
            <a:pPr algn="l"/>
            <a:r>
              <a:rPr lang="en-GB" b="0" i="0" dirty="0">
                <a:solidFill>
                  <a:srgbClr val="1E1E1E"/>
                </a:solidFill>
                <a:effectLst/>
                <a:highlight>
                  <a:srgbClr val="FFFFFF"/>
                </a:highlight>
                <a:latin typeface="arial" panose="020B0604020202020204" pitchFamily="34" charset="0"/>
              </a:rPr>
              <a:t>(b)any other person.</a:t>
            </a:r>
          </a:p>
          <a:p>
            <a:pPr algn="l"/>
            <a:r>
              <a:rPr lang="en-GB" b="0" i="0" dirty="0">
                <a:solidFill>
                  <a:srgbClr val="1E1E1E"/>
                </a:solidFill>
                <a:effectLst/>
                <a:highlight>
                  <a:srgbClr val="FFFFFF"/>
                </a:highlight>
                <a:latin typeface="arial" panose="020B0604020202020204" pitchFamily="34" charset="0"/>
              </a:rPr>
              <a:t>(4)A representation may be express or implied.</a:t>
            </a:r>
          </a:p>
          <a:p>
            <a:endParaRPr lang="en-GB" dirty="0"/>
          </a:p>
        </p:txBody>
      </p:sp>
      <p:pic>
        <p:nvPicPr>
          <p:cNvPr id="6" name="Audio 5">
            <a:hlinkClick r:id="" action="ppaction://media"/>
            <a:extLst>
              <a:ext uri="{FF2B5EF4-FFF2-40B4-BE49-F238E27FC236}">
                <a16:creationId xmlns:a16="http://schemas.microsoft.com/office/drawing/2014/main" id="{5AC724DE-20E4-1257-96DE-F34049E420E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7471061"/>
      </p:ext>
    </p:extLst>
  </p:cSld>
  <p:clrMapOvr>
    <a:masterClrMapping/>
  </p:clrMapOvr>
  <mc:AlternateContent xmlns:mc="http://schemas.openxmlformats.org/markup-compatibility/2006" xmlns:p14="http://schemas.microsoft.com/office/powerpoint/2010/main">
    <mc:Choice Requires="p14">
      <p:transition spd="slow" p14:dur="2000" advTm="115309"/>
    </mc:Choice>
    <mc:Fallback xmlns="">
      <p:transition spd="slow" advTm="115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315568-9824-3618-F3BF-E14C42F19D9D}"/>
              </a:ext>
            </a:extLst>
          </p:cNvPr>
          <p:cNvSpPr>
            <a:spLocks noGrp="1"/>
          </p:cNvSpPr>
          <p:nvPr>
            <p:ph type="title"/>
          </p:nvPr>
        </p:nvSpPr>
        <p:spPr>
          <a:xfrm>
            <a:off x="1136396" y="502021"/>
            <a:ext cx="6173262" cy="1655483"/>
          </a:xfrm>
        </p:spPr>
        <p:txBody>
          <a:bodyPr anchor="b">
            <a:normAutofit/>
          </a:bodyPr>
          <a:lstStyle/>
          <a:p>
            <a:r>
              <a:rPr lang="en-GB" sz="4000"/>
              <a:t>As to fact or law</a:t>
            </a:r>
          </a:p>
        </p:txBody>
      </p:sp>
      <p:sp>
        <p:nvSpPr>
          <p:cNvPr id="3" name="Content Placeholder 2">
            <a:extLst>
              <a:ext uri="{FF2B5EF4-FFF2-40B4-BE49-F238E27FC236}">
                <a16:creationId xmlns:a16="http://schemas.microsoft.com/office/drawing/2014/main" id="{2B5BD9EF-7AA7-5773-CDED-3BD5E5D1E197}"/>
              </a:ext>
            </a:extLst>
          </p:cNvPr>
          <p:cNvSpPr>
            <a:spLocks noGrp="1"/>
          </p:cNvSpPr>
          <p:nvPr>
            <p:ph idx="1"/>
          </p:nvPr>
        </p:nvSpPr>
        <p:spPr>
          <a:xfrm>
            <a:off x="1136397" y="2408518"/>
            <a:ext cx="6173262" cy="3535083"/>
          </a:xfrm>
        </p:spPr>
        <p:txBody>
          <a:bodyPr>
            <a:normAutofit/>
          </a:bodyPr>
          <a:lstStyle/>
          <a:p>
            <a:r>
              <a:rPr lang="en-GB" sz="2400" dirty="0"/>
              <a:t>As to fact – saying something is one thing when in fact it is another. </a:t>
            </a:r>
          </a:p>
          <a:p>
            <a:endParaRPr lang="en-GB" sz="2400" dirty="0"/>
          </a:p>
          <a:p>
            <a:r>
              <a:rPr lang="en-GB" sz="2400" dirty="0"/>
              <a:t>As to law – suggesting that someone must do something because it is the law. </a:t>
            </a:r>
          </a:p>
          <a:p>
            <a:endParaRPr lang="en-GB" sz="2000" dirty="0"/>
          </a:p>
          <a:p>
            <a:endParaRPr lang="en-GB" sz="2000" dirty="0"/>
          </a:p>
        </p:txBody>
      </p:sp>
      <p:pic>
        <p:nvPicPr>
          <p:cNvPr id="5" name="Picture 4">
            <a:extLst>
              <a:ext uri="{FF2B5EF4-FFF2-40B4-BE49-F238E27FC236}">
                <a16:creationId xmlns:a16="http://schemas.microsoft.com/office/drawing/2014/main" id="{415EBAFB-4ABE-F129-9860-AEC682B8D91F}"/>
              </a:ext>
            </a:extLst>
          </p:cNvPr>
          <p:cNvPicPr>
            <a:picLocks noChangeAspect="1"/>
          </p:cNvPicPr>
          <p:nvPr/>
        </p:nvPicPr>
        <p:blipFill>
          <a:blip r:embed="rId5"/>
          <a:srcRect r="2664" b="3"/>
          <a:stretch/>
        </p:blipFill>
        <p:spPr>
          <a:xfrm>
            <a:off x="8115300" y="-12515"/>
            <a:ext cx="4076700" cy="6418631"/>
          </a:xfrm>
          <a:prstGeom prst="rect">
            <a:avLst/>
          </a:prstGeom>
        </p:spPr>
      </p:pic>
      <p:sp>
        <p:nvSpPr>
          <p:cNvPr id="12" name="Rectangle 11">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Audio 7">
            <a:hlinkClick r:id="" action="ppaction://media"/>
            <a:extLst>
              <a:ext uri="{FF2B5EF4-FFF2-40B4-BE49-F238E27FC236}">
                <a16:creationId xmlns:a16="http://schemas.microsoft.com/office/drawing/2014/main" id="{501A4635-62B5-D77A-F32C-8FD7CDCC747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98341618"/>
      </p:ext>
    </p:extLst>
  </p:cSld>
  <p:clrMapOvr>
    <a:masterClrMapping/>
  </p:clrMapOvr>
  <mc:AlternateContent xmlns:mc="http://schemas.openxmlformats.org/markup-compatibility/2006" xmlns:p14="http://schemas.microsoft.com/office/powerpoint/2010/main">
    <mc:Choice Requires="p14">
      <p:transition spd="slow" p14:dur="2000" advTm="108810"/>
    </mc:Choice>
    <mc:Fallback xmlns="">
      <p:transition spd="slow" advTm="108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D15D6462-F4B6-3752-0F36-AAD8BABB3083}"/>
              </a:ext>
            </a:extLst>
          </p:cNvPr>
          <p:cNvGraphicFramePr>
            <a:graphicFrameLocks noGrp="1"/>
          </p:cNvGraphicFramePr>
          <p:nvPr>
            <p:ph idx="1"/>
            <p:extLst>
              <p:ext uri="{D42A27DB-BD31-4B8C-83A1-F6EECF244321}">
                <p14:modId xmlns:p14="http://schemas.microsoft.com/office/powerpoint/2010/main" val="3785447616"/>
              </p:ext>
            </p:extLst>
          </p:nvPr>
        </p:nvGraphicFramePr>
        <p:xfrm>
          <a:off x="838200" y="381965"/>
          <a:ext cx="10515600" cy="579499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7CC71F6D-5BAC-98DB-D492-C9D60D265E5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97602704"/>
      </p:ext>
    </p:extLst>
  </p:cSld>
  <p:clrMapOvr>
    <a:masterClrMapping/>
  </p:clrMapOvr>
  <mc:AlternateContent xmlns:mc="http://schemas.openxmlformats.org/markup-compatibility/2006" xmlns:p14="http://schemas.microsoft.com/office/powerpoint/2010/main">
    <mc:Choice Requires="p14">
      <p:transition spd="slow" p14:dur="2000" advTm="118360"/>
    </mc:Choice>
    <mc:Fallback xmlns="">
      <p:transition spd="slow" advTm="118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837CD-5702-EF33-E9F4-3E3CBF69ECDA}"/>
              </a:ext>
            </a:extLst>
          </p:cNvPr>
          <p:cNvSpPr>
            <a:spLocks noGrp="1"/>
          </p:cNvSpPr>
          <p:nvPr>
            <p:ph type="title"/>
          </p:nvPr>
        </p:nvSpPr>
        <p:spPr>
          <a:xfrm>
            <a:off x="761840" y="1138265"/>
            <a:ext cx="4544762" cy="1401183"/>
          </a:xfrm>
        </p:spPr>
        <p:txBody>
          <a:bodyPr anchor="t">
            <a:normAutofit/>
          </a:bodyPr>
          <a:lstStyle/>
          <a:p>
            <a:br>
              <a:rPr lang="en-GB" sz="2200" b="0" i="0" dirty="0">
                <a:effectLst/>
                <a:highlight>
                  <a:srgbClr val="FDFDFD"/>
                </a:highlight>
                <a:latin typeface="ReithSerif"/>
              </a:rPr>
            </a:br>
            <a:r>
              <a:rPr lang="en-GB" sz="2200" b="0" i="0" dirty="0">
                <a:effectLst/>
                <a:highlight>
                  <a:srgbClr val="FDFDFD"/>
                </a:highlight>
                <a:latin typeface="ReithSerif"/>
              </a:rPr>
              <a:t>Universal Credit: Gang guilty of large £53.9m benefit fraud</a:t>
            </a:r>
            <a:br>
              <a:rPr lang="en-GB" sz="2200" b="0" i="0" dirty="0">
                <a:effectLst/>
                <a:highlight>
                  <a:srgbClr val="FDFDFD"/>
                </a:highlight>
                <a:latin typeface="ReithSerif"/>
              </a:rPr>
            </a:br>
            <a:endParaRPr lang="en-GB" sz="2200" dirty="0"/>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09A6E9-839F-490C-2A48-FE478DBA0845}"/>
              </a:ext>
            </a:extLst>
          </p:cNvPr>
          <p:cNvSpPr>
            <a:spLocks noGrp="1"/>
          </p:cNvSpPr>
          <p:nvPr>
            <p:ph idx="1"/>
          </p:nvPr>
        </p:nvSpPr>
        <p:spPr>
          <a:xfrm>
            <a:off x="761840" y="2551176"/>
            <a:ext cx="4544762" cy="3602935"/>
          </a:xfrm>
        </p:spPr>
        <p:txBody>
          <a:bodyPr>
            <a:normAutofit/>
          </a:bodyPr>
          <a:lstStyle/>
          <a:p>
            <a:pPr marL="0" indent="0">
              <a:buNone/>
            </a:pPr>
            <a:r>
              <a:rPr lang="en-GB" sz="2000" i="0" dirty="0">
                <a:effectLst/>
                <a:highlight>
                  <a:srgbClr val="FDFDFD"/>
                </a:highlight>
                <a:latin typeface="ReithSans"/>
              </a:rPr>
              <a:t>Five members of an organised gang have been convicted of what has been described by the Crown Prosecution Service (CPS) as the largest case of benefit fraud in England and Wales.</a:t>
            </a:r>
          </a:p>
          <a:p>
            <a:pPr marL="0" indent="0">
              <a:buNone/>
            </a:pPr>
            <a:r>
              <a:rPr lang="en-GB" sz="2000" i="0" dirty="0">
                <a:effectLst/>
                <a:highlight>
                  <a:srgbClr val="FDFDFD"/>
                </a:highlight>
                <a:latin typeface="ReithSans"/>
              </a:rPr>
              <a:t>They each admitted to stealing more than £50m</a:t>
            </a:r>
            <a:r>
              <a:rPr lang="en-GB" sz="2000" dirty="0">
                <a:highlight>
                  <a:srgbClr val="FDFDFD"/>
                </a:highlight>
                <a:latin typeface="ReithSans"/>
              </a:rPr>
              <a:t>.</a:t>
            </a:r>
          </a:p>
          <a:p>
            <a:pPr marL="0" indent="0">
              <a:buNone/>
            </a:pPr>
            <a:r>
              <a:rPr lang="en-GB" sz="2000" i="0" dirty="0">
                <a:effectLst/>
                <a:highlight>
                  <a:srgbClr val="FDFDFD"/>
                </a:highlight>
                <a:latin typeface="ReithSans"/>
              </a:rPr>
              <a:t>The investigation identified three "benefit factories" in the Wood Green area of north London where repeated false claims for benefits originated.</a:t>
            </a:r>
            <a:endParaRPr lang="en-GB" sz="2000" dirty="0"/>
          </a:p>
        </p:txBody>
      </p:sp>
      <p:pic>
        <p:nvPicPr>
          <p:cNvPr id="5" name="Picture 4">
            <a:extLst>
              <a:ext uri="{FF2B5EF4-FFF2-40B4-BE49-F238E27FC236}">
                <a16:creationId xmlns:a16="http://schemas.microsoft.com/office/drawing/2014/main" id="{E7E73106-8E2D-7C9E-4204-FAE3244027A5}"/>
              </a:ext>
            </a:extLst>
          </p:cNvPr>
          <p:cNvPicPr>
            <a:picLocks noChangeAspect="1"/>
          </p:cNvPicPr>
          <p:nvPr/>
        </p:nvPicPr>
        <p:blipFill>
          <a:blip r:embed="rId4"/>
          <a:stretch>
            <a:fillRect/>
          </a:stretch>
        </p:blipFill>
        <p:spPr>
          <a:xfrm>
            <a:off x="6082748" y="2029583"/>
            <a:ext cx="5334160" cy="2800434"/>
          </a:xfrm>
          <a:prstGeom prst="rect">
            <a:avLst/>
          </a:prstGeom>
        </p:spPr>
      </p:pic>
      <p:pic>
        <p:nvPicPr>
          <p:cNvPr id="7" name="Audio 6">
            <a:hlinkClick r:id="" action="ppaction://media"/>
            <a:extLst>
              <a:ext uri="{FF2B5EF4-FFF2-40B4-BE49-F238E27FC236}">
                <a16:creationId xmlns:a16="http://schemas.microsoft.com/office/drawing/2014/main" id="{C60CDE01-F27F-C95A-C19A-691E4206D42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0037999"/>
      </p:ext>
    </p:extLst>
  </p:cSld>
  <p:clrMapOvr>
    <a:masterClrMapping/>
  </p:clrMapOvr>
  <mc:AlternateContent xmlns:mc="http://schemas.openxmlformats.org/markup-compatibility/2006" xmlns:p14="http://schemas.microsoft.com/office/powerpoint/2010/main">
    <mc:Choice Requires="p14">
      <p:transition spd="slow" p14:dur="2000" advTm="78777"/>
    </mc:Choice>
    <mc:Fallback xmlns="">
      <p:transition spd="slow" advTm="78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4257E-1E2A-4AC7-89EC-1FB65C9C0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3E1C8F1-97F5-489C-8308-958F09657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8AB9041F-ADAD-120E-0D79-8BB283CAC783}"/>
              </a:ext>
            </a:extLst>
          </p:cNvPr>
          <p:cNvSpPr>
            <a:spLocks noGrp="1"/>
          </p:cNvSpPr>
          <p:nvPr>
            <p:ph type="title"/>
          </p:nvPr>
        </p:nvSpPr>
        <p:spPr>
          <a:xfrm>
            <a:off x="723901" y="509587"/>
            <a:ext cx="7649239" cy="742951"/>
          </a:xfrm>
        </p:spPr>
        <p:txBody>
          <a:bodyPr vert="horz" lIns="91440" tIns="45720" rIns="91440" bIns="45720" rtlCol="0" anchor="ctr">
            <a:normAutofit/>
          </a:bodyPr>
          <a:lstStyle/>
          <a:p>
            <a:r>
              <a:rPr lang="en-US" sz="3600" kern="1200">
                <a:solidFill>
                  <a:schemeClr val="tx1"/>
                </a:solidFill>
                <a:latin typeface="+mj-lt"/>
                <a:ea typeface="+mj-ea"/>
                <a:cs typeface="+mj-cs"/>
              </a:rPr>
              <a:t>Case example video</a:t>
            </a:r>
          </a:p>
        </p:txBody>
      </p:sp>
      <p:sp>
        <p:nvSpPr>
          <p:cNvPr id="3" name="Content Placeholder 2">
            <a:extLst>
              <a:ext uri="{FF2B5EF4-FFF2-40B4-BE49-F238E27FC236}">
                <a16:creationId xmlns:a16="http://schemas.microsoft.com/office/drawing/2014/main" id="{B90243E4-527D-07F9-397F-B824D4F7EEC3}"/>
              </a:ext>
            </a:extLst>
          </p:cNvPr>
          <p:cNvSpPr>
            <a:spLocks noGrp="1"/>
          </p:cNvSpPr>
          <p:nvPr>
            <p:ph idx="1"/>
          </p:nvPr>
        </p:nvSpPr>
        <p:spPr>
          <a:xfrm>
            <a:off x="723900" y="1252538"/>
            <a:ext cx="5431240" cy="419313"/>
          </a:xfrm>
        </p:spPr>
        <p:txBody>
          <a:bodyPr vert="horz" lIns="91440" tIns="45720" rIns="91440" bIns="45720" rtlCol="0">
            <a:normAutofit/>
          </a:bodyPr>
          <a:lstStyle/>
          <a:p>
            <a:pPr marL="0" indent="0">
              <a:buNone/>
            </a:pPr>
            <a:r>
              <a:rPr lang="en-US" sz="1600" kern="1200">
                <a:solidFill>
                  <a:schemeClr val="tx1"/>
                </a:solidFill>
                <a:latin typeface="+mn-lt"/>
                <a:ea typeface="+mn-ea"/>
                <a:cs typeface="+mn-cs"/>
                <a:hlinkClick r:id="rId5"/>
              </a:rPr>
              <a:t>https://www.youtube.com/watch?v=BzxBwosjYs8</a:t>
            </a:r>
            <a:endParaRPr lang="en-US" sz="1600" kern="1200">
              <a:solidFill>
                <a:schemeClr val="tx1"/>
              </a:solidFill>
              <a:latin typeface="+mn-lt"/>
              <a:ea typeface="+mn-ea"/>
              <a:cs typeface="+mn-cs"/>
            </a:endParaRPr>
          </a:p>
        </p:txBody>
      </p:sp>
      <p:pic>
        <p:nvPicPr>
          <p:cNvPr id="4" name="Online Media 3" title="Britain's 'biggest-ever' benefit fraud gang guilty of claiming more than £50m in Universal Credit">
            <a:hlinkClick r:id="" action="ppaction://media"/>
            <a:extLst>
              <a:ext uri="{FF2B5EF4-FFF2-40B4-BE49-F238E27FC236}">
                <a16:creationId xmlns:a16="http://schemas.microsoft.com/office/drawing/2014/main" id="{E46A742A-C56D-E796-3159-89B9060E3B23}"/>
              </a:ext>
            </a:extLst>
          </p:cNvPr>
          <p:cNvPicPr>
            <a:picLocks noRot="1" noChangeAspect="1"/>
          </p:cNvPicPr>
          <p:nvPr>
            <a:videoFile r:link="rId1"/>
          </p:nvPr>
        </p:nvPicPr>
        <p:blipFill>
          <a:blip r:embed="rId6"/>
          <a:stretch>
            <a:fillRect/>
          </a:stretch>
        </p:blipFill>
        <p:spPr>
          <a:xfrm>
            <a:off x="2436846" y="2072640"/>
            <a:ext cx="7306433" cy="4128135"/>
          </a:xfrm>
          <a:prstGeom prst="rect">
            <a:avLst/>
          </a:prstGeom>
        </p:spPr>
      </p:pic>
      <p:sp>
        <p:nvSpPr>
          <p:cNvPr id="13" name="Freeform: Shape 12">
            <a:extLst>
              <a:ext uri="{FF2B5EF4-FFF2-40B4-BE49-F238E27FC236}">
                <a16:creationId xmlns:a16="http://schemas.microsoft.com/office/drawing/2014/main" id="{DEB62645-D4DA-4E99-8344-B1536F63D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Audio 6">
            <a:hlinkClick r:id="" action="ppaction://media"/>
            <a:extLst>
              <a:ext uri="{FF2B5EF4-FFF2-40B4-BE49-F238E27FC236}">
                <a16:creationId xmlns:a16="http://schemas.microsoft.com/office/drawing/2014/main" id="{C95BFE1B-4874-0F4D-3F93-286A7155A758}"/>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40080459"/>
      </p:ext>
    </p:extLst>
  </p:cSld>
  <p:clrMapOvr>
    <a:masterClrMapping/>
  </p:clrMapOvr>
  <mc:AlternateContent xmlns:mc="http://schemas.openxmlformats.org/markup-compatibility/2006">
    <mc:Choice xmlns:p14="http://schemas.microsoft.com/office/powerpoint/2010/main" Requires="p14">
      <p:transition spd="slow" p14:dur="2000" advTm="26152"/>
    </mc:Choice>
    <mc:Fallback>
      <p:transition spd="slow" advTm="26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6333EC-998E-76A9-B504-029E48DF7D73}"/>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Fraud Act 2006 Section 3</a:t>
            </a:r>
          </a:p>
        </p:txBody>
      </p:sp>
      <p:sp>
        <p:nvSpPr>
          <p:cNvPr id="3" name="Content Placeholder 2">
            <a:extLst>
              <a:ext uri="{FF2B5EF4-FFF2-40B4-BE49-F238E27FC236}">
                <a16:creationId xmlns:a16="http://schemas.microsoft.com/office/drawing/2014/main" id="{8EDB26A1-EACF-D409-FC31-21F5B68EB4F4}"/>
              </a:ext>
            </a:extLst>
          </p:cNvPr>
          <p:cNvSpPr>
            <a:spLocks noGrp="1"/>
          </p:cNvSpPr>
          <p:nvPr>
            <p:ph idx="1"/>
          </p:nvPr>
        </p:nvSpPr>
        <p:spPr>
          <a:xfrm>
            <a:off x="1957987" y="2431767"/>
            <a:ext cx="8276026" cy="3685156"/>
          </a:xfrm>
        </p:spPr>
        <p:txBody>
          <a:bodyPr anchor="ctr">
            <a:normAutofit/>
          </a:bodyPr>
          <a:lstStyle/>
          <a:p>
            <a:pPr marL="0" indent="0">
              <a:buNone/>
            </a:pPr>
            <a:r>
              <a:rPr lang="en-GB" sz="2400" b="1" i="0" dirty="0">
                <a:solidFill>
                  <a:schemeClr val="tx1">
                    <a:lumMod val="85000"/>
                    <a:lumOff val="15000"/>
                  </a:schemeClr>
                </a:solidFill>
                <a:effectLst/>
                <a:latin typeface="arial" panose="020B0604020202020204" pitchFamily="34" charset="0"/>
              </a:rPr>
              <a:t>Fraud by failing to disclose information</a:t>
            </a:r>
          </a:p>
          <a:p>
            <a:pPr marL="0" indent="0">
              <a:buNone/>
            </a:pPr>
            <a:r>
              <a:rPr lang="en-GB" sz="2400" b="0" i="0" dirty="0">
                <a:solidFill>
                  <a:schemeClr val="tx1">
                    <a:lumMod val="85000"/>
                    <a:lumOff val="15000"/>
                  </a:schemeClr>
                </a:solidFill>
                <a:effectLst/>
                <a:highlight>
                  <a:srgbClr val="FFFFFF"/>
                </a:highlight>
                <a:latin typeface="arial" panose="020B0604020202020204" pitchFamily="34" charset="0"/>
              </a:rPr>
              <a:t>A person is in breach of this section if he—</a:t>
            </a:r>
          </a:p>
          <a:p>
            <a:pPr marL="0" indent="0">
              <a:buNone/>
            </a:pPr>
            <a:r>
              <a:rPr lang="en-GB" sz="2400" b="0" i="0" dirty="0">
                <a:solidFill>
                  <a:schemeClr val="tx1">
                    <a:lumMod val="85000"/>
                    <a:lumOff val="15000"/>
                  </a:schemeClr>
                </a:solidFill>
                <a:effectLst/>
                <a:highlight>
                  <a:srgbClr val="FFFFFF"/>
                </a:highlight>
                <a:latin typeface="arial" panose="020B0604020202020204" pitchFamily="34" charset="0"/>
              </a:rPr>
              <a:t>(a)dishonestly fails to disclose to another person information which he is under a legal duty to disclose, and</a:t>
            </a:r>
          </a:p>
          <a:p>
            <a:pPr marL="0" indent="0">
              <a:buNone/>
            </a:pPr>
            <a:r>
              <a:rPr lang="en-GB" sz="2400" b="0" i="0" dirty="0">
                <a:solidFill>
                  <a:schemeClr val="tx1">
                    <a:lumMod val="85000"/>
                    <a:lumOff val="15000"/>
                  </a:schemeClr>
                </a:solidFill>
                <a:effectLst/>
                <a:highlight>
                  <a:srgbClr val="FFFFFF"/>
                </a:highlight>
                <a:latin typeface="arial" panose="020B0604020202020204" pitchFamily="34" charset="0"/>
              </a:rPr>
              <a:t>(b)intends, by failing to disclose the information—</a:t>
            </a:r>
          </a:p>
          <a:p>
            <a:pPr marL="0" indent="0">
              <a:buNone/>
            </a:pPr>
            <a:r>
              <a:rPr lang="en-GB" sz="2400" b="0" i="0" dirty="0">
                <a:solidFill>
                  <a:schemeClr val="tx1">
                    <a:lumMod val="85000"/>
                    <a:lumOff val="15000"/>
                  </a:schemeClr>
                </a:solidFill>
                <a:effectLst/>
                <a:highlight>
                  <a:srgbClr val="FFFFFF"/>
                </a:highlight>
                <a:latin typeface="arial" panose="020B0604020202020204" pitchFamily="34" charset="0"/>
              </a:rPr>
              <a:t>(i)to make a gain for himself or another, or</a:t>
            </a:r>
          </a:p>
          <a:p>
            <a:pPr marL="0" indent="0">
              <a:buNone/>
            </a:pPr>
            <a:r>
              <a:rPr lang="en-GB" sz="2400" b="0" i="0" dirty="0">
                <a:solidFill>
                  <a:schemeClr val="tx1">
                    <a:lumMod val="85000"/>
                    <a:lumOff val="15000"/>
                  </a:schemeClr>
                </a:solidFill>
                <a:effectLst/>
                <a:highlight>
                  <a:srgbClr val="FFFFFF"/>
                </a:highlight>
                <a:latin typeface="arial" panose="020B0604020202020204" pitchFamily="34" charset="0"/>
              </a:rPr>
              <a:t>(ii)to cause loss to another or to expose another to a risk of loss.</a:t>
            </a:r>
          </a:p>
          <a:p>
            <a:endParaRPr lang="en-GB" sz="2000" dirty="0">
              <a:solidFill>
                <a:schemeClr val="tx1">
                  <a:lumMod val="85000"/>
                  <a:lumOff val="15000"/>
                </a:schemeClr>
              </a:solidFill>
            </a:endParaRPr>
          </a:p>
        </p:txBody>
      </p:sp>
      <p:pic>
        <p:nvPicPr>
          <p:cNvPr id="16" name="Audio 15">
            <a:hlinkClick r:id="" action="ppaction://media"/>
            <a:extLst>
              <a:ext uri="{FF2B5EF4-FFF2-40B4-BE49-F238E27FC236}">
                <a16:creationId xmlns:a16="http://schemas.microsoft.com/office/drawing/2014/main" id="{6EFA86CB-0A5E-9C47-14E4-68EC758C667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7546293"/>
      </p:ext>
    </p:extLst>
  </p:cSld>
  <p:clrMapOvr>
    <a:masterClrMapping/>
  </p:clrMapOvr>
  <mc:AlternateContent xmlns:mc="http://schemas.openxmlformats.org/markup-compatibility/2006" xmlns:p14="http://schemas.microsoft.com/office/powerpoint/2010/main">
    <mc:Choice Requires="p14">
      <p:transition spd="slow" p14:dur="2000" advTm="125843"/>
    </mc:Choice>
    <mc:Fallback xmlns="">
      <p:transition spd="slow" advTm="125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72D70A-077D-5E97-6DEE-51F85D28063D}"/>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Fraud Act 2006 Section 4 </a:t>
            </a:r>
          </a:p>
        </p:txBody>
      </p:sp>
      <p:pic>
        <p:nvPicPr>
          <p:cNvPr id="5" name="Content Placeholder 4">
            <a:extLst>
              <a:ext uri="{FF2B5EF4-FFF2-40B4-BE49-F238E27FC236}">
                <a16:creationId xmlns:a16="http://schemas.microsoft.com/office/drawing/2014/main" id="{DE2C10DE-0FDB-2F9F-DCE5-7D9BD5187A5E}"/>
              </a:ext>
            </a:extLst>
          </p:cNvPr>
          <p:cNvPicPr>
            <a:picLocks noGrp="1" noChangeAspect="1"/>
          </p:cNvPicPr>
          <p:nvPr>
            <p:ph idx="1"/>
          </p:nvPr>
        </p:nvPicPr>
        <p:blipFill>
          <a:blip r:embed="rId5"/>
          <a:stretch>
            <a:fillRect/>
          </a:stretch>
        </p:blipFill>
        <p:spPr>
          <a:xfrm>
            <a:off x="1478356" y="1806231"/>
            <a:ext cx="9725938" cy="4496093"/>
          </a:xfrm>
          <a:prstGeom prst="rect">
            <a:avLst/>
          </a:prstGeom>
        </p:spPr>
      </p:pic>
      <p:pic>
        <p:nvPicPr>
          <p:cNvPr id="6" name="Audio 5">
            <a:hlinkClick r:id="" action="ppaction://media"/>
            <a:extLst>
              <a:ext uri="{FF2B5EF4-FFF2-40B4-BE49-F238E27FC236}">
                <a16:creationId xmlns:a16="http://schemas.microsoft.com/office/drawing/2014/main" id="{997F7C20-0694-6EAD-86B2-4E7772242BA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89857631"/>
      </p:ext>
    </p:extLst>
  </p:cSld>
  <p:clrMapOvr>
    <a:masterClrMapping/>
  </p:clrMapOvr>
  <mc:AlternateContent xmlns:mc="http://schemas.openxmlformats.org/markup-compatibility/2006" xmlns:p14="http://schemas.microsoft.com/office/powerpoint/2010/main">
    <mc:Choice Requires="p14">
      <p:transition spd="slow" p14:dur="2000" advTm="116278"/>
    </mc:Choice>
    <mc:Fallback xmlns="">
      <p:transition spd="slow" advTm="116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44075-2034-8660-B4BE-92302645BE9B}"/>
              </a:ext>
            </a:extLst>
          </p:cNvPr>
          <p:cNvSpPr>
            <a:spLocks noGrp="1"/>
          </p:cNvSpPr>
          <p:nvPr>
            <p:ph type="title"/>
          </p:nvPr>
        </p:nvSpPr>
        <p:spPr>
          <a:xfrm>
            <a:off x="838201" y="365125"/>
            <a:ext cx="5251316" cy="1807305"/>
          </a:xfrm>
        </p:spPr>
        <p:txBody>
          <a:bodyPr>
            <a:normAutofit/>
          </a:bodyPr>
          <a:lstStyle/>
          <a:p>
            <a:r>
              <a:rPr lang="en-GB" dirty="0"/>
              <a:t>Section 4 example: </a:t>
            </a:r>
          </a:p>
        </p:txBody>
      </p:sp>
      <p:sp>
        <p:nvSpPr>
          <p:cNvPr id="3" name="Content Placeholder 2">
            <a:extLst>
              <a:ext uri="{FF2B5EF4-FFF2-40B4-BE49-F238E27FC236}">
                <a16:creationId xmlns:a16="http://schemas.microsoft.com/office/drawing/2014/main" id="{892C23FF-3207-041B-3B82-F825C24143E9}"/>
              </a:ext>
            </a:extLst>
          </p:cNvPr>
          <p:cNvSpPr>
            <a:spLocks noGrp="1"/>
          </p:cNvSpPr>
          <p:nvPr>
            <p:ph idx="1"/>
          </p:nvPr>
        </p:nvSpPr>
        <p:spPr>
          <a:xfrm>
            <a:off x="838200" y="2333297"/>
            <a:ext cx="4619621" cy="3843666"/>
          </a:xfrm>
        </p:spPr>
        <p:txBody>
          <a:bodyPr>
            <a:normAutofit/>
          </a:bodyPr>
          <a:lstStyle/>
          <a:p>
            <a:pPr marL="0" indent="0">
              <a:buNone/>
            </a:pPr>
            <a:r>
              <a:rPr lang="en-GB" sz="2000" dirty="0"/>
              <a:t>Abuse is not defined in law but is held to have a normal everyday meaning. It can be an act or a failure to act.</a:t>
            </a:r>
          </a:p>
          <a:p>
            <a:endParaRPr lang="en-GB" sz="2000" dirty="0"/>
          </a:p>
          <a:p>
            <a:pPr marL="0" indent="0">
              <a:buNone/>
            </a:pPr>
            <a:r>
              <a:rPr lang="en-GB" sz="2000" dirty="0"/>
              <a:t>e.g. a person who has access to the bank account of a vulnerable relative and takes money for their own use, or where house mates pool money to pay bills and one of them is entrusted to pay the bills but instead uses the money to go on holiday.</a:t>
            </a:r>
          </a:p>
        </p:txBody>
      </p:sp>
      <p:pic>
        <p:nvPicPr>
          <p:cNvPr id="14" name="Picture 13" descr="Old wrinkled hands with some coins">
            <a:extLst>
              <a:ext uri="{FF2B5EF4-FFF2-40B4-BE49-F238E27FC236}">
                <a16:creationId xmlns:a16="http://schemas.microsoft.com/office/drawing/2014/main" id="{73746C81-8CF5-8B75-241A-790AF5016880}"/>
              </a:ext>
            </a:extLst>
          </p:cNvPr>
          <p:cNvPicPr>
            <a:picLocks noChangeAspect="1"/>
          </p:cNvPicPr>
          <p:nvPr/>
        </p:nvPicPr>
        <p:blipFill>
          <a:blip r:embed="rId4"/>
          <a:srcRect l="10523" r="3143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6" name="Audio 5">
            <a:hlinkClick r:id="" action="ppaction://media"/>
            <a:extLst>
              <a:ext uri="{FF2B5EF4-FFF2-40B4-BE49-F238E27FC236}">
                <a16:creationId xmlns:a16="http://schemas.microsoft.com/office/drawing/2014/main" id="{D54B04E5-58C6-F366-4403-DC68C81C2B6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2049330"/>
      </p:ext>
    </p:extLst>
  </p:cSld>
  <p:clrMapOvr>
    <a:masterClrMapping/>
  </p:clrMapOvr>
  <mc:AlternateContent xmlns:mc="http://schemas.openxmlformats.org/markup-compatibility/2006" xmlns:p14="http://schemas.microsoft.com/office/powerpoint/2010/main">
    <mc:Choice Requires="p14">
      <p:transition spd="slow" p14:dur="2000" advTm="26857"/>
    </mc:Choice>
    <mc:Fallback xmlns="">
      <p:transition spd="slow" advTm="26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F24D35-D14A-09BC-EA1C-C5B0F8C08CBF}"/>
              </a:ext>
            </a:extLst>
          </p:cNvPr>
          <p:cNvSpPr>
            <a:spLocks noGrp="1"/>
          </p:cNvSpPr>
          <p:nvPr>
            <p:ph type="title"/>
          </p:nvPr>
        </p:nvSpPr>
        <p:spPr>
          <a:xfrm>
            <a:off x="589560" y="856180"/>
            <a:ext cx="5279408" cy="1128068"/>
          </a:xfrm>
        </p:spPr>
        <p:txBody>
          <a:bodyPr anchor="ctr">
            <a:normAutofit/>
          </a:bodyPr>
          <a:lstStyle/>
          <a:p>
            <a:r>
              <a:rPr lang="en-GB" sz="4000"/>
              <a:t>Fraud Act Section 6</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EA5A3B-AEC5-AD08-58C3-F474E5F20369}"/>
              </a:ext>
            </a:extLst>
          </p:cNvPr>
          <p:cNvSpPr>
            <a:spLocks noGrp="1"/>
          </p:cNvSpPr>
          <p:nvPr>
            <p:ph idx="1"/>
          </p:nvPr>
        </p:nvSpPr>
        <p:spPr>
          <a:xfrm>
            <a:off x="590719" y="2330505"/>
            <a:ext cx="5278066" cy="3979585"/>
          </a:xfrm>
        </p:spPr>
        <p:txBody>
          <a:bodyPr anchor="ctr">
            <a:normAutofit/>
          </a:bodyPr>
          <a:lstStyle/>
          <a:p>
            <a:pPr marL="0" indent="0">
              <a:buNone/>
            </a:pPr>
            <a:r>
              <a:rPr lang="en-GB" sz="2400" b="1" i="0" dirty="0">
                <a:effectLst/>
                <a:latin typeface="arial" panose="020B0604020202020204" pitchFamily="34" charset="0"/>
              </a:rPr>
              <a:t>Possession etc. of articles for use in frauds</a:t>
            </a:r>
          </a:p>
          <a:p>
            <a:pPr marL="0" indent="0">
              <a:buNone/>
            </a:pPr>
            <a:endParaRPr lang="en-GB" sz="2400" b="1" i="0" dirty="0">
              <a:effectLst/>
              <a:latin typeface="arial" panose="020B0604020202020204" pitchFamily="34" charset="0"/>
            </a:endParaRPr>
          </a:p>
          <a:p>
            <a:pPr marL="0" indent="0">
              <a:buNone/>
            </a:pPr>
            <a:r>
              <a:rPr lang="en-GB" sz="2400" b="0" i="0" dirty="0">
                <a:effectLst/>
                <a:highlight>
                  <a:srgbClr val="FFFFFF"/>
                </a:highlight>
                <a:latin typeface="arial" panose="020B0604020202020204" pitchFamily="34" charset="0"/>
              </a:rPr>
              <a:t>(1)A person is guilty of an offence if he has in his possession or under his control any article for use in the course of or in connection with any fraud.</a:t>
            </a:r>
          </a:p>
          <a:p>
            <a:endParaRPr lang="en-GB" sz="2000" dirty="0"/>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EB2AAAB-7E08-700D-9D12-A456C222B8E2}"/>
              </a:ext>
            </a:extLst>
          </p:cNvPr>
          <p:cNvPicPr>
            <a:picLocks noChangeAspect="1"/>
          </p:cNvPicPr>
          <p:nvPr/>
        </p:nvPicPr>
        <p:blipFill>
          <a:blip r:embed="rId5"/>
          <a:stretch>
            <a:fillRect/>
          </a:stretch>
        </p:blipFill>
        <p:spPr>
          <a:xfrm>
            <a:off x="7314361" y="581892"/>
            <a:ext cx="3935556" cy="2518756"/>
          </a:xfrm>
          <a:prstGeom prst="rect">
            <a:avLst/>
          </a:prstGeom>
        </p:spPr>
      </p:pic>
      <p:sp>
        <p:nvSpPr>
          <p:cNvPr id="24" name="Rectangle 23">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F03378-5E46-D5BF-1161-8422B6B9C270}"/>
              </a:ext>
            </a:extLst>
          </p:cNvPr>
          <p:cNvPicPr>
            <a:picLocks noChangeAspect="1"/>
          </p:cNvPicPr>
          <p:nvPr/>
        </p:nvPicPr>
        <p:blipFill>
          <a:blip r:embed="rId6"/>
          <a:stretch>
            <a:fillRect/>
          </a:stretch>
        </p:blipFill>
        <p:spPr>
          <a:xfrm>
            <a:off x="8044318" y="3707894"/>
            <a:ext cx="2473778" cy="2518756"/>
          </a:xfrm>
          <a:prstGeom prst="rect">
            <a:avLst/>
          </a:prstGeom>
        </p:spPr>
      </p:pic>
      <p:pic>
        <p:nvPicPr>
          <p:cNvPr id="8" name="Audio 7">
            <a:hlinkClick r:id="" action="ppaction://media"/>
            <a:extLst>
              <a:ext uri="{FF2B5EF4-FFF2-40B4-BE49-F238E27FC236}">
                <a16:creationId xmlns:a16="http://schemas.microsoft.com/office/drawing/2014/main" id="{25B97DEF-035C-7C4F-2E96-745E4372A72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39451149"/>
      </p:ext>
    </p:extLst>
  </p:cSld>
  <p:clrMapOvr>
    <a:masterClrMapping/>
  </p:clrMapOvr>
  <mc:AlternateContent xmlns:mc="http://schemas.openxmlformats.org/markup-compatibility/2006" xmlns:p14="http://schemas.microsoft.com/office/powerpoint/2010/main">
    <mc:Choice Requires="p14">
      <p:transition spd="slow" p14:dur="2000" advTm="110706"/>
    </mc:Choice>
    <mc:Fallback xmlns="">
      <p:transition spd="slow" advTm="110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A7130-0EE2-5D70-F541-85E99E791F58}"/>
              </a:ext>
            </a:extLst>
          </p:cNvPr>
          <p:cNvSpPr>
            <a:spLocks noGrp="1"/>
          </p:cNvSpPr>
          <p:nvPr>
            <p:ph type="title"/>
          </p:nvPr>
        </p:nvSpPr>
        <p:spPr>
          <a:xfrm>
            <a:off x="1043631" y="809898"/>
            <a:ext cx="9942716" cy="1554480"/>
          </a:xfrm>
        </p:spPr>
        <p:txBody>
          <a:bodyPr anchor="ctr">
            <a:normAutofit/>
          </a:bodyPr>
          <a:lstStyle/>
          <a:p>
            <a:r>
              <a:rPr lang="en-GB" sz="4800"/>
              <a:t>Fraud Act Section 7</a:t>
            </a:r>
          </a:p>
        </p:txBody>
      </p:sp>
      <p:sp>
        <p:nvSpPr>
          <p:cNvPr id="3" name="Content Placeholder 2">
            <a:extLst>
              <a:ext uri="{FF2B5EF4-FFF2-40B4-BE49-F238E27FC236}">
                <a16:creationId xmlns:a16="http://schemas.microsoft.com/office/drawing/2014/main" id="{8EDC1466-2508-D662-BA04-3C48D2E4782D}"/>
              </a:ext>
            </a:extLst>
          </p:cNvPr>
          <p:cNvSpPr>
            <a:spLocks noGrp="1"/>
          </p:cNvSpPr>
          <p:nvPr>
            <p:ph idx="1"/>
          </p:nvPr>
        </p:nvSpPr>
        <p:spPr>
          <a:xfrm>
            <a:off x="1045028" y="3017522"/>
            <a:ext cx="9941319" cy="3124658"/>
          </a:xfrm>
        </p:spPr>
        <p:txBody>
          <a:bodyPr anchor="ctr">
            <a:normAutofit/>
          </a:bodyPr>
          <a:lstStyle/>
          <a:p>
            <a:pPr marL="0" indent="0">
              <a:buNone/>
            </a:pPr>
            <a:r>
              <a:rPr lang="en-GB" sz="2200" b="1" i="0">
                <a:effectLst/>
                <a:latin typeface="arial" panose="020B0604020202020204" pitchFamily="34" charset="0"/>
              </a:rPr>
              <a:t>Making or supplying articles for use in frauds</a:t>
            </a:r>
          </a:p>
          <a:p>
            <a:pPr marL="0" indent="0">
              <a:buNone/>
            </a:pPr>
            <a:endParaRPr lang="en-GB" sz="2200" b="1" i="0">
              <a:effectLst/>
              <a:latin typeface="arial" panose="020B0604020202020204" pitchFamily="34" charset="0"/>
            </a:endParaRPr>
          </a:p>
          <a:p>
            <a:pPr marL="0" indent="0">
              <a:buNone/>
            </a:pPr>
            <a:r>
              <a:rPr lang="en-GB" sz="2200" b="0" i="0">
                <a:effectLst/>
                <a:highlight>
                  <a:srgbClr val="FFFFFF"/>
                </a:highlight>
                <a:latin typeface="arial" panose="020B0604020202020204" pitchFamily="34" charset="0"/>
              </a:rPr>
              <a:t>(1)A person is guilty of an offence if he makes, adapts, supplies or offers to supply any article—</a:t>
            </a:r>
          </a:p>
          <a:p>
            <a:pPr marL="0" indent="0">
              <a:buNone/>
            </a:pPr>
            <a:r>
              <a:rPr lang="en-GB" sz="2200" b="0" i="0">
                <a:effectLst/>
                <a:highlight>
                  <a:srgbClr val="FFFFFF"/>
                </a:highlight>
                <a:latin typeface="arial" panose="020B0604020202020204" pitchFamily="34" charset="0"/>
              </a:rPr>
              <a:t>(a)knowing that it is designed or adapted for use in the course of or in connection with fraud, or</a:t>
            </a:r>
          </a:p>
          <a:p>
            <a:pPr marL="0" indent="0">
              <a:buNone/>
            </a:pPr>
            <a:r>
              <a:rPr lang="en-GB" sz="2200" b="0" i="0">
                <a:effectLst/>
                <a:highlight>
                  <a:srgbClr val="FFFFFF"/>
                </a:highlight>
                <a:latin typeface="arial" panose="020B0604020202020204" pitchFamily="34" charset="0"/>
              </a:rPr>
              <a:t>(b)intending it to be used to commit, or assist in the commission of, fraud.</a:t>
            </a:r>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905A19E6-8202-049E-26A1-FB7D7F531DD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6977728"/>
      </p:ext>
    </p:extLst>
  </p:cSld>
  <p:clrMapOvr>
    <a:masterClrMapping/>
  </p:clrMapOvr>
  <mc:AlternateContent xmlns:mc="http://schemas.openxmlformats.org/markup-compatibility/2006" xmlns:p14="http://schemas.microsoft.com/office/powerpoint/2010/main">
    <mc:Choice Requires="p14">
      <p:transition spd="slow" p14:dur="2000" advTm="82783"/>
    </mc:Choice>
    <mc:Fallback xmlns="">
      <p:transition spd="slow" advTm="82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B68DD0-1E98-A2E4-7B29-023605674E58}"/>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Fraud Act 2006 Section 11</a:t>
            </a:r>
          </a:p>
        </p:txBody>
      </p:sp>
      <p:pic>
        <p:nvPicPr>
          <p:cNvPr id="5" name="Content Placeholder 4">
            <a:extLst>
              <a:ext uri="{FF2B5EF4-FFF2-40B4-BE49-F238E27FC236}">
                <a16:creationId xmlns:a16="http://schemas.microsoft.com/office/drawing/2014/main" id="{05D18F8F-DB32-FC6D-734E-FD4F12026EA9}"/>
              </a:ext>
            </a:extLst>
          </p:cNvPr>
          <p:cNvPicPr>
            <a:picLocks noGrp="1" noChangeAspect="1"/>
          </p:cNvPicPr>
          <p:nvPr>
            <p:ph idx="1"/>
          </p:nvPr>
        </p:nvPicPr>
        <p:blipFill>
          <a:blip r:embed="rId4"/>
          <a:stretch>
            <a:fillRect/>
          </a:stretch>
        </p:blipFill>
        <p:spPr>
          <a:xfrm>
            <a:off x="1022435" y="1675227"/>
            <a:ext cx="10147130" cy="4394199"/>
          </a:xfrm>
          <a:prstGeom prst="rect">
            <a:avLst/>
          </a:prstGeom>
        </p:spPr>
      </p:pic>
      <p:pic>
        <p:nvPicPr>
          <p:cNvPr id="12" name="Audio 11">
            <a:hlinkClick r:id="" action="ppaction://media"/>
            <a:extLst>
              <a:ext uri="{FF2B5EF4-FFF2-40B4-BE49-F238E27FC236}">
                <a16:creationId xmlns:a16="http://schemas.microsoft.com/office/drawing/2014/main" id="{AA8FA85D-7954-B33F-44A6-99486B13B78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3504"/>
      </p:ext>
    </p:extLst>
  </p:cSld>
  <p:clrMapOvr>
    <a:masterClrMapping/>
  </p:clrMapOvr>
  <mc:AlternateContent xmlns:mc="http://schemas.openxmlformats.org/markup-compatibility/2006" xmlns:p14="http://schemas.microsoft.com/office/powerpoint/2010/main">
    <mc:Choice Requires="p14">
      <p:transition spd="slow" p14:dur="2000" advTm="18286"/>
    </mc:Choice>
    <mc:Fallback xmlns="">
      <p:transition spd="slow" advTm="18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BA508-6F61-6323-9A81-1AA047CD0F9A}"/>
              </a:ext>
            </a:extLst>
          </p:cNvPr>
          <p:cNvSpPr>
            <a:spLocks noGrp="1"/>
          </p:cNvSpPr>
          <p:nvPr>
            <p:ph type="title"/>
          </p:nvPr>
        </p:nvSpPr>
        <p:spPr/>
        <p:txBody>
          <a:bodyPr/>
          <a:lstStyle/>
          <a:p>
            <a:r>
              <a:rPr lang="en-GB" dirty="0"/>
              <a:t>Section 11 cont.</a:t>
            </a:r>
          </a:p>
        </p:txBody>
      </p:sp>
      <p:graphicFrame>
        <p:nvGraphicFramePr>
          <p:cNvPr id="7" name="Content Placeholder 2">
            <a:extLst>
              <a:ext uri="{FF2B5EF4-FFF2-40B4-BE49-F238E27FC236}">
                <a16:creationId xmlns:a16="http://schemas.microsoft.com/office/drawing/2014/main" id="{3D3D993E-3505-B0CC-06DE-75EB4579BD7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Audio 10">
            <a:hlinkClick r:id="" action="ppaction://media"/>
            <a:extLst>
              <a:ext uri="{FF2B5EF4-FFF2-40B4-BE49-F238E27FC236}">
                <a16:creationId xmlns:a16="http://schemas.microsoft.com/office/drawing/2014/main" id="{71843CC7-0A46-B2F0-5AB8-18992C65DFE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18116011"/>
      </p:ext>
    </p:extLst>
  </p:cSld>
  <p:clrMapOvr>
    <a:masterClrMapping/>
  </p:clrMapOvr>
  <mc:AlternateContent xmlns:mc="http://schemas.openxmlformats.org/markup-compatibility/2006" xmlns:p14="http://schemas.microsoft.com/office/powerpoint/2010/main">
    <mc:Choice Requires="p14">
      <p:transition spd="slow" p14:dur="2000" advTm="94022"/>
    </mc:Choice>
    <mc:Fallback xmlns="">
      <p:transition spd="slow" advTm="940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7447A-FA59-9402-B438-ECD7F9ECA27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Impact upon the victim</a:t>
            </a:r>
          </a:p>
        </p:txBody>
      </p:sp>
      <p:pic>
        <p:nvPicPr>
          <p:cNvPr id="5" name="Content Placeholder 4">
            <a:extLst>
              <a:ext uri="{FF2B5EF4-FFF2-40B4-BE49-F238E27FC236}">
                <a16:creationId xmlns:a16="http://schemas.microsoft.com/office/drawing/2014/main" id="{824C00F1-6AA3-484A-3D63-D969251B6AB9}"/>
              </a:ext>
            </a:extLst>
          </p:cNvPr>
          <p:cNvPicPr>
            <a:picLocks noGrp="1" noChangeAspect="1"/>
          </p:cNvPicPr>
          <p:nvPr>
            <p:ph idx="1"/>
          </p:nvPr>
        </p:nvPicPr>
        <p:blipFill>
          <a:blip r:embed="rId4"/>
          <a:stretch>
            <a:fillRect/>
          </a:stretch>
        </p:blipFill>
        <p:spPr>
          <a:xfrm>
            <a:off x="1626039" y="1675227"/>
            <a:ext cx="8939922" cy="4394199"/>
          </a:xfrm>
          <a:prstGeom prst="rect">
            <a:avLst/>
          </a:prstGeom>
        </p:spPr>
      </p:pic>
      <p:pic>
        <p:nvPicPr>
          <p:cNvPr id="11" name="Audio 10">
            <a:hlinkClick r:id="" action="ppaction://media"/>
            <a:extLst>
              <a:ext uri="{FF2B5EF4-FFF2-40B4-BE49-F238E27FC236}">
                <a16:creationId xmlns:a16="http://schemas.microsoft.com/office/drawing/2014/main" id="{A71A012C-F85A-4A36-94D6-A49524311D5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2392812"/>
      </p:ext>
    </p:extLst>
  </p:cSld>
  <p:clrMapOvr>
    <a:masterClrMapping/>
  </p:clrMapOvr>
  <mc:AlternateContent xmlns:mc="http://schemas.openxmlformats.org/markup-compatibility/2006" xmlns:p14="http://schemas.microsoft.com/office/powerpoint/2010/main">
    <mc:Choice Requires="p14">
      <p:transition spd="slow" p14:dur="2000" advTm="75173"/>
    </mc:Choice>
    <mc:Fallback xmlns="">
      <p:transition spd="slow" advTm="75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44818-ACE0-78D6-C745-BC426BF3B8C1}"/>
              </a:ext>
            </a:extLst>
          </p:cNvPr>
          <p:cNvSpPr>
            <a:spLocks noGrp="1"/>
          </p:cNvSpPr>
          <p:nvPr>
            <p:ph type="title"/>
          </p:nvPr>
        </p:nvSpPr>
        <p:spPr/>
        <p:txBody>
          <a:bodyPr/>
          <a:lstStyle/>
          <a:p>
            <a:r>
              <a:rPr lang="en-GB" dirty="0"/>
              <a:t>What is the impact of fraud?</a:t>
            </a:r>
          </a:p>
        </p:txBody>
      </p:sp>
      <p:pic>
        <p:nvPicPr>
          <p:cNvPr id="4" name="Content Placeholder 4">
            <a:extLst>
              <a:ext uri="{FF2B5EF4-FFF2-40B4-BE49-F238E27FC236}">
                <a16:creationId xmlns:a16="http://schemas.microsoft.com/office/drawing/2014/main" id="{D1D5A349-759E-0AE3-AD52-9BB135868D00}"/>
              </a:ext>
            </a:extLst>
          </p:cNvPr>
          <p:cNvPicPr>
            <a:picLocks noGrp="1" noChangeAspect="1"/>
          </p:cNvPicPr>
          <p:nvPr>
            <p:ph idx="1"/>
          </p:nvPr>
        </p:nvPicPr>
        <p:blipFill>
          <a:blip r:embed="rId5"/>
          <a:stretch>
            <a:fillRect/>
          </a:stretch>
        </p:blipFill>
        <p:spPr>
          <a:xfrm>
            <a:off x="3719512" y="2505869"/>
            <a:ext cx="4752975" cy="2990850"/>
          </a:xfrm>
          <a:prstGeom prst="rect">
            <a:avLst/>
          </a:prstGeom>
        </p:spPr>
      </p:pic>
      <p:pic>
        <p:nvPicPr>
          <p:cNvPr id="9" name="Audio 8">
            <a:hlinkClick r:id="" action="ppaction://media"/>
            <a:extLst>
              <a:ext uri="{FF2B5EF4-FFF2-40B4-BE49-F238E27FC236}">
                <a16:creationId xmlns:a16="http://schemas.microsoft.com/office/drawing/2014/main" id="{D4879DA4-7A26-28DB-1B9A-ECB6AE99AC4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17896826"/>
      </p:ext>
    </p:extLst>
  </p:cSld>
  <p:clrMapOvr>
    <a:masterClrMapping/>
  </p:clrMapOvr>
  <mc:AlternateContent xmlns:mc="http://schemas.openxmlformats.org/markup-compatibility/2006" xmlns:p14="http://schemas.microsoft.com/office/powerpoint/2010/main">
    <mc:Choice Requires="p14">
      <p:transition spd="slow" p14:dur="2000" advTm="27320"/>
    </mc:Choice>
    <mc:Fallback xmlns="">
      <p:transition spd="slow" advTm="27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251DCD-5352-2416-4249-5B4791690492}"/>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Lasting Impacts of Fraud</a:t>
            </a:r>
          </a:p>
        </p:txBody>
      </p:sp>
      <p:pic>
        <p:nvPicPr>
          <p:cNvPr id="7" name="Graphic 6" descr="Bar Graph with Downward Trend">
            <a:extLst>
              <a:ext uri="{FF2B5EF4-FFF2-40B4-BE49-F238E27FC236}">
                <a16:creationId xmlns:a16="http://schemas.microsoft.com/office/drawing/2014/main" id="{0122E6D9-49E5-1F59-D8B1-F288172ABE5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F70CA7F1-E3EA-E879-02C2-94EC1B1DF0E0}"/>
              </a:ext>
            </a:extLst>
          </p:cNvPr>
          <p:cNvSpPr>
            <a:spLocks noGrp="1"/>
          </p:cNvSpPr>
          <p:nvPr>
            <p:ph idx="1"/>
          </p:nvPr>
        </p:nvSpPr>
        <p:spPr>
          <a:xfrm>
            <a:off x="6090574" y="2421682"/>
            <a:ext cx="4977578" cy="3639289"/>
          </a:xfrm>
        </p:spPr>
        <p:txBody>
          <a:bodyPr anchor="ctr">
            <a:normAutofit/>
          </a:bodyPr>
          <a:lstStyle/>
          <a:p>
            <a:pPr marL="0" indent="0">
              <a:buNone/>
            </a:pPr>
            <a:r>
              <a:rPr lang="en-GB" sz="1800" dirty="0">
                <a:solidFill>
                  <a:schemeClr val="tx2"/>
                </a:solidFill>
              </a:rPr>
              <a:t>Direct and indirect economic loss to companies (financial loss and reputational loss). </a:t>
            </a:r>
          </a:p>
          <a:p>
            <a:pPr marL="0" indent="0">
              <a:buNone/>
            </a:pPr>
            <a:endParaRPr lang="en-GB" sz="1800" dirty="0">
              <a:solidFill>
                <a:schemeClr val="tx2"/>
              </a:solidFill>
            </a:endParaRPr>
          </a:p>
          <a:p>
            <a:pPr marL="0" indent="0">
              <a:buNone/>
            </a:pPr>
            <a:r>
              <a:rPr lang="en-GB" sz="1800" dirty="0">
                <a:solidFill>
                  <a:schemeClr val="tx2"/>
                </a:solidFill>
              </a:rPr>
              <a:t>• Loss of business. </a:t>
            </a:r>
          </a:p>
          <a:p>
            <a:pPr marL="0" indent="0">
              <a:buNone/>
            </a:pPr>
            <a:endParaRPr lang="en-GB" sz="1800" dirty="0">
              <a:solidFill>
                <a:schemeClr val="tx2"/>
              </a:solidFill>
            </a:endParaRPr>
          </a:p>
          <a:p>
            <a:pPr marL="0" indent="0">
              <a:buNone/>
            </a:pPr>
            <a:r>
              <a:rPr lang="en-GB" sz="1800" dirty="0">
                <a:solidFill>
                  <a:schemeClr val="tx2"/>
                </a:solidFill>
              </a:rPr>
              <a:t>• Companies become more vulnerable due to the weaknesses in their systems and processes.</a:t>
            </a:r>
          </a:p>
          <a:p>
            <a:pPr marL="0" indent="0">
              <a:buNone/>
            </a:pPr>
            <a:endParaRPr lang="en-GB" sz="1800" dirty="0">
              <a:solidFill>
                <a:schemeClr val="tx2"/>
              </a:solidFill>
            </a:endParaRPr>
          </a:p>
          <a:p>
            <a:pPr marL="0" indent="0">
              <a:buNone/>
            </a:pPr>
            <a:r>
              <a:rPr lang="en-GB" sz="1800" dirty="0">
                <a:solidFill>
                  <a:schemeClr val="tx2"/>
                </a:solidFill>
              </a:rPr>
              <a:t> • Loss of jobs/redundancies</a:t>
            </a:r>
          </a:p>
          <a:p>
            <a:pPr marL="0" indent="0">
              <a:buNone/>
            </a:pPr>
            <a:endParaRPr lang="en-GB" sz="18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0" name="Audio 19">
            <a:hlinkClick r:id="" action="ppaction://media"/>
            <a:extLst>
              <a:ext uri="{FF2B5EF4-FFF2-40B4-BE49-F238E27FC236}">
                <a16:creationId xmlns:a16="http://schemas.microsoft.com/office/drawing/2014/main" id="{97F2ED5E-D219-0345-1D22-A16310EAEA2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76578959"/>
      </p:ext>
    </p:extLst>
  </p:cSld>
  <p:clrMapOvr>
    <a:masterClrMapping/>
  </p:clrMapOvr>
  <mc:AlternateContent xmlns:mc="http://schemas.openxmlformats.org/markup-compatibility/2006" xmlns:p14="http://schemas.microsoft.com/office/powerpoint/2010/main">
    <mc:Choice Requires="p14">
      <p:transition spd="slow" p14:dur="2000" advTm="26650"/>
    </mc:Choice>
    <mc:Fallback xmlns="">
      <p:transition spd="slow" advTm="26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855FA-29B8-0AB2-B909-8BAF859D9B85}"/>
              </a:ext>
            </a:extLst>
          </p:cNvPr>
          <p:cNvSpPr>
            <a:spLocks noGrp="1"/>
          </p:cNvSpPr>
          <p:nvPr>
            <p:ph type="title"/>
          </p:nvPr>
        </p:nvSpPr>
        <p:spPr>
          <a:xfrm>
            <a:off x="630936" y="640080"/>
            <a:ext cx="4818888" cy="1481328"/>
          </a:xfrm>
        </p:spPr>
        <p:txBody>
          <a:bodyPr anchor="b">
            <a:normAutofit/>
          </a:bodyPr>
          <a:lstStyle/>
          <a:p>
            <a:r>
              <a:rPr lang="en-GB" sz="3800"/>
              <a:t>Long term &amp; Short-term Impacts on Victims</a:t>
            </a:r>
          </a:p>
        </p:txBody>
      </p:sp>
      <p:sp>
        <p:nvSpPr>
          <p:cNvPr id="14"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CA2AA8-9A44-F3E7-AE51-F17DC0E7087F}"/>
              </a:ext>
            </a:extLst>
          </p:cNvPr>
          <p:cNvSpPr>
            <a:spLocks noGrp="1"/>
          </p:cNvSpPr>
          <p:nvPr>
            <p:ph idx="1"/>
          </p:nvPr>
        </p:nvSpPr>
        <p:spPr>
          <a:xfrm>
            <a:off x="630936" y="2660904"/>
            <a:ext cx="4818888" cy="3547872"/>
          </a:xfrm>
        </p:spPr>
        <p:txBody>
          <a:bodyPr anchor="t">
            <a:normAutofit/>
          </a:bodyPr>
          <a:lstStyle/>
          <a:p>
            <a:r>
              <a:rPr lang="en-GB" sz="2000" dirty="0"/>
              <a:t>Ill health – Emotional and psychological effects, as they are susceptible to stress due to financial problems.</a:t>
            </a:r>
          </a:p>
          <a:p>
            <a:r>
              <a:rPr lang="en-GB" sz="2000" dirty="0"/>
              <a:t>Financial loss.</a:t>
            </a:r>
          </a:p>
          <a:p>
            <a:r>
              <a:rPr lang="en-GB" sz="2000" dirty="0"/>
              <a:t>Relationship problems.</a:t>
            </a:r>
          </a:p>
          <a:p>
            <a:r>
              <a:rPr lang="en-GB" sz="2000" dirty="0"/>
              <a:t>Feel embarrassed/ sense of shame.</a:t>
            </a:r>
          </a:p>
          <a:p>
            <a:r>
              <a:rPr lang="en-GB" sz="2000" dirty="0"/>
              <a:t>Victims feel vulnerable and depressed in the most extreme circumstances suicidal.</a:t>
            </a:r>
          </a:p>
          <a:p>
            <a:endParaRPr lang="en-GB" sz="2000" dirty="0"/>
          </a:p>
          <a:p>
            <a:endParaRPr lang="en-GB" sz="2000" dirty="0"/>
          </a:p>
        </p:txBody>
      </p:sp>
      <p:pic>
        <p:nvPicPr>
          <p:cNvPr id="7" name="Picture 6" descr="A person lying on her back under a cloud of rain&#10;&#10;Description automatically generated">
            <a:extLst>
              <a:ext uri="{FF2B5EF4-FFF2-40B4-BE49-F238E27FC236}">
                <a16:creationId xmlns:a16="http://schemas.microsoft.com/office/drawing/2014/main" id="{5C167D91-0559-0F02-304A-627DABF4602A}"/>
              </a:ext>
            </a:extLst>
          </p:cNvPr>
          <p:cNvPicPr>
            <a:picLocks noChangeAspect="1"/>
          </p:cNvPicPr>
          <p:nvPr/>
        </p:nvPicPr>
        <p:blipFill>
          <a:blip r:embed="rId4"/>
          <a:stretch>
            <a:fillRect/>
          </a:stretch>
        </p:blipFill>
        <p:spPr>
          <a:xfrm>
            <a:off x="6099048" y="983997"/>
            <a:ext cx="5458968" cy="4890005"/>
          </a:xfrm>
          <a:prstGeom prst="rect">
            <a:avLst/>
          </a:prstGeom>
        </p:spPr>
      </p:pic>
      <p:pic>
        <p:nvPicPr>
          <p:cNvPr id="19" name="Audio 18">
            <a:hlinkClick r:id="" action="ppaction://media"/>
            <a:extLst>
              <a:ext uri="{FF2B5EF4-FFF2-40B4-BE49-F238E27FC236}">
                <a16:creationId xmlns:a16="http://schemas.microsoft.com/office/drawing/2014/main" id="{4A0B5B0C-5CC6-E505-EA85-F9905009D4A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35155313"/>
      </p:ext>
    </p:extLst>
  </p:cSld>
  <p:clrMapOvr>
    <a:masterClrMapping/>
  </p:clrMapOvr>
  <mc:AlternateContent xmlns:mc="http://schemas.openxmlformats.org/markup-compatibility/2006" xmlns:p14="http://schemas.microsoft.com/office/powerpoint/2010/main">
    <mc:Choice Requires="p14">
      <p:transition spd="slow" p14:dur="2000" advTm="56948"/>
    </mc:Choice>
    <mc:Fallback xmlns="">
      <p:transition spd="slow" advTm="56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1E1FDD26-6917-DA62-AB73-7FBF452FEBA7}"/>
              </a:ext>
            </a:extLst>
          </p:cNvPr>
          <p:cNvPicPr>
            <a:picLocks noChangeAspect="1"/>
          </p:cNvPicPr>
          <p:nvPr/>
        </p:nvPicPr>
        <p:blipFill>
          <a:blip r:embed="rId5"/>
          <a:srcRect t="7787"/>
          <a:stretch/>
        </p:blipFill>
        <p:spPr>
          <a:xfrm>
            <a:off x="20" y="10"/>
            <a:ext cx="12191980" cy="6857990"/>
          </a:xfrm>
          <a:prstGeom prst="rect">
            <a:avLst/>
          </a:prstGeom>
        </p:spPr>
      </p:pic>
      <p:sp useBgFill="1">
        <p:nvSpPr>
          <p:cNvPr id="9" name="Rectangle 8">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000C6-CFD9-E870-0CBA-F93F3AF928CE}"/>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600" dirty="0"/>
              <a:t>Any Questions</a:t>
            </a:r>
            <a:br>
              <a:rPr lang="en-US" sz="3600" dirty="0"/>
            </a:br>
            <a:endParaRPr lang="en-US" sz="3600" dirty="0"/>
          </a:p>
        </p:txBody>
      </p:sp>
      <p:cxnSp>
        <p:nvCxnSpPr>
          <p:cNvPr id="11" name="Straight Connector 10">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C756883E-BB69-87D3-2ECC-CEA61D8BBDF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07214281"/>
      </p:ext>
    </p:extLst>
  </p:cSld>
  <p:clrMapOvr>
    <a:masterClrMapping/>
  </p:clrMapOvr>
  <mc:AlternateContent xmlns:mc="http://schemas.openxmlformats.org/markup-compatibility/2006" xmlns:p14="http://schemas.microsoft.com/office/powerpoint/2010/main">
    <mc:Choice Requires="p14">
      <p:transition spd="slow" p14:dur="2000" advTm="17328"/>
    </mc:Choice>
    <mc:Fallback xmlns="">
      <p:transition spd="slow" advTm="17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288</TotalTime>
  <Words>1506</Words>
  <Application>Microsoft Office PowerPoint</Application>
  <PresentationFormat>Widescreen</PresentationFormat>
  <Paragraphs>121</Paragraphs>
  <Slides>25</Slides>
  <Notes>13</Notes>
  <HiddenSlides>0</HiddenSlides>
  <MMClips>26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Aptos</vt:lpstr>
      <vt:lpstr>Aptos Display</vt:lpstr>
      <vt:lpstr>Arial</vt:lpstr>
      <vt:lpstr>Arial</vt:lpstr>
      <vt:lpstr>ReithSans</vt:lpstr>
      <vt:lpstr>ReithSerif</vt:lpstr>
      <vt:lpstr>Office Theme</vt:lpstr>
      <vt:lpstr>Introduction to the Fraud Act 2006  Recorded session</vt:lpstr>
      <vt:lpstr>Aims and Objectives</vt:lpstr>
      <vt:lpstr>What is Fraud? </vt:lpstr>
      <vt:lpstr>Fraud</vt:lpstr>
      <vt:lpstr>PowerPoint Presentation</vt:lpstr>
      <vt:lpstr>Fraud Act 2006</vt:lpstr>
      <vt:lpstr>Intent</vt:lpstr>
      <vt:lpstr>Fraud Act 2006 Section 2</vt:lpstr>
      <vt:lpstr>Representation </vt:lpstr>
      <vt:lpstr>As to fact or law</vt:lpstr>
      <vt:lpstr>PowerPoint Presentation</vt:lpstr>
      <vt:lpstr> Universal Credit: Gang guilty of large £53.9m benefit fraud </vt:lpstr>
      <vt:lpstr>Case example video</vt:lpstr>
      <vt:lpstr>Fraud Act 2006 Section 3</vt:lpstr>
      <vt:lpstr>Fraud Act 2006 Section 4 </vt:lpstr>
      <vt:lpstr>Section 4 example: </vt:lpstr>
      <vt:lpstr>Fraud Act Section 6</vt:lpstr>
      <vt:lpstr>Fraud Act Section 7</vt:lpstr>
      <vt:lpstr>Fraud Act 2006 Section 11</vt:lpstr>
      <vt:lpstr>Section 11 cont.</vt:lpstr>
      <vt:lpstr>Impact upon the victim</vt:lpstr>
      <vt:lpstr>What is the impact of fraud?</vt:lpstr>
      <vt:lpstr>Lasting Impacts of Fraud</vt:lpstr>
      <vt:lpstr>Long term &amp; Short-term Impacts on Victims</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4</cp:revision>
  <dcterms:created xsi:type="dcterms:W3CDTF">2024-08-07T12:32:23Z</dcterms:created>
  <dcterms:modified xsi:type="dcterms:W3CDTF">2024-08-08T10:52:11Z</dcterms:modified>
</cp:coreProperties>
</file>