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1" r:id="rId1"/>
  </p:sldMasterIdLst>
  <p:notesMasterIdLst>
    <p:notesMasterId r:id="rId23"/>
  </p:notesMasterIdLst>
  <p:sldIdLst>
    <p:sldId id="256" r:id="rId2"/>
    <p:sldId id="257" r:id="rId3"/>
    <p:sldId id="258" r:id="rId4"/>
    <p:sldId id="259" r:id="rId5"/>
    <p:sldId id="261" r:id="rId6"/>
    <p:sldId id="262" r:id="rId7"/>
    <p:sldId id="264" r:id="rId8"/>
    <p:sldId id="263" r:id="rId9"/>
    <p:sldId id="265" r:id="rId10"/>
    <p:sldId id="269" r:id="rId11"/>
    <p:sldId id="288" r:id="rId12"/>
    <p:sldId id="289" r:id="rId13"/>
    <p:sldId id="292" r:id="rId14"/>
    <p:sldId id="291" r:id="rId15"/>
    <p:sldId id="290" r:id="rId16"/>
    <p:sldId id="293" r:id="rId17"/>
    <p:sldId id="294" r:id="rId18"/>
    <p:sldId id="295" r:id="rId19"/>
    <p:sldId id="296" r:id="rId20"/>
    <p:sldId id="297" r:id="rId21"/>
    <p:sldId id="287" r:id="rId2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634" autoAdjust="0"/>
  </p:normalViewPr>
  <p:slideViewPr>
    <p:cSldViewPr snapToGrid="0" snapToObjects="1">
      <p:cViewPr varScale="1">
        <p:scale>
          <a:sx n="84" d="100"/>
          <a:sy n="84" d="100"/>
        </p:scale>
        <p:origin x="1348" y="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BADCFB9-DAFD-4EF9-A226-1E870BCB7AB1}" type="datetimeFigureOut">
              <a:rPr lang="en-GB" smtClean="0"/>
              <a:pPr/>
              <a:t>06/02/2019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CC140A4-744E-40C5-BCC2-4F130C963D30}" type="slidenum">
              <a:rPr lang="en-GB" smtClean="0"/>
              <a:pPr/>
              <a:t>‹#›</a:t>
            </a:fld>
            <a:endParaRPr lang="en-GB"/>
          </a:p>
        </p:txBody>
      </p:sp>
    </p:spTree>
    <p:extLst>
      <p:ext uri="{BB962C8B-B14F-4D97-AF65-F5344CB8AC3E}">
        <p14:creationId xmlns:p14="http://schemas.microsoft.com/office/powerpoint/2010/main" val="3445136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1CC140A4-744E-40C5-BCC2-4F130C963D30}" type="slidenum">
              <a:rPr lang="en-GB" smtClean="0"/>
              <a:pPr/>
              <a:t>2</a:t>
            </a:fld>
            <a:endParaRPr lang="en-GB"/>
          </a:p>
        </p:txBody>
      </p:sp>
    </p:spTree>
    <p:extLst>
      <p:ext uri="{BB962C8B-B14F-4D97-AF65-F5344CB8AC3E}">
        <p14:creationId xmlns:p14="http://schemas.microsoft.com/office/powerpoint/2010/main" val="30143537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 mathematical model uses symbolic notation and mathematical equations to represent a system.</a:t>
            </a:r>
          </a:p>
          <a:p>
            <a:r>
              <a:rPr lang="en-GB" dirty="0" smtClean="0"/>
              <a:t>A physical model is a larger or smaller version of an object such as enlargement of an atom or scaled down version of the solar system.</a:t>
            </a:r>
            <a:endParaRPr lang="en-GB" dirty="0"/>
          </a:p>
        </p:txBody>
      </p:sp>
      <p:sp>
        <p:nvSpPr>
          <p:cNvPr id="4" name="Slide Number Placeholder 3"/>
          <p:cNvSpPr>
            <a:spLocks noGrp="1"/>
          </p:cNvSpPr>
          <p:nvPr>
            <p:ph type="sldNum" sz="quarter" idx="10"/>
          </p:nvPr>
        </p:nvSpPr>
        <p:spPr/>
        <p:txBody>
          <a:bodyPr/>
          <a:lstStyle/>
          <a:p>
            <a:fld id="{1CC140A4-744E-40C5-BCC2-4F130C963D30}" type="slidenum">
              <a:rPr lang="en-GB" smtClean="0"/>
              <a:pPr/>
              <a:t>5</a:t>
            </a:fld>
            <a:endParaRPr lang="en-GB"/>
          </a:p>
        </p:txBody>
      </p:sp>
    </p:spTree>
    <p:extLst>
      <p:ext uri="{BB962C8B-B14F-4D97-AF65-F5344CB8AC3E}">
        <p14:creationId xmlns:p14="http://schemas.microsoft.com/office/powerpoint/2010/main" val="4759626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Empirical data:</a:t>
            </a:r>
          </a:p>
          <a:p>
            <a:r>
              <a:rPr lang="en-GB" dirty="0" smtClean="0"/>
              <a:t>	Experimental</a:t>
            </a:r>
          </a:p>
          <a:p>
            <a:r>
              <a:rPr lang="en-GB" dirty="0" smtClean="0"/>
              <a:t>	Observed</a:t>
            </a:r>
            <a:endParaRPr lang="en-GB" dirty="0"/>
          </a:p>
        </p:txBody>
      </p:sp>
      <p:sp>
        <p:nvSpPr>
          <p:cNvPr id="4" name="Slide Number Placeholder 3"/>
          <p:cNvSpPr>
            <a:spLocks noGrp="1"/>
          </p:cNvSpPr>
          <p:nvPr>
            <p:ph type="sldNum" sz="quarter" idx="10"/>
          </p:nvPr>
        </p:nvSpPr>
        <p:spPr/>
        <p:txBody>
          <a:bodyPr/>
          <a:lstStyle/>
          <a:p>
            <a:fld id="{1CC140A4-744E-40C5-BCC2-4F130C963D30}" type="slidenum">
              <a:rPr lang="en-GB" smtClean="0"/>
              <a:pPr/>
              <a:t>8</a:t>
            </a:fld>
            <a:endParaRPr lang="en-GB"/>
          </a:p>
        </p:txBody>
      </p:sp>
    </p:spTree>
    <p:extLst>
      <p:ext uri="{BB962C8B-B14F-4D97-AF65-F5344CB8AC3E}">
        <p14:creationId xmlns:p14="http://schemas.microsoft.com/office/powerpoint/2010/main" val="381192284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just"/>
            <a:r>
              <a:rPr lang="en-GB" sz="1200" b="0" i="0" u="none" strike="noStrike" kern="1200" baseline="0" dirty="0" smtClean="0">
                <a:solidFill>
                  <a:schemeClr val="tx1"/>
                </a:solidFill>
                <a:latin typeface="+mn-lt"/>
                <a:ea typeface="+mn-ea"/>
                <a:cs typeface="+mn-cs"/>
              </a:rPr>
              <a:t>Communication links deal with the transmission of information-bearing waveforms over different types of communication channels (free space, cables, wires, optical </a:t>
            </a:r>
            <a:r>
              <a:rPr lang="en-GB" sz="1200" b="0" i="0" u="none" strike="noStrike" kern="1200" baseline="0" dirty="0" err="1" smtClean="0">
                <a:solidFill>
                  <a:schemeClr val="tx1"/>
                </a:solidFill>
                <a:latin typeface="+mn-lt"/>
                <a:ea typeface="+mn-ea"/>
                <a:cs typeface="+mn-cs"/>
              </a:rPr>
              <a:t>fibers</a:t>
            </a:r>
            <a:r>
              <a:rPr lang="en-GB" sz="1200" b="0" i="0" u="none" strike="noStrike" kern="1200" baseline="0" dirty="0" smtClean="0">
                <a:solidFill>
                  <a:schemeClr val="tx1"/>
                </a:solidFill>
                <a:latin typeface="+mn-lt"/>
                <a:ea typeface="+mn-ea"/>
                <a:cs typeface="+mn-cs"/>
              </a:rPr>
              <a:t>, etc.). For digital transmission systems, the performance of communication links is measured in terms of bit error characteristics, and the bit error rate performance is estimated by simulating the flow of waveforms using models for functional blocks such as modulators, encoders, filters, amplifiers, and channels. Whereas network simulations are used to establish specifications for</a:t>
            </a:r>
          </a:p>
          <a:p>
            <a:pPr algn="just"/>
            <a:r>
              <a:rPr lang="en-GB" sz="1200" b="0" i="0" u="none" strike="noStrike" kern="1200" baseline="0" dirty="0" smtClean="0">
                <a:solidFill>
                  <a:schemeClr val="tx1"/>
                </a:solidFill>
                <a:latin typeface="+mn-lt"/>
                <a:ea typeface="+mn-ea"/>
                <a:cs typeface="+mn-cs"/>
              </a:rPr>
              <a:t>communication links, link-level simulations are used to verify that the link design meets these</a:t>
            </a:r>
          </a:p>
          <a:p>
            <a:pPr algn="just"/>
            <a:r>
              <a:rPr lang="en-GB" sz="1200" b="0" i="0" u="none" strike="noStrike" kern="1200" baseline="0" dirty="0" smtClean="0">
                <a:solidFill>
                  <a:schemeClr val="tx1"/>
                </a:solidFill>
                <a:latin typeface="+mn-lt"/>
                <a:ea typeface="+mn-ea"/>
                <a:cs typeface="+mn-cs"/>
              </a:rPr>
              <a:t>specifications. The performance parameters obtained at the link-level simulation are exported up to the network-level simulator to verify the performance of the network.</a:t>
            </a:r>
          </a:p>
          <a:p>
            <a:pPr algn="just"/>
            <a:endParaRPr lang="en-GB" sz="1200" b="0" i="0" u="none" strike="noStrike" kern="1200" baseline="0" dirty="0" smtClean="0">
              <a:solidFill>
                <a:schemeClr val="tx1"/>
              </a:solidFill>
              <a:latin typeface="+mn-lt"/>
              <a:ea typeface="+mn-ea"/>
              <a:cs typeface="+mn-cs"/>
            </a:endParaRPr>
          </a:p>
          <a:p>
            <a:pPr algn="just"/>
            <a:r>
              <a:rPr lang="en-GB" sz="1200" b="0" i="0" u="none" strike="noStrike" kern="1200" baseline="0" dirty="0" smtClean="0">
                <a:solidFill>
                  <a:schemeClr val="tx1"/>
                </a:solidFill>
                <a:latin typeface="+mn-lt"/>
                <a:ea typeface="+mn-ea"/>
                <a:cs typeface="+mn-cs"/>
              </a:rPr>
              <a:t>Figure 1.1 deals with implementation of components such as filters and equalizers using either </a:t>
            </a:r>
            <a:r>
              <a:rPr lang="en-GB" sz="1200" b="0" i="0" u="none" strike="noStrike" kern="1200" baseline="0" dirty="0" err="1" smtClean="0">
                <a:solidFill>
                  <a:schemeClr val="tx1"/>
                </a:solidFill>
                <a:latin typeface="+mn-lt"/>
                <a:ea typeface="+mn-ea"/>
                <a:cs typeface="+mn-cs"/>
              </a:rPr>
              <a:t>analog</a:t>
            </a:r>
            <a:r>
              <a:rPr lang="en-GB" sz="1200" b="0" i="0" u="none" strike="noStrike" kern="1200" baseline="0" dirty="0" smtClean="0">
                <a:solidFill>
                  <a:schemeClr val="tx1"/>
                </a:solidFill>
                <a:latin typeface="+mn-lt"/>
                <a:ea typeface="+mn-ea"/>
                <a:cs typeface="+mn-cs"/>
              </a:rPr>
              <a:t> or digital technologies. Circuit simulators like Spice or  digital simulators like HDL (Hardware Description Language) are used to simulate, verify functionality, and characterize the </a:t>
            </a:r>
            <a:r>
              <a:rPr lang="en-GB" sz="1200" b="0" i="0" u="none" strike="noStrike" kern="1200" baseline="0" dirty="0" err="1" smtClean="0">
                <a:solidFill>
                  <a:schemeClr val="tx1"/>
                </a:solidFill>
                <a:latin typeface="+mn-lt"/>
                <a:ea typeface="+mn-ea"/>
                <a:cs typeface="+mn-cs"/>
              </a:rPr>
              <a:t>behavior</a:t>
            </a:r>
            <a:r>
              <a:rPr lang="en-GB" sz="1200" b="0" i="0" u="none" strike="noStrike" kern="1200" baseline="0" dirty="0" smtClean="0">
                <a:solidFill>
                  <a:schemeClr val="tx1"/>
                </a:solidFill>
                <a:latin typeface="+mn-lt"/>
                <a:ea typeface="+mn-ea"/>
                <a:cs typeface="+mn-cs"/>
              </a:rPr>
              <a:t> of the components. Link-level simulations establish the specifications for implementation, and simulation at the implementation level is used to provide </a:t>
            </a:r>
            <a:r>
              <a:rPr lang="en-GB" sz="1200" b="0" i="0" u="none" strike="noStrike" kern="1200" baseline="0" dirty="0" err="1" smtClean="0">
                <a:solidFill>
                  <a:schemeClr val="tx1"/>
                </a:solidFill>
                <a:latin typeface="+mn-lt"/>
                <a:ea typeface="+mn-ea"/>
                <a:cs typeface="+mn-cs"/>
              </a:rPr>
              <a:t>behavioral</a:t>
            </a:r>
            <a:r>
              <a:rPr lang="en-GB" sz="1200" b="0" i="0" u="none" strike="noStrike" kern="1200" baseline="0" dirty="0" smtClean="0">
                <a:solidFill>
                  <a:schemeClr val="tx1"/>
                </a:solidFill>
                <a:latin typeface="+mn-lt"/>
                <a:ea typeface="+mn-ea"/>
                <a:cs typeface="+mn-cs"/>
              </a:rPr>
              <a:t> models which are exported back to the link level. An example of a </a:t>
            </a:r>
            <a:r>
              <a:rPr lang="en-GB" sz="1200" b="0" i="0" u="none" strike="noStrike" kern="1200" baseline="0" dirty="0" err="1" smtClean="0">
                <a:solidFill>
                  <a:schemeClr val="tx1"/>
                </a:solidFill>
                <a:latin typeface="+mn-lt"/>
                <a:ea typeface="+mn-ea"/>
                <a:cs typeface="+mn-cs"/>
              </a:rPr>
              <a:t>behavioral</a:t>
            </a:r>
            <a:r>
              <a:rPr lang="en-GB" sz="1200" b="0" i="0" u="none" strike="noStrike" kern="1200" baseline="0" dirty="0" smtClean="0">
                <a:solidFill>
                  <a:schemeClr val="tx1"/>
                </a:solidFill>
                <a:latin typeface="+mn-lt"/>
                <a:ea typeface="+mn-ea"/>
                <a:cs typeface="+mn-cs"/>
              </a:rPr>
              <a:t> model is the transfer function for a filter.</a:t>
            </a:r>
            <a:endParaRPr lang="en-GB" dirty="0"/>
          </a:p>
        </p:txBody>
      </p:sp>
      <p:sp>
        <p:nvSpPr>
          <p:cNvPr id="4" name="Slide Number Placeholder 3"/>
          <p:cNvSpPr>
            <a:spLocks noGrp="1"/>
          </p:cNvSpPr>
          <p:nvPr>
            <p:ph type="sldNum" sz="quarter" idx="10"/>
          </p:nvPr>
        </p:nvSpPr>
        <p:spPr/>
        <p:txBody>
          <a:bodyPr/>
          <a:lstStyle/>
          <a:p>
            <a:fld id="{1CC140A4-744E-40C5-BCC2-4F130C963D30}" type="slidenum">
              <a:rPr lang="en-GB" smtClean="0"/>
              <a:pPr/>
              <a:t>10</a:t>
            </a:fld>
            <a:endParaRPr lang="en-GB"/>
          </a:p>
        </p:txBody>
      </p:sp>
    </p:spTree>
    <p:extLst>
      <p:ext uri="{BB962C8B-B14F-4D97-AF65-F5344CB8AC3E}">
        <p14:creationId xmlns:p14="http://schemas.microsoft.com/office/powerpoint/2010/main" val="26594072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GB" sz="1200" b="0" i="0" u="none" strike="noStrike" kern="1200" baseline="0" dirty="0" smtClean="0">
                <a:solidFill>
                  <a:schemeClr val="tx1"/>
                </a:solidFill>
                <a:latin typeface="+mn-lt"/>
                <a:ea typeface="+mn-ea"/>
                <a:cs typeface="+mn-cs"/>
              </a:rPr>
              <a:t>To illustrate the approach used in waveform-level simulations, a simplified model of a “generic” digital communication system shown in Figure 2. This model shows only a subset of the functional blocks in a typical digital communication system, and for discussion purposes, assume the interest is in evaluating the error-rate performance of this system as a function of the parameters of the filters (orders and bandwidths), the nonlinear amplifier (saturation level or peak power and operating point), and the signal-to-noise ratios for the two Gaussian noise sources. Assuming that the performance of the system is determined by the signal distortions introduced by the filters and the nonlinear amplifier, and by the two noise sources.</a:t>
            </a:r>
            <a:endParaRPr lang="en-GB" dirty="0"/>
          </a:p>
        </p:txBody>
      </p:sp>
      <p:sp>
        <p:nvSpPr>
          <p:cNvPr id="4" name="Slide Number Placeholder 3"/>
          <p:cNvSpPr>
            <a:spLocks noGrp="1"/>
          </p:cNvSpPr>
          <p:nvPr>
            <p:ph type="sldNum" sz="quarter" idx="10"/>
          </p:nvPr>
        </p:nvSpPr>
        <p:spPr/>
        <p:txBody>
          <a:bodyPr/>
          <a:lstStyle/>
          <a:p>
            <a:fld id="{1CC140A4-744E-40C5-BCC2-4F130C963D30}" type="slidenum">
              <a:rPr lang="en-GB" smtClean="0"/>
              <a:pPr/>
              <a:t>11</a:t>
            </a:fld>
            <a:endParaRPr lang="en-GB"/>
          </a:p>
        </p:txBody>
      </p:sp>
    </p:spTree>
    <p:extLst>
      <p:ext uri="{BB962C8B-B14F-4D97-AF65-F5344CB8AC3E}">
        <p14:creationId xmlns:p14="http://schemas.microsoft.com/office/powerpoint/2010/main" val="19320101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smtClean="0"/>
              <a:t>A network </a:t>
            </a:r>
            <a:r>
              <a:rPr lang="en-GB" dirty="0" smtClean="0"/>
              <a:t>is a set of hardware devices connected together, either physically or logically to exchange information.</a:t>
            </a:r>
          </a:p>
          <a:p>
            <a:endParaRPr lang="en-GB" b="1" dirty="0" smtClean="0"/>
          </a:p>
          <a:p>
            <a:r>
              <a:rPr lang="en-GB" b="1" dirty="0" smtClean="0"/>
              <a:t>A simulation </a:t>
            </a:r>
            <a:r>
              <a:rPr lang="en-GB" dirty="0" smtClean="0"/>
              <a:t>is the imitation of the operation of real-world process or system over time.</a:t>
            </a:r>
          </a:p>
          <a:p>
            <a:endParaRPr lang="en-GB" b="1" dirty="0" smtClean="0"/>
          </a:p>
          <a:p>
            <a:r>
              <a:rPr lang="en-GB" b="1" dirty="0" smtClean="0"/>
              <a:t>Network Simulation </a:t>
            </a:r>
            <a:r>
              <a:rPr lang="en-GB" dirty="0" smtClean="0"/>
              <a:t>is a technique where a program models the behaviour of a network either calculating the interaction between the different network entities (host/routers, data</a:t>
            </a:r>
            <a:r>
              <a:rPr lang="en-GB" baseline="0" dirty="0" smtClean="0"/>
              <a:t> links, packets, </a:t>
            </a:r>
            <a:r>
              <a:rPr lang="en-GB" baseline="0" dirty="0" err="1" smtClean="0"/>
              <a:t>etc</a:t>
            </a:r>
            <a:r>
              <a:rPr lang="en-GB" baseline="0" dirty="0" smtClean="0"/>
              <a:t>) using mathematical formulae, or actually capturing and playing back observation from a production network.   The behaviour of the network and the various applications and services it supports can then be observed in a test; various attributes of the environment can also be modifies in a controlled manner to assess how the network would behave under different conditions.</a:t>
            </a:r>
            <a:endParaRPr lang="en-GB" dirty="0"/>
          </a:p>
        </p:txBody>
      </p:sp>
      <p:sp>
        <p:nvSpPr>
          <p:cNvPr id="4" name="Slide Number Placeholder 3"/>
          <p:cNvSpPr>
            <a:spLocks noGrp="1"/>
          </p:cNvSpPr>
          <p:nvPr>
            <p:ph type="sldNum" sz="quarter" idx="10"/>
          </p:nvPr>
        </p:nvSpPr>
        <p:spPr/>
        <p:txBody>
          <a:bodyPr/>
          <a:lstStyle/>
          <a:p>
            <a:fld id="{1CC140A4-744E-40C5-BCC2-4F130C963D30}" type="slidenum">
              <a:rPr lang="en-GB" smtClean="0"/>
              <a:pPr/>
              <a:t>16</a:t>
            </a:fld>
            <a:endParaRPr lang="en-GB"/>
          </a:p>
        </p:txBody>
      </p:sp>
    </p:spTree>
    <p:extLst>
      <p:ext uri="{BB962C8B-B14F-4D97-AF65-F5344CB8AC3E}">
        <p14:creationId xmlns:p14="http://schemas.microsoft.com/office/powerpoint/2010/main" val="2619578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smtClean="0">
                <a:solidFill>
                  <a:schemeClr val="tx1"/>
                </a:solidFill>
                <a:latin typeface="+mn-lt"/>
                <a:ea typeface="+mn-ea"/>
                <a:cs typeface="+mn-cs"/>
              </a:rPr>
              <a:t>Programming</a:t>
            </a:r>
            <a:r>
              <a:rPr lang="en-GB" sz="1200" b="0" i="0" u="none" strike="noStrike" kern="1200" baseline="0" dirty="0" smtClean="0">
                <a:solidFill>
                  <a:schemeClr val="tx1"/>
                </a:solidFill>
                <a:latin typeface="+mn-lt"/>
                <a:ea typeface="+mn-ea"/>
                <a:cs typeface="+mn-cs"/>
              </a:rPr>
              <a:t>: </a:t>
            </a:r>
            <a:r>
              <a:rPr lang="en-GB" sz="1200" b="0" i="0" u="none" strike="noStrike" kern="1200" baseline="0" dirty="0" err="1" smtClean="0">
                <a:solidFill>
                  <a:schemeClr val="tx1"/>
                </a:solidFill>
                <a:latin typeface="+mn-lt"/>
                <a:ea typeface="+mn-ea"/>
                <a:cs typeface="+mn-cs"/>
              </a:rPr>
              <a:t>NetSim</a:t>
            </a:r>
            <a:r>
              <a:rPr lang="en-GB" sz="1200" b="0" i="0" u="none" strike="noStrike" kern="1200" baseline="0" dirty="0" smtClean="0">
                <a:solidFill>
                  <a:schemeClr val="tx1"/>
                </a:solidFill>
                <a:latin typeface="+mn-lt"/>
                <a:ea typeface="+mn-ea"/>
                <a:cs typeface="+mn-cs"/>
              </a:rPr>
              <a:t> covers various programming exercises along with concepts, algorithms, pseudo code and flowcharts. Users can also write their own source codes in C/C++ and can link them to </a:t>
            </a:r>
            <a:r>
              <a:rPr lang="en-GB" sz="1200" b="0" i="0" u="none" strike="noStrike" kern="1200" baseline="0" dirty="0" err="1" smtClean="0">
                <a:solidFill>
                  <a:schemeClr val="tx1"/>
                </a:solidFill>
                <a:latin typeface="+mn-lt"/>
                <a:ea typeface="+mn-ea"/>
                <a:cs typeface="+mn-cs"/>
              </a:rPr>
              <a:t>NetSim</a:t>
            </a:r>
            <a:r>
              <a:rPr lang="en-GB" sz="1200" b="0" i="0" u="none" strike="noStrike" kern="1200" baseline="0" dirty="0" smtClean="0">
                <a:solidFill>
                  <a:schemeClr val="tx1"/>
                </a:solidFill>
                <a:latin typeface="+mn-lt"/>
                <a:ea typeface="+mn-ea"/>
                <a:cs typeface="+mn-cs"/>
              </a:rPr>
              <a:t>. </a:t>
            </a:r>
          </a:p>
          <a:p>
            <a:r>
              <a:rPr lang="en-GB" sz="1200" b="0" i="0" u="none" strike="noStrike" kern="1200" baseline="0" dirty="0" smtClean="0">
                <a:solidFill>
                  <a:schemeClr val="tx1"/>
                </a:solidFill>
                <a:latin typeface="+mn-lt"/>
                <a:ea typeface="+mn-ea"/>
                <a:cs typeface="+mn-cs"/>
              </a:rPr>
              <a:t>Some of the programming concepts are Address resolution protocol (ARP), Classless inter domain routing (CIDR), Cryptography, Distance vector routing, shortest path, </a:t>
            </a:r>
            <a:r>
              <a:rPr lang="en-GB" sz="1200" b="0" i="0" u="none" strike="noStrike" kern="1200" baseline="0" dirty="0" err="1" smtClean="0">
                <a:solidFill>
                  <a:schemeClr val="tx1"/>
                </a:solidFill>
                <a:latin typeface="+mn-lt"/>
                <a:ea typeface="+mn-ea"/>
                <a:cs typeface="+mn-cs"/>
              </a:rPr>
              <a:t>Subnetting</a:t>
            </a:r>
            <a:r>
              <a:rPr lang="en-GB" sz="1200" b="0" i="0" u="none" strike="noStrike" kern="1200" baseline="0" dirty="0" smtClean="0">
                <a:solidFill>
                  <a:schemeClr val="tx1"/>
                </a:solidFill>
                <a:latin typeface="+mn-lt"/>
                <a:ea typeface="+mn-ea"/>
                <a:cs typeface="+mn-cs"/>
              </a:rPr>
              <a:t> etc. </a:t>
            </a:r>
            <a:endParaRPr lang="en-GB" dirty="0"/>
          </a:p>
        </p:txBody>
      </p:sp>
      <p:sp>
        <p:nvSpPr>
          <p:cNvPr id="4" name="Slide Number Placeholder 3"/>
          <p:cNvSpPr>
            <a:spLocks noGrp="1"/>
          </p:cNvSpPr>
          <p:nvPr>
            <p:ph type="sldNum" sz="quarter" idx="10"/>
          </p:nvPr>
        </p:nvSpPr>
        <p:spPr/>
        <p:txBody>
          <a:bodyPr/>
          <a:lstStyle/>
          <a:p>
            <a:fld id="{1CC140A4-744E-40C5-BCC2-4F130C963D30}" type="slidenum">
              <a:rPr lang="en-GB" smtClean="0"/>
              <a:pPr/>
              <a:t>17</a:t>
            </a:fld>
            <a:endParaRPr lang="en-GB"/>
          </a:p>
        </p:txBody>
      </p:sp>
    </p:spTree>
    <p:extLst>
      <p:ext uri="{BB962C8B-B14F-4D97-AF65-F5344CB8AC3E}">
        <p14:creationId xmlns:p14="http://schemas.microsoft.com/office/powerpoint/2010/main" val="42933317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Network model: </a:t>
            </a:r>
            <a:r>
              <a:rPr lang="en-GB" sz="1200" b="0" i="0" u="none" strike="noStrike" kern="1200" baseline="0" dirty="0" smtClean="0">
                <a:solidFill>
                  <a:schemeClr val="tx1"/>
                </a:solidFill>
                <a:latin typeface="+mn-lt"/>
                <a:ea typeface="+mn-ea"/>
                <a:cs typeface="+mn-cs"/>
              </a:rPr>
              <a:t>A Network model is a flexible way of representing devices and their relationships. Networking devices like hubs, switches, routers, nodes, connecting wires etc. are used to create a network model. </a:t>
            </a:r>
          </a:p>
          <a:p>
            <a:endParaRPr lang="en-GB" sz="1200" b="0"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Scenario: </a:t>
            </a:r>
            <a:r>
              <a:rPr lang="en-GB" sz="1200" b="0" i="0" u="none" strike="noStrike" kern="1200" baseline="0" dirty="0" smtClean="0">
                <a:solidFill>
                  <a:schemeClr val="tx1"/>
                </a:solidFill>
                <a:latin typeface="+mn-lt"/>
                <a:ea typeface="+mn-ea"/>
                <a:cs typeface="+mn-cs"/>
              </a:rPr>
              <a:t>A Scenario is a narrative describing foreseeable interactions of types of input data and its respective output data in the system. </a:t>
            </a:r>
          </a:p>
          <a:p>
            <a:endParaRPr lang="en-GB" sz="1200" b="1"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Network performance: </a:t>
            </a:r>
            <a:r>
              <a:rPr lang="en-GB" sz="1200" b="0" i="0" u="none" strike="noStrike" kern="1200" baseline="0" dirty="0" smtClean="0">
                <a:solidFill>
                  <a:schemeClr val="tx1"/>
                </a:solidFill>
                <a:latin typeface="+mn-lt"/>
                <a:ea typeface="+mn-ea"/>
                <a:cs typeface="+mn-cs"/>
              </a:rPr>
              <a:t>To measure the performance of a network, performance metrics constitutes of Network Statistics. </a:t>
            </a:r>
          </a:p>
          <a:p>
            <a:endParaRPr lang="en-GB" sz="1200" b="0" i="0" u="none" strike="noStrike" kern="1200" baseline="0" dirty="0" smtClean="0">
              <a:solidFill>
                <a:schemeClr val="tx1"/>
              </a:solidFill>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1CC140A4-744E-40C5-BCC2-4F130C963D30}" type="slidenum">
              <a:rPr lang="en-GB" smtClean="0"/>
              <a:pPr/>
              <a:t>18</a:t>
            </a:fld>
            <a:endParaRPr lang="en-GB"/>
          </a:p>
        </p:txBody>
      </p:sp>
    </p:spTree>
    <p:extLst>
      <p:ext uri="{BB962C8B-B14F-4D97-AF65-F5344CB8AC3E}">
        <p14:creationId xmlns:p14="http://schemas.microsoft.com/office/powerpoint/2010/main" val="37551336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What are network statistics? </a:t>
            </a:r>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Network statistics are network performance related </a:t>
            </a:r>
            <a:r>
              <a:rPr lang="en-GB" sz="1200" b="1" i="0" u="none" strike="noStrike" kern="1200" baseline="0" dirty="0" smtClean="0">
                <a:solidFill>
                  <a:schemeClr val="tx1"/>
                </a:solidFill>
                <a:latin typeface="+mn-lt"/>
                <a:ea typeface="+mn-ea"/>
                <a:cs typeface="+mn-cs"/>
              </a:rPr>
              <a:t>metrics </a:t>
            </a:r>
            <a:r>
              <a:rPr lang="en-GB" sz="1200" b="0" i="0" u="none" strike="noStrike" kern="1200" baseline="0" dirty="0" smtClean="0">
                <a:solidFill>
                  <a:schemeClr val="tx1"/>
                </a:solidFill>
                <a:latin typeface="+mn-lt"/>
                <a:ea typeface="+mn-ea"/>
                <a:cs typeface="+mn-cs"/>
              </a:rPr>
              <a:t>displayed after simulating a network. The report at the end of the completion of a simulation experiment include metrics like throughput, simulation time, frames generated, frames dropped, frames errored, collision counts </a:t>
            </a:r>
            <a:r>
              <a:rPr lang="en-GB" sz="1200" b="0" i="0" u="none" strike="noStrike" kern="1200" baseline="0" dirty="0" err="1" smtClean="0">
                <a:solidFill>
                  <a:schemeClr val="tx1"/>
                </a:solidFill>
                <a:latin typeface="+mn-lt"/>
                <a:ea typeface="+mn-ea"/>
                <a:cs typeface="+mn-cs"/>
              </a:rPr>
              <a:t>etc</a:t>
            </a:r>
            <a:r>
              <a:rPr lang="en-GB" sz="1200" b="0" i="0" u="none" strike="noStrike" kern="1200" baseline="0" dirty="0" smtClean="0">
                <a:solidFill>
                  <a:schemeClr val="tx1"/>
                </a:solidFill>
                <a:latin typeface="+mn-lt"/>
                <a:ea typeface="+mn-ea"/>
                <a:cs typeface="+mn-cs"/>
              </a:rPr>
              <a:t>, and their respective values. </a:t>
            </a:r>
          </a:p>
          <a:p>
            <a:endParaRPr lang="en-GB" sz="1200" b="0" i="0" u="none" strike="noStrike" kern="1200" baseline="0" dirty="0" smtClean="0">
              <a:solidFill>
                <a:schemeClr val="tx1"/>
              </a:solidFill>
              <a:latin typeface="+mn-lt"/>
              <a:ea typeface="+mn-ea"/>
              <a:cs typeface="+mn-cs"/>
            </a:endParaRPr>
          </a:p>
          <a:p>
            <a:r>
              <a:rPr lang="en-GB" sz="1200" b="1" i="0" u="none" strike="noStrike" kern="1200" baseline="0" dirty="0" smtClean="0">
                <a:solidFill>
                  <a:schemeClr val="tx1"/>
                </a:solidFill>
                <a:latin typeface="+mn-lt"/>
                <a:ea typeface="+mn-ea"/>
                <a:cs typeface="+mn-cs"/>
              </a:rPr>
              <a:t>What is Packet Animation? </a:t>
            </a:r>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When running simulation, options are available to play and record animations which allow users to watch traffic flow through the network for in-depth visualization and analysis. </a:t>
            </a:r>
          </a:p>
          <a:p>
            <a:endParaRPr lang="en-GB" sz="1200" b="0" i="0" u="none" strike="noStrike" kern="1200" baseline="0" dirty="0" smtClean="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1CC140A4-744E-40C5-BCC2-4F130C963D30}" type="slidenum">
              <a:rPr lang="en-GB" smtClean="0"/>
              <a:pPr/>
              <a:t>19</a:t>
            </a:fld>
            <a:endParaRPr lang="en-GB"/>
          </a:p>
        </p:txBody>
      </p:sp>
    </p:spTree>
    <p:extLst>
      <p:ext uri="{BB962C8B-B14F-4D97-AF65-F5344CB8AC3E}">
        <p14:creationId xmlns:p14="http://schemas.microsoft.com/office/powerpoint/2010/main" val="185364980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1" i="0" u="none" strike="noStrike" kern="1200" baseline="0" dirty="0" smtClean="0">
                <a:solidFill>
                  <a:schemeClr val="tx1"/>
                </a:solidFill>
                <a:latin typeface="+mn-lt"/>
                <a:ea typeface="+mn-ea"/>
                <a:cs typeface="+mn-cs"/>
              </a:rPr>
              <a:t>What is </a:t>
            </a:r>
            <a:r>
              <a:rPr lang="en-GB" sz="1200" b="1" i="0" u="none" strike="noStrike" kern="1200" baseline="0" dirty="0" err="1" smtClean="0">
                <a:solidFill>
                  <a:schemeClr val="tx1"/>
                </a:solidFill>
                <a:latin typeface="+mn-lt"/>
                <a:ea typeface="+mn-ea"/>
                <a:cs typeface="+mn-cs"/>
              </a:rPr>
              <a:t>NetSim</a:t>
            </a:r>
            <a:r>
              <a:rPr lang="en-GB" sz="1200" b="1" i="0" u="none" strike="noStrike" kern="1200" baseline="0" dirty="0" smtClean="0">
                <a:solidFill>
                  <a:schemeClr val="tx1"/>
                </a:solidFill>
                <a:latin typeface="+mn-lt"/>
                <a:ea typeface="+mn-ea"/>
                <a:cs typeface="+mn-cs"/>
              </a:rPr>
              <a:t> analytics used for? </a:t>
            </a:r>
            <a:endParaRPr lang="en-GB" sz="1200" b="0" i="0" u="none" strike="noStrike" kern="1200" baseline="0" dirty="0" smtClean="0">
              <a:solidFill>
                <a:schemeClr val="tx1"/>
              </a:solidFill>
              <a:latin typeface="+mn-lt"/>
              <a:ea typeface="+mn-ea"/>
              <a:cs typeface="+mn-cs"/>
            </a:endParaRPr>
          </a:p>
          <a:p>
            <a:endParaRPr lang="en-GB" sz="1200" b="0" i="0" u="none" strike="noStrike" kern="1200" baseline="0" dirty="0" smtClean="0">
              <a:solidFill>
                <a:schemeClr val="tx1"/>
              </a:solidFill>
              <a:latin typeface="+mn-lt"/>
              <a:ea typeface="+mn-ea"/>
              <a:cs typeface="+mn-cs"/>
            </a:endParaRPr>
          </a:p>
          <a:p>
            <a:r>
              <a:rPr lang="en-GB" sz="1200" b="0" i="0" u="none" strike="noStrike" kern="1200" baseline="0" dirty="0" smtClean="0">
                <a:solidFill>
                  <a:schemeClr val="tx1"/>
                </a:solidFill>
                <a:latin typeface="+mn-lt"/>
                <a:ea typeface="+mn-ea"/>
                <a:cs typeface="+mn-cs"/>
              </a:rPr>
              <a:t>It is used to compare and </a:t>
            </a:r>
            <a:r>
              <a:rPr lang="en-GB" sz="1200" b="0" i="0" u="none" strike="noStrike" kern="1200" baseline="0" dirty="0" err="1" smtClean="0">
                <a:solidFill>
                  <a:schemeClr val="tx1"/>
                </a:solidFill>
                <a:latin typeface="+mn-lt"/>
                <a:ea typeface="+mn-ea"/>
                <a:cs typeface="+mn-cs"/>
              </a:rPr>
              <a:t>analyze</a:t>
            </a:r>
            <a:r>
              <a:rPr lang="en-GB" sz="1200" b="0" i="0" u="none" strike="noStrike" kern="1200" baseline="0" dirty="0" smtClean="0">
                <a:solidFill>
                  <a:schemeClr val="tx1"/>
                </a:solidFill>
                <a:latin typeface="+mn-lt"/>
                <a:ea typeface="+mn-ea"/>
                <a:cs typeface="+mn-cs"/>
              </a:rPr>
              <a:t> various protocols scenarios under </a:t>
            </a:r>
            <a:r>
              <a:rPr lang="en-GB" sz="1200" b="1" i="0" u="none" strike="noStrike" kern="1200" baseline="0" dirty="0" smtClean="0">
                <a:solidFill>
                  <a:schemeClr val="tx1"/>
                </a:solidFill>
                <a:latin typeface="+mn-lt"/>
                <a:ea typeface="+mn-ea"/>
                <a:cs typeface="+mn-cs"/>
              </a:rPr>
              <a:t>Internetworks, Legacy Networks</a:t>
            </a:r>
            <a:r>
              <a:rPr lang="en-GB" sz="1200" b="0" i="0" u="none" strike="noStrike" kern="1200" baseline="0" dirty="0" smtClean="0">
                <a:solidFill>
                  <a:schemeClr val="tx1"/>
                </a:solidFill>
                <a:latin typeface="+mn-lt"/>
                <a:ea typeface="+mn-ea"/>
                <a:cs typeface="+mn-cs"/>
              </a:rPr>
              <a:t>, </a:t>
            </a:r>
            <a:r>
              <a:rPr lang="en-GB" sz="1200" b="1" i="0" u="none" strike="noStrike" kern="1200" baseline="0" dirty="0" smtClean="0">
                <a:solidFill>
                  <a:schemeClr val="tx1"/>
                </a:solidFill>
                <a:latin typeface="+mn-lt"/>
                <a:ea typeface="+mn-ea"/>
                <a:cs typeface="+mn-cs"/>
              </a:rPr>
              <a:t>BGP Networks, Advanced Wireless Networks – MANET and Wi-Max, Cellular Networks, Wireless Sensor Networks, </a:t>
            </a:r>
            <a:r>
              <a:rPr lang="en-GB" sz="1200" b="1" i="0" u="none" strike="noStrike" kern="1200" baseline="0" dirty="0" err="1" smtClean="0">
                <a:solidFill>
                  <a:schemeClr val="tx1"/>
                </a:solidFill>
                <a:latin typeface="+mn-lt"/>
                <a:ea typeface="+mn-ea"/>
                <a:cs typeface="+mn-cs"/>
              </a:rPr>
              <a:t>Zigbee</a:t>
            </a:r>
            <a:r>
              <a:rPr lang="en-GB" sz="1200" b="1" i="0" u="none" strike="noStrike" kern="1200" baseline="0" dirty="0" smtClean="0">
                <a:solidFill>
                  <a:schemeClr val="tx1"/>
                </a:solidFill>
                <a:latin typeface="+mn-lt"/>
                <a:ea typeface="+mn-ea"/>
                <a:cs typeface="+mn-cs"/>
              </a:rPr>
              <a:t> Networks, Internet of Things, LTE/LTE-A Networks </a:t>
            </a:r>
            <a:r>
              <a:rPr lang="en-GB" sz="1200" b="0" i="0" u="none" strike="noStrike" kern="1200" baseline="0" dirty="0" smtClean="0">
                <a:solidFill>
                  <a:schemeClr val="tx1"/>
                </a:solidFill>
                <a:latin typeface="+mn-lt"/>
                <a:ea typeface="+mn-ea"/>
                <a:cs typeface="+mn-cs"/>
              </a:rPr>
              <a:t>and </a:t>
            </a:r>
            <a:r>
              <a:rPr lang="en-GB" sz="1200" b="1" i="0" u="none" strike="noStrike" kern="1200" baseline="0" dirty="0" smtClean="0">
                <a:solidFill>
                  <a:schemeClr val="tx1"/>
                </a:solidFill>
                <a:latin typeface="+mn-lt"/>
                <a:ea typeface="+mn-ea"/>
                <a:cs typeface="+mn-cs"/>
              </a:rPr>
              <a:t>Cognitive Radio Networks</a:t>
            </a:r>
            <a:r>
              <a:rPr lang="en-GB" sz="1200" b="0" i="0" u="none" strike="noStrike" kern="1200" baseline="0" dirty="0" smtClean="0">
                <a:solidFill>
                  <a:schemeClr val="tx1"/>
                </a:solidFill>
                <a:latin typeface="+mn-lt"/>
                <a:ea typeface="+mn-ea"/>
                <a:cs typeface="+mn-cs"/>
              </a:rPr>
              <a:t>. Parameters like utilization, loss, queuing delay, transmission time </a:t>
            </a:r>
            <a:r>
              <a:rPr lang="en-GB" sz="1200" b="0" i="0" u="none" strike="noStrike" kern="1200" baseline="0" dirty="0" err="1" smtClean="0">
                <a:solidFill>
                  <a:schemeClr val="tx1"/>
                </a:solidFill>
                <a:latin typeface="+mn-lt"/>
                <a:ea typeface="+mn-ea"/>
                <a:cs typeface="+mn-cs"/>
              </a:rPr>
              <a:t>etc</a:t>
            </a:r>
            <a:r>
              <a:rPr lang="en-GB" sz="1200" b="0" i="0" u="none" strike="noStrike" kern="1200" baseline="0" dirty="0" smtClean="0">
                <a:solidFill>
                  <a:schemeClr val="tx1"/>
                </a:solidFill>
                <a:latin typeface="+mn-lt"/>
                <a:ea typeface="+mn-ea"/>
                <a:cs typeface="+mn-cs"/>
              </a:rPr>
              <a:t> of different sample experiments are compared with help of graphs. </a:t>
            </a:r>
            <a:endParaRPr lang="en-GB" dirty="0" smtClean="0"/>
          </a:p>
          <a:p>
            <a:endParaRPr lang="en-GB" dirty="0"/>
          </a:p>
        </p:txBody>
      </p:sp>
      <p:sp>
        <p:nvSpPr>
          <p:cNvPr id="4" name="Slide Number Placeholder 3"/>
          <p:cNvSpPr>
            <a:spLocks noGrp="1"/>
          </p:cNvSpPr>
          <p:nvPr>
            <p:ph type="sldNum" sz="quarter" idx="10"/>
          </p:nvPr>
        </p:nvSpPr>
        <p:spPr/>
        <p:txBody>
          <a:bodyPr/>
          <a:lstStyle/>
          <a:p>
            <a:fld id="{1CC140A4-744E-40C5-BCC2-4F130C963D30}" type="slidenum">
              <a:rPr lang="en-GB" smtClean="0"/>
              <a:pPr/>
              <a:t>20</a:t>
            </a:fld>
            <a:endParaRPr lang="en-GB"/>
          </a:p>
        </p:txBody>
      </p:sp>
    </p:spTree>
    <p:extLst>
      <p:ext uri="{BB962C8B-B14F-4D97-AF65-F5344CB8AC3E}">
        <p14:creationId xmlns:p14="http://schemas.microsoft.com/office/powerpoint/2010/main" val="3858746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22921" y="1523999"/>
            <a:ext cx="6498158" cy="1724867"/>
          </a:xfrm>
        </p:spPr>
        <p:txBody>
          <a:bodyPr vert="horz" lIns="91440" tIns="45720" rIns="91440" bIns="45720" rtlCol="0" anchor="b" anchorCtr="0">
            <a:noAutofit/>
          </a:bodyPr>
          <a:lstStyle>
            <a:lvl1pPr marL="0" indent="0" algn="ctr" defTabSz="914400" rtl="0" eaLnBrk="1" latinLnBrk="0" hangingPunct="1">
              <a:spcBef>
                <a:spcPct val="0"/>
              </a:spcBef>
              <a:buClr>
                <a:schemeClr val="accent1">
                  <a:lumMod val="60000"/>
                  <a:lumOff val="40000"/>
                </a:schemeClr>
              </a:buClr>
              <a:buSzPct val="110000"/>
              <a:buFont typeface="Wingdings 2" pitchFamily="18" charset="2"/>
              <a:buNone/>
              <a:defRPr sz="4600" kern="1200">
                <a:solidFill>
                  <a:schemeClr val="accent1"/>
                </a:solidFill>
                <a:latin typeface="+mj-lt"/>
                <a:ea typeface="+mj-ea"/>
                <a:cs typeface="+mj-cs"/>
              </a:defRPr>
            </a:lvl1pPr>
          </a:lstStyle>
          <a:p>
            <a:r>
              <a:rPr lang="en-GB" smtClean="0"/>
              <a:t>Click to edit Master title style</a:t>
            </a:r>
            <a:endParaRPr/>
          </a:p>
        </p:txBody>
      </p:sp>
      <p:sp>
        <p:nvSpPr>
          <p:cNvPr id="3" name="Subtitle 2"/>
          <p:cNvSpPr>
            <a:spLocks noGrp="1"/>
          </p:cNvSpPr>
          <p:nvPr>
            <p:ph type="subTitle" idx="1"/>
          </p:nvPr>
        </p:nvSpPr>
        <p:spPr>
          <a:xfrm>
            <a:off x="1322921" y="3299012"/>
            <a:ext cx="6498159" cy="916641"/>
          </a:xfrm>
        </p:spPr>
        <p:txBody>
          <a:bodyPr vert="horz" lIns="91440" tIns="45720" rIns="91440" bIns="45720" rtlCol="0">
            <a:normAutofit/>
          </a:bodyPr>
          <a:lstStyle>
            <a:lvl1pPr marL="0" indent="0" algn="ctr" defTabSz="914400" rtl="0" eaLnBrk="1" latinLnBrk="0" hangingPunct="1">
              <a:spcBef>
                <a:spcPts val="300"/>
              </a:spcBef>
              <a:buClr>
                <a:schemeClr val="accent1">
                  <a:lumMod val="60000"/>
                  <a:lumOff val="40000"/>
                </a:schemeClr>
              </a:buClr>
              <a:buSzPct val="110000"/>
              <a:buFont typeface="Wingdings 2" pitchFamily="18" charset="2"/>
              <a:buNone/>
              <a:defRPr sz="1800" kern="1200">
                <a:solidFill>
                  <a:schemeClr val="tx1">
                    <a:tint val="75000"/>
                  </a:schemeClr>
                </a:solidFill>
                <a:latin typeface="+mn-lt"/>
                <a:ea typeface="+mn-ea"/>
                <a:cs typeface="+mn-cs"/>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a:xfrm>
            <a:off x="6302188" y="6275668"/>
            <a:ext cx="2133600" cy="365125"/>
          </a:xfrm>
        </p:spPr>
        <p:txBody>
          <a:bodyPr/>
          <a:lstStyle/>
          <a:p>
            <a:fld id="{2DF66AD8-BC4A-4004-9882-414398D930CA}" type="datetimeFigureOut">
              <a:rPr lang="en-US" smtClean="0"/>
              <a:pPr/>
              <a:t>2/6/2019</a:t>
            </a:fld>
            <a:endParaRPr lang="en-US"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Content Placeholder 2"/>
          <p:cNvSpPr>
            <a:spLocks noGrp="1"/>
          </p:cNvSpPr>
          <p:nvPr>
            <p:ph idx="1"/>
          </p:nvPr>
        </p:nvSpPr>
        <p:spPr/>
        <p:txBody>
          <a:bodyPr/>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Slide with Picture">
    <p:spTree>
      <p:nvGrpSpPr>
        <p:cNvPr id="1" name=""/>
        <p:cNvGrpSpPr/>
        <p:nvPr/>
      </p:nvGrpSpPr>
      <p:grpSpPr>
        <a:xfrm>
          <a:off x="0" y="0"/>
          <a:ext cx="0" cy="0"/>
          <a:chOff x="0" y="0"/>
          <a:chExt cx="0" cy="0"/>
        </a:xfrm>
      </p:grpSpPr>
      <p:sp>
        <p:nvSpPr>
          <p:cNvPr id="2" name="Title 1"/>
          <p:cNvSpPr>
            <a:spLocks noGrp="1"/>
          </p:cNvSpPr>
          <p:nvPr>
            <p:ph type="ctrTitle"/>
          </p:nvPr>
        </p:nvSpPr>
        <p:spPr>
          <a:xfrm>
            <a:off x="363538" y="3352801"/>
            <a:ext cx="8416925" cy="1470025"/>
          </a:xfrm>
        </p:spPr>
        <p:txBody>
          <a:bodyPr/>
          <a:lstStyle/>
          <a:p>
            <a:r>
              <a:rPr lang="en-GB" smtClean="0"/>
              <a:t>Click to edit Master title style</a:t>
            </a:r>
            <a:endParaRPr dirty="0"/>
          </a:p>
        </p:txBody>
      </p:sp>
      <p:sp>
        <p:nvSpPr>
          <p:cNvPr id="3" name="Subtitle 2"/>
          <p:cNvSpPr>
            <a:spLocks noGrp="1"/>
          </p:cNvSpPr>
          <p:nvPr>
            <p:ph type="subTitle" idx="1"/>
          </p:nvPr>
        </p:nvSpPr>
        <p:spPr>
          <a:xfrm>
            <a:off x="363538" y="4771029"/>
            <a:ext cx="8416925" cy="972671"/>
          </a:xfrm>
        </p:spPr>
        <p:txBody>
          <a:bodyPr>
            <a:normAutofit/>
          </a:bodyPr>
          <a:lstStyle>
            <a:lvl1pPr marL="0" indent="0" algn="ctr">
              <a:spcBef>
                <a:spcPts val="300"/>
              </a:spcBef>
              <a:buNone/>
              <a:defRPr sz="18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
        <p:nvSpPr>
          <p:cNvPr id="9" name="Picture Placeholder 2"/>
          <p:cNvSpPr>
            <a:spLocks noGrp="1"/>
          </p:cNvSpPr>
          <p:nvPr>
            <p:ph type="pic" idx="13"/>
          </p:nvPr>
        </p:nvSpPr>
        <p:spPr>
          <a:xfrm>
            <a:off x="370980" y="363538"/>
            <a:ext cx="8402040" cy="2836862"/>
          </a:xfrm>
          <a:ln w="3175">
            <a:solidFill>
              <a:schemeClr val="bg1"/>
            </a:solidFill>
          </a:ln>
          <a:effectLst>
            <a:outerShdw blurRad="63500" sx="100500" sy="100500" algn="ctr"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549275" y="2403144"/>
            <a:ext cx="8056563" cy="1362075"/>
          </a:xfrm>
        </p:spPr>
        <p:txBody>
          <a:bodyPr anchor="b" anchorCtr="0"/>
          <a:lstStyle>
            <a:lvl1pPr algn="ctr">
              <a:defRPr sz="4600" b="0" cap="none" baseline="0"/>
            </a:lvl1pPr>
          </a:lstStyle>
          <a:p>
            <a:r>
              <a:rPr lang="en-GB" smtClean="0"/>
              <a:t>Click to edit Master title style</a:t>
            </a:r>
            <a:endParaRPr/>
          </a:p>
        </p:txBody>
      </p:sp>
      <p:sp>
        <p:nvSpPr>
          <p:cNvPr id="3" name="Text Placeholder 2"/>
          <p:cNvSpPr>
            <a:spLocks noGrp="1"/>
          </p:cNvSpPr>
          <p:nvPr>
            <p:ph type="body" idx="1"/>
          </p:nvPr>
        </p:nvSpPr>
        <p:spPr>
          <a:xfrm>
            <a:off x="549275" y="3736005"/>
            <a:ext cx="8056563" cy="1500187"/>
          </a:xfrm>
        </p:spPr>
        <p:txBody>
          <a:bodyPr anchor="t" anchorCtr="0">
            <a:normAutofit/>
          </a:bodyPr>
          <a:lstStyle>
            <a:lvl1pPr marL="0" indent="0" algn="ctr">
              <a:spcBef>
                <a:spcPts val="300"/>
              </a:spcBef>
              <a:buNone/>
              <a:defRPr sz="18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2DF66AD8-BC4A-4004-9882-414398D930CA}" type="datetimeFigureOut">
              <a:rPr lang="en-US" smtClean="0"/>
              <a:pPr/>
              <a:t>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1336956"/>
          </a:xfrm>
        </p:spPr>
        <p:txBody>
          <a:bodyPr/>
          <a:lstStyle/>
          <a:p>
            <a:r>
              <a:rPr lang="en-GB" smtClean="0"/>
              <a:t>Click to edit Master title style</a:t>
            </a:r>
            <a:endParaRPr/>
          </a:p>
        </p:txBody>
      </p:sp>
      <p:sp>
        <p:nvSpPr>
          <p:cNvPr id="3" name="Content Placeholder 2"/>
          <p:cNvSpPr>
            <a:spLocks noGrp="1"/>
          </p:cNvSpPr>
          <p:nvPr>
            <p:ph sz="half" idx="1"/>
          </p:nvPr>
        </p:nvSpPr>
        <p:spPr>
          <a:xfrm>
            <a:off x="549275"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Content Placeholder 3"/>
          <p:cNvSpPr>
            <a:spLocks noGrp="1"/>
          </p:cNvSpPr>
          <p:nvPr>
            <p:ph sz="half" idx="2"/>
          </p:nvPr>
        </p:nvSpPr>
        <p:spPr>
          <a:xfrm>
            <a:off x="4751071" y="1600201"/>
            <a:ext cx="3840480" cy="4343400"/>
          </a:xfrm>
        </p:spPr>
        <p:txBody>
          <a:bodyPr>
            <a:normAutofit/>
          </a:bodyPr>
          <a:lstStyle>
            <a:lvl1pPr>
              <a:spcBef>
                <a:spcPts val="1600"/>
              </a:spcBef>
              <a:defRPr sz="20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Date Placeholder 4"/>
          <p:cNvSpPr>
            <a:spLocks noGrp="1"/>
          </p:cNvSpPr>
          <p:nvPr>
            <p:ph type="dt" sz="half" idx="10"/>
          </p:nvPr>
        </p:nvSpPr>
        <p:spPr/>
        <p:txBody>
          <a:bodyPr/>
          <a:lstStyle/>
          <a:p>
            <a:fld id="{2DF66AD8-BC4A-4004-9882-414398D930CA}" type="datetimeFigureOut">
              <a:rPr lang="en-US" smtClean="0"/>
              <a:pPr/>
              <a:t>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49274" y="107576"/>
            <a:ext cx="8042276" cy="1336956"/>
          </a:xfrm>
        </p:spPr>
        <p:txBody>
          <a:bodyPr/>
          <a:lstStyle>
            <a:lvl1pPr>
              <a:defRPr/>
            </a:lvl1pPr>
          </a:lstStyle>
          <a:p>
            <a:r>
              <a:rPr lang="en-GB" smtClean="0"/>
              <a:t>Click to edit Master title style</a:t>
            </a:r>
            <a:endParaRPr/>
          </a:p>
        </p:txBody>
      </p:sp>
      <p:sp>
        <p:nvSpPr>
          <p:cNvPr id="3" name="Text Placeholder 2"/>
          <p:cNvSpPr>
            <a:spLocks noGrp="1"/>
          </p:cNvSpPr>
          <p:nvPr>
            <p:ph type="body" idx="1"/>
          </p:nvPr>
        </p:nvSpPr>
        <p:spPr>
          <a:xfrm>
            <a:off x="549274"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549274"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5" name="Text Placeholder 4"/>
          <p:cNvSpPr>
            <a:spLocks noGrp="1"/>
          </p:cNvSpPr>
          <p:nvPr>
            <p:ph type="body" sz="quarter" idx="3"/>
          </p:nvPr>
        </p:nvSpPr>
        <p:spPr>
          <a:xfrm>
            <a:off x="4751070" y="1453224"/>
            <a:ext cx="3840480" cy="750887"/>
          </a:xfrm>
        </p:spPr>
        <p:txBody>
          <a:bodyPr anchor="b">
            <a:noAutofit/>
          </a:bodyPr>
          <a:lstStyle>
            <a:lvl1pPr marL="0" indent="0" algn="ctr">
              <a:spcBef>
                <a:spcPts val="0"/>
              </a:spcBef>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751070" y="2347415"/>
            <a:ext cx="3840480" cy="3596185"/>
          </a:xfrm>
        </p:spPr>
        <p:txBody>
          <a:bodyPr>
            <a:normAutofit/>
          </a:bodyPr>
          <a:lstStyle>
            <a:lvl1pPr>
              <a:spcBef>
                <a:spcPts val="1600"/>
              </a:spcBef>
              <a:defRPr sz="20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7" name="Date Placeholder 6"/>
          <p:cNvSpPr>
            <a:spLocks noGrp="1"/>
          </p:cNvSpPr>
          <p:nvPr>
            <p:ph type="dt" sz="half" idx="10"/>
          </p:nvPr>
        </p:nvSpPr>
        <p:spPr/>
        <p:txBody>
          <a:bodyPr/>
          <a:lstStyle/>
          <a:p>
            <a:fld id="{2DF66AD8-BC4A-4004-9882-414398D930CA}" type="datetimeFigureOut">
              <a:rPr lang="en-US" smtClean="0"/>
              <a:pPr/>
              <a:t>2/6/2019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Date Placeholder 2"/>
          <p:cNvSpPr>
            <a:spLocks noGrp="1"/>
          </p:cNvSpPr>
          <p:nvPr>
            <p:ph type="dt" sz="half" idx="10"/>
          </p:nvPr>
        </p:nvSpPr>
        <p:spPr/>
        <p:txBody>
          <a:bodyPr/>
          <a:lstStyle/>
          <a:p>
            <a:fld id="{2DF66AD8-BC4A-4004-9882-414398D930CA}" type="datetimeFigureOut">
              <a:rPr lang="en-US" smtClean="0"/>
              <a:pPr/>
              <a:t>2/6/2019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DF66AD8-BC4A-4004-9882-414398D930CA}" type="datetimeFigureOut">
              <a:rPr lang="en-US" smtClean="0"/>
              <a:pPr/>
              <a:t>2/6/2019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9" y="611872"/>
            <a:ext cx="3840480" cy="1162050"/>
          </a:xfrm>
        </p:spPr>
        <p:txBody>
          <a:bodyPr anchor="b"/>
          <a:lstStyle>
            <a:lvl1pPr algn="ctr">
              <a:defRPr sz="3600" b="0"/>
            </a:lvl1pPr>
          </a:lstStyle>
          <a:p>
            <a:r>
              <a:rPr lang="en-GB" smtClean="0"/>
              <a:t>Click to edit Master title style</a:t>
            </a:r>
            <a:endParaRPr/>
          </a:p>
        </p:txBody>
      </p:sp>
      <p:sp>
        <p:nvSpPr>
          <p:cNvPr id="3" name="Content Placeholder 2"/>
          <p:cNvSpPr>
            <a:spLocks noGrp="1"/>
          </p:cNvSpPr>
          <p:nvPr>
            <p:ph idx="1"/>
          </p:nvPr>
        </p:nvSpPr>
        <p:spPr>
          <a:xfrm>
            <a:off x="4742824" y="368300"/>
            <a:ext cx="3840480" cy="5575300"/>
          </a:xfrm>
        </p:spPr>
        <p:txBody>
          <a:bodyPr>
            <a:normAutofit/>
          </a:bodyPr>
          <a:lstStyle>
            <a:lvl1pPr>
              <a:spcBef>
                <a:spcPts val="2000"/>
              </a:spcBef>
              <a:defRPr sz="2200"/>
            </a:lvl1pPr>
            <a:lvl2pPr>
              <a:defRPr sz="20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Text Placeholder 3"/>
          <p:cNvSpPr>
            <a:spLocks noGrp="1"/>
          </p:cNvSpPr>
          <p:nvPr>
            <p:ph type="body" sz="half" idx="2"/>
          </p:nvPr>
        </p:nvSpPr>
        <p:spPr>
          <a:xfrm>
            <a:off x="533399" y="1787856"/>
            <a:ext cx="3840480"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33398" y="611872"/>
            <a:ext cx="4079545" cy="1162050"/>
          </a:xfrm>
        </p:spPr>
        <p:txBody>
          <a:bodyPr anchor="b"/>
          <a:lstStyle>
            <a:lvl1pPr algn="ctr">
              <a:defRPr sz="3600" b="0"/>
            </a:lvl1pPr>
          </a:lstStyle>
          <a:p>
            <a:r>
              <a:rPr lang="en-GB" smtClean="0"/>
              <a:t>Click to edit Master title style</a:t>
            </a:r>
            <a:endParaRPr/>
          </a:p>
        </p:txBody>
      </p:sp>
      <p:sp>
        <p:nvSpPr>
          <p:cNvPr id="4" name="Text Placeholder 3"/>
          <p:cNvSpPr>
            <a:spLocks noGrp="1"/>
          </p:cNvSpPr>
          <p:nvPr>
            <p:ph type="body" sz="half" idx="2"/>
          </p:nvPr>
        </p:nvSpPr>
        <p:spPr>
          <a:xfrm>
            <a:off x="533398" y="1787856"/>
            <a:ext cx="4079545" cy="3720152"/>
          </a:xfrm>
        </p:spPr>
        <p:txBody>
          <a:bodyPr>
            <a:normAutofit/>
          </a:bodyPr>
          <a:lstStyle>
            <a:lvl1pPr marL="0" indent="0" algn="ctr">
              <a:spcBef>
                <a:spcPts val="600"/>
              </a:spcBef>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2DF66AD8-BC4A-4004-9882-414398D930CA}" type="datetimeFigureOut">
              <a:rPr lang="en-US" smtClean="0"/>
              <a:pPr/>
              <a:t>2/6/2019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9D2C864-9362-43C7-A136-D9C41D93A96D}" type="slidenum">
              <a:rPr lang="en-US" smtClean="0"/>
              <a:pPr/>
              <a:t>‹#›</a:t>
            </a:fld>
            <a:endParaRPr lang="en-US"/>
          </a:p>
        </p:txBody>
      </p:sp>
      <p:sp>
        <p:nvSpPr>
          <p:cNvPr id="8" name="Picture Placeholder 2"/>
          <p:cNvSpPr>
            <a:spLocks noGrp="1"/>
          </p:cNvSpPr>
          <p:nvPr>
            <p:ph type="pic" idx="1"/>
          </p:nvPr>
        </p:nvSpPr>
        <p:spPr>
          <a:xfrm>
            <a:off x="5090617" y="359392"/>
            <a:ext cx="3657600" cy="5318077"/>
          </a:xfrm>
          <a:ln w="3175">
            <a:solidFill>
              <a:schemeClr val="bg1"/>
            </a:solidFill>
          </a:ln>
          <a:effectLst>
            <a:outerShdw blurRad="63500" sx="100500" sy="100500" algn="ctr" rotWithShape="0">
              <a:prstClr val="black">
                <a:alpha val="50000"/>
              </a:prstClr>
            </a:outerShdw>
          </a:effectLst>
        </p:spPr>
        <p:txBody>
          <a:bodyPr vert="horz" lIns="91440" tIns="45720" rIns="91440" bIns="45720" rtlCol="0">
            <a:normAutofit/>
          </a:bodyPr>
          <a:lstStyle>
            <a:lvl1pPr marL="0" indent="0" algn="l" defTabSz="914400" rtl="0" eaLnBrk="1" latinLnBrk="0" hangingPunct="1">
              <a:spcBef>
                <a:spcPts val="2000"/>
              </a:spcBef>
              <a:buClr>
                <a:schemeClr val="accent1">
                  <a:lumMod val="60000"/>
                  <a:lumOff val="40000"/>
                </a:schemeClr>
              </a:buClr>
              <a:buSzPct val="110000"/>
              <a:buFont typeface="Wingdings 2" pitchFamily="18" charset="2"/>
              <a:buNone/>
              <a:defRPr sz="3200" kern="1200">
                <a:solidFill>
                  <a:schemeClr val="tx1">
                    <a:lumMod val="65000"/>
                    <a:lumOff val="35000"/>
                  </a:schemeClr>
                </a:solidFill>
                <a:latin typeface="+mn-lt"/>
                <a:ea typeface="+mn-ea"/>
                <a:cs typeface="+mn-cs"/>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a:p>
        </p:txBody>
      </p:sp>
      <p:sp>
        <p:nvSpPr>
          <p:cNvPr id="3" name="Vertical Text Placeholder 2"/>
          <p:cNvSpPr>
            <a:spLocks noGrp="1"/>
          </p:cNvSpPr>
          <p:nvPr>
            <p:ph type="body" orient="vert" idx="1"/>
          </p:nvPr>
        </p:nvSpPr>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9792" y="368301"/>
            <a:ext cx="1524000" cy="5575300"/>
          </a:xfrm>
        </p:spPr>
        <p:txBody>
          <a:bodyPr vert="eaVert"/>
          <a:lstStyle/>
          <a:p>
            <a:r>
              <a:rPr lang="en-GB" smtClean="0"/>
              <a:t>Click to edit Master title style</a:t>
            </a:r>
            <a:endParaRPr/>
          </a:p>
        </p:txBody>
      </p:sp>
      <p:sp>
        <p:nvSpPr>
          <p:cNvPr id="3" name="Vertical Text Placeholder 2"/>
          <p:cNvSpPr>
            <a:spLocks noGrp="1"/>
          </p:cNvSpPr>
          <p:nvPr>
            <p:ph type="body" orient="vert" idx="1"/>
          </p:nvPr>
        </p:nvSpPr>
        <p:spPr>
          <a:xfrm>
            <a:off x="549274" y="368301"/>
            <a:ext cx="6689726" cy="5575300"/>
          </a:xfrm>
        </p:spPr>
        <p:txBody>
          <a:bodyPr vert="eaVert"/>
          <a:lstStyle>
            <a:lvl5pPr>
              <a:defRPr/>
            </a:lvl5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dirty="0"/>
          </a:p>
        </p:txBody>
      </p:sp>
      <p:sp>
        <p:nvSpPr>
          <p:cNvPr id="4" name="Date Placeholder 3"/>
          <p:cNvSpPr>
            <a:spLocks noGrp="1"/>
          </p:cNvSpPr>
          <p:nvPr>
            <p:ph type="dt" sz="half" idx="10"/>
          </p:nvPr>
        </p:nvSpPr>
        <p:spPr/>
        <p:txBody>
          <a:bodyPr/>
          <a:lstStyle/>
          <a:p>
            <a:fld id="{2DF66AD8-BC4A-4004-9882-414398D930CA}" type="datetimeFigureOut">
              <a:rPr lang="en-US" smtClean="0"/>
              <a:pPr/>
              <a:t>2/6/2019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9D2C864-9362-43C7-A136-D9C41D93A96D}"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49275" y="107576"/>
            <a:ext cx="8042276" cy="1336956"/>
          </a:xfrm>
          <a:prstGeom prst="rect">
            <a:avLst/>
          </a:prstGeom>
        </p:spPr>
        <p:txBody>
          <a:bodyPr vert="horz" lIns="91440" tIns="45720" rIns="91440" bIns="45720" rtlCol="0" anchor="b" anchorCtr="0">
            <a:noAutofit/>
          </a:bodyPr>
          <a:lstStyle/>
          <a:p>
            <a:r>
              <a:rPr lang="en-GB" smtClean="0"/>
              <a:t>Click to edit Master title style</a:t>
            </a:r>
            <a:endParaRPr/>
          </a:p>
        </p:txBody>
      </p:sp>
      <p:sp>
        <p:nvSpPr>
          <p:cNvPr id="3" name="Text Placeholder 2"/>
          <p:cNvSpPr>
            <a:spLocks noGrp="1"/>
          </p:cNvSpPr>
          <p:nvPr>
            <p:ph type="body" idx="1"/>
          </p:nvPr>
        </p:nvSpPr>
        <p:spPr>
          <a:xfrm>
            <a:off x="549275" y="1600201"/>
            <a:ext cx="8042276" cy="4343400"/>
          </a:xfrm>
          <a:prstGeom prst="rect">
            <a:avLst/>
          </a:prstGeom>
        </p:spPr>
        <p:txBody>
          <a:bodyPr vert="horz" lIns="91440" tIns="45720" rIns="91440" bIns="45720" rtlCol="0">
            <a:normAutofit/>
          </a:bodyPr>
          <a:lstStyle/>
          <a:p>
            <a:pPr lvl="0"/>
            <a:r>
              <a:rPr lang="en-GB" dirty="0" smtClean="0"/>
              <a:t>Click to edit Master text styles</a:t>
            </a:r>
          </a:p>
          <a:p>
            <a:pPr lvl="1"/>
            <a:r>
              <a:rPr lang="en-GB" dirty="0" smtClean="0"/>
              <a:t>Second level</a:t>
            </a:r>
          </a:p>
          <a:p>
            <a:pPr lvl="2"/>
            <a:r>
              <a:rPr lang="en-GB" dirty="0" smtClean="0"/>
              <a:t>Third level</a:t>
            </a:r>
          </a:p>
          <a:p>
            <a:pPr lvl="3"/>
            <a:r>
              <a:rPr lang="en-GB" dirty="0" smtClean="0"/>
              <a:t>Fourth level</a:t>
            </a:r>
          </a:p>
          <a:p>
            <a:pPr lvl="4"/>
            <a:r>
              <a:rPr lang="en-GB" dirty="0" smtClean="0"/>
              <a:t>Fifth level</a:t>
            </a:r>
            <a:endParaRPr dirty="0"/>
          </a:p>
        </p:txBody>
      </p:sp>
      <p:sp>
        <p:nvSpPr>
          <p:cNvPr id="4" name="Date Placeholder 3"/>
          <p:cNvSpPr>
            <a:spLocks noGrp="1"/>
          </p:cNvSpPr>
          <p:nvPr>
            <p:ph type="dt" sz="half" idx="2"/>
          </p:nvPr>
        </p:nvSpPr>
        <p:spPr>
          <a:xfrm>
            <a:off x="5629835" y="6275668"/>
            <a:ext cx="2133600" cy="365125"/>
          </a:xfrm>
          <a:prstGeom prst="rect">
            <a:avLst/>
          </a:prstGeom>
        </p:spPr>
        <p:txBody>
          <a:bodyPr vert="horz" lIns="91440" tIns="45720" rIns="91440" bIns="45720" rtlCol="0" anchor="ctr"/>
          <a:lstStyle>
            <a:lvl1pPr algn="r">
              <a:defRPr sz="1200">
                <a:solidFill>
                  <a:schemeClr val="bg1"/>
                </a:solidFill>
              </a:defRPr>
            </a:lvl1pPr>
          </a:lstStyle>
          <a:p>
            <a:fld id="{2DF66AD8-BC4A-4004-9882-414398D930CA}" type="datetimeFigureOut">
              <a:rPr lang="en-US" smtClean="0"/>
              <a:pPr/>
              <a:t>2/6/2019</a:t>
            </a:fld>
            <a:endParaRPr lang="en-US" dirty="0"/>
          </a:p>
        </p:txBody>
      </p:sp>
      <p:sp>
        <p:nvSpPr>
          <p:cNvPr id="5" name="Footer Placeholder 4"/>
          <p:cNvSpPr>
            <a:spLocks noGrp="1"/>
          </p:cNvSpPr>
          <p:nvPr>
            <p:ph type="ftr" sz="quarter" idx="3"/>
          </p:nvPr>
        </p:nvSpPr>
        <p:spPr>
          <a:xfrm>
            <a:off x="264458" y="6275668"/>
            <a:ext cx="4840941" cy="365125"/>
          </a:xfrm>
          <a:prstGeom prst="rect">
            <a:avLst/>
          </a:prstGeom>
        </p:spPr>
        <p:txBody>
          <a:bodyPr vert="horz" lIns="91440" tIns="45720" rIns="91440" bIns="45720" rtlCol="0" anchor="ctr"/>
          <a:lstStyle>
            <a:lvl1pPr algn="l">
              <a:defRPr sz="1200">
                <a:solidFill>
                  <a:schemeClr val="bg1"/>
                </a:solidFill>
              </a:defRPr>
            </a:lvl1pPr>
          </a:lstStyle>
          <a:p>
            <a:endParaRPr lang="en-US"/>
          </a:p>
        </p:txBody>
      </p:sp>
      <p:sp>
        <p:nvSpPr>
          <p:cNvPr id="6" name="Slide Number Placeholder 5"/>
          <p:cNvSpPr>
            <a:spLocks noGrp="1"/>
          </p:cNvSpPr>
          <p:nvPr>
            <p:ph type="sldNum" sz="quarter" idx="4"/>
          </p:nvPr>
        </p:nvSpPr>
        <p:spPr>
          <a:xfrm>
            <a:off x="7897906" y="6275668"/>
            <a:ext cx="990600" cy="365125"/>
          </a:xfrm>
          <a:prstGeom prst="rect">
            <a:avLst/>
          </a:prstGeom>
        </p:spPr>
        <p:txBody>
          <a:bodyPr vert="horz" lIns="91440" tIns="45720" rIns="91440" bIns="45720" rtlCol="0" anchor="ctr"/>
          <a:lstStyle>
            <a:lvl1pPr algn="r">
              <a:defRPr sz="3600">
                <a:solidFill>
                  <a:schemeClr val="bg1"/>
                </a:solidFill>
              </a:defRPr>
            </a:lvl1pPr>
          </a:lstStyle>
          <a:p>
            <a:fld id="{B9D2C864-9362-43C7-A136-D9C41D93A96D}"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2" r:id="rId1"/>
    <p:sldLayoutId id="2147483683" r:id="rId2"/>
    <p:sldLayoutId id="2147483684" r:id="rId3"/>
    <p:sldLayoutId id="2147483685" r:id="rId4"/>
    <p:sldLayoutId id="2147483686" r:id="rId5"/>
    <p:sldLayoutId id="2147483687" r:id="rId6"/>
    <p:sldLayoutId id="2147483688" r:id="rId7"/>
    <p:sldLayoutId id="2147483689" r:id="rId8"/>
    <p:sldLayoutId id="2147483690" r:id="rId9"/>
    <p:sldLayoutId id="2147483691" r:id="rId10"/>
    <p:sldLayoutId id="2147483692" r:id="rId11"/>
    <p:sldLayoutId id="2147483693" r:id="rId12"/>
  </p:sldLayoutIdLst>
  <p:txStyles>
    <p:titleStyle>
      <a:lvl1pPr algn="ctr" defTabSz="914400" rtl="0" eaLnBrk="1" latinLnBrk="0" hangingPunct="1">
        <a:spcBef>
          <a:spcPct val="0"/>
        </a:spcBef>
        <a:buNone/>
        <a:defRPr sz="4600" kern="1200">
          <a:solidFill>
            <a:schemeClr val="accent1"/>
          </a:solidFill>
          <a:latin typeface="+mj-lt"/>
          <a:ea typeface="+mj-ea"/>
          <a:cs typeface="+mj-cs"/>
        </a:defRPr>
      </a:lvl1pPr>
    </p:titleStyle>
    <p:bodyStyle>
      <a:lvl1pPr marL="349250" indent="-349250" algn="l" defTabSz="914400" rtl="0" eaLnBrk="1" latinLnBrk="0" hangingPunct="1">
        <a:spcBef>
          <a:spcPts val="2000"/>
        </a:spcBef>
        <a:buClr>
          <a:schemeClr val="accent1">
            <a:lumMod val="60000"/>
            <a:lumOff val="40000"/>
          </a:schemeClr>
        </a:buClr>
        <a:buSzPct val="110000"/>
        <a:buFont typeface="Wingdings 2" pitchFamily="18" charset="2"/>
        <a:buChar char=""/>
        <a:defRPr sz="2400" kern="1200">
          <a:solidFill>
            <a:schemeClr val="tx1">
              <a:lumMod val="65000"/>
              <a:lumOff val="35000"/>
            </a:schemeClr>
          </a:solidFill>
          <a:latin typeface="+mn-lt"/>
          <a:ea typeface="+mn-ea"/>
          <a:cs typeface="+mn-cs"/>
        </a:defRPr>
      </a:lvl1pPr>
      <a:lvl2pPr marL="685800" indent="-336550" algn="l" defTabSz="914400" rtl="0" eaLnBrk="1" latinLnBrk="0" hangingPunct="1">
        <a:spcBef>
          <a:spcPts val="600"/>
        </a:spcBef>
        <a:buClr>
          <a:schemeClr val="accent1">
            <a:lumMod val="75000"/>
          </a:schemeClr>
        </a:buClr>
        <a:buSzPct val="110000"/>
        <a:buFont typeface="Wingdings 2" pitchFamily="18" charset="2"/>
        <a:buChar char=""/>
        <a:defRPr sz="2200" kern="1200">
          <a:solidFill>
            <a:schemeClr val="tx1">
              <a:lumMod val="65000"/>
              <a:lumOff val="35000"/>
            </a:schemeClr>
          </a:solidFill>
          <a:latin typeface="+mn-lt"/>
          <a:ea typeface="+mn-ea"/>
          <a:cs typeface="+mn-cs"/>
        </a:defRPr>
      </a:lvl2pPr>
      <a:lvl3pPr marL="96837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2000" kern="1200">
          <a:solidFill>
            <a:schemeClr val="tx1">
              <a:lumMod val="65000"/>
              <a:lumOff val="35000"/>
            </a:schemeClr>
          </a:solidFill>
          <a:latin typeface="+mn-lt"/>
          <a:ea typeface="+mn-ea"/>
          <a:cs typeface="+mn-cs"/>
        </a:defRPr>
      </a:lvl3pPr>
      <a:lvl4pPr marL="1263650" indent="-295275" algn="l" defTabSz="914400" rtl="0" eaLnBrk="1" latinLnBrk="0" hangingPunct="1">
        <a:spcBef>
          <a:spcPts val="600"/>
        </a:spcBef>
        <a:buClr>
          <a:schemeClr val="accent1">
            <a:lumMod val="75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4pPr>
      <a:lvl5pPr marL="1546225" indent="-282575" algn="l" defTabSz="914400" rtl="0" eaLnBrk="1" latinLnBrk="0" hangingPunct="1">
        <a:spcBef>
          <a:spcPts val="600"/>
        </a:spcBef>
        <a:buClr>
          <a:schemeClr val="accent1">
            <a:lumMod val="60000"/>
            <a:lumOff val="40000"/>
          </a:schemeClr>
        </a:buClr>
        <a:buSzPct val="110000"/>
        <a:buFont typeface="Wingdings 2" pitchFamily="18" charset="2"/>
        <a:buChar char=""/>
        <a:defRPr sz="1800" kern="1200">
          <a:solidFill>
            <a:schemeClr val="tx1">
              <a:lumMod val="65000"/>
              <a:lumOff val="35000"/>
            </a:schemeClr>
          </a:solidFill>
          <a:latin typeface="+mn-lt"/>
          <a:ea typeface="+mn-ea"/>
          <a:cs typeface="+mn-cs"/>
        </a:defRPr>
      </a:lvl5pPr>
      <a:lvl6pPr marL="1828800"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6pPr>
      <a:lvl7pPr marL="21177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7pPr>
      <a:lvl8pPr marL="2398713" indent="-282575" algn="l" defTabSz="914400" rtl="0" eaLnBrk="1" latinLnBrk="0" hangingPunct="1">
        <a:spcBef>
          <a:spcPct val="20000"/>
        </a:spcBef>
        <a:buClr>
          <a:schemeClr val="accent2"/>
        </a:buClr>
        <a:buSzPct val="110000"/>
        <a:buFont typeface="Wingdings 2" pitchFamily="18" charset="2"/>
        <a:buChar char=""/>
        <a:defRPr lang="en-US" sz="1800" kern="1200" dirty="0" smtClean="0">
          <a:solidFill>
            <a:schemeClr val="tx1">
              <a:lumMod val="65000"/>
              <a:lumOff val="35000"/>
            </a:schemeClr>
          </a:solidFill>
          <a:latin typeface="+mn-lt"/>
          <a:ea typeface="+mn-ea"/>
          <a:cs typeface="+mn-cs"/>
        </a:defRPr>
      </a:lvl8pPr>
      <a:lvl9pPr marL="2689225" indent="-282575" algn="l" defTabSz="914400" rtl="0" eaLnBrk="1" latinLnBrk="0" hangingPunct="1">
        <a:spcBef>
          <a:spcPct val="20000"/>
        </a:spcBef>
        <a:buClr>
          <a:schemeClr val="accent1">
            <a:lumMod val="60000"/>
            <a:lumOff val="40000"/>
          </a:schemeClr>
        </a:buClr>
        <a:buSzPct val="110000"/>
        <a:buFont typeface="Wingdings 2" pitchFamily="18" charset="2"/>
        <a:buChar char=""/>
        <a:defRPr lang="en-US" sz="1800" kern="1200" dirty="0">
          <a:solidFill>
            <a:schemeClr val="tx1">
              <a:lumMod val="65000"/>
              <a:lumOff val="35000"/>
            </a:schemeClr>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www.youtube.com/tetcos"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6261" y="2188887"/>
            <a:ext cx="6498158" cy="1037999"/>
          </a:xfrm>
        </p:spPr>
        <p:txBody>
          <a:bodyPr/>
          <a:lstStyle/>
          <a:p>
            <a:r>
              <a:rPr lang="en-US" dirty="0" smtClean="0">
                <a:solidFill>
                  <a:srgbClr val="0F3661"/>
                </a:solidFill>
                <a:latin typeface="Arial" panose="020B0604020202020204" pitchFamily="34" charset="0"/>
                <a:cs typeface="Arial" panose="020B0604020202020204" pitchFamily="34" charset="0"/>
              </a:rPr>
              <a:t>Introduction to Simulation</a:t>
            </a:r>
            <a:endParaRPr lang="en-US" dirty="0">
              <a:solidFill>
                <a:srgbClr val="0F3661"/>
              </a:solidFill>
              <a:latin typeface="Arial" panose="020B0604020202020204" pitchFamily="34" charset="0"/>
              <a:cs typeface="Arial" panose="020B0604020202020204" pitchFamily="34" charset="0"/>
            </a:endParaRPr>
          </a:p>
        </p:txBody>
      </p:sp>
      <p:sp>
        <p:nvSpPr>
          <p:cNvPr id="3" name="Title 1"/>
          <p:cNvSpPr txBox="1">
            <a:spLocks/>
          </p:cNvSpPr>
          <p:nvPr/>
        </p:nvSpPr>
        <p:spPr>
          <a:xfrm>
            <a:off x="802777" y="662938"/>
            <a:ext cx="7430529" cy="830581"/>
          </a:xfrm>
          <a:prstGeom prst="rect">
            <a:avLst/>
          </a:prstGeom>
        </p:spPr>
        <p:txBody>
          <a:bodyPr/>
          <a:lstStyle>
            <a:lvl1pPr algn="ctr" rtl="0" eaLnBrk="0" fontAlgn="base" hangingPunct="0">
              <a:spcBef>
                <a:spcPct val="0"/>
              </a:spcBef>
              <a:spcAft>
                <a:spcPct val="0"/>
              </a:spcAft>
              <a:defRPr sz="3600">
                <a:solidFill>
                  <a:schemeClr val="hlink"/>
                </a:solidFill>
                <a:latin typeface="+mj-lt"/>
                <a:ea typeface="+mj-ea"/>
                <a:cs typeface="+mj-cs"/>
              </a:defRPr>
            </a:lvl1pPr>
            <a:lvl2pPr algn="ctr" rtl="0" eaLnBrk="0" fontAlgn="base" hangingPunct="0">
              <a:spcBef>
                <a:spcPct val="0"/>
              </a:spcBef>
              <a:spcAft>
                <a:spcPct val="0"/>
              </a:spcAft>
              <a:defRPr sz="3600">
                <a:solidFill>
                  <a:schemeClr val="hlink"/>
                </a:solidFill>
                <a:latin typeface="Comic Sans MS" pitchFamily="66" charset="0"/>
              </a:defRPr>
            </a:lvl2pPr>
            <a:lvl3pPr algn="ctr" rtl="0" eaLnBrk="0" fontAlgn="base" hangingPunct="0">
              <a:spcBef>
                <a:spcPct val="0"/>
              </a:spcBef>
              <a:spcAft>
                <a:spcPct val="0"/>
              </a:spcAft>
              <a:defRPr sz="3600">
                <a:solidFill>
                  <a:schemeClr val="hlink"/>
                </a:solidFill>
                <a:latin typeface="Comic Sans MS" pitchFamily="66" charset="0"/>
              </a:defRPr>
            </a:lvl3pPr>
            <a:lvl4pPr algn="ctr" rtl="0" eaLnBrk="0" fontAlgn="base" hangingPunct="0">
              <a:spcBef>
                <a:spcPct val="0"/>
              </a:spcBef>
              <a:spcAft>
                <a:spcPct val="0"/>
              </a:spcAft>
              <a:defRPr sz="3600">
                <a:solidFill>
                  <a:schemeClr val="hlink"/>
                </a:solidFill>
                <a:latin typeface="Comic Sans MS" pitchFamily="66" charset="0"/>
              </a:defRPr>
            </a:lvl4pPr>
            <a:lvl5pPr algn="ctr" rtl="0" eaLnBrk="0" fontAlgn="base" hangingPunct="0">
              <a:spcBef>
                <a:spcPct val="0"/>
              </a:spcBef>
              <a:spcAft>
                <a:spcPct val="0"/>
              </a:spcAft>
              <a:defRPr sz="3600">
                <a:solidFill>
                  <a:schemeClr val="hlink"/>
                </a:solidFill>
                <a:latin typeface="Comic Sans MS" pitchFamily="66" charset="0"/>
              </a:defRPr>
            </a:lvl5pPr>
            <a:lvl6pPr marL="457200" algn="ctr" rtl="0" fontAlgn="base">
              <a:spcBef>
                <a:spcPct val="0"/>
              </a:spcBef>
              <a:spcAft>
                <a:spcPct val="0"/>
              </a:spcAft>
              <a:defRPr sz="3600">
                <a:solidFill>
                  <a:schemeClr val="hlink"/>
                </a:solidFill>
                <a:latin typeface="Comic Sans MS" pitchFamily="66" charset="0"/>
              </a:defRPr>
            </a:lvl6pPr>
            <a:lvl7pPr marL="914400" algn="ctr" rtl="0" fontAlgn="base">
              <a:spcBef>
                <a:spcPct val="0"/>
              </a:spcBef>
              <a:spcAft>
                <a:spcPct val="0"/>
              </a:spcAft>
              <a:defRPr sz="3600">
                <a:solidFill>
                  <a:schemeClr val="hlink"/>
                </a:solidFill>
                <a:latin typeface="Comic Sans MS" pitchFamily="66" charset="0"/>
              </a:defRPr>
            </a:lvl7pPr>
            <a:lvl8pPr marL="1371600" algn="ctr" rtl="0" fontAlgn="base">
              <a:spcBef>
                <a:spcPct val="0"/>
              </a:spcBef>
              <a:spcAft>
                <a:spcPct val="0"/>
              </a:spcAft>
              <a:defRPr sz="3600">
                <a:solidFill>
                  <a:schemeClr val="hlink"/>
                </a:solidFill>
                <a:latin typeface="Comic Sans MS" pitchFamily="66" charset="0"/>
              </a:defRPr>
            </a:lvl8pPr>
            <a:lvl9pPr marL="1828800" algn="ctr" rtl="0" fontAlgn="base">
              <a:spcBef>
                <a:spcPct val="0"/>
              </a:spcBef>
              <a:spcAft>
                <a:spcPct val="0"/>
              </a:spcAft>
              <a:defRPr sz="3600">
                <a:solidFill>
                  <a:schemeClr val="hlink"/>
                </a:solidFill>
                <a:latin typeface="Comic Sans MS" pitchFamily="66" charset="0"/>
              </a:defRPr>
            </a:lvl9pPr>
          </a:lstStyle>
          <a:p>
            <a:pPr>
              <a:defRPr/>
            </a:pPr>
            <a:r>
              <a:rPr lang="en-US" kern="0" dirty="0" smtClean="0">
                <a:solidFill>
                  <a:srgbClr val="0F3661"/>
                </a:solidFill>
                <a:latin typeface="Arial" panose="020B0604020202020204" pitchFamily="34" charset="0"/>
                <a:cs typeface="Arial" panose="020B0604020202020204" pitchFamily="34" charset="0"/>
              </a:rPr>
              <a:t>Network Simulation</a:t>
            </a:r>
            <a:endParaRPr lang="en-US" kern="0" dirty="0">
              <a:solidFill>
                <a:srgbClr val="0F3661"/>
              </a:solidFill>
              <a:latin typeface="Arial" panose="020B0604020202020204" pitchFamily="34" charset="0"/>
              <a:cs typeface="Arial" panose="020B0604020202020204" pitchFamily="34" charset="0"/>
            </a:endParaRPr>
          </a:p>
        </p:txBody>
      </p:sp>
      <p:sp>
        <p:nvSpPr>
          <p:cNvPr id="4" name="TextBox 6"/>
          <p:cNvSpPr txBox="1">
            <a:spLocks noChangeArrowheads="1"/>
          </p:cNvSpPr>
          <p:nvPr/>
        </p:nvSpPr>
        <p:spPr bwMode="auto">
          <a:xfrm>
            <a:off x="2628900" y="3627751"/>
            <a:ext cx="38862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tx1"/>
                </a:solidFill>
                <a:latin typeface="Comic Sans MS" pitchFamily="66" charset="0"/>
              </a:defRPr>
            </a:lvl1pPr>
            <a:lvl2pPr marL="742950" indent="-285750" eaLnBrk="0" hangingPunct="0">
              <a:spcBef>
                <a:spcPct val="20000"/>
              </a:spcBef>
              <a:buChar char="–"/>
              <a:defRPr sz="2000">
                <a:solidFill>
                  <a:schemeClr val="tx1"/>
                </a:solidFill>
                <a:latin typeface="Comic Sans MS" pitchFamily="66" charset="0"/>
              </a:defRPr>
            </a:lvl2pPr>
            <a:lvl3pPr marL="1143000" indent="-228600" eaLnBrk="0" hangingPunct="0">
              <a:spcBef>
                <a:spcPct val="20000"/>
              </a:spcBef>
              <a:buChar char="•"/>
              <a:defRPr sz="2400">
                <a:solidFill>
                  <a:schemeClr val="tx1"/>
                </a:solidFill>
                <a:latin typeface="Comic Sans MS" pitchFamily="66" charset="0"/>
              </a:defRPr>
            </a:lvl3pPr>
            <a:lvl4pPr marL="1600200" indent="-228600" eaLnBrk="0" hangingPunct="0">
              <a:spcBef>
                <a:spcPct val="20000"/>
              </a:spcBef>
              <a:buChar char="–"/>
              <a:defRPr sz="2000">
                <a:solidFill>
                  <a:schemeClr val="tx1"/>
                </a:solidFill>
                <a:latin typeface="Comic Sans MS" pitchFamily="66" charset="0"/>
              </a:defRPr>
            </a:lvl4pPr>
            <a:lvl5pPr marL="2057400" indent="-228600" eaLnBrk="0" hangingPunct="0">
              <a:spcBef>
                <a:spcPct val="20000"/>
              </a:spcBef>
              <a:buChar char="»"/>
              <a:defRPr sz="2000">
                <a:solidFill>
                  <a:schemeClr val="tx1"/>
                </a:solidFill>
                <a:latin typeface="Comic Sans MS" pitchFamily="66" charset="0"/>
              </a:defRPr>
            </a:lvl5pPr>
            <a:lvl6pPr marL="2514600" indent="-228600" eaLnBrk="0" fontAlgn="base" hangingPunct="0">
              <a:spcBef>
                <a:spcPct val="20000"/>
              </a:spcBef>
              <a:spcAft>
                <a:spcPct val="0"/>
              </a:spcAft>
              <a:buChar char="»"/>
              <a:defRPr sz="2000">
                <a:solidFill>
                  <a:schemeClr val="tx1"/>
                </a:solidFill>
                <a:latin typeface="Comic Sans MS" pitchFamily="66" charset="0"/>
              </a:defRPr>
            </a:lvl6pPr>
            <a:lvl7pPr marL="2971800" indent="-228600" eaLnBrk="0" fontAlgn="base" hangingPunct="0">
              <a:spcBef>
                <a:spcPct val="20000"/>
              </a:spcBef>
              <a:spcAft>
                <a:spcPct val="0"/>
              </a:spcAft>
              <a:buChar char="»"/>
              <a:defRPr sz="2000">
                <a:solidFill>
                  <a:schemeClr val="tx1"/>
                </a:solidFill>
                <a:latin typeface="Comic Sans MS" pitchFamily="66" charset="0"/>
              </a:defRPr>
            </a:lvl7pPr>
            <a:lvl8pPr marL="3429000" indent="-228600" eaLnBrk="0" fontAlgn="base" hangingPunct="0">
              <a:spcBef>
                <a:spcPct val="20000"/>
              </a:spcBef>
              <a:spcAft>
                <a:spcPct val="0"/>
              </a:spcAft>
              <a:buChar char="»"/>
              <a:defRPr sz="2000">
                <a:solidFill>
                  <a:schemeClr val="tx1"/>
                </a:solidFill>
                <a:latin typeface="Comic Sans MS" pitchFamily="66" charset="0"/>
              </a:defRPr>
            </a:lvl8pPr>
            <a:lvl9pPr marL="3886200" indent="-228600" eaLnBrk="0" fontAlgn="base" hangingPunct="0">
              <a:spcBef>
                <a:spcPct val="20000"/>
              </a:spcBef>
              <a:spcAft>
                <a:spcPct val="0"/>
              </a:spcAft>
              <a:buChar char="»"/>
              <a:defRPr sz="2000">
                <a:solidFill>
                  <a:schemeClr val="tx1"/>
                </a:solidFill>
                <a:latin typeface="Comic Sans MS" pitchFamily="66" charset="0"/>
              </a:defRPr>
            </a:lvl9pPr>
          </a:lstStyle>
          <a:p>
            <a:pPr algn="ctr" eaLnBrk="1" hangingPunct="1">
              <a:spcBef>
                <a:spcPct val="0"/>
              </a:spcBef>
              <a:buFontTx/>
              <a:buNone/>
            </a:pPr>
            <a:r>
              <a:rPr lang="en-GB" altLang="en-US" b="1" dirty="0" smtClean="0">
                <a:latin typeface="Arial" pitchFamily="34" charset="0"/>
              </a:rPr>
              <a:t>Simon Downes</a:t>
            </a:r>
            <a:endParaRPr lang="en-GB" altLang="en-US" b="1" dirty="0">
              <a:latin typeface="Arial" pitchFamily="34" charset="0"/>
            </a:endParaRPr>
          </a:p>
        </p:txBody>
      </p:sp>
      <p:sp>
        <p:nvSpPr>
          <p:cNvPr id="6" name="TextBox 6"/>
          <p:cNvSpPr txBox="1">
            <a:spLocks noChangeArrowheads="1"/>
          </p:cNvSpPr>
          <p:nvPr/>
        </p:nvSpPr>
        <p:spPr bwMode="auto">
          <a:xfrm>
            <a:off x="2758440" y="5128891"/>
            <a:ext cx="3886200"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har char="•"/>
              <a:defRPr sz="2400">
                <a:solidFill>
                  <a:schemeClr val="tx1"/>
                </a:solidFill>
                <a:latin typeface="Comic Sans MS" pitchFamily="66" charset="0"/>
              </a:defRPr>
            </a:lvl1pPr>
            <a:lvl2pPr marL="742950" indent="-285750" eaLnBrk="0" hangingPunct="0">
              <a:spcBef>
                <a:spcPct val="20000"/>
              </a:spcBef>
              <a:buChar char="–"/>
              <a:defRPr sz="2000">
                <a:solidFill>
                  <a:schemeClr val="tx1"/>
                </a:solidFill>
                <a:latin typeface="Comic Sans MS" pitchFamily="66" charset="0"/>
              </a:defRPr>
            </a:lvl2pPr>
            <a:lvl3pPr marL="1143000" indent="-228600" eaLnBrk="0" hangingPunct="0">
              <a:spcBef>
                <a:spcPct val="20000"/>
              </a:spcBef>
              <a:buChar char="•"/>
              <a:defRPr sz="2400">
                <a:solidFill>
                  <a:schemeClr val="tx1"/>
                </a:solidFill>
                <a:latin typeface="Comic Sans MS" pitchFamily="66" charset="0"/>
              </a:defRPr>
            </a:lvl3pPr>
            <a:lvl4pPr marL="1600200" indent="-228600" eaLnBrk="0" hangingPunct="0">
              <a:spcBef>
                <a:spcPct val="20000"/>
              </a:spcBef>
              <a:buChar char="–"/>
              <a:defRPr sz="2000">
                <a:solidFill>
                  <a:schemeClr val="tx1"/>
                </a:solidFill>
                <a:latin typeface="Comic Sans MS" pitchFamily="66" charset="0"/>
              </a:defRPr>
            </a:lvl4pPr>
            <a:lvl5pPr marL="2057400" indent="-228600" eaLnBrk="0" hangingPunct="0">
              <a:spcBef>
                <a:spcPct val="20000"/>
              </a:spcBef>
              <a:buChar char="»"/>
              <a:defRPr sz="2000">
                <a:solidFill>
                  <a:schemeClr val="tx1"/>
                </a:solidFill>
                <a:latin typeface="Comic Sans MS" pitchFamily="66" charset="0"/>
              </a:defRPr>
            </a:lvl5pPr>
            <a:lvl6pPr marL="2514600" indent="-228600" eaLnBrk="0" fontAlgn="base" hangingPunct="0">
              <a:spcBef>
                <a:spcPct val="20000"/>
              </a:spcBef>
              <a:spcAft>
                <a:spcPct val="0"/>
              </a:spcAft>
              <a:buChar char="»"/>
              <a:defRPr sz="2000">
                <a:solidFill>
                  <a:schemeClr val="tx1"/>
                </a:solidFill>
                <a:latin typeface="Comic Sans MS" pitchFamily="66" charset="0"/>
              </a:defRPr>
            </a:lvl6pPr>
            <a:lvl7pPr marL="2971800" indent="-228600" eaLnBrk="0" fontAlgn="base" hangingPunct="0">
              <a:spcBef>
                <a:spcPct val="20000"/>
              </a:spcBef>
              <a:spcAft>
                <a:spcPct val="0"/>
              </a:spcAft>
              <a:buChar char="»"/>
              <a:defRPr sz="2000">
                <a:solidFill>
                  <a:schemeClr val="tx1"/>
                </a:solidFill>
                <a:latin typeface="Comic Sans MS" pitchFamily="66" charset="0"/>
              </a:defRPr>
            </a:lvl7pPr>
            <a:lvl8pPr marL="3429000" indent="-228600" eaLnBrk="0" fontAlgn="base" hangingPunct="0">
              <a:spcBef>
                <a:spcPct val="20000"/>
              </a:spcBef>
              <a:spcAft>
                <a:spcPct val="0"/>
              </a:spcAft>
              <a:buChar char="»"/>
              <a:defRPr sz="2000">
                <a:solidFill>
                  <a:schemeClr val="tx1"/>
                </a:solidFill>
                <a:latin typeface="Comic Sans MS" pitchFamily="66" charset="0"/>
              </a:defRPr>
            </a:lvl8pPr>
            <a:lvl9pPr marL="3886200" indent="-228600" eaLnBrk="0" fontAlgn="base" hangingPunct="0">
              <a:spcBef>
                <a:spcPct val="20000"/>
              </a:spcBef>
              <a:spcAft>
                <a:spcPct val="0"/>
              </a:spcAft>
              <a:buChar char="»"/>
              <a:defRPr sz="2000">
                <a:solidFill>
                  <a:schemeClr val="tx1"/>
                </a:solidFill>
                <a:latin typeface="Comic Sans MS" pitchFamily="66" charset="0"/>
              </a:defRPr>
            </a:lvl9pPr>
          </a:lstStyle>
          <a:p>
            <a:pPr algn="ctr" eaLnBrk="1" hangingPunct="1">
              <a:spcBef>
                <a:spcPct val="0"/>
              </a:spcBef>
              <a:buFontTx/>
              <a:buNone/>
            </a:pPr>
            <a:r>
              <a:rPr lang="en-GB" altLang="en-US" sz="1400" b="1" dirty="0" smtClean="0">
                <a:latin typeface="Arial" pitchFamily="34" charset="0"/>
              </a:rPr>
              <a:t>Material provided by Dr Carlene Campbell</a:t>
            </a:r>
            <a:endParaRPr lang="en-GB" altLang="en-US" sz="1400" b="1" dirty="0">
              <a:latin typeface="Arial" pitchFamily="34" charset="0"/>
            </a:endParaRPr>
          </a:p>
        </p:txBody>
      </p:sp>
    </p:spTree>
    <p:extLst>
      <p:ext uri="{BB962C8B-B14F-4D97-AF65-F5344CB8AC3E}">
        <p14:creationId xmlns:p14="http://schemas.microsoft.com/office/powerpoint/2010/main" val="6604492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7925" y="315748"/>
            <a:ext cx="7064975" cy="958455"/>
          </a:xfrm>
        </p:spPr>
        <p:txBody>
          <a:bodyPr/>
          <a:lstStyle/>
          <a:p>
            <a:r>
              <a:rPr lang="en-US" dirty="0" smtClean="0">
                <a:latin typeface="Times New Roman"/>
                <a:cs typeface="Times New Roman"/>
              </a:rPr>
              <a:t>What is Simulation?</a:t>
            </a:r>
            <a:endParaRPr lang="en-US" dirty="0">
              <a:latin typeface="Times New Roman"/>
              <a:cs typeface="Times New Roman"/>
            </a:endParaRPr>
          </a:p>
        </p:txBody>
      </p:sp>
      <p:sp>
        <p:nvSpPr>
          <p:cNvPr id="12" name="Content Placeholder 2"/>
          <p:cNvSpPr>
            <a:spLocks noGrp="1"/>
          </p:cNvSpPr>
          <p:nvPr>
            <p:ph idx="1"/>
          </p:nvPr>
        </p:nvSpPr>
        <p:spPr>
          <a:xfrm>
            <a:off x="889685" y="1600201"/>
            <a:ext cx="7701865" cy="3845010"/>
          </a:xfrm>
        </p:spPr>
        <p:txBody>
          <a:bodyPr/>
          <a:lstStyle/>
          <a:p>
            <a:r>
              <a:rPr lang="en-GB" sz="2800" dirty="0">
                <a:latin typeface="Times New Roman" panose="02020603050405020304" pitchFamily="18" charset="0"/>
              </a:rPr>
              <a:t>A Simulation is the imitation of the operation of a </a:t>
            </a:r>
            <a:r>
              <a:rPr lang="en-GB" sz="2800" dirty="0" smtClean="0">
                <a:latin typeface="Times New Roman" panose="02020603050405020304" pitchFamily="18" charset="0"/>
              </a:rPr>
              <a:t>real-world process </a:t>
            </a:r>
            <a:r>
              <a:rPr lang="en-GB" sz="2800" dirty="0">
                <a:latin typeface="Times New Roman" panose="02020603050405020304" pitchFamily="18" charset="0"/>
              </a:rPr>
              <a:t>or system over time.</a:t>
            </a:r>
            <a:endParaRPr lang="en-GB" sz="2800" dirty="0"/>
          </a:p>
          <a:p>
            <a:pPr algn="just"/>
            <a:r>
              <a:rPr lang="en-GB" altLang="en-US" sz="2800" dirty="0" smtClean="0">
                <a:latin typeface="Times New Roman" panose="02020603050405020304" pitchFamily="18" charset="0"/>
                <a:cs typeface="Times New Roman" panose="02020603050405020304" pitchFamily="18" charset="0"/>
              </a:rPr>
              <a:t>Simulation </a:t>
            </a:r>
            <a:r>
              <a:rPr lang="en-GB" altLang="en-US" sz="2800" dirty="0">
                <a:latin typeface="Times New Roman" panose="02020603050405020304" pitchFamily="18" charset="0"/>
                <a:cs typeface="Times New Roman" panose="02020603050405020304" pitchFamily="18" charset="0"/>
              </a:rPr>
              <a:t>allows us to examine the system’s behaviour under different </a:t>
            </a:r>
            <a:r>
              <a:rPr lang="en-GB" altLang="en-US" sz="2800" dirty="0" smtClean="0">
                <a:latin typeface="Times New Roman" panose="02020603050405020304" pitchFamily="18" charset="0"/>
                <a:cs typeface="Times New Roman" panose="02020603050405020304" pitchFamily="18" charset="0"/>
              </a:rPr>
              <a:t>scenarios</a:t>
            </a:r>
          </a:p>
          <a:p>
            <a:pPr algn="just"/>
            <a:r>
              <a:rPr lang="en-GB" altLang="en-US" sz="2800" dirty="0" smtClean="0">
                <a:latin typeface="Times New Roman" panose="02020603050405020304" pitchFamily="18" charset="0"/>
                <a:cs typeface="Times New Roman" panose="02020603050405020304" pitchFamily="18" charset="0"/>
              </a:rPr>
              <a:t>It is a form of modelling technique used to solve various real-world problems.</a:t>
            </a:r>
            <a:endParaRPr lang="en-GB" altLang="en-US" sz="28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31069204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1044" y="227458"/>
            <a:ext cx="8192436" cy="799473"/>
          </a:xfrm>
        </p:spPr>
        <p:txBody>
          <a:bodyPr/>
          <a:lstStyle/>
          <a:p>
            <a:r>
              <a:rPr lang="en-US" dirty="0" smtClean="0">
                <a:latin typeface="Times New Roman"/>
                <a:cs typeface="Times New Roman"/>
              </a:rPr>
              <a:t>Why is Simulation important?</a:t>
            </a:r>
            <a:endParaRPr lang="en-US" dirty="0">
              <a:latin typeface="Times New Roman"/>
              <a:cs typeface="Times New Roman"/>
            </a:endParaRPr>
          </a:p>
        </p:txBody>
      </p:sp>
      <p:sp>
        <p:nvSpPr>
          <p:cNvPr id="5" name="Content Placeholder 2"/>
          <p:cNvSpPr>
            <a:spLocks noGrp="1"/>
          </p:cNvSpPr>
          <p:nvPr>
            <p:ph idx="1"/>
          </p:nvPr>
        </p:nvSpPr>
        <p:spPr>
          <a:xfrm>
            <a:off x="889685" y="1257300"/>
            <a:ext cx="7701865" cy="4187911"/>
          </a:xfrm>
        </p:spPr>
        <p:txBody>
          <a:bodyPr>
            <a:normAutofit fontScale="92500"/>
          </a:bodyPr>
          <a:lstStyle/>
          <a:p>
            <a:r>
              <a:rPr lang="en-GB" sz="2800" dirty="0" smtClean="0">
                <a:latin typeface="Times New Roman" panose="02020603050405020304" pitchFamily="18" charset="0"/>
              </a:rPr>
              <a:t>It is cost effective (in terms of cost &amp; time)</a:t>
            </a:r>
            <a:endParaRPr lang="en-GB" sz="2800" dirty="0"/>
          </a:p>
          <a:p>
            <a:pPr algn="just"/>
            <a:r>
              <a:rPr lang="en-GB" altLang="en-US" sz="2800" dirty="0" smtClean="0">
                <a:latin typeface="Times New Roman" panose="02020603050405020304" pitchFamily="18" charset="0"/>
                <a:cs typeface="Times New Roman" panose="02020603050405020304" pitchFamily="18" charset="0"/>
              </a:rPr>
              <a:t>It is more affordable</a:t>
            </a:r>
          </a:p>
          <a:p>
            <a:pPr algn="just"/>
            <a:r>
              <a:rPr lang="en-GB" altLang="en-US" sz="2800" dirty="0" smtClean="0">
                <a:latin typeface="Times New Roman" panose="02020603050405020304" pitchFamily="18" charset="0"/>
                <a:cs typeface="Times New Roman" panose="02020603050405020304" pitchFamily="18" charset="0"/>
              </a:rPr>
              <a:t>It is use by a wide range of industries and businesses as the first stage in testing new products and services.</a:t>
            </a:r>
          </a:p>
          <a:p>
            <a:pPr lvl="1" algn="just">
              <a:buFont typeface="Courier New" panose="02070309020205020404" pitchFamily="49" charset="0"/>
              <a:buChar char="o"/>
            </a:pPr>
            <a:r>
              <a:rPr lang="en-GB" altLang="en-US" sz="2600" dirty="0" smtClean="0">
                <a:latin typeface="Times New Roman" panose="02020603050405020304" pitchFamily="18" charset="0"/>
                <a:cs typeface="Times New Roman" panose="02020603050405020304" pitchFamily="18" charset="0"/>
              </a:rPr>
              <a:t>Simulation -&gt; testbed -&gt; trials -&gt; implementation in the physical world.</a:t>
            </a:r>
            <a:endParaRPr lang="en-GB" altLang="en-US" sz="2600" dirty="0">
              <a:latin typeface="Times New Roman" panose="02020603050405020304" pitchFamily="18" charset="0"/>
              <a:cs typeface="Times New Roman" panose="02020603050405020304" pitchFamily="18" charset="0"/>
            </a:endParaRPr>
          </a:p>
          <a:p>
            <a:pPr algn="just"/>
            <a:r>
              <a:rPr lang="en-GB" altLang="en-US" sz="2800" dirty="0" smtClean="0">
                <a:latin typeface="Times New Roman" panose="02020603050405020304" pitchFamily="18" charset="0"/>
                <a:cs typeface="Times New Roman" panose="02020603050405020304" pitchFamily="18" charset="0"/>
              </a:rPr>
              <a:t>It allows us to examine the system’s behaviour under different conditions</a:t>
            </a:r>
            <a:endParaRPr lang="en-GB" altLang="en-US" sz="2800" dirty="0">
              <a:latin typeface="Times New Roman" panose="02020603050405020304" pitchFamily="18"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5421332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5">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81260" y="107576"/>
            <a:ext cx="8134139" cy="817539"/>
          </a:xfrm>
        </p:spPr>
        <p:txBody>
          <a:bodyPr/>
          <a:lstStyle/>
          <a:p>
            <a:r>
              <a:rPr lang="en-US" dirty="0" smtClean="0">
                <a:latin typeface="Times New Roman"/>
                <a:cs typeface="Times New Roman"/>
              </a:rPr>
              <a:t>What is a Model?</a:t>
            </a:r>
            <a:endParaRPr lang="en-US" dirty="0">
              <a:latin typeface="Times New Roman"/>
              <a:cs typeface="Times New Roman"/>
            </a:endParaRPr>
          </a:p>
        </p:txBody>
      </p:sp>
      <p:sp>
        <p:nvSpPr>
          <p:cNvPr id="5" name="Content Placeholder 2"/>
          <p:cNvSpPr>
            <a:spLocks noGrp="1"/>
          </p:cNvSpPr>
          <p:nvPr>
            <p:ph idx="1"/>
          </p:nvPr>
        </p:nvSpPr>
        <p:spPr>
          <a:xfrm>
            <a:off x="889685" y="1333501"/>
            <a:ext cx="7701865" cy="3845010"/>
          </a:xfrm>
        </p:spPr>
        <p:txBody>
          <a:bodyPr>
            <a:normAutofit/>
          </a:bodyPr>
          <a:lstStyle/>
          <a:p>
            <a:r>
              <a:rPr lang="en-GB" sz="2800" dirty="0">
                <a:latin typeface="Times New Roman" panose="02020603050405020304" pitchFamily="18" charset="0"/>
              </a:rPr>
              <a:t>A </a:t>
            </a:r>
            <a:r>
              <a:rPr lang="en-GB" sz="2800" dirty="0" smtClean="0">
                <a:latin typeface="Times New Roman" panose="02020603050405020304" pitchFamily="18" charset="0"/>
              </a:rPr>
              <a:t>model is define as a representation of a system</a:t>
            </a:r>
          </a:p>
          <a:p>
            <a:pPr lvl="1">
              <a:buFont typeface="Courier New" panose="02070309020205020404" pitchFamily="49" charset="0"/>
              <a:buChar char="o"/>
            </a:pPr>
            <a:r>
              <a:rPr lang="en-GB" sz="2600" dirty="0" smtClean="0"/>
              <a:t>The main purpose of the model is to study that system, that affects the problem under investigation.</a:t>
            </a:r>
            <a:endParaRPr lang="en-GB" sz="2600" dirty="0"/>
          </a:p>
          <a:p>
            <a:pPr algn="just"/>
            <a:r>
              <a:rPr lang="en-GB" altLang="en-US" sz="2800" dirty="0">
                <a:latin typeface="Times New Roman" panose="02020603050405020304" pitchFamily="18" charset="0"/>
                <a:cs typeface="Times New Roman" panose="02020603050405020304" pitchFamily="18" charset="0"/>
              </a:rPr>
              <a:t>A computer model is a computer program that attempts to simulate an abstract model of a particular system. </a:t>
            </a:r>
            <a:endParaRPr lang="en-US" dirty="0"/>
          </a:p>
        </p:txBody>
      </p:sp>
    </p:spTree>
    <p:extLst>
      <p:ext uri="{BB962C8B-B14F-4D97-AF65-F5344CB8AC3E}">
        <p14:creationId xmlns:p14="http://schemas.microsoft.com/office/powerpoint/2010/main" val="608738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80960" y="243000"/>
            <a:ext cx="5000620" cy="786179"/>
          </a:xfrm>
        </p:spPr>
        <p:txBody>
          <a:bodyPr/>
          <a:lstStyle/>
          <a:p>
            <a:r>
              <a:rPr lang="en-US" dirty="0" smtClean="0">
                <a:latin typeface="Times New Roman"/>
                <a:cs typeface="Times New Roman"/>
              </a:rPr>
              <a:t>Types of Model</a:t>
            </a:r>
            <a:endParaRPr lang="en-US" dirty="0">
              <a:latin typeface="Times New Roman"/>
              <a:cs typeface="Times New Roman"/>
            </a:endParaRPr>
          </a:p>
        </p:txBody>
      </p:sp>
      <p:sp>
        <p:nvSpPr>
          <p:cNvPr id="5" name="Content Placeholder 2"/>
          <p:cNvSpPr>
            <a:spLocks noGrp="1"/>
          </p:cNvSpPr>
          <p:nvPr>
            <p:ph idx="1"/>
          </p:nvPr>
        </p:nvSpPr>
        <p:spPr>
          <a:xfrm>
            <a:off x="889685" y="1333501"/>
            <a:ext cx="7701865" cy="3845010"/>
          </a:xfrm>
        </p:spPr>
        <p:txBody>
          <a:bodyPr>
            <a:normAutofit/>
          </a:bodyPr>
          <a:lstStyle/>
          <a:p>
            <a:r>
              <a:rPr lang="en-GB" sz="2800" dirty="0" smtClean="0">
                <a:latin typeface="Times New Roman" panose="02020603050405020304" pitchFamily="18" charset="0"/>
              </a:rPr>
              <a:t>Mathematical</a:t>
            </a:r>
          </a:p>
          <a:p>
            <a:r>
              <a:rPr lang="en-GB" sz="2800" dirty="0" smtClean="0">
                <a:latin typeface="Times New Roman" panose="02020603050405020304" pitchFamily="18" charset="0"/>
              </a:rPr>
              <a:t>Physical</a:t>
            </a:r>
            <a:endParaRPr lang="en-GB" sz="2600" dirty="0"/>
          </a:p>
          <a:p>
            <a:pPr algn="just"/>
            <a:r>
              <a:rPr lang="en-GB" altLang="en-US" sz="2800" dirty="0" smtClean="0">
                <a:latin typeface="Times New Roman" panose="02020603050405020304" pitchFamily="18" charset="0"/>
                <a:cs typeface="Times New Roman" panose="02020603050405020304" pitchFamily="18" charset="0"/>
              </a:rPr>
              <a:t>Simulation model is a type of mathematical model of a system</a:t>
            </a:r>
          </a:p>
          <a:p>
            <a:pPr algn="just"/>
            <a:r>
              <a:rPr lang="en-GB" sz="2800" dirty="0">
                <a:latin typeface="Times New Roman" panose="02020603050405020304" pitchFamily="18" charset="0"/>
                <a:cs typeface="Times New Roman" panose="02020603050405020304" pitchFamily="18" charset="0"/>
              </a:rPr>
              <a:t>A mathematical model uses symbolic notation and mathematical equations to represent a </a:t>
            </a:r>
            <a:r>
              <a:rPr lang="en-GB" sz="2800" dirty="0" smtClean="0">
                <a:latin typeface="Times New Roman" panose="02020603050405020304" pitchFamily="18" charset="0"/>
                <a:cs typeface="Times New Roman" panose="02020603050405020304" pitchFamily="18" charset="0"/>
              </a:rPr>
              <a:t>system.</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8927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40738" y="116298"/>
            <a:ext cx="6988862" cy="664752"/>
          </a:xfrm>
        </p:spPr>
        <p:txBody>
          <a:bodyPr/>
          <a:lstStyle/>
          <a:p>
            <a:r>
              <a:rPr lang="en-US" sz="3200" dirty="0" smtClean="0">
                <a:latin typeface="Times New Roman"/>
                <a:cs typeface="Times New Roman"/>
              </a:rPr>
              <a:t>Types of Simulation Model</a:t>
            </a:r>
            <a:endParaRPr lang="en-US" sz="3200" dirty="0">
              <a:latin typeface="Times New Roman"/>
              <a:cs typeface="Times New Roman"/>
            </a:endParaRPr>
          </a:p>
        </p:txBody>
      </p:sp>
      <p:sp>
        <p:nvSpPr>
          <p:cNvPr id="5" name="Content Placeholder 2"/>
          <p:cNvSpPr>
            <a:spLocks noGrp="1"/>
          </p:cNvSpPr>
          <p:nvPr>
            <p:ph idx="1"/>
          </p:nvPr>
        </p:nvSpPr>
        <p:spPr>
          <a:xfrm>
            <a:off x="889685" y="1123950"/>
            <a:ext cx="7701865" cy="4054561"/>
          </a:xfrm>
        </p:spPr>
        <p:txBody>
          <a:bodyPr>
            <a:normAutofit/>
          </a:bodyPr>
          <a:lstStyle/>
          <a:p>
            <a:pPr lvl="1" algn="just"/>
            <a:r>
              <a:rPr lang="en-GB" altLang="en-US" dirty="0"/>
              <a:t>Continuous state or discrete state</a:t>
            </a:r>
          </a:p>
          <a:p>
            <a:pPr lvl="1" algn="just"/>
            <a:r>
              <a:rPr lang="en-GB" altLang="en-US" dirty="0" err="1"/>
              <a:t>Continous</a:t>
            </a:r>
            <a:r>
              <a:rPr lang="en-GB" altLang="en-US" dirty="0"/>
              <a:t>-time or </a:t>
            </a:r>
            <a:r>
              <a:rPr lang="en-GB" altLang="en-US" b="1" dirty="0"/>
              <a:t>discrete time models</a:t>
            </a:r>
          </a:p>
          <a:p>
            <a:pPr lvl="1" algn="just"/>
            <a:r>
              <a:rPr lang="en-GB" altLang="en-US" dirty="0"/>
              <a:t>Deterministic or </a:t>
            </a:r>
            <a:r>
              <a:rPr lang="en-GB" altLang="en-US" dirty="0" err="1"/>
              <a:t>probavilistic</a:t>
            </a:r>
            <a:endParaRPr lang="en-GB" altLang="en-US" dirty="0"/>
          </a:p>
          <a:p>
            <a:pPr lvl="1" algn="just"/>
            <a:r>
              <a:rPr lang="en-GB" altLang="en-US" dirty="0"/>
              <a:t>Linear or </a:t>
            </a:r>
            <a:r>
              <a:rPr lang="en-GB" altLang="en-US" b="1" dirty="0"/>
              <a:t>nonlinear models</a:t>
            </a:r>
          </a:p>
          <a:p>
            <a:pPr lvl="1" algn="just"/>
            <a:r>
              <a:rPr lang="en-GB" altLang="en-US" dirty="0"/>
              <a:t>Open and closed models</a:t>
            </a:r>
          </a:p>
          <a:p>
            <a:pPr lvl="1" algn="just"/>
            <a:r>
              <a:rPr lang="en-GB" altLang="en-US" dirty="0"/>
              <a:t>Stable or unstable models</a:t>
            </a:r>
          </a:p>
          <a:p>
            <a:pPr lvl="1" algn="just"/>
            <a:r>
              <a:rPr lang="en-GB" altLang="en-US" dirty="0"/>
              <a:t>Local or distributed</a:t>
            </a:r>
          </a:p>
        </p:txBody>
      </p:sp>
    </p:spTree>
    <p:extLst>
      <p:ext uri="{BB962C8B-B14F-4D97-AF65-F5344CB8AC3E}">
        <p14:creationId xmlns:p14="http://schemas.microsoft.com/office/powerpoint/2010/main" val="3871848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5">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0030" y="99620"/>
            <a:ext cx="6960520" cy="643330"/>
          </a:xfrm>
        </p:spPr>
        <p:txBody>
          <a:bodyPr/>
          <a:lstStyle/>
          <a:p>
            <a:r>
              <a:rPr lang="en-US" sz="3200" dirty="0" smtClean="0">
                <a:latin typeface="Times New Roman"/>
                <a:cs typeface="Times New Roman"/>
              </a:rPr>
              <a:t>Module simulation focus</a:t>
            </a:r>
            <a:endParaRPr lang="en-US" sz="3200" dirty="0">
              <a:latin typeface="Times New Roman"/>
              <a:cs typeface="Times New Roman"/>
            </a:endParaRPr>
          </a:p>
        </p:txBody>
      </p:sp>
      <p:sp>
        <p:nvSpPr>
          <p:cNvPr id="5" name="Content Placeholder 2"/>
          <p:cNvSpPr>
            <a:spLocks noGrp="1"/>
          </p:cNvSpPr>
          <p:nvPr>
            <p:ph idx="1"/>
          </p:nvPr>
        </p:nvSpPr>
        <p:spPr>
          <a:xfrm>
            <a:off x="889685" y="1123950"/>
            <a:ext cx="7701865" cy="4054561"/>
          </a:xfrm>
        </p:spPr>
        <p:txBody>
          <a:bodyPr>
            <a:normAutofit/>
          </a:bodyPr>
          <a:lstStyle/>
          <a:p>
            <a:pPr marL="349250" lvl="1" indent="0" algn="just">
              <a:buNone/>
            </a:pPr>
            <a:r>
              <a:rPr lang="en-GB" altLang="en-US" sz="2800" dirty="0" smtClean="0">
                <a:latin typeface="Times New Roman" panose="02020603050405020304" pitchFamily="18" charset="0"/>
                <a:cs typeface="Times New Roman" panose="02020603050405020304" pitchFamily="18" charset="0"/>
              </a:rPr>
              <a:t>This module will focus on two simulation systems:</a:t>
            </a:r>
          </a:p>
          <a:p>
            <a:pPr lvl="1" algn="just"/>
            <a:r>
              <a:rPr lang="en-US" sz="2800" dirty="0">
                <a:latin typeface="Times New Roman" panose="02020603050405020304" pitchFamily="18" charset="0"/>
                <a:cs typeface="Times New Roman" panose="02020603050405020304" pitchFamily="18" charset="0"/>
              </a:rPr>
              <a:t>Communication </a:t>
            </a:r>
            <a:r>
              <a:rPr lang="en-US" sz="2800" dirty="0" smtClean="0">
                <a:latin typeface="Times New Roman" panose="02020603050405020304" pitchFamily="18" charset="0"/>
                <a:cs typeface="Times New Roman" panose="02020603050405020304" pitchFamily="18" charset="0"/>
              </a:rPr>
              <a:t>Systems </a:t>
            </a:r>
          </a:p>
          <a:p>
            <a:pPr lvl="1" algn="just"/>
            <a:r>
              <a:rPr lang="en-US" altLang="en-US" sz="2800" dirty="0" smtClean="0">
                <a:latin typeface="Times New Roman" panose="02020603050405020304" pitchFamily="18" charset="0"/>
                <a:cs typeface="Times New Roman" panose="02020603050405020304" pitchFamily="18" charset="0"/>
              </a:rPr>
              <a:t>Computer Networks Systems </a:t>
            </a:r>
          </a:p>
        </p:txBody>
      </p:sp>
    </p:spTree>
    <p:extLst>
      <p:ext uri="{BB962C8B-B14F-4D97-AF65-F5344CB8AC3E}">
        <p14:creationId xmlns:p14="http://schemas.microsoft.com/office/powerpoint/2010/main" val="705991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9685" y="53108"/>
            <a:ext cx="7332744" cy="708892"/>
          </a:xfrm>
        </p:spPr>
        <p:txBody>
          <a:bodyPr/>
          <a:lstStyle/>
          <a:p>
            <a:r>
              <a:rPr lang="en-US" sz="3200" dirty="0" smtClean="0">
                <a:latin typeface="Times New Roman"/>
                <a:cs typeface="Times New Roman"/>
              </a:rPr>
              <a:t>Simulation of Communication System</a:t>
            </a:r>
            <a:endParaRPr lang="en-US" sz="3200" dirty="0">
              <a:latin typeface="Times New Roman"/>
              <a:cs typeface="Times New Roman"/>
            </a:endParaRPr>
          </a:p>
        </p:txBody>
      </p:sp>
      <p:sp>
        <p:nvSpPr>
          <p:cNvPr id="5" name="Content Placeholder 2"/>
          <p:cNvSpPr>
            <a:spLocks noGrp="1"/>
          </p:cNvSpPr>
          <p:nvPr>
            <p:ph idx="1"/>
          </p:nvPr>
        </p:nvSpPr>
        <p:spPr>
          <a:xfrm>
            <a:off x="254001" y="781050"/>
            <a:ext cx="8782049" cy="7696200"/>
          </a:xfrm>
        </p:spPr>
        <p:txBody>
          <a:bodyPr>
            <a:normAutofit/>
          </a:bodyPr>
          <a:lstStyle/>
          <a:p>
            <a:pPr algn="just"/>
            <a:r>
              <a:rPr lang="en-GB" sz="2200" dirty="0">
                <a:latin typeface="Times New Roman" panose="02020603050405020304" pitchFamily="18" charset="0"/>
                <a:cs typeface="Times New Roman" panose="02020603050405020304" pitchFamily="18" charset="0"/>
              </a:rPr>
              <a:t>The performance of communication systems can be evaluated </a:t>
            </a:r>
            <a:r>
              <a:rPr lang="en-GB" sz="2200" dirty="0" smtClean="0">
                <a:latin typeface="Times New Roman" panose="02020603050405020304" pitchFamily="18" charset="0"/>
                <a:cs typeface="Times New Roman" panose="02020603050405020304" pitchFamily="18" charset="0"/>
              </a:rPr>
              <a:t>using formula-based calculations</a:t>
            </a:r>
            <a:r>
              <a:rPr lang="en-GB" sz="2200" dirty="0">
                <a:latin typeface="Times New Roman" panose="02020603050405020304" pitchFamily="18" charset="0"/>
                <a:cs typeface="Times New Roman" panose="02020603050405020304" pitchFamily="18" charset="0"/>
              </a:rPr>
              <a:t>, </a:t>
            </a:r>
            <a:r>
              <a:rPr lang="en-GB" sz="2200" b="1" dirty="0">
                <a:latin typeface="Times New Roman" panose="02020603050405020304" pitchFamily="18" charset="0"/>
                <a:cs typeface="Times New Roman" panose="02020603050405020304" pitchFamily="18" charset="0"/>
              </a:rPr>
              <a:t>waveform-level simulation</a:t>
            </a:r>
            <a:r>
              <a:rPr lang="en-GB" sz="2200" dirty="0">
                <a:latin typeface="Times New Roman" panose="02020603050405020304" pitchFamily="18" charset="0"/>
                <a:cs typeface="Times New Roman" panose="02020603050405020304" pitchFamily="18" charset="0"/>
              </a:rPr>
              <a:t>, or through hardware prototyping and measurements</a:t>
            </a:r>
            <a:r>
              <a:rPr lang="en-GB" sz="2200" dirty="0" smtClean="0">
                <a:latin typeface="Times New Roman" panose="02020603050405020304" pitchFamily="18" charset="0"/>
                <a:cs typeface="Times New Roman" panose="02020603050405020304" pitchFamily="18" charset="0"/>
              </a:rPr>
              <a:t>.</a:t>
            </a:r>
          </a:p>
          <a:p>
            <a:pPr algn="just"/>
            <a:r>
              <a:rPr lang="en-GB" sz="2200" dirty="0" smtClean="0">
                <a:latin typeface="Times New Roman" panose="02020603050405020304" pitchFamily="18" charset="0"/>
                <a:cs typeface="Times New Roman" panose="02020603050405020304" pitchFamily="18" charset="0"/>
              </a:rPr>
              <a:t>Simulation-based </a:t>
            </a:r>
            <a:r>
              <a:rPr lang="en-GB" sz="2200" dirty="0">
                <a:latin typeface="Times New Roman" panose="02020603050405020304" pitchFamily="18" charset="0"/>
                <a:cs typeface="Times New Roman" panose="02020603050405020304" pitchFamily="18" charset="0"/>
              </a:rPr>
              <a:t>approaches to performance evaluation, systems can be </a:t>
            </a:r>
            <a:r>
              <a:rPr lang="en-GB" sz="2200" dirty="0" smtClean="0">
                <a:latin typeface="Times New Roman" panose="02020603050405020304" pitchFamily="18" charset="0"/>
                <a:cs typeface="Times New Roman" panose="02020603050405020304" pitchFamily="18" charset="0"/>
              </a:rPr>
              <a:t>modelled with </a:t>
            </a:r>
            <a:r>
              <a:rPr lang="en-GB" sz="2200" dirty="0">
                <a:latin typeface="Times New Roman" panose="02020603050405020304" pitchFamily="18" charset="0"/>
                <a:cs typeface="Times New Roman" panose="02020603050405020304" pitchFamily="18" charset="0"/>
              </a:rPr>
              <a:t>almost any level of detail desired (subject, of course, to certain limitations</a:t>
            </a:r>
            <a:r>
              <a:rPr lang="en-GB" sz="2200" dirty="0" smtClean="0">
                <a:latin typeface="Times New Roman" panose="02020603050405020304" pitchFamily="18" charset="0"/>
                <a:cs typeface="Times New Roman" panose="02020603050405020304" pitchFamily="18" charset="0"/>
              </a:rPr>
              <a:t>). </a:t>
            </a:r>
          </a:p>
          <a:p>
            <a:pPr algn="just"/>
            <a:r>
              <a:rPr lang="en-GB" sz="2200" dirty="0" smtClean="0">
                <a:latin typeface="Times New Roman" panose="02020603050405020304" pitchFamily="18" charset="0"/>
                <a:cs typeface="Times New Roman" panose="02020603050405020304" pitchFamily="18" charset="0"/>
              </a:rPr>
              <a:t>The design </a:t>
            </a:r>
            <a:r>
              <a:rPr lang="en-GB" sz="2200" dirty="0">
                <a:latin typeface="Times New Roman" panose="02020603050405020304" pitchFamily="18" charset="0"/>
                <a:cs typeface="Times New Roman" panose="02020603050405020304" pitchFamily="18" charset="0"/>
              </a:rPr>
              <a:t>space can be explored more finely than is possible with formula-based </a:t>
            </a:r>
            <a:r>
              <a:rPr lang="en-GB" sz="2200" dirty="0" smtClean="0">
                <a:latin typeface="Times New Roman" panose="02020603050405020304" pitchFamily="18" charset="0"/>
                <a:cs typeface="Times New Roman" panose="02020603050405020304" pitchFamily="18" charset="0"/>
              </a:rPr>
              <a:t>approaches or </a:t>
            </a:r>
            <a:r>
              <a:rPr lang="en-GB" sz="2200" dirty="0">
                <a:latin typeface="Times New Roman" panose="02020603050405020304" pitchFamily="18" charset="0"/>
                <a:cs typeface="Times New Roman" panose="02020603050405020304" pitchFamily="18" charset="0"/>
              </a:rPr>
              <a:t>measurements. </a:t>
            </a:r>
            <a:endParaRPr lang="en-GB" sz="2200" dirty="0" smtClean="0">
              <a:latin typeface="Times New Roman" panose="02020603050405020304" pitchFamily="18" charset="0"/>
              <a:cs typeface="Times New Roman" panose="02020603050405020304" pitchFamily="18" charset="0"/>
            </a:endParaRPr>
          </a:p>
          <a:p>
            <a:pPr algn="just"/>
            <a:r>
              <a:rPr lang="en-GB" sz="2200" dirty="0" smtClean="0">
                <a:latin typeface="Times New Roman" panose="02020603050405020304" pitchFamily="18" charset="0"/>
                <a:cs typeface="Times New Roman" panose="02020603050405020304" pitchFamily="18" charset="0"/>
              </a:rPr>
              <a:t>Simulation-based approach </a:t>
            </a:r>
            <a:r>
              <a:rPr lang="en-GB" sz="2200" dirty="0">
                <a:latin typeface="Times New Roman" panose="02020603050405020304" pitchFamily="18" charset="0"/>
                <a:cs typeface="Times New Roman" panose="02020603050405020304" pitchFamily="18" charset="0"/>
              </a:rPr>
              <a:t>can </a:t>
            </a:r>
            <a:r>
              <a:rPr lang="en-GB" sz="2200" dirty="0" smtClean="0">
                <a:latin typeface="Times New Roman" panose="02020603050405020304" pitchFamily="18" charset="0"/>
                <a:cs typeface="Times New Roman" panose="02020603050405020304" pitchFamily="18" charset="0"/>
              </a:rPr>
              <a:t>be combined with mathematical and empirical </a:t>
            </a:r>
            <a:r>
              <a:rPr lang="en-GB" sz="2200" dirty="0">
                <a:latin typeface="Times New Roman" panose="02020603050405020304" pitchFamily="18" charset="0"/>
                <a:cs typeface="Times New Roman" panose="02020603050405020304" pitchFamily="18" charset="0"/>
              </a:rPr>
              <a:t>models easily, and incorporate measured characteristics of devices and </a:t>
            </a:r>
            <a:r>
              <a:rPr lang="en-GB" sz="2200" dirty="0" smtClean="0">
                <a:latin typeface="Times New Roman" panose="02020603050405020304" pitchFamily="18" charset="0"/>
                <a:cs typeface="Times New Roman" panose="02020603050405020304" pitchFamily="18" charset="0"/>
              </a:rPr>
              <a:t>actual signals </a:t>
            </a:r>
            <a:r>
              <a:rPr lang="en-GB" sz="2200" dirty="0">
                <a:latin typeface="Times New Roman" panose="02020603050405020304" pitchFamily="18" charset="0"/>
                <a:cs typeface="Times New Roman" panose="02020603050405020304" pitchFamily="18" charset="0"/>
              </a:rPr>
              <a:t>into analysis and design. </a:t>
            </a:r>
            <a:endParaRPr lang="en-GB" sz="22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612007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24778" y="-19423"/>
            <a:ext cx="7709672" cy="673870"/>
          </a:xfrm>
        </p:spPr>
        <p:txBody>
          <a:bodyPr/>
          <a:lstStyle/>
          <a:p>
            <a:r>
              <a:rPr lang="en-US" sz="3200" dirty="0">
                <a:latin typeface="Times New Roman"/>
                <a:cs typeface="Times New Roman"/>
              </a:rPr>
              <a:t>Simulation of Communication System</a:t>
            </a:r>
          </a:p>
        </p:txBody>
      </p:sp>
      <p:sp>
        <p:nvSpPr>
          <p:cNvPr id="4" name="Content Placeholder 2"/>
          <p:cNvSpPr>
            <a:spLocks noGrp="1"/>
          </p:cNvSpPr>
          <p:nvPr>
            <p:ph idx="1"/>
          </p:nvPr>
        </p:nvSpPr>
        <p:spPr>
          <a:xfrm>
            <a:off x="889685" y="781448"/>
            <a:ext cx="7701865" cy="4857352"/>
          </a:xfrm>
        </p:spPr>
        <p:txBody>
          <a:bodyPr>
            <a:normAutofit/>
          </a:bodyPr>
          <a:lstStyle/>
          <a:p>
            <a:pPr algn="just"/>
            <a:r>
              <a:rPr lang="en-GB" dirty="0">
                <a:latin typeface="Times New Roman" panose="02020603050405020304" pitchFamily="18" charset="0"/>
                <a:cs typeface="Times New Roman" panose="02020603050405020304" pitchFamily="18" charset="0"/>
              </a:rPr>
              <a:t>Simulated waveforms can be used as test signals for verifying the functionality of hardware.</a:t>
            </a:r>
          </a:p>
          <a:p>
            <a:pPr algn="just"/>
            <a:r>
              <a:rPr lang="en-GB" dirty="0" smtClean="0">
                <a:latin typeface="Times New Roman" panose="02020603050405020304" pitchFamily="18" charset="0"/>
                <a:cs typeface="Times New Roman" panose="02020603050405020304" pitchFamily="18" charset="0"/>
              </a:rPr>
              <a:t>A </a:t>
            </a:r>
            <a:r>
              <a:rPr lang="en-GB" dirty="0">
                <a:latin typeface="Times New Roman" panose="02020603050405020304" pitchFamily="18" charset="0"/>
                <a:cs typeface="Times New Roman" panose="02020603050405020304" pitchFamily="18" charset="0"/>
              </a:rPr>
              <a:t>simulation-based approach can be used to create a rapid prototyping environment for analysis and design of communication and signal-processing systems, an environment in which software models can be combined with hardware data and real signals to produce designs that are timely, cost-effective, and error-free.</a:t>
            </a:r>
          </a:p>
          <a:p>
            <a:pPr algn="just"/>
            <a:r>
              <a:rPr lang="en-GB" dirty="0">
                <a:latin typeface="Times New Roman" panose="02020603050405020304" pitchFamily="18" charset="0"/>
                <a:cs typeface="Times New Roman" panose="02020603050405020304" pitchFamily="18" charset="0"/>
              </a:rPr>
              <a:t>The primary disadvantage of the simulation approach is the computational burden</a:t>
            </a:r>
            <a:r>
              <a:rPr lang="en-GB" dirty="0" smtClean="0">
                <a:latin typeface="Times New Roman" panose="02020603050405020304" pitchFamily="18" charset="0"/>
                <a:cs typeface="Times New Roman" panose="02020603050405020304" pitchFamily="18" charset="0"/>
              </a:rPr>
              <a:t>, which </a:t>
            </a:r>
            <a:r>
              <a:rPr lang="en-GB" dirty="0">
                <a:latin typeface="Times New Roman" panose="02020603050405020304" pitchFamily="18" charset="0"/>
                <a:cs typeface="Times New Roman" panose="02020603050405020304" pitchFamily="18" charset="0"/>
              </a:rPr>
              <a:t>can be reduced by a careful choice of </a:t>
            </a:r>
            <a:r>
              <a:rPr lang="en-GB" dirty="0" err="1">
                <a:latin typeface="Times New Roman" panose="02020603050405020304" pitchFamily="18" charset="0"/>
                <a:cs typeface="Times New Roman" panose="02020603050405020304" pitchFamily="18" charset="0"/>
              </a:rPr>
              <a:t>modeling</a:t>
            </a:r>
            <a:r>
              <a:rPr lang="en-GB" dirty="0">
                <a:latin typeface="Times New Roman" panose="02020603050405020304" pitchFamily="18" charset="0"/>
                <a:cs typeface="Times New Roman" panose="02020603050405020304" pitchFamily="18" charset="0"/>
              </a:rPr>
              <a:t> and simulation techniques. </a:t>
            </a:r>
          </a:p>
        </p:txBody>
      </p:sp>
    </p:spTree>
    <p:extLst>
      <p:ext uri="{BB962C8B-B14F-4D97-AF65-F5344CB8AC3E}">
        <p14:creationId xmlns:p14="http://schemas.microsoft.com/office/powerpoint/2010/main" val="615142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7338" y="127000"/>
            <a:ext cx="7665212" cy="615337"/>
          </a:xfrm>
        </p:spPr>
        <p:txBody>
          <a:bodyPr/>
          <a:lstStyle/>
          <a:p>
            <a:r>
              <a:rPr lang="en-GB" sz="2800" dirty="0"/>
              <a:t>Hierarchical view of communication systems</a:t>
            </a:r>
            <a:endParaRPr lang="en-US" sz="2800" dirty="0">
              <a:latin typeface="Times New Roman"/>
              <a:cs typeface="Times New Roman"/>
            </a:endParaRPr>
          </a:p>
        </p:txBody>
      </p:sp>
      <p:pic>
        <p:nvPicPr>
          <p:cNvPr id="3" name="Picture 2"/>
          <p:cNvPicPr>
            <a:picLocks noChangeAspect="1"/>
          </p:cNvPicPr>
          <p:nvPr/>
        </p:nvPicPr>
        <p:blipFill>
          <a:blip r:embed="rId3"/>
          <a:stretch>
            <a:fillRect/>
          </a:stretch>
        </p:blipFill>
        <p:spPr>
          <a:xfrm>
            <a:off x="1307338" y="774356"/>
            <a:ext cx="6560312" cy="4695584"/>
          </a:xfrm>
          <a:prstGeom prst="rect">
            <a:avLst/>
          </a:prstGeom>
        </p:spPr>
      </p:pic>
    </p:spTree>
    <p:extLst>
      <p:ext uri="{BB962C8B-B14F-4D97-AF65-F5344CB8AC3E}">
        <p14:creationId xmlns:p14="http://schemas.microsoft.com/office/powerpoint/2010/main" val="213650746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540124"/>
          </a:xfrm>
        </p:spPr>
        <p:txBody>
          <a:bodyPr/>
          <a:lstStyle/>
          <a:p>
            <a:r>
              <a:rPr lang="en-GB" sz="3200" dirty="0" err="1" smtClean="0"/>
              <a:t>Matlab</a:t>
            </a:r>
            <a:r>
              <a:rPr lang="en-GB" sz="3200" dirty="0" smtClean="0"/>
              <a:t> simulation example</a:t>
            </a:r>
            <a:endParaRPr lang="en-GB" sz="3200" dirty="0"/>
          </a:p>
        </p:txBody>
      </p:sp>
      <p:sp>
        <p:nvSpPr>
          <p:cNvPr id="3" name="Content Placeholder 2"/>
          <p:cNvSpPr>
            <a:spLocks noGrp="1"/>
          </p:cNvSpPr>
          <p:nvPr>
            <p:ph idx="1"/>
          </p:nvPr>
        </p:nvSpPr>
        <p:spPr/>
        <p:txBody>
          <a:bodyPr/>
          <a:lstStyle/>
          <a:p>
            <a:endParaRPr lang="en-GB" dirty="0"/>
          </a:p>
        </p:txBody>
      </p:sp>
      <p:pic>
        <p:nvPicPr>
          <p:cNvPr id="4" name="Picture 3"/>
          <p:cNvPicPr>
            <a:picLocks noChangeAspect="1"/>
          </p:cNvPicPr>
          <p:nvPr/>
        </p:nvPicPr>
        <p:blipFill>
          <a:blip r:embed="rId3"/>
          <a:stretch>
            <a:fillRect/>
          </a:stretch>
        </p:blipFill>
        <p:spPr>
          <a:xfrm>
            <a:off x="152400" y="755650"/>
            <a:ext cx="8991600" cy="4654550"/>
          </a:xfrm>
          <a:prstGeom prst="rect">
            <a:avLst/>
          </a:prstGeom>
        </p:spPr>
      </p:pic>
    </p:spTree>
    <p:extLst>
      <p:ext uri="{BB962C8B-B14F-4D97-AF65-F5344CB8AC3E}">
        <p14:creationId xmlns:p14="http://schemas.microsoft.com/office/powerpoint/2010/main" val="389102462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787774"/>
          </a:xfrm>
        </p:spPr>
        <p:txBody>
          <a:bodyPr/>
          <a:lstStyle/>
          <a:p>
            <a:r>
              <a:rPr lang="en-GB" dirty="0" smtClean="0"/>
              <a:t>Simulink</a:t>
            </a:r>
            <a:endParaRPr lang="en-GB" dirty="0"/>
          </a:p>
        </p:txBody>
      </p:sp>
      <p:sp>
        <p:nvSpPr>
          <p:cNvPr id="3" name="Content Placeholder 2"/>
          <p:cNvSpPr>
            <a:spLocks noGrp="1"/>
          </p:cNvSpPr>
          <p:nvPr>
            <p:ph idx="1"/>
          </p:nvPr>
        </p:nvSpPr>
        <p:spPr>
          <a:xfrm>
            <a:off x="634117" y="916560"/>
            <a:ext cx="8042276" cy="4800601"/>
          </a:xfrm>
        </p:spPr>
        <p:txBody>
          <a:bodyPr>
            <a:normAutofit lnSpcReduction="10000"/>
          </a:bodyPr>
          <a:lstStyle/>
          <a:p>
            <a:pPr algn="just"/>
            <a:r>
              <a:rPr lang="en-GB" dirty="0"/>
              <a:t>Simulink is an “add-­‐on” to MATLAB. </a:t>
            </a:r>
            <a:r>
              <a:rPr lang="en-GB" dirty="0" smtClean="0"/>
              <a:t> </a:t>
            </a:r>
          </a:p>
          <a:p>
            <a:pPr algn="just"/>
            <a:r>
              <a:rPr lang="en-GB" dirty="0" smtClean="0"/>
              <a:t>You </a:t>
            </a:r>
            <a:r>
              <a:rPr lang="en-GB" dirty="0"/>
              <a:t>need to have MATLAB in order to use Simulink </a:t>
            </a:r>
            <a:endParaRPr lang="en-GB" dirty="0" smtClean="0"/>
          </a:p>
          <a:p>
            <a:pPr algn="just"/>
            <a:r>
              <a:rPr lang="en-GB" dirty="0" smtClean="0"/>
              <a:t>Simulink </a:t>
            </a:r>
            <a:r>
              <a:rPr lang="en-GB" dirty="0"/>
              <a:t>is used Simulations of dynamic models </a:t>
            </a:r>
            <a:endParaRPr lang="en-GB" dirty="0" smtClean="0"/>
          </a:p>
          <a:p>
            <a:pPr algn="just"/>
            <a:r>
              <a:rPr lang="en-GB" dirty="0" smtClean="0"/>
              <a:t>In </a:t>
            </a:r>
            <a:r>
              <a:rPr lang="en-GB" dirty="0"/>
              <a:t>Simulink we create a Graphical Block Diagram for the system (based on the differential equations(s</a:t>
            </a:r>
            <a:r>
              <a:rPr lang="en-GB" dirty="0" smtClean="0"/>
              <a:t>))</a:t>
            </a:r>
          </a:p>
          <a:p>
            <a:pPr algn="just"/>
            <a:r>
              <a:rPr lang="en-GB" dirty="0"/>
              <a:t>http://www.mathworks.com/videos/simulink-­‐overview-­‐</a:t>
            </a:r>
            <a:r>
              <a:rPr lang="en-GB" dirty="0" smtClean="0"/>
              <a:t>61216.html</a:t>
            </a:r>
          </a:p>
          <a:p>
            <a:pPr algn="just"/>
            <a:r>
              <a:rPr lang="en-GB" dirty="0" smtClean="0"/>
              <a:t>Simulink is a layer 2 (Datalink) simulation tool</a:t>
            </a:r>
          </a:p>
          <a:p>
            <a:pPr algn="just"/>
            <a:r>
              <a:rPr lang="en-GB" dirty="0" err="1" smtClean="0"/>
              <a:t>Matlab</a:t>
            </a:r>
            <a:r>
              <a:rPr lang="en-GB" dirty="0" smtClean="0"/>
              <a:t> is a layer 1 (Physical) simulation tool</a:t>
            </a:r>
          </a:p>
          <a:p>
            <a:pPr algn="just"/>
            <a:endParaRPr lang="en-GB" dirty="0"/>
          </a:p>
        </p:txBody>
      </p:sp>
    </p:spTree>
    <p:extLst>
      <p:ext uri="{BB962C8B-B14F-4D97-AF65-F5344CB8AC3E}">
        <p14:creationId xmlns:p14="http://schemas.microsoft.com/office/powerpoint/2010/main" val="25238080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616324"/>
          </a:xfrm>
        </p:spPr>
        <p:txBody>
          <a:bodyPr/>
          <a:lstStyle/>
          <a:p>
            <a:r>
              <a:rPr lang="en-GB" sz="3200" dirty="0"/>
              <a:t>Start Simulink from </a:t>
            </a:r>
            <a:r>
              <a:rPr lang="en-GB" sz="3200" dirty="0" err="1"/>
              <a:t>Matlab</a:t>
            </a:r>
            <a:endParaRPr lang="en-GB" sz="3200"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0" y="993514"/>
            <a:ext cx="9143999" cy="4550036"/>
          </a:xfrm>
          <a:prstGeom prst="rect">
            <a:avLst/>
          </a:prstGeom>
        </p:spPr>
      </p:pic>
    </p:spTree>
    <p:extLst>
      <p:ext uri="{BB962C8B-B14F-4D97-AF65-F5344CB8AC3E}">
        <p14:creationId xmlns:p14="http://schemas.microsoft.com/office/powerpoint/2010/main" val="105225712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7"/>
            <a:ext cx="8042276" cy="654424"/>
          </a:xfrm>
        </p:spPr>
        <p:txBody>
          <a:bodyPr/>
          <a:lstStyle/>
          <a:p>
            <a:r>
              <a:rPr lang="en-GB" sz="3200" dirty="0" smtClean="0"/>
              <a:t>Simulink Library Browser</a:t>
            </a:r>
            <a:endParaRPr lang="en-GB" sz="3200" dirty="0"/>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152400" y="859129"/>
            <a:ext cx="8991600" cy="4646321"/>
          </a:xfrm>
          <a:prstGeom prst="rect">
            <a:avLst/>
          </a:prstGeom>
        </p:spPr>
      </p:pic>
    </p:spTree>
    <p:extLst>
      <p:ext uri="{BB962C8B-B14F-4D97-AF65-F5344CB8AC3E}">
        <p14:creationId xmlns:p14="http://schemas.microsoft.com/office/powerpoint/2010/main" val="251752294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577645"/>
          </a:xfrm>
        </p:spPr>
        <p:txBody>
          <a:bodyPr/>
          <a:lstStyle/>
          <a:p>
            <a:r>
              <a:rPr lang="en-GB" sz="3200" dirty="0" smtClean="0"/>
              <a:t>Simulink Model Editor</a:t>
            </a:r>
            <a:endParaRPr lang="en-GB" sz="3200" dirty="0"/>
          </a:p>
        </p:txBody>
      </p:sp>
      <p:sp>
        <p:nvSpPr>
          <p:cNvPr id="3" name="Content Placeholder 2"/>
          <p:cNvSpPr>
            <a:spLocks noGrp="1"/>
          </p:cNvSpPr>
          <p:nvPr>
            <p:ph idx="1"/>
          </p:nvPr>
        </p:nvSpPr>
        <p:spPr>
          <a:xfrm>
            <a:off x="758825" y="1085851"/>
            <a:ext cx="8042276" cy="4343400"/>
          </a:xfrm>
        </p:spPr>
        <p:txBody>
          <a:bodyPr/>
          <a:lstStyle/>
          <a:p>
            <a:endParaRPr lang="en-GB" dirty="0"/>
          </a:p>
        </p:txBody>
      </p:sp>
      <p:pic>
        <p:nvPicPr>
          <p:cNvPr id="4" name="Picture 3"/>
          <p:cNvPicPr>
            <a:picLocks noChangeAspect="1"/>
          </p:cNvPicPr>
          <p:nvPr/>
        </p:nvPicPr>
        <p:blipFill>
          <a:blip r:embed="rId2"/>
          <a:stretch>
            <a:fillRect/>
          </a:stretch>
        </p:blipFill>
        <p:spPr>
          <a:xfrm>
            <a:off x="-19050" y="685221"/>
            <a:ext cx="9010650" cy="4744030"/>
          </a:xfrm>
          <a:prstGeom prst="rect">
            <a:avLst/>
          </a:prstGeom>
        </p:spPr>
      </p:pic>
    </p:spTree>
    <p:extLst>
      <p:ext uri="{BB962C8B-B14F-4D97-AF65-F5344CB8AC3E}">
        <p14:creationId xmlns:p14="http://schemas.microsoft.com/office/powerpoint/2010/main" val="402733590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721983"/>
          </a:xfrm>
        </p:spPr>
        <p:txBody>
          <a:bodyPr/>
          <a:lstStyle/>
          <a:p>
            <a:r>
              <a:rPr lang="en-GB" dirty="0" err="1" smtClean="0"/>
              <a:t>NetSim</a:t>
            </a:r>
            <a:endParaRPr lang="en-GB" dirty="0"/>
          </a:p>
        </p:txBody>
      </p:sp>
      <p:sp>
        <p:nvSpPr>
          <p:cNvPr id="3" name="Content Placeholder 2"/>
          <p:cNvSpPr>
            <a:spLocks noGrp="1"/>
          </p:cNvSpPr>
          <p:nvPr>
            <p:ph idx="1"/>
          </p:nvPr>
        </p:nvSpPr>
        <p:spPr>
          <a:xfrm>
            <a:off x="754143" y="914400"/>
            <a:ext cx="7837407" cy="4614421"/>
          </a:xfrm>
        </p:spPr>
        <p:txBody>
          <a:bodyPr/>
          <a:lstStyle/>
          <a:p>
            <a:r>
              <a:rPr lang="en-GB" dirty="0" err="1" smtClean="0"/>
              <a:t>Netsim</a:t>
            </a:r>
            <a:r>
              <a:rPr lang="en-GB" dirty="0" smtClean="0"/>
              <a:t> is a network simulation tool that allows you to create network:</a:t>
            </a:r>
          </a:p>
          <a:p>
            <a:pPr lvl="1">
              <a:buFont typeface="Courier New" panose="02070309020205020404" pitchFamily="49" charset="0"/>
              <a:buChar char="o"/>
            </a:pPr>
            <a:r>
              <a:rPr lang="en-GB" dirty="0" smtClean="0"/>
              <a:t>Scenarios</a:t>
            </a:r>
          </a:p>
          <a:p>
            <a:pPr lvl="1">
              <a:buFont typeface="Courier New" panose="02070309020205020404" pitchFamily="49" charset="0"/>
              <a:buChar char="o"/>
            </a:pPr>
            <a:r>
              <a:rPr lang="en-GB" dirty="0" smtClean="0"/>
              <a:t>Model</a:t>
            </a:r>
          </a:p>
          <a:p>
            <a:pPr lvl="1">
              <a:buFont typeface="Courier New" panose="02070309020205020404" pitchFamily="49" charset="0"/>
              <a:buChar char="o"/>
            </a:pPr>
            <a:r>
              <a:rPr lang="en-GB" dirty="0" smtClean="0"/>
              <a:t>Traffic</a:t>
            </a:r>
          </a:p>
          <a:p>
            <a:pPr lvl="1">
              <a:buFont typeface="Courier New" panose="02070309020205020404" pitchFamily="49" charset="0"/>
              <a:buChar char="o"/>
            </a:pPr>
            <a:r>
              <a:rPr lang="en-GB" dirty="0" smtClean="0"/>
              <a:t>Study performance metrics</a:t>
            </a:r>
            <a:endParaRPr lang="en-GB" dirty="0"/>
          </a:p>
        </p:txBody>
      </p:sp>
    </p:spTree>
    <p:extLst>
      <p:ext uri="{BB962C8B-B14F-4D97-AF65-F5344CB8AC3E}">
        <p14:creationId xmlns:p14="http://schemas.microsoft.com/office/powerpoint/2010/main" val="2223959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4689" y="32162"/>
            <a:ext cx="8042276" cy="561727"/>
          </a:xfrm>
        </p:spPr>
        <p:txBody>
          <a:bodyPr/>
          <a:lstStyle/>
          <a:p>
            <a:r>
              <a:rPr lang="en-GB" sz="3600" dirty="0" smtClean="0"/>
              <a:t>What does </a:t>
            </a:r>
            <a:r>
              <a:rPr lang="en-GB" sz="3600" dirty="0" err="1" smtClean="0"/>
              <a:t>NetSim</a:t>
            </a:r>
            <a:r>
              <a:rPr lang="en-GB" sz="3600" dirty="0" smtClean="0"/>
              <a:t> provide?</a:t>
            </a:r>
            <a:endParaRPr lang="en-GB" sz="3600" dirty="0"/>
          </a:p>
        </p:txBody>
      </p:sp>
      <p:sp>
        <p:nvSpPr>
          <p:cNvPr id="3" name="Content Placeholder 2"/>
          <p:cNvSpPr>
            <a:spLocks noGrp="1"/>
          </p:cNvSpPr>
          <p:nvPr>
            <p:ph idx="1"/>
          </p:nvPr>
        </p:nvSpPr>
        <p:spPr>
          <a:xfrm>
            <a:off x="926347" y="820131"/>
            <a:ext cx="8042276" cy="4553148"/>
          </a:xfrm>
        </p:spPr>
        <p:txBody>
          <a:bodyPr>
            <a:normAutofit fontScale="85000" lnSpcReduction="20000"/>
          </a:bodyPr>
          <a:lstStyle/>
          <a:p>
            <a:r>
              <a:rPr lang="en-GB" b="1" dirty="0"/>
              <a:t>Simulation</a:t>
            </a:r>
            <a:r>
              <a:rPr lang="en-GB" dirty="0"/>
              <a:t>: </a:t>
            </a:r>
            <a:r>
              <a:rPr lang="en-GB" dirty="0" err="1"/>
              <a:t>NetSim</a:t>
            </a:r>
            <a:r>
              <a:rPr lang="en-GB" dirty="0"/>
              <a:t> provides simulation of various protocols working in various networks as follows: </a:t>
            </a:r>
            <a:endParaRPr lang="en-GB" dirty="0" smtClean="0"/>
          </a:p>
          <a:p>
            <a:pPr lvl="3">
              <a:buFont typeface="Courier New" panose="02070309020205020404" pitchFamily="49" charset="0"/>
              <a:buChar char="o"/>
            </a:pPr>
            <a:r>
              <a:rPr lang="en-GB" dirty="0" smtClean="0"/>
              <a:t>Internetworks</a:t>
            </a:r>
            <a:r>
              <a:rPr lang="en-GB" dirty="0"/>
              <a:t>, </a:t>
            </a:r>
          </a:p>
          <a:p>
            <a:pPr lvl="3">
              <a:buFont typeface="Courier New" panose="02070309020205020404" pitchFamily="49" charset="0"/>
              <a:buChar char="o"/>
            </a:pPr>
            <a:r>
              <a:rPr lang="en-GB" dirty="0" smtClean="0"/>
              <a:t>Legacy </a:t>
            </a:r>
            <a:r>
              <a:rPr lang="en-GB" dirty="0"/>
              <a:t>Networks, </a:t>
            </a:r>
            <a:endParaRPr lang="en-GB" dirty="0" smtClean="0"/>
          </a:p>
          <a:p>
            <a:pPr lvl="3">
              <a:buFont typeface="Courier New" panose="02070309020205020404" pitchFamily="49" charset="0"/>
              <a:buChar char="o"/>
            </a:pPr>
            <a:r>
              <a:rPr lang="en-GB" dirty="0" smtClean="0"/>
              <a:t>BGP </a:t>
            </a:r>
            <a:r>
              <a:rPr lang="en-GB" dirty="0"/>
              <a:t>Networks, </a:t>
            </a:r>
            <a:endParaRPr lang="en-GB" dirty="0" smtClean="0"/>
          </a:p>
          <a:p>
            <a:pPr lvl="3">
              <a:buFont typeface="Courier New" panose="02070309020205020404" pitchFamily="49" charset="0"/>
              <a:buChar char="o"/>
            </a:pPr>
            <a:r>
              <a:rPr lang="en-GB" dirty="0" smtClean="0"/>
              <a:t>Advanced </a:t>
            </a:r>
            <a:r>
              <a:rPr lang="en-GB" dirty="0"/>
              <a:t>Wireless Networks, </a:t>
            </a:r>
            <a:endParaRPr lang="en-GB" dirty="0" smtClean="0"/>
          </a:p>
          <a:p>
            <a:pPr lvl="3">
              <a:buFont typeface="Courier New" panose="02070309020205020404" pitchFamily="49" charset="0"/>
              <a:buChar char="o"/>
            </a:pPr>
            <a:r>
              <a:rPr lang="en-GB" dirty="0" smtClean="0"/>
              <a:t>Cellular </a:t>
            </a:r>
            <a:r>
              <a:rPr lang="en-GB" dirty="0"/>
              <a:t>Networks, </a:t>
            </a:r>
            <a:endParaRPr lang="en-GB" dirty="0" smtClean="0"/>
          </a:p>
          <a:p>
            <a:pPr lvl="3">
              <a:buFont typeface="Courier New" panose="02070309020205020404" pitchFamily="49" charset="0"/>
              <a:buChar char="o"/>
            </a:pPr>
            <a:r>
              <a:rPr lang="en-GB" dirty="0" smtClean="0"/>
              <a:t>Wireless </a:t>
            </a:r>
            <a:r>
              <a:rPr lang="en-GB" dirty="0"/>
              <a:t>Sensor Networks, </a:t>
            </a:r>
            <a:endParaRPr lang="en-GB" dirty="0" smtClean="0"/>
          </a:p>
          <a:p>
            <a:pPr lvl="3">
              <a:buFont typeface="Courier New" panose="02070309020205020404" pitchFamily="49" charset="0"/>
              <a:buChar char="o"/>
            </a:pPr>
            <a:r>
              <a:rPr lang="en-GB" dirty="0" smtClean="0"/>
              <a:t>Personal </a:t>
            </a:r>
            <a:r>
              <a:rPr lang="en-GB" dirty="0"/>
              <a:t>Area Networks, </a:t>
            </a:r>
            <a:endParaRPr lang="en-GB" dirty="0" smtClean="0"/>
          </a:p>
          <a:p>
            <a:pPr lvl="3">
              <a:buFont typeface="Courier New" panose="02070309020205020404" pitchFamily="49" charset="0"/>
              <a:buChar char="o"/>
            </a:pPr>
            <a:r>
              <a:rPr lang="en-GB" dirty="0" smtClean="0"/>
              <a:t>LTE/LTE-A </a:t>
            </a:r>
            <a:r>
              <a:rPr lang="en-GB" dirty="0"/>
              <a:t>Networks, </a:t>
            </a:r>
            <a:endParaRPr lang="en-GB" dirty="0" smtClean="0"/>
          </a:p>
          <a:p>
            <a:pPr lvl="3">
              <a:buFont typeface="Courier New" panose="02070309020205020404" pitchFamily="49" charset="0"/>
              <a:buChar char="o"/>
            </a:pPr>
            <a:r>
              <a:rPr lang="en-GB" dirty="0" smtClean="0"/>
              <a:t>Cognitive </a:t>
            </a:r>
            <a:r>
              <a:rPr lang="en-GB" dirty="0"/>
              <a:t>Radio Networks, and </a:t>
            </a:r>
            <a:endParaRPr lang="en-GB" dirty="0" smtClean="0"/>
          </a:p>
          <a:p>
            <a:pPr lvl="3">
              <a:buFont typeface="Courier New" panose="02070309020205020404" pitchFamily="49" charset="0"/>
              <a:buChar char="o"/>
            </a:pPr>
            <a:r>
              <a:rPr lang="en-GB" dirty="0" smtClean="0"/>
              <a:t>Internet </a:t>
            </a:r>
            <a:r>
              <a:rPr lang="en-GB" dirty="0"/>
              <a:t>of Things. </a:t>
            </a:r>
            <a:endParaRPr lang="en-GB" dirty="0" smtClean="0"/>
          </a:p>
          <a:p>
            <a:pPr lvl="1" algn="just">
              <a:buFont typeface="Wingdings" panose="05000000000000000000" pitchFamily="2" charset="2"/>
              <a:buChar char="v"/>
            </a:pPr>
            <a:r>
              <a:rPr lang="en-GB" dirty="0" smtClean="0"/>
              <a:t>Users </a:t>
            </a:r>
            <a:r>
              <a:rPr lang="en-GB" dirty="0"/>
              <a:t>can open the experiments and save the experiments as desired. The different experiments can also be </a:t>
            </a:r>
            <a:r>
              <a:rPr lang="en-GB" dirty="0" err="1"/>
              <a:t>analyzed</a:t>
            </a:r>
            <a:r>
              <a:rPr lang="en-GB" dirty="0"/>
              <a:t> using the analytics option in the simulation menu</a:t>
            </a:r>
            <a:r>
              <a:rPr lang="en-GB" dirty="0" smtClean="0"/>
              <a:t>.</a:t>
            </a:r>
            <a:endParaRPr lang="en-GB" dirty="0"/>
          </a:p>
          <a:p>
            <a:r>
              <a:rPr lang="en-GB" b="1" dirty="0" smtClean="0"/>
              <a:t>Programming</a:t>
            </a:r>
            <a:endParaRPr lang="en-GB" b="1" dirty="0"/>
          </a:p>
        </p:txBody>
      </p:sp>
    </p:spTree>
    <p:extLst>
      <p:ext uri="{BB962C8B-B14F-4D97-AF65-F5344CB8AC3E}">
        <p14:creationId xmlns:p14="http://schemas.microsoft.com/office/powerpoint/2010/main" val="2471814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nodeType="clickEffect">
                                  <p:stCondLst>
                                    <p:cond delay="0"/>
                                  </p:stCondLst>
                                  <p:childTnLst>
                                    <p:set>
                                      <p:cBhvr>
                                        <p:cTn id="36"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5263" y="92604"/>
            <a:ext cx="8042276" cy="599434"/>
          </a:xfrm>
        </p:spPr>
        <p:txBody>
          <a:bodyPr/>
          <a:lstStyle/>
          <a:p>
            <a:r>
              <a:rPr lang="en-GB" sz="3600" dirty="0" err="1" smtClean="0"/>
              <a:t>NetSim</a:t>
            </a:r>
            <a:r>
              <a:rPr lang="en-GB" sz="3600" dirty="0" smtClean="0"/>
              <a:t> Network Model</a:t>
            </a:r>
            <a:endParaRPr lang="en-GB" sz="3600" dirty="0"/>
          </a:p>
        </p:txBody>
      </p:sp>
      <p:sp>
        <p:nvSpPr>
          <p:cNvPr id="3" name="Content Placeholder 2"/>
          <p:cNvSpPr>
            <a:spLocks noGrp="1"/>
          </p:cNvSpPr>
          <p:nvPr>
            <p:ph idx="1"/>
          </p:nvPr>
        </p:nvSpPr>
        <p:spPr>
          <a:xfrm>
            <a:off x="615263" y="692038"/>
            <a:ext cx="8042276" cy="4619967"/>
          </a:xfrm>
        </p:spPr>
        <p:txBody>
          <a:bodyPr/>
          <a:lstStyle/>
          <a:p>
            <a:r>
              <a:rPr lang="en-GB" u="sng" dirty="0">
                <a:hlinkClick r:id="rId3"/>
              </a:rPr>
              <a:t>www.youtube.com/tetcos</a:t>
            </a:r>
            <a:r>
              <a:rPr lang="en-GB" dirty="0"/>
              <a:t>.</a:t>
            </a:r>
          </a:p>
          <a:p>
            <a:endParaRPr lang="en-GB" dirty="0"/>
          </a:p>
        </p:txBody>
      </p:sp>
      <p:pic>
        <p:nvPicPr>
          <p:cNvPr id="4" name="Picture 3"/>
          <p:cNvPicPr>
            <a:picLocks noChangeAspect="1"/>
          </p:cNvPicPr>
          <p:nvPr/>
        </p:nvPicPr>
        <p:blipFill rotWithShape="1">
          <a:blip r:embed="rId4"/>
          <a:srcRect l="3605" r="3131" b="1276"/>
          <a:stretch/>
        </p:blipFill>
        <p:spPr>
          <a:xfrm>
            <a:off x="15210" y="1291472"/>
            <a:ext cx="8642329" cy="5380201"/>
          </a:xfrm>
          <a:prstGeom prst="rect">
            <a:avLst/>
          </a:prstGeom>
        </p:spPr>
      </p:pic>
    </p:spTree>
    <p:extLst>
      <p:ext uri="{BB962C8B-B14F-4D97-AF65-F5344CB8AC3E}">
        <p14:creationId xmlns:p14="http://schemas.microsoft.com/office/powerpoint/2010/main" val="36160632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555615"/>
          </a:xfrm>
        </p:spPr>
        <p:txBody>
          <a:bodyPr/>
          <a:lstStyle/>
          <a:p>
            <a:r>
              <a:rPr lang="en-GB" sz="3600" dirty="0" err="1" smtClean="0"/>
              <a:t>NetSim</a:t>
            </a:r>
            <a:r>
              <a:rPr lang="en-GB" sz="3600" dirty="0" smtClean="0"/>
              <a:t> network Statistics</a:t>
            </a:r>
            <a:endParaRPr lang="en-GB" sz="3600" dirty="0"/>
          </a:p>
        </p:txBody>
      </p:sp>
      <p:sp>
        <p:nvSpPr>
          <p:cNvPr id="3" name="Content Placeholder 2"/>
          <p:cNvSpPr>
            <a:spLocks noGrp="1"/>
          </p:cNvSpPr>
          <p:nvPr>
            <p:ph idx="1"/>
          </p:nvPr>
        </p:nvSpPr>
        <p:spPr>
          <a:xfrm>
            <a:off x="70338" y="663191"/>
            <a:ext cx="9073662" cy="4481487"/>
          </a:xfrm>
        </p:spPr>
        <p:txBody>
          <a:bodyPr/>
          <a:lstStyle/>
          <a:p>
            <a:r>
              <a:rPr lang="en-GB" b="1" dirty="0">
                <a:solidFill>
                  <a:schemeClr val="tx1"/>
                </a:solidFill>
              </a:rPr>
              <a:t>What are network statistics? </a:t>
            </a:r>
            <a:endParaRPr lang="en-GB" dirty="0">
              <a:solidFill>
                <a:schemeClr val="tx1"/>
              </a:solidFill>
            </a:endParaRPr>
          </a:p>
          <a:p>
            <a:pPr lvl="1" algn="just"/>
            <a:r>
              <a:rPr lang="en-GB" sz="1800" dirty="0">
                <a:solidFill>
                  <a:schemeClr val="tx1"/>
                </a:solidFill>
              </a:rPr>
              <a:t>Network statistics are network performance related </a:t>
            </a:r>
            <a:r>
              <a:rPr lang="en-GB" sz="1800" b="1" dirty="0">
                <a:solidFill>
                  <a:schemeClr val="tx1"/>
                </a:solidFill>
              </a:rPr>
              <a:t>metrics </a:t>
            </a:r>
            <a:r>
              <a:rPr lang="en-GB" sz="1800" dirty="0">
                <a:solidFill>
                  <a:schemeClr val="tx1"/>
                </a:solidFill>
              </a:rPr>
              <a:t>displayed after simulating a network. The report at the end of the completion of a simulation experiment include metrics like throughput, simulation time, frames generated, frames dropped, frames errored, collision counts </a:t>
            </a:r>
            <a:r>
              <a:rPr lang="en-GB" sz="1800" dirty="0" err="1">
                <a:solidFill>
                  <a:schemeClr val="tx1"/>
                </a:solidFill>
              </a:rPr>
              <a:t>etc</a:t>
            </a:r>
            <a:r>
              <a:rPr lang="en-GB" sz="1800" dirty="0">
                <a:solidFill>
                  <a:schemeClr val="tx1"/>
                </a:solidFill>
              </a:rPr>
              <a:t>, and their respective values. </a:t>
            </a:r>
          </a:p>
          <a:p>
            <a:endParaRPr lang="en-GB" dirty="0"/>
          </a:p>
        </p:txBody>
      </p:sp>
      <p:pic>
        <p:nvPicPr>
          <p:cNvPr id="4" name="Picture 3"/>
          <p:cNvPicPr>
            <a:picLocks noChangeAspect="1"/>
          </p:cNvPicPr>
          <p:nvPr/>
        </p:nvPicPr>
        <p:blipFill rotWithShape="1">
          <a:blip r:embed="rId3"/>
          <a:srcRect l="2510" t="21" r="3233" b="1921"/>
          <a:stretch/>
        </p:blipFill>
        <p:spPr>
          <a:xfrm>
            <a:off x="0" y="2441749"/>
            <a:ext cx="9144000" cy="4647362"/>
          </a:xfrm>
          <a:prstGeom prst="rect">
            <a:avLst/>
          </a:prstGeom>
        </p:spPr>
      </p:pic>
    </p:spTree>
    <p:extLst>
      <p:ext uri="{BB962C8B-B14F-4D97-AF65-F5344CB8AC3E}">
        <p14:creationId xmlns:p14="http://schemas.microsoft.com/office/powerpoint/2010/main" val="293629922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107576"/>
            <a:ext cx="8042276" cy="627715"/>
          </a:xfrm>
        </p:spPr>
        <p:txBody>
          <a:bodyPr/>
          <a:lstStyle/>
          <a:p>
            <a:r>
              <a:rPr lang="en-GB" sz="3600" dirty="0" err="1" smtClean="0"/>
              <a:t>NetSim</a:t>
            </a:r>
            <a:r>
              <a:rPr lang="en-GB" sz="3600" dirty="0" smtClean="0"/>
              <a:t> Analytics example</a:t>
            </a:r>
            <a:endParaRPr lang="en-GB" sz="3600" dirty="0"/>
          </a:p>
        </p:txBody>
      </p:sp>
      <p:sp>
        <p:nvSpPr>
          <p:cNvPr id="3" name="Content Placeholder 2"/>
          <p:cNvSpPr>
            <a:spLocks noGrp="1"/>
          </p:cNvSpPr>
          <p:nvPr>
            <p:ph idx="1"/>
          </p:nvPr>
        </p:nvSpPr>
        <p:spPr>
          <a:xfrm>
            <a:off x="549275" y="735291"/>
            <a:ext cx="8042276" cy="5208310"/>
          </a:xfrm>
        </p:spPr>
        <p:txBody>
          <a:bodyPr/>
          <a:lstStyle/>
          <a:p>
            <a:r>
              <a:rPr lang="en-GB" b="1" dirty="0">
                <a:solidFill>
                  <a:schemeClr val="tx1"/>
                </a:solidFill>
              </a:rPr>
              <a:t>What is </a:t>
            </a:r>
            <a:r>
              <a:rPr lang="en-GB" b="1" dirty="0" err="1">
                <a:solidFill>
                  <a:schemeClr val="tx1"/>
                </a:solidFill>
              </a:rPr>
              <a:t>NetSim</a:t>
            </a:r>
            <a:r>
              <a:rPr lang="en-GB" b="1" dirty="0">
                <a:solidFill>
                  <a:schemeClr val="tx1"/>
                </a:solidFill>
              </a:rPr>
              <a:t> analytics used for? </a:t>
            </a:r>
            <a:endParaRPr lang="en-GB" dirty="0">
              <a:solidFill>
                <a:schemeClr val="tx1"/>
              </a:solidFill>
            </a:endParaRPr>
          </a:p>
          <a:p>
            <a:pPr lvl="1" algn="just">
              <a:buFont typeface="Courier New" panose="02070309020205020404" pitchFamily="49" charset="0"/>
              <a:buChar char="o"/>
            </a:pPr>
            <a:r>
              <a:rPr lang="en-GB" dirty="0" smtClean="0">
                <a:solidFill>
                  <a:schemeClr val="tx1"/>
                </a:solidFill>
              </a:rPr>
              <a:t>It </a:t>
            </a:r>
            <a:r>
              <a:rPr lang="en-GB" dirty="0">
                <a:solidFill>
                  <a:schemeClr val="tx1"/>
                </a:solidFill>
              </a:rPr>
              <a:t>is used to compare and </a:t>
            </a:r>
            <a:r>
              <a:rPr lang="en-GB" dirty="0" err="1">
                <a:solidFill>
                  <a:schemeClr val="tx1"/>
                </a:solidFill>
              </a:rPr>
              <a:t>analyze</a:t>
            </a:r>
            <a:r>
              <a:rPr lang="en-GB" dirty="0">
                <a:solidFill>
                  <a:schemeClr val="tx1"/>
                </a:solidFill>
              </a:rPr>
              <a:t> various protocols scenarios under </a:t>
            </a:r>
            <a:r>
              <a:rPr lang="en-GB" b="1" dirty="0">
                <a:solidFill>
                  <a:schemeClr val="tx1"/>
                </a:solidFill>
              </a:rPr>
              <a:t>Internetworks, Legacy Networks</a:t>
            </a:r>
            <a:r>
              <a:rPr lang="en-GB" dirty="0">
                <a:solidFill>
                  <a:schemeClr val="tx1"/>
                </a:solidFill>
              </a:rPr>
              <a:t>, </a:t>
            </a:r>
            <a:r>
              <a:rPr lang="en-GB" b="1" dirty="0">
                <a:solidFill>
                  <a:schemeClr val="tx1"/>
                </a:solidFill>
              </a:rPr>
              <a:t>BGP Networks, Advanced Wireless Networks – MANET and Wi-Max, Cellular Networks, Wireless Sensor Networks, </a:t>
            </a:r>
            <a:r>
              <a:rPr lang="en-GB" b="1" dirty="0" err="1">
                <a:solidFill>
                  <a:schemeClr val="tx1"/>
                </a:solidFill>
              </a:rPr>
              <a:t>Zigbee</a:t>
            </a:r>
            <a:r>
              <a:rPr lang="en-GB" b="1" dirty="0">
                <a:solidFill>
                  <a:schemeClr val="tx1"/>
                </a:solidFill>
              </a:rPr>
              <a:t> Networks, Internet of Things, LTE/LTE-A Networks </a:t>
            </a:r>
            <a:r>
              <a:rPr lang="en-GB" dirty="0">
                <a:solidFill>
                  <a:schemeClr val="tx1"/>
                </a:solidFill>
              </a:rPr>
              <a:t>and </a:t>
            </a:r>
            <a:r>
              <a:rPr lang="en-GB" b="1" dirty="0">
                <a:solidFill>
                  <a:schemeClr val="tx1"/>
                </a:solidFill>
              </a:rPr>
              <a:t>Cognitive Radio Networks</a:t>
            </a:r>
            <a:r>
              <a:rPr lang="en-GB" dirty="0">
                <a:solidFill>
                  <a:schemeClr val="tx1"/>
                </a:solidFill>
              </a:rPr>
              <a:t>. Parameters like utilization, loss, queuing delay, transmission time </a:t>
            </a:r>
            <a:r>
              <a:rPr lang="en-GB" dirty="0" err="1">
                <a:solidFill>
                  <a:schemeClr val="tx1"/>
                </a:solidFill>
              </a:rPr>
              <a:t>etc</a:t>
            </a:r>
            <a:r>
              <a:rPr lang="en-GB" dirty="0">
                <a:solidFill>
                  <a:schemeClr val="tx1"/>
                </a:solidFill>
              </a:rPr>
              <a:t> of different sample experiments are compared with help of graphs. </a:t>
            </a:r>
            <a:endParaRPr lang="en-GB" dirty="0"/>
          </a:p>
          <a:p>
            <a:endParaRPr lang="en-GB" dirty="0"/>
          </a:p>
        </p:txBody>
      </p:sp>
      <p:pic>
        <p:nvPicPr>
          <p:cNvPr id="4" name="Picture 3"/>
          <p:cNvPicPr>
            <a:picLocks noChangeAspect="1"/>
          </p:cNvPicPr>
          <p:nvPr/>
        </p:nvPicPr>
        <p:blipFill rotWithShape="1">
          <a:blip r:embed="rId3"/>
          <a:srcRect l="1304" r="1698"/>
          <a:stretch/>
        </p:blipFill>
        <p:spPr>
          <a:xfrm>
            <a:off x="9427" y="2174203"/>
            <a:ext cx="9134574" cy="4772025"/>
          </a:xfrm>
          <a:prstGeom prst="rect">
            <a:avLst/>
          </a:prstGeom>
        </p:spPr>
      </p:pic>
    </p:spTree>
    <p:extLst>
      <p:ext uri="{BB962C8B-B14F-4D97-AF65-F5344CB8AC3E}">
        <p14:creationId xmlns:p14="http://schemas.microsoft.com/office/powerpoint/2010/main" val="55383458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9275" y="2270204"/>
            <a:ext cx="8042276" cy="1336956"/>
          </a:xfrm>
        </p:spPr>
        <p:txBody>
          <a:bodyPr/>
          <a:lstStyle/>
          <a:p>
            <a:r>
              <a:rPr lang="en-GB" dirty="0" smtClean="0"/>
              <a:t>Questions?</a:t>
            </a:r>
            <a:endParaRPr lang="en-GB" dirty="0"/>
          </a:p>
        </p:txBody>
      </p:sp>
    </p:spTree>
    <p:extLst>
      <p:ext uri="{BB962C8B-B14F-4D97-AF65-F5344CB8AC3E}">
        <p14:creationId xmlns:p14="http://schemas.microsoft.com/office/powerpoint/2010/main" val="204960930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reeze">
  <a:themeElements>
    <a:clrScheme name="Breeze">
      <a:dk1>
        <a:sysClr val="windowText" lastClr="000000"/>
      </a:dk1>
      <a:lt1>
        <a:sysClr val="window" lastClr="FFFFFF"/>
      </a:lt1>
      <a:dk2>
        <a:srgbClr val="09213B"/>
      </a:dk2>
      <a:lt2>
        <a:srgbClr val="D5EDF4"/>
      </a:lt2>
      <a:accent1>
        <a:srgbClr val="2C7C9F"/>
      </a:accent1>
      <a:accent2>
        <a:srgbClr val="244A58"/>
      </a:accent2>
      <a:accent3>
        <a:srgbClr val="E2751D"/>
      </a:accent3>
      <a:accent4>
        <a:srgbClr val="FFB400"/>
      </a:accent4>
      <a:accent5>
        <a:srgbClr val="7EB606"/>
      </a:accent5>
      <a:accent6>
        <a:srgbClr val="C00000"/>
      </a:accent6>
      <a:hlink>
        <a:srgbClr val="7030A0"/>
      </a:hlink>
      <a:folHlink>
        <a:srgbClr val="00B0F0"/>
      </a:folHlink>
    </a:clrScheme>
    <a:fontScheme name="Breeze">
      <a:majorFont>
        <a:latin typeface="News Gothic MT"/>
        <a:ea typeface=""/>
        <a:cs typeface=""/>
        <a:font script="Jpan" typeface="ＭＳ Ｐゴシック"/>
        <a:font script="Hans" typeface="宋体"/>
        <a:font script="Hant" typeface="新細明體"/>
      </a:majorFont>
      <a:minorFont>
        <a:latin typeface="News Gothic MT"/>
        <a:ea typeface=""/>
        <a:cs typeface=""/>
        <a:font script="Jpan" typeface="ＭＳ Ｐゴシック"/>
        <a:font script="Hans" typeface="宋体"/>
        <a:font script="Hant" typeface="新細明體"/>
      </a:minorFont>
    </a:fontScheme>
    <a:fmtScheme name="Breeze">
      <a:fillStyleLst>
        <a:solidFill>
          <a:schemeClr val="phClr"/>
        </a:solidFill>
        <a:gradFill rotWithShape="1">
          <a:gsLst>
            <a:gs pos="31000">
              <a:schemeClr val="phClr">
                <a:tint val="100000"/>
                <a:shade val="100000"/>
                <a:satMod val="120000"/>
              </a:schemeClr>
            </a:gs>
            <a:gs pos="100000">
              <a:schemeClr val="phClr">
                <a:tint val="50000"/>
                <a:satMod val="150000"/>
              </a:schemeClr>
            </a:gs>
          </a:gsLst>
          <a:lin ang="5400000" scaled="1"/>
        </a:gradFill>
        <a:gradFill rotWithShape="1">
          <a:gsLst>
            <a:gs pos="0">
              <a:schemeClr val="phClr">
                <a:shade val="100000"/>
                <a:satMod val="120000"/>
              </a:schemeClr>
            </a:gs>
            <a:gs pos="69000">
              <a:schemeClr val="phClr">
                <a:tint val="80000"/>
                <a:shade val="100000"/>
                <a:satMod val="150000"/>
              </a:schemeClr>
            </a:gs>
            <a:gs pos="100000">
              <a:schemeClr val="phClr">
                <a:tint val="50000"/>
                <a:shade val="100000"/>
                <a:satMod val="150000"/>
              </a:schemeClr>
            </a:gs>
          </a:gsLst>
          <a:path path="circle">
            <a:fillToRect l="100000" t="100000" r="100000" b="100000"/>
          </a:path>
        </a:gradFill>
      </a:fillStyleLst>
      <a:lnStyleLst>
        <a:ln w="12700" cap="flat" cmpd="sng" algn="ctr">
          <a:solidFill>
            <a:schemeClr val="phClr">
              <a:shade val="95000"/>
              <a:satMod val="105000"/>
            </a:schemeClr>
          </a:solidFill>
          <a:prstDash val="solid"/>
        </a:ln>
        <a:ln w="25400" cap="flat" cmpd="dbl" algn="ctr">
          <a:solidFill>
            <a:schemeClr val="phClr"/>
          </a:solidFill>
          <a:prstDash val="solid"/>
        </a:ln>
        <a:ln w="31750" cap="flat" cmpd="dbl" algn="ctr">
          <a:solidFill>
            <a:schemeClr val="phClr"/>
          </a:solidFill>
          <a:prstDash val="solid"/>
        </a:ln>
      </a:lnStyleLst>
      <a:effectStyleLst>
        <a:effectStyle>
          <a:effectLst/>
        </a:effectStyle>
        <a:effectStyle>
          <a:effectLst>
            <a:outerShdw blurRad="63500" dist="25400" dir="5400000" sx="101000" sy="101000" rotWithShape="0">
              <a:srgbClr val="000000">
                <a:alpha val="40000"/>
              </a:srgbClr>
            </a:outerShdw>
          </a:effectLst>
        </a:effectStyle>
        <a:effectStyle>
          <a:effectLst>
            <a:innerShdw blurRad="127000" dist="25400" dir="13500000">
              <a:srgbClr val="C0C0C0">
                <a:alpha val="75000"/>
              </a:srgbClr>
            </a:innerShdw>
            <a:outerShdw blurRad="88900" dist="25400" dir="5400000" sx="102000" sy="102000" algn="ctr" rotWithShape="0">
              <a:srgbClr val="C0C0C0">
                <a:alpha val="40000"/>
              </a:srgbClr>
            </a:outerShdw>
          </a:effectLst>
          <a:scene3d>
            <a:camera prst="perspectiveLeft" fov="300000"/>
            <a:lightRig rig="soft" dir="l">
              <a:rot lat="0" lon="0" rev="4200000"/>
            </a:lightRig>
          </a:scene3d>
          <a:sp3d extrusionH="38100" prstMaterial="powder">
            <a:bevelT w="50800" h="88900" prst="convex"/>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blipFill rotWithShape="1">
          <a:blip xmlns:r="http://schemas.openxmlformats.org/officeDocument/2006/relationships" r:embed="rId1">
            <a:duotone>
              <a:schemeClr val="phClr">
                <a:shade val="40000"/>
                <a:satMod val="400000"/>
              </a:schemeClr>
              <a:schemeClr val="phClr">
                <a:tint val="10000"/>
                <a:satMod val="200000"/>
              </a:schemeClr>
            </a:duotone>
          </a:blip>
          <a:stretch/>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Breeze.thmx</Template>
  <TotalTime>2524</TotalTime>
  <Words>1635</Words>
  <Application>Microsoft Office PowerPoint</Application>
  <PresentationFormat>On-screen Show (4:3)</PresentationFormat>
  <Paragraphs>129</Paragraphs>
  <Slides>21</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21</vt:i4>
      </vt:variant>
    </vt:vector>
  </HeadingPairs>
  <TitlesOfParts>
    <vt:vector size="29" baseType="lpstr">
      <vt:lpstr>Arial</vt:lpstr>
      <vt:lpstr>Calibri</vt:lpstr>
      <vt:lpstr>Courier New</vt:lpstr>
      <vt:lpstr>News Gothic MT</vt:lpstr>
      <vt:lpstr>Times New Roman</vt:lpstr>
      <vt:lpstr>Wingdings</vt:lpstr>
      <vt:lpstr>Wingdings 2</vt:lpstr>
      <vt:lpstr>Breeze</vt:lpstr>
      <vt:lpstr>Introduction to Simulation</vt:lpstr>
      <vt:lpstr>What is Simulation?</vt:lpstr>
      <vt:lpstr>Why is Simulation important?</vt:lpstr>
      <vt:lpstr>What is a Model?</vt:lpstr>
      <vt:lpstr>Types of Model</vt:lpstr>
      <vt:lpstr>Types of Simulation Model</vt:lpstr>
      <vt:lpstr>Module simulation focus</vt:lpstr>
      <vt:lpstr>Simulation of Communication System</vt:lpstr>
      <vt:lpstr>Simulation of Communication System</vt:lpstr>
      <vt:lpstr>Hierarchical view of communication systems</vt:lpstr>
      <vt:lpstr>Matlab simulation example</vt:lpstr>
      <vt:lpstr>Simulink</vt:lpstr>
      <vt:lpstr>Start Simulink from Matlab</vt:lpstr>
      <vt:lpstr>Simulink Library Browser</vt:lpstr>
      <vt:lpstr>Simulink Model Editor</vt:lpstr>
      <vt:lpstr>NetSim</vt:lpstr>
      <vt:lpstr>What does NetSim provide?</vt:lpstr>
      <vt:lpstr>NetSim Network Model</vt:lpstr>
      <vt:lpstr>NetSim network Statistics</vt:lpstr>
      <vt:lpstr>NetSim Analytics example</vt:lpstr>
      <vt:lpstr>Questions?</vt:lpstr>
    </vt:vector>
  </TitlesOfParts>
  <Company>Swansea Metropolitan University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Kapilan Radhakrishnan</dc:creator>
  <cp:lastModifiedBy>Simon Downes</cp:lastModifiedBy>
  <cp:revision>88</cp:revision>
  <dcterms:created xsi:type="dcterms:W3CDTF">2011-10-03T10:20:59Z</dcterms:created>
  <dcterms:modified xsi:type="dcterms:W3CDTF">2019-02-06T11:13:26Z</dcterms:modified>
</cp:coreProperties>
</file>