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4"/>
  </p:notesMasterIdLst>
  <p:handoutMasterIdLst>
    <p:handoutMasterId r:id="rId35"/>
  </p:handoutMasterIdLst>
  <p:sldIdLst>
    <p:sldId id="294" r:id="rId2"/>
    <p:sldId id="257" r:id="rId3"/>
    <p:sldId id="308" r:id="rId4"/>
    <p:sldId id="262" r:id="rId5"/>
    <p:sldId id="263" r:id="rId6"/>
    <p:sldId id="314" r:id="rId7"/>
    <p:sldId id="305" r:id="rId8"/>
    <p:sldId id="295" r:id="rId9"/>
    <p:sldId id="313" r:id="rId10"/>
    <p:sldId id="302" r:id="rId11"/>
    <p:sldId id="296" r:id="rId12"/>
    <p:sldId id="297" r:id="rId13"/>
    <p:sldId id="312" r:id="rId14"/>
    <p:sldId id="280" r:id="rId15"/>
    <p:sldId id="265" r:id="rId16"/>
    <p:sldId id="264" r:id="rId17"/>
    <p:sldId id="266" r:id="rId18"/>
    <p:sldId id="299" r:id="rId19"/>
    <p:sldId id="268" r:id="rId20"/>
    <p:sldId id="307" r:id="rId21"/>
    <p:sldId id="300" r:id="rId22"/>
    <p:sldId id="310" r:id="rId23"/>
    <p:sldId id="317" r:id="rId24"/>
    <p:sldId id="311" r:id="rId25"/>
    <p:sldId id="318" r:id="rId26"/>
    <p:sldId id="272" r:id="rId27"/>
    <p:sldId id="316" r:id="rId28"/>
    <p:sldId id="273" r:id="rId29"/>
    <p:sldId id="306" r:id="rId30"/>
    <p:sldId id="315" r:id="rId31"/>
    <p:sldId id="277" r:id="rId32"/>
    <p:sldId id="278" r:id="rId33"/>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080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4" autoAdjust="0"/>
    <p:restoredTop sz="54263" autoAdjust="0"/>
  </p:normalViewPr>
  <p:slideViewPr>
    <p:cSldViewPr>
      <p:cViewPr varScale="1">
        <p:scale>
          <a:sx n="92" d="100"/>
          <a:sy n="92" d="100"/>
        </p:scale>
        <p:origin x="75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bwMode="auto">
          <a:xfrm>
            <a:off x="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defRPr sz="1200">
                <a:latin typeface="Arial" charset="0"/>
                <a:cs typeface="Arial" charset="0"/>
              </a:defRPr>
            </a:lvl1pPr>
          </a:lstStyle>
          <a:p>
            <a:pPr>
              <a:defRPr/>
            </a:pPr>
            <a:endParaRPr lang="en-GB"/>
          </a:p>
        </p:txBody>
      </p:sp>
      <p:sp>
        <p:nvSpPr>
          <p:cNvPr id="70659" name="Rectangle 3"/>
          <p:cNvSpPr>
            <a:spLocks noGrp="1" noChangeArrowheads="1"/>
          </p:cNvSpPr>
          <p:nvPr>
            <p:ph type="dt" sz="quarter" idx="1"/>
          </p:nvPr>
        </p:nvSpPr>
        <p:spPr bwMode="auto">
          <a:xfrm>
            <a:off x="377728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lgn="r">
              <a:defRPr sz="1200">
                <a:latin typeface="Arial" charset="0"/>
                <a:cs typeface="Arial" charset="0"/>
              </a:defRPr>
            </a:lvl1pPr>
          </a:lstStyle>
          <a:p>
            <a:pPr>
              <a:defRPr/>
            </a:pPr>
            <a:endParaRPr lang="en-GB"/>
          </a:p>
        </p:txBody>
      </p:sp>
      <p:sp>
        <p:nvSpPr>
          <p:cNvPr id="70660" name="Rectangle 4"/>
          <p:cNvSpPr>
            <a:spLocks noGrp="1" noChangeArrowheads="1"/>
          </p:cNvSpPr>
          <p:nvPr>
            <p:ph type="ftr" sz="quarter" idx="2"/>
          </p:nvPr>
        </p:nvSpPr>
        <p:spPr bwMode="auto">
          <a:xfrm>
            <a:off x="0" y="9263658"/>
            <a:ext cx="2890250" cy="488382"/>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defRPr sz="1200">
                <a:latin typeface="Arial" charset="0"/>
                <a:cs typeface="Arial" charset="0"/>
              </a:defRPr>
            </a:lvl1pPr>
          </a:lstStyle>
          <a:p>
            <a:pPr>
              <a:defRPr/>
            </a:pPr>
            <a:endParaRPr lang="en-GB"/>
          </a:p>
        </p:txBody>
      </p:sp>
      <p:sp>
        <p:nvSpPr>
          <p:cNvPr id="70661" name="Rectangle 5"/>
          <p:cNvSpPr>
            <a:spLocks noGrp="1" noChangeArrowheads="1"/>
          </p:cNvSpPr>
          <p:nvPr>
            <p:ph type="sldNum" sz="quarter" idx="3"/>
          </p:nvPr>
        </p:nvSpPr>
        <p:spPr bwMode="auto">
          <a:xfrm>
            <a:off x="3777280" y="9263658"/>
            <a:ext cx="2890250" cy="488382"/>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lgn="r">
              <a:defRPr sz="1200">
                <a:latin typeface="Arial" panose="020B0604020202020204" pitchFamily="34" charset="0"/>
              </a:defRPr>
            </a:lvl1pPr>
          </a:lstStyle>
          <a:p>
            <a:fld id="{8DD07BA3-0475-4ABD-94A0-297B1DE63887}" type="slidenum">
              <a:rPr lang="en-GB" altLang="en-US"/>
              <a:pPr/>
              <a:t>‹#›</a:t>
            </a:fld>
            <a:endParaRPr lang="en-GB" altLang="en-US"/>
          </a:p>
        </p:txBody>
      </p:sp>
    </p:spTree>
    <p:extLst>
      <p:ext uri="{BB962C8B-B14F-4D97-AF65-F5344CB8AC3E}">
        <p14:creationId xmlns:p14="http://schemas.microsoft.com/office/powerpoint/2010/main" val="3856192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defRPr sz="1200">
                <a:latin typeface="Arial" charset="0"/>
                <a:cs typeface="Arial" charset="0"/>
              </a:defRPr>
            </a:lvl1pPr>
          </a:lstStyle>
          <a:p>
            <a:pPr>
              <a:defRPr/>
            </a:pPr>
            <a:endParaRPr lang="en-GB"/>
          </a:p>
        </p:txBody>
      </p:sp>
      <p:sp>
        <p:nvSpPr>
          <p:cNvPr id="7171" name="Rectangle 3"/>
          <p:cNvSpPr>
            <a:spLocks noGrp="1" noChangeArrowheads="1"/>
          </p:cNvSpPr>
          <p:nvPr>
            <p:ph type="dt" idx="1"/>
          </p:nvPr>
        </p:nvSpPr>
        <p:spPr bwMode="auto">
          <a:xfrm>
            <a:off x="377728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lgn="r">
              <a:defRPr sz="1200">
                <a:latin typeface="Arial" charset="0"/>
                <a:cs typeface="Arial" charset="0"/>
              </a:defRPr>
            </a:lvl1pPr>
          </a:lstStyle>
          <a:p>
            <a:pPr>
              <a:defRPr/>
            </a:pPr>
            <a:endParaRPr lang="en-GB"/>
          </a:p>
        </p:txBody>
      </p:sp>
      <p:sp>
        <p:nvSpPr>
          <p:cNvPr id="25604" name="Rectangle 4"/>
          <p:cNvSpPr>
            <a:spLocks noGrp="1" noRot="1" noChangeAspect="1" noChangeArrowheads="1" noTextEdit="1"/>
          </p:cNvSpPr>
          <p:nvPr>
            <p:ph type="sldImg" idx="2"/>
          </p:nvPr>
        </p:nvSpPr>
        <p:spPr bwMode="auto">
          <a:xfrm>
            <a:off x="896938" y="731838"/>
            <a:ext cx="4876800"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67221" y="4632610"/>
            <a:ext cx="5334647" cy="4389197"/>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7174" name="Rectangle 6"/>
          <p:cNvSpPr>
            <a:spLocks noGrp="1" noChangeArrowheads="1"/>
          </p:cNvSpPr>
          <p:nvPr>
            <p:ph type="ftr" sz="quarter" idx="4"/>
          </p:nvPr>
        </p:nvSpPr>
        <p:spPr bwMode="auto">
          <a:xfrm>
            <a:off x="0" y="9263658"/>
            <a:ext cx="2890250" cy="488382"/>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defRPr sz="1200">
                <a:latin typeface="Arial" charset="0"/>
                <a:cs typeface="Arial" charset="0"/>
              </a:defRPr>
            </a:lvl1pPr>
          </a:lstStyle>
          <a:p>
            <a:pPr>
              <a:defRPr/>
            </a:pPr>
            <a:endParaRPr lang="en-GB"/>
          </a:p>
        </p:txBody>
      </p:sp>
      <p:sp>
        <p:nvSpPr>
          <p:cNvPr id="7175" name="Rectangle 7"/>
          <p:cNvSpPr>
            <a:spLocks noGrp="1" noChangeArrowheads="1"/>
          </p:cNvSpPr>
          <p:nvPr>
            <p:ph type="sldNum" sz="quarter" idx="5"/>
          </p:nvPr>
        </p:nvSpPr>
        <p:spPr bwMode="auto">
          <a:xfrm>
            <a:off x="3777280" y="9263658"/>
            <a:ext cx="2890250" cy="488382"/>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lgn="r">
              <a:defRPr sz="1200">
                <a:latin typeface="Arial" panose="020B0604020202020204" pitchFamily="34" charset="0"/>
              </a:defRPr>
            </a:lvl1pPr>
          </a:lstStyle>
          <a:p>
            <a:fld id="{E16BCF76-AE14-43EB-8F2C-6865E93C17D8}" type="slidenum">
              <a:rPr lang="en-GB" altLang="en-US"/>
              <a:pPr/>
              <a:t>‹#›</a:t>
            </a:fld>
            <a:endParaRPr lang="en-GB" altLang="en-US"/>
          </a:p>
        </p:txBody>
      </p:sp>
    </p:spTree>
    <p:extLst>
      <p:ext uri="{BB962C8B-B14F-4D97-AF65-F5344CB8AC3E}">
        <p14:creationId xmlns:p14="http://schemas.microsoft.com/office/powerpoint/2010/main" val="35953518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en.wikipedia.org/wiki/OH_7#cite_note-2"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en.wikipedia.org/wiki/Great_ape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DF1513FA-D5D3-4C60-B47F-07069F7A60BB}" type="slidenum">
              <a:rPr lang="en-GB" altLang="en-US">
                <a:latin typeface="Arial" panose="020B0604020202020204" pitchFamily="34" charset="0"/>
              </a:rPr>
              <a:pPr eaLnBrk="1" hangingPunct="1"/>
              <a:t>1</a:t>
            </a:fld>
            <a:endParaRPr lang="en-GB" altLang="en-US">
              <a:latin typeface="Arial" panose="020B0604020202020204" pitchFamily="34" charset="0"/>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8683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35A45943-A395-4EF1-9A26-201E39A09CFD}" type="slidenum">
              <a:rPr lang="en-GB" altLang="en-US">
                <a:latin typeface="Arial" panose="020B0604020202020204" pitchFamily="34" charset="0"/>
              </a:rPr>
              <a:pPr eaLnBrk="1" hangingPunct="1"/>
              <a:t>2</a:t>
            </a:fld>
            <a:endParaRPr lang="en-GB" altLang="en-US">
              <a:latin typeface="Arial" panose="020B0604020202020204" pitchFamily="34"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i="1" dirty="0" smtClean="0">
                <a:latin typeface="Arial" panose="020B0604020202020204" pitchFamily="34" charset="0"/>
                <a:cs typeface="Arial" panose="020B0604020202020204" pitchFamily="34" charset="0"/>
              </a:rPr>
              <a:t>Homo </a:t>
            </a:r>
            <a:r>
              <a:rPr lang="en-GB" altLang="en-US" i="1" dirty="0" err="1" smtClean="0">
                <a:latin typeface="Arial" panose="020B0604020202020204" pitchFamily="34" charset="0"/>
                <a:cs typeface="Arial" panose="020B0604020202020204" pitchFamily="34" charset="0"/>
              </a:rPr>
              <a:t>habilis</a:t>
            </a:r>
            <a:r>
              <a:rPr lang="en-GB" altLang="en-US" dirty="0" smtClean="0">
                <a:latin typeface="Arial" panose="020B0604020202020204" pitchFamily="34" charset="0"/>
                <a:cs typeface="Arial" panose="020B0604020202020204" pitchFamily="34" charset="0"/>
              </a:rPr>
              <a:t>: The Muddle in the Middle</a:t>
            </a:r>
          </a:p>
          <a:p>
            <a:pPr eaLnBrk="1" hangingPunct="1"/>
            <a:r>
              <a:rPr lang="en-GB" altLang="en-US" dirty="0" smtClean="0">
                <a:latin typeface="Arial" panose="020B0604020202020204" pitchFamily="34" charset="0"/>
                <a:cs typeface="Arial" panose="020B0604020202020204" pitchFamily="34" charset="0"/>
              </a:rPr>
              <a:t>What we can say about the period around 2 mya (the </a:t>
            </a:r>
            <a:r>
              <a:rPr lang="en-GB" altLang="en-US" dirty="0" err="1" smtClean="0">
                <a:latin typeface="Arial" panose="020B0604020202020204" pitchFamily="34" charset="0"/>
                <a:cs typeface="Arial" panose="020B0604020202020204" pitchFamily="34" charset="0"/>
              </a:rPr>
              <a:t>Plio</a:t>
            </a:r>
            <a:r>
              <a:rPr lang="en-GB" altLang="en-US" dirty="0" smtClean="0">
                <a:latin typeface="Arial" panose="020B0604020202020204" pitchFamily="34" charset="0"/>
                <a:cs typeface="Arial" panose="020B0604020202020204" pitchFamily="34" charset="0"/>
              </a:rPr>
              <a:t>-Pleistocene boundary) is that there is an amazing diversity of hominids.  There at a host of Australopithecines in both South and East Africa, (the gracile </a:t>
            </a:r>
            <a:r>
              <a:rPr lang="en-GB" altLang="en-US" dirty="0" err="1" smtClean="0">
                <a:latin typeface="Arial" panose="020B0604020202020204" pitchFamily="34" charset="0"/>
                <a:cs typeface="Arial" panose="020B0604020202020204" pitchFamily="34" charset="0"/>
              </a:rPr>
              <a:t>africanus</a:t>
            </a:r>
            <a:r>
              <a:rPr lang="en-GB" altLang="en-US" dirty="0" smtClean="0">
                <a:latin typeface="Arial" panose="020B0604020202020204" pitchFamily="34" charset="0"/>
                <a:cs typeface="Arial" panose="020B0604020202020204" pitchFamily="34" charset="0"/>
              </a:rPr>
              <a:t> and </a:t>
            </a:r>
            <a:r>
              <a:rPr lang="en-GB" altLang="en-US" dirty="0" err="1" smtClean="0">
                <a:latin typeface="Arial" panose="020B0604020202020204" pitchFamily="34" charset="0"/>
                <a:cs typeface="Arial" panose="020B0604020202020204" pitchFamily="34" charset="0"/>
              </a:rPr>
              <a:t>Paranthropous</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robustus</a:t>
            </a:r>
            <a:r>
              <a:rPr lang="en-GB" altLang="en-US" dirty="0" smtClean="0">
                <a:latin typeface="Arial" panose="020B0604020202020204" pitchFamily="34" charset="0"/>
                <a:cs typeface="Arial" panose="020B0604020202020204" pitchFamily="34" charset="0"/>
              </a:rPr>
              <a:t> in South Africa and In East Africa possibly the last of the Australopithecus </a:t>
            </a:r>
            <a:r>
              <a:rPr lang="en-GB" altLang="en-US" dirty="0" err="1" smtClean="0">
                <a:latin typeface="Arial" panose="020B0604020202020204" pitchFamily="34" charset="0"/>
                <a:cs typeface="Arial" panose="020B0604020202020204" pitchFamily="34" charset="0"/>
              </a:rPr>
              <a:t>aethiopicus</a:t>
            </a:r>
            <a:r>
              <a:rPr lang="en-GB" altLang="en-US" dirty="0" smtClean="0">
                <a:latin typeface="Arial" panose="020B0604020202020204" pitchFamily="34" charset="0"/>
                <a:cs typeface="Arial" panose="020B0604020202020204" pitchFamily="34" charset="0"/>
              </a:rPr>
              <a:t>, and the </a:t>
            </a:r>
            <a:r>
              <a:rPr lang="en-GB" altLang="en-US" dirty="0" err="1" smtClean="0">
                <a:latin typeface="Arial" panose="020B0604020202020204" pitchFamily="34" charset="0"/>
                <a:cs typeface="Arial" panose="020B0604020202020204" pitchFamily="34" charset="0"/>
              </a:rPr>
              <a:t>robustus</a:t>
            </a:r>
            <a:r>
              <a:rPr lang="en-GB" altLang="en-US" dirty="0" smtClean="0">
                <a:latin typeface="Arial" panose="020B0604020202020204" pitchFamily="34" charset="0"/>
                <a:cs typeface="Arial" panose="020B0604020202020204" pitchFamily="34" charset="0"/>
              </a:rPr>
              <a:t>. Along side this diversity enter the earliest Homo. It is more than possible there are more than this, who knows.   The vast array of hominids at this time makes any discussion of lineages very complex - especially when one focuses on the </a:t>
            </a:r>
            <a:r>
              <a:rPr lang="en-GB" altLang="en-US" dirty="0" err="1" smtClean="0">
                <a:latin typeface="Arial" panose="020B0604020202020204" pitchFamily="34" charset="0"/>
                <a:cs typeface="Arial" panose="020B0604020202020204" pitchFamily="34" charset="0"/>
              </a:rPr>
              <a:t>habilines</a:t>
            </a:r>
            <a:r>
              <a:rPr lang="en-GB" altLang="en-US" dirty="0" smtClean="0">
                <a:latin typeface="Arial" panose="020B0604020202020204" pitchFamily="34" charset="0"/>
                <a:cs typeface="Arial" panose="020B0604020202020204" pitchFamily="34" charset="0"/>
              </a:rPr>
              <a:t>. What we do know is that there are none as diverse as the </a:t>
            </a:r>
            <a:r>
              <a:rPr lang="en-GB" altLang="en-US" dirty="0" err="1" smtClean="0">
                <a:latin typeface="Arial" panose="020B0604020202020204" pitchFamily="34" charset="0"/>
                <a:cs typeface="Arial" panose="020B0604020202020204" pitchFamily="34" charset="0"/>
              </a:rPr>
              <a:t>habilines</a:t>
            </a:r>
            <a:r>
              <a:rPr lang="en-GB" altLang="en-US" dirty="0" smtClean="0">
                <a:latin typeface="Arial" panose="020B0604020202020204" pitchFamily="34" charset="0"/>
                <a:cs typeface="Arial" panose="020B0604020202020204" pitchFamily="34" charset="0"/>
              </a:rPr>
              <a:t>. So diverse are they, so un-alike do they look, that we can confidently say that as a single species they do not exist. We do really know lots of them do exist, but it the want of a better understanding of such taxonomic diversity that they all get lumped in together. Papers include titles such as Homo </a:t>
            </a:r>
            <a:r>
              <a:rPr lang="en-GB" altLang="en-US" dirty="0" err="1" smtClean="0">
                <a:latin typeface="Arial" panose="020B0604020202020204" pitchFamily="34" charset="0"/>
                <a:cs typeface="Arial" panose="020B0604020202020204" pitchFamily="34" charset="0"/>
              </a:rPr>
              <a:t>habilis</a:t>
            </a:r>
            <a:r>
              <a:rPr lang="en-GB" altLang="en-US" dirty="0" smtClean="0">
                <a:latin typeface="Arial" panose="020B0604020202020204" pitchFamily="34" charset="0"/>
                <a:cs typeface="Arial" panose="020B0604020202020204" pitchFamily="34" charset="0"/>
              </a:rPr>
              <a:t> – the well known but ill defined species, or the many faces of Homo </a:t>
            </a:r>
            <a:r>
              <a:rPr lang="en-GB" altLang="en-US" dirty="0" err="1" smtClean="0">
                <a:latin typeface="Arial" panose="020B0604020202020204" pitchFamily="34" charset="0"/>
                <a:cs typeface="Arial" panose="020B0604020202020204" pitchFamily="34" charset="0"/>
              </a:rPr>
              <a:t>habilis</a:t>
            </a:r>
            <a:r>
              <a:rPr lang="en-GB" altLang="en-US" dirty="0" smtClean="0">
                <a:latin typeface="Arial" panose="020B0604020202020204" pitchFamily="34" charset="0"/>
                <a:cs typeface="Arial" panose="020B0604020202020204" pitchFamily="34" charset="0"/>
              </a:rPr>
              <a:t> reflecting the variation that </a:t>
            </a:r>
            <a:r>
              <a:rPr lang="en-GB" altLang="en-US" dirty="0" err="1" smtClean="0">
                <a:latin typeface="Arial" panose="020B0604020202020204" pitchFamily="34" charset="0"/>
                <a:cs typeface="Arial" panose="020B0604020202020204" pitchFamily="34" charset="0"/>
              </a:rPr>
              <a:t>exisits</a:t>
            </a:r>
            <a:r>
              <a:rPr lang="en-GB" altLang="en-US" dirty="0" smtClean="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51650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Geological marvel, across the</a:t>
            </a:r>
            <a:r>
              <a:rPr lang="en-GB" baseline="0" dirty="0" smtClean="0"/>
              <a:t> </a:t>
            </a:r>
            <a:r>
              <a:rPr lang="en-GB" dirty="0" smtClean="0"/>
              <a:t>whole eastern boarder of Africa, through to southern Arabia, caused by faulting of the African and Arabian plates, and pulling apart of the</a:t>
            </a:r>
            <a:r>
              <a:rPr lang="en-GB" baseline="0" dirty="0" smtClean="0"/>
              <a:t> African plate. Just happens to be a divergent plate margin.</a:t>
            </a:r>
            <a:endParaRPr lang="en-GB" dirty="0"/>
          </a:p>
        </p:txBody>
      </p:sp>
      <p:sp>
        <p:nvSpPr>
          <p:cNvPr id="4" name="Slide Number Placeholder 3"/>
          <p:cNvSpPr>
            <a:spLocks noGrp="1"/>
          </p:cNvSpPr>
          <p:nvPr>
            <p:ph type="sldNum" sz="quarter" idx="10"/>
          </p:nvPr>
        </p:nvSpPr>
        <p:spPr/>
        <p:txBody>
          <a:bodyPr/>
          <a:lstStyle/>
          <a:p>
            <a:fld id="{E16BCF76-AE14-43EB-8F2C-6865E93C17D8}" type="slidenum">
              <a:rPr lang="en-GB" altLang="en-US" smtClean="0"/>
              <a:pPr/>
              <a:t>3</a:t>
            </a:fld>
            <a:endParaRPr lang="en-GB" altLang="en-US"/>
          </a:p>
        </p:txBody>
      </p:sp>
    </p:spTree>
    <p:extLst>
      <p:ext uri="{BB962C8B-B14F-4D97-AF65-F5344CB8AC3E}">
        <p14:creationId xmlns:p14="http://schemas.microsoft.com/office/powerpoint/2010/main" val="980462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6299B298-91AF-47A7-B8CA-25A3EEF07DAD}" type="slidenum">
              <a:rPr lang="en-GB" altLang="en-US">
                <a:latin typeface="Arial" panose="020B0604020202020204" pitchFamily="34" charset="0"/>
              </a:rPr>
              <a:pPr eaLnBrk="1" hangingPunct="1"/>
              <a:t>4</a:t>
            </a:fld>
            <a:endParaRPr lang="en-GB" altLang="en-US">
              <a:latin typeface="Arial" panose="020B0604020202020204" pitchFamily="34"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The first were found by Louis and Mary Leakey at Olduvai Gorge and were described and announced in 1964. The species has been problematical from the start although Louis did say in classifying this species one had to take a broad perspective and not rely on one or two distinguishing features.  This proved to be very prophetic.  Most of the critics said that all the material described by the Leakey's from Olduvai, could be accommodated in either the </a:t>
            </a:r>
            <a:r>
              <a:rPr lang="en-GB" altLang="en-US" dirty="0" err="1" smtClean="0">
                <a:latin typeface="Arial" panose="020B0604020202020204" pitchFamily="34" charset="0"/>
                <a:cs typeface="Arial" panose="020B0604020202020204" pitchFamily="34" charset="0"/>
              </a:rPr>
              <a:t>Australs</a:t>
            </a:r>
            <a:r>
              <a:rPr lang="en-GB" altLang="en-US" dirty="0" smtClean="0">
                <a:latin typeface="Arial" panose="020B0604020202020204" pitchFamily="34" charset="0"/>
                <a:cs typeface="Arial" panose="020B0604020202020204" pitchFamily="34" charset="0"/>
              </a:rPr>
              <a:t> or the erectus grades and that a new species was unnecessary.  Subsequent finds from </a:t>
            </a:r>
            <a:r>
              <a:rPr lang="en-GB" altLang="en-US" dirty="0" err="1" smtClean="0">
                <a:latin typeface="Arial" panose="020B0604020202020204" pitchFamily="34" charset="0"/>
                <a:cs typeface="Arial" panose="020B0604020202020204" pitchFamily="34" charset="0"/>
              </a:rPr>
              <a:t>Omo</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Swartkrans</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Koobi</a:t>
            </a:r>
            <a:r>
              <a:rPr lang="en-GB" altLang="en-US" dirty="0" smtClean="0">
                <a:latin typeface="Arial" panose="020B0604020202020204" pitchFamily="34" charset="0"/>
                <a:cs typeface="Arial" panose="020B0604020202020204" pitchFamily="34" charset="0"/>
              </a:rPr>
              <a:t> Fora area including West Turkana, East Turkana, etc. have supported Leakey's view that there is something different in some of these </a:t>
            </a:r>
            <a:r>
              <a:rPr lang="en-GB" altLang="en-US" dirty="0" err="1" smtClean="0">
                <a:latin typeface="Arial" panose="020B0604020202020204" pitchFamily="34" charset="0"/>
                <a:cs typeface="Arial" panose="020B0604020202020204" pitchFamily="34" charset="0"/>
              </a:rPr>
              <a:t>habilines</a:t>
            </a:r>
            <a:r>
              <a:rPr lang="en-GB" altLang="en-US" dirty="0" smtClean="0">
                <a:latin typeface="Arial" panose="020B0604020202020204" pitchFamily="34" charset="0"/>
                <a:cs typeface="Arial" panose="020B0604020202020204" pitchFamily="34" charset="0"/>
              </a:rPr>
              <a:t> and they should be classed as something different, but what is the debate.</a:t>
            </a:r>
          </a:p>
        </p:txBody>
      </p:sp>
    </p:spTree>
    <p:extLst>
      <p:ext uri="{BB962C8B-B14F-4D97-AF65-F5344CB8AC3E}">
        <p14:creationId xmlns:p14="http://schemas.microsoft.com/office/powerpoint/2010/main" val="2550229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98220957-CF30-4557-89B0-8335CBDD3A3C}" type="slidenum">
              <a:rPr lang="en-GB" altLang="en-US">
                <a:latin typeface="Arial" panose="020B0604020202020204" pitchFamily="34" charset="0"/>
              </a:rPr>
              <a:pPr eaLnBrk="1" hangingPunct="1"/>
              <a:t>5</a:t>
            </a:fld>
            <a:endParaRPr lang="en-GB" altLang="en-US">
              <a:latin typeface="Arial" panose="020B0604020202020204" pitchFamily="34" charset="0"/>
            </a:endParaRPr>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3891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Most of the material for </a:t>
            </a:r>
            <a:r>
              <a:rPr lang="en-GB" dirty="0" err="1" smtClean="0"/>
              <a:t>habilis</a:t>
            </a:r>
            <a:r>
              <a:rPr lang="en-GB" baseline="0" dirty="0" smtClean="0"/>
              <a:t> comes from the upper part of Bed 1 and from Bed II</a:t>
            </a:r>
            <a:endParaRPr lang="en-GB" dirty="0"/>
          </a:p>
        </p:txBody>
      </p:sp>
      <p:sp>
        <p:nvSpPr>
          <p:cNvPr id="4" name="Slide Number Placeholder 3"/>
          <p:cNvSpPr>
            <a:spLocks noGrp="1"/>
          </p:cNvSpPr>
          <p:nvPr>
            <p:ph type="sldNum" sz="quarter" idx="10"/>
          </p:nvPr>
        </p:nvSpPr>
        <p:spPr/>
        <p:txBody>
          <a:bodyPr/>
          <a:lstStyle/>
          <a:p>
            <a:fld id="{E16BCF76-AE14-43EB-8F2C-6865E93C17D8}" type="slidenum">
              <a:rPr lang="en-GB" altLang="en-US" smtClean="0"/>
              <a:pPr/>
              <a:t>6</a:t>
            </a:fld>
            <a:endParaRPr lang="en-GB" altLang="en-US"/>
          </a:p>
        </p:txBody>
      </p:sp>
    </p:spTree>
    <p:extLst>
      <p:ext uri="{BB962C8B-B14F-4D97-AF65-F5344CB8AC3E}">
        <p14:creationId xmlns:p14="http://schemas.microsoft.com/office/powerpoint/2010/main" val="3908274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F568214D-290F-4834-89FD-7F0B5806C191}" type="slidenum">
              <a:rPr lang="en-GB" altLang="en-US">
                <a:latin typeface="Arial" panose="020B0604020202020204" pitchFamily="34" charset="0"/>
              </a:rPr>
              <a:pPr eaLnBrk="1" hangingPunct="1"/>
              <a:t>7</a:t>
            </a:fld>
            <a:endParaRPr lang="en-GB" altLang="en-US">
              <a:latin typeface="Arial" panose="020B0604020202020204" pitchFamily="34" charset="0"/>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Who are they, what do they look like, where do they come from?</a:t>
            </a:r>
          </a:p>
          <a:p>
            <a:pPr eaLnBrk="1" hangingPunct="1"/>
            <a:r>
              <a:rPr lang="en-GB" altLang="en-US" dirty="0" smtClean="0">
                <a:latin typeface="Arial" panose="020B0604020202020204" pitchFamily="34" charset="0"/>
                <a:cs typeface="Arial" panose="020B0604020202020204" pitchFamily="34" charset="0"/>
              </a:rPr>
              <a:t>Again, the main sites are in East Africa and S. Africa. In terms of dating they pop up around 2.3-2.4 mya at West Turkana (Prat </a:t>
            </a:r>
            <a:r>
              <a:rPr lang="en-GB" altLang="en-US" i="1" dirty="0" smtClean="0">
                <a:latin typeface="Arial" panose="020B0604020202020204" pitchFamily="34" charset="0"/>
                <a:cs typeface="Arial" panose="020B0604020202020204" pitchFamily="34" charset="0"/>
              </a:rPr>
              <a:t>et al.</a:t>
            </a:r>
            <a:r>
              <a:rPr lang="en-GB" altLang="en-US" dirty="0" smtClean="0">
                <a:latin typeface="Arial" panose="020B0604020202020204" pitchFamily="34" charset="0"/>
                <a:cs typeface="Arial" panose="020B0604020202020204" pitchFamily="34" charset="0"/>
              </a:rPr>
              <a:t> 2005) at which time there only a few fragmented remains.  At a similar time period there are </a:t>
            </a:r>
            <a:r>
              <a:rPr lang="en-GB" altLang="en-US" i="1" dirty="0" smtClean="0">
                <a:latin typeface="Arial" panose="020B0604020202020204" pitchFamily="34" charset="0"/>
                <a:cs typeface="Arial" panose="020B0604020202020204" pitchFamily="34" charset="0"/>
              </a:rPr>
              <a:t>A. </a:t>
            </a:r>
            <a:r>
              <a:rPr lang="en-GB" altLang="en-US" i="1" dirty="0" err="1" smtClean="0">
                <a:latin typeface="Arial" panose="020B0604020202020204" pitchFamily="34" charset="0"/>
                <a:cs typeface="Arial" panose="020B0604020202020204" pitchFamily="34" charset="0"/>
              </a:rPr>
              <a:t>aethiopicus</a:t>
            </a:r>
            <a:r>
              <a:rPr lang="en-GB" altLang="en-US" dirty="0" smtClean="0">
                <a:latin typeface="Arial" panose="020B0604020202020204" pitchFamily="34" charset="0"/>
                <a:cs typeface="Arial" panose="020B0604020202020204" pitchFamily="34" charset="0"/>
              </a:rPr>
              <a:t> in East Africa, a </a:t>
            </a:r>
            <a:r>
              <a:rPr lang="en-GB" altLang="en-US" dirty="0" err="1" smtClean="0">
                <a:latin typeface="Arial" panose="020B0604020202020204" pitchFamily="34" charset="0"/>
                <a:cs typeface="Arial" panose="020B0604020202020204" pitchFamily="34" charset="0"/>
              </a:rPr>
              <a:t>graclie</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Austraopithecines</a:t>
            </a:r>
            <a:r>
              <a:rPr lang="en-GB" altLang="en-US" dirty="0" smtClean="0">
                <a:latin typeface="Arial" panose="020B0604020202020204" pitchFamily="34" charset="0"/>
                <a:cs typeface="Arial" panose="020B0604020202020204" pitchFamily="34" charset="0"/>
              </a:rPr>
              <a:t> and in South Africa the </a:t>
            </a:r>
            <a:r>
              <a:rPr lang="en-GB" altLang="en-US" dirty="0" err="1" smtClean="0">
                <a:latin typeface="Arial" panose="020B0604020202020204" pitchFamily="34" charset="0"/>
                <a:cs typeface="Arial" panose="020B0604020202020204" pitchFamily="34" charset="0"/>
              </a:rPr>
              <a:t>robusts</a:t>
            </a:r>
            <a:r>
              <a:rPr lang="en-GB" altLang="en-US" dirty="0" smtClean="0">
                <a:latin typeface="Arial" panose="020B0604020202020204" pitchFamily="34" charset="0"/>
                <a:cs typeface="Arial" panose="020B0604020202020204" pitchFamily="34" charset="0"/>
              </a:rPr>
              <a:t>. So quite a range.  There is some consensus (almost universal) that the early Homo lineage did evolve from an Australopithecine.  There is less consensus on which particular Australopithecine was the ancestor AND which fossils belong to the early Homo group. You will see Homo </a:t>
            </a:r>
            <a:r>
              <a:rPr lang="en-GB" altLang="en-US" dirty="0" err="1" smtClean="0">
                <a:latin typeface="Arial" panose="020B0604020202020204" pitchFamily="34" charset="0"/>
                <a:cs typeface="Arial" panose="020B0604020202020204" pitchFamily="34" charset="0"/>
              </a:rPr>
              <a:t>rudolfensis</a:t>
            </a:r>
            <a:r>
              <a:rPr lang="en-GB" altLang="en-US" dirty="0" smtClean="0">
                <a:latin typeface="Arial" panose="020B0604020202020204" pitchFamily="34" charset="0"/>
                <a:cs typeface="Arial" panose="020B0604020202020204" pitchFamily="34" charset="0"/>
              </a:rPr>
              <a:t> or some being classed as Australopithecine. </a:t>
            </a:r>
          </a:p>
          <a:p>
            <a:pPr eaLnBrk="1" hangingPunct="1"/>
            <a:endParaRPr lang="en-GB" altLang="en-US" dirty="0" smtClean="0">
              <a:latin typeface="Arial" panose="020B0604020202020204" pitchFamily="34" charset="0"/>
              <a:cs typeface="Arial" panose="020B0604020202020204" pitchFamily="34" charset="0"/>
            </a:endParaRPr>
          </a:p>
          <a:p>
            <a:pPr eaLnBrk="1" hangingPunct="1"/>
            <a:r>
              <a:rPr lang="en-GB" dirty="0" smtClean="0"/>
              <a:t>KNM-ER 1813 This fossil is one of the most complete skulls of this species from </a:t>
            </a:r>
            <a:r>
              <a:rPr lang="en-GB" dirty="0" err="1" smtClean="0"/>
              <a:t>Koobi</a:t>
            </a:r>
            <a:r>
              <a:rPr lang="en-GB" dirty="0" smtClean="0"/>
              <a:t> For a est. 1.9 mya.. Species best known from the Turkana Basin (Kenya) and Olduvai Gorge (Tanzania) in East Africa. It has a cranial capacity of only 510 cubic centimetres, well below the 600 cubic centimetre cut off that had been in place since the creation of the </a:t>
            </a:r>
            <a:r>
              <a:rPr lang="en-GB" i="1" dirty="0" smtClean="0"/>
              <a:t>Homo </a:t>
            </a:r>
            <a:r>
              <a:rPr lang="en-GB" i="1" dirty="0" err="1" smtClean="0"/>
              <a:t>habilis</a:t>
            </a:r>
            <a:r>
              <a:rPr lang="en-GB" dirty="0" smtClean="0"/>
              <a:t> species name. It is also not much larger than the average for </a:t>
            </a:r>
            <a:r>
              <a:rPr lang="en-GB" i="1" dirty="0" smtClean="0"/>
              <a:t>Australopithecus</a:t>
            </a:r>
            <a:r>
              <a:rPr lang="en-GB" dirty="0" smtClean="0"/>
              <a:t>. Still, KNM-ER 1813 is similar to many of the accepted </a:t>
            </a:r>
            <a:r>
              <a:rPr lang="en-GB" i="1" dirty="0" smtClean="0"/>
              <a:t>Homo </a:t>
            </a:r>
            <a:r>
              <a:rPr lang="en-GB" i="1" dirty="0" err="1" smtClean="0"/>
              <a:t>habilis</a:t>
            </a:r>
            <a:r>
              <a:rPr lang="en-GB" dirty="0" smtClean="0"/>
              <a:t> specimens from Olduvai Gorge</a:t>
            </a:r>
            <a:r>
              <a:rPr lang="en-GB" baseline="0" dirty="0" smtClean="0"/>
              <a:t> (such as OH20 or Twiggy) BUT is in contrast to other </a:t>
            </a:r>
            <a:r>
              <a:rPr lang="en-GB" baseline="0" dirty="0" err="1" smtClean="0"/>
              <a:t>habiline</a:t>
            </a:r>
            <a:r>
              <a:rPr lang="en-GB" baseline="0" dirty="0" smtClean="0"/>
              <a:t> material (such as KNM-ER-1470). </a:t>
            </a:r>
            <a:r>
              <a:rPr lang="en-GB" dirty="0" smtClean="0"/>
              <a:t>The similarities include overall size, smaller orbits, and sub-nasal </a:t>
            </a:r>
            <a:r>
              <a:rPr lang="en-GB" dirty="0" err="1" smtClean="0"/>
              <a:t>prognathism</a:t>
            </a:r>
            <a:r>
              <a:rPr lang="en-GB" dirty="0" smtClean="0"/>
              <a:t> (projection of the face below the nose). It is somewhat skewed on its left side, a result of the pressures the skull experienced during the fossilization process. It has relatively small teeth and small cranium. She is diminutive,</a:t>
            </a:r>
            <a:r>
              <a:rPr lang="en-GB" baseline="0" dirty="0" smtClean="0"/>
              <a:t> classed as a female of the species. </a:t>
            </a:r>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9631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4AACB0AC-416C-429F-BB2A-E1FD9F4D009E}" type="slidenum">
              <a:rPr lang="en-GB" altLang="en-US">
                <a:latin typeface="Arial" panose="020B0604020202020204" pitchFamily="34" charset="0"/>
              </a:rPr>
              <a:pPr eaLnBrk="1" hangingPunct="1"/>
              <a:t>8</a:t>
            </a:fld>
            <a:endParaRPr lang="en-GB" altLang="en-US">
              <a:latin typeface="Arial" panose="020B0604020202020204" pitchFamily="34"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The first problem to overcome was that of brain size. From the 19th C. it had been decided that part of the distinction between ape and human was brain size. Sir Arthur Keith (one of the leading anatomists of the day) arbitrarily decided on 750cc. as the defining distinction and the mark of a true human.  Pronouncing such a large cranial capacity for any Human ancestor had a direct consequence on the fossil records of the day – as none of the proposed ancestors had such a large cranial capacity.  He was one of the four people who were involved with the Piltdown fraud and as a consequence of this he accepted Piltdown as ancestral and rejected </a:t>
            </a:r>
            <a:r>
              <a:rPr lang="en-GB" altLang="en-US" dirty="0" err="1" smtClean="0">
                <a:latin typeface="Arial" panose="020B0604020202020204" pitchFamily="34" charset="0"/>
                <a:cs typeface="Arial" panose="020B0604020202020204" pitchFamily="34" charset="0"/>
              </a:rPr>
              <a:t>Taung</a:t>
            </a:r>
            <a:r>
              <a:rPr lang="en-GB" altLang="en-US" dirty="0" smtClean="0">
                <a:latin typeface="Arial" panose="020B0604020202020204" pitchFamily="34" charset="0"/>
                <a:cs typeface="Arial" panose="020B0604020202020204" pitchFamily="34" charset="0"/>
              </a:rPr>
              <a:t> (and the others) as not ancestral.   It was evident to anyone that even as an adult the tiny </a:t>
            </a:r>
            <a:r>
              <a:rPr lang="en-GB" altLang="en-US" dirty="0" err="1" smtClean="0">
                <a:latin typeface="Arial" panose="020B0604020202020204" pitchFamily="34" charset="0"/>
                <a:cs typeface="Arial" panose="020B0604020202020204" pitchFamily="34" charset="0"/>
              </a:rPr>
              <a:t>Taung</a:t>
            </a:r>
            <a:r>
              <a:rPr lang="en-GB" altLang="en-US" dirty="0" smtClean="0">
                <a:latin typeface="Arial" panose="020B0604020202020204" pitchFamily="34" charset="0"/>
                <a:cs typeface="Arial" panose="020B0604020202020204" pitchFamily="34" charset="0"/>
              </a:rPr>
              <a:t> would not attain such a large cranial capacity.  Once a growing collection of known hominids emerged, mainly </a:t>
            </a:r>
            <a:r>
              <a:rPr lang="en-GB" altLang="en-US" i="1" dirty="0" smtClean="0">
                <a:latin typeface="Arial" panose="020B0604020202020204" pitchFamily="34" charset="0"/>
                <a:cs typeface="Arial" panose="020B0604020202020204" pitchFamily="34" charset="0"/>
              </a:rPr>
              <a:t>H. erectus</a:t>
            </a:r>
            <a:r>
              <a:rPr lang="en-GB" altLang="en-US" dirty="0" smtClean="0">
                <a:latin typeface="Arial" panose="020B0604020202020204" pitchFamily="34" charset="0"/>
                <a:cs typeface="Arial" panose="020B0604020202020204" pitchFamily="34" charset="0"/>
              </a:rPr>
              <a:t> fossils etc., the cranial capacity was lowered to 700cc.  </a:t>
            </a:r>
            <a:r>
              <a:rPr lang="en-GB" altLang="en-US" i="1" dirty="0" err="1" smtClean="0">
                <a:latin typeface="Arial" panose="020B0604020202020204" pitchFamily="34" charset="0"/>
                <a:cs typeface="Arial" panose="020B0604020202020204" pitchFamily="34" charset="0"/>
              </a:rPr>
              <a:t>Habilis</a:t>
            </a:r>
            <a:r>
              <a:rPr lang="en-GB" altLang="en-US" i="1" dirty="0" smtClean="0">
                <a:latin typeface="Arial" panose="020B0604020202020204" pitchFamily="34" charset="0"/>
                <a:cs typeface="Arial" panose="020B0604020202020204" pitchFamily="34" charset="0"/>
              </a:rPr>
              <a:t>'  </a:t>
            </a:r>
            <a:r>
              <a:rPr lang="en-GB" altLang="en-US" dirty="0" smtClean="0">
                <a:latin typeface="Arial" panose="020B0604020202020204" pitchFamily="34" charset="0"/>
                <a:cs typeface="Arial" panose="020B0604020202020204" pitchFamily="34" charset="0"/>
              </a:rPr>
              <a:t>problem was that it was it did not even reach this! They averaged 600cc., ranging from 510 to 650 cc. Simply not big enough to be human, but equally, too big to be a Australopithecine or an ape.  Especially when the brain body ratio was taken into account (brain size is relative to body size – </a:t>
            </a:r>
            <a:r>
              <a:rPr lang="en-GB" altLang="en-US" dirty="0" err="1" smtClean="0">
                <a:latin typeface="Arial" panose="020B0604020202020204" pitchFamily="34" charset="0"/>
                <a:cs typeface="Arial" panose="020B0604020202020204" pitchFamily="34" charset="0"/>
              </a:rPr>
              <a:t>habilis</a:t>
            </a:r>
            <a:r>
              <a:rPr lang="en-GB" altLang="en-US" dirty="0" smtClean="0">
                <a:latin typeface="Arial" panose="020B0604020202020204" pitchFamily="34" charset="0"/>
                <a:cs typeface="Arial" panose="020B0604020202020204" pitchFamily="34" charset="0"/>
              </a:rPr>
              <a:t> was small bodied making its brain relative larger again Elton, Bishop and Wood 2001). </a:t>
            </a:r>
          </a:p>
        </p:txBody>
      </p:sp>
    </p:spTree>
    <p:extLst>
      <p:ext uri="{BB962C8B-B14F-4D97-AF65-F5344CB8AC3E}">
        <p14:creationId xmlns:p14="http://schemas.microsoft.com/office/powerpoint/2010/main" val="3140157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Chalres</a:t>
            </a:r>
            <a:r>
              <a:rPr lang="en-GB" dirty="0" smtClean="0"/>
              <a:t> Dawson, Sir Author Kith, Woodward etc. accepted</a:t>
            </a:r>
            <a:r>
              <a:rPr lang="en-GB" baseline="0" dirty="0" smtClean="0"/>
              <a:t> a faked skull and orang jaw as being real. They saw this in 1912, Dart not discovered </a:t>
            </a:r>
            <a:r>
              <a:rPr lang="en-GB" baseline="0" dirty="0" err="1" smtClean="0"/>
              <a:t>Taung</a:t>
            </a:r>
            <a:r>
              <a:rPr lang="en-GB" baseline="0" dirty="0" smtClean="0"/>
              <a:t> yet, and when he did this was the reason for rejection. Knew about the Asian material, but then this was the Dutch East India company man and a Dutchman!</a:t>
            </a:r>
            <a:endParaRPr lang="en-GB" dirty="0"/>
          </a:p>
        </p:txBody>
      </p:sp>
      <p:sp>
        <p:nvSpPr>
          <p:cNvPr id="4" name="Slide Number Placeholder 3"/>
          <p:cNvSpPr>
            <a:spLocks noGrp="1"/>
          </p:cNvSpPr>
          <p:nvPr>
            <p:ph type="sldNum" sz="quarter" idx="10"/>
          </p:nvPr>
        </p:nvSpPr>
        <p:spPr/>
        <p:txBody>
          <a:bodyPr/>
          <a:lstStyle/>
          <a:p>
            <a:fld id="{E16BCF76-AE14-43EB-8F2C-6865E93C17D8}" type="slidenum">
              <a:rPr lang="en-GB" altLang="en-US" smtClean="0"/>
              <a:pPr/>
              <a:t>9</a:t>
            </a:fld>
            <a:endParaRPr lang="en-GB" altLang="en-US"/>
          </a:p>
        </p:txBody>
      </p:sp>
    </p:spTree>
    <p:extLst>
      <p:ext uri="{BB962C8B-B14F-4D97-AF65-F5344CB8AC3E}">
        <p14:creationId xmlns:p14="http://schemas.microsoft.com/office/powerpoint/2010/main" val="1564856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0E5E86E4-100D-44C0-BB42-2790F2468C80}" type="slidenum">
              <a:rPr lang="en-GB" altLang="en-US">
                <a:latin typeface="Arial" panose="020B0604020202020204" pitchFamily="34" charset="0"/>
              </a:rPr>
              <a:pPr eaLnBrk="1" hangingPunct="1"/>
              <a:t>10</a:t>
            </a:fld>
            <a:endParaRPr lang="en-GB" altLang="en-US">
              <a:latin typeface="Arial" panose="020B0604020202020204" pitchFamily="34" charset="0"/>
            </a:endParaRPr>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Much of the material from late Pliocene has not been assigned to any species – it is just loosely termed either Australopithecine or Homo without being described or defined. Every time another is found, it adds further variation to the sample as a whole. Some look more advanced than others.  One has a large brain, 650 cc another is only 510 cc.  One has a relatively advanced post crania the other very primitive.  One stands only 3’ 3’’ tall, has forelimbs larger than Lucy's but the </a:t>
            </a:r>
            <a:r>
              <a:rPr lang="en-GB" altLang="en-US" dirty="0" err="1" smtClean="0">
                <a:latin typeface="Arial" panose="020B0604020202020204" pitchFamily="34" charset="0"/>
                <a:cs typeface="Arial" panose="020B0604020202020204" pitchFamily="34" charset="0"/>
              </a:rPr>
              <a:t>hindlimbs</a:t>
            </a:r>
            <a:r>
              <a:rPr lang="en-GB" altLang="en-US" dirty="0" smtClean="0">
                <a:latin typeface="Arial" panose="020B0604020202020204" pitchFamily="34" charset="0"/>
                <a:cs typeface="Arial" panose="020B0604020202020204" pitchFamily="34" charset="0"/>
              </a:rPr>
              <a:t> are about the same size.  Like wise some are particularly advanced looking, more like erectus and do not show any arboreal adaptations.  Even at Olduvai there are differences between the earlier Bed I material looking more primitive and the later Bed II material looking more advanced (so even in the same location they look different). There is a host of material and but it does appear that there may be patterns within the material.</a:t>
            </a:r>
          </a:p>
        </p:txBody>
      </p:sp>
    </p:spTree>
    <p:extLst>
      <p:ext uri="{BB962C8B-B14F-4D97-AF65-F5344CB8AC3E}">
        <p14:creationId xmlns:p14="http://schemas.microsoft.com/office/powerpoint/2010/main" val="1104871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5DEB193D-B155-4759-8B9E-9E4EE9270BE5}" type="slidenum">
              <a:rPr lang="en-GB" altLang="en-US">
                <a:latin typeface="Arial" panose="020B0604020202020204" pitchFamily="34" charset="0"/>
              </a:rPr>
              <a:pPr eaLnBrk="1" hangingPunct="1"/>
              <a:t>11</a:t>
            </a:fld>
            <a:endParaRPr lang="en-GB" altLang="en-US">
              <a:latin typeface="Arial" panose="020B0604020202020204" pitchFamily="34" charset="0"/>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They fall into groups like this, Small brain, small stature like </a:t>
            </a:r>
          </a:p>
          <a:p>
            <a:pPr eaLnBrk="1" hangingPunct="1"/>
            <a:r>
              <a:rPr lang="en-GB" altLang="en-US" dirty="0" smtClean="0">
                <a:latin typeface="Arial" panose="020B0604020202020204" pitchFamily="34" charset="0"/>
                <a:cs typeface="Arial" panose="020B0604020202020204" pitchFamily="34" charset="0"/>
              </a:rPr>
              <a:t>A progressive skull (slightly larger cc) and dentition but with primitive trunk and limbs.  These come only from the Olduvai Beds (Bed II) and are accepted by most as </a:t>
            </a:r>
            <a:r>
              <a:rPr lang="en-GB" altLang="en-US" i="1" dirty="0" smtClean="0">
                <a:latin typeface="Arial" panose="020B0604020202020204" pitchFamily="34" charset="0"/>
                <a:cs typeface="Arial" panose="020B0604020202020204" pitchFamily="34" charset="0"/>
              </a:rPr>
              <a:t>H. </a:t>
            </a:r>
            <a:r>
              <a:rPr lang="en-GB" altLang="en-US" i="1" dirty="0" err="1" smtClean="0">
                <a:latin typeface="Arial" panose="020B0604020202020204" pitchFamily="34" charset="0"/>
                <a:cs typeface="Arial" panose="020B0604020202020204" pitchFamily="34" charset="0"/>
              </a:rPr>
              <a:t>Habilis</a:t>
            </a:r>
            <a:r>
              <a:rPr lang="en-GB" altLang="en-US" i="1" dirty="0" smtClean="0">
                <a:latin typeface="Arial" panose="020B0604020202020204" pitchFamily="34" charset="0"/>
                <a:cs typeface="Arial" panose="020B0604020202020204" pitchFamily="34" charset="0"/>
              </a:rPr>
              <a:t> </a:t>
            </a:r>
            <a:r>
              <a:rPr lang="en-GB" altLang="en-US" i="1" dirty="0" err="1" smtClean="0">
                <a:latin typeface="Arial" panose="020B0604020202020204" pitchFamily="34" charset="0"/>
                <a:cs typeface="Arial" panose="020B0604020202020204" pitchFamily="34" charset="0"/>
              </a:rPr>
              <a:t>senso</a:t>
            </a:r>
            <a:r>
              <a:rPr lang="en-GB" altLang="en-US" i="1" dirty="0" smtClean="0">
                <a:latin typeface="Arial" panose="020B0604020202020204" pitchFamily="34" charset="0"/>
                <a:cs typeface="Arial" panose="020B0604020202020204" pitchFamily="34" charset="0"/>
              </a:rPr>
              <a:t> </a:t>
            </a:r>
            <a:r>
              <a:rPr lang="en-GB" altLang="en-US" i="1" dirty="0" err="1" smtClean="0">
                <a:latin typeface="Arial" panose="020B0604020202020204" pitchFamily="34" charset="0"/>
                <a:cs typeface="Arial" panose="020B0604020202020204" pitchFamily="34" charset="0"/>
              </a:rPr>
              <a:t>stricto</a:t>
            </a:r>
            <a:r>
              <a:rPr lang="en-GB" altLang="en-US" dirty="0" smtClean="0">
                <a:latin typeface="Arial" panose="020B0604020202020204" pitchFamily="34" charset="0"/>
                <a:cs typeface="Arial" panose="020B0604020202020204" pitchFamily="34" charset="0"/>
              </a:rPr>
              <a:t>.  The Bed I material is more Australopithecine like and still debated. Twiggy, some sub nasal </a:t>
            </a:r>
            <a:r>
              <a:rPr lang="en-GB" altLang="en-US" dirty="0" err="1" smtClean="0">
                <a:latin typeface="Arial" panose="020B0604020202020204" pitchFamily="34" charset="0"/>
                <a:cs typeface="Arial" panose="020B0604020202020204" pitchFamily="34" charset="0"/>
              </a:rPr>
              <a:t>prognathism</a:t>
            </a:r>
            <a:r>
              <a:rPr lang="en-GB" altLang="en-US" dirty="0" smtClean="0">
                <a:latin typeface="Arial" panose="020B0604020202020204" pitchFamily="34" charset="0"/>
                <a:cs typeface="Arial" panose="020B0604020202020204" pitchFamily="34" charset="0"/>
              </a:rPr>
              <a:t> BUT not as much as the </a:t>
            </a:r>
            <a:r>
              <a:rPr lang="en-GB" altLang="en-US" dirty="0" err="1" smtClean="0">
                <a:latin typeface="Arial" panose="020B0604020202020204" pitchFamily="34" charset="0"/>
                <a:cs typeface="Arial" panose="020B0604020202020204" pitchFamily="34" charset="0"/>
              </a:rPr>
              <a:t>Australs</a:t>
            </a:r>
            <a:r>
              <a:rPr lang="en-GB" altLang="en-US" dirty="0" smtClean="0">
                <a:latin typeface="Arial" panose="020B0604020202020204" pitchFamily="34" charset="0"/>
                <a:cs typeface="Arial" panose="020B0604020202020204" pitchFamily="34" charset="0"/>
              </a:rPr>
              <a:t>, larger brain, smaller teeth – know she was an adult</a:t>
            </a:r>
            <a:r>
              <a:rPr lang="en-GB" altLang="en-US" baseline="0" dirty="0" smtClean="0">
                <a:latin typeface="Arial" panose="020B0604020202020204" pitchFamily="34" charset="0"/>
                <a:cs typeface="Arial" panose="020B0604020202020204" pitchFamily="34" charset="0"/>
              </a:rPr>
              <a:t> (3</a:t>
            </a:r>
            <a:r>
              <a:rPr lang="en-GB" altLang="en-US" baseline="30000" dirty="0" smtClean="0">
                <a:latin typeface="Arial" panose="020B0604020202020204" pitchFamily="34" charset="0"/>
                <a:cs typeface="Arial" panose="020B0604020202020204" pitchFamily="34" charset="0"/>
              </a:rPr>
              <a:t>rd</a:t>
            </a:r>
            <a:r>
              <a:rPr lang="en-GB" altLang="en-US" baseline="0" dirty="0" smtClean="0">
                <a:latin typeface="Arial" panose="020B0604020202020204" pitchFamily="34" charset="0"/>
                <a:cs typeface="Arial" panose="020B0604020202020204" pitchFamily="34" charset="0"/>
              </a:rPr>
              <a:t> molar out) but cusps are sharp, little abrasion so may not be an old at death.</a:t>
            </a:r>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1996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41338190-5E96-46AB-BF7E-1DF494D8A71E}" type="slidenum">
              <a:rPr lang="en-GB" altLang="en-US">
                <a:latin typeface="Arial" panose="020B0604020202020204" pitchFamily="34" charset="0"/>
              </a:rPr>
              <a:pPr eaLnBrk="1" hangingPunct="1"/>
              <a:t>12</a:t>
            </a:fld>
            <a:endParaRPr lang="en-GB" altLang="en-US">
              <a:latin typeface="Arial" panose="020B0604020202020204" pitchFamily="34" charset="0"/>
            </a:endParaRPr>
          </a:p>
        </p:txBody>
      </p:sp>
      <p:sp>
        <p:nvSpPr>
          <p:cNvPr id="34819"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dirty="0" smtClean="0"/>
              <a:t>A progressive trunk and limbs but with less progressive face and dentition big skull and big</a:t>
            </a:r>
            <a:r>
              <a:rPr lang="en-GB" baseline="0" dirty="0" smtClean="0"/>
              <a:t> teeth </a:t>
            </a:r>
            <a:r>
              <a:rPr lang="en-GB" dirty="0" smtClean="0"/>
              <a:t>(although the CC may be larger).  These are mostly from East Turkana and some have opted to call these </a:t>
            </a:r>
            <a:r>
              <a:rPr lang="en-GB" i="1" dirty="0" smtClean="0"/>
              <a:t>H. </a:t>
            </a:r>
            <a:r>
              <a:rPr lang="en-GB" i="1" dirty="0" err="1" smtClean="0"/>
              <a:t>rudolfensis</a:t>
            </a:r>
            <a:r>
              <a:rPr lang="en-GB" i="1" dirty="0" smtClean="0"/>
              <a:t>. </a:t>
            </a:r>
            <a:r>
              <a:rPr lang="en-GB" dirty="0" smtClean="0">
                <a:effectLst>
                  <a:outerShdw blurRad="38100" dist="38100" dir="2700000" algn="tl">
                    <a:srgbClr val="C0C0C0"/>
                  </a:outerShdw>
                </a:effectLst>
              </a:rPr>
              <a:t>Discovered in 1972 at </a:t>
            </a:r>
            <a:r>
              <a:rPr lang="en-GB" dirty="0" err="1" smtClean="0">
                <a:effectLst>
                  <a:outerShdw blurRad="38100" dist="38100" dir="2700000" algn="tl">
                    <a:srgbClr val="C0C0C0"/>
                  </a:outerShdw>
                </a:effectLst>
              </a:rPr>
              <a:t>Koobi</a:t>
            </a:r>
            <a:r>
              <a:rPr lang="en-GB" dirty="0" smtClean="0">
                <a:effectLst>
                  <a:outerShdw blurRad="38100" dist="38100" dir="2700000" algn="tl">
                    <a:srgbClr val="C0C0C0"/>
                  </a:outerShdw>
                </a:effectLst>
              </a:rPr>
              <a:t> Fora in Kenya,</a:t>
            </a:r>
            <a:r>
              <a:rPr lang="en-GB" dirty="0" smtClean="0"/>
              <a:t> </a:t>
            </a:r>
            <a:r>
              <a:rPr lang="en-GB" dirty="0" smtClean="0">
                <a:effectLst>
                  <a:outerShdw blurRad="38100" dist="38100" dir="2700000" algn="tl">
                    <a:srgbClr val="C0C0C0"/>
                  </a:outerShdw>
                </a:effectLst>
              </a:rPr>
              <a:t>Kenya National Museum-East Rudolf hence </a:t>
            </a:r>
            <a:r>
              <a:rPr lang="en-GB" i="1" dirty="0" err="1" smtClean="0">
                <a:effectLst>
                  <a:outerShdw blurRad="38100" dist="38100" dir="2700000" algn="tl">
                    <a:srgbClr val="C0C0C0"/>
                  </a:outerShdw>
                </a:effectLst>
              </a:rPr>
              <a:t>rudolfensis</a:t>
            </a:r>
            <a:r>
              <a:rPr lang="en-GB" i="1" dirty="0" smtClean="0">
                <a:effectLst>
                  <a:outerShdw blurRad="38100" dist="38100" dir="2700000" algn="tl">
                    <a:srgbClr val="C0C0C0"/>
                  </a:outerShdw>
                </a:effectLst>
              </a:rPr>
              <a:t>. </a:t>
            </a:r>
            <a:r>
              <a:rPr lang="en-GB" i="0" dirty="0" smtClean="0">
                <a:effectLst/>
              </a:rPr>
              <a:t>There is size difference and some see this</a:t>
            </a:r>
            <a:r>
              <a:rPr lang="en-GB" i="0" baseline="0" dirty="0" smtClean="0">
                <a:effectLst/>
              </a:rPr>
              <a:t> as a male and others as a different species. Long and wide face, really large cheek teeth, but no strong muscle attachments like the </a:t>
            </a:r>
            <a:r>
              <a:rPr lang="en-GB" i="0" baseline="0" dirty="0" err="1" smtClean="0">
                <a:effectLst/>
              </a:rPr>
              <a:t>robusts</a:t>
            </a:r>
            <a:r>
              <a:rPr lang="en-GB" i="0" baseline="0" dirty="0" smtClean="0">
                <a:effectLst/>
              </a:rPr>
              <a:t>.</a:t>
            </a:r>
            <a:endParaRPr lang="en-GB" i="0" dirty="0" smtClean="0">
              <a:effectLst/>
            </a:endParaRPr>
          </a:p>
          <a:p>
            <a:pPr>
              <a:defRPr/>
            </a:pPr>
            <a:endParaRPr lang="en-GB" i="1" dirty="0" smtClean="0">
              <a:effectLst>
                <a:outerShdw blurRad="38100" dist="38100" dir="2700000" algn="tl">
                  <a:srgbClr val="C0C0C0"/>
                </a:outerShdw>
              </a:effectLst>
            </a:endParaRPr>
          </a:p>
          <a:p>
            <a:pPr>
              <a:defRPr/>
            </a:pPr>
            <a:r>
              <a:rPr lang="en-GB" i="1" dirty="0" smtClean="0">
                <a:effectLst>
                  <a:outerShdw blurRad="38100" dist="38100" dir="2700000" algn="tl">
                    <a:srgbClr val="C0C0C0"/>
                  </a:outerShdw>
                </a:effectLst>
              </a:rPr>
              <a:t>Different combinations demonstrate very different views of a very diverse group</a:t>
            </a:r>
            <a:r>
              <a:rPr lang="en-GB" i="1" baseline="0" dirty="0" smtClean="0">
                <a:effectLst>
                  <a:outerShdw blurRad="38100" dist="38100" dir="2700000" algn="tl">
                    <a:srgbClr val="C0C0C0"/>
                  </a:outerShdw>
                </a:effectLst>
              </a:rPr>
              <a:t> of specimens. </a:t>
            </a:r>
            <a:endParaRPr lang="en-GB" i="1" dirty="0" smtClean="0">
              <a:effectLst>
                <a:outerShdw blurRad="38100" dist="38100" dir="2700000" algn="tl">
                  <a:srgbClr val="C0C0C0"/>
                </a:outerShdw>
              </a:effectLst>
            </a:endParaRPr>
          </a:p>
          <a:p>
            <a:pPr algn="ctr" eaLnBrk="1" hangingPunct="1">
              <a:spcBef>
                <a:spcPct val="0"/>
              </a:spcBef>
              <a:defRPr/>
            </a:pPr>
            <a:endParaRPr lang="en-GB" dirty="0" smtClean="0"/>
          </a:p>
        </p:txBody>
      </p:sp>
    </p:spTree>
    <p:extLst>
      <p:ext uri="{BB962C8B-B14F-4D97-AF65-F5344CB8AC3E}">
        <p14:creationId xmlns:p14="http://schemas.microsoft.com/office/powerpoint/2010/main" val="2879722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So what is in a name, here we have a group out of the Australopith range but also within it. H. rudolfensis also gets called Homo habilis….also Australopithecus rudolfensis.</a:t>
            </a:r>
          </a:p>
        </p:txBody>
      </p:sp>
      <p:sp>
        <p:nvSpPr>
          <p:cNvPr id="450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fld id="{B7107B01-E2B6-4B5D-A00D-2C00805BA511}" type="slidenum">
              <a:rPr lang="en-GB" altLang="en-US" smtClean="0">
                <a:latin typeface="Arial" panose="020B0604020202020204" pitchFamily="34" charset="0"/>
              </a:rPr>
              <a:pPr/>
              <a:t>13</a:t>
            </a:fld>
            <a:endParaRPr lang="en-GB" altLang="en-US" smtClean="0">
              <a:latin typeface="Arial" panose="020B0604020202020204" pitchFamily="34" charset="0"/>
            </a:endParaRPr>
          </a:p>
        </p:txBody>
      </p:sp>
    </p:spTree>
    <p:extLst>
      <p:ext uri="{BB962C8B-B14F-4D97-AF65-F5344CB8AC3E}">
        <p14:creationId xmlns:p14="http://schemas.microsoft.com/office/powerpoint/2010/main" val="9774046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09A689BD-969D-40C0-9E04-6743336D7C0F}" type="slidenum">
              <a:rPr lang="en-GB" altLang="en-US">
                <a:latin typeface="Arial" panose="020B0604020202020204" pitchFamily="34" charset="0"/>
              </a:rPr>
              <a:pPr eaLnBrk="1" hangingPunct="1"/>
              <a:t>14</a:t>
            </a:fld>
            <a:endParaRPr lang="en-GB"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Very progressive trunk and limbs and a very progressive large crania to match.  These are mainly from West Turkana and are increasingly being upgraded to an early H. erectus type, called by most </a:t>
            </a:r>
            <a:r>
              <a:rPr lang="en-GB" altLang="en-US" i="1" smtClean="0">
                <a:latin typeface="Arial" panose="020B0604020202020204" pitchFamily="34" charset="0"/>
                <a:cs typeface="Arial" panose="020B0604020202020204" pitchFamily="34" charset="0"/>
              </a:rPr>
              <a:t>H. ergaster</a:t>
            </a:r>
            <a:r>
              <a:rPr lang="en-GB" altLang="en-US" smtClean="0">
                <a:latin typeface="Arial" panose="020B0604020202020204" pitchFamily="34" charset="0"/>
                <a:cs typeface="Arial" panose="020B0604020202020204" pitchFamily="34" charset="0"/>
              </a:rPr>
              <a:t>, e.g. the Turkana Boy</a:t>
            </a:r>
          </a:p>
          <a:p>
            <a:pPr eaLnBrk="1" hangingPunct="1"/>
            <a:r>
              <a:rPr lang="en-GB" altLang="en-US" smtClean="0">
                <a:latin typeface="Arial" panose="020B0604020202020204" pitchFamily="34" charset="0"/>
                <a:cs typeface="Arial" panose="020B0604020202020204" pitchFamily="34" charset="0"/>
              </a:rPr>
              <a:t>Preferred groupings by some of the researchers in this area are:</a:t>
            </a:r>
          </a:p>
          <a:p>
            <a:pPr eaLnBrk="1" hangingPunct="1"/>
            <a:r>
              <a:rPr lang="en-GB" altLang="en-US" smtClean="0">
                <a:latin typeface="Arial" panose="020B0604020202020204" pitchFamily="34" charset="0"/>
                <a:cs typeface="Arial" panose="020B0604020202020204" pitchFamily="34" charset="0"/>
              </a:rPr>
              <a:t>The only things that they all agree on is that 1) Olduvai has habilis and 2 ) that habilis and the rest are separate, distinct taxa. Lumper or spliter. We live with the variation – hope you can too.</a:t>
            </a:r>
          </a:p>
        </p:txBody>
      </p:sp>
    </p:spTree>
    <p:extLst>
      <p:ext uri="{BB962C8B-B14F-4D97-AF65-F5344CB8AC3E}">
        <p14:creationId xmlns:p14="http://schemas.microsoft.com/office/powerpoint/2010/main" val="28784726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B14A912C-CD85-495B-83DB-B1FDF772F737}" type="slidenum">
              <a:rPr lang="en-GB" altLang="en-US">
                <a:latin typeface="Arial" panose="020B0604020202020204" pitchFamily="34" charset="0"/>
              </a:rPr>
              <a:pPr eaLnBrk="1" hangingPunct="1"/>
              <a:t>15</a:t>
            </a:fld>
            <a:endParaRPr lang="en-GB" altLang="en-US">
              <a:latin typeface="Arial" panose="020B0604020202020204" pitchFamily="34" charset="0"/>
            </a:endParaRPr>
          </a:p>
        </p:txBody>
      </p:sp>
      <p:sp>
        <p:nvSpPr>
          <p:cNvPr id="36867"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pPr eaLnBrk="1" hangingPunct="1">
              <a:defRPr/>
            </a:pPr>
            <a:r>
              <a:rPr lang="en-GB" dirty="0" smtClean="0">
                <a:latin typeface="+mn-lt"/>
              </a:rPr>
              <a:t>What does all of this variation tell us? Mainly that this demonstrate a variability in terms of many adaptations happening all at once with many forms adapting to an ever changing environment – physical adaptation BUT for the first time there is also a cultural adaptation.</a:t>
            </a:r>
          </a:p>
          <a:p>
            <a:pPr eaLnBrk="1" hangingPunct="1">
              <a:defRPr/>
            </a:pPr>
            <a:r>
              <a:rPr lang="en-GB" dirty="0" smtClean="0">
                <a:latin typeface="+mn-lt"/>
              </a:rPr>
              <a:t>What can we say about these hominids that may not exist? First off is that we can actually start talking about the archaeological record for the first time. Louis Leakey was adamant that H. </a:t>
            </a:r>
            <a:r>
              <a:rPr lang="en-GB" dirty="0" err="1" smtClean="0">
                <a:latin typeface="+mn-lt"/>
              </a:rPr>
              <a:t>habilis</a:t>
            </a:r>
            <a:r>
              <a:rPr lang="en-GB" dirty="0" smtClean="0">
                <a:latin typeface="+mn-lt"/>
              </a:rPr>
              <a:t> was a tool maker and the reason they were called Homo was because they were found with stone tools.  Man </a:t>
            </a:r>
            <a:r>
              <a:rPr lang="en-GB" dirty="0" err="1" smtClean="0">
                <a:latin typeface="+mn-lt"/>
              </a:rPr>
              <a:t>maketh</a:t>
            </a:r>
            <a:r>
              <a:rPr lang="en-GB" dirty="0" smtClean="0">
                <a:latin typeface="+mn-lt"/>
              </a:rPr>
              <a:t> the tools, and tools </a:t>
            </a:r>
            <a:r>
              <a:rPr lang="en-GB" dirty="0" err="1" smtClean="0">
                <a:latin typeface="+mn-lt"/>
              </a:rPr>
              <a:t>maketh</a:t>
            </a:r>
            <a:r>
              <a:rPr lang="en-GB" dirty="0" smtClean="0">
                <a:latin typeface="+mn-lt"/>
              </a:rPr>
              <a:t> the man, of this he was sure. However, as I indicated earlier, the robust </a:t>
            </a:r>
            <a:r>
              <a:rPr lang="en-GB" i="1" dirty="0" err="1" smtClean="0">
                <a:latin typeface="+mn-lt"/>
              </a:rPr>
              <a:t>Australs</a:t>
            </a:r>
            <a:r>
              <a:rPr lang="en-GB" dirty="0" smtClean="0">
                <a:latin typeface="+mn-lt"/>
              </a:rPr>
              <a:t> and the early </a:t>
            </a:r>
            <a:r>
              <a:rPr lang="en-GB" i="1" dirty="0" smtClean="0">
                <a:latin typeface="+mn-lt"/>
              </a:rPr>
              <a:t>Homo  </a:t>
            </a:r>
            <a:r>
              <a:rPr lang="en-GB" dirty="0" smtClean="0">
                <a:latin typeface="+mn-lt"/>
              </a:rPr>
              <a:t>were found in the same levels as stone tools. </a:t>
            </a:r>
            <a:r>
              <a:rPr lang="en-GB" dirty="0" smtClean="0">
                <a:solidFill>
                  <a:schemeClr val="bg2">
                    <a:lumMod val="60000"/>
                    <a:lumOff val="40000"/>
                  </a:schemeClr>
                </a:solidFill>
                <a:latin typeface="+mn-lt"/>
              </a:rPr>
              <a:t>60,000 animal bones, 2500 stone tools and two </a:t>
            </a:r>
            <a:r>
              <a:rPr lang="en-GB" dirty="0" err="1" smtClean="0">
                <a:solidFill>
                  <a:schemeClr val="bg2">
                    <a:lumMod val="60000"/>
                    <a:lumOff val="40000"/>
                  </a:schemeClr>
                </a:solidFill>
                <a:latin typeface="+mn-lt"/>
              </a:rPr>
              <a:t>hominins</a:t>
            </a:r>
            <a:endParaRPr lang="en-US" dirty="0" smtClean="0">
              <a:latin typeface="+mn-lt"/>
            </a:endParaRPr>
          </a:p>
          <a:p>
            <a:pPr eaLnBrk="1" hangingPunct="1">
              <a:defRPr/>
            </a:pPr>
            <a:endParaRPr lang="en-GB" dirty="0" smtClean="0"/>
          </a:p>
        </p:txBody>
      </p:sp>
    </p:spTree>
    <p:extLst>
      <p:ext uri="{BB962C8B-B14F-4D97-AF65-F5344CB8AC3E}">
        <p14:creationId xmlns:p14="http://schemas.microsoft.com/office/powerpoint/2010/main" val="5978907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FAC613F8-36C6-4938-967B-8820760C8DF8}" type="slidenum">
              <a:rPr lang="en-GB" altLang="en-US">
                <a:latin typeface="Arial" panose="020B0604020202020204" pitchFamily="34" charset="0"/>
              </a:rPr>
              <a:pPr eaLnBrk="1" hangingPunct="1"/>
              <a:t>16</a:t>
            </a:fld>
            <a:endParaRPr lang="en-GB" altLang="en-US">
              <a:latin typeface="Arial" panose="020B0604020202020204" pitchFamily="34"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2582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eaLnBrk="1" hangingPunct="1">
              <a:defRPr/>
            </a:pPr>
            <a:r>
              <a:rPr lang="en-GB" dirty="0" smtClean="0">
                <a:effectLst>
                  <a:outerShdw blurRad="38100" dist="38100" dir="2700000" algn="tl">
                    <a:srgbClr val="000000"/>
                  </a:outerShdw>
                </a:effectLst>
                <a:latin typeface="Comic Sans MS" pitchFamily="66" charset="0"/>
              </a:rPr>
              <a:t>OH 7 : </a:t>
            </a:r>
            <a:r>
              <a:rPr lang="en-GB" i="1" dirty="0" smtClean="0">
                <a:effectLst>
                  <a:outerShdw blurRad="38100" dist="38100" dir="2700000" algn="tl">
                    <a:srgbClr val="000000"/>
                  </a:outerShdw>
                </a:effectLst>
                <a:latin typeface="Comic Sans MS" pitchFamily="66" charset="0"/>
              </a:rPr>
              <a:t>Homo </a:t>
            </a:r>
            <a:r>
              <a:rPr lang="en-GB" i="1" dirty="0" err="1" smtClean="0">
                <a:effectLst>
                  <a:outerShdw blurRad="38100" dist="38100" dir="2700000" algn="tl">
                    <a:srgbClr val="000000"/>
                  </a:outerShdw>
                </a:effectLst>
                <a:latin typeface="Comic Sans MS" pitchFamily="66" charset="0"/>
              </a:rPr>
              <a:t>habilis</a:t>
            </a:r>
            <a:r>
              <a:rPr lang="en-GB" dirty="0" smtClean="0">
                <a:effectLst>
                  <a:outerShdw blurRad="38100" dist="38100" dir="2700000" algn="tl">
                    <a:srgbClr val="000000"/>
                  </a:outerShdw>
                </a:effectLst>
                <a:latin typeface="Comic Sans MS" pitchFamily="66" charset="0"/>
              </a:rPr>
              <a:t> found in the same levels as ‘</a:t>
            </a:r>
            <a:r>
              <a:rPr lang="en-GB" dirty="0" err="1" smtClean="0">
                <a:effectLst>
                  <a:outerShdw blurRad="38100" dist="38100" dir="2700000" algn="tl">
                    <a:srgbClr val="000000"/>
                  </a:outerShdw>
                </a:effectLst>
                <a:latin typeface="Comic Sans MS" pitchFamily="66" charset="0"/>
              </a:rPr>
              <a:t>Zinj</a:t>
            </a:r>
            <a:r>
              <a:rPr lang="en-GB" dirty="0" smtClean="0">
                <a:effectLst>
                  <a:outerShdw blurRad="38100" dist="38100" dir="2700000" algn="tl">
                    <a:srgbClr val="000000"/>
                  </a:outerShdw>
                </a:effectLst>
                <a:latin typeface="Comic Sans MS" pitchFamily="66" charset="0"/>
              </a:rPr>
              <a:t>’ </a:t>
            </a:r>
            <a:r>
              <a:rPr lang="en-GB" dirty="0" smtClean="0"/>
              <a:t>The remains are dated to approximately 1.75 million years, and consist of fragmented parts of a lower mandible (which still holds thirteen teeth, as well as </a:t>
            </a:r>
            <a:r>
              <a:rPr lang="en-GB" dirty="0" err="1" smtClean="0"/>
              <a:t>unerupted</a:t>
            </a:r>
            <a:r>
              <a:rPr lang="en-GB" dirty="0" smtClean="0"/>
              <a:t> wisdom teeth), an isolated maxillary molar, two parietal bones, and twenty-one finger, hand, and wrist bones.</a:t>
            </a:r>
            <a:r>
              <a:rPr lang="en-GB" baseline="30000" dirty="0" smtClean="0">
                <a:hlinkClick r:id="rId3"/>
              </a:rPr>
              <a:t>[2]</a:t>
            </a:r>
            <a:r>
              <a:rPr lang="en-GB" baseline="30000" dirty="0" smtClean="0"/>
              <a:t> </a:t>
            </a:r>
            <a:r>
              <a:rPr lang="en-GB" dirty="0" smtClean="0"/>
              <a:t>The OH 7 hand is wide, with a large thumb and broad fingertips, similar to that of humans; however, unlike in humans the fingers are relatively long and exhibit chimpanzee-like curvature. Furthermore, the thumb's orientation relative to the other fingers resembles the anatomy of </a:t>
            </a:r>
            <a:r>
              <a:rPr lang="en-GB" dirty="0" smtClean="0">
                <a:hlinkClick r:id="rId4" tooltip="Great apes"/>
              </a:rPr>
              <a:t>great apes</a:t>
            </a:r>
            <a:r>
              <a:rPr lang="en-GB" dirty="0" smtClean="0"/>
              <a:t>. CC placed at 663 cc BUT heavily reconstructed est. the fossils belonged to a 12- or 13-year-old male. THIS is one of the best preserved hands that clearly belong to one individual. </a:t>
            </a:r>
            <a:endParaRPr lang="en-GB" dirty="0" smtClean="0">
              <a:effectLst>
                <a:outerShdw blurRad="38100" dist="38100" dir="2700000" algn="tl">
                  <a:srgbClr val="000000"/>
                </a:outerShdw>
              </a:effectLst>
              <a:latin typeface="Comic Sans MS" pitchFamily="66" charset="0"/>
            </a:endParaRPr>
          </a:p>
          <a:p>
            <a:pPr eaLnBrk="1" hangingPunct="1">
              <a:defRPr/>
            </a:pPr>
            <a:endParaRPr lang="en-GB" dirty="0" smtClean="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45F06A9C-2D9B-4EF9-86C7-0B3B92796939}" type="slidenum">
              <a:rPr lang="en-GB" altLang="en-US">
                <a:latin typeface="Arial" panose="020B0604020202020204" pitchFamily="34" charset="0"/>
              </a:rPr>
              <a:pPr eaLnBrk="1" hangingPunct="1"/>
              <a:t>17</a:t>
            </a:fld>
            <a:endParaRPr lang="en-GB" altLang="en-US">
              <a:latin typeface="Arial" panose="020B0604020202020204" pitchFamily="34" charset="0"/>
            </a:endParaRPr>
          </a:p>
        </p:txBody>
      </p:sp>
    </p:spTree>
    <p:extLst>
      <p:ext uri="{BB962C8B-B14F-4D97-AF65-F5344CB8AC3E}">
        <p14:creationId xmlns:p14="http://schemas.microsoft.com/office/powerpoint/2010/main" val="18417514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eaLnBrk="1" hangingPunct="1">
              <a:defRPr/>
            </a:pPr>
            <a:r>
              <a:rPr lang="en-GB" dirty="0" smtClean="0"/>
              <a:t>This pattern is repeated in both the major tool bearing deposits namely at Olduvai and </a:t>
            </a:r>
            <a:r>
              <a:rPr lang="en-GB" dirty="0" err="1" smtClean="0"/>
              <a:t>Swartkrans</a:t>
            </a:r>
            <a:r>
              <a:rPr lang="en-GB" dirty="0" smtClean="0"/>
              <a:t>. The Robust Australopithecines in both E. and S. Africa co-existed with </a:t>
            </a:r>
            <a:r>
              <a:rPr lang="en-GB" i="1" dirty="0" smtClean="0"/>
              <a:t>H. </a:t>
            </a:r>
            <a:r>
              <a:rPr lang="en-GB" i="1" dirty="0" err="1" smtClean="0"/>
              <a:t>habilis</a:t>
            </a:r>
            <a:r>
              <a:rPr lang="en-GB" dirty="0" smtClean="0"/>
              <a:t> from 2-1.5 </a:t>
            </a:r>
            <a:r>
              <a:rPr lang="en-GB" dirty="0" err="1" smtClean="0"/>
              <a:t>mys</a:t>
            </a:r>
            <a:r>
              <a:rPr lang="en-GB" dirty="0" smtClean="0"/>
              <a:t>. Tools thought to date 2.3 </a:t>
            </a:r>
            <a:r>
              <a:rPr lang="en-GB" dirty="0" err="1" smtClean="0"/>
              <a:t>mys</a:t>
            </a:r>
            <a:r>
              <a:rPr lang="en-GB" dirty="0" smtClean="0"/>
              <a:t> at </a:t>
            </a:r>
            <a:r>
              <a:rPr lang="en-GB" dirty="0" err="1" smtClean="0"/>
              <a:t>Omo</a:t>
            </a:r>
            <a:r>
              <a:rPr lang="en-GB" dirty="0" smtClean="0"/>
              <a:t>, Ethiopia, are also present with a </a:t>
            </a:r>
            <a:r>
              <a:rPr lang="en-GB" i="1" dirty="0" smtClean="0"/>
              <a:t>Homo </a:t>
            </a:r>
            <a:r>
              <a:rPr lang="en-GB" dirty="0" smtClean="0"/>
              <a:t>sp. and a </a:t>
            </a:r>
            <a:r>
              <a:rPr lang="en-GB" dirty="0" err="1" smtClean="0"/>
              <a:t>robusts</a:t>
            </a:r>
            <a:r>
              <a:rPr lang="en-GB" dirty="0" smtClean="0"/>
              <a:t>. Equally at </a:t>
            </a:r>
            <a:r>
              <a:rPr lang="en-GB" dirty="0" err="1" smtClean="0"/>
              <a:t>Haddar</a:t>
            </a:r>
            <a:r>
              <a:rPr lang="en-GB" dirty="0" smtClean="0"/>
              <a:t>, the </a:t>
            </a:r>
            <a:r>
              <a:rPr lang="en-GB" dirty="0" err="1" smtClean="0"/>
              <a:t>Gona</a:t>
            </a:r>
            <a:r>
              <a:rPr lang="en-GB" dirty="0" smtClean="0"/>
              <a:t> river in Ethiopia a similar picture can be seen. Early tools at 2.5 </a:t>
            </a:r>
            <a:r>
              <a:rPr lang="en-GB" dirty="0" err="1" smtClean="0"/>
              <a:t>Myrs</a:t>
            </a:r>
            <a:r>
              <a:rPr lang="en-GB" dirty="0" smtClean="0"/>
              <a:t> ago, two species – Australopithecines and  early Homo - This has opened up the tool making debate.</a:t>
            </a:r>
          </a:p>
          <a:p>
            <a:pPr eaLnBrk="1" hangingPunct="1">
              <a:defRPr/>
            </a:pPr>
            <a:r>
              <a:rPr lang="en-GB" dirty="0" err="1" smtClean="0"/>
              <a:t>Shick</a:t>
            </a:r>
            <a:r>
              <a:rPr lang="en-GB" dirty="0" smtClean="0"/>
              <a:t> and </a:t>
            </a:r>
            <a:r>
              <a:rPr lang="en-GB" dirty="0" err="1" smtClean="0"/>
              <a:t>Toth</a:t>
            </a:r>
            <a:r>
              <a:rPr lang="en-GB" dirty="0" smtClean="0"/>
              <a:t> Making Silent Stone Speak - do a good resume of the debate and prefer Homo as the tool maker and user, although they do accept that the </a:t>
            </a:r>
            <a:r>
              <a:rPr lang="en-GB" dirty="0" err="1" smtClean="0"/>
              <a:t>robusts</a:t>
            </a:r>
            <a:r>
              <a:rPr lang="en-GB" dirty="0" smtClean="0"/>
              <a:t> could have made some. Many would not accept this analysis so readily now.</a:t>
            </a:r>
          </a:p>
          <a:p>
            <a:pPr eaLnBrk="1" hangingPunct="1">
              <a:defRPr/>
            </a:pPr>
            <a:r>
              <a:rPr lang="en-GB" dirty="0" smtClean="0"/>
              <a:t> </a:t>
            </a:r>
          </a:p>
          <a:p>
            <a:pPr eaLnBrk="1" hangingPunct="1">
              <a:defRPr/>
            </a:pPr>
            <a:endParaRPr lang="en-GB" dirty="0" smtClean="0"/>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394D4B35-6393-48F6-A6AC-70F43FF68A90}" type="slidenum">
              <a:rPr lang="en-GB" altLang="en-US">
                <a:latin typeface="Arial" panose="020B0604020202020204" pitchFamily="34" charset="0"/>
              </a:rPr>
              <a:pPr eaLnBrk="1" hangingPunct="1"/>
              <a:t>18</a:t>
            </a:fld>
            <a:endParaRPr lang="en-GB" altLang="en-US">
              <a:latin typeface="Arial" panose="020B0604020202020204" pitchFamily="34" charset="0"/>
            </a:endParaRPr>
          </a:p>
        </p:txBody>
      </p:sp>
    </p:spTree>
    <p:extLst>
      <p:ext uri="{BB962C8B-B14F-4D97-AF65-F5344CB8AC3E}">
        <p14:creationId xmlns:p14="http://schemas.microsoft.com/office/powerpoint/2010/main" val="383153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The stone tools themselves:  We are talking basic tool technology known as the </a:t>
            </a:r>
            <a:r>
              <a:rPr lang="en-GB" altLang="en-US" dirty="0" err="1" smtClean="0">
                <a:latin typeface="Arial" panose="020B0604020202020204" pitchFamily="34" charset="0"/>
                <a:cs typeface="Arial" panose="020B0604020202020204" pitchFamily="34" charset="0"/>
              </a:rPr>
              <a:t>Oldowan</a:t>
            </a:r>
            <a:r>
              <a:rPr lang="en-GB" altLang="en-US" dirty="0" smtClean="0">
                <a:latin typeface="Arial" panose="020B0604020202020204" pitchFamily="34" charset="0"/>
                <a:cs typeface="Arial" panose="020B0604020202020204" pitchFamily="34" charset="0"/>
              </a:rPr>
              <a:t>. These are generally regarded as the oldest stone tools, or at least the oldest form of tool technology. Are they the oldest in the world. There are sites that claim to have older, &gt; 2.6 in northern Pakistan. 2.5 mya at </a:t>
            </a:r>
            <a:r>
              <a:rPr lang="en-GB" altLang="en-US" dirty="0" err="1" smtClean="0">
                <a:latin typeface="Arial" panose="020B0604020202020204" pitchFamily="34" charset="0"/>
                <a:cs typeface="Arial" panose="020B0604020202020204" pitchFamily="34" charset="0"/>
              </a:rPr>
              <a:t>Haddar</a:t>
            </a:r>
            <a:r>
              <a:rPr lang="en-GB" altLang="en-US" dirty="0" smtClean="0">
                <a:latin typeface="Arial" panose="020B0604020202020204" pitchFamily="34" charset="0"/>
                <a:cs typeface="Arial" panose="020B0604020202020204" pitchFamily="34" charset="0"/>
              </a:rPr>
              <a:t>, there are others. </a:t>
            </a: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386464FF-4E90-44E5-BA42-3539E0E95AB1}" type="slidenum">
              <a:rPr lang="en-GB" altLang="en-US">
                <a:latin typeface="Arial" panose="020B0604020202020204" pitchFamily="34" charset="0"/>
              </a:rPr>
              <a:pPr eaLnBrk="1" hangingPunct="1"/>
              <a:t>19</a:t>
            </a:fld>
            <a:endParaRPr lang="en-GB" altLang="en-US">
              <a:latin typeface="Arial" panose="020B0604020202020204" pitchFamily="34" charset="0"/>
            </a:endParaRPr>
          </a:p>
        </p:txBody>
      </p:sp>
    </p:spTree>
    <p:extLst>
      <p:ext uri="{BB962C8B-B14F-4D97-AF65-F5344CB8AC3E}">
        <p14:creationId xmlns:p14="http://schemas.microsoft.com/office/powerpoint/2010/main" val="2899890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cs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2B5E74E0-2BF4-4700-9322-A1358EDF849E}" type="slidenum">
              <a:rPr lang="en-GB" altLang="en-US">
                <a:latin typeface="Arial" panose="020B0604020202020204" pitchFamily="34" charset="0"/>
              </a:rPr>
              <a:pPr eaLnBrk="1" hangingPunct="1"/>
              <a:t>20</a:t>
            </a:fld>
            <a:endParaRPr lang="en-GB" altLang="en-US">
              <a:latin typeface="Arial" panose="020B0604020202020204" pitchFamily="34" charset="0"/>
            </a:endParaRPr>
          </a:p>
        </p:txBody>
      </p:sp>
    </p:spTree>
    <p:extLst>
      <p:ext uri="{BB962C8B-B14F-4D97-AF65-F5344CB8AC3E}">
        <p14:creationId xmlns:p14="http://schemas.microsoft.com/office/powerpoint/2010/main" val="8785994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If the </a:t>
            </a:r>
            <a:r>
              <a:rPr lang="en-GB" altLang="en-US" dirty="0" err="1" smtClean="0">
                <a:latin typeface="Arial" panose="020B0604020202020204" pitchFamily="34" charset="0"/>
                <a:cs typeface="Arial" panose="020B0604020202020204" pitchFamily="34" charset="0"/>
              </a:rPr>
              <a:t>robusts</a:t>
            </a:r>
            <a:r>
              <a:rPr lang="en-GB" altLang="en-US" dirty="0" smtClean="0">
                <a:latin typeface="Arial" panose="020B0604020202020204" pitchFamily="34" charset="0"/>
                <a:cs typeface="Arial" panose="020B0604020202020204" pitchFamily="34" charset="0"/>
              </a:rPr>
              <a:t> were using stone tools, it is suggested it was not for processing food, as this was largely done by their teeth. The size of the teeth, </a:t>
            </a:r>
            <a:r>
              <a:rPr lang="en-GB" altLang="en-US" dirty="0" err="1" smtClean="0">
                <a:latin typeface="Arial" panose="020B0604020202020204" pitchFamily="34" charset="0"/>
                <a:cs typeface="Arial" panose="020B0604020202020204" pitchFamily="34" charset="0"/>
              </a:rPr>
              <a:t>zygomatics</a:t>
            </a:r>
            <a:r>
              <a:rPr lang="en-GB" altLang="en-US" dirty="0" smtClean="0">
                <a:latin typeface="Arial" panose="020B0604020202020204" pitchFamily="34" charset="0"/>
                <a:cs typeface="Arial" panose="020B0604020202020204" pitchFamily="34" charset="0"/>
              </a:rPr>
              <a:t>, sagittal crests etc. were all geared up to processing lots of food, possibly low-grade tough foods.  Wear patterns and striations of the teeth are different for </a:t>
            </a:r>
            <a:r>
              <a:rPr lang="en-GB" altLang="en-US" i="1" dirty="0" err="1" smtClean="0">
                <a:latin typeface="Arial" panose="020B0604020202020204" pitchFamily="34" charset="0"/>
                <a:cs typeface="Arial" panose="020B0604020202020204" pitchFamily="34" charset="0"/>
              </a:rPr>
              <a:t>habilis</a:t>
            </a:r>
            <a:r>
              <a:rPr lang="en-GB" altLang="en-US" i="1" dirty="0" smtClean="0">
                <a:latin typeface="Arial" panose="020B0604020202020204" pitchFamily="34" charset="0"/>
                <a:cs typeface="Arial" panose="020B0604020202020204" pitchFamily="34" charset="0"/>
              </a:rPr>
              <a:t> </a:t>
            </a:r>
            <a:r>
              <a:rPr lang="en-GB" altLang="en-US" dirty="0" smtClean="0">
                <a:latin typeface="Arial" panose="020B0604020202020204" pitchFamily="34" charset="0"/>
                <a:cs typeface="Arial" panose="020B0604020202020204" pitchFamily="34" charset="0"/>
              </a:rPr>
              <a:t>but quite what this means is more problematic to determine.  Equally the size and proportions of the teeth are not so large as those for the </a:t>
            </a:r>
            <a:r>
              <a:rPr lang="en-GB" altLang="en-US" dirty="0" err="1" smtClean="0">
                <a:latin typeface="Arial" panose="020B0604020202020204" pitchFamily="34" charset="0"/>
                <a:cs typeface="Arial" panose="020B0604020202020204" pitchFamily="34" charset="0"/>
              </a:rPr>
              <a:t>robusts</a:t>
            </a:r>
            <a:r>
              <a:rPr lang="en-GB" altLang="en-US" dirty="0" smtClean="0">
                <a:latin typeface="Arial" panose="020B0604020202020204" pitchFamily="34" charset="0"/>
                <a:cs typeface="Arial" panose="020B0604020202020204" pitchFamily="34" charset="0"/>
              </a:rPr>
              <a:t>. It is suggested that </a:t>
            </a:r>
            <a:r>
              <a:rPr lang="en-GB" altLang="en-US" i="1" dirty="0" err="1" smtClean="0">
                <a:latin typeface="Arial" panose="020B0604020202020204" pitchFamily="34" charset="0"/>
                <a:cs typeface="Arial" panose="020B0604020202020204" pitchFamily="34" charset="0"/>
              </a:rPr>
              <a:t>habilis</a:t>
            </a:r>
            <a:r>
              <a:rPr lang="en-GB" altLang="en-US" dirty="0" smtClean="0">
                <a:latin typeface="Arial" panose="020B0604020202020204" pitchFamily="34" charset="0"/>
                <a:cs typeface="Arial" panose="020B0604020202020204" pitchFamily="34" charset="0"/>
              </a:rPr>
              <a:t> was eating meat, to what extent is also subject to debate, but the tools are interpreted as an aid to food processing for </a:t>
            </a:r>
            <a:r>
              <a:rPr lang="en-GB" altLang="en-US" i="1" dirty="0" err="1" smtClean="0">
                <a:latin typeface="Arial" panose="020B0604020202020204" pitchFamily="34" charset="0"/>
                <a:cs typeface="Arial" panose="020B0604020202020204" pitchFamily="34" charset="0"/>
              </a:rPr>
              <a:t>habilis</a:t>
            </a:r>
            <a:r>
              <a:rPr lang="en-GB" altLang="en-US" dirty="0" smtClean="0">
                <a:latin typeface="Arial" panose="020B0604020202020204" pitchFamily="34" charset="0"/>
                <a:cs typeface="Arial" panose="020B0604020202020204" pitchFamily="34" charset="0"/>
              </a:rPr>
              <a:t>. (See Unger 2004 for a comparative with the gracile </a:t>
            </a:r>
            <a:r>
              <a:rPr lang="en-GB" altLang="en-US" dirty="0" err="1" smtClean="0">
                <a:latin typeface="Arial" panose="020B0604020202020204" pitchFamily="34" charset="0"/>
                <a:cs typeface="Arial" panose="020B0604020202020204" pitchFamily="34" charset="0"/>
              </a:rPr>
              <a:t>Australopithecince</a:t>
            </a:r>
            <a:r>
              <a:rPr lang="en-GB" altLang="en-US" dirty="0" smtClean="0">
                <a:latin typeface="Arial" panose="020B0604020202020204" pitchFamily="34" charset="0"/>
                <a:cs typeface="Arial" panose="020B0604020202020204" pitchFamily="34" charset="0"/>
              </a:rPr>
              <a:t>).</a:t>
            </a:r>
          </a:p>
          <a:p>
            <a:pPr eaLnBrk="1" hangingPunct="1"/>
            <a:endParaRPr lang="en-GB" altLang="en-US" dirty="0" smtClean="0">
              <a:latin typeface="Arial" panose="020B0604020202020204" pitchFamily="34" charset="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5ADA82B5-9F60-4715-946F-D5F80D239A47}" type="slidenum">
              <a:rPr lang="en-GB" altLang="en-US">
                <a:latin typeface="Arial" panose="020B0604020202020204" pitchFamily="34" charset="0"/>
              </a:rPr>
              <a:pPr eaLnBrk="1" hangingPunct="1"/>
              <a:t>21</a:t>
            </a:fld>
            <a:endParaRPr lang="en-GB" altLang="en-US">
              <a:latin typeface="Arial" panose="020B0604020202020204" pitchFamily="34" charset="0"/>
            </a:endParaRPr>
          </a:p>
        </p:txBody>
      </p:sp>
    </p:spTree>
    <p:extLst>
      <p:ext uri="{BB962C8B-B14F-4D97-AF65-F5344CB8AC3E}">
        <p14:creationId xmlns:p14="http://schemas.microsoft.com/office/powerpoint/2010/main" val="5032496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DCB1F7-8FB5-494D-A650-F833BE0F6F8C}" type="slidenum">
              <a:rPr lang="en-GB" altLang="en-US"/>
              <a:pPr/>
              <a:t>22</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ltLang="en-US" dirty="0"/>
              <a:t>Other sites, such as D.K., was interpreted as a hut site, another living floor, the hut circle being evident along with vast numbers of bashed stones and animal bones.</a:t>
            </a:r>
          </a:p>
          <a:p>
            <a:endParaRPr lang="en-GB" altLang="en-US" dirty="0"/>
          </a:p>
        </p:txBody>
      </p:sp>
    </p:spTree>
    <p:extLst>
      <p:ext uri="{BB962C8B-B14F-4D97-AF65-F5344CB8AC3E}">
        <p14:creationId xmlns:p14="http://schemas.microsoft.com/office/powerpoint/2010/main" val="4174957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smtClean="0"/>
              <a:t>Hadza</a:t>
            </a:r>
            <a:r>
              <a:rPr lang="en-GB" altLang="en-US" dirty="0" smtClean="0"/>
              <a:t>, or </a:t>
            </a:r>
            <a:r>
              <a:rPr lang="en-GB" altLang="en-US" dirty="0" err="1" smtClean="0"/>
              <a:t>Hazabe</a:t>
            </a:r>
            <a:r>
              <a:rPr lang="en-GB" altLang="en-US" dirty="0" smtClean="0"/>
              <a:t>, an ethnic group of northern Tanzania bordering on the Serengeti Plains. There around 1000 of them – fewer of them hunt and gather but they are often used along with other contemporary groups as a way of exploring the range of H-G practices. </a:t>
            </a:r>
          </a:p>
          <a:p>
            <a:endParaRPr lang="en-GB" altLang="en-US" dirty="0" smtClean="0"/>
          </a:p>
          <a:p>
            <a:r>
              <a:rPr lang="en-GB" altLang="en-US" dirty="0" smtClean="0"/>
              <a:t>They are one of the very tribes that live in and on the Olduvai landscapes. </a:t>
            </a:r>
          </a:p>
          <a:p>
            <a:endParaRPr lang="en-GB" altLang="en-US" dirty="0" smtClean="0"/>
          </a:p>
          <a:p>
            <a:r>
              <a:rPr lang="en-GB" altLang="en-US" dirty="0" smtClean="0"/>
              <a:t>The </a:t>
            </a:r>
            <a:r>
              <a:rPr lang="en-GB" altLang="en-US" dirty="0" err="1" smtClean="0"/>
              <a:t>Hadza</a:t>
            </a:r>
            <a:r>
              <a:rPr lang="en-GB" altLang="en-US" dirty="0" smtClean="0"/>
              <a:t> are one of the few hg groups where a number of the population still hunt gather and forage.  They have a nomadic life, hunting with poison dart arrows, men usually hunt larger game. They gather wild fruits and honey from the treetops, which is highly prized. The females hunt small game but this is called trapping or foraging but not hunting by them or the men. They survive by hunting various animals such as birds &amp; squirrels, in the medium to large size range, baboons, zebra, to large antelopes (Eland, Kudu, </a:t>
            </a:r>
            <a:r>
              <a:rPr lang="en-GB" altLang="en-US" dirty="0" err="1" smtClean="0"/>
              <a:t>etc</a:t>
            </a:r>
            <a:r>
              <a:rPr lang="en-GB" altLang="en-US" dirty="0" smtClean="0"/>
              <a:t>) through to buffalo and elephant. They supplement their meals with fruits, tubers, seeds and wild bee honey. </a:t>
            </a:r>
          </a:p>
          <a:p>
            <a:r>
              <a:rPr lang="en-GB" altLang="en-US" dirty="0" smtClean="0"/>
              <a:t> </a:t>
            </a:r>
          </a:p>
          <a:p>
            <a:r>
              <a:rPr lang="en-GB" altLang="en-US" dirty="0" smtClean="0"/>
              <a:t>Food is mostly eaten raw, or processed with fire superficially to remove feathers, fibres, hair or fur from the animal. They exchange goods - anything they need for hunting etc. for wild honey. Some have adopted a more settled existence – helping in subsistence farming, </a:t>
            </a:r>
          </a:p>
          <a:p>
            <a:r>
              <a:rPr lang="en-GB" altLang="en-US" dirty="0" smtClean="0"/>
              <a:t> </a:t>
            </a:r>
          </a:p>
          <a:p>
            <a:r>
              <a:rPr lang="en-GB" altLang="en-US" dirty="0" smtClean="0"/>
              <a:t>They live in groups somewhere between 30-50 in two types of huts, makeshift, temporary, made either as a more complete hut in the wet season and the other more a lean to in the dry season often Tucked away on the rocky outcrops to avoid elephants.  there are no domesticated animals kept except for dogs which assist them during hunting and they can have a pretty hard time of it. </a:t>
            </a:r>
          </a:p>
          <a:p>
            <a:r>
              <a:rPr lang="en-GB" altLang="en-US" dirty="0" smtClean="0"/>
              <a:t> </a:t>
            </a:r>
          </a:p>
          <a:p>
            <a:r>
              <a:rPr lang="en-GB" altLang="en-US" dirty="0" smtClean="0"/>
              <a:t>Although reportedly in groups of no more than 50 in the mid-1980s they used to be in much larger groups historically in the 100s by Washburn's accounts in the early 60/70s – they are a group that have suffered from encroachment of settled communities, government policy.</a:t>
            </a:r>
          </a:p>
          <a:p>
            <a:r>
              <a:rPr lang="en-GB" altLang="en-US" dirty="0" smtClean="0"/>
              <a:t> </a:t>
            </a:r>
          </a:p>
          <a:p>
            <a:r>
              <a:rPr lang="en-GB" altLang="en-US" dirty="0" smtClean="0"/>
              <a:t>Anthropologists used the term 'base camps' to describe the areas where groups would meet, eat and sleep. The Idea of a base camp was well documented here, by Washburn, and elsewhere with other groups being observed.</a:t>
            </a:r>
          </a:p>
          <a:p>
            <a:r>
              <a:rPr lang="en-GB" altLang="en-US" dirty="0" smtClean="0"/>
              <a:t> </a:t>
            </a:r>
          </a:p>
          <a:p>
            <a:endParaRPr lang="en-GB" altLang="en-US" dirty="0"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657483-1AEC-4828-A2D2-2BFA64ED2893}" type="slidenum">
              <a:rPr lang="en-GB" altLang="en-US" smtClean="0"/>
              <a:pPr>
                <a:spcBef>
                  <a:spcPct val="0"/>
                </a:spcBef>
              </a:pPr>
              <a:t>23</a:t>
            </a:fld>
            <a:endParaRPr lang="en-GB" altLang="en-US" smtClean="0"/>
          </a:p>
        </p:txBody>
      </p:sp>
    </p:spTree>
    <p:extLst>
      <p:ext uri="{BB962C8B-B14F-4D97-AF65-F5344CB8AC3E}">
        <p14:creationId xmlns:p14="http://schemas.microsoft.com/office/powerpoint/2010/main" val="22067636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7119812-1EC8-40AF-9553-ED69C6D6823B}" type="slidenum">
              <a:rPr lang="en-GB" altLang="en-US"/>
              <a:pPr/>
              <a:t>24</a:t>
            </a:fld>
            <a:endParaRPr lang="en-GB" altLang="en-US"/>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40680675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6BCF76-AE14-43EB-8F2C-6865E93C17D8}" type="slidenum">
              <a:rPr lang="en-GB" altLang="en-US" smtClean="0"/>
              <a:pPr/>
              <a:t>25</a:t>
            </a:fld>
            <a:endParaRPr lang="en-GB" altLang="en-US"/>
          </a:p>
        </p:txBody>
      </p:sp>
    </p:spTree>
    <p:extLst>
      <p:ext uri="{BB962C8B-B14F-4D97-AF65-F5344CB8AC3E}">
        <p14:creationId xmlns:p14="http://schemas.microsoft.com/office/powerpoint/2010/main" val="2613270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416375FA-62BD-4379-BC2D-5961834B07FE}" type="slidenum">
              <a:rPr lang="en-GB" altLang="en-US">
                <a:latin typeface="Arial" panose="020B0604020202020204" pitchFamily="34" charset="0"/>
              </a:rPr>
              <a:pPr eaLnBrk="1" hangingPunct="1"/>
              <a:t>26</a:t>
            </a:fld>
            <a:endParaRPr lang="en-GB" altLang="en-US">
              <a:latin typeface="Arial" panose="020B0604020202020204" pitchFamily="34" charset="0"/>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With this quantity it could be no mere chance that these stones and bones could be found together and animals the size of elephants were found with stone tools. It was envisaged by the Leakey's that an early hominid had systematically brought back vast quantities of animal remains and shared them out with others in the group and this was their material remains. The interpretations are about our humanity: our cultural inheritance on the line! </a:t>
            </a:r>
          </a:p>
        </p:txBody>
      </p:sp>
    </p:spTree>
    <p:extLst>
      <p:ext uri="{BB962C8B-B14F-4D97-AF65-F5344CB8AC3E}">
        <p14:creationId xmlns:p14="http://schemas.microsoft.com/office/powerpoint/2010/main" val="38408630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6BCF76-AE14-43EB-8F2C-6865E93C17D8}" type="slidenum">
              <a:rPr lang="en-GB" altLang="en-US" smtClean="0"/>
              <a:pPr/>
              <a:t>27</a:t>
            </a:fld>
            <a:endParaRPr lang="en-GB" altLang="en-US"/>
          </a:p>
        </p:txBody>
      </p:sp>
    </p:spTree>
    <p:extLst>
      <p:ext uri="{BB962C8B-B14F-4D97-AF65-F5344CB8AC3E}">
        <p14:creationId xmlns:p14="http://schemas.microsoft.com/office/powerpoint/2010/main" val="39424962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It was not such an odd thing at the time for the </a:t>
            </a:r>
            <a:r>
              <a:rPr lang="en-GB" altLang="en-US" dirty="0" err="1" smtClean="0">
                <a:latin typeface="Arial" panose="020B0604020202020204" pitchFamily="34" charset="0"/>
                <a:cs typeface="Arial" panose="020B0604020202020204" pitchFamily="34" charset="0"/>
              </a:rPr>
              <a:t>Leakeys</a:t>
            </a:r>
            <a:r>
              <a:rPr lang="en-GB" altLang="en-US" dirty="0" smtClean="0">
                <a:latin typeface="Arial" panose="020B0604020202020204" pitchFamily="34" charset="0"/>
                <a:cs typeface="Arial" panose="020B0604020202020204" pitchFamily="34" charset="0"/>
              </a:rPr>
              <a:t> to think this may be the birth of humanity. Lewis himself had been brought up by the local Hunter-gather tribes as a child he spent much time with them. Ever field season he joined the tribes and watched their everyday actions. This behaviour they witnessed daily so why not interpret the past in a similar way when similar archaeologies are encountered?</a:t>
            </a:r>
            <a:endParaRPr lang="en-US" altLang="en-US" dirty="0" smtClean="0">
              <a:latin typeface="Arial" panose="020B0604020202020204" pitchFamily="34" charset="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3FD5375B-B7DB-415B-9FA5-FC521355FA5C}" type="slidenum">
              <a:rPr lang="en-GB" altLang="en-US">
                <a:latin typeface="Arial" panose="020B0604020202020204" pitchFamily="34" charset="0"/>
              </a:rPr>
              <a:pPr eaLnBrk="1" hangingPunct="1"/>
              <a:t>28</a:t>
            </a:fld>
            <a:endParaRPr lang="en-GB" altLang="en-US">
              <a:latin typeface="Arial" panose="020B0604020202020204" pitchFamily="34" charset="0"/>
            </a:endParaRPr>
          </a:p>
        </p:txBody>
      </p:sp>
    </p:spTree>
    <p:extLst>
      <p:ext uri="{BB962C8B-B14F-4D97-AF65-F5344CB8AC3E}">
        <p14:creationId xmlns:p14="http://schemas.microsoft.com/office/powerpoint/2010/main" val="22939343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A7E348D6-B9A7-443C-8242-F8B0BCB75888}" type="slidenum">
              <a:rPr lang="en-GB" altLang="en-US">
                <a:latin typeface="Arial" panose="020B0604020202020204" pitchFamily="34" charset="0"/>
              </a:rPr>
              <a:pPr eaLnBrk="1" hangingPunct="1"/>
              <a:t>29</a:t>
            </a:fld>
            <a:endParaRPr lang="en-GB" altLang="en-US">
              <a:latin typeface="Arial" panose="020B0604020202020204" pitchFamily="34" charset="0"/>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Revaluations came thick and fast – how well adapted to bipedalism were they? How could they escape predators let alone compete with them (even with tools), why go around in groups – attracts attention, why have home bases, they are vulnerable to attack by other carnivores, who would leave their young at such a place?</a:t>
            </a:r>
          </a:p>
          <a:p>
            <a:pPr eaLnBrk="1" hangingPunct="1"/>
            <a:r>
              <a:rPr lang="en-GB" altLang="en-US" smtClean="0">
                <a:latin typeface="Arial" panose="020B0604020202020204" pitchFamily="34" charset="0"/>
                <a:cs typeface="Arial" panose="020B0604020202020204" pitchFamily="34" charset="0"/>
              </a:rPr>
              <a:t> In terms of reconstruction the behaviour is not so dissimilar to that which we observe in other non-human primates pair bonding mother and infant, small group living, modification to twigs – termite dipping, and reaching (branch hanging – note holding off-spring rather than off-spring holding and clinging).</a:t>
            </a:r>
          </a:p>
        </p:txBody>
      </p:sp>
    </p:spTree>
    <p:extLst>
      <p:ext uri="{BB962C8B-B14F-4D97-AF65-F5344CB8AC3E}">
        <p14:creationId xmlns:p14="http://schemas.microsoft.com/office/powerpoint/2010/main" val="11125561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6BCF76-AE14-43EB-8F2C-6865E93C17D8}" type="slidenum">
              <a:rPr lang="en-GB" altLang="en-US" smtClean="0"/>
              <a:pPr/>
              <a:t>30</a:t>
            </a:fld>
            <a:endParaRPr lang="en-GB" altLang="en-US"/>
          </a:p>
        </p:txBody>
      </p:sp>
    </p:spTree>
    <p:extLst>
      <p:ext uri="{BB962C8B-B14F-4D97-AF65-F5344CB8AC3E}">
        <p14:creationId xmlns:p14="http://schemas.microsoft.com/office/powerpoint/2010/main" val="2626630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anose="020B0604020202020204" pitchFamily="34" charset="0"/>
                <a:cs typeface="Arial" panose="020B0604020202020204" pitchFamily="34" charset="0"/>
              </a:rPr>
              <a:t>Primates, as do infant human offspring, can become prey to predators and there is certainly a lot of evidence to suggest that this is the fate of many of the early species. In terms of adaptation there is very little to choose amongst this lot.  They are all small brained (compared to what is to come), all primitive in some ways and but more advanced in others, all potentially able to scavenge, forage, or whatever.  If </a:t>
            </a:r>
            <a:r>
              <a:rPr lang="en-GB" altLang="en-US" dirty="0" err="1" smtClean="0">
                <a:latin typeface="Arial" panose="020B0604020202020204" pitchFamily="34" charset="0"/>
                <a:cs typeface="Arial" panose="020B0604020202020204" pitchFamily="34" charset="0"/>
              </a:rPr>
              <a:t>habilis</a:t>
            </a:r>
            <a:r>
              <a:rPr lang="en-GB" altLang="en-US" dirty="0" smtClean="0">
                <a:latin typeface="Arial" panose="020B0604020202020204" pitchFamily="34" charset="0"/>
                <a:cs typeface="Arial" panose="020B0604020202020204" pitchFamily="34" charset="0"/>
              </a:rPr>
              <a:t> did have more meat it is not so evident as to make them remarkably different at this stage anyway.  Sexual dimorphism is still evident and the meaning debated (</a:t>
            </a:r>
            <a:r>
              <a:rPr lang="en-GB" altLang="en-US" dirty="0" err="1" smtClean="0">
                <a:latin typeface="Arial" panose="020B0604020202020204" pitchFamily="34" charset="0"/>
                <a:cs typeface="Arial" panose="020B0604020202020204" pitchFamily="34" charset="0"/>
              </a:rPr>
              <a:t>Haeusler</a:t>
            </a:r>
            <a:r>
              <a:rPr lang="en-GB" altLang="en-US" dirty="0" smtClean="0">
                <a:latin typeface="Arial" panose="020B0604020202020204" pitchFamily="34" charset="0"/>
                <a:cs typeface="Arial" panose="020B0604020202020204" pitchFamily="34" charset="0"/>
              </a:rPr>
              <a:t> and McHenry 2004) and there is still a very short maturation period for these individuals – so at this stage there is still very little to distinguish them.  What it does suggest when one throws in the other primate groups in and the other carnivore groups in is just what intense competition there must have been around this 2 </a:t>
            </a:r>
            <a:r>
              <a:rPr lang="en-GB" altLang="en-US" dirty="0" err="1" smtClean="0">
                <a:latin typeface="Arial" panose="020B0604020202020204" pitchFamily="34" charset="0"/>
                <a:cs typeface="Arial" panose="020B0604020202020204" pitchFamily="34" charset="0"/>
              </a:rPr>
              <a:t>myr</a:t>
            </a:r>
            <a:r>
              <a:rPr lang="en-GB" altLang="en-US" dirty="0" smtClean="0">
                <a:latin typeface="Arial" panose="020B0604020202020204" pitchFamily="34" charset="0"/>
                <a:cs typeface="Arial" panose="020B0604020202020204" pitchFamily="34" charset="0"/>
              </a:rPr>
              <a:t> period for resources. </a:t>
            </a:r>
          </a:p>
          <a:p>
            <a:pPr eaLnBrk="1" hangingPunct="1"/>
            <a:endParaRPr lang="en-GB" altLang="en-US" dirty="0" smtClean="0">
              <a:latin typeface="Arial" panose="020B0604020202020204" pitchFamily="34" charset="0"/>
              <a:cs typeface="Arial" panose="020B0604020202020204" pitchFamily="34" charset="0"/>
            </a:endParaRPr>
          </a:p>
          <a:p>
            <a:pPr eaLnBrk="1" hangingPunct="1"/>
            <a:endParaRPr lang="en-GB" altLang="en-US" dirty="0" smtClean="0">
              <a:latin typeface="Arial" panose="020B0604020202020204" pitchFamily="34" charset="0"/>
              <a:cs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E4EAC6DB-1B0D-4860-B09E-5BCD042B8544}" type="slidenum">
              <a:rPr lang="en-GB" altLang="en-US">
                <a:latin typeface="Arial" panose="020B0604020202020204" pitchFamily="34" charset="0"/>
              </a:rPr>
              <a:pPr eaLnBrk="1" hangingPunct="1"/>
              <a:t>31</a:t>
            </a:fld>
            <a:endParaRPr lang="en-GB" altLang="en-US">
              <a:latin typeface="Arial" panose="020B0604020202020204" pitchFamily="34" charset="0"/>
            </a:endParaRPr>
          </a:p>
        </p:txBody>
      </p:sp>
    </p:spTree>
    <p:extLst>
      <p:ext uri="{BB962C8B-B14F-4D97-AF65-F5344CB8AC3E}">
        <p14:creationId xmlns:p14="http://schemas.microsoft.com/office/powerpoint/2010/main" val="11110043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294C6121-F015-46B3-95A9-A17346EE9C87}" type="slidenum">
              <a:rPr lang="en-GB" altLang="en-US">
                <a:latin typeface="Arial" panose="020B0604020202020204" pitchFamily="34" charset="0"/>
              </a:rPr>
              <a:pPr eaLnBrk="1" hangingPunct="1"/>
              <a:t>32</a:t>
            </a:fld>
            <a:endParaRPr lang="en-GB" altLang="en-US">
              <a:latin typeface="Arial" panose="020B0604020202020204" pitchFamily="34"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latin typeface="Arial" panose="020B0604020202020204" pitchFamily="34" charset="0"/>
                <a:cs typeface="Arial" panose="020B0604020202020204" pitchFamily="34" charset="0"/>
              </a:rPr>
              <a:t>At 2 </a:t>
            </a:r>
            <a:r>
              <a:rPr lang="en-US" altLang="en-US" dirty="0" err="1" smtClean="0">
                <a:latin typeface="Arial" panose="020B0604020202020204" pitchFamily="34" charset="0"/>
                <a:cs typeface="Arial" panose="020B0604020202020204" pitchFamily="34" charset="0"/>
              </a:rPr>
              <a:t>myrs</a:t>
            </a:r>
            <a:r>
              <a:rPr lang="en-US" altLang="en-US" dirty="0" smtClean="0">
                <a:latin typeface="Arial" panose="020B0604020202020204" pitchFamily="34" charset="0"/>
                <a:cs typeface="Arial" panose="020B0604020202020204" pitchFamily="34" charset="0"/>
              </a:rPr>
              <a:t> there is remarkable diversity, the start of stone tools, start </a:t>
            </a:r>
            <a:r>
              <a:rPr lang="en-US" altLang="en-US" smtClean="0">
                <a:latin typeface="Arial" panose="020B0604020202020204" pitchFamily="34" charset="0"/>
                <a:cs typeface="Arial" panose="020B0604020202020204" pitchFamily="34" charset="0"/>
              </a:rPr>
              <a:t>of humanity, </a:t>
            </a:r>
            <a:r>
              <a:rPr lang="en-US" altLang="en-US" dirty="0" smtClean="0">
                <a:latin typeface="Arial" panose="020B0604020202020204" pitchFamily="34" charset="0"/>
                <a:cs typeface="Arial" panose="020B0604020202020204" pitchFamily="34" charset="0"/>
              </a:rPr>
              <a:t>lots of debates to be had about their abilities but after this, </a:t>
            </a:r>
          </a:p>
        </p:txBody>
      </p:sp>
    </p:spTree>
    <p:extLst>
      <p:ext uri="{BB962C8B-B14F-4D97-AF65-F5344CB8AC3E}">
        <p14:creationId xmlns:p14="http://schemas.microsoft.com/office/powerpoint/2010/main" val="699666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1442" name="Rectangle 2"/>
          <p:cNvSpPr>
            <a:spLocks noGrp="1" noChangeArrowheads="1"/>
          </p:cNvSpPr>
          <p:nvPr>
            <p:ph type="ctrTitle" sz="quarter"/>
          </p:nvPr>
        </p:nvSpPr>
        <p:spPr>
          <a:xfrm>
            <a:off x="685800" y="1676400"/>
            <a:ext cx="7772400" cy="1828800"/>
          </a:xfrm>
        </p:spPr>
        <p:txBody>
          <a:bodyPr/>
          <a:lstStyle>
            <a:lvl1pPr>
              <a:defRPr/>
            </a:lvl1pPr>
          </a:lstStyle>
          <a:p>
            <a:r>
              <a:rPr lang="en-GB"/>
              <a:t>Click to edit Master title style</a:t>
            </a:r>
          </a:p>
        </p:txBody>
      </p:sp>
      <p:sp>
        <p:nvSpPr>
          <p:cNvPr id="6144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FC85DE10-3EED-4D48-82D8-9355FD998FFB}" type="slidenum">
              <a:rPr lang="en-GB" altLang="en-US"/>
              <a:pPr/>
              <a:t>‹#›</a:t>
            </a:fld>
            <a:endParaRPr lang="en-GB" altLang="en-US"/>
          </a:p>
        </p:txBody>
      </p:sp>
    </p:spTree>
    <p:extLst>
      <p:ext uri="{BB962C8B-B14F-4D97-AF65-F5344CB8AC3E}">
        <p14:creationId xmlns:p14="http://schemas.microsoft.com/office/powerpoint/2010/main" val="1930156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3B09441-14EA-45FA-93C6-CF62754F0849}" type="slidenum">
              <a:rPr lang="en-GB" altLang="en-US"/>
              <a:pPr/>
              <a:t>‹#›</a:t>
            </a:fld>
            <a:endParaRPr lang="en-GB" altLang="en-US"/>
          </a:p>
        </p:txBody>
      </p:sp>
    </p:spTree>
    <p:extLst>
      <p:ext uri="{BB962C8B-B14F-4D97-AF65-F5344CB8AC3E}">
        <p14:creationId xmlns:p14="http://schemas.microsoft.com/office/powerpoint/2010/main" val="1073822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473FF18-E045-4098-904D-3100153E1992}" type="slidenum">
              <a:rPr lang="en-GB" altLang="en-US"/>
              <a:pPr/>
              <a:t>‹#›</a:t>
            </a:fld>
            <a:endParaRPr lang="en-GB" altLang="en-US"/>
          </a:p>
        </p:txBody>
      </p:sp>
    </p:spTree>
    <p:extLst>
      <p:ext uri="{BB962C8B-B14F-4D97-AF65-F5344CB8AC3E}">
        <p14:creationId xmlns:p14="http://schemas.microsoft.com/office/powerpoint/2010/main" val="719608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C846E443-B61F-43CF-8AC9-2EDB47E6DE4E}" type="slidenum">
              <a:rPr lang="en-GB" altLang="en-US"/>
              <a:pPr/>
              <a:t>‹#›</a:t>
            </a:fld>
            <a:endParaRPr lang="en-GB" altLang="en-US"/>
          </a:p>
        </p:txBody>
      </p:sp>
    </p:spTree>
    <p:extLst>
      <p:ext uri="{BB962C8B-B14F-4D97-AF65-F5344CB8AC3E}">
        <p14:creationId xmlns:p14="http://schemas.microsoft.com/office/powerpoint/2010/main" val="223126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9CBBC382-CE07-40C8-9372-6FC1DEB2FBED}" type="slidenum">
              <a:rPr lang="en-GB" altLang="en-US"/>
              <a:pPr/>
              <a:t>‹#›</a:t>
            </a:fld>
            <a:endParaRPr lang="en-GB" altLang="en-US"/>
          </a:p>
        </p:txBody>
      </p:sp>
    </p:spTree>
    <p:extLst>
      <p:ext uri="{BB962C8B-B14F-4D97-AF65-F5344CB8AC3E}">
        <p14:creationId xmlns:p14="http://schemas.microsoft.com/office/powerpoint/2010/main" val="4113854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8920F9E5-AF1D-4211-81AC-4F9673BDCB79}" type="slidenum">
              <a:rPr lang="en-GB" altLang="en-US"/>
              <a:pPr/>
              <a:t>‹#›</a:t>
            </a:fld>
            <a:endParaRPr lang="en-GB" altLang="en-US"/>
          </a:p>
        </p:txBody>
      </p:sp>
    </p:spTree>
    <p:extLst>
      <p:ext uri="{BB962C8B-B14F-4D97-AF65-F5344CB8AC3E}">
        <p14:creationId xmlns:p14="http://schemas.microsoft.com/office/powerpoint/2010/main" val="3114780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A327B8C9-CFBE-4CBD-9DF1-4B6DEF86F58F}" type="slidenum">
              <a:rPr lang="en-GB" altLang="en-US"/>
              <a:pPr/>
              <a:t>‹#›</a:t>
            </a:fld>
            <a:endParaRPr lang="en-GB" altLang="en-US"/>
          </a:p>
        </p:txBody>
      </p:sp>
    </p:spTree>
    <p:extLst>
      <p:ext uri="{BB962C8B-B14F-4D97-AF65-F5344CB8AC3E}">
        <p14:creationId xmlns:p14="http://schemas.microsoft.com/office/powerpoint/2010/main" val="3614774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23A2A9B-989B-4993-8DDE-4AF51B5F848B}" type="slidenum">
              <a:rPr lang="en-GB" altLang="en-US"/>
              <a:pPr/>
              <a:t>‹#›</a:t>
            </a:fld>
            <a:endParaRPr lang="en-GB" altLang="en-US"/>
          </a:p>
        </p:txBody>
      </p:sp>
    </p:spTree>
    <p:extLst>
      <p:ext uri="{BB962C8B-B14F-4D97-AF65-F5344CB8AC3E}">
        <p14:creationId xmlns:p14="http://schemas.microsoft.com/office/powerpoint/2010/main" val="1657759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5043848E-FD7E-47B5-9EFD-21E0C2C9369E}" type="slidenum">
              <a:rPr lang="en-GB" altLang="en-US"/>
              <a:pPr/>
              <a:t>‹#›</a:t>
            </a:fld>
            <a:endParaRPr lang="en-GB" altLang="en-US"/>
          </a:p>
        </p:txBody>
      </p:sp>
    </p:spTree>
    <p:extLst>
      <p:ext uri="{BB962C8B-B14F-4D97-AF65-F5344CB8AC3E}">
        <p14:creationId xmlns:p14="http://schemas.microsoft.com/office/powerpoint/2010/main" val="3945570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1E86F592-40AC-474B-8FE9-4D97993E896F}" type="slidenum">
              <a:rPr lang="en-GB" altLang="en-US"/>
              <a:pPr/>
              <a:t>‹#›</a:t>
            </a:fld>
            <a:endParaRPr lang="en-GB" altLang="en-US"/>
          </a:p>
        </p:txBody>
      </p:sp>
    </p:spTree>
    <p:extLst>
      <p:ext uri="{BB962C8B-B14F-4D97-AF65-F5344CB8AC3E}">
        <p14:creationId xmlns:p14="http://schemas.microsoft.com/office/powerpoint/2010/main" val="4023872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81085315-C740-4C7A-8FC4-B791BDF11DB9}" type="slidenum">
              <a:rPr lang="en-GB" altLang="en-US"/>
              <a:pPr/>
              <a:t>‹#›</a:t>
            </a:fld>
            <a:endParaRPr lang="en-GB" altLang="en-US"/>
          </a:p>
        </p:txBody>
      </p:sp>
    </p:spTree>
    <p:extLst>
      <p:ext uri="{BB962C8B-B14F-4D97-AF65-F5344CB8AC3E}">
        <p14:creationId xmlns:p14="http://schemas.microsoft.com/office/powerpoint/2010/main" val="3802936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4080C"/>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60419"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04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cs typeface="Arial" charset="0"/>
              </a:defRPr>
            </a:lvl1pPr>
          </a:lstStyle>
          <a:p>
            <a:pPr>
              <a:defRPr/>
            </a:pPr>
            <a:endParaRPr lang="en-GB"/>
          </a:p>
        </p:txBody>
      </p:sp>
      <p:sp>
        <p:nvSpPr>
          <p:cNvPr id="604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cs typeface="Arial" charset="0"/>
              </a:defRPr>
            </a:lvl1pPr>
          </a:lstStyle>
          <a:p>
            <a:pPr>
              <a:defRPr/>
            </a:pPr>
            <a:endParaRPr lang="en-GB"/>
          </a:p>
        </p:txBody>
      </p:sp>
      <p:sp>
        <p:nvSpPr>
          <p:cNvPr id="604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panose="020B0604020202020204" pitchFamily="34" charset="0"/>
              </a:defRPr>
            </a:lvl1pPr>
          </a:lstStyle>
          <a:p>
            <a:fld id="{9B45B317-5C31-4F2A-9E09-5ECA74EC9D68}"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65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anose="05000000000000000000"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65000"/>
        <a:buFont typeface="Wingdings" panose="05000000000000000000"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hyperlink" Target="http://en.wikipedia.org/wiki/File:Pithecanthropus-erectus.jp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hyperlink" Target="http://www.sciencephoto.com/image/170955/large/E4380056-Fossil_jawbone_of_Homo_habilis_OH7_type_specimen-SPL.jpg"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26.jpeg"/></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ctrTitle" sz="quarter"/>
          </p:nvPr>
        </p:nvSpPr>
        <p:spPr/>
        <p:txBody>
          <a:bodyPr/>
          <a:lstStyle/>
          <a:p>
            <a:pPr eaLnBrk="1" hangingPunct="1">
              <a:defRPr/>
            </a:pPr>
            <a:r>
              <a:rPr lang="en-GB" sz="3600" dirty="0" smtClean="0">
                <a:latin typeface="+mn-lt"/>
              </a:rPr>
              <a:t>Human Evolution: origins of modern human behaviour</a:t>
            </a:r>
            <a:br>
              <a:rPr lang="en-GB" sz="3600" dirty="0" smtClean="0">
                <a:latin typeface="+mn-lt"/>
              </a:rPr>
            </a:br>
            <a:r>
              <a:rPr lang="en-GB" sz="3600" dirty="0" smtClean="0">
                <a:latin typeface="+mn-lt"/>
              </a:rPr>
              <a:t> </a:t>
            </a:r>
            <a:br>
              <a:rPr lang="en-GB" sz="3600" dirty="0" smtClean="0">
                <a:latin typeface="+mn-lt"/>
              </a:rPr>
            </a:br>
            <a:endParaRPr lang="en-GB" sz="3600" dirty="0" smtClean="0">
              <a:latin typeface="+mn-lt"/>
            </a:endParaRPr>
          </a:p>
        </p:txBody>
      </p:sp>
      <p:sp>
        <p:nvSpPr>
          <p:cNvPr id="58371" name="Rectangle 3"/>
          <p:cNvSpPr>
            <a:spLocks noGrp="1" noChangeArrowheads="1"/>
          </p:cNvSpPr>
          <p:nvPr>
            <p:ph type="subTitle" sz="quarter" idx="1"/>
          </p:nvPr>
        </p:nvSpPr>
        <p:spPr/>
        <p:txBody>
          <a:bodyPr/>
          <a:lstStyle/>
          <a:p>
            <a:pPr eaLnBrk="1" hangingPunct="1">
              <a:defRPr/>
            </a:pPr>
            <a:r>
              <a:rPr lang="en-GB" dirty="0" smtClean="0"/>
              <a:t>The earliest Homo lineage: Olduvai Gorge and the first archaeological landscapes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468313" y="6237288"/>
            <a:ext cx="73580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1600">
                <a:latin typeface="Comic Sans MS" panose="030F0702030302020204" pitchFamily="66" charset="0"/>
              </a:rPr>
              <a:t>http://www.mnh.si.edu/anthro/humanorigins/ha/a_tree.html</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t="7590" b="7590"/>
          <a:stretch>
            <a:fillRect/>
          </a:stretch>
        </p:blipFill>
        <p:spPr bwMode="auto">
          <a:xfrm>
            <a:off x="539750" y="1052513"/>
            <a:ext cx="82804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2515" y="0"/>
            <a:ext cx="8538970" cy="6858000"/>
          </a:xfrm>
          <a:prstGeom prst="rect">
            <a:avLst/>
          </a:prstGeom>
        </p:spPr>
      </p:pic>
      <p:sp>
        <p:nvSpPr>
          <p:cNvPr id="3" name="Rectangle 2"/>
          <p:cNvSpPr/>
          <p:nvPr/>
        </p:nvSpPr>
        <p:spPr>
          <a:xfrm>
            <a:off x="3059832" y="6488668"/>
            <a:ext cx="3583225" cy="369332"/>
          </a:xfrm>
          <a:prstGeom prst="rect">
            <a:avLst/>
          </a:prstGeom>
        </p:spPr>
        <p:txBody>
          <a:bodyPr wrap="none">
            <a:spAutoFit/>
          </a:bodyPr>
          <a:lstStyle/>
          <a:p>
            <a:r>
              <a:rPr lang="en-GB" dirty="0" smtClean="0"/>
              <a:t>https://images.search.yahoo.com</a:t>
            </a:r>
            <a:endParaRPr lang="en-GB" dirty="0"/>
          </a:p>
        </p:txBody>
      </p:sp>
    </p:spTree>
    <p:extLst>
      <p:ext uri="{BB962C8B-B14F-4D97-AF65-F5344CB8AC3E}">
        <p14:creationId xmlns:p14="http://schemas.microsoft.com/office/powerpoint/2010/main" val="3914880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14C8A07B"/>
          <p:cNvPicPr>
            <a:picLocks noChangeAspect="1" noChangeArrowheads="1"/>
          </p:cNvPicPr>
          <p:nvPr/>
        </p:nvPicPr>
        <p:blipFill>
          <a:blip r:embed="rId3">
            <a:extLst>
              <a:ext uri="{28A0092B-C50C-407E-A947-70E740481C1C}">
                <a14:useLocalDpi xmlns:a14="http://schemas.microsoft.com/office/drawing/2010/main" val="0"/>
              </a:ext>
            </a:extLst>
          </a:blip>
          <a:srcRect l="1173" t="1657" r="703" b="995"/>
          <a:stretch>
            <a:fillRect/>
          </a:stretch>
        </p:blipFill>
        <p:spPr bwMode="auto">
          <a:xfrm>
            <a:off x="1116013" y="549275"/>
            <a:ext cx="7069137"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7818" y="5733256"/>
            <a:ext cx="8700908" cy="461665"/>
          </a:xfrm>
          <a:prstGeom prst="rect">
            <a:avLst/>
          </a:prstGeom>
          <a:noFill/>
          <a:ln w="9525" algn="ctr">
            <a:noFill/>
            <a:miter lim="800000"/>
            <a:headEnd/>
            <a:tailEnd/>
          </a:ln>
          <a:effectLst/>
        </p:spPr>
        <p:txBody>
          <a:bodyPr wrap="none">
            <a:spAutoFit/>
          </a:bodyPr>
          <a:lstStyle/>
          <a:p>
            <a:pPr algn="ctr">
              <a:defRPr/>
            </a:pPr>
            <a:r>
              <a:rPr lang="en-GB" sz="2400" dirty="0">
                <a:effectLst>
                  <a:outerShdw blurRad="38100" dist="38100" dir="2700000" algn="tl">
                    <a:srgbClr val="000000"/>
                  </a:outerShdw>
                </a:effectLst>
                <a:latin typeface="+mn-lt"/>
                <a:cs typeface="Arial" charset="0"/>
              </a:rPr>
              <a:t>Olduvai Gorge, northern Tanzania part of the Great African Rift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22FAFF7"/>
          <p:cNvPicPr>
            <a:picLocks noChangeAspect="1" noChangeArrowheads="1"/>
          </p:cNvPicPr>
          <p:nvPr/>
        </p:nvPicPr>
        <p:blipFill>
          <a:blip r:embed="rId3">
            <a:extLst>
              <a:ext uri="{28A0092B-C50C-407E-A947-70E740481C1C}">
                <a14:useLocalDpi xmlns:a14="http://schemas.microsoft.com/office/drawing/2010/main" val="0"/>
              </a:ext>
            </a:extLst>
          </a:blip>
          <a:srcRect r="4790"/>
          <a:stretch>
            <a:fillRect/>
          </a:stretch>
        </p:blipFill>
        <p:spPr bwMode="auto">
          <a:xfrm>
            <a:off x="504726" y="112107"/>
            <a:ext cx="4699233" cy="627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Rectangle 3"/>
          <p:cNvSpPr>
            <a:spLocks noChangeArrowheads="1"/>
          </p:cNvSpPr>
          <p:nvPr/>
        </p:nvSpPr>
        <p:spPr bwMode="auto">
          <a:xfrm>
            <a:off x="5364163" y="3246438"/>
            <a:ext cx="3529012"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p>
            <a:pPr algn="ctr">
              <a:defRPr/>
            </a:pPr>
            <a:r>
              <a:rPr lang="en-GB">
                <a:effectLst>
                  <a:outerShdw blurRad="38100" dist="38100" dir="2700000" algn="tl">
                    <a:srgbClr val="000000"/>
                  </a:outerShdw>
                </a:effectLst>
                <a:cs typeface="Arial" charset="0"/>
              </a:rPr>
              <a:t>Olduvai Gorge the deep erosional gullies with fossils beds  and stone tool</a:t>
            </a:r>
            <a:endParaRPr lang="en-US">
              <a:effectLst>
                <a:outerShdw blurRad="38100" dist="38100" dir="2700000" algn="tl">
                  <a:srgbClr val="000000"/>
                </a:outerShdw>
              </a:effectLst>
              <a:cs typeface="Arial" charset="0"/>
            </a:endParaRPr>
          </a:p>
        </p:txBody>
      </p:sp>
      <p:sp>
        <p:nvSpPr>
          <p:cNvPr id="6148" name="Rectangle 4"/>
          <p:cNvSpPr>
            <a:spLocks noChangeArrowheads="1"/>
          </p:cNvSpPr>
          <p:nvPr/>
        </p:nvSpPr>
        <p:spPr bwMode="auto">
          <a:xfrm>
            <a:off x="539750" y="6367463"/>
            <a:ext cx="27336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1400">
                <a:latin typeface="Comic Sans MS" panose="030F0702030302020204" pitchFamily="66" charset="0"/>
              </a:rPr>
              <a:t>(Taken from Leakey, R.E. 1981)</a:t>
            </a:r>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9552" y="1227703"/>
            <a:ext cx="6264696" cy="5630297"/>
          </a:xfrm>
          <a:prstGeom prst="rect">
            <a:avLst/>
          </a:prstGeom>
        </p:spPr>
      </p:pic>
      <p:sp>
        <p:nvSpPr>
          <p:cNvPr id="3" name="Title 2"/>
          <p:cNvSpPr>
            <a:spLocks noGrp="1"/>
          </p:cNvSpPr>
          <p:nvPr>
            <p:ph type="title"/>
          </p:nvPr>
        </p:nvSpPr>
        <p:spPr>
          <a:xfrm>
            <a:off x="539552" y="13679"/>
            <a:ext cx="8229600" cy="1371600"/>
          </a:xfrm>
        </p:spPr>
        <p:txBody>
          <a:bodyPr/>
          <a:lstStyle/>
          <a:p>
            <a:r>
              <a:rPr lang="en-GB" dirty="0" smtClean="0"/>
              <a:t>Olduvai Beds</a:t>
            </a:r>
            <a:endParaRPr lang="en-GB" dirty="0"/>
          </a:p>
        </p:txBody>
      </p:sp>
    </p:spTree>
    <p:extLst>
      <p:ext uri="{BB962C8B-B14F-4D97-AF65-F5344CB8AC3E}">
        <p14:creationId xmlns:p14="http://schemas.microsoft.com/office/powerpoint/2010/main" val="3903621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5" descr="Homo_habilis-KNM_ER_18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59" y="260648"/>
            <a:ext cx="4848225" cy="637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02" name="Rectangle 6"/>
          <p:cNvSpPr>
            <a:spLocks noChangeArrowheads="1"/>
          </p:cNvSpPr>
          <p:nvPr/>
        </p:nvSpPr>
        <p:spPr bwMode="auto">
          <a:xfrm>
            <a:off x="4863184" y="836712"/>
            <a:ext cx="4280816" cy="4524315"/>
          </a:xfrm>
          <a:prstGeom prst="rect">
            <a:avLst/>
          </a:prstGeom>
          <a:noFill/>
          <a:ln w="9525">
            <a:noFill/>
            <a:miter lim="800000"/>
            <a:headEnd/>
            <a:tailEnd/>
          </a:ln>
          <a:effectLst/>
        </p:spPr>
        <p:txBody>
          <a:bodyPr wrap="square" anchor="ctr">
            <a:spAutoFit/>
          </a:bodyPr>
          <a:lstStyle/>
          <a:p>
            <a:pPr>
              <a:defRPr/>
            </a:pPr>
            <a:r>
              <a:rPr lang="en-GB" sz="2400" i="1" dirty="0">
                <a:effectLst>
                  <a:outerShdw blurRad="38100" dist="38100" dir="2700000" algn="tl">
                    <a:srgbClr val="000000"/>
                  </a:outerShdw>
                </a:effectLst>
                <a:cs typeface="Arial" charset="0"/>
              </a:rPr>
              <a:t>Homo </a:t>
            </a:r>
            <a:r>
              <a:rPr lang="en-GB" sz="2400" i="1" dirty="0" err="1">
                <a:effectLst>
                  <a:outerShdw blurRad="38100" dist="38100" dir="2700000" algn="tl">
                    <a:srgbClr val="000000"/>
                  </a:outerShdw>
                </a:effectLst>
                <a:cs typeface="Arial" charset="0"/>
              </a:rPr>
              <a:t>habilis</a:t>
            </a:r>
            <a:r>
              <a:rPr lang="en-GB" sz="2400" dirty="0">
                <a:effectLst>
                  <a:outerShdw blurRad="38100" dist="38100" dir="2700000" algn="tl">
                    <a:srgbClr val="000000"/>
                  </a:outerShdw>
                </a:effectLst>
                <a:cs typeface="Arial" charset="0"/>
              </a:rPr>
              <a:t> - KNM ER 1813 (Kenya National Museum East Rudolf </a:t>
            </a:r>
            <a:r>
              <a:rPr lang="en-GB" sz="2400" dirty="0" smtClean="0">
                <a:effectLst>
                  <a:outerShdw blurRad="38100" dist="38100" dir="2700000" algn="tl">
                    <a:srgbClr val="000000"/>
                  </a:outerShdw>
                </a:effectLst>
                <a:cs typeface="Arial" charset="0"/>
              </a:rPr>
              <a:t>– </a:t>
            </a:r>
            <a:r>
              <a:rPr lang="en-GB" sz="2400" dirty="0">
                <a:effectLst>
                  <a:outerShdw blurRad="38100" dist="38100" dir="2700000" algn="tl">
                    <a:srgbClr val="000000"/>
                  </a:outerShdw>
                </a:effectLst>
                <a:cs typeface="Arial" charset="0"/>
              </a:rPr>
              <a:t>then specimen number</a:t>
            </a:r>
            <a:r>
              <a:rPr lang="en-GB" sz="2400" dirty="0" smtClean="0">
                <a:effectLst>
                  <a:outerShdw blurRad="38100" dist="38100" dir="2700000" algn="tl">
                    <a:srgbClr val="000000"/>
                  </a:outerShdw>
                </a:effectLst>
                <a:cs typeface="Arial" charset="0"/>
              </a:rPr>
              <a:t>)</a:t>
            </a:r>
          </a:p>
          <a:p>
            <a:pPr>
              <a:defRPr/>
            </a:pPr>
            <a:endParaRPr lang="en-GB" sz="2400" dirty="0">
              <a:effectLst>
                <a:outerShdw blurRad="38100" dist="38100" dir="2700000" algn="tl">
                  <a:srgbClr val="000000"/>
                </a:outerShdw>
              </a:effectLst>
              <a:cs typeface="Arial" charset="0"/>
            </a:endParaRPr>
          </a:p>
          <a:p>
            <a:pPr>
              <a:defRPr/>
            </a:pPr>
            <a:r>
              <a:rPr lang="en-GB" sz="2400" dirty="0" smtClean="0">
                <a:effectLst>
                  <a:outerShdw blurRad="38100" dist="38100" dir="2700000" algn="tl">
                    <a:srgbClr val="000000"/>
                  </a:outerShdw>
                </a:effectLst>
                <a:cs typeface="Arial" charset="0"/>
              </a:rPr>
              <a:t>From </a:t>
            </a:r>
            <a:r>
              <a:rPr lang="en-GB" sz="2400" dirty="0" err="1" smtClean="0">
                <a:effectLst>
                  <a:outerShdw blurRad="38100" dist="38100" dir="2700000" algn="tl">
                    <a:srgbClr val="000000"/>
                  </a:outerShdw>
                </a:effectLst>
                <a:cs typeface="Arial" charset="0"/>
              </a:rPr>
              <a:t>Koobi</a:t>
            </a:r>
            <a:r>
              <a:rPr lang="en-GB" sz="2400" dirty="0" smtClean="0">
                <a:effectLst>
                  <a:outerShdw blurRad="38100" dist="38100" dir="2700000" algn="tl">
                    <a:srgbClr val="000000"/>
                  </a:outerShdw>
                </a:effectLst>
                <a:cs typeface="Arial" charset="0"/>
              </a:rPr>
              <a:t> Fora est. 1.65 Ma</a:t>
            </a:r>
          </a:p>
          <a:p>
            <a:pPr>
              <a:defRPr/>
            </a:pPr>
            <a:endParaRPr lang="en-GB" sz="2400" dirty="0">
              <a:effectLst>
                <a:outerShdw blurRad="38100" dist="38100" dir="2700000" algn="tl">
                  <a:srgbClr val="000000"/>
                </a:outerShdw>
              </a:effectLst>
              <a:cs typeface="Arial" charset="0"/>
            </a:endParaRPr>
          </a:p>
          <a:p>
            <a:pPr>
              <a:defRPr/>
            </a:pPr>
            <a:r>
              <a:rPr lang="en-GB" sz="2400" dirty="0" smtClean="0">
                <a:effectLst>
                  <a:outerShdw blurRad="38100" dist="38100" dir="2700000" algn="tl">
                    <a:srgbClr val="000000"/>
                  </a:outerShdw>
                </a:effectLst>
                <a:cs typeface="Arial" charset="0"/>
              </a:rPr>
              <a:t>Noted for being a very small one, cranial capacity 510 cc.</a:t>
            </a:r>
          </a:p>
          <a:p>
            <a:pPr>
              <a:defRPr/>
            </a:pPr>
            <a:endParaRPr lang="en-GB" sz="2400" dirty="0">
              <a:effectLst>
                <a:outerShdw blurRad="38100" dist="38100" dir="2700000" algn="tl">
                  <a:srgbClr val="000000"/>
                </a:outerShdw>
              </a:effectLst>
              <a:cs typeface="Arial" charset="0"/>
            </a:endParaRPr>
          </a:p>
          <a:p>
            <a:pPr>
              <a:defRPr/>
            </a:pPr>
            <a:r>
              <a:rPr lang="en-GB" sz="2400" dirty="0" smtClean="0">
                <a:effectLst>
                  <a:outerShdw blurRad="38100" dist="38100" dir="2700000" algn="tl">
                    <a:srgbClr val="000000"/>
                  </a:outerShdw>
                </a:effectLst>
                <a:cs typeface="Arial" charset="0"/>
              </a:rPr>
              <a:t>Fully adult and thought to be female but possibly a male!</a:t>
            </a:r>
            <a:endParaRPr lang="en-GB" sz="2400" dirty="0">
              <a:effectLst>
                <a:outerShdw blurRad="38100" dist="38100" dir="2700000" algn="tl">
                  <a:srgbClr val="000000"/>
                </a:outerShdw>
              </a:effectLst>
              <a:cs typeface="Arial"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Taung child"/>
          <p:cNvPicPr>
            <a:picLocks noChangeAspect="1" noChangeArrowheads="1"/>
          </p:cNvPicPr>
          <p:nvPr/>
        </p:nvPicPr>
        <p:blipFill>
          <a:blip r:embed="rId3">
            <a:extLst>
              <a:ext uri="{28A0092B-C50C-407E-A947-70E740481C1C}">
                <a14:useLocalDpi xmlns:a14="http://schemas.microsoft.com/office/drawing/2010/main" val="0"/>
              </a:ext>
            </a:extLst>
          </a:blip>
          <a:srcRect l="20261" t="3802" r="7082" b="12816"/>
          <a:stretch>
            <a:fillRect/>
          </a:stretch>
        </p:blipFill>
        <p:spPr bwMode="auto">
          <a:xfrm>
            <a:off x="577105" y="225165"/>
            <a:ext cx="2819798" cy="4045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 Box 3"/>
          <p:cNvSpPr txBox="1">
            <a:spLocks noChangeArrowheads="1"/>
          </p:cNvSpPr>
          <p:nvPr/>
        </p:nvSpPr>
        <p:spPr bwMode="auto">
          <a:xfrm>
            <a:off x="3396903" y="811393"/>
            <a:ext cx="352777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2400" dirty="0">
                <a:effectLst>
                  <a:outerShdw blurRad="38100" dist="38100" dir="2700000" algn="tl">
                    <a:srgbClr val="000000">
                      <a:alpha val="43137"/>
                    </a:srgbClr>
                  </a:outerShdw>
                </a:effectLst>
              </a:rPr>
              <a:t>That </a:t>
            </a:r>
            <a:r>
              <a:rPr lang="en-GB" altLang="en-US" sz="2400" dirty="0" err="1">
                <a:effectLst>
                  <a:outerShdw blurRad="38100" dist="38100" dir="2700000" algn="tl">
                    <a:srgbClr val="000000">
                      <a:alpha val="43137"/>
                    </a:srgbClr>
                  </a:outerShdw>
                </a:effectLst>
              </a:rPr>
              <a:t>Taung</a:t>
            </a:r>
            <a:r>
              <a:rPr lang="en-GB" altLang="en-US" sz="2400" dirty="0">
                <a:effectLst>
                  <a:outerShdw blurRad="38100" dist="38100" dir="2700000" algn="tl">
                    <a:srgbClr val="000000">
                      <a:alpha val="43137"/>
                    </a:srgbClr>
                  </a:outerShdw>
                </a:effectLst>
              </a:rPr>
              <a:t> </a:t>
            </a:r>
            <a:r>
              <a:rPr lang="en-GB" altLang="en-US" sz="2400" dirty="0" smtClean="0">
                <a:effectLst>
                  <a:outerShdw blurRad="38100" dist="38100" dir="2700000" algn="tl">
                    <a:srgbClr val="000000">
                      <a:alpha val="43137"/>
                    </a:srgbClr>
                  </a:outerShdw>
                </a:effectLst>
              </a:rPr>
              <a:t>Child </a:t>
            </a:r>
            <a:r>
              <a:rPr lang="en-GB" altLang="en-US" sz="2400" dirty="0">
                <a:effectLst>
                  <a:outerShdw blurRad="38100" dist="38100" dir="2700000" algn="tl">
                    <a:srgbClr val="000000">
                      <a:alpha val="43137"/>
                    </a:srgbClr>
                  </a:outerShdw>
                </a:effectLst>
              </a:rPr>
              <a:t>found by Raymond Dart in South Africa, 1924</a:t>
            </a:r>
          </a:p>
        </p:txBody>
      </p:sp>
      <p:pic>
        <p:nvPicPr>
          <p:cNvPr id="7172" name="Picture 4" descr="http://upload.wikimedia.org/wikipedia/commons/thumb/c/c0/Pithecanthropus-erectus.jpg/180px-Pithecanthropus-erectus.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05972" y="2597950"/>
            <a:ext cx="3384872" cy="4005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684212" y="4941168"/>
            <a:ext cx="4751388" cy="1200329"/>
          </a:xfrm>
          <a:prstGeom prst="rect">
            <a:avLst/>
          </a:prstGeom>
        </p:spPr>
        <p:txBody>
          <a:bodyPr wrap="square">
            <a:spAutoFit/>
          </a:bodyPr>
          <a:lstStyle/>
          <a:p>
            <a:pPr>
              <a:defRPr/>
            </a:pPr>
            <a:r>
              <a:rPr lang="en-GB" sz="2400" dirty="0">
                <a:effectLst>
                  <a:outerShdw blurRad="38100" dist="38100" dir="2700000" algn="tl">
                    <a:srgbClr val="000000"/>
                  </a:outerShdw>
                </a:effectLst>
                <a:cs typeface="Arial" charset="0"/>
              </a:rPr>
              <a:t>Sketches of the original fossils of </a:t>
            </a:r>
            <a:r>
              <a:rPr lang="en-GB" sz="2400" i="1" dirty="0">
                <a:effectLst>
                  <a:outerShdw blurRad="38100" dist="38100" dir="2700000" algn="tl">
                    <a:srgbClr val="000000"/>
                  </a:outerShdw>
                </a:effectLst>
                <a:cs typeface="Arial" charset="0"/>
              </a:rPr>
              <a:t>Homo erectus</a:t>
            </a:r>
            <a:r>
              <a:rPr lang="en-GB" sz="2400" dirty="0">
                <a:effectLst>
                  <a:outerShdw blurRad="38100" dist="38100" dir="2700000" algn="tl">
                    <a:srgbClr val="000000"/>
                  </a:outerShdw>
                </a:effectLst>
                <a:cs typeface="Arial" charset="0"/>
              </a:rPr>
              <a:t> found in Java in 1891, also rejected on brain size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8923" t="5281" r="4828" b="-5281"/>
          <a:stretch/>
        </p:blipFill>
        <p:spPr>
          <a:xfrm>
            <a:off x="41913" y="382505"/>
            <a:ext cx="6209364" cy="4054607"/>
          </a:xfrm>
          <a:prstGeom prst="rect">
            <a:avLst/>
          </a:prstGeom>
        </p:spPr>
      </p:pic>
      <p:sp>
        <p:nvSpPr>
          <p:cNvPr id="2" name="Title 1"/>
          <p:cNvSpPr>
            <a:spLocks noGrp="1"/>
          </p:cNvSpPr>
          <p:nvPr>
            <p:ph type="title"/>
          </p:nvPr>
        </p:nvSpPr>
        <p:spPr>
          <a:xfrm>
            <a:off x="539552" y="53321"/>
            <a:ext cx="8229600" cy="1371600"/>
          </a:xfrm>
        </p:spPr>
        <p:txBody>
          <a:bodyPr/>
          <a:lstStyle/>
          <a:p>
            <a:pPr algn="r"/>
            <a:r>
              <a:rPr lang="en-GB" dirty="0" smtClean="0"/>
              <a:t>Piltdown forgery</a:t>
            </a:r>
            <a:endParaRPr lang="en-GB" dirty="0"/>
          </a:p>
        </p:txBody>
      </p:sp>
      <p:pic>
        <p:nvPicPr>
          <p:cNvPr id="5" name="Picture 4"/>
          <p:cNvPicPr>
            <a:picLocks noChangeAspect="1"/>
          </p:cNvPicPr>
          <p:nvPr/>
        </p:nvPicPr>
        <p:blipFill rotWithShape="1">
          <a:blip r:embed="rId4"/>
          <a:srcRect l="8543" t="3320" r="21955"/>
          <a:stretch/>
        </p:blipFill>
        <p:spPr>
          <a:xfrm>
            <a:off x="2051719" y="3284984"/>
            <a:ext cx="4104456" cy="3573016"/>
          </a:xfrm>
          <a:prstGeom prst="rect">
            <a:avLst/>
          </a:prstGeom>
        </p:spPr>
      </p:pic>
      <p:pic>
        <p:nvPicPr>
          <p:cNvPr id="4" name="Picture 3"/>
          <p:cNvPicPr>
            <a:picLocks noChangeAspect="1"/>
          </p:cNvPicPr>
          <p:nvPr/>
        </p:nvPicPr>
        <p:blipFill rotWithShape="1">
          <a:blip r:embed="rId5"/>
          <a:srcRect l="25841" t="29474" r="21569" b="33683"/>
          <a:stretch/>
        </p:blipFill>
        <p:spPr>
          <a:xfrm>
            <a:off x="6156175" y="1340768"/>
            <a:ext cx="2931023" cy="3600400"/>
          </a:xfrm>
          <a:prstGeom prst="rect">
            <a:avLst/>
          </a:prstGeom>
        </p:spPr>
      </p:pic>
    </p:spTree>
    <p:extLst>
      <p:ext uri="{BB962C8B-B14F-4D97-AF65-F5344CB8AC3E}">
        <p14:creationId xmlns:p14="http://schemas.microsoft.com/office/powerpoint/2010/main" val="478254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4197DD31"/>
          <p:cNvPicPr>
            <a:picLocks noChangeAspect="1" noChangeArrowheads="1"/>
          </p:cNvPicPr>
          <p:nvPr/>
        </p:nvPicPr>
        <p:blipFill>
          <a:blip r:embed="rId3">
            <a:extLst>
              <a:ext uri="{28A0092B-C50C-407E-A947-70E740481C1C}">
                <a14:useLocalDpi xmlns:a14="http://schemas.microsoft.com/office/drawing/2010/main" val="0"/>
              </a:ext>
            </a:extLst>
          </a:blip>
          <a:srcRect t="3134" b="1880"/>
          <a:stretch>
            <a:fillRect/>
          </a:stretch>
        </p:blipFill>
        <p:spPr bwMode="auto">
          <a:xfrm>
            <a:off x="611560" y="1844824"/>
            <a:ext cx="5287963" cy="432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1" name="Text Box 3"/>
          <p:cNvSpPr txBox="1">
            <a:spLocks noChangeArrowheads="1"/>
          </p:cNvSpPr>
          <p:nvPr/>
        </p:nvSpPr>
        <p:spPr bwMode="auto">
          <a:xfrm>
            <a:off x="800208" y="476672"/>
            <a:ext cx="7508875" cy="830997"/>
          </a:xfrm>
          <a:prstGeom prst="rect">
            <a:avLst/>
          </a:prstGeom>
          <a:noFill/>
          <a:ln w="9525">
            <a:noFill/>
            <a:miter lim="800000"/>
            <a:headEnd/>
            <a:tailEnd/>
          </a:ln>
          <a:effectLst/>
        </p:spPr>
        <p:txBody>
          <a:bodyPr>
            <a:spAutoFit/>
          </a:bodyPr>
          <a:lstStyle/>
          <a:p>
            <a:pPr>
              <a:defRPr/>
            </a:pPr>
            <a:r>
              <a:rPr lang="en-GB" sz="2400" dirty="0">
                <a:effectLst>
                  <a:outerShdw blurRad="38100" dist="38100" dir="2700000" algn="tl">
                    <a:srgbClr val="000000"/>
                  </a:outerShdw>
                </a:effectLst>
                <a:latin typeface="+mn-lt"/>
                <a:cs typeface="Arial" charset="0"/>
              </a:rPr>
              <a:t>Relative sizes of the Australopithecines and early Homo, body to brain ratio now becomes important</a:t>
            </a:r>
            <a:r>
              <a:rPr lang="en-GB" sz="2400" dirty="0">
                <a:latin typeface="+mn-lt"/>
                <a:cs typeface="Arial" charset="0"/>
              </a:rPr>
              <a:t> </a:t>
            </a:r>
          </a:p>
        </p:txBody>
      </p:sp>
      <p:sp>
        <p:nvSpPr>
          <p:cNvPr id="2" name="TextBox 1"/>
          <p:cNvSpPr txBox="1"/>
          <p:nvPr/>
        </p:nvSpPr>
        <p:spPr>
          <a:xfrm>
            <a:off x="6372200" y="3068960"/>
            <a:ext cx="2179911" cy="1323439"/>
          </a:xfrm>
          <a:prstGeom prst="rect">
            <a:avLst/>
          </a:prstGeom>
          <a:noFill/>
        </p:spPr>
        <p:txBody>
          <a:bodyPr wrap="square" rtlCol="0">
            <a:spAutoFit/>
          </a:bodyPr>
          <a:lstStyle/>
          <a:p>
            <a:r>
              <a:rPr lang="en-GB" sz="2000" dirty="0" smtClean="0"/>
              <a:t>i.e. that the brain may be small but so was the body</a:t>
            </a:r>
          </a:p>
          <a:p>
            <a:r>
              <a:rPr lang="en-GB" sz="2000" dirty="0" smtClean="0"/>
              <a:t> – so relatively…</a:t>
            </a:r>
            <a:endParaRPr lang="en-GB"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descr="OH 24: 3/4 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5711" y="764704"/>
            <a:ext cx="5400675"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8" name="Text Box 6"/>
          <p:cNvSpPr txBox="1">
            <a:spLocks noChangeArrowheads="1"/>
          </p:cNvSpPr>
          <p:nvPr/>
        </p:nvSpPr>
        <p:spPr bwMode="auto">
          <a:xfrm>
            <a:off x="1547664" y="4793491"/>
            <a:ext cx="6624265" cy="1200329"/>
          </a:xfrm>
          <a:prstGeom prst="rect">
            <a:avLst/>
          </a:prstGeom>
          <a:noFill/>
          <a:ln w="9525">
            <a:noFill/>
            <a:miter lim="800000"/>
            <a:headEnd/>
            <a:tailEnd/>
          </a:ln>
          <a:effectLst/>
        </p:spPr>
        <p:txBody>
          <a:bodyPr wrap="squar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sz="2400" dirty="0" smtClean="0">
                <a:effectLst>
                  <a:outerShdw blurRad="38100" dist="38100" dir="2700000" algn="tl">
                    <a:srgbClr val="000000"/>
                  </a:outerShdw>
                </a:effectLst>
                <a:latin typeface="+mn-lt"/>
              </a:rPr>
              <a:t>OH 24 or ‘Twiggy’ 1.8 mya and the oldest at Olduvai found in 1968</a:t>
            </a:r>
          </a:p>
          <a:p>
            <a:pPr eaLnBrk="1" hangingPunct="1">
              <a:defRPr/>
            </a:pPr>
            <a:r>
              <a:rPr lang="en-GB" sz="2400" dirty="0" smtClean="0">
                <a:effectLst>
                  <a:outerShdw blurRad="38100" dist="38100" dir="2700000" algn="tl">
                    <a:srgbClr val="000000"/>
                  </a:outerShdw>
                </a:effectLst>
                <a:latin typeface="+mn-lt"/>
              </a:rPr>
              <a:t>Progressive skull – primitive trunk and limbs</a:t>
            </a:r>
          </a:p>
        </p:txBody>
      </p:sp>
      <p:sp>
        <p:nvSpPr>
          <p:cNvPr id="9220" name="Rectangle 7"/>
          <p:cNvSpPr>
            <a:spLocks noChangeArrowheads="1"/>
          </p:cNvSpPr>
          <p:nvPr/>
        </p:nvSpPr>
        <p:spPr bwMode="auto">
          <a:xfrm>
            <a:off x="250825" y="6040438"/>
            <a:ext cx="29956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1200">
                <a:latin typeface="Comic Sans MS" panose="030F0702030302020204" pitchFamily="66" charset="0"/>
              </a:rPr>
              <a:t>www.mnh.si.edu/.../ha/images/oh24l.jpg</a:t>
            </a:r>
            <a:r>
              <a:rPr lang="en-GB" altLang="en-US" sz="1200"/>
              <a:t/>
            </a:r>
            <a:br>
              <a:rPr lang="en-GB" altLang="en-US" sz="1200"/>
            </a:br>
            <a:endParaRPr lang="en-GB" altLang="en-US" sz="1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7" descr="ER 147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1052513"/>
            <a:ext cx="3886200"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4" name="Rectangle 8"/>
          <p:cNvSpPr>
            <a:spLocks noChangeArrowheads="1"/>
          </p:cNvSpPr>
          <p:nvPr/>
        </p:nvSpPr>
        <p:spPr bwMode="auto">
          <a:xfrm>
            <a:off x="323528" y="5087848"/>
            <a:ext cx="8641085" cy="1200329"/>
          </a:xfrm>
          <a:prstGeom prst="rect">
            <a:avLst/>
          </a:prstGeom>
          <a:noFill/>
          <a:ln w="9525">
            <a:noFill/>
            <a:miter lim="800000"/>
            <a:headEnd/>
            <a:tailEnd/>
          </a:ln>
          <a:effectLst/>
        </p:spPr>
        <p:txBody>
          <a:bodyPr wrap="square" anchor="ctr">
            <a:spAutoFit/>
          </a:bodyPr>
          <a:lstStyle/>
          <a:p>
            <a:pPr>
              <a:defRPr/>
            </a:pPr>
            <a:r>
              <a:rPr lang="en-GB" sz="2400" dirty="0">
                <a:effectLst>
                  <a:outerShdw blurRad="38100" dist="38100" dir="2700000" algn="tl">
                    <a:srgbClr val="000000"/>
                  </a:outerShdw>
                </a:effectLst>
                <a:latin typeface="+mn-lt"/>
                <a:cs typeface="Arial" charset="0"/>
              </a:rPr>
              <a:t>KNM-ER 1470, </a:t>
            </a:r>
            <a:r>
              <a:rPr lang="en-GB" sz="2400" i="1" dirty="0">
                <a:effectLst>
                  <a:outerShdw blurRad="38100" dist="38100" dir="2700000" algn="tl">
                    <a:srgbClr val="000000"/>
                  </a:outerShdw>
                </a:effectLst>
                <a:latin typeface="+mn-lt"/>
                <a:cs typeface="Arial" charset="0"/>
              </a:rPr>
              <a:t>Homo </a:t>
            </a:r>
            <a:r>
              <a:rPr lang="en-GB" sz="2400" i="1" dirty="0" err="1">
                <a:effectLst>
                  <a:outerShdw blurRad="38100" dist="38100" dir="2700000" algn="tl">
                    <a:srgbClr val="000000"/>
                  </a:outerShdw>
                </a:effectLst>
                <a:latin typeface="+mn-lt"/>
                <a:cs typeface="Arial" charset="0"/>
              </a:rPr>
              <a:t>habilis</a:t>
            </a:r>
            <a:r>
              <a:rPr lang="en-GB" sz="2400" dirty="0">
                <a:effectLst>
                  <a:outerShdw blurRad="38100" dist="38100" dir="2700000" algn="tl">
                    <a:srgbClr val="000000"/>
                  </a:outerShdw>
                </a:effectLst>
                <a:latin typeface="+mn-lt"/>
                <a:cs typeface="Arial" charset="0"/>
              </a:rPr>
              <a:t> (now </a:t>
            </a:r>
            <a:r>
              <a:rPr lang="en-GB" sz="2400" i="1" dirty="0">
                <a:effectLst>
                  <a:outerShdw blurRad="38100" dist="38100" dir="2700000" algn="tl">
                    <a:srgbClr val="000000"/>
                  </a:outerShdw>
                </a:effectLst>
                <a:latin typeface="+mn-lt"/>
                <a:cs typeface="Arial" charset="0"/>
              </a:rPr>
              <a:t>Homo </a:t>
            </a:r>
            <a:r>
              <a:rPr lang="en-GB" sz="2400" i="1" dirty="0" err="1">
                <a:effectLst>
                  <a:outerShdw blurRad="38100" dist="38100" dir="2700000" algn="tl">
                    <a:srgbClr val="000000"/>
                  </a:outerShdw>
                </a:effectLst>
                <a:latin typeface="+mn-lt"/>
                <a:cs typeface="Arial" charset="0"/>
              </a:rPr>
              <a:t>rudolfensis</a:t>
            </a:r>
            <a:r>
              <a:rPr lang="en-GB" sz="2400" dirty="0">
                <a:effectLst>
                  <a:outerShdw blurRad="38100" dist="38100" dir="2700000" algn="tl">
                    <a:srgbClr val="000000"/>
                  </a:outerShdw>
                </a:effectLst>
                <a:latin typeface="+mn-lt"/>
                <a:cs typeface="Arial" charset="0"/>
              </a:rPr>
              <a:t>)</a:t>
            </a:r>
          </a:p>
          <a:p>
            <a:pPr>
              <a:defRPr/>
            </a:pPr>
            <a:r>
              <a:rPr lang="en-GB" sz="2400" dirty="0">
                <a:effectLst>
                  <a:outerShdw blurRad="38100" dist="38100" dir="2700000" algn="tl">
                    <a:srgbClr val="000000"/>
                  </a:outerShdw>
                </a:effectLst>
                <a:latin typeface="+mn-lt"/>
                <a:cs typeface="Arial" charset="0"/>
              </a:rPr>
              <a:t>1.9 million years. This is the most complete </a:t>
            </a:r>
            <a:r>
              <a:rPr lang="en-GB" sz="2400" dirty="0" err="1" smtClean="0">
                <a:effectLst>
                  <a:outerShdw blurRad="38100" dist="38100" dir="2700000" algn="tl">
                    <a:srgbClr val="000000"/>
                  </a:outerShdw>
                </a:effectLst>
                <a:latin typeface="+mn-lt"/>
                <a:cs typeface="Arial" charset="0"/>
              </a:rPr>
              <a:t>H.</a:t>
            </a:r>
            <a:r>
              <a:rPr lang="en-GB" sz="2400" i="1" dirty="0" err="1" smtClean="0">
                <a:effectLst>
                  <a:outerShdw blurRad="38100" dist="38100" dir="2700000" algn="tl">
                    <a:srgbClr val="000000"/>
                  </a:outerShdw>
                </a:effectLst>
                <a:latin typeface="+mn-lt"/>
                <a:cs typeface="Arial" charset="0"/>
              </a:rPr>
              <a:t>habilis</a:t>
            </a:r>
            <a:r>
              <a:rPr lang="en-GB" sz="2400" i="1" dirty="0" smtClean="0">
                <a:effectLst>
                  <a:outerShdw blurRad="38100" dist="38100" dir="2700000" algn="tl">
                    <a:srgbClr val="000000"/>
                  </a:outerShdw>
                </a:effectLst>
                <a:latin typeface="+mn-lt"/>
                <a:cs typeface="Arial" charset="0"/>
              </a:rPr>
              <a:t>/H. </a:t>
            </a:r>
            <a:r>
              <a:rPr lang="en-GB" sz="2400" i="1" dirty="0" err="1" smtClean="0">
                <a:effectLst>
                  <a:outerShdw blurRad="38100" dist="38100" dir="2700000" algn="tl">
                    <a:srgbClr val="000000"/>
                  </a:outerShdw>
                </a:effectLst>
                <a:latin typeface="+mn-lt"/>
                <a:cs typeface="Arial" charset="0"/>
              </a:rPr>
              <a:t>rudolfensis</a:t>
            </a:r>
            <a:r>
              <a:rPr lang="en-GB" sz="2400" dirty="0" smtClean="0">
                <a:effectLst>
                  <a:outerShdw blurRad="38100" dist="38100" dir="2700000" algn="tl">
                    <a:srgbClr val="000000"/>
                  </a:outerShdw>
                </a:effectLst>
                <a:latin typeface="+mn-lt"/>
                <a:cs typeface="Arial" charset="0"/>
              </a:rPr>
              <a:t> </a:t>
            </a:r>
            <a:r>
              <a:rPr lang="en-GB" sz="2400" dirty="0">
                <a:effectLst>
                  <a:outerShdw blurRad="38100" dist="38100" dir="2700000" algn="tl">
                    <a:srgbClr val="000000"/>
                  </a:outerShdw>
                </a:effectLst>
                <a:latin typeface="+mn-lt"/>
                <a:cs typeface="Arial" charset="0"/>
              </a:rPr>
              <a:t>skull known</a:t>
            </a:r>
            <a:r>
              <a:rPr lang="en-GB" sz="2400" dirty="0" smtClean="0">
                <a:effectLst>
                  <a:outerShdw blurRad="38100" dist="38100" dir="2700000" algn="tl">
                    <a:srgbClr val="000000"/>
                  </a:outerShdw>
                </a:effectLst>
                <a:latin typeface="+mn-lt"/>
                <a:cs typeface="Arial" charset="0"/>
              </a:rPr>
              <a:t>. Cranial capacity 775 cc</a:t>
            </a:r>
            <a:endParaRPr lang="en-GB" sz="2400" dirty="0">
              <a:effectLst>
                <a:outerShdw blurRad="38100" dist="38100" dir="2700000" algn="tl">
                  <a:srgbClr val="000000"/>
                </a:outerShdw>
              </a:effectLst>
              <a:latin typeface="+mn-lt"/>
              <a:cs typeface="Arial" charset="0"/>
            </a:endParaRPr>
          </a:p>
        </p:txBody>
      </p:sp>
      <p:sp>
        <p:nvSpPr>
          <p:cNvPr id="10244" name="Rectangle 9"/>
          <p:cNvSpPr>
            <a:spLocks noChangeArrowheads="1"/>
          </p:cNvSpPr>
          <p:nvPr/>
        </p:nvSpPr>
        <p:spPr bwMode="auto">
          <a:xfrm>
            <a:off x="0" y="6491288"/>
            <a:ext cx="22685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a:t>www.talkorigins.org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i="1" dirty="0" err="1" smtClean="0"/>
              <a:t>Kenyanthropus</a:t>
            </a:r>
            <a:r>
              <a:rPr lang="en-GB" i="1" dirty="0" smtClean="0"/>
              <a:t> </a:t>
            </a:r>
            <a:r>
              <a:rPr lang="en-GB" i="1" dirty="0" err="1" smtClean="0"/>
              <a:t>platyops</a:t>
            </a:r>
            <a:endParaRPr lang="en-GB" i="1" dirty="0"/>
          </a:p>
        </p:txBody>
      </p:sp>
      <p:sp>
        <p:nvSpPr>
          <p:cNvPr id="3" name="Content Placeholder 2"/>
          <p:cNvSpPr>
            <a:spLocks noGrp="1"/>
          </p:cNvSpPr>
          <p:nvPr>
            <p:ph idx="1"/>
          </p:nvPr>
        </p:nvSpPr>
        <p:spPr>
          <a:xfrm>
            <a:off x="323850" y="1628775"/>
            <a:ext cx="2605088" cy="4114800"/>
          </a:xfrm>
        </p:spPr>
        <p:txBody>
          <a:bodyPr/>
          <a:lstStyle/>
          <a:p>
            <a:pPr marL="0" indent="0">
              <a:buFont typeface="Wingdings" panose="05000000000000000000" pitchFamily="2" charset="2"/>
              <a:buNone/>
              <a:defRPr/>
            </a:pPr>
            <a:r>
              <a:rPr lang="en-GB" sz="2400" dirty="0" smtClean="0"/>
              <a:t>KNM-WT 40000 near complete cranium with a mix of features, smaller teeth (not the hyper </a:t>
            </a:r>
            <a:r>
              <a:rPr lang="en-GB" sz="2400" dirty="0" err="1" smtClean="0"/>
              <a:t>robusts</a:t>
            </a:r>
            <a:r>
              <a:rPr lang="en-GB" sz="2400" dirty="0" smtClean="0"/>
              <a:t>) flat face but broad, small skull, no massive muscle attachments, bipedal</a:t>
            </a:r>
            <a:r>
              <a:rPr lang="en-GB" dirty="0" smtClean="0"/>
              <a:t>….  </a:t>
            </a:r>
            <a:endParaRPr lang="en-GB" dirty="0"/>
          </a:p>
        </p:txBody>
      </p:sp>
      <p:pic>
        <p:nvPicPr>
          <p:cNvPr id="4403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11475" y="1752600"/>
            <a:ext cx="6007100" cy="351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Box 4"/>
          <p:cNvSpPr txBox="1">
            <a:spLocks noChangeArrowheads="1"/>
          </p:cNvSpPr>
          <p:nvPr/>
        </p:nvSpPr>
        <p:spPr bwMode="auto">
          <a:xfrm>
            <a:off x="3129958" y="5949280"/>
            <a:ext cx="565654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GB" altLang="en-US" i="1" dirty="0"/>
              <a:t>K. </a:t>
            </a:r>
            <a:r>
              <a:rPr lang="en-GB" altLang="en-US" i="1" dirty="0" err="1"/>
              <a:t>platyops</a:t>
            </a:r>
            <a:r>
              <a:rPr lang="en-GB" altLang="en-US" dirty="0"/>
              <a:t>, left, with </a:t>
            </a:r>
            <a:r>
              <a:rPr lang="en-GB" altLang="en-US" dirty="0" smtClean="0"/>
              <a:t>KMN ER 1470 </a:t>
            </a:r>
            <a:r>
              <a:rPr lang="en-GB" altLang="en-US" i="1" dirty="0" smtClean="0"/>
              <a:t>Homo </a:t>
            </a:r>
            <a:r>
              <a:rPr lang="en-GB" altLang="en-US" i="1" dirty="0" err="1"/>
              <a:t>rudolfensis</a:t>
            </a:r>
            <a:endParaRPr lang="en-GB" altLang="en-US" i="1" dirty="0"/>
          </a:p>
        </p:txBody>
      </p:sp>
    </p:spTree>
    <p:extLst>
      <p:ext uri="{BB962C8B-B14F-4D97-AF65-F5344CB8AC3E}">
        <p14:creationId xmlns:p14="http://schemas.microsoft.com/office/powerpoint/2010/main" val="873251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urkana Boy"/>
          <p:cNvPicPr>
            <a:picLocks noChangeAspect="1" noChangeArrowheads="1"/>
          </p:cNvPicPr>
          <p:nvPr/>
        </p:nvPicPr>
        <p:blipFill>
          <a:blip r:embed="rId3">
            <a:extLst>
              <a:ext uri="{28A0092B-C50C-407E-A947-70E740481C1C}">
                <a14:useLocalDpi xmlns:a14="http://schemas.microsoft.com/office/drawing/2010/main" val="0"/>
              </a:ext>
            </a:extLst>
          </a:blip>
          <a:srcRect t="5768" r="34802"/>
          <a:stretch>
            <a:fillRect/>
          </a:stretch>
        </p:blipFill>
        <p:spPr bwMode="auto">
          <a:xfrm>
            <a:off x="827088" y="765175"/>
            <a:ext cx="2579687" cy="562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Rectangle 3"/>
          <p:cNvSpPr>
            <a:spLocks noChangeArrowheads="1"/>
          </p:cNvSpPr>
          <p:nvPr/>
        </p:nvSpPr>
        <p:spPr bwMode="auto">
          <a:xfrm>
            <a:off x="3459680" y="602836"/>
            <a:ext cx="5504808" cy="1938992"/>
          </a:xfrm>
          <a:prstGeom prst="rect">
            <a:avLst/>
          </a:prstGeom>
          <a:noFill/>
          <a:ln w="9525" algn="ctr">
            <a:noFill/>
            <a:miter lim="800000"/>
            <a:headEnd/>
            <a:tailEnd/>
          </a:ln>
          <a:effectLst/>
        </p:spPr>
        <p:txBody>
          <a:bodyPr wrap="square">
            <a:spAutoFit/>
          </a:bodyPr>
          <a:lstStyle/>
          <a:p>
            <a:pPr>
              <a:defRPr/>
            </a:pPr>
            <a:r>
              <a:rPr lang="en-GB" sz="2400" dirty="0">
                <a:effectLst>
                  <a:outerShdw blurRad="38100" dist="38100" dir="2700000" algn="tl">
                    <a:srgbClr val="000000"/>
                  </a:outerShdw>
                </a:effectLst>
                <a:latin typeface="+mn-lt"/>
                <a:cs typeface="Arial" charset="0"/>
              </a:rPr>
              <a:t>The Turkana Boy: </a:t>
            </a:r>
            <a:r>
              <a:rPr lang="en-GB" sz="2400" dirty="0" smtClean="0">
                <a:effectLst>
                  <a:outerShdw blurRad="38100" dist="38100" dir="2700000" algn="tl">
                    <a:srgbClr val="000000"/>
                  </a:outerShdw>
                </a:effectLst>
                <a:latin typeface="+mn-lt"/>
                <a:cs typeface="Arial" charset="0"/>
              </a:rPr>
              <a:t>KNM WT 15000 the </a:t>
            </a:r>
            <a:r>
              <a:rPr lang="en-GB" sz="2400" dirty="0">
                <a:effectLst>
                  <a:outerShdw blurRad="38100" dist="38100" dir="2700000" algn="tl">
                    <a:srgbClr val="000000"/>
                  </a:outerShdw>
                </a:effectLst>
                <a:latin typeface="+mn-lt"/>
                <a:cs typeface="Arial" charset="0"/>
              </a:rPr>
              <a:t>most complete single individual from this period </a:t>
            </a:r>
            <a:r>
              <a:rPr lang="en-GB" sz="2400" dirty="0" smtClean="0">
                <a:effectLst>
                  <a:outerShdw blurRad="38100" dist="38100" dir="2700000" algn="tl">
                    <a:srgbClr val="000000"/>
                  </a:outerShdw>
                </a:effectLst>
                <a:latin typeface="+mn-lt"/>
                <a:cs typeface="Arial" charset="0"/>
              </a:rPr>
              <a:t>now called </a:t>
            </a:r>
            <a:r>
              <a:rPr lang="en-GB" sz="2400" dirty="0">
                <a:effectLst>
                  <a:outerShdw blurRad="38100" dist="38100" dir="2700000" algn="tl">
                    <a:srgbClr val="000000"/>
                  </a:outerShdw>
                </a:effectLst>
                <a:latin typeface="+mn-lt"/>
                <a:cs typeface="Arial" charset="0"/>
              </a:rPr>
              <a:t>by most </a:t>
            </a:r>
            <a:r>
              <a:rPr lang="en-GB" sz="2400" dirty="0" smtClean="0">
                <a:effectLst>
                  <a:outerShdw blurRad="38100" dist="38100" dir="2700000" algn="tl">
                    <a:srgbClr val="000000"/>
                  </a:outerShdw>
                </a:effectLst>
                <a:latin typeface="+mn-lt"/>
                <a:cs typeface="Arial" charset="0"/>
              </a:rPr>
              <a:t>as </a:t>
            </a:r>
            <a:r>
              <a:rPr lang="en-GB" sz="2400" i="1" dirty="0" smtClean="0">
                <a:effectLst>
                  <a:outerShdw blurRad="38100" dist="38100" dir="2700000" algn="tl">
                    <a:srgbClr val="000000"/>
                  </a:outerShdw>
                </a:effectLst>
                <a:latin typeface="+mn-lt"/>
                <a:cs typeface="Arial" charset="0"/>
              </a:rPr>
              <a:t>Homo </a:t>
            </a:r>
            <a:r>
              <a:rPr lang="en-GB" sz="2400" i="1" dirty="0" err="1" smtClean="0">
                <a:effectLst>
                  <a:outerShdw blurRad="38100" dist="38100" dir="2700000" algn="tl">
                    <a:srgbClr val="000000"/>
                  </a:outerShdw>
                </a:effectLst>
                <a:latin typeface="+mn-lt"/>
                <a:cs typeface="Arial" charset="0"/>
              </a:rPr>
              <a:t>ergaster</a:t>
            </a:r>
            <a:r>
              <a:rPr lang="en-GB" sz="2400" dirty="0" smtClean="0">
                <a:effectLst>
                  <a:outerShdw blurRad="38100" dist="38100" dir="2700000" algn="tl">
                    <a:srgbClr val="000000"/>
                  </a:outerShdw>
                </a:effectLst>
                <a:latin typeface="+mn-lt"/>
                <a:cs typeface="Arial" charset="0"/>
              </a:rPr>
              <a:t>. Cranial capacity 871 cc as well as a progressive body </a:t>
            </a:r>
            <a:endParaRPr lang="en-GB" sz="2400" dirty="0">
              <a:effectLst>
                <a:outerShdw blurRad="38100" dist="38100" dir="2700000" algn="tl">
                  <a:srgbClr val="000000"/>
                </a:outerShdw>
              </a:effectLst>
              <a:latin typeface="+mn-lt"/>
              <a:cs typeface="Arial" charset="0"/>
            </a:endParaRPr>
          </a:p>
        </p:txBody>
      </p:sp>
      <p:pic>
        <p:nvPicPr>
          <p:cNvPr id="11268" name="Picture 5" descr="ergaster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4663" y="2565400"/>
            <a:ext cx="3371850" cy="364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AA90076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88"/>
            <a:ext cx="9144000" cy="618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 Box 3"/>
          <p:cNvSpPr txBox="1">
            <a:spLocks noChangeArrowheads="1"/>
          </p:cNvSpPr>
          <p:nvPr/>
        </p:nvSpPr>
        <p:spPr bwMode="auto">
          <a:xfrm>
            <a:off x="3000375" y="6143625"/>
            <a:ext cx="4278313" cy="369888"/>
          </a:xfrm>
          <a:prstGeom prst="rect">
            <a:avLst/>
          </a:prstGeom>
          <a:noFill/>
          <a:ln w="9525">
            <a:noFill/>
            <a:miter lim="800000"/>
            <a:headEnd/>
            <a:tailEnd/>
          </a:ln>
          <a:effectLst/>
        </p:spPr>
        <p:txBody>
          <a:bodyPr wrap="none">
            <a:spAutoFit/>
          </a:bodyPr>
          <a:lstStyle/>
          <a:p>
            <a:pPr algn="ctr">
              <a:defRPr/>
            </a:pPr>
            <a:r>
              <a:rPr lang="en-GB" dirty="0">
                <a:solidFill>
                  <a:schemeClr val="bg2">
                    <a:lumMod val="60000"/>
                    <a:lumOff val="40000"/>
                  </a:schemeClr>
                </a:solidFill>
                <a:latin typeface="Comic Sans MS" pitchFamily="66" charset="0"/>
                <a:cs typeface="Arial" charset="0"/>
              </a:rPr>
              <a:t>The ‘</a:t>
            </a:r>
            <a:r>
              <a:rPr lang="en-GB" dirty="0" err="1">
                <a:solidFill>
                  <a:schemeClr val="bg2">
                    <a:lumMod val="60000"/>
                    <a:lumOff val="40000"/>
                  </a:schemeClr>
                </a:solidFill>
                <a:latin typeface="Comic Sans MS" pitchFamily="66" charset="0"/>
                <a:cs typeface="Arial" charset="0"/>
              </a:rPr>
              <a:t>Zinj</a:t>
            </a:r>
            <a:r>
              <a:rPr lang="en-GB" dirty="0">
                <a:solidFill>
                  <a:schemeClr val="bg2">
                    <a:lumMod val="60000"/>
                    <a:lumOff val="40000"/>
                  </a:schemeClr>
                </a:solidFill>
                <a:latin typeface="Comic Sans MS" pitchFamily="66" charset="0"/>
                <a:cs typeface="Arial" charset="0"/>
              </a:rPr>
              <a:t>’ living floor at Olduvai Gorge</a:t>
            </a:r>
          </a:p>
        </p:txBody>
      </p:sp>
      <p:sp>
        <p:nvSpPr>
          <p:cNvPr id="12292" name="Rectangle 4"/>
          <p:cNvSpPr>
            <a:spLocks noChangeArrowheads="1"/>
          </p:cNvSpPr>
          <p:nvPr/>
        </p:nvSpPr>
        <p:spPr bwMode="auto">
          <a:xfrm>
            <a:off x="0" y="6381750"/>
            <a:ext cx="30718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1200">
                <a:latin typeface="Comic Sans MS" panose="030F0702030302020204" pitchFamily="66" charset="0"/>
              </a:rPr>
              <a:t>(Taken from Leakey, R.E. 1981)</a:t>
            </a:r>
            <a:endParaRPr lang="en-GB" altLang="en-US" sz="120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692150"/>
            <a:ext cx="3808413" cy="450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Rectangle 3"/>
          <p:cNvSpPr>
            <a:spLocks noChangeArrowheads="1"/>
          </p:cNvSpPr>
          <p:nvPr/>
        </p:nvSpPr>
        <p:spPr bwMode="auto">
          <a:xfrm>
            <a:off x="179388" y="5949950"/>
            <a:ext cx="62642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1" hangingPunct="1"/>
            <a:r>
              <a:rPr lang="en-GB" altLang="en-US" sz="1400">
                <a:latin typeface="Comic Sans MS" panose="030F0702030302020204" pitchFamily="66" charset="0"/>
              </a:rPr>
              <a:t>http://www.mnh.si.edu/anthro/humanorigins/ha/oh5.html</a:t>
            </a:r>
          </a:p>
        </p:txBody>
      </p:sp>
      <p:sp>
        <p:nvSpPr>
          <p:cNvPr id="14340" name="Rectangle 4"/>
          <p:cNvSpPr>
            <a:spLocks noChangeArrowheads="1"/>
          </p:cNvSpPr>
          <p:nvPr/>
        </p:nvSpPr>
        <p:spPr bwMode="auto">
          <a:xfrm>
            <a:off x="4500563" y="1878013"/>
            <a:ext cx="4464050" cy="1311275"/>
          </a:xfrm>
          <a:prstGeom prst="rect">
            <a:avLst/>
          </a:prstGeom>
          <a:noFill/>
          <a:ln w="9525" algn="ctr">
            <a:noFill/>
            <a:miter lim="800000"/>
            <a:headEnd/>
            <a:tailEnd/>
          </a:ln>
          <a:effectLst/>
        </p:spPr>
        <p:txBody>
          <a:bodyPr anchor="ctr">
            <a:spAutoFit/>
          </a:bodyPr>
          <a:lstStyle/>
          <a:p>
            <a:pPr>
              <a:defRPr/>
            </a:pPr>
            <a:r>
              <a:rPr lang="en-US" sz="2000" i="1" dirty="0" err="1">
                <a:effectLst>
                  <a:outerShdw blurRad="38100" dist="38100" dir="2700000" algn="tl">
                    <a:srgbClr val="000000"/>
                  </a:outerShdw>
                </a:effectLst>
                <a:latin typeface="+mn-lt"/>
                <a:cs typeface="Arial" charset="0"/>
              </a:rPr>
              <a:t>Zinjanthropus</a:t>
            </a:r>
            <a:r>
              <a:rPr lang="en-US" sz="2000" i="1" dirty="0">
                <a:effectLst>
                  <a:outerShdw blurRad="38100" dist="38100" dir="2700000" algn="tl">
                    <a:srgbClr val="000000"/>
                  </a:outerShdw>
                </a:effectLst>
                <a:latin typeface="+mn-lt"/>
                <a:cs typeface="Arial" charset="0"/>
              </a:rPr>
              <a:t> </a:t>
            </a:r>
            <a:r>
              <a:rPr lang="en-US" sz="2000" i="1" dirty="0" err="1">
                <a:effectLst>
                  <a:outerShdw blurRad="38100" dist="38100" dir="2700000" algn="tl">
                    <a:srgbClr val="000000"/>
                  </a:outerShdw>
                </a:effectLst>
                <a:latin typeface="+mn-lt"/>
                <a:cs typeface="Arial" charset="0"/>
              </a:rPr>
              <a:t>boisei</a:t>
            </a:r>
            <a:r>
              <a:rPr lang="en-US" sz="2000" dirty="0">
                <a:effectLst>
                  <a:outerShdw blurRad="38100" dist="38100" dir="2700000" algn="tl">
                    <a:srgbClr val="000000"/>
                  </a:outerShdw>
                </a:effectLst>
                <a:latin typeface="+mn-lt"/>
                <a:cs typeface="Arial" charset="0"/>
              </a:rPr>
              <a:t> or </a:t>
            </a:r>
            <a:r>
              <a:rPr lang="en-US" sz="2000" dirty="0" err="1">
                <a:effectLst>
                  <a:outerShdw blurRad="38100" dist="38100" dir="2700000" algn="tl">
                    <a:srgbClr val="000000"/>
                  </a:outerShdw>
                </a:effectLst>
                <a:latin typeface="+mn-lt"/>
                <a:cs typeface="Arial" charset="0"/>
              </a:rPr>
              <a:t>Zinj</a:t>
            </a:r>
            <a:r>
              <a:rPr lang="en-US" sz="2000" dirty="0">
                <a:effectLst>
                  <a:outerShdw blurRad="38100" dist="38100" dir="2700000" algn="tl">
                    <a:srgbClr val="000000"/>
                  </a:outerShdw>
                </a:effectLst>
                <a:latin typeface="+mn-lt"/>
                <a:cs typeface="Arial" charset="0"/>
              </a:rPr>
              <a:t>: the robust australopithecine found in 1959 along with stone tools (and later </a:t>
            </a:r>
            <a:r>
              <a:rPr lang="en-US" sz="2000" i="1" dirty="0">
                <a:effectLst>
                  <a:outerShdw blurRad="38100" dist="38100" dir="2700000" algn="tl">
                    <a:srgbClr val="000000"/>
                  </a:outerShdw>
                </a:effectLst>
                <a:latin typeface="+mn-lt"/>
                <a:cs typeface="Arial" charset="0"/>
              </a:rPr>
              <a:t>Homo </a:t>
            </a:r>
            <a:r>
              <a:rPr lang="en-US" sz="2000" i="1" dirty="0" err="1">
                <a:effectLst>
                  <a:outerShdw blurRad="38100" dist="38100" dir="2700000" algn="tl">
                    <a:srgbClr val="000000"/>
                  </a:outerShdw>
                </a:effectLst>
                <a:latin typeface="+mn-lt"/>
                <a:cs typeface="Arial" charset="0"/>
              </a:rPr>
              <a:t>habilis</a:t>
            </a:r>
            <a:r>
              <a:rPr lang="en-US" sz="2000" dirty="0">
                <a:effectLst>
                  <a:outerShdw blurRad="38100" dist="38100" dir="2700000" algn="tl">
                    <a:srgbClr val="000000"/>
                  </a:outerShdw>
                </a:effectLst>
                <a:latin typeface="+mn-lt"/>
                <a:cs typeface="Arial" charset="0"/>
              </a:rPr>
              <a:t> in 1960)</a:t>
            </a:r>
            <a:r>
              <a:rPr lang="en-US" dirty="0">
                <a:latin typeface="+mn-lt"/>
                <a:cs typeface="Arial" charset="0"/>
              </a:rPr>
              <a:t> </a:t>
            </a:r>
          </a:p>
        </p:txBody>
      </p:sp>
      <p:sp>
        <p:nvSpPr>
          <p:cNvPr id="13317" name="Rectangle 5"/>
          <p:cNvSpPr>
            <a:spLocks noChangeArrowheads="1"/>
          </p:cNvSpPr>
          <p:nvPr/>
        </p:nvSpPr>
        <p:spPr bwMode="auto">
          <a:xfrm>
            <a:off x="4486275" y="4292600"/>
            <a:ext cx="3784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1" hangingPunct="1"/>
            <a:r>
              <a:rPr lang="en-GB" altLang="en-US" dirty="0"/>
              <a:t>(The first tools were found in 1931)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OH-8"/>
          <p:cNvPicPr>
            <a:picLocks noChangeAspect="1" noChangeArrowheads="1"/>
          </p:cNvPicPr>
          <p:nvPr/>
        </p:nvPicPr>
        <p:blipFill>
          <a:blip r:embed="rId3">
            <a:extLst>
              <a:ext uri="{28A0092B-C50C-407E-A947-70E740481C1C}">
                <a14:useLocalDpi xmlns:a14="http://schemas.microsoft.com/office/drawing/2010/main" val="0"/>
              </a:ext>
            </a:extLst>
          </a:blip>
          <a:srcRect r="4375" b="2916"/>
          <a:stretch>
            <a:fillRect/>
          </a:stretch>
        </p:blipFill>
        <p:spPr bwMode="auto">
          <a:xfrm>
            <a:off x="755650" y="549275"/>
            <a:ext cx="3709988" cy="565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Text Box 3"/>
          <p:cNvSpPr txBox="1">
            <a:spLocks noChangeArrowheads="1"/>
          </p:cNvSpPr>
          <p:nvPr/>
        </p:nvSpPr>
        <p:spPr bwMode="auto">
          <a:xfrm>
            <a:off x="4859338" y="2708275"/>
            <a:ext cx="428466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sz="2000" dirty="0" smtClean="0">
                <a:effectLst>
                  <a:outerShdw blurRad="38100" dist="38100" dir="2700000" algn="tl">
                    <a:srgbClr val="000000"/>
                  </a:outerShdw>
                </a:effectLst>
                <a:latin typeface="+mn-lt"/>
              </a:rPr>
              <a:t>OH 7 (Olduvai Hominid 7) or Johnny’s Child. The type specimen found two years after the first robust australopithecines at Olduvai.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defRPr/>
            </a:pPr>
            <a:r>
              <a:rPr lang="en-GB" sz="4000" dirty="0" smtClean="0">
                <a:latin typeface="+mn-lt"/>
              </a:rPr>
              <a:t>Stone tools, robust Australopithecines and </a:t>
            </a:r>
            <a:r>
              <a:rPr lang="en-GB" sz="4000" i="1" dirty="0" smtClean="0">
                <a:latin typeface="+mn-lt"/>
              </a:rPr>
              <a:t>H. </a:t>
            </a:r>
            <a:r>
              <a:rPr lang="en-GB" sz="4000" i="1" dirty="0" err="1" smtClean="0">
                <a:latin typeface="+mn-lt"/>
              </a:rPr>
              <a:t>habilis</a:t>
            </a:r>
            <a:r>
              <a:rPr lang="en-GB" dirty="0" smtClean="0">
                <a:latin typeface="+mn-lt"/>
              </a:rPr>
              <a:t> </a:t>
            </a:r>
          </a:p>
        </p:txBody>
      </p:sp>
      <p:sp>
        <p:nvSpPr>
          <p:cNvPr id="67587" name="Rectangle 3"/>
          <p:cNvSpPr>
            <a:spLocks noGrp="1" noChangeArrowheads="1"/>
          </p:cNvSpPr>
          <p:nvPr>
            <p:ph idx="1"/>
          </p:nvPr>
        </p:nvSpPr>
        <p:spPr>
          <a:xfrm>
            <a:off x="683568" y="2060848"/>
            <a:ext cx="8229600" cy="4114800"/>
          </a:xfrm>
        </p:spPr>
        <p:txBody>
          <a:bodyPr/>
          <a:lstStyle/>
          <a:p>
            <a:pPr eaLnBrk="1" hangingPunct="1">
              <a:defRPr/>
            </a:pPr>
            <a:r>
              <a:rPr lang="en-GB" sz="2800" dirty="0" smtClean="0"/>
              <a:t>Olduvai 1.9 Myr. </a:t>
            </a:r>
          </a:p>
          <a:p>
            <a:pPr eaLnBrk="1" hangingPunct="1">
              <a:defRPr/>
            </a:pPr>
            <a:endParaRPr lang="en-GB" sz="2800" dirty="0" smtClean="0"/>
          </a:p>
          <a:p>
            <a:pPr eaLnBrk="1" hangingPunct="1">
              <a:defRPr/>
            </a:pPr>
            <a:r>
              <a:rPr lang="en-GB" sz="2800" dirty="0" err="1" smtClean="0"/>
              <a:t>Swartkrans</a:t>
            </a:r>
            <a:r>
              <a:rPr lang="en-GB" sz="2800" dirty="0" smtClean="0"/>
              <a:t> 2-1.5 </a:t>
            </a:r>
            <a:r>
              <a:rPr lang="en-GB" sz="2800" dirty="0"/>
              <a:t>Myr</a:t>
            </a:r>
            <a:r>
              <a:rPr lang="en-GB" sz="2800" dirty="0" smtClean="0"/>
              <a:t>.</a:t>
            </a:r>
          </a:p>
          <a:p>
            <a:pPr eaLnBrk="1" hangingPunct="1">
              <a:defRPr/>
            </a:pPr>
            <a:r>
              <a:rPr lang="en-GB" sz="2800" dirty="0" smtClean="0"/>
              <a:t> </a:t>
            </a:r>
          </a:p>
          <a:p>
            <a:pPr eaLnBrk="1" hangingPunct="1">
              <a:defRPr/>
            </a:pPr>
            <a:r>
              <a:rPr lang="en-GB" sz="2800" dirty="0" err="1" smtClean="0"/>
              <a:t>Omo</a:t>
            </a:r>
            <a:r>
              <a:rPr lang="en-GB" sz="2800" dirty="0" smtClean="0"/>
              <a:t>, Ethiopia, date 2.3 </a:t>
            </a:r>
            <a:r>
              <a:rPr lang="en-GB" sz="2800" dirty="0"/>
              <a:t>Myr</a:t>
            </a:r>
            <a:r>
              <a:rPr lang="en-GB" sz="2800" dirty="0" smtClean="0"/>
              <a:t>.</a:t>
            </a:r>
          </a:p>
          <a:p>
            <a:pPr eaLnBrk="1" hangingPunct="1">
              <a:defRPr/>
            </a:pPr>
            <a:endParaRPr lang="en-GB" sz="2800" dirty="0" smtClean="0"/>
          </a:p>
          <a:p>
            <a:pPr eaLnBrk="1" hangingPunct="1">
              <a:defRPr/>
            </a:pPr>
            <a:r>
              <a:rPr lang="en-GB" sz="2800" dirty="0" smtClean="0"/>
              <a:t> Equally at </a:t>
            </a:r>
            <a:r>
              <a:rPr lang="en-GB" sz="2800" dirty="0" err="1" smtClean="0"/>
              <a:t>Hadar</a:t>
            </a:r>
            <a:r>
              <a:rPr lang="en-GB" sz="2800" dirty="0" smtClean="0"/>
              <a:t>, 2.5 Myr. a similar picture is emerging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oldowan tools"/>
          <p:cNvPicPr>
            <a:picLocks noChangeAspect="1" noChangeArrowheads="1"/>
          </p:cNvPicPr>
          <p:nvPr/>
        </p:nvPicPr>
        <p:blipFill>
          <a:blip r:embed="rId3">
            <a:extLst>
              <a:ext uri="{28A0092B-C50C-407E-A947-70E740481C1C}">
                <a14:useLocalDpi xmlns:a14="http://schemas.microsoft.com/office/drawing/2010/main" val="0"/>
              </a:ext>
            </a:extLst>
          </a:blip>
          <a:srcRect l="8559" t="5855" r="8559" b="5855"/>
          <a:stretch>
            <a:fillRect/>
          </a:stretch>
        </p:blipFill>
        <p:spPr bwMode="auto">
          <a:xfrm>
            <a:off x="1187450" y="1125538"/>
            <a:ext cx="3149600" cy="490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p:cNvSpPr>
            <a:spLocks noChangeArrowheads="1"/>
          </p:cNvSpPr>
          <p:nvPr/>
        </p:nvSpPr>
        <p:spPr bwMode="auto">
          <a:xfrm>
            <a:off x="4500563" y="2708275"/>
            <a:ext cx="4249737" cy="1815882"/>
          </a:xfrm>
          <a:prstGeom prst="rect">
            <a:avLst/>
          </a:prstGeom>
          <a:noFill/>
          <a:ln w="9525" algn="ctr">
            <a:noFill/>
            <a:miter lim="800000"/>
            <a:headEnd/>
            <a:tailEnd/>
          </a:ln>
        </p:spPr>
        <p:txBody>
          <a:bodyPr>
            <a:spAutoFit/>
          </a:bodyPr>
          <a:lstStyle/>
          <a:p>
            <a:pPr>
              <a:defRPr/>
            </a:pPr>
            <a:r>
              <a:rPr lang="en-GB" sz="2400" dirty="0" err="1">
                <a:effectLst>
                  <a:outerShdw blurRad="38100" dist="38100" dir="2700000" algn="tl">
                    <a:srgbClr val="000000"/>
                  </a:outerShdw>
                </a:effectLst>
                <a:latin typeface="+mn-lt"/>
                <a:cs typeface="Arial" charset="0"/>
              </a:rPr>
              <a:t>Oldowan</a:t>
            </a:r>
            <a:r>
              <a:rPr lang="en-GB" sz="2400" dirty="0">
                <a:effectLst>
                  <a:outerShdw blurRad="38100" dist="38100" dir="2700000" algn="tl">
                    <a:srgbClr val="000000"/>
                  </a:outerShdw>
                </a:effectLst>
                <a:latin typeface="+mn-lt"/>
                <a:cs typeface="Arial" charset="0"/>
              </a:rPr>
              <a:t> Stone Tool Industry; included choppers, scrappers, bifaces etc. </a:t>
            </a:r>
          </a:p>
          <a:p>
            <a:pPr algn="ctr">
              <a:defRPr/>
            </a:pPr>
            <a:endParaRPr lang="en-GB" sz="2000" dirty="0">
              <a:effectLst>
                <a:outerShdw blurRad="38100" dist="38100" dir="2700000" algn="tl">
                  <a:srgbClr val="000000"/>
                </a:outerShdw>
              </a:effectLst>
              <a:latin typeface="Comic Sans MS" pitchFamily="66" charset="0"/>
              <a:cs typeface="Arial" charset="0"/>
            </a:endParaRPr>
          </a:p>
          <a:p>
            <a:pPr algn="ctr">
              <a:defRPr/>
            </a:pPr>
            <a:endParaRPr lang="en-GB" sz="2000" dirty="0">
              <a:latin typeface="Comic Sans MS" pitchFamily="66" charset="0"/>
              <a:cs typeface="Arial" charset="0"/>
            </a:endParaRPr>
          </a:p>
        </p:txBody>
      </p:sp>
      <p:sp>
        <p:nvSpPr>
          <p:cNvPr id="18436" name="Rectangle 4"/>
          <p:cNvSpPr>
            <a:spLocks noChangeArrowheads="1"/>
          </p:cNvSpPr>
          <p:nvPr/>
        </p:nvSpPr>
        <p:spPr bwMode="auto">
          <a:xfrm>
            <a:off x="539750" y="6367463"/>
            <a:ext cx="2733675" cy="304800"/>
          </a:xfrm>
          <a:prstGeom prst="rect">
            <a:avLst/>
          </a:prstGeom>
          <a:noFill/>
          <a:ln w="9525">
            <a:noFill/>
            <a:miter lim="800000"/>
            <a:headEnd/>
            <a:tailEnd/>
          </a:ln>
        </p:spPr>
        <p:txBody>
          <a:bodyPr wrap="none">
            <a:spAutoFit/>
          </a:bodyPr>
          <a:lstStyle/>
          <a:p>
            <a:pPr>
              <a:defRPr/>
            </a:pPr>
            <a:r>
              <a:rPr lang="en-GB" sz="1400">
                <a:effectLst>
                  <a:outerShdw blurRad="38100" dist="38100" dir="2700000" algn="tl">
                    <a:srgbClr val="000000"/>
                  </a:outerShdw>
                </a:effectLst>
                <a:latin typeface="Comic Sans MS" pitchFamily="66" charset="0"/>
                <a:cs typeface="Arial" charset="0"/>
              </a:rPr>
              <a:t>(Taken from Leakey, R.E. 1981)</a:t>
            </a:r>
            <a:endParaRPr lang="en-GB">
              <a:effectLst>
                <a:outerShdw blurRad="38100" dist="38100" dir="2700000" algn="tl">
                  <a:srgbClr val="000000"/>
                </a:outerShdw>
              </a:effectLst>
              <a:cs typeface="Arial"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www.talkorigins.org/faqs/homs/tools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562" y="30543"/>
            <a:ext cx="4771777" cy="6562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extBox 2"/>
          <p:cNvSpPr txBox="1">
            <a:spLocks noChangeArrowheads="1"/>
          </p:cNvSpPr>
          <p:nvPr/>
        </p:nvSpPr>
        <p:spPr bwMode="auto">
          <a:xfrm>
            <a:off x="5148263" y="4508500"/>
            <a:ext cx="399573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2400" dirty="0">
                <a:effectLst>
                  <a:outerShdw blurRad="38100" dist="38100" dir="2700000" algn="tl">
                    <a:srgbClr val="000000">
                      <a:alpha val="43137"/>
                    </a:srgbClr>
                  </a:outerShdw>
                </a:effectLst>
              </a:rPr>
              <a:t>Classifications tell us more about us than </a:t>
            </a:r>
            <a:r>
              <a:rPr lang="en-GB" altLang="en-US" sz="2400" dirty="0" smtClean="0">
                <a:effectLst>
                  <a:outerShdw blurRad="38100" dist="38100" dir="2700000" algn="tl">
                    <a:srgbClr val="000000">
                      <a:alpha val="43137"/>
                    </a:srgbClr>
                  </a:outerShdw>
                </a:effectLst>
              </a:rPr>
              <a:t>them: association with animal bones – meat acquisition assumption of hunting.</a:t>
            </a:r>
            <a:endParaRPr lang="en-GB" altLang="en-US" sz="2400" dirty="0">
              <a:effectLst>
                <a:outerShdw blurRad="38100" dist="38100" dir="2700000" algn="tl">
                  <a:srgbClr val="000000">
                    <a:alpha val="43137"/>
                  </a:srgbClr>
                </a:outerShdw>
              </a:effectLst>
            </a:endParaRPr>
          </a:p>
        </p:txBody>
      </p:sp>
      <p:pic>
        <p:nvPicPr>
          <p:cNvPr id="18436" name="Picture 4" descr="http://narrate.typepad.com/.a/6a00d8341cdba053ef0134882f3971970c-p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9338" y="260350"/>
            <a:ext cx="40957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boisie_dentitionlg"/>
          <p:cNvPicPr>
            <a:picLocks noChangeAspect="1" noChangeArrowheads="1"/>
          </p:cNvPicPr>
          <p:nvPr/>
        </p:nvPicPr>
        <p:blipFill>
          <a:blip r:embed="rId3">
            <a:extLst>
              <a:ext uri="{28A0092B-C50C-407E-A947-70E740481C1C}">
                <a14:useLocalDpi xmlns:a14="http://schemas.microsoft.com/office/drawing/2010/main" val="0"/>
              </a:ext>
            </a:extLst>
          </a:blip>
          <a:srcRect l="3040" r="8809"/>
          <a:stretch>
            <a:fillRect/>
          </a:stretch>
        </p:blipFill>
        <p:spPr bwMode="auto">
          <a:xfrm>
            <a:off x="539750" y="260350"/>
            <a:ext cx="4176713" cy="482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Rectangle 6"/>
          <p:cNvSpPr>
            <a:spLocks noChangeArrowheads="1"/>
          </p:cNvSpPr>
          <p:nvPr/>
        </p:nvSpPr>
        <p:spPr bwMode="auto">
          <a:xfrm>
            <a:off x="395288" y="6308725"/>
            <a:ext cx="2014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1400">
                <a:latin typeface="Comic Sans MS" panose="030F0702030302020204" pitchFamily="66" charset="0"/>
              </a:rPr>
              <a:t>www.mc.maricopa.edu</a:t>
            </a:r>
            <a:r>
              <a:rPr lang="en-GB" altLang="en-US"/>
              <a:t> </a:t>
            </a:r>
          </a:p>
        </p:txBody>
      </p:sp>
      <p:sp>
        <p:nvSpPr>
          <p:cNvPr id="68615" name="Text Box 7"/>
          <p:cNvSpPr txBox="1">
            <a:spLocks noChangeArrowheads="1"/>
          </p:cNvSpPr>
          <p:nvPr/>
        </p:nvSpPr>
        <p:spPr bwMode="auto">
          <a:xfrm>
            <a:off x="1187450" y="5316538"/>
            <a:ext cx="7351713" cy="1200329"/>
          </a:xfrm>
          <a:prstGeom prst="rect">
            <a:avLst/>
          </a:prstGeom>
          <a:noFill/>
          <a:ln w="9525">
            <a:noFill/>
            <a:miter lim="800000"/>
            <a:headEnd/>
            <a:tailEnd/>
          </a:ln>
          <a:effectLst/>
        </p:spPr>
        <p:txBody>
          <a:bodyPr>
            <a:spAutoFit/>
          </a:bodyPr>
          <a:lstStyle/>
          <a:p>
            <a:pPr>
              <a:defRPr/>
            </a:pPr>
            <a:r>
              <a:rPr lang="en-GB" sz="2400" dirty="0">
                <a:effectLst>
                  <a:outerShdw blurRad="38100" dist="38100" dir="2700000" algn="tl">
                    <a:srgbClr val="000000"/>
                  </a:outerShdw>
                </a:effectLst>
                <a:latin typeface="+mn-lt"/>
                <a:cs typeface="Arial" charset="0"/>
              </a:rPr>
              <a:t>Robust Australopithecine left, with extremely worn wear  patterns – thought to be from grinding and processing food. Contrast with </a:t>
            </a:r>
            <a:r>
              <a:rPr lang="en-GB" sz="2400" i="1" dirty="0">
                <a:effectLst>
                  <a:outerShdw blurRad="38100" dist="38100" dir="2700000" algn="tl">
                    <a:srgbClr val="000000"/>
                  </a:outerShdw>
                </a:effectLst>
                <a:latin typeface="+mn-lt"/>
                <a:cs typeface="Arial" charset="0"/>
              </a:rPr>
              <a:t>Homo </a:t>
            </a:r>
            <a:r>
              <a:rPr lang="en-GB" sz="2400" i="1" dirty="0" err="1">
                <a:effectLst>
                  <a:outerShdw blurRad="38100" dist="38100" dir="2700000" algn="tl">
                    <a:srgbClr val="000000"/>
                  </a:outerShdw>
                </a:effectLst>
                <a:latin typeface="+mn-lt"/>
                <a:cs typeface="Arial" charset="0"/>
              </a:rPr>
              <a:t>habilis</a:t>
            </a:r>
            <a:endParaRPr lang="en-GB" sz="2400" i="1" dirty="0">
              <a:effectLst>
                <a:outerShdw blurRad="38100" dist="38100" dir="2700000" algn="tl">
                  <a:srgbClr val="000000"/>
                </a:outerShdw>
              </a:effectLst>
              <a:latin typeface="+mn-lt"/>
              <a:cs typeface="Arial" charset="0"/>
            </a:endParaRPr>
          </a:p>
        </p:txBody>
      </p:sp>
      <p:pic>
        <p:nvPicPr>
          <p:cNvPr id="16389" name="Picture 2" descr="Fossil jawbone of Homo habilis (OH7) type specime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2725" y="188913"/>
            <a:ext cx="3429000"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4" name="Picture 4" descr="B7C9CCE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333375"/>
            <a:ext cx="8458200" cy="5635625"/>
          </a:xfrm>
          <a:prstGeom prst="rect">
            <a:avLst/>
          </a:prstGeom>
          <a:noFill/>
          <a:extLst>
            <a:ext uri="{909E8E84-426E-40DD-AFC4-6F175D3DCCD1}">
              <a14:hiddenFill xmlns:a14="http://schemas.microsoft.com/office/drawing/2010/main">
                <a:solidFill>
                  <a:srgbClr val="FFFFFF"/>
                </a:solidFill>
              </a14:hiddenFill>
            </a:ext>
          </a:extLst>
        </p:spPr>
      </p:pic>
      <p:sp>
        <p:nvSpPr>
          <p:cNvPr id="51205" name="Text Box 5"/>
          <p:cNvSpPr txBox="1">
            <a:spLocks noChangeArrowheads="1"/>
          </p:cNvSpPr>
          <p:nvPr/>
        </p:nvSpPr>
        <p:spPr bwMode="auto">
          <a:xfrm>
            <a:off x="125413" y="6156325"/>
            <a:ext cx="9144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000" dirty="0" smtClean="0">
                <a:effectLst>
                  <a:outerShdw blurRad="38100" dist="38100" dir="2700000" algn="tl">
                    <a:srgbClr val="000000">
                      <a:alpha val="43137"/>
                    </a:srgbClr>
                  </a:outerShdw>
                </a:effectLst>
                <a:latin typeface="+mn-lt"/>
              </a:rPr>
              <a:t>DK site, </a:t>
            </a:r>
            <a:r>
              <a:rPr lang="en-GB" altLang="en-US" sz="2000" dirty="0">
                <a:effectLst>
                  <a:outerShdw blurRad="38100" dist="38100" dir="2700000" algn="tl">
                    <a:srgbClr val="000000">
                      <a:alpha val="43137"/>
                    </a:srgbClr>
                  </a:outerShdw>
                </a:effectLst>
                <a:latin typeface="+mn-lt"/>
              </a:rPr>
              <a:t>Olduvai Gorge. </a:t>
            </a:r>
            <a:r>
              <a:rPr lang="en-GB" altLang="en-US" sz="2000" dirty="0" smtClean="0">
                <a:effectLst>
                  <a:outerShdw blurRad="38100" dist="38100" dir="2700000" algn="tl">
                    <a:srgbClr val="000000">
                      <a:alpha val="43137"/>
                    </a:srgbClr>
                  </a:outerShdw>
                </a:effectLst>
                <a:latin typeface="+mn-lt"/>
              </a:rPr>
              <a:t>The </a:t>
            </a:r>
            <a:r>
              <a:rPr lang="en-GB" altLang="en-US" sz="2000" dirty="0">
                <a:effectLst>
                  <a:outerShdw blurRad="38100" dist="38100" dir="2700000" algn="tl">
                    <a:srgbClr val="000000">
                      <a:alpha val="43137"/>
                    </a:srgbClr>
                  </a:outerShdw>
                </a:effectLst>
                <a:latin typeface="+mn-lt"/>
              </a:rPr>
              <a:t>plan of the hut circle interpreted as a home base</a:t>
            </a:r>
            <a:endParaRPr lang="en-US" altLang="en-US" sz="2000" dirty="0">
              <a:effectLst>
                <a:outerShdw blurRad="38100" dist="38100" dir="2700000" algn="tl">
                  <a:srgbClr val="000000">
                    <a:alpha val="43137"/>
                  </a:srgbClr>
                </a:outerShdw>
              </a:effectLst>
              <a:latin typeface="+mn-lt"/>
            </a:endParaRPr>
          </a:p>
        </p:txBody>
      </p:sp>
      <p:sp>
        <p:nvSpPr>
          <p:cNvPr id="51206" name="Rectangle 6"/>
          <p:cNvSpPr>
            <a:spLocks noChangeArrowheads="1"/>
          </p:cNvSpPr>
          <p:nvPr/>
        </p:nvSpPr>
        <p:spPr bwMode="auto">
          <a:xfrm>
            <a:off x="250825" y="6553200"/>
            <a:ext cx="2797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400">
                <a:latin typeface="Comic Sans MS" panose="030F0702030302020204" pitchFamily="66" charset="0"/>
              </a:rPr>
              <a:t>(Taken from Leakey, M.D. 1971)</a:t>
            </a:r>
          </a:p>
        </p:txBody>
      </p:sp>
    </p:spTree>
    <p:extLst>
      <p:ext uri="{BB962C8B-B14F-4D97-AF65-F5344CB8AC3E}">
        <p14:creationId xmlns:p14="http://schemas.microsoft.com/office/powerpoint/2010/main" val="304113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C:\Users\sm018\AppData\Local\Microsoft\Windows\Temporary Internet Files\Content.Outlook\WJKDKUX9\photo (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73" y="1658274"/>
            <a:ext cx="5526881" cy="3669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7" name="Picture 4" descr="B7C9CCE8"/>
          <p:cNvPicPr>
            <a:picLocks noChangeAspect="1" noChangeArrowheads="1"/>
          </p:cNvPicPr>
          <p:nvPr/>
        </p:nvPicPr>
        <p:blipFill>
          <a:blip r:embed="rId4" cstate="print">
            <a:extLst>
              <a:ext uri="{28A0092B-C50C-407E-A947-70E740481C1C}">
                <a14:useLocalDpi xmlns:a14="http://schemas.microsoft.com/office/drawing/2010/main" val="0"/>
              </a:ext>
            </a:extLst>
          </a:blip>
          <a:srcRect l="34286" t="49858" r="21327"/>
          <a:stretch>
            <a:fillRect/>
          </a:stretch>
        </p:blipFill>
        <p:spPr bwMode="auto">
          <a:xfrm>
            <a:off x="6012160" y="2701239"/>
            <a:ext cx="2979932" cy="223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Title 1"/>
          <p:cNvSpPr>
            <a:spLocks noGrp="1"/>
          </p:cNvSpPr>
          <p:nvPr>
            <p:ph type="title"/>
          </p:nvPr>
        </p:nvSpPr>
        <p:spPr>
          <a:xfrm>
            <a:off x="611560" y="487623"/>
            <a:ext cx="7886700" cy="994172"/>
          </a:xfrm>
        </p:spPr>
        <p:txBody>
          <a:bodyPr/>
          <a:lstStyle/>
          <a:p>
            <a:r>
              <a:rPr lang="en-GB" altLang="en-US" dirty="0" err="1" smtClean="0">
                <a:solidFill>
                  <a:srgbClr val="FFC000"/>
                </a:solidFill>
              </a:rPr>
              <a:t>Hadza</a:t>
            </a:r>
            <a:r>
              <a:rPr lang="en-GB" altLang="en-US" dirty="0" smtClean="0">
                <a:solidFill>
                  <a:srgbClr val="FFC000"/>
                </a:solidFill>
              </a:rPr>
              <a:t> hut, small temporary camp</a:t>
            </a:r>
          </a:p>
        </p:txBody>
      </p:sp>
      <p:sp>
        <p:nvSpPr>
          <p:cNvPr id="41989" name="TextBox 1"/>
          <p:cNvSpPr txBox="1">
            <a:spLocks noChangeArrowheads="1"/>
          </p:cNvSpPr>
          <p:nvPr/>
        </p:nvSpPr>
        <p:spPr bwMode="auto">
          <a:xfrm>
            <a:off x="1550195" y="5504260"/>
            <a:ext cx="723024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a:solidFill>
                  <a:srgbClr val="FFC000"/>
                </a:solidFill>
              </a:rPr>
              <a:t>That ‘home bases’ are used is not disputed. Validity of such extrapolations?</a:t>
            </a:r>
          </a:p>
        </p:txBody>
      </p:sp>
    </p:spTree>
    <p:extLst>
      <p:ext uri="{BB962C8B-B14F-4D97-AF65-F5344CB8AC3E}">
        <p14:creationId xmlns:p14="http://schemas.microsoft.com/office/powerpoint/2010/main" val="33418425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8" name="Picture 4" descr="84B50B36"/>
          <p:cNvPicPr>
            <a:picLocks noChangeAspect="1" noChangeArrowheads="1"/>
          </p:cNvPicPr>
          <p:nvPr/>
        </p:nvPicPr>
        <p:blipFill>
          <a:blip r:embed="rId3">
            <a:extLst>
              <a:ext uri="{28A0092B-C50C-407E-A947-70E740481C1C}">
                <a14:useLocalDpi xmlns:a14="http://schemas.microsoft.com/office/drawing/2010/main" val="0"/>
              </a:ext>
            </a:extLst>
          </a:blip>
          <a:srcRect b="1416"/>
          <a:stretch>
            <a:fillRect/>
          </a:stretch>
        </p:blipFill>
        <p:spPr bwMode="auto">
          <a:xfrm>
            <a:off x="755650" y="260350"/>
            <a:ext cx="7704138" cy="5041900"/>
          </a:xfrm>
          <a:prstGeom prst="rect">
            <a:avLst/>
          </a:prstGeom>
          <a:noFill/>
          <a:extLst>
            <a:ext uri="{909E8E84-426E-40DD-AFC4-6F175D3DCCD1}">
              <a14:hiddenFill xmlns:a14="http://schemas.microsoft.com/office/drawing/2010/main">
                <a:solidFill>
                  <a:srgbClr val="FFFFFF"/>
                </a:solidFill>
              </a14:hiddenFill>
            </a:ext>
          </a:extLst>
        </p:spPr>
      </p:pic>
      <p:sp>
        <p:nvSpPr>
          <p:cNvPr id="52229" name="Text Box 5"/>
          <p:cNvSpPr txBox="1">
            <a:spLocks noChangeArrowheads="1"/>
          </p:cNvSpPr>
          <p:nvPr/>
        </p:nvSpPr>
        <p:spPr bwMode="auto">
          <a:xfrm>
            <a:off x="539552" y="5646886"/>
            <a:ext cx="843179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dirty="0">
                <a:effectLst>
                  <a:outerShdw blurRad="38100" dist="38100" dir="2700000" algn="tl">
                    <a:srgbClr val="000000">
                      <a:alpha val="43137"/>
                    </a:srgbClr>
                  </a:outerShdw>
                </a:effectLst>
                <a:latin typeface="+mn-lt"/>
              </a:rPr>
              <a:t>FLK North, Olduvai Gorge: plan of the elephant butchery site</a:t>
            </a:r>
            <a:endParaRPr lang="en-US" altLang="en-US" sz="2400" dirty="0">
              <a:effectLst>
                <a:outerShdw blurRad="38100" dist="38100" dir="2700000" algn="tl">
                  <a:srgbClr val="000000">
                    <a:alpha val="43137"/>
                  </a:srgbClr>
                </a:outerShdw>
              </a:effectLst>
              <a:latin typeface="+mn-lt"/>
            </a:endParaRPr>
          </a:p>
        </p:txBody>
      </p:sp>
      <p:sp>
        <p:nvSpPr>
          <p:cNvPr id="52230" name="Rectangle 6"/>
          <p:cNvSpPr>
            <a:spLocks noChangeArrowheads="1"/>
          </p:cNvSpPr>
          <p:nvPr/>
        </p:nvSpPr>
        <p:spPr bwMode="auto">
          <a:xfrm>
            <a:off x="250825" y="6453188"/>
            <a:ext cx="2797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400">
                <a:latin typeface="Comic Sans MS" panose="030F0702030302020204" pitchFamily="66" charset="0"/>
              </a:rPr>
              <a:t>(Taken from Leakey, M.D. 1971)</a:t>
            </a:r>
          </a:p>
        </p:txBody>
      </p:sp>
    </p:spTree>
    <p:extLst>
      <p:ext uri="{BB962C8B-B14F-4D97-AF65-F5344CB8AC3E}">
        <p14:creationId xmlns:p14="http://schemas.microsoft.com/office/powerpoint/2010/main" val="833383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7622" y="0"/>
            <a:ext cx="9144000" cy="6757457"/>
          </a:xfrm>
          <a:prstGeom prst="rect">
            <a:avLst/>
          </a:prstGeom>
        </p:spPr>
      </p:pic>
      <p:sp>
        <p:nvSpPr>
          <p:cNvPr id="4" name="Rectangle 3"/>
          <p:cNvSpPr/>
          <p:nvPr/>
        </p:nvSpPr>
        <p:spPr>
          <a:xfrm>
            <a:off x="3334125" y="6427113"/>
            <a:ext cx="5814392" cy="430887"/>
          </a:xfrm>
          <a:prstGeom prst="rect">
            <a:avLst/>
          </a:prstGeom>
        </p:spPr>
        <p:txBody>
          <a:bodyPr wrap="square">
            <a:spAutoFit/>
          </a:bodyPr>
          <a:lstStyle/>
          <a:p>
            <a:r>
              <a:rPr lang="en-GB" sz="1100" dirty="0"/>
              <a:t>https://www.dailymail.co.uk/news/article-2270977/Elephants-really-grieve-like-They-shed-tears-try-bury-dead--leading-wildlife-film-maker-reveals-animals-like-us.html</a:t>
            </a:r>
          </a:p>
        </p:txBody>
      </p:sp>
      <p:sp>
        <p:nvSpPr>
          <p:cNvPr id="5" name="TextBox 4"/>
          <p:cNvSpPr txBox="1"/>
          <p:nvPr/>
        </p:nvSpPr>
        <p:spPr>
          <a:xfrm>
            <a:off x="-39761" y="476672"/>
            <a:ext cx="4921547" cy="369332"/>
          </a:xfrm>
          <a:prstGeom prst="rect">
            <a:avLst/>
          </a:prstGeom>
          <a:noFill/>
        </p:spPr>
        <p:txBody>
          <a:bodyPr wrap="square" rtlCol="0">
            <a:spAutoFit/>
          </a:bodyPr>
          <a:lstStyle/>
          <a:p>
            <a:r>
              <a:rPr lang="en-GB" dirty="0" smtClean="0">
                <a:solidFill>
                  <a:schemeClr val="bg2">
                    <a:lumMod val="50000"/>
                  </a:schemeClr>
                </a:solidFill>
              </a:rPr>
              <a:t>What the jumble of bones look like in real life.</a:t>
            </a:r>
            <a:endParaRPr lang="en-GB" dirty="0">
              <a:solidFill>
                <a:schemeClr val="bg2">
                  <a:lumMod val="50000"/>
                </a:schemeClr>
              </a:solidFill>
            </a:endParaRPr>
          </a:p>
        </p:txBody>
      </p:sp>
    </p:spTree>
    <p:extLst>
      <p:ext uri="{BB962C8B-B14F-4D97-AF65-F5344CB8AC3E}">
        <p14:creationId xmlns:p14="http://schemas.microsoft.com/office/powerpoint/2010/main" val="24541798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2556C65A"/>
          <p:cNvPicPr>
            <a:picLocks noChangeAspect="1" noChangeArrowheads="1"/>
          </p:cNvPicPr>
          <p:nvPr/>
        </p:nvPicPr>
        <p:blipFill>
          <a:blip r:embed="rId3">
            <a:extLst>
              <a:ext uri="{28A0092B-C50C-407E-A947-70E740481C1C}">
                <a14:useLocalDpi xmlns:a14="http://schemas.microsoft.com/office/drawing/2010/main" val="0"/>
              </a:ext>
            </a:extLst>
          </a:blip>
          <a:srcRect r="11655" b="56773"/>
          <a:stretch>
            <a:fillRect/>
          </a:stretch>
        </p:blipFill>
        <p:spPr bwMode="auto">
          <a:xfrm>
            <a:off x="1403648" y="620688"/>
            <a:ext cx="5542359" cy="417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ext Box 3"/>
          <p:cNvSpPr txBox="1">
            <a:spLocks noChangeArrowheads="1"/>
          </p:cNvSpPr>
          <p:nvPr/>
        </p:nvSpPr>
        <p:spPr bwMode="auto">
          <a:xfrm>
            <a:off x="539750" y="5013325"/>
            <a:ext cx="81565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sz="2400" dirty="0" smtClean="0">
                <a:effectLst>
                  <a:outerShdw blurRad="38100" dist="38100" dir="2700000" algn="tl">
                    <a:srgbClr val="000000">
                      <a:alpha val="43137"/>
                    </a:srgbClr>
                  </a:outerShdw>
                </a:effectLst>
                <a:latin typeface="+mn-lt"/>
              </a:rPr>
              <a:t>Vast quantities </a:t>
            </a:r>
            <a:r>
              <a:rPr lang="en-GB" altLang="en-US" sz="2400" dirty="0">
                <a:effectLst>
                  <a:outerShdw blurRad="38100" dist="38100" dir="2700000" algn="tl">
                    <a:srgbClr val="000000">
                      <a:alpha val="43137"/>
                    </a:srgbClr>
                  </a:outerShdw>
                </a:effectLst>
                <a:latin typeface="+mn-lt"/>
              </a:rPr>
              <a:t>of animal remains had </a:t>
            </a:r>
            <a:r>
              <a:rPr lang="en-GB" altLang="en-US" sz="2400" dirty="0" smtClean="0">
                <a:effectLst>
                  <a:outerShdw blurRad="38100" dist="38100" dir="2700000" algn="tl">
                    <a:srgbClr val="000000">
                      <a:alpha val="43137"/>
                    </a:srgbClr>
                  </a:outerShdw>
                </a:effectLst>
                <a:latin typeface="+mn-lt"/>
              </a:rPr>
              <a:t>systematically been </a:t>
            </a:r>
            <a:r>
              <a:rPr lang="en-GB" altLang="en-US" sz="2400" dirty="0">
                <a:effectLst>
                  <a:outerShdw blurRad="38100" dist="38100" dir="2700000" algn="tl">
                    <a:srgbClr val="000000">
                      <a:alpha val="43137"/>
                    </a:srgbClr>
                  </a:outerShdw>
                </a:effectLst>
                <a:latin typeface="+mn-lt"/>
              </a:rPr>
              <a:t>brought back and </a:t>
            </a:r>
            <a:r>
              <a:rPr lang="en-GB" altLang="en-US" sz="2400" dirty="0" smtClean="0">
                <a:effectLst>
                  <a:outerShdw blurRad="38100" dist="38100" dir="2700000" algn="tl">
                    <a:srgbClr val="000000">
                      <a:alpha val="43137"/>
                    </a:srgbClr>
                  </a:outerShdw>
                </a:effectLst>
                <a:latin typeface="+mn-lt"/>
              </a:rPr>
              <a:t>shared </a:t>
            </a:r>
            <a:r>
              <a:rPr lang="en-GB" altLang="en-US" sz="2400" dirty="0">
                <a:effectLst>
                  <a:outerShdw blurRad="38100" dist="38100" dir="2700000" algn="tl">
                    <a:srgbClr val="000000">
                      <a:alpha val="43137"/>
                    </a:srgbClr>
                  </a:outerShdw>
                </a:effectLst>
                <a:latin typeface="+mn-lt"/>
              </a:rPr>
              <a:t>out with others in the group = a </a:t>
            </a:r>
            <a:r>
              <a:rPr lang="en-GB" altLang="en-US" sz="2400" dirty="0" smtClean="0">
                <a:effectLst>
                  <a:outerShdw blurRad="38100" dist="38100" dir="2700000" algn="tl">
                    <a:srgbClr val="000000">
                      <a:alpha val="43137"/>
                    </a:srgbClr>
                  </a:outerShdw>
                </a:effectLst>
                <a:latin typeface="+mn-lt"/>
              </a:rPr>
              <a:t>living </a:t>
            </a:r>
            <a:r>
              <a:rPr lang="en-GB" altLang="en-US" sz="2400" dirty="0" smtClean="0">
                <a:effectLst>
                  <a:outerShdw blurRad="38100" dist="38100" dir="2700000" algn="tl">
                    <a:srgbClr val="000000">
                      <a:alpha val="43137"/>
                    </a:srgbClr>
                  </a:outerShdw>
                </a:effectLst>
                <a:latin typeface="+mn-lt"/>
              </a:rPr>
              <a:t>floor. The ethnographic, archaeological and palaeontological records were strong.</a:t>
            </a:r>
            <a:endParaRPr lang="en-GB" altLang="en-US" sz="2400" dirty="0">
              <a:effectLst>
                <a:outerShdw blurRad="38100" dist="38100" dir="2700000" algn="tl">
                  <a:srgbClr val="000000">
                    <a:alpha val="43137"/>
                  </a:srgbClr>
                </a:outerShdw>
              </a:effectLst>
              <a:latin typeface="+mn-l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pre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603" y="1696765"/>
            <a:ext cx="7855411" cy="441866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dirty="0" smtClean="0"/>
              <a:t>Linking of bipedalism to stone tool making and use, to meat eating, to sharing was strong</a:t>
            </a:r>
            <a:endParaRPr lang="en-GB" dirty="0"/>
          </a:p>
        </p:txBody>
      </p:sp>
    </p:spTree>
    <p:extLst>
      <p:ext uri="{BB962C8B-B14F-4D97-AF65-F5344CB8AC3E}">
        <p14:creationId xmlns:p14="http://schemas.microsoft.com/office/powerpoint/2010/main" val="16511887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abilis recon"/>
          <p:cNvPicPr>
            <a:picLocks noChangeAspect="1" noChangeArrowheads="1"/>
          </p:cNvPicPr>
          <p:nvPr/>
        </p:nvPicPr>
        <p:blipFill>
          <a:blip r:embed="rId3">
            <a:extLst>
              <a:ext uri="{28A0092B-C50C-407E-A947-70E740481C1C}">
                <a14:useLocalDpi xmlns:a14="http://schemas.microsoft.com/office/drawing/2010/main" val="0"/>
              </a:ext>
            </a:extLst>
          </a:blip>
          <a:srcRect t="4303" r="2853" b="4303"/>
          <a:stretch>
            <a:fillRect/>
          </a:stretch>
        </p:blipFill>
        <p:spPr bwMode="auto">
          <a:xfrm>
            <a:off x="971550" y="476250"/>
            <a:ext cx="7127875" cy="444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p:cNvSpPr txBox="1">
            <a:spLocks noChangeArrowheads="1"/>
          </p:cNvSpPr>
          <p:nvPr/>
        </p:nvSpPr>
        <p:spPr bwMode="auto">
          <a:xfrm>
            <a:off x="431415" y="5157192"/>
            <a:ext cx="8208144" cy="1415772"/>
          </a:xfrm>
          <a:prstGeom prst="rect">
            <a:avLst/>
          </a:prstGeom>
          <a:noFill/>
          <a:ln w="9525">
            <a:noFill/>
            <a:miter lim="800000"/>
            <a:headEnd/>
            <a:tailEnd/>
          </a:ln>
          <a:effectLst/>
        </p:spPr>
        <p:txBody>
          <a:bodyPr wrap="square">
            <a:spAutoFit/>
          </a:bodyPr>
          <a:lstStyle/>
          <a:p>
            <a:pPr>
              <a:defRPr/>
            </a:pPr>
            <a:r>
              <a:rPr lang="en-GB" sz="2400" dirty="0">
                <a:effectLst>
                  <a:outerShdw blurRad="38100" dist="38100" dir="2700000" algn="tl">
                    <a:srgbClr val="000000"/>
                  </a:outerShdw>
                </a:effectLst>
                <a:cs typeface="Arial" charset="0"/>
              </a:rPr>
              <a:t>This is a somewhat older reconstruction (1989) of </a:t>
            </a:r>
            <a:r>
              <a:rPr lang="en-GB" sz="2400" i="1" dirty="0">
                <a:effectLst>
                  <a:outerShdw blurRad="38100" dist="38100" dir="2700000" algn="tl">
                    <a:srgbClr val="000000"/>
                  </a:outerShdw>
                </a:effectLst>
                <a:cs typeface="Arial" charset="0"/>
              </a:rPr>
              <a:t>Homo </a:t>
            </a:r>
            <a:r>
              <a:rPr lang="en-GB" sz="2400" i="1" dirty="0" err="1">
                <a:effectLst>
                  <a:outerShdw blurRad="38100" dist="38100" dir="2700000" algn="tl">
                    <a:srgbClr val="000000"/>
                  </a:outerShdw>
                </a:effectLst>
                <a:cs typeface="Arial" charset="0"/>
              </a:rPr>
              <a:t>habilis</a:t>
            </a:r>
            <a:r>
              <a:rPr lang="en-GB" sz="2400" dirty="0">
                <a:effectLst>
                  <a:outerShdw blurRad="38100" dist="38100" dir="2700000" algn="tl">
                    <a:srgbClr val="000000"/>
                  </a:outerShdw>
                </a:effectLst>
                <a:cs typeface="Arial" charset="0"/>
              </a:rPr>
              <a:t>: showing them to be very human like in their posture, behaviour and attitude</a:t>
            </a:r>
            <a:r>
              <a:rPr lang="en-GB" dirty="0">
                <a:effectLst>
                  <a:outerShdw blurRad="38100" dist="38100" dir="2700000" algn="tl">
                    <a:srgbClr val="000000"/>
                  </a:outerShdw>
                </a:effectLst>
                <a:cs typeface="Arial" charset="0"/>
              </a:rPr>
              <a:t>.</a:t>
            </a:r>
          </a:p>
          <a:p>
            <a:pPr>
              <a:defRPr/>
            </a:pPr>
            <a:r>
              <a:rPr lang="en-GB" sz="1400" dirty="0">
                <a:effectLst>
                  <a:outerShdw blurRad="38100" dist="38100" dir="2700000" algn="tl">
                    <a:srgbClr val="000000"/>
                  </a:outerShdw>
                </a:effectLst>
                <a:cs typeface="Arial" charset="0"/>
              </a:rPr>
              <a:t>A Maurice Wilson painting for the British Museum</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descr="Two Homo Habilis sharing their foo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813" y="642938"/>
            <a:ext cx="3744912" cy="245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7" descr="HomoHabilis"/>
          <p:cNvPicPr>
            <a:picLocks noChangeAspect="1" noChangeArrowheads="1"/>
          </p:cNvPicPr>
          <p:nvPr/>
        </p:nvPicPr>
        <p:blipFill>
          <a:blip r:embed="rId4">
            <a:extLst>
              <a:ext uri="{28A0092B-C50C-407E-A947-70E740481C1C}">
                <a14:useLocalDpi xmlns:a14="http://schemas.microsoft.com/office/drawing/2010/main" val="0"/>
              </a:ext>
            </a:extLst>
          </a:blip>
          <a:srcRect l="890" t="1189" r="890" b="1189"/>
          <a:stretch>
            <a:fillRect/>
          </a:stretch>
        </p:blipFill>
        <p:spPr bwMode="auto">
          <a:xfrm>
            <a:off x="857250" y="3214688"/>
            <a:ext cx="3706813" cy="275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9" descr="E438151-Female_Homo_habilis-SP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3500" y="663575"/>
            <a:ext cx="3071813" cy="528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Box 6"/>
          <p:cNvSpPr txBox="1">
            <a:spLocks noChangeArrowheads="1"/>
          </p:cNvSpPr>
          <p:nvPr/>
        </p:nvSpPr>
        <p:spPr bwMode="auto">
          <a:xfrm>
            <a:off x="285750" y="6000750"/>
            <a:ext cx="87153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a:t>More recent reconstructions of </a:t>
            </a:r>
            <a:r>
              <a:rPr lang="en-GB" altLang="en-US" i="1"/>
              <a:t>Homo habilis </a:t>
            </a:r>
            <a:r>
              <a:rPr lang="en-GB" altLang="en-US"/>
              <a:t>– all show a varying degrees of hairiness and human-like behaviour (or not…..).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9552" y="476672"/>
            <a:ext cx="8064896" cy="5955616"/>
          </a:xfrm>
          <a:prstGeom prst="rect">
            <a:avLst/>
          </a:prstGeom>
        </p:spPr>
      </p:pic>
    </p:spTree>
    <p:extLst>
      <p:ext uri="{BB962C8B-B14F-4D97-AF65-F5344CB8AC3E}">
        <p14:creationId xmlns:p14="http://schemas.microsoft.com/office/powerpoint/2010/main" val="33956768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4F5AAF78"/>
          <p:cNvPicPr>
            <a:picLocks noChangeAspect="1" noChangeArrowheads="1"/>
          </p:cNvPicPr>
          <p:nvPr/>
        </p:nvPicPr>
        <p:blipFill>
          <a:blip r:embed="rId3">
            <a:extLst>
              <a:ext uri="{28A0092B-C50C-407E-A947-70E740481C1C}">
                <a14:useLocalDpi xmlns:a14="http://schemas.microsoft.com/office/drawing/2010/main" val="0"/>
              </a:ext>
            </a:extLst>
          </a:blip>
          <a:srcRect l="12090" t="739" r="1051" b="13287"/>
          <a:stretch>
            <a:fillRect/>
          </a:stretch>
        </p:blipFill>
        <p:spPr bwMode="auto">
          <a:xfrm>
            <a:off x="3995738" y="836613"/>
            <a:ext cx="3763962" cy="531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AutoShape 3"/>
          <p:cNvSpPr>
            <a:spLocks noChangeArrowheads="1"/>
          </p:cNvSpPr>
          <p:nvPr/>
        </p:nvSpPr>
        <p:spPr bwMode="auto">
          <a:xfrm>
            <a:off x="1692275" y="836613"/>
            <a:ext cx="485775" cy="1730375"/>
          </a:xfrm>
          <a:prstGeom prst="downArrow">
            <a:avLst>
              <a:gd name="adj1" fmla="val 50000"/>
              <a:gd name="adj2" fmla="val 89052"/>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eaLnBrk="1" hangingPunct="1"/>
            <a:endParaRPr lang="en-US" altLang="en-US"/>
          </a:p>
        </p:txBody>
      </p:sp>
      <p:sp>
        <p:nvSpPr>
          <p:cNvPr id="23556" name="AutoShape 4"/>
          <p:cNvSpPr>
            <a:spLocks noChangeArrowheads="1"/>
          </p:cNvSpPr>
          <p:nvPr/>
        </p:nvSpPr>
        <p:spPr bwMode="auto">
          <a:xfrm>
            <a:off x="3851275" y="2205038"/>
            <a:ext cx="976313" cy="485775"/>
          </a:xfrm>
          <a:prstGeom prst="rightArrow">
            <a:avLst>
              <a:gd name="adj1" fmla="val 50000"/>
              <a:gd name="adj2" fmla="val 50245"/>
            </a:avLst>
          </a:prstGeom>
          <a:solidFill>
            <a:schemeClr val="tx2"/>
          </a:solidFill>
          <a:ln w="9525" algn="ctr">
            <a:solidFill>
              <a:schemeClr val="bg2"/>
            </a:solidFill>
            <a:miter lim="800000"/>
            <a:headEnd/>
            <a:tailEnd/>
          </a:ln>
        </p:spPr>
        <p:txBody>
          <a:bodyPr wrap="none" anchor="ct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US" altLang="en-US"/>
          </a:p>
        </p:txBody>
      </p:sp>
      <p:sp>
        <p:nvSpPr>
          <p:cNvPr id="23557" name="AutoShape 5"/>
          <p:cNvSpPr>
            <a:spLocks noChangeArrowheads="1"/>
          </p:cNvSpPr>
          <p:nvPr/>
        </p:nvSpPr>
        <p:spPr bwMode="auto">
          <a:xfrm>
            <a:off x="5148263" y="1125538"/>
            <a:ext cx="485775" cy="976312"/>
          </a:xfrm>
          <a:prstGeom prst="downArrow">
            <a:avLst>
              <a:gd name="adj1" fmla="val 50000"/>
              <a:gd name="adj2" fmla="val 50245"/>
            </a:avLst>
          </a:prstGeom>
          <a:solidFill>
            <a:schemeClr val="tx2"/>
          </a:solidFill>
          <a:ln w="9525" algn="ctr">
            <a:solidFill>
              <a:schemeClr val="bg2"/>
            </a:solidFill>
            <a:miter lim="800000"/>
            <a:headEnd/>
            <a:tailEnd/>
          </a:ln>
        </p:spPr>
        <p:txBody>
          <a:bodyPr wrap="none" anchor="ct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US" altLang="en-US"/>
          </a:p>
        </p:txBody>
      </p:sp>
      <p:sp>
        <p:nvSpPr>
          <p:cNvPr id="26630" name="TextBox 5"/>
          <p:cNvSpPr txBox="1">
            <a:spLocks noChangeArrowheads="1"/>
          </p:cNvSpPr>
          <p:nvPr/>
        </p:nvSpPr>
        <p:spPr bwMode="auto">
          <a:xfrm>
            <a:off x="250825" y="3500438"/>
            <a:ext cx="3529013"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sz="2400" smtClean="0">
                <a:effectLst>
                  <a:outerShdw blurRad="38100" dist="38100" dir="2700000" algn="tl">
                    <a:srgbClr val="000000"/>
                  </a:outerShdw>
                </a:effectLst>
              </a:rPr>
              <a:t>OH 7, Johnny’s Child, shows signs of predation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ctrTitle" sz="quarter" idx="4294967295"/>
          </p:nvPr>
        </p:nvSpPr>
        <p:spPr>
          <a:xfrm>
            <a:off x="827584" y="1988840"/>
            <a:ext cx="6768752" cy="1828800"/>
          </a:xfrm>
        </p:spPr>
        <p:txBody>
          <a:bodyPr/>
          <a:lstStyle/>
          <a:p>
            <a:pPr eaLnBrk="1" hangingPunct="1">
              <a:defRPr/>
            </a:pPr>
            <a:r>
              <a:rPr lang="en-GB" sz="3600" dirty="0" smtClean="0">
                <a:latin typeface="+mn-lt"/>
              </a:rPr>
              <a:t>After 2 million years ago life changes – the remarkable diversity begins to </a:t>
            </a:r>
            <a:r>
              <a:rPr lang="en-GB" sz="3600" dirty="0" smtClean="0">
                <a:latin typeface="+mn-lt"/>
              </a:rPr>
              <a:t>disappear, debates over abilities – do not</a:t>
            </a:r>
            <a:endParaRPr lang="en-GB" sz="3600" dirty="0" smtClean="0">
              <a:latin typeface="+mn-lt"/>
            </a:endParaRPr>
          </a:p>
        </p:txBody>
      </p:sp>
    </p:spTree>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807</TotalTime>
  <Words>3561</Words>
  <Application>Microsoft Office PowerPoint</Application>
  <PresentationFormat>On-screen Show (4:3)</PresentationFormat>
  <Paragraphs>147</Paragraphs>
  <Slides>32</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Comic Sans MS</vt:lpstr>
      <vt:lpstr>Tahoma</vt:lpstr>
      <vt:lpstr>Wingdings</vt:lpstr>
      <vt:lpstr>Textured</vt:lpstr>
      <vt:lpstr>Human Evolution: origins of modern human behaviour   </vt:lpstr>
      <vt:lpstr>PowerPoint Presentation</vt:lpstr>
      <vt:lpstr>PowerPoint Presentation</vt:lpstr>
      <vt:lpstr>PowerPoint Presentation</vt:lpstr>
      <vt:lpstr>PowerPoint Presentation</vt:lpstr>
      <vt:lpstr>Olduvai Beds</vt:lpstr>
      <vt:lpstr>PowerPoint Presentation</vt:lpstr>
      <vt:lpstr>PowerPoint Presentation</vt:lpstr>
      <vt:lpstr>Piltdown forgery</vt:lpstr>
      <vt:lpstr>PowerPoint Presentation</vt:lpstr>
      <vt:lpstr>PowerPoint Presentation</vt:lpstr>
      <vt:lpstr>PowerPoint Presentation</vt:lpstr>
      <vt:lpstr>Kenyanthropus platyops</vt:lpstr>
      <vt:lpstr>PowerPoint Presentation</vt:lpstr>
      <vt:lpstr>PowerPoint Presentation</vt:lpstr>
      <vt:lpstr>PowerPoint Presentation</vt:lpstr>
      <vt:lpstr>PowerPoint Presentation</vt:lpstr>
      <vt:lpstr>Stone tools, robust Australopithecines and H. habilis </vt:lpstr>
      <vt:lpstr>PowerPoint Presentation</vt:lpstr>
      <vt:lpstr>PowerPoint Presentation</vt:lpstr>
      <vt:lpstr>PowerPoint Presentation</vt:lpstr>
      <vt:lpstr>PowerPoint Presentation</vt:lpstr>
      <vt:lpstr>Hadza hut, small temporary camp</vt:lpstr>
      <vt:lpstr>PowerPoint Presentation</vt:lpstr>
      <vt:lpstr>PowerPoint Presentation</vt:lpstr>
      <vt:lpstr>PowerPoint Presentation</vt:lpstr>
      <vt:lpstr>Linking of bipedalism to stone tool making and use, to meat eating, to sharing was strong</vt:lpstr>
      <vt:lpstr>PowerPoint Presentation</vt:lpstr>
      <vt:lpstr>PowerPoint Presentation</vt:lpstr>
      <vt:lpstr>PowerPoint Presentation</vt:lpstr>
      <vt:lpstr>PowerPoint Presentation</vt:lpstr>
      <vt:lpstr>After 2 million years ago life changes – the remarkable diversity begins to disappear, debates over abilities – do not</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sm018</dc:creator>
  <cp:lastModifiedBy>Ros Coard</cp:lastModifiedBy>
  <cp:revision>55</cp:revision>
  <cp:lastPrinted>2021-11-30T09:23:27Z</cp:lastPrinted>
  <dcterms:created xsi:type="dcterms:W3CDTF">2007-10-15T08:44:51Z</dcterms:created>
  <dcterms:modified xsi:type="dcterms:W3CDTF">2021-11-30T09:25:49Z</dcterms:modified>
</cp:coreProperties>
</file>