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6" r:id="rId6"/>
    <p:sldId id="269" r:id="rId7"/>
    <p:sldId id="267" r:id="rId8"/>
    <p:sldId id="265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6" Type="http://schemas.microsoft.com/office/2016/11/relationships/changesInfo" Target="changesInfos/changesInfo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imin Hemantbhai Jadav (2437156)" userId="27b67790-e3d6-4bbd-b9e2-b1798cba0140" providerId="ADAL" clId="{9256555A-1D2F-3D53-9A0D-D2DA336B1FDC}"/>
    <pc:docChg chg="modSld">
      <pc:chgData name="Jaimin Hemantbhai Jadav (2437156)" userId="27b67790-e3d6-4bbd-b9e2-b1798cba0140" providerId="ADAL" clId="{9256555A-1D2F-3D53-9A0D-D2DA336B1FDC}" dt="2025-10-09T14:57:49.192" v="40" actId="1576"/>
      <pc:docMkLst>
        <pc:docMk/>
      </pc:docMkLst>
      <pc:sldChg chg="modSp">
        <pc:chgData name="Jaimin Hemantbhai Jadav (2437156)" userId="27b67790-e3d6-4bbd-b9e2-b1798cba0140" providerId="ADAL" clId="{9256555A-1D2F-3D53-9A0D-D2DA336B1FDC}" dt="2025-10-09T14:57:49.192" v="40" actId="1576"/>
        <pc:sldMkLst>
          <pc:docMk/>
          <pc:sldMk cId="312980881" sldId="264"/>
        </pc:sldMkLst>
        <pc:spChg chg="mod">
          <ac:chgData name="Jaimin Hemantbhai Jadav (2437156)" userId="27b67790-e3d6-4bbd-b9e2-b1798cba0140" providerId="ADAL" clId="{9256555A-1D2F-3D53-9A0D-D2DA336B1FDC}" dt="2025-10-09T14:57:49.192" v="40" actId="1576"/>
          <ac:spMkLst>
            <pc:docMk/>
            <pc:sldMk cId="312980881" sldId="264"/>
            <ac:spMk id="3" creationId="{A31227FA-1324-8C27-91EC-DC6368B39D34}"/>
          </ac:spMkLst>
        </pc:spChg>
      </pc:sldChg>
      <pc:sldChg chg="addSp modSp">
        <pc:chgData name="Jaimin Hemantbhai Jadav (2437156)" userId="27b67790-e3d6-4bbd-b9e2-b1798cba0140" providerId="ADAL" clId="{9256555A-1D2F-3D53-9A0D-D2DA336B1FDC}" dt="2025-10-09T14:57:21.174" v="35" actId="688"/>
        <pc:sldMkLst>
          <pc:docMk/>
          <pc:sldMk cId="4008248229" sldId="269"/>
        </pc:sldMkLst>
        <pc:spChg chg="mod">
          <ac:chgData name="Jaimin Hemantbhai Jadav (2437156)" userId="27b67790-e3d6-4bbd-b9e2-b1798cba0140" providerId="ADAL" clId="{9256555A-1D2F-3D53-9A0D-D2DA336B1FDC}" dt="2025-10-09T14:54:18.781" v="16" actId="14100"/>
          <ac:spMkLst>
            <pc:docMk/>
            <pc:sldMk cId="4008248229" sldId="269"/>
            <ac:spMk id="3" creationId="{045FBA14-6A13-9F74-B175-E94DB7FEFC94}"/>
          </ac:spMkLst>
        </pc:spChg>
        <pc:spChg chg="add mod">
          <ac:chgData name="Jaimin Hemantbhai Jadav (2437156)" userId="27b67790-e3d6-4bbd-b9e2-b1798cba0140" providerId="ADAL" clId="{9256555A-1D2F-3D53-9A0D-D2DA336B1FDC}" dt="2025-10-09T14:57:21.174" v="35" actId="688"/>
          <ac:spMkLst>
            <pc:docMk/>
            <pc:sldMk cId="4008248229" sldId="269"/>
            <ac:spMk id="4" creationId="{EA776141-2D0F-4E14-5669-37017892C503}"/>
          </ac:spMkLst>
        </pc:spChg>
        <pc:spChg chg="mod">
          <ac:chgData name="Jaimin Hemantbhai Jadav (2437156)" userId="27b67790-e3d6-4bbd-b9e2-b1798cba0140" providerId="ADAL" clId="{9256555A-1D2F-3D53-9A0D-D2DA336B1FDC}" dt="2025-10-09T14:53:53.782" v="14" actId="1076"/>
          <ac:spMkLst>
            <pc:docMk/>
            <pc:sldMk cId="4008248229" sldId="269"/>
            <ac:spMk id="5" creationId="{0B9B2682-FE1B-860E-9F2B-FFCF583FCBD0}"/>
          </ac:spMkLst>
        </pc:spChg>
        <pc:spChg chg="mod">
          <ac:chgData name="Jaimin Hemantbhai Jadav (2437156)" userId="27b67790-e3d6-4bbd-b9e2-b1798cba0140" providerId="ADAL" clId="{9256555A-1D2F-3D53-9A0D-D2DA336B1FDC}" dt="2025-10-09T14:54:03.733" v="15" actId="1076"/>
          <ac:spMkLst>
            <pc:docMk/>
            <pc:sldMk cId="4008248229" sldId="269"/>
            <ac:spMk id="7" creationId="{7280F0E2-F807-6D0C-4EF8-0D7408A631CC}"/>
          </ac:spMkLst>
        </pc:spChg>
        <pc:picChg chg="add mod">
          <ac:chgData name="Jaimin Hemantbhai Jadav (2437156)" userId="27b67790-e3d6-4bbd-b9e2-b1798cba0140" providerId="ADAL" clId="{9256555A-1D2F-3D53-9A0D-D2DA336B1FDC}" dt="2025-10-09T14:54:44.611" v="22" actId="1076"/>
          <ac:picMkLst>
            <pc:docMk/>
            <pc:sldMk cId="4008248229" sldId="269"/>
            <ac:picMk id="2" creationId="{6AEAAE0E-3F31-0AA2-E299-30141B0981B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80AA8-133A-026B-E77A-073ADC6181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955268-FF7A-5430-40FB-DAB20FB5EB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1BE5B2-890C-6AAD-9F06-2A3012BED5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C71AB-90EF-4945-846C-C8F46E43B828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1FED8-1014-CDB7-9EDB-8C7938ECA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2E0B0A-3C32-BB7F-5E8B-40BE81D25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79A2F-B436-A54F-9281-8A2DA65524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2524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8DD14-21FA-7AB9-20EF-48775C2BD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AB543-F684-1D64-35A8-ACF733580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D87765-D7F9-F226-FFFE-FDC4553F7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C71AB-90EF-4945-846C-C8F46E43B828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C1C08B-EF64-54EB-0091-923F7AFAC1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F24D89-C368-8E0D-D339-EED0B60F0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79A2F-B436-A54F-9281-8A2DA65524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445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44DDC-7119-E54F-7433-1574C3000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41342B-2E1C-7404-522C-9BE2F25475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4CE345-EE48-17B6-6FB8-E342E90C9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C71AB-90EF-4945-846C-C8F46E43B828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365A75-7DFE-0B06-9DF7-C20FA8BBE6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00704A-0A0D-D8D9-C6FA-46E47D230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79A2F-B436-A54F-9281-8A2DA65524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768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FDA3F-33C4-556F-ECFE-152E61F82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88976-013D-23A3-2E4A-95BE5F44D1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3BDDF-E1D8-BCA9-A80E-D4A6C3A3F2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C01878-A5EF-F711-789E-1CD18C718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C71AB-90EF-4945-846C-C8F46E43B828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6B3350-74F1-18F6-3D36-19AF7ED6C6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398A98-CE06-5043-E06E-AF0E952A8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79A2F-B436-A54F-9281-8A2DA65524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745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A5D77-08EE-A0E1-706D-D62106F8E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553348-E0B9-0443-1AE6-1B3256E582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0ACE4A-6B30-E54E-E78E-86633737D1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4EC6F5-2B91-F856-3626-F627D36011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4B7AEA-0BCD-7F04-AB66-E0D214C85E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27B8B7-43AF-7B83-82F2-5B1F02A30B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C71AB-90EF-4945-846C-C8F46E43B828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5AFBDE-55EB-40FB-D9DC-56B604E228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20D678-BBD6-7A45-9670-66DAC67EA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79A2F-B436-A54F-9281-8A2DA65524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588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1BEF6-D376-58D6-CAF0-00F153367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03513E-B03F-706D-7F32-FF54FD11F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C71AB-90EF-4945-846C-C8F46E43B828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E969BD-D768-A967-8808-E8AB22DAB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DB282D-916A-B778-266B-C78995840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79A2F-B436-A54F-9281-8A2DA65524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398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116C0B-B5DB-183C-A03A-3431EADBE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C71AB-90EF-4945-846C-C8F46E43B828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1FF54E-8AF8-DD96-FD34-3E383CF672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5A806C-7B0C-2E39-D7ED-5A3369EC9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79A2F-B436-A54F-9281-8A2DA65524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977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864A5-946A-9992-2ED5-6A4023EFD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E8CEC-4EFE-DC44-9D39-6DA7AF829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ACBDFC-2C52-BED5-2B41-7937E933F8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E95ECD-30FB-05CF-2027-03620017B2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C71AB-90EF-4945-846C-C8F46E43B828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02F019-C7DA-EDE2-60BC-C562A4B4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3AD57C-CD8B-70B8-6E19-2252B33B0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79A2F-B436-A54F-9281-8A2DA65524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8368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935E2-DE33-CC8B-767B-F7EAF52FD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FDEC3D-0E91-B7DD-DC52-EB47C79DE8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EBE60C-FBEC-CCF7-2FDD-C77B1F4483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08CAE9-A2A5-BA6E-5A41-043E1B2688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C71AB-90EF-4945-846C-C8F46E43B828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35887C-609F-91DE-39E5-787FDE866F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EE89F3-D44C-6EF5-A910-9E82001AD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79A2F-B436-A54F-9281-8A2DA65524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933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4FC73-BD2C-6993-0DAD-BE1D7F5D2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5D0B0C-D7A7-8E33-B1E6-C7CE8C4534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D394C8-225A-C77F-71AC-F41E83595C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C71AB-90EF-4945-846C-C8F46E43B828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79EBE-71C4-70D0-C765-EEDA553231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7C4C6E-F242-A828-0999-5DF446102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79A2F-B436-A54F-9281-8A2DA65524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687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EEEEC7-B0B7-3015-E12D-C537DFBD32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70392-B8BF-B6D3-0FD7-EC359A044B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4837C8-DD29-2D4A-2EBD-5C2916A52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C71AB-90EF-4945-846C-C8F46E43B828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A4C6B9-BD0B-1D52-490D-B0F4A2A278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DADB42-87BA-FA4D-FA83-1F7E9E8B3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79A2F-B436-A54F-9281-8A2DA65524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499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A612763-7EB2-12A6-0669-649C99D34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FC4EDF-1CBC-03EC-7D78-4A14237495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C83D5-42AC-60FF-B341-12851A945D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2C71AB-90EF-4945-846C-C8F46E43B828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2F245B-4B20-2A29-A60B-16813C0E65A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53A9C7-7FFC-B0C4-82BA-9F71F6684F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2779A2F-B436-A54F-9281-8A2DA65524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14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7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share.google/T35uB6icyQubySkDU" TargetMode="External" /><Relationship Id="rId3" Type="http://schemas.openxmlformats.org/officeDocument/2006/relationships/hyperlink" Target="https://share.google/images/gSExy216Dg7xQo60j" TargetMode="External" /><Relationship Id="rId7" Type="http://schemas.openxmlformats.org/officeDocument/2006/relationships/hyperlink" Target="https://share.google/uH4cNVu7tZCsWiu31" TargetMode="External" /><Relationship Id="rId2" Type="http://schemas.openxmlformats.org/officeDocument/2006/relationships/hyperlink" Target="https://share.google/4b3RFxUAINzc6G7Zz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directlinegroup.co.uk/en/index.html" TargetMode="External" /><Relationship Id="rId5" Type="http://schemas.openxmlformats.org/officeDocument/2006/relationships/hyperlink" Target="https://share.google/images/ohCzelLxjIUMrDMB" TargetMode="External" /><Relationship Id="rId4" Type="http://schemas.openxmlformats.org/officeDocument/2006/relationships/hyperlink" Target="https://share.google/images/QJgxMe9S8ZW0Izjqo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29769-CABF-5AEC-428F-4DBD636202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1410" y="-4718696"/>
            <a:ext cx="7766936" cy="5635541"/>
          </a:xfrm>
        </p:spPr>
        <p:txBody>
          <a:bodyPr/>
          <a:lstStyle/>
          <a:p>
            <a:r>
              <a:rPr lang="en-IN" b="1" i="1" u="sng" dirty="0">
                <a:solidFill>
                  <a:srgbClr val="7030A0"/>
                </a:solidFill>
              </a:rPr>
              <a:t>Sleep Well – Live Well :</a:t>
            </a:r>
            <a:endParaRPr lang="en-US" b="1" i="1" u="sng" dirty="0">
              <a:solidFill>
                <a:srgbClr val="7030A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A3F3DD-35D6-6528-45CA-0B6E6AEC64CC}"/>
              </a:ext>
            </a:extLst>
          </p:cNvPr>
          <p:cNvSpPr txBox="1"/>
          <p:nvPr/>
        </p:nvSpPr>
        <p:spPr>
          <a:xfrm>
            <a:off x="4718311" y="6552076"/>
            <a:ext cx="61000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My Vanderbilt Health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7BD2E9-3DA3-25C2-B156-DEACF20944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1304" y="3288417"/>
            <a:ext cx="5277585" cy="3569583"/>
          </a:xfrm>
          <a:prstGeom prst="rect">
            <a:avLst/>
          </a:prstGeom>
        </p:spPr>
      </p:pic>
      <p:sp>
        <p:nvSpPr>
          <p:cNvPr id="8" name="Subtitle 7">
            <a:extLst>
              <a:ext uri="{FF2B5EF4-FFF2-40B4-BE49-F238E27FC236}">
                <a16:creationId xmlns:a16="http://schemas.microsoft.com/office/drawing/2014/main" id="{2A4A9ED4-0084-A13B-731E-BABF488EB5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3651898" y="3847124"/>
            <a:ext cx="10808949" cy="3156127"/>
          </a:xfrm>
        </p:spPr>
        <p:txBody>
          <a:bodyPr>
            <a:normAutofit fontScale="92500" lnSpcReduction="10000"/>
          </a:bodyPr>
          <a:lstStyle/>
          <a:p>
            <a:pPr>
              <a:defRPr sz="2400">
                <a:latin typeface="Arial"/>
              </a:defRPr>
            </a:pPr>
            <a:r>
              <a:rPr lang="en-IN" sz="1800" dirty="0">
                <a:solidFill>
                  <a:schemeClr val="tx1"/>
                </a:solidFill>
              </a:rPr>
              <a:t>Module Code: LCSH 7000</a:t>
            </a:r>
          </a:p>
          <a:p>
            <a:pPr>
              <a:defRPr sz="2400">
                <a:latin typeface="Arial"/>
              </a:defRPr>
            </a:pPr>
            <a:r>
              <a:rPr lang="en-IN" sz="1800" dirty="0">
                <a:solidFill>
                  <a:schemeClr val="tx1"/>
                </a:solidFill>
              </a:rPr>
              <a:t>Module Title: Social epidemiology</a:t>
            </a:r>
          </a:p>
          <a:p>
            <a:pPr>
              <a:defRPr sz="2400">
                <a:latin typeface="Arial"/>
              </a:defRPr>
            </a:pPr>
            <a:r>
              <a:rPr lang="en-IN" sz="2400" baseline="30000" dirty="0">
                <a:solidFill>
                  <a:schemeClr val="tx1"/>
                </a:solidFill>
              </a:rPr>
              <a:t>And pu</a:t>
            </a:r>
            <a:r>
              <a:rPr lang="en-IN" baseline="30000" dirty="0">
                <a:solidFill>
                  <a:schemeClr val="tx1"/>
                </a:solidFill>
              </a:rPr>
              <a:t>blic health development </a:t>
            </a:r>
          </a:p>
          <a:p>
            <a:pPr>
              <a:defRPr sz="2400">
                <a:latin typeface="Arial"/>
              </a:defRPr>
            </a:pPr>
            <a:r>
              <a:rPr lang="en-IN" sz="1800" dirty="0">
                <a:solidFill>
                  <a:schemeClr val="tx1"/>
                </a:solidFill>
              </a:rPr>
              <a:t>Lecturer : Dr </a:t>
            </a:r>
            <a:r>
              <a:rPr lang="en-IN" sz="1800" dirty="0" err="1">
                <a:solidFill>
                  <a:schemeClr val="tx1"/>
                </a:solidFill>
              </a:rPr>
              <a:t>Hamdi</a:t>
            </a:r>
            <a:r>
              <a:rPr lang="en-IN" sz="1800" dirty="0">
                <a:solidFill>
                  <a:schemeClr val="tx1"/>
                </a:solidFill>
              </a:rPr>
              <a:t> Hussain</a:t>
            </a:r>
          </a:p>
          <a:p>
            <a:pPr>
              <a:defRPr sz="2400">
                <a:latin typeface="Arial"/>
              </a:defRPr>
            </a:pPr>
            <a:r>
              <a:rPr lang="en-IN" sz="1800" dirty="0">
                <a:solidFill>
                  <a:schemeClr val="tx1"/>
                </a:solidFill>
              </a:rPr>
              <a:t>Student’s Name : </a:t>
            </a:r>
            <a:r>
              <a:rPr lang="en-IN" sz="1800" dirty="0" err="1">
                <a:solidFill>
                  <a:schemeClr val="tx1"/>
                </a:solidFill>
              </a:rPr>
              <a:t>Jaimin</a:t>
            </a:r>
            <a:r>
              <a:rPr lang="en-IN" sz="1800" dirty="0">
                <a:solidFill>
                  <a:schemeClr val="tx1"/>
                </a:solidFill>
              </a:rPr>
              <a:t> </a:t>
            </a:r>
            <a:r>
              <a:rPr lang="en-IN" sz="1800" dirty="0" err="1">
                <a:solidFill>
                  <a:schemeClr val="tx1"/>
                </a:solidFill>
              </a:rPr>
              <a:t>Jadav</a:t>
            </a:r>
            <a:r>
              <a:rPr lang="en-IN" dirty="0">
                <a:solidFill>
                  <a:schemeClr val="tx1"/>
                </a:solidFill>
              </a:rPr>
              <a:t>,</a:t>
            </a:r>
          </a:p>
          <a:p>
            <a:pPr>
              <a:defRPr sz="2400">
                <a:latin typeface="Arial"/>
              </a:defRPr>
            </a:pPr>
            <a:r>
              <a:rPr lang="en-IN" sz="1800" dirty="0">
                <a:solidFill>
                  <a:schemeClr val="tx1"/>
                </a:solidFill>
              </a:rPr>
              <a:t> </a:t>
            </a:r>
            <a:r>
              <a:rPr lang="en-IN" sz="1800" dirty="0" err="1">
                <a:solidFill>
                  <a:schemeClr val="tx1"/>
                </a:solidFill>
              </a:rPr>
              <a:t>Pogula</a:t>
            </a:r>
            <a:r>
              <a:rPr lang="en-IN" sz="1800" dirty="0">
                <a:solidFill>
                  <a:schemeClr val="tx1"/>
                </a:solidFill>
              </a:rPr>
              <a:t> Bharat, Asha </a:t>
            </a:r>
            <a:r>
              <a:rPr lang="en-IN" sz="1800" dirty="0" err="1">
                <a:solidFill>
                  <a:schemeClr val="tx1"/>
                </a:solidFill>
              </a:rPr>
              <a:t>Patil</a:t>
            </a:r>
            <a:r>
              <a:rPr lang="en-IN" sz="1800" dirty="0">
                <a:solidFill>
                  <a:schemeClr val="tx1"/>
                </a:solidFill>
              </a:rPr>
              <a:t>. </a:t>
            </a:r>
          </a:p>
          <a:p>
            <a:pPr>
              <a:defRPr sz="2400">
                <a:latin typeface="Arial"/>
              </a:defRPr>
            </a:pPr>
            <a:endParaRPr lang="en-IN" baseline="30000" dirty="0">
              <a:solidFill>
                <a:schemeClr val="tx1"/>
              </a:solidFill>
            </a:endParaRPr>
          </a:p>
          <a:p>
            <a:pPr>
              <a:defRPr sz="2400">
                <a:latin typeface="Arial"/>
              </a:defRPr>
            </a:pPr>
            <a:r>
              <a:rPr lang="en-IN" baseline="30000" dirty="0">
                <a:solidFill>
                  <a:schemeClr val="tx1"/>
                </a:solidFill>
              </a:rPr>
              <a:t>Student Number – 2437156, </a:t>
            </a:r>
          </a:p>
          <a:p>
            <a:pPr>
              <a:defRPr sz="2400">
                <a:latin typeface="Arial"/>
              </a:defRPr>
            </a:pPr>
            <a:r>
              <a:rPr lang="en-IN" baseline="30000" dirty="0">
                <a:solidFill>
                  <a:schemeClr val="tx1"/>
                </a:solidFill>
              </a:rPr>
              <a:t>2512745, 2513192</a:t>
            </a:r>
            <a:endParaRPr lang="en-US" baseline="30000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A27F90-EB61-EA07-A63A-7B91C1D503EB}"/>
              </a:ext>
            </a:extLst>
          </p:cNvPr>
          <p:cNvSpPr txBox="1"/>
          <p:nvPr/>
        </p:nvSpPr>
        <p:spPr>
          <a:xfrm>
            <a:off x="5191787" y="595338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670585-F771-2FBF-B79B-2EF1A3B618BB}"/>
              </a:ext>
            </a:extLst>
          </p:cNvPr>
          <p:cNvSpPr txBox="1"/>
          <p:nvPr/>
        </p:nvSpPr>
        <p:spPr>
          <a:xfrm>
            <a:off x="5191787" y="595338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D659A70-8CD0-5FC4-BB99-E1EA657D4B4B}"/>
              </a:ext>
            </a:extLst>
          </p:cNvPr>
          <p:cNvSpPr txBox="1"/>
          <p:nvPr/>
        </p:nvSpPr>
        <p:spPr>
          <a:xfrm>
            <a:off x="886578" y="1019419"/>
            <a:ext cx="8342994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800" b="1">
                <a:solidFill>
                  <a:srgbClr val="003366"/>
                </a:solidFill>
              </a:defRPr>
            </a:pPr>
            <a:r>
              <a:rPr lang="en-IN" sz="3800" dirty="0"/>
              <a:t> </a:t>
            </a:r>
            <a:r>
              <a:rPr lang="en-IN" sz="3800" dirty="0">
                <a:solidFill>
                  <a:srgbClr val="7030A0"/>
                </a:solidFill>
              </a:rPr>
              <a:t>Promoting Healthy Sleep in Adults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7626F62-2D7D-F5F9-9F22-3D7DCE0113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5766" y="24758"/>
            <a:ext cx="3246234" cy="326365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35CE0C4-4727-1AB8-C668-F074F3A63C7C}"/>
              </a:ext>
            </a:extLst>
          </p:cNvPr>
          <p:cNvSpPr txBox="1"/>
          <p:nvPr/>
        </p:nvSpPr>
        <p:spPr>
          <a:xfrm rot="10800000" flipV="1">
            <a:off x="7385496" y="2958500"/>
            <a:ext cx="2725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dirty="0"/>
              <a:t>Vector stock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0151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537C1-0B67-3DEA-1CE7-42F02CE2E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835" y="385763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IN" dirty="0">
                <a:solidFill>
                  <a:srgbClr val="7030A0"/>
                </a:solidFill>
              </a:rPr>
              <a:t>What is Sleep Hygiene -</a:t>
            </a:r>
            <a:r>
              <a:rPr lang="en-US" dirty="0">
                <a:solidFill>
                  <a:srgbClr val="7030A0"/>
                </a:solidFill>
              </a:rPr>
              <a:t>Sleep hygiene means the good habits and practices that help you get quality sleep every night.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FD53EC6-04A1-E4BB-25CF-9CF2BC9FD4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14475" y="1898892"/>
            <a:ext cx="4725867" cy="483182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9676BDA-6B12-FFC0-8C9E-ED5ADDC56B28}"/>
              </a:ext>
            </a:extLst>
          </p:cNvPr>
          <p:cNvSpPr txBox="1"/>
          <p:nvPr/>
        </p:nvSpPr>
        <p:spPr>
          <a:xfrm rot="10800000" flipH="1" flipV="1">
            <a:off x="5515740" y="6472237"/>
            <a:ext cx="2334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dirty="0"/>
              <a:t>Well Excel 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8D71A3-2B01-46BB-FCDC-71DDC6F675A1}"/>
              </a:ext>
            </a:extLst>
          </p:cNvPr>
          <p:cNvSpPr txBox="1"/>
          <p:nvPr/>
        </p:nvSpPr>
        <p:spPr>
          <a:xfrm>
            <a:off x="5185675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0FDBEB-84B6-7217-A3BC-49CD57DC9F52}"/>
              </a:ext>
            </a:extLst>
          </p:cNvPr>
          <p:cNvSpPr txBox="1"/>
          <p:nvPr/>
        </p:nvSpPr>
        <p:spPr>
          <a:xfrm>
            <a:off x="526836" y="2329647"/>
            <a:ext cx="46588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dirty="0"/>
              <a:t>Target Group: Adults aged 25–60 years
Focus Behaviour: Sleep hygiene – maintaining healthy sleep habits and consistent sleep-wake times
Rationale:
Many adults experience poor sleep due to work stress, irregular schedules, and lifestyle factors.
Recommended sleep: 7–9 hours per night (NHS, 2023).
Approximately 33% of UK adults sleep less than recommended (ONS, 2022).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21791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23209E6-36A1-4271-39C0-86C6A474217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4349" y="927657"/>
            <a:ext cx="9221917" cy="44217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>
                <a:latin typeface="Arial"/>
              </a:defRPr>
            </a:pPr>
            <a:r>
              <a:rPr dirty="0"/>
              <a:t>1. Increase average nightly sleep to 7+ hours for 70% of participants</a:t>
            </a:r>
            <a:endParaRPr lang="en-IN" dirty="0"/>
          </a:p>
          <a:p>
            <a:pPr marL="0" indent="0">
              <a:buNone/>
              <a:defRPr sz="2000">
                <a:latin typeface="Arial"/>
              </a:defRPr>
            </a:pPr>
            <a:r>
              <a:rPr dirty="0"/>
              <a:t> (Measured via sleep diaries/apps)</a:t>
            </a:r>
          </a:p>
          <a:p>
            <a:pPr>
              <a:defRPr sz="2000">
                <a:latin typeface="Arial"/>
              </a:defRPr>
            </a:pPr>
            <a:r>
              <a:rPr dirty="0"/>
              <a:t>2. Reduce evening screen time</a:t>
            </a:r>
            <a:r>
              <a:rPr lang="en-IN" dirty="0"/>
              <a:t> or bed time </a:t>
            </a:r>
            <a:r>
              <a:rPr dirty="0"/>
              <a:t>by 25% </a:t>
            </a:r>
            <a:endParaRPr lang="en-IN" dirty="0"/>
          </a:p>
          <a:p>
            <a:pPr marL="0" indent="0">
              <a:buNone/>
              <a:defRPr sz="2000">
                <a:latin typeface="Arial"/>
              </a:defRPr>
            </a:pPr>
            <a:r>
              <a:rPr lang="en-IN" dirty="0"/>
              <a:t> </a:t>
            </a:r>
            <a:r>
              <a:rPr dirty="0"/>
              <a:t>(Measured via self-reported logs)</a:t>
            </a:r>
          </a:p>
          <a:p>
            <a:pPr>
              <a:defRPr sz="2000">
                <a:latin typeface="Arial"/>
              </a:defRPr>
            </a:pPr>
            <a:r>
              <a:rPr dirty="0"/>
              <a:t>3. Establish a consistent bedtime routine for 60% of participants </a:t>
            </a:r>
            <a:endParaRPr lang="en-IN" dirty="0"/>
          </a:p>
          <a:p>
            <a:pPr marL="0" indent="0">
              <a:buNone/>
              <a:defRPr sz="2000">
                <a:latin typeface="Arial"/>
              </a:defRPr>
            </a:pPr>
            <a:r>
              <a:rPr lang="en-IN" dirty="0"/>
              <a:t> </a:t>
            </a:r>
            <a:r>
              <a:rPr dirty="0"/>
              <a:t>(Measured via surveys/reflections)</a:t>
            </a:r>
            <a:endParaRPr lang="en-IN" dirty="0"/>
          </a:p>
          <a:p>
            <a:pPr marL="0" indent="0">
              <a:buNone/>
              <a:defRPr sz="2000">
                <a:latin typeface="Arial"/>
              </a:defRPr>
            </a:pPr>
            <a:endParaRPr dirty="0"/>
          </a:p>
          <a:p>
            <a:pPr>
              <a:defRPr sz="2000">
                <a:latin typeface="Arial"/>
              </a:defRPr>
            </a:pPr>
            <a:r>
              <a:rPr dirty="0"/>
              <a:t>Benefits: Improved concentration, </a:t>
            </a:r>
            <a:r>
              <a:rPr lang="en-IN" dirty="0"/>
              <a:t>sleep quality,
Better Emotional, Mental Health and physical health </a:t>
            </a:r>
          </a:p>
          <a:p>
            <a:pPr>
              <a:defRPr sz="2000">
                <a:latin typeface="Arial"/>
              </a:defRPr>
            </a:pPr>
            <a:r>
              <a:rPr dirty="0"/>
              <a:t>mood, productivity, long-term health</a:t>
            </a:r>
            <a:r>
              <a:rPr lang="en-IN" dirty="0"/>
              <a:t> and longevity.</a:t>
            </a:r>
          </a:p>
          <a:p>
            <a:pPr>
              <a:defRPr sz="2000">
                <a:latin typeface="Arial"/>
              </a:defRPr>
            </a:pPr>
            <a:endParaRPr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AEC47A8-6BEB-38E7-568A-1EB36384B1E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4350" y="192605"/>
            <a:ext cx="3358612" cy="61555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/>
            </a:pPr>
            <a:r>
              <a:rPr dirty="0">
                <a:solidFill>
                  <a:srgbClr val="7030A0"/>
                </a:solidFill>
              </a:rPr>
              <a:t>Campaign Aims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3AE344E-DE4F-D0E7-50F6-26146FA6CA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8025" y="2946390"/>
            <a:ext cx="4465409" cy="378790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52F067C-6570-2E57-C375-BB3C891F6A0A}"/>
              </a:ext>
            </a:extLst>
          </p:cNvPr>
          <p:cNvSpPr txBox="1"/>
          <p:nvPr/>
        </p:nvSpPr>
        <p:spPr>
          <a:xfrm>
            <a:off x="6383686" y="648866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dirty="0"/>
              <a:t>I stock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380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CF561D0-5091-F918-5C6F-1EB3E7AC0975}"/>
              </a:ext>
            </a:extLst>
          </p:cNvPr>
          <p:cNvSpPr txBox="1"/>
          <p:nvPr/>
        </p:nvSpPr>
        <p:spPr>
          <a:xfrm>
            <a:off x="231942" y="0"/>
            <a:ext cx="7315200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400" b="1"/>
            </a:pPr>
            <a:r>
              <a:rPr lang="en-IN" sz="3400" dirty="0">
                <a:solidFill>
                  <a:srgbClr val="7030A0"/>
                </a:solidFill>
              </a:rPr>
              <a:t>Sleep Smart Programme</a:t>
            </a:r>
            <a:endParaRPr sz="3400" dirty="0">
              <a:solidFill>
                <a:srgbClr val="7030A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0E9830-CD87-AADC-53B4-517E55BF8F4D}"/>
              </a:ext>
            </a:extLst>
          </p:cNvPr>
          <p:cNvSpPr txBox="1"/>
          <p:nvPr/>
        </p:nvSpPr>
        <p:spPr>
          <a:xfrm rot="10800000" flipV="1">
            <a:off x="0" y="880249"/>
            <a:ext cx="11809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dirty="0"/>
              <a:t>Spread awareness of sleep hygiene introduce among people community Like workshop and webinar At workplace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10D14C-231D-0D06-4BFF-FCE919CBF272}"/>
              </a:ext>
            </a:extLst>
          </p:cNvPr>
          <p:cNvSpPr txBox="1"/>
          <p:nvPr/>
        </p:nvSpPr>
        <p:spPr>
          <a:xfrm>
            <a:off x="109696" y="1514277"/>
            <a:ext cx="1172371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>
                <a:latin typeface="Arial"/>
              </a:defRPr>
            </a:pPr>
            <a:r>
              <a:rPr lang="en-IN" sz="1800" dirty="0"/>
              <a:t>Stress &amp; Sleep: Mindfulness exercises Like Yoga, Meditation </a:t>
            </a:r>
          </a:p>
          <a:p>
            <a:pPr>
              <a:defRPr sz="2000">
                <a:latin typeface="Arial"/>
              </a:defRPr>
            </a:pPr>
            <a:endParaRPr lang="en-IN" sz="1800" dirty="0"/>
          </a:p>
          <a:p>
            <a:pPr>
              <a:defRPr sz="2000">
                <a:latin typeface="Arial"/>
              </a:defRPr>
            </a:pPr>
            <a:r>
              <a:rPr lang="en-IN" sz="1800" dirty="0"/>
              <a:t>Evening Routine: Create personalized bedtime routine individually </a:t>
            </a:r>
          </a:p>
          <a:p>
            <a:pPr>
              <a:defRPr sz="2000">
                <a:latin typeface="Arial"/>
              </a:defRPr>
            </a:pPr>
            <a:endParaRPr lang="en-IN" sz="1800" dirty="0"/>
          </a:p>
          <a:p>
            <a:pPr>
              <a:defRPr sz="2000">
                <a:latin typeface="Arial"/>
              </a:defRPr>
            </a:pPr>
            <a:r>
              <a:rPr lang="en-IN" sz="1800" dirty="0"/>
              <a:t>Digital Detox: Reduce screen exposure </a:t>
            </a:r>
          </a:p>
          <a:p>
            <a:pPr>
              <a:defRPr sz="2000">
                <a:latin typeface="Arial"/>
              </a:defRPr>
            </a:pPr>
            <a:endParaRPr lang="en-IN" sz="1800" dirty="0"/>
          </a:p>
          <a:p>
            <a:pPr>
              <a:defRPr sz="2000">
                <a:latin typeface="Arial"/>
              </a:defRPr>
            </a:pPr>
            <a:r>
              <a:rPr lang="en-IN" sz="1800" dirty="0"/>
              <a:t>Nutrition &amp; Sleep: Effects of caffeine, alcohol, and meals Sleep Environment: Optimize bedroom lighting, noise, comfort</a:t>
            </a:r>
          </a:p>
          <a:p>
            <a:pPr>
              <a:defRPr sz="2000">
                <a:latin typeface="Arial"/>
              </a:defRPr>
            </a:pPr>
            <a:endParaRPr lang="en-IN" sz="1800" dirty="0"/>
          </a:p>
          <a:p>
            <a:pPr>
              <a:defRPr sz="2000">
                <a:latin typeface="Arial"/>
              </a:defRPr>
            </a:pPr>
            <a:r>
              <a:rPr lang="en-IN" sz="1800" dirty="0"/>
              <a:t>Sleep Tracking: Use diaries or apps to monitor patterns</a:t>
            </a:r>
          </a:p>
          <a:p>
            <a:pPr>
              <a:defRPr sz="2000">
                <a:latin typeface="Arial"/>
              </a:defRPr>
            </a:pPr>
            <a:endParaRPr lang="en-IN" sz="1800" dirty="0"/>
          </a:p>
          <a:p>
            <a:pPr>
              <a:defRPr sz="2000">
                <a:latin typeface="Arial"/>
              </a:defRPr>
            </a:pPr>
            <a:r>
              <a:rPr lang="en-IN" sz="1800" dirty="0"/>
              <a:t>Reflection &amp; Maintenance: Review progress and set goals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1474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085060C-63DA-B280-D1DE-5B8C9514A7D8}"/>
              </a:ext>
            </a:extLst>
          </p:cNvPr>
          <p:cNvSpPr txBox="1"/>
          <p:nvPr/>
        </p:nvSpPr>
        <p:spPr>
          <a:xfrm>
            <a:off x="378963" y="0"/>
            <a:ext cx="7315200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400" b="1"/>
            </a:pPr>
            <a:r>
              <a:rPr sz="3400" dirty="0">
                <a:solidFill>
                  <a:srgbClr val="7030A0"/>
                </a:solidFill>
              </a:rPr>
              <a:t>Consequences of Poor Sleep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26DE36-66F6-E64D-8F6A-37FC2F1D9BC9}"/>
              </a:ext>
            </a:extLst>
          </p:cNvPr>
          <p:cNvSpPr txBox="1"/>
          <p:nvPr/>
        </p:nvSpPr>
        <p:spPr>
          <a:xfrm>
            <a:off x="471765" y="615553"/>
            <a:ext cx="7330991" cy="65556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>
                <a:latin typeface="Arial"/>
              </a:defRPr>
            </a:pPr>
            <a:r>
              <a:rPr sz="2000" dirty="0"/>
              <a:t>Short-Term Effects:</a:t>
            </a:r>
          </a:p>
          <a:p>
            <a:pPr>
              <a:defRPr sz="2000">
                <a:latin typeface="Arial"/>
              </a:defRPr>
            </a:pPr>
            <a:r>
              <a:rPr sz="2000" dirty="0"/>
              <a:t>- Reduced focus</a:t>
            </a:r>
            <a:r>
              <a:rPr lang="en-IN" sz="2000" dirty="0"/>
              <a:t>, Impaired attention, memory, and decision-making abilities.</a:t>
            </a:r>
          </a:p>
          <a:p>
            <a:pPr>
              <a:defRPr sz="2000">
                <a:latin typeface="Arial"/>
              </a:defRPr>
            </a:pPr>
            <a:r>
              <a:rPr sz="2000" dirty="0"/>
              <a:t> </a:t>
            </a:r>
            <a:r>
              <a:rPr lang="en-IN" sz="2000" dirty="0"/>
              <a:t>Mood Disturbances – Increased irritability, stress, and emotional instability.</a:t>
            </a:r>
          </a:p>
          <a:p>
            <a:pPr>
              <a:defRPr sz="2000">
                <a:latin typeface="Arial"/>
              </a:defRPr>
            </a:pPr>
            <a:r>
              <a:rPr lang="en-IN" sz="2000" dirty="0"/>
              <a:t>Decreased Productivity – Lower concentration and reaction time, affecting academic or work performance.</a:t>
            </a:r>
          </a:p>
          <a:p>
            <a:pPr>
              <a:defRPr sz="2000">
                <a:latin typeface="Arial"/>
              </a:defRPr>
            </a:pPr>
            <a:r>
              <a:rPr lang="en-IN" sz="2000" dirty="0"/>
              <a:t>Physical Fatigue – Feelings of exhaustion, daytime sleepiness, and lack of energy.</a:t>
            </a:r>
          </a:p>
          <a:p>
            <a:pPr>
              <a:defRPr sz="2000">
                <a:latin typeface="Arial"/>
              </a:defRPr>
            </a:pPr>
            <a:endParaRPr lang="en-IN" sz="2000" dirty="0"/>
          </a:p>
          <a:p>
            <a:pPr>
              <a:defRPr sz="2000">
                <a:latin typeface="Arial"/>
              </a:defRPr>
            </a:pPr>
            <a:r>
              <a:rPr lang="en-IN" sz="2000" dirty="0"/>
              <a:t>Weakened Immune Response – Greater susceptibility to infections such as colds or flu.</a:t>
            </a:r>
          </a:p>
          <a:p>
            <a:pPr>
              <a:defRPr sz="2000">
                <a:latin typeface="Arial"/>
              </a:defRPr>
            </a:pPr>
            <a:endParaRPr lang="en-IN" sz="2000" dirty="0"/>
          </a:p>
          <a:p>
            <a:pPr>
              <a:defRPr sz="2000">
                <a:latin typeface="Arial"/>
              </a:defRPr>
            </a:pPr>
            <a:r>
              <a:rPr lang="en-IN" sz="2000" dirty="0"/>
              <a:t>Safety Risks – Higher likelihood of accidents due to slower reflexes and reduced alertness.</a:t>
            </a:r>
          </a:p>
          <a:p>
            <a:pPr>
              <a:defRPr sz="2000">
                <a:latin typeface="Arial"/>
              </a:defRPr>
            </a:pPr>
            <a:endParaRPr sz="2000" dirty="0"/>
          </a:p>
          <a:p>
            <a:pPr>
              <a:defRPr sz="2000">
                <a:latin typeface="Arial"/>
              </a:defRPr>
            </a:pPr>
            <a:r>
              <a:rPr sz="2000" dirty="0"/>
              <a:t>Long-Term Effects:</a:t>
            </a:r>
          </a:p>
          <a:p>
            <a:pPr>
              <a:defRPr sz="2000">
                <a:latin typeface="Arial"/>
              </a:defRPr>
            </a:pPr>
            <a:r>
              <a:rPr sz="2000" dirty="0"/>
              <a:t>- Increased risk of obesity, diabetes, cardiovascular disease, depression, early mortality</a:t>
            </a:r>
          </a:p>
          <a:p>
            <a:pPr>
              <a:defRPr sz="2000">
                <a:latin typeface="Arial"/>
              </a:defRPr>
            </a:pPr>
            <a:endParaRPr sz="2000" dirty="0"/>
          </a:p>
          <a:p>
            <a:pPr>
              <a:defRPr sz="2000">
                <a:latin typeface="Arial"/>
              </a:defRPr>
            </a:pPr>
            <a:endParaRPr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BF7FE35-F6F8-CC0A-7C22-38079D3B15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2757" y="0"/>
            <a:ext cx="4168589" cy="624822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DEE6F75-5E3C-1A1D-76D0-6194DB1C1446}"/>
              </a:ext>
            </a:extLst>
          </p:cNvPr>
          <p:cNvSpPr txBox="1"/>
          <p:nvPr/>
        </p:nvSpPr>
        <p:spPr>
          <a:xfrm>
            <a:off x="8789486" y="6212996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dirty="0"/>
              <a:t>Geneva Dental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319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45FBA14-6A13-9F74-B175-E94DB7FEFC94}"/>
              </a:ext>
            </a:extLst>
          </p:cNvPr>
          <p:cNvSpPr txBox="1"/>
          <p:nvPr/>
        </p:nvSpPr>
        <p:spPr>
          <a:xfrm>
            <a:off x="97797" y="233144"/>
            <a:ext cx="6356791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Chronic Health Problems – Increased risk of obesity, type 2 diabetes, cardiovascular disease, and hypertension.2.</a:t>
            </a:r>
            <a:endParaRPr lang="en-IN" dirty="0"/>
          </a:p>
          <a:p>
            <a:endParaRPr lang="en-IN" dirty="0"/>
          </a:p>
          <a:p>
            <a:r>
              <a:rPr lang="en-US" dirty="0"/>
              <a:t> Mental Health Disorders – Higher likelihood of developing anxiety, depression, and other mood disorders.</a:t>
            </a:r>
            <a:endParaRPr lang="en-IN" dirty="0"/>
          </a:p>
          <a:p>
            <a:endParaRPr lang="en-IN" dirty="0"/>
          </a:p>
          <a:p>
            <a:r>
              <a:rPr lang="en-US" dirty="0"/>
              <a:t> Cognitive Decline – Long-term sleep deprivation is associated with memory impairment and neurodegenerative diseases such as Alzheimer’s</a:t>
            </a:r>
            <a:r>
              <a:rPr lang="en-IN" dirty="0"/>
              <a:t>.</a:t>
            </a:r>
            <a:r>
              <a:rPr lang="en-US" dirty="0"/>
              <a:t> Hormonal Imbalance – Disruption of hormones regulating appetite, metabolism, and stress </a:t>
            </a:r>
            <a:r>
              <a:rPr lang="en-IN" dirty="0"/>
              <a:t>.</a:t>
            </a:r>
          </a:p>
          <a:p>
            <a:endParaRPr lang="en-IN" dirty="0"/>
          </a:p>
          <a:p>
            <a:r>
              <a:rPr lang="en-US" dirty="0"/>
              <a:t>5. Reduced Life Expectancy – Studies show persistent poor sleep is linked to higher mortality rates.6. Lower Quality of Life – Continuous fatigue, reduced social functioning, and diminished overall well-being.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9B2682-FE1B-860E-9F2B-FFCF583FCBD0}"/>
              </a:ext>
            </a:extLst>
          </p:cNvPr>
          <p:cNvSpPr txBox="1"/>
          <p:nvPr/>
        </p:nvSpPr>
        <p:spPr>
          <a:xfrm>
            <a:off x="97797" y="5269357"/>
            <a:ext cx="671130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Physical Health	Increased risk of heart disease, stroke, diabetes, and obesity</a:t>
            </a:r>
            <a:r>
              <a:rPr lang="en-IN" dirty="0"/>
              <a:t> </a:t>
            </a:r>
            <a:r>
              <a:rPr lang="en-US" dirty="0"/>
              <a:t>Irregular sleep patterns increase heart attack and stroke risk by 26% (University College London, 2024)</a:t>
            </a:r>
            <a:endParaRPr lang="en-IN" dirty="0"/>
          </a:p>
          <a:p>
            <a:r>
              <a:rPr lang="en-US" dirty="0"/>
              <a:t>Similar to global findings — UK adults face major chronic disease risks linked to sleep loss.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80F0E2-F807-6D0C-4EF8-0D7408A631CC}"/>
              </a:ext>
            </a:extLst>
          </p:cNvPr>
          <p:cNvSpPr txBox="1"/>
          <p:nvPr/>
        </p:nvSpPr>
        <p:spPr>
          <a:xfrm>
            <a:off x="97797" y="4623026"/>
            <a:ext cx="57822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b="0" i="0" dirty="0">
                <a:solidFill>
                  <a:srgbClr val="1F1F1F"/>
                </a:solidFill>
                <a:effectLst/>
                <a:latin typeface="ElsevierGulliver"/>
              </a:rPr>
              <a:t>For Example - Insomnia is a common and significant health problem that has been linked to decreased quality of life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AEAAE0E-3F31-0AA2-E299-30141B0981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1969" y="437472"/>
            <a:ext cx="5965605" cy="512472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A776141-2D0F-4E14-5669-37017892C503}"/>
              </a:ext>
            </a:extLst>
          </p:cNvPr>
          <p:cNvSpPr txBox="1"/>
          <p:nvPr/>
        </p:nvSpPr>
        <p:spPr>
          <a:xfrm>
            <a:off x="9437389" y="6063411"/>
            <a:ext cx="1943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dirty="0"/>
              <a:t>MDPI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248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7B8D96B-46A9-C5D6-AC53-B2589E5BAC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872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536482D-45EE-BC91-F700-F557C2896E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85722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4E5B35-260D-A5CC-5A2A-5FE82BB9038E}"/>
              </a:ext>
            </a:extLst>
          </p:cNvPr>
          <p:cNvSpPr txBox="1"/>
          <p:nvPr/>
        </p:nvSpPr>
        <p:spPr>
          <a:xfrm>
            <a:off x="3537188" y="6488668"/>
            <a:ext cx="5211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dirty="0"/>
              <a:t>Sleep source foundation 2025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64744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03909" y="110021"/>
            <a:ext cx="11984181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>
                <a:latin typeface="Arial"/>
              </a:defRPr>
            </a:pPr>
            <a:r>
              <a:rPr lang="en-IN" sz="2000" dirty="0"/>
              <a:t>Mental Health Higher stress, anxiety, depression, poor concentration Over 50% of UK adults report stress due to lack of sleep (RSPH, 2023)	.</a:t>
            </a:r>
          </a:p>
          <a:p>
            <a:pPr>
              <a:defRPr sz="2000">
                <a:latin typeface="Arial"/>
              </a:defRPr>
            </a:pPr>
            <a:endParaRPr lang="en-IN" sz="2000" dirty="0"/>
          </a:p>
          <a:p>
            <a:pPr>
              <a:defRPr sz="2000">
                <a:latin typeface="Arial"/>
              </a:defRPr>
            </a:pPr>
            <a:r>
              <a:rPr lang="en-IN" sz="2000" dirty="0"/>
              <a:t>Mental health impact is more widely reported in UK than many EU countries due to work/life </a:t>
            </a:r>
            <a:r>
              <a:rPr lang="en-IN" sz="2000" dirty="0" err="1"/>
              <a:t>imbalance.Workplace</a:t>
            </a:r>
            <a:r>
              <a:rPr lang="en-IN" sz="2000" dirty="0"/>
              <a:t> Productivity Fatigue, absenteeism, lower performance.</a:t>
            </a:r>
          </a:p>
          <a:p>
            <a:pPr>
              <a:defRPr sz="2000">
                <a:latin typeface="Arial"/>
              </a:defRPr>
            </a:pPr>
            <a:r>
              <a:rPr lang="en-IN" sz="2000" dirty="0"/>
              <a:t>Poor sleep costs UK economy up to £40 billion per year; 200,000–14.4 million workdays lost annually (RAND Europe, 2024).</a:t>
            </a:r>
          </a:p>
          <a:p>
            <a:pPr>
              <a:defRPr sz="2000">
                <a:latin typeface="Arial"/>
              </a:defRPr>
            </a:pPr>
            <a:endParaRPr lang="en-IN" sz="2000" dirty="0"/>
          </a:p>
          <a:p>
            <a:pPr>
              <a:defRPr sz="2000">
                <a:latin typeface="Arial"/>
              </a:defRPr>
            </a:pPr>
            <a:r>
              <a:rPr lang="en-IN" sz="2000" dirty="0"/>
              <a:t>Productivity loss mirrors that seen in the US and Japan; significant economic burden in UK </a:t>
            </a:r>
            <a:r>
              <a:rPr lang="en-IN" sz="2000" dirty="0" err="1"/>
              <a:t>workplaces.Safety</a:t>
            </a:r>
            <a:r>
              <a:rPr lang="en-IN" sz="2000" dirty="0"/>
              <a:t> and Daily Function Increased accidents and impaired driving 7.5 million Brits sleep &lt; 5 hours/night, heightening accident risk (Direct Line Group, 2022)	</a:t>
            </a:r>
          </a:p>
          <a:p>
            <a:pPr>
              <a:defRPr sz="2000">
                <a:latin typeface="Arial"/>
              </a:defRPr>
            </a:pPr>
            <a:endParaRPr lang="en-IN" sz="2000" dirty="0"/>
          </a:p>
          <a:p>
            <a:pPr>
              <a:defRPr sz="2000">
                <a:latin typeface="Arial"/>
              </a:defRPr>
            </a:pPr>
            <a:r>
              <a:rPr lang="en-IN" sz="2000" dirty="0"/>
              <a:t>Sleep deprivation creates public safety issues comparable to alcohol </a:t>
            </a:r>
            <a:r>
              <a:rPr lang="en-IN" sz="2000" dirty="0" err="1"/>
              <a:t>impairment.Quality</a:t>
            </a:r>
            <a:r>
              <a:rPr lang="en-IN" sz="2000" dirty="0"/>
              <a:t> of Life Reduced energy, social engagement, life satisfaction. 71% of UK adults sleep fewer than the recommended 7–9 hours</a:t>
            </a:r>
            <a:r>
              <a:rPr lang="en-IN" sz="2000"/>
              <a:t>/night Widespread </a:t>
            </a:r>
            <a:r>
              <a:rPr lang="en-IN" sz="2000" dirty="0"/>
              <a:t>sleep deprivation lowers overall life satisfaction and wellbeing.</a:t>
            </a:r>
            <a:endParaRPr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BAC55A-20A4-FBE8-8E11-7C38D7BE7BB8}"/>
              </a:ext>
            </a:extLst>
          </p:cNvPr>
          <p:cNvSpPr txBox="1"/>
          <p:nvPr/>
        </p:nvSpPr>
        <p:spPr>
          <a:xfrm>
            <a:off x="103909" y="5024309"/>
            <a:ext cx="1173561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Compared globally, the UK’s sleep deprivation rates are among the highest in Europe, reflecting cultural factors such as long working hours, screen use, and </a:t>
            </a:r>
            <a:r>
              <a:rPr lang="en-US" dirty="0" err="1"/>
              <a:t>stress.Addressing</a:t>
            </a:r>
            <a:r>
              <a:rPr lang="en-US" dirty="0"/>
              <a:t> poor sleep through public awareness, workplace policies, and healthcare interventions could improve national wellbeing and productivity.</a:t>
            </a:r>
          </a:p>
        </p:txBody>
      </p:sp>
    </p:spTree>
    <p:extLst>
      <p:ext uri="{BB962C8B-B14F-4D97-AF65-F5344CB8AC3E}">
        <p14:creationId xmlns:p14="http://schemas.microsoft.com/office/powerpoint/2010/main" val="13271723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774AB-FC1F-1EB7-17D6-91B6127BC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472" y="-1"/>
            <a:ext cx="9958067" cy="1369155"/>
          </a:xfrm>
        </p:spPr>
        <p:txBody>
          <a:bodyPr/>
          <a:lstStyle/>
          <a:p>
            <a:r>
              <a:rPr lang="en-IN" b="1">
                <a:solidFill>
                  <a:srgbClr val="7030A0"/>
                </a:solidFill>
              </a:rPr>
              <a:t>References</a:t>
            </a:r>
            <a:endParaRPr lang="en-US" b="1">
              <a:solidFill>
                <a:srgbClr val="7030A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227FA-1324-8C27-91EC-DC6368B39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472" y="1081875"/>
            <a:ext cx="12158496" cy="6265109"/>
          </a:xfrm>
        </p:spPr>
        <p:txBody>
          <a:bodyPr>
            <a:normAutofit/>
          </a:bodyPr>
          <a:lstStyle/>
          <a:p>
            <a:r>
              <a:rPr lang="en-IN" dirty="0">
                <a:hlinkClick r:id="" action="ppaction://noaction"/>
              </a:rPr>
              <a:t>https://www.rand.org/randeurope.html</a:t>
            </a:r>
          </a:p>
          <a:p>
            <a:r>
              <a:rPr lang="en-IN" dirty="0">
                <a:hlinkClick r:id="" action="ppaction://noaction"/>
              </a:rPr>
              <a:t>https://doi.org/10.1093/sleep/28.5.611</a:t>
            </a:r>
          </a:p>
          <a:p>
            <a:r>
              <a:rPr lang="en-IN" dirty="0">
                <a:hlinkClick r:id="" action="ppaction://noaction"/>
              </a:rPr>
              <a:t>https://doi.org/10.1016/j.explore.2007.08.003</a:t>
            </a:r>
          </a:p>
          <a:p>
            <a:r>
              <a:rPr lang="en-IN" dirty="0">
                <a:hlinkClick r:id="" action="ppaction://noaction"/>
              </a:rPr>
              <a:t>https://www.rsph.org.uk/news/rsph-responds-to-the-10-year-health-plan/</a:t>
            </a:r>
          </a:p>
          <a:p>
            <a:r>
              <a:rPr lang="en-US" dirty="0">
                <a:hlinkClick r:id="rId2"/>
              </a:rPr>
              <a:t>https://share.google/4b3RFxUAINzc6G7Zz</a:t>
            </a:r>
            <a:endParaRPr lang="en-IN" dirty="0"/>
          </a:p>
          <a:p>
            <a:r>
              <a:rPr lang="en-IN" dirty="0">
                <a:hlinkClick r:id="rId3"/>
              </a:rPr>
              <a:t>https://share.google/images/gSExy216Dg7xQo60j</a:t>
            </a:r>
            <a:endParaRPr lang="en-IN" dirty="0"/>
          </a:p>
          <a:p>
            <a:r>
              <a:rPr lang="en-IN" dirty="0">
                <a:hlinkClick r:id="rId4"/>
              </a:rPr>
              <a:t>https://share.google/images/QJgxMe9S8ZW0Izjqo</a:t>
            </a:r>
            <a:endParaRPr lang="en-IN" dirty="0"/>
          </a:p>
          <a:p>
            <a:r>
              <a:rPr lang="en-IN" dirty="0">
                <a:hlinkClick r:id="rId5"/>
              </a:rPr>
              <a:t>https://share.google/images/ohCzelLxjIUMrDMB</a:t>
            </a:r>
            <a:r>
              <a:rPr lang="en-IN" dirty="0"/>
              <a:t>￼￼￼￼￼￼￼￼￼￼￼￼￼￼￼￼￼￼￼￼￼￼￼￼￼￼￼￼￼￼￼￼￼￼￼￼￼￼￼￼</a:t>
            </a:r>
          </a:p>
          <a:p>
            <a:r>
              <a:rPr lang="en-IN" dirty="0">
                <a:hlinkClick r:id="rId6"/>
              </a:rPr>
              <a:t>https://www.directlinegroup.co.uk/en/index.html</a:t>
            </a:r>
            <a:endParaRPr lang="en-IN" dirty="0"/>
          </a:p>
          <a:p>
            <a:r>
              <a:rPr lang="en-IN" dirty="0">
                <a:hlinkClick r:id="rId7"/>
              </a:rPr>
              <a:t>https://share.google/uH4cNVu7tZCsWiu31</a:t>
            </a:r>
            <a:endParaRPr lang="en-IN" dirty="0"/>
          </a:p>
          <a:p>
            <a:r>
              <a:rPr lang="en-IN" dirty="0">
                <a:hlinkClick r:id="rId8"/>
              </a:rPr>
              <a:t>https://share.google/T35uB6icyQubySkDU</a:t>
            </a:r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29808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Sleep Well – Live Well :</vt:lpstr>
      <vt:lpstr>What is Sleep Hygiene -Sleep hygiene means the good habits and practices that help you get quality sleep every night.</vt:lpstr>
      <vt:lpstr>Campaign Aims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JAIMIN JADAV</dc:creator>
  <cp:lastModifiedBy>JAIMIN JADAV</cp:lastModifiedBy>
  <cp:revision>17</cp:revision>
  <dcterms:created xsi:type="dcterms:W3CDTF">2025-10-08T12:06:29Z</dcterms:created>
  <dcterms:modified xsi:type="dcterms:W3CDTF">2025-10-09T14:57:54Z</dcterms:modified>
</cp:coreProperties>
</file>