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8F8F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4517BB8-E733-4A8C-B1A4-739EF91419A3}" v="1" dt="2026-04-23T22:58:29.5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979" autoAdjust="0"/>
    <p:restoredTop sz="94660"/>
  </p:normalViewPr>
  <p:slideViewPr>
    <p:cSldViewPr snapToGrid="0">
      <p:cViewPr varScale="1">
        <p:scale>
          <a:sx n="74" d="100"/>
          <a:sy n="74" d="100"/>
        </p:scale>
        <p:origin x="127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 Grahame" userId="27f18f0ecb2a406a" providerId="LiveId" clId="{683C4891-DBDE-4310-9A66-DB8955710E00}"/>
    <pc:docChg chg="undo custSel modSld">
      <pc:chgData name="Jess Grahame" userId="27f18f0ecb2a406a" providerId="LiveId" clId="{683C4891-DBDE-4310-9A66-DB8955710E00}" dt="2026-04-23T22:59:42.575" v="91" actId="20577"/>
      <pc:docMkLst>
        <pc:docMk/>
      </pc:docMkLst>
      <pc:sldChg chg="modSp mod">
        <pc:chgData name="Jess Grahame" userId="27f18f0ecb2a406a" providerId="LiveId" clId="{683C4891-DBDE-4310-9A66-DB8955710E00}" dt="2026-04-23T22:59:42.575" v="91" actId="20577"/>
        <pc:sldMkLst>
          <pc:docMk/>
          <pc:sldMk cId="960973302" sldId="256"/>
        </pc:sldMkLst>
        <pc:spChg chg="mod">
          <ac:chgData name="Jess Grahame" userId="27f18f0ecb2a406a" providerId="LiveId" clId="{683C4891-DBDE-4310-9A66-DB8955710E00}" dt="2026-04-23T22:59:42.575" v="91" actId="20577"/>
          <ac:spMkLst>
            <pc:docMk/>
            <pc:sldMk cId="960973302" sldId="256"/>
            <ac:spMk id="5" creationId="{CBD41B83-B44A-1555-D8C1-347E82E62CD6}"/>
          </ac:spMkLst>
        </pc:spChg>
      </pc:sldChg>
      <pc:sldChg chg="modSp mod">
        <pc:chgData name="Jess Grahame" userId="27f18f0ecb2a406a" providerId="LiveId" clId="{683C4891-DBDE-4310-9A66-DB8955710E00}" dt="2026-04-23T22:59:16.393" v="80" actId="20577"/>
        <pc:sldMkLst>
          <pc:docMk/>
          <pc:sldMk cId="2656646218" sldId="257"/>
        </pc:sldMkLst>
        <pc:spChg chg="mod">
          <ac:chgData name="Jess Grahame" userId="27f18f0ecb2a406a" providerId="LiveId" clId="{683C4891-DBDE-4310-9A66-DB8955710E00}" dt="2026-04-23T22:58:52.040" v="76" actId="12"/>
          <ac:spMkLst>
            <pc:docMk/>
            <pc:sldMk cId="2656646218" sldId="257"/>
            <ac:spMk id="3" creationId="{7369CA87-03C2-36E4-76DD-8627EF8B4C1B}"/>
          </ac:spMkLst>
        </pc:spChg>
        <pc:spChg chg="mod">
          <ac:chgData name="Jess Grahame" userId="27f18f0ecb2a406a" providerId="LiveId" clId="{683C4891-DBDE-4310-9A66-DB8955710E00}" dt="2026-04-23T22:59:16.393" v="80" actId="20577"/>
          <ac:spMkLst>
            <pc:docMk/>
            <pc:sldMk cId="2656646218" sldId="257"/>
            <ac:spMk id="4" creationId="{2E77C409-2D5C-F0CB-C77C-31247636B90E}"/>
          </ac:spMkLst>
        </pc:spChg>
      </pc:sldChg>
      <pc:sldChg chg="modSp mod">
        <pc:chgData name="Jess Grahame" userId="27f18f0ecb2a406a" providerId="LiveId" clId="{683C4891-DBDE-4310-9A66-DB8955710E00}" dt="2026-04-23T22:53:26.229" v="49" actId="20577"/>
        <pc:sldMkLst>
          <pc:docMk/>
          <pc:sldMk cId="2616492174" sldId="258"/>
        </pc:sldMkLst>
        <pc:spChg chg="mod">
          <ac:chgData name="Jess Grahame" userId="27f18f0ecb2a406a" providerId="LiveId" clId="{683C4891-DBDE-4310-9A66-DB8955710E00}" dt="2026-04-23T22:53:26.229" v="49" actId="20577"/>
          <ac:spMkLst>
            <pc:docMk/>
            <pc:sldMk cId="2616492174" sldId="258"/>
            <ac:spMk id="3" creationId="{FA7209B1-E03B-B783-B296-D363CA65175A}"/>
          </ac:spMkLst>
        </pc:spChg>
      </pc:sldChg>
      <pc:sldChg chg="modSp mod">
        <pc:chgData name="Jess Grahame" userId="27f18f0ecb2a406a" providerId="LiveId" clId="{683C4891-DBDE-4310-9A66-DB8955710E00}" dt="2026-04-23T22:50:58.529" v="4" actId="20577"/>
        <pc:sldMkLst>
          <pc:docMk/>
          <pc:sldMk cId="863163101" sldId="262"/>
        </pc:sldMkLst>
        <pc:spChg chg="mod">
          <ac:chgData name="Jess Grahame" userId="27f18f0ecb2a406a" providerId="LiveId" clId="{683C4891-DBDE-4310-9A66-DB8955710E00}" dt="2026-04-23T22:50:58.529" v="4" actId="20577"/>
          <ac:spMkLst>
            <pc:docMk/>
            <pc:sldMk cId="863163101" sldId="262"/>
            <ac:spMk id="3" creationId="{52CF5E9E-A803-5E2A-23CA-86D4C0EC085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B18759-1A65-4CCD-BD80-10949007C63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7D7E919-6487-4A9A-903A-769C28983023}">
      <dgm:prSet/>
      <dgm:spPr/>
      <dgm:t>
        <a:bodyPr/>
        <a:lstStyle/>
        <a:p>
          <a:r>
            <a:rPr lang="en-GB"/>
            <a:t>Improvement on technique</a:t>
          </a:r>
          <a:endParaRPr lang="en-US"/>
        </a:p>
      </dgm:t>
    </dgm:pt>
    <dgm:pt modelId="{F52ABC34-8E8F-4152-A0CA-E511AB8AB5D9}" type="parTrans" cxnId="{9A9CF8CF-DDA5-4F3A-B681-B6AF3ABC6964}">
      <dgm:prSet/>
      <dgm:spPr/>
      <dgm:t>
        <a:bodyPr/>
        <a:lstStyle/>
        <a:p>
          <a:endParaRPr lang="en-US"/>
        </a:p>
      </dgm:t>
    </dgm:pt>
    <dgm:pt modelId="{3C8DD30B-289A-4179-B9FC-A356C2E9980F}" type="sibTrans" cxnId="{9A9CF8CF-DDA5-4F3A-B681-B6AF3ABC6964}">
      <dgm:prSet/>
      <dgm:spPr/>
      <dgm:t>
        <a:bodyPr/>
        <a:lstStyle/>
        <a:p>
          <a:endParaRPr lang="en-US"/>
        </a:p>
      </dgm:t>
    </dgm:pt>
    <dgm:pt modelId="{ECC8F1BB-8638-42F5-9E6A-6505B4023ABE}">
      <dgm:prSet/>
      <dgm:spPr/>
      <dgm:t>
        <a:bodyPr/>
        <a:lstStyle/>
        <a:p>
          <a:r>
            <a:rPr lang="en-GB"/>
            <a:t>Strength training</a:t>
          </a:r>
          <a:endParaRPr lang="en-US"/>
        </a:p>
      </dgm:t>
    </dgm:pt>
    <dgm:pt modelId="{0CBE1E38-5922-4C9D-B24D-9E3CCD653278}" type="parTrans" cxnId="{910453EE-1008-4E4F-9BC0-7BDBD4B004FA}">
      <dgm:prSet/>
      <dgm:spPr/>
      <dgm:t>
        <a:bodyPr/>
        <a:lstStyle/>
        <a:p>
          <a:endParaRPr lang="en-US"/>
        </a:p>
      </dgm:t>
    </dgm:pt>
    <dgm:pt modelId="{0E08E53E-630C-470A-9DF8-EAC6E7413E03}" type="sibTrans" cxnId="{910453EE-1008-4E4F-9BC0-7BDBD4B004FA}">
      <dgm:prSet/>
      <dgm:spPr/>
      <dgm:t>
        <a:bodyPr/>
        <a:lstStyle/>
        <a:p>
          <a:endParaRPr lang="en-US"/>
        </a:p>
      </dgm:t>
    </dgm:pt>
    <dgm:pt modelId="{DD183BA0-468C-4409-81A7-5273F35C851C}">
      <dgm:prSet/>
      <dgm:spPr/>
      <dgm:t>
        <a:bodyPr/>
        <a:lstStyle/>
        <a:p>
          <a:r>
            <a:rPr lang="en-GB"/>
            <a:t>Change of direction drills at speed</a:t>
          </a:r>
          <a:endParaRPr lang="en-US"/>
        </a:p>
      </dgm:t>
    </dgm:pt>
    <dgm:pt modelId="{F99DC7AE-AFC8-4AEE-9E0B-F24D4A1C7D55}" type="parTrans" cxnId="{53FABC9C-D530-428B-BD6E-3D195374635C}">
      <dgm:prSet/>
      <dgm:spPr/>
      <dgm:t>
        <a:bodyPr/>
        <a:lstStyle/>
        <a:p>
          <a:endParaRPr lang="en-US"/>
        </a:p>
      </dgm:t>
    </dgm:pt>
    <dgm:pt modelId="{A8CEE0D2-899F-4866-83DB-3DC4E7872F88}" type="sibTrans" cxnId="{53FABC9C-D530-428B-BD6E-3D195374635C}">
      <dgm:prSet/>
      <dgm:spPr/>
      <dgm:t>
        <a:bodyPr/>
        <a:lstStyle/>
        <a:p>
          <a:endParaRPr lang="en-US"/>
        </a:p>
      </dgm:t>
    </dgm:pt>
    <dgm:pt modelId="{C6804EA8-5E65-488A-9504-765A617CFD7F}" type="pres">
      <dgm:prSet presAssocID="{F3B18759-1A65-4CCD-BD80-10949007C633}" presName="root" presStyleCnt="0">
        <dgm:presLayoutVars>
          <dgm:dir/>
          <dgm:resizeHandles val="exact"/>
        </dgm:presLayoutVars>
      </dgm:prSet>
      <dgm:spPr/>
    </dgm:pt>
    <dgm:pt modelId="{53FF809D-D684-44A3-BF36-D53B443B4616}" type="pres">
      <dgm:prSet presAssocID="{E7D7E919-6487-4A9A-903A-769C28983023}" presName="compNode" presStyleCnt="0"/>
      <dgm:spPr/>
    </dgm:pt>
    <dgm:pt modelId="{12B0E9B4-B508-4027-B55D-61A19407DBC0}" type="pres">
      <dgm:prSet presAssocID="{E7D7E919-6487-4A9A-903A-769C28983023}" presName="bgRect" presStyleLbl="bgShp" presStyleIdx="0" presStyleCnt="3"/>
      <dgm:spPr/>
    </dgm:pt>
    <dgm:pt modelId="{EA921F68-E00A-4053-9782-F39324014827}" type="pres">
      <dgm:prSet presAssocID="{E7D7E919-6487-4A9A-903A-769C28983023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4A34BD1-8222-4805-8FAB-4231CD99B010}" type="pres">
      <dgm:prSet presAssocID="{E7D7E919-6487-4A9A-903A-769C28983023}" presName="spaceRect" presStyleCnt="0"/>
      <dgm:spPr/>
    </dgm:pt>
    <dgm:pt modelId="{54624AF0-53BF-4D32-90AE-9508F11D74D9}" type="pres">
      <dgm:prSet presAssocID="{E7D7E919-6487-4A9A-903A-769C28983023}" presName="parTx" presStyleLbl="revTx" presStyleIdx="0" presStyleCnt="3">
        <dgm:presLayoutVars>
          <dgm:chMax val="0"/>
          <dgm:chPref val="0"/>
        </dgm:presLayoutVars>
      </dgm:prSet>
      <dgm:spPr/>
    </dgm:pt>
    <dgm:pt modelId="{F7B6254D-031B-4FF5-B4C9-FD55492FDD26}" type="pres">
      <dgm:prSet presAssocID="{3C8DD30B-289A-4179-B9FC-A356C2E9980F}" presName="sibTrans" presStyleCnt="0"/>
      <dgm:spPr/>
    </dgm:pt>
    <dgm:pt modelId="{53D28034-FBAA-4A45-A923-84CEE764EB63}" type="pres">
      <dgm:prSet presAssocID="{ECC8F1BB-8638-42F5-9E6A-6505B4023ABE}" presName="compNode" presStyleCnt="0"/>
      <dgm:spPr/>
    </dgm:pt>
    <dgm:pt modelId="{09861530-616C-44BD-AE61-A446F3CCF378}" type="pres">
      <dgm:prSet presAssocID="{ECC8F1BB-8638-42F5-9E6A-6505B4023ABE}" presName="bgRect" presStyleLbl="bgShp" presStyleIdx="1" presStyleCnt="3"/>
      <dgm:spPr/>
    </dgm:pt>
    <dgm:pt modelId="{B99F30AC-9584-48F7-B64F-B8F92B16D5ED}" type="pres">
      <dgm:prSet presAssocID="{ECC8F1BB-8638-42F5-9E6A-6505B4023ABE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A98D6AFF-3DED-42D3-86F3-921AFAFF0237}" type="pres">
      <dgm:prSet presAssocID="{ECC8F1BB-8638-42F5-9E6A-6505B4023ABE}" presName="spaceRect" presStyleCnt="0"/>
      <dgm:spPr/>
    </dgm:pt>
    <dgm:pt modelId="{7B8B4B72-BC43-477C-9766-7E9429FB1624}" type="pres">
      <dgm:prSet presAssocID="{ECC8F1BB-8638-42F5-9E6A-6505B4023ABE}" presName="parTx" presStyleLbl="revTx" presStyleIdx="1" presStyleCnt="3">
        <dgm:presLayoutVars>
          <dgm:chMax val="0"/>
          <dgm:chPref val="0"/>
        </dgm:presLayoutVars>
      </dgm:prSet>
      <dgm:spPr/>
    </dgm:pt>
    <dgm:pt modelId="{4BC40318-BE2D-40B6-99BB-3025B4AF398D}" type="pres">
      <dgm:prSet presAssocID="{0E08E53E-630C-470A-9DF8-EAC6E7413E03}" presName="sibTrans" presStyleCnt="0"/>
      <dgm:spPr/>
    </dgm:pt>
    <dgm:pt modelId="{4EBF313F-4748-4E25-B649-32D4702CF560}" type="pres">
      <dgm:prSet presAssocID="{DD183BA0-468C-4409-81A7-5273F35C851C}" presName="compNode" presStyleCnt="0"/>
      <dgm:spPr/>
    </dgm:pt>
    <dgm:pt modelId="{9A40067E-DA41-4B78-98C7-051227167DAD}" type="pres">
      <dgm:prSet presAssocID="{DD183BA0-468C-4409-81A7-5273F35C851C}" presName="bgRect" presStyleLbl="bgShp" presStyleIdx="2" presStyleCnt="3"/>
      <dgm:spPr/>
    </dgm:pt>
    <dgm:pt modelId="{E64578B7-92A9-4555-8CCF-0D84813DF011}" type="pres">
      <dgm:prSet presAssocID="{DD183BA0-468C-4409-81A7-5273F35C851C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B57B9D43-8F95-4173-A898-E60CEF379EE1}" type="pres">
      <dgm:prSet presAssocID="{DD183BA0-468C-4409-81A7-5273F35C851C}" presName="spaceRect" presStyleCnt="0"/>
      <dgm:spPr/>
    </dgm:pt>
    <dgm:pt modelId="{4024F77B-4A72-4D79-A2E4-ABFBF242F37F}" type="pres">
      <dgm:prSet presAssocID="{DD183BA0-468C-4409-81A7-5273F35C851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EF013C-E060-49A2-976E-CC2E8278BD19}" type="presOf" srcId="{DD183BA0-468C-4409-81A7-5273F35C851C}" destId="{4024F77B-4A72-4D79-A2E4-ABFBF242F37F}" srcOrd="0" destOrd="0" presId="urn:microsoft.com/office/officeart/2018/2/layout/IconVerticalSolidList"/>
    <dgm:cxn modelId="{53FABC9C-D530-428B-BD6E-3D195374635C}" srcId="{F3B18759-1A65-4CCD-BD80-10949007C633}" destId="{DD183BA0-468C-4409-81A7-5273F35C851C}" srcOrd="2" destOrd="0" parTransId="{F99DC7AE-AFC8-4AEE-9E0B-F24D4A1C7D55}" sibTransId="{A8CEE0D2-899F-4866-83DB-3DC4E7872F88}"/>
    <dgm:cxn modelId="{86F5DF9D-9A0E-4C48-9B7E-292403BAEA8B}" type="presOf" srcId="{E7D7E919-6487-4A9A-903A-769C28983023}" destId="{54624AF0-53BF-4D32-90AE-9508F11D74D9}" srcOrd="0" destOrd="0" presId="urn:microsoft.com/office/officeart/2018/2/layout/IconVerticalSolidList"/>
    <dgm:cxn modelId="{234F5FBD-0208-40BC-8439-7D2CDA078BED}" type="presOf" srcId="{F3B18759-1A65-4CCD-BD80-10949007C633}" destId="{C6804EA8-5E65-488A-9504-765A617CFD7F}" srcOrd="0" destOrd="0" presId="urn:microsoft.com/office/officeart/2018/2/layout/IconVerticalSolidList"/>
    <dgm:cxn modelId="{9A9CF8CF-DDA5-4F3A-B681-B6AF3ABC6964}" srcId="{F3B18759-1A65-4CCD-BD80-10949007C633}" destId="{E7D7E919-6487-4A9A-903A-769C28983023}" srcOrd="0" destOrd="0" parTransId="{F52ABC34-8E8F-4152-A0CA-E511AB8AB5D9}" sibTransId="{3C8DD30B-289A-4179-B9FC-A356C2E9980F}"/>
    <dgm:cxn modelId="{910453EE-1008-4E4F-9BC0-7BDBD4B004FA}" srcId="{F3B18759-1A65-4CCD-BD80-10949007C633}" destId="{ECC8F1BB-8638-42F5-9E6A-6505B4023ABE}" srcOrd="1" destOrd="0" parTransId="{0CBE1E38-5922-4C9D-B24D-9E3CCD653278}" sibTransId="{0E08E53E-630C-470A-9DF8-EAC6E7413E03}"/>
    <dgm:cxn modelId="{A5143EF8-7E85-4FD6-9ED8-CC6FA366FB3F}" type="presOf" srcId="{ECC8F1BB-8638-42F5-9E6A-6505B4023ABE}" destId="{7B8B4B72-BC43-477C-9766-7E9429FB1624}" srcOrd="0" destOrd="0" presId="urn:microsoft.com/office/officeart/2018/2/layout/IconVerticalSolidList"/>
    <dgm:cxn modelId="{BE0911BF-7CCC-4A6D-B7A2-12AB7FD380C2}" type="presParOf" srcId="{C6804EA8-5E65-488A-9504-765A617CFD7F}" destId="{53FF809D-D684-44A3-BF36-D53B443B4616}" srcOrd="0" destOrd="0" presId="urn:microsoft.com/office/officeart/2018/2/layout/IconVerticalSolidList"/>
    <dgm:cxn modelId="{11888AAC-22BD-4F2A-90B8-27CB2D480516}" type="presParOf" srcId="{53FF809D-D684-44A3-BF36-D53B443B4616}" destId="{12B0E9B4-B508-4027-B55D-61A19407DBC0}" srcOrd="0" destOrd="0" presId="urn:microsoft.com/office/officeart/2018/2/layout/IconVerticalSolidList"/>
    <dgm:cxn modelId="{E840AB99-0DFA-4A34-B993-F921C2212260}" type="presParOf" srcId="{53FF809D-D684-44A3-BF36-D53B443B4616}" destId="{EA921F68-E00A-4053-9782-F39324014827}" srcOrd="1" destOrd="0" presId="urn:microsoft.com/office/officeart/2018/2/layout/IconVerticalSolidList"/>
    <dgm:cxn modelId="{F9E1D807-B9C3-4AF0-B987-9B6BBDD58773}" type="presParOf" srcId="{53FF809D-D684-44A3-BF36-D53B443B4616}" destId="{64A34BD1-8222-4805-8FAB-4231CD99B010}" srcOrd="2" destOrd="0" presId="urn:microsoft.com/office/officeart/2018/2/layout/IconVerticalSolidList"/>
    <dgm:cxn modelId="{458ACA15-DCDB-43E2-A1DA-AF8766793B9F}" type="presParOf" srcId="{53FF809D-D684-44A3-BF36-D53B443B4616}" destId="{54624AF0-53BF-4D32-90AE-9508F11D74D9}" srcOrd="3" destOrd="0" presId="urn:microsoft.com/office/officeart/2018/2/layout/IconVerticalSolidList"/>
    <dgm:cxn modelId="{4C2C6E4C-7466-4819-B463-A60A85F413F4}" type="presParOf" srcId="{C6804EA8-5E65-488A-9504-765A617CFD7F}" destId="{F7B6254D-031B-4FF5-B4C9-FD55492FDD26}" srcOrd="1" destOrd="0" presId="urn:microsoft.com/office/officeart/2018/2/layout/IconVerticalSolidList"/>
    <dgm:cxn modelId="{2050D439-3859-403A-B609-C48579AF94E7}" type="presParOf" srcId="{C6804EA8-5E65-488A-9504-765A617CFD7F}" destId="{53D28034-FBAA-4A45-A923-84CEE764EB63}" srcOrd="2" destOrd="0" presId="urn:microsoft.com/office/officeart/2018/2/layout/IconVerticalSolidList"/>
    <dgm:cxn modelId="{EAE8F174-55B6-4DDD-9675-5860DE2D77E0}" type="presParOf" srcId="{53D28034-FBAA-4A45-A923-84CEE764EB63}" destId="{09861530-616C-44BD-AE61-A446F3CCF378}" srcOrd="0" destOrd="0" presId="urn:microsoft.com/office/officeart/2018/2/layout/IconVerticalSolidList"/>
    <dgm:cxn modelId="{3F31264F-F6D5-4349-9EDB-89E026BC0E8B}" type="presParOf" srcId="{53D28034-FBAA-4A45-A923-84CEE764EB63}" destId="{B99F30AC-9584-48F7-B64F-B8F92B16D5ED}" srcOrd="1" destOrd="0" presId="urn:microsoft.com/office/officeart/2018/2/layout/IconVerticalSolidList"/>
    <dgm:cxn modelId="{BFCCE1D0-E4AA-4D03-B42C-A4CACF97F093}" type="presParOf" srcId="{53D28034-FBAA-4A45-A923-84CEE764EB63}" destId="{A98D6AFF-3DED-42D3-86F3-921AFAFF0237}" srcOrd="2" destOrd="0" presId="urn:microsoft.com/office/officeart/2018/2/layout/IconVerticalSolidList"/>
    <dgm:cxn modelId="{DD175CFF-00D6-444D-8B3A-91F1B5D39A0E}" type="presParOf" srcId="{53D28034-FBAA-4A45-A923-84CEE764EB63}" destId="{7B8B4B72-BC43-477C-9766-7E9429FB1624}" srcOrd="3" destOrd="0" presId="urn:microsoft.com/office/officeart/2018/2/layout/IconVerticalSolidList"/>
    <dgm:cxn modelId="{A39D9AE7-6E8A-404B-BD23-51EC75E8BE80}" type="presParOf" srcId="{C6804EA8-5E65-488A-9504-765A617CFD7F}" destId="{4BC40318-BE2D-40B6-99BB-3025B4AF398D}" srcOrd="3" destOrd="0" presId="urn:microsoft.com/office/officeart/2018/2/layout/IconVerticalSolidList"/>
    <dgm:cxn modelId="{F52A6CAC-B60B-4063-B6C0-AF4C4A932E61}" type="presParOf" srcId="{C6804EA8-5E65-488A-9504-765A617CFD7F}" destId="{4EBF313F-4748-4E25-B649-32D4702CF560}" srcOrd="4" destOrd="0" presId="urn:microsoft.com/office/officeart/2018/2/layout/IconVerticalSolidList"/>
    <dgm:cxn modelId="{6E4D765F-1A41-4CCA-8736-A43D0DA07BFD}" type="presParOf" srcId="{4EBF313F-4748-4E25-B649-32D4702CF560}" destId="{9A40067E-DA41-4B78-98C7-051227167DAD}" srcOrd="0" destOrd="0" presId="urn:microsoft.com/office/officeart/2018/2/layout/IconVerticalSolidList"/>
    <dgm:cxn modelId="{C060FB1A-EB56-42A0-8C93-84E77FF7A120}" type="presParOf" srcId="{4EBF313F-4748-4E25-B649-32D4702CF560}" destId="{E64578B7-92A9-4555-8CCF-0D84813DF011}" srcOrd="1" destOrd="0" presId="urn:microsoft.com/office/officeart/2018/2/layout/IconVerticalSolidList"/>
    <dgm:cxn modelId="{10A4C5C6-7718-4ADA-AE4A-88F4BBAD07A5}" type="presParOf" srcId="{4EBF313F-4748-4E25-B649-32D4702CF560}" destId="{B57B9D43-8F95-4173-A898-E60CEF379EE1}" srcOrd="2" destOrd="0" presId="urn:microsoft.com/office/officeart/2018/2/layout/IconVerticalSolidList"/>
    <dgm:cxn modelId="{B1665DE9-7E99-4813-BE1E-69244F57A7F1}" type="presParOf" srcId="{4EBF313F-4748-4E25-B649-32D4702CF560}" destId="{4024F77B-4A72-4D79-A2E4-ABFBF242F37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B0E9B4-B508-4027-B55D-61A19407DBC0}">
      <dsp:nvSpPr>
        <dsp:cNvPr id="0" name=""/>
        <dsp:cNvSpPr/>
      </dsp:nvSpPr>
      <dsp:spPr>
        <a:xfrm>
          <a:off x="0" y="682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921F68-E00A-4053-9782-F39324014827}">
      <dsp:nvSpPr>
        <dsp:cNvPr id="0" name=""/>
        <dsp:cNvSpPr/>
      </dsp:nvSpPr>
      <dsp:spPr>
        <a:xfrm>
          <a:off x="482961" y="359909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624AF0-53BF-4D32-90AE-9508F11D74D9}">
      <dsp:nvSpPr>
        <dsp:cNvPr id="0" name=""/>
        <dsp:cNvSpPr/>
      </dsp:nvSpPr>
      <dsp:spPr>
        <a:xfrm>
          <a:off x="1844034" y="682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Improvement on technique</a:t>
          </a:r>
          <a:endParaRPr lang="en-US" sz="2500" kern="1200"/>
        </a:p>
      </dsp:txBody>
      <dsp:txXfrm>
        <a:off x="1844034" y="682"/>
        <a:ext cx="4401230" cy="1596566"/>
      </dsp:txXfrm>
    </dsp:sp>
    <dsp:sp modelId="{09861530-616C-44BD-AE61-A446F3CCF378}">
      <dsp:nvSpPr>
        <dsp:cNvPr id="0" name=""/>
        <dsp:cNvSpPr/>
      </dsp:nvSpPr>
      <dsp:spPr>
        <a:xfrm>
          <a:off x="0" y="1996390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9F30AC-9584-48F7-B64F-B8F92B16D5ED}">
      <dsp:nvSpPr>
        <dsp:cNvPr id="0" name=""/>
        <dsp:cNvSpPr/>
      </dsp:nvSpPr>
      <dsp:spPr>
        <a:xfrm>
          <a:off x="482961" y="2355617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B4B72-BC43-477C-9766-7E9429FB1624}">
      <dsp:nvSpPr>
        <dsp:cNvPr id="0" name=""/>
        <dsp:cNvSpPr/>
      </dsp:nvSpPr>
      <dsp:spPr>
        <a:xfrm>
          <a:off x="1844034" y="1996390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Strength training</a:t>
          </a:r>
          <a:endParaRPr lang="en-US" sz="2500" kern="1200"/>
        </a:p>
      </dsp:txBody>
      <dsp:txXfrm>
        <a:off x="1844034" y="1996390"/>
        <a:ext cx="4401230" cy="1596566"/>
      </dsp:txXfrm>
    </dsp:sp>
    <dsp:sp modelId="{9A40067E-DA41-4B78-98C7-051227167DAD}">
      <dsp:nvSpPr>
        <dsp:cNvPr id="0" name=""/>
        <dsp:cNvSpPr/>
      </dsp:nvSpPr>
      <dsp:spPr>
        <a:xfrm>
          <a:off x="0" y="3992098"/>
          <a:ext cx="6245265" cy="159656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4578B7-92A9-4555-8CCF-0D84813DF011}">
      <dsp:nvSpPr>
        <dsp:cNvPr id="0" name=""/>
        <dsp:cNvSpPr/>
      </dsp:nvSpPr>
      <dsp:spPr>
        <a:xfrm>
          <a:off x="482961" y="4351325"/>
          <a:ext cx="878111" cy="87811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24F77B-4A72-4D79-A2E4-ABFBF242F37F}">
      <dsp:nvSpPr>
        <dsp:cNvPr id="0" name=""/>
        <dsp:cNvSpPr/>
      </dsp:nvSpPr>
      <dsp:spPr>
        <a:xfrm>
          <a:off x="1844034" y="3992098"/>
          <a:ext cx="4401230" cy="15965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8970" tIns="168970" rIns="168970" bIns="16897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Change of direction drills at speed</a:t>
          </a:r>
          <a:endParaRPr lang="en-US" sz="2500" kern="1200"/>
        </a:p>
      </dsp:txBody>
      <dsp:txXfrm>
        <a:off x="1844034" y="3992098"/>
        <a:ext cx="4401230" cy="15965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5318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626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6231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226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505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725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7807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8226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161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75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865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44B50719-8AA2-4BFE-9409-B3134400DC07}" type="datetimeFigureOut">
              <a:rPr lang="en-GB" smtClean="0"/>
              <a:t>24/04/2026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F9DD88A6-B297-47EF-BC7A-10A5306741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8041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sv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7" name="Rectangle 1036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9" name="Picture 1028">
            <a:extLst>
              <a:ext uri="{FF2B5EF4-FFF2-40B4-BE49-F238E27FC236}">
                <a16:creationId xmlns:a16="http://schemas.microsoft.com/office/drawing/2014/main" id="{7EBC4D03-B922-E19C-4B2A-49B90B52E0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091" r="23298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041" name="Rectangle 104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9C7695-CDEB-F14A-3018-A04F926FA2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3700" dirty="0">
                <a:solidFill>
                  <a:schemeClr val="bg1"/>
                </a:solidFill>
              </a:rPr>
              <a:t>Does approach speed influence movement mechanics during change of direction?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B8E5EE-5BEB-6DF8-0552-B395278DEA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                                                                                                                 </a:t>
            </a:r>
          </a:p>
        </p:txBody>
      </p:sp>
      <p:sp>
        <p:nvSpPr>
          <p:cNvPr id="1043" name="Rectangle 104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46" name="Rectangle 104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0779F89-311C-72FD-A830-7F4E3F46AD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344525" y="12049324"/>
            <a:ext cx="48090" cy="615553"/>
          </a:xfrm>
          <a:prstGeom prst="rect">
            <a:avLst/>
          </a:prstGeom>
          <a:solidFill>
            <a:srgbClr val="2B2B2B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900" b="0" i="0" u="none" strike="noStrike" cap="none" normalizeH="0" baseline="0">
              <a:ln>
                <a:noFill/>
              </a:ln>
              <a:solidFill>
                <a:srgbClr val="FFFFFF"/>
              </a:solidFill>
              <a:effectLst/>
              <a:latin typeface="Roboto" panose="02000000000000000000" pitchFamily="2" charset="0"/>
            </a:endParaRP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br>
              <a:rPr kumimoji="0" lang="en-US" altLang="en-US" sz="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</a:b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D41B83-B44A-1555-D8C1-347E82E62CD6}"/>
              </a:ext>
            </a:extLst>
          </p:cNvPr>
          <p:cNvSpPr txBox="1"/>
          <p:nvPr/>
        </p:nvSpPr>
        <p:spPr>
          <a:xfrm>
            <a:off x="361970" y="5644910"/>
            <a:ext cx="32848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Nyle Grahame-2401415</a:t>
            </a:r>
          </a:p>
          <a:p>
            <a:r>
              <a:rPr lang="en-GB" dirty="0">
                <a:solidFill>
                  <a:schemeClr val="bg1"/>
                </a:solidFill>
              </a:rPr>
              <a:t>Sports and exercise science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09733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B837E-7A3E-E1CD-6EE7-93C2F7EEB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9930" y="394179"/>
            <a:ext cx="2899189" cy="43638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9CA87-03C2-36E4-76DD-8627EF8B4C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600" b="1" i="1" u="sng" dirty="0"/>
              <a:t>The importance of why this is key</a:t>
            </a:r>
          </a:p>
          <a:p>
            <a:r>
              <a:rPr lang="en-US" sz="1600" dirty="0"/>
              <a:t>Why change of direction is critical:</a:t>
            </a:r>
          </a:p>
          <a:p>
            <a:r>
              <a:rPr lang="en-US" sz="1600" dirty="0"/>
              <a:t>Defenders tracking opposition attackers runs</a:t>
            </a:r>
          </a:p>
          <a:p>
            <a:r>
              <a:rPr lang="en-US" sz="1600" dirty="0"/>
              <a:t>Pressing scenarios</a:t>
            </a:r>
          </a:p>
          <a:p>
            <a:r>
              <a:rPr lang="en-US" sz="1600" dirty="0"/>
              <a:t>Attacking players cutting inside</a:t>
            </a:r>
          </a:p>
          <a:p>
            <a:r>
              <a:rPr lang="en-US" sz="1600" dirty="0"/>
              <a:t>Driving forward with ball into space </a:t>
            </a:r>
          </a:p>
          <a:p>
            <a:r>
              <a:rPr lang="en-US" sz="1600" dirty="0"/>
              <a:t>Instant change in direction when passing trying to keep possession</a:t>
            </a:r>
          </a:p>
          <a:p>
            <a:r>
              <a:rPr lang="en-US" sz="1600" dirty="0"/>
              <a:t>Risk of injuries relevant to football</a:t>
            </a:r>
          </a:p>
          <a:p>
            <a:pPr marL="0"/>
            <a:endParaRPr lang="en-US" sz="1600" dirty="0"/>
          </a:p>
          <a:p>
            <a:endParaRPr lang="en-US" sz="1600" dirty="0"/>
          </a:p>
          <a:p>
            <a:pPr marL="0"/>
            <a:endParaRPr lang="en-US" sz="1600" b="1" i="1" u="sng" dirty="0"/>
          </a:p>
          <a:p>
            <a:pPr marL="0"/>
            <a:endParaRPr lang="en-US" sz="1600" b="1" i="1" u="sng" dirty="0"/>
          </a:p>
          <a:p>
            <a:pPr marL="0"/>
            <a:endParaRPr lang="en-US" sz="1600" b="1" i="1" u="sng" dirty="0"/>
          </a:p>
          <a:p>
            <a:endParaRPr lang="en-US" sz="1600" dirty="0"/>
          </a:p>
          <a:p>
            <a:pPr marL="0"/>
            <a:endParaRPr lang="en-US" sz="1600" i="1" u="sng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E77C409-2D5C-F0CB-C77C-31247636B90E}"/>
              </a:ext>
            </a:extLst>
          </p:cNvPr>
          <p:cNvSpPr txBox="1"/>
          <p:nvPr/>
        </p:nvSpPr>
        <p:spPr>
          <a:xfrm>
            <a:off x="8451604" y="1412489"/>
            <a:ext cx="3197701" cy="4363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1" u="sng" dirty="0"/>
              <a:t>Biomechanics</a:t>
            </a:r>
            <a:endParaRPr lang="en-US" sz="2000" dirty="0"/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The movement that occurs during change of direction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Kinematics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Studying the motion 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Impact/ different types of forces that occur</a:t>
            </a:r>
          </a:p>
          <a:p>
            <a:pPr marL="34290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Kinetics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B7B2DAE-D565-12A4-90D6-0BEB5A5869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86" y="1308411"/>
            <a:ext cx="3571875" cy="22860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2502224-2325-B5E5-4948-43B7681098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065" y="4014929"/>
            <a:ext cx="3230070" cy="24225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66462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6E0A86-D365-9667-60C8-CB000ACC78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/>
              <a:t>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209B1-E03B-B783-B296-D363CA6517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327" y="1538639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2000" dirty="0"/>
              <a:t>To identify the effect of approach speed </a:t>
            </a:r>
          </a:p>
          <a:p>
            <a:r>
              <a:rPr lang="en-GB" sz="2000" dirty="0"/>
              <a:t>Huge focus on the change of direction at a 45-degree angle</a:t>
            </a:r>
          </a:p>
          <a:p>
            <a:r>
              <a:rPr lang="en-GB" sz="2000" dirty="0"/>
              <a:t>Connection to football performance identifying effects for in game scenarios</a:t>
            </a:r>
          </a:p>
          <a:p>
            <a:r>
              <a:rPr lang="en-GB" sz="2000" dirty="0"/>
              <a:t>To identify Injury  risks at the change of direction</a:t>
            </a:r>
          </a:p>
        </p:txBody>
      </p:sp>
      <p:pic>
        <p:nvPicPr>
          <p:cNvPr id="5" name="Picture 4" descr="Soccer ball in goal">
            <a:extLst>
              <a:ext uri="{FF2B5EF4-FFF2-40B4-BE49-F238E27FC236}">
                <a16:creationId xmlns:a16="http://schemas.microsoft.com/office/drawing/2014/main" id="{46CD5B3B-8633-DC86-2C8D-B12CA6B2C4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225" r="31938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16492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BFA09-C7BD-291D-BCBC-B85BEC3FA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Methods</a:t>
            </a:r>
          </a:p>
        </p:txBody>
      </p:sp>
      <p:pic>
        <p:nvPicPr>
          <p:cNvPr id="7" name="Graphic 6" descr="Run">
            <a:extLst>
              <a:ext uri="{FF2B5EF4-FFF2-40B4-BE49-F238E27FC236}">
                <a16:creationId xmlns:a16="http://schemas.microsoft.com/office/drawing/2014/main" id="{916F2A78-EB5C-BDDF-CF69-5CE08D8926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36D7F-F08F-5345-B01F-515D0D0CBC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500" dirty="0">
              <a:solidFill>
                <a:schemeClr val="tx2"/>
              </a:solidFill>
            </a:endParaRPr>
          </a:p>
          <a:p>
            <a:r>
              <a:rPr lang="en-GB" sz="1500" dirty="0">
                <a:solidFill>
                  <a:schemeClr val="tx2"/>
                </a:solidFill>
              </a:rPr>
              <a:t>A small sports class of university students with a variety of different performance levels took part in the session conducted.</a:t>
            </a:r>
          </a:p>
          <a:p>
            <a:r>
              <a:rPr lang="en-GB" sz="1500" dirty="0">
                <a:solidFill>
                  <a:schemeClr val="tx2"/>
                </a:solidFill>
              </a:rPr>
              <a:t>Light jog through light gaits with a burst of acceleration going left or right at a 45-degree angle.</a:t>
            </a:r>
          </a:p>
          <a:p>
            <a:r>
              <a:rPr lang="en-GB" sz="1500" dirty="0">
                <a:solidFill>
                  <a:schemeClr val="tx2"/>
                </a:solidFill>
              </a:rPr>
              <a:t>Multiple angles were taken using the dartfish app </a:t>
            </a:r>
          </a:p>
          <a:p>
            <a:pPr marL="0" indent="0">
              <a:buNone/>
            </a:pPr>
            <a:r>
              <a:rPr lang="en-GB" sz="1500" b="1" i="1" u="sng" dirty="0">
                <a:solidFill>
                  <a:schemeClr val="tx2"/>
                </a:solidFill>
              </a:rPr>
              <a:t>Types of variables</a:t>
            </a:r>
          </a:p>
          <a:p>
            <a:r>
              <a:rPr lang="en-GB" sz="1500" dirty="0">
                <a:solidFill>
                  <a:schemeClr val="tx2"/>
                </a:solidFill>
              </a:rPr>
              <a:t>Knee flexion</a:t>
            </a:r>
          </a:p>
          <a:p>
            <a:r>
              <a:rPr lang="en-GB" sz="1500" dirty="0">
                <a:solidFill>
                  <a:schemeClr val="tx2"/>
                </a:solidFill>
              </a:rPr>
              <a:t>Trunk position</a:t>
            </a:r>
          </a:p>
          <a:p>
            <a:r>
              <a:rPr lang="en-GB" sz="1500" dirty="0">
                <a:solidFill>
                  <a:schemeClr val="tx2"/>
                </a:solidFill>
              </a:rPr>
              <a:t>Stability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622794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5317BDA-8378-75A6-259A-7338E546D8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3" b="8246"/>
          <a:stretch>
            <a:fillRect/>
          </a:stretch>
        </p:blipFill>
        <p:spPr>
          <a:xfrm>
            <a:off x="621675" y="623282"/>
            <a:ext cx="4030914" cy="2764577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419E449-5C75-16A9-3AD2-5A2FAC1E27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1554" r="4" b="558"/>
          <a:stretch>
            <a:fillRect/>
          </a:stretch>
        </p:blipFill>
        <p:spPr>
          <a:xfrm>
            <a:off x="621675" y="3466572"/>
            <a:ext cx="4032621" cy="2764578"/>
          </a:xfrm>
          <a:prstGeom prst="rect">
            <a:avLst/>
          </a:prstGeom>
        </p:spPr>
      </p:pic>
      <p:sp>
        <p:nvSpPr>
          <p:cNvPr id="15" name="Right Triangle 1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029" y="623275"/>
            <a:ext cx="6570797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DAD84-A9AF-6D39-A1FD-BD4BE5D74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5659" y="1188637"/>
            <a:ext cx="5642312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Results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A74155-D974-A82B-0C09-35ACD68C8DAA}"/>
              </a:ext>
            </a:extLst>
          </p:cNvPr>
          <p:cNvSpPr txBox="1"/>
          <p:nvPr/>
        </p:nvSpPr>
        <p:spPr>
          <a:xfrm>
            <a:off x="5465660" y="2998278"/>
            <a:ext cx="4617454" cy="253447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Higher speed = less knee flexion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Higher speed = much less control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200"/>
              <a:t>Lower speed = better stability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25478624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231BF440-39FA-4087-84CC-2EEC0BBDAF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F3C1652-5BF4-CBEF-2013-6F433A9695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8668" r="-2" b="12358"/>
          <a:stretch>
            <a:fillRect/>
          </a:stretch>
        </p:blipFill>
        <p:spPr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CB7066-5CA3-907C-AB10-027F5D3F2E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7062" r="-2" b="24981"/>
          <a:stretch>
            <a:fillRect/>
          </a:stretch>
        </p:blipFill>
        <p:spPr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</p:spPr>
      </p:pic>
      <p:sp useBgFill="1">
        <p:nvSpPr>
          <p:cNvPr id="29" name="Freeform: Shape 28">
            <a:extLst>
              <a:ext uri="{FF2B5EF4-FFF2-40B4-BE49-F238E27FC236}">
                <a16:creationId xmlns:a16="http://schemas.microsoft.com/office/drawing/2014/main" id="{F04E4CBA-303B-48BD-8451-C2701CB0EE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4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4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4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4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F6CA58B3-AFCC-4A40-9882-50D50808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7332" cy="6858000"/>
          </a:xfrm>
          <a:custGeom>
            <a:avLst/>
            <a:gdLst>
              <a:gd name="connsiteX0" fmla="*/ 0 w 6087332"/>
              <a:gd name="connsiteY0" fmla="*/ 0 h 6858000"/>
              <a:gd name="connsiteX1" fmla="*/ 4874355 w 6087332"/>
              <a:gd name="connsiteY1" fmla="*/ 0 h 6858000"/>
              <a:gd name="connsiteX2" fmla="*/ 4937337 w 6087332"/>
              <a:gd name="connsiteY2" fmla="*/ 69271 h 6858000"/>
              <a:gd name="connsiteX3" fmla="*/ 6087332 w 6087332"/>
              <a:gd name="connsiteY3" fmla="*/ 3429000 h 6858000"/>
              <a:gd name="connsiteX4" fmla="*/ 4937337 w 6087332"/>
              <a:gd name="connsiteY4" fmla="*/ 6788730 h 6858000"/>
              <a:gd name="connsiteX5" fmla="*/ 4874355 w 6087332"/>
              <a:gd name="connsiteY5" fmla="*/ 6858000 h 6858000"/>
              <a:gd name="connsiteX6" fmla="*/ 0 w 608733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7332" h="6858000">
                <a:moveTo>
                  <a:pt x="0" y="0"/>
                </a:moveTo>
                <a:lnTo>
                  <a:pt x="4874355" y="0"/>
                </a:lnTo>
                <a:lnTo>
                  <a:pt x="4937337" y="69271"/>
                </a:lnTo>
                <a:cubicBezTo>
                  <a:pt x="5647863" y="929100"/>
                  <a:pt x="6087332" y="2116944"/>
                  <a:pt x="6087332" y="3429000"/>
                </a:cubicBezTo>
                <a:cubicBezTo>
                  <a:pt x="6087332" y="4741056"/>
                  <a:pt x="5647863" y="5928900"/>
                  <a:pt x="4937337" y="6788730"/>
                </a:cubicBezTo>
                <a:lnTo>
                  <a:pt x="487435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4C178-1535-EA4A-4CD2-2B535359FF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859536"/>
            <a:ext cx="4832802" cy="1243584"/>
          </a:xfrm>
        </p:spPr>
        <p:txBody>
          <a:bodyPr>
            <a:normAutofit/>
          </a:bodyPr>
          <a:lstStyle/>
          <a:p>
            <a:r>
              <a:rPr lang="en-GB" sz="3400"/>
              <a:t>Discussion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A00AE6B-AA30-4CF8-BA6F-339B780AD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9544" y="2194560"/>
            <a:ext cx="4892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23BA9-FC48-97F9-EE54-3226CF397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2512611"/>
            <a:ext cx="4832803" cy="3664351"/>
          </a:xfrm>
        </p:spPr>
        <p:txBody>
          <a:bodyPr>
            <a:normAutofit/>
          </a:bodyPr>
          <a:lstStyle/>
          <a:p>
            <a:r>
              <a:rPr lang="en-GB" sz="2000"/>
              <a:t>Less time to decelerate</a:t>
            </a:r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Reduced force absorption</a:t>
            </a:r>
          </a:p>
          <a:p>
            <a:endParaRPr lang="en-GB" sz="2000"/>
          </a:p>
          <a:p>
            <a:r>
              <a:rPr lang="en-GB" sz="2000"/>
              <a:t>Poor mechanics at a high speed</a:t>
            </a:r>
          </a:p>
          <a:p>
            <a:endParaRPr lang="en-GB" sz="2000"/>
          </a:p>
          <a:p>
            <a:r>
              <a:rPr lang="en-GB" sz="2000"/>
              <a:t>Football performance impact</a:t>
            </a:r>
          </a:p>
        </p:txBody>
      </p:sp>
    </p:spTree>
    <p:extLst>
      <p:ext uri="{BB962C8B-B14F-4D97-AF65-F5344CB8AC3E}">
        <p14:creationId xmlns:p14="http://schemas.microsoft.com/office/powerpoint/2010/main" val="32625065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222AC5-DC18-134A-13AD-A9E87FA7EC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03" r="14286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A7B0F1-E723-621D-4FC4-076993CAB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dirty="0"/>
              <a:t>Football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F5E9E-A803-5E2A-23CA-86D4C0EC0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2000" dirty="0"/>
              <a:t>Attacking players cutting inside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Defenders having to track runners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High pressing scenarios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Balance and  re-acceleration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63163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E9285C-5972-FFFC-3D3A-E646B34F06C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3434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E607B08-D6A7-8BA8-E890-9183097B3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941832"/>
            <a:ext cx="10506456" cy="2057400"/>
          </a:xfrm>
        </p:spPr>
        <p:txBody>
          <a:bodyPr anchor="b">
            <a:normAutofit/>
          </a:bodyPr>
          <a:lstStyle/>
          <a:p>
            <a:r>
              <a:rPr lang="en-GB" sz="50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bg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F7A9D3-A910-AA1C-4CCD-EF2B8F5925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3502152"/>
            <a:ext cx="10506456" cy="2670048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Speed reduces control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Affects efficiency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Impacts performance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58833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67E54C-8301-985C-22EC-A9F09AD08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3800"/>
              <a:t>Recommendations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2AF8894-8DBA-C1DD-0DF7-4635FF84E8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644653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152014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D18DB-04AF-1B84-7CE9-C221A0A0BF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                                                                                          </a:t>
            </a:r>
          </a:p>
        </p:txBody>
      </p:sp>
      <p:sp>
        <p:nvSpPr>
          <p:cNvPr id="8" name="Rectangle 3">
            <a:extLst>
              <a:ext uri="{FF2B5EF4-FFF2-40B4-BE49-F238E27FC236}">
                <a16:creationId xmlns:a16="http://schemas.microsoft.com/office/drawing/2014/main" id="{9AA81B2F-CDA8-EDA4-E186-69A61EDD7CB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6121" y="1251571"/>
            <a:ext cx="10303014" cy="40382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cs typeface="Times New Roman" panose="02020603050405020304" pitchFamily="18" charset="0"/>
              </a:rPr>
              <a:t>Reference list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Kühne, M., Sanin, C. and Mohr, M. (2026). Anticipation and sequential demands influence on-field change-of-direction kinematics related to ACL injury risk.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Frontiers in Sports and Active Living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8.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://doi.org/10.3389/fspor.2026.1659044.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Malachy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Belkhelladi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Cierson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T. and Martineau, P.A. (2025). Biomechanical Risk Factors for Increased Anterior Cruciate Ligament Loading and Injury: A Systematic Review. </a:t>
            </a:r>
            <a:r>
              <a:rPr kumimoji="0" lang="en-US" altLang="en-US" sz="16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Orthopaedic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 Journal of Sports Medicine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[online] 13(2).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://doi.org/10.1177/23259671241312681.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O’Cain, C.M., Inclan, P.M., Spratley, E.M., Arbogast, K.B., Lessley, D.J., Evans, W.B., Stollberg, B. and Brophy, R.H. (2025). Player Tracking Metrics to Predict Risk of Anterior Cruciate Ligament Injuries During Change-of-Direction Scenarios in the National Football League. </a:t>
            </a:r>
            <a:r>
              <a:rPr kumimoji="0" lang="en-US" altLang="en-US" sz="16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The American Journal of Sports Medicine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, 53(11), pp.2523–2532. </a:t>
            </a:r>
            <a:r>
              <a:rPr kumimoji="0" lang="en-US" altLang="en-US" sz="16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doi:https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cs typeface="Times New Roman" panose="02020603050405020304" pitchFamily="18" charset="0"/>
              </a:rPr>
              <a:t>://doi.org/10.1177/03635465251361138.</a:t>
            </a:r>
            <a:endParaRPr kumimoji="0" lang="en-US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449953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085e1a2-9cbf-4b92-866b-21f3c89040b6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6E4C94D3791F742BF2CEB284273B86F" ma:contentTypeVersion="10" ma:contentTypeDescription="Create a new document." ma:contentTypeScope="" ma:versionID="0df3dc7aeee65d7c4c86c532c4c963b5">
  <xsd:schema xmlns:xsd="http://www.w3.org/2001/XMLSchema" xmlns:xs="http://www.w3.org/2001/XMLSchema" xmlns:p="http://schemas.microsoft.com/office/2006/metadata/properties" xmlns:ns3="0085e1a2-9cbf-4b92-866b-21f3c89040b6" targetNamespace="http://schemas.microsoft.com/office/2006/metadata/properties" ma:root="true" ma:fieldsID="01d410581a6800627f4d809e254c4c9d" ns3:_="">
    <xsd:import namespace="0085e1a2-9cbf-4b92-866b-21f3c89040b6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5e1a2-9cbf-4b92-866b-21f3c89040b6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E33F4E1-5588-47AC-8407-2A4BD2C51735}">
  <ds:schemaRefs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0085e1a2-9cbf-4b92-866b-21f3c89040b6"/>
    <ds:schemaRef ds:uri="http://purl.org/dc/dcmitype/"/>
    <ds:schemaRef ds:uri="http://purl.org/dc/terms/"/>
    <ds:schemaRef ds:uri="http://purl.org/dc/elements/1.1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E548917-695F-4D42-89EF-E347A9AC420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DF86DB-EE8A-4D24-8765-E285413E0A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085e1a2-9cbf-4b92-866b-21f3c89040b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714</TotalTime>
  <Words>459</Words>
  <Application>Microsoft Office PowerPoint</Application>
  <PresentationFormat>Widescreen</PresentationFormat>
  <Paragraphs>81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Roboto</vt:lpstr>
      <vt:lpstr>Times New Roman</vt:lpstr>
      <vt:lpstr>Office Theme</vt:lpstr>
      <vt:lpstr>Does approach speed influence movement mechanics during change of direction?</vt:lpstr>
      <vt:lpstr>Introduction</vt:lpstr>
      <vt:lpstr>Aims</vt:lpstr>
      <vt:lpstr>Methods</vt:lpstr>
      <vt:lpstr>Results</vt:lpstr>
      <vt:lpstr>Discussion</vt:lpstr>
      <vt:lpstr>Football application</vt:lpstr>
      <vt:lpstr>Conclusion</vt:lpstr>
      <vt:lpstr>Recommendations</vt:lpstr>
      <vt:lpstr>                                                                                                         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Nyle Grahame (2401415)</dc:creator>
  <cp:lastModifiedBy>Jess Grahame</cp:lastModifiedBy>
  <cp:revision>4</cp:revision>
  <dcterms:created xsi:type="dcterms:W3CDTF">2026-04-21T23:07:11Z</dcterms:created>
  <dcterms:modified xsi:type="dcterms:W3CDTF">2026-04-23T23:40:57Z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0x01010086E4C94D3791F742BF2CEB284273B86F</vt:lpwstr>
  </property>
</Properties>
</file>