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8"/>
  </p:notesMasterIdLst>
  <p:sldIdLst>
    <p:sldId id="1509" r:id="rId2"/>
    <p:sldId id="256" r:id="rId3"/>
    <p:sldId id="257" r:id="rId4"/>
    <p:sldId id="258" r:id="rId5"/>
    <p:sldId id="259" r:id="rId6"/>
    <p:sldId id="260" r:id="rId7"/>
    <p:sldId id="261" r:id="rId8"/>
    <p:sldId id="262" r:id="rId9"/>
    <p:sldId id="263" r:id="rId10"/>
    <p:sldId id="264" r:id="rId11"/>
    <p:sldId id="277" r:id="rId12"/>
    <p:sldId id="278" r:id="rId13"/>
    <p:sldId id="279" r:id="rId14"/>
    <p:sldId id="280" r:id="rId15"/>
    <p:sldId id="281" r:id="rId16"/>
    <p:sldId id="282" r:id="rId17"/>
    <p:sldId id="283" r:id="rId18"/>
    <p:sldId id="267" r:id="rId19"/>
    <p:sldId id="268" r:id="rId20"/>
    <p:sldId id="269" r:id="rId21"/>
    <p:sldId id="270" r:id="rId22"/>
    <p:sldId id="271" r:id="rId23"/>
    <p:sldId id="272" r:id="rId24"/>
    <p:sldId id="273" r:id="rId25"/>
    <p:sldId id="274" r:id="rId26"/>
    <p:sldId id="275" r:id="rId27"/>
    <p:sldId id="1497" r:id="rId28"/>
    <p:sldId id="1499" r:id="rId29"/>
    <p:sldId id="1506" r:id="rId30"/>
    <p:sldId id="1500" r:id="rId31"/>
    <p:sldId id="1501" r:id="rId32"/>
    <p:sldId id="1502" r:id="rId33"/>
    <p:sldId id="1503" r:id="rId34"/>
    <p:sldId id="1504" r:id="rId35"/>
    <p:sldId id="1507" r:id="rId36"/>
    <p:sldId id="1508" r:id="rId37"/>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alibri"/>
        <a:ea typeface="Calibri"/>
        <a:cs typeface="Calibri"/>
        <a:sym typeface="Calibri"/>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alibri"/>
        <a:ea typeface="Calibri"/>
        <a:cs typeface="Calibri"/>
        <a:sym typeface="Calibri"/>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alibri"/>
        <a:ea typeface="Calibri"/>
        <a:cs typeface="Calibri"/>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alibri"/>
        <a:ea typeface="Calibri"/>
        <a:cs typeface="Calibri"/>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alibri"/>
        <a:ea typeface="Calibri"/>
        <a:cs typeface="Calibri"/>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alibri"/>
        <a:ea typeface="Calibri"/>
        <a:cs typeface="Calibri"/>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alibri"/>
        <a:ea typeface="Calibri"/>
        <a:cs typeface="Calibri"/>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alibri"/>
        <a:ea typeface="Calibri"/>
        <a:cs typeface="Calibri"/>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alibri"/>
        <a:ea typeface="Calibri"/>
        <a:cs typeface="Calibri"/>
        <a:sym typeface="Calibri"/>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B0C26"/>
    <a:srgbClr val="3A1953"/>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626209-05A3-437D-B556-9CDC5B665810}" v="94" dt="2026-08-12T23:39:07.450"/>
  </p1510:revLst>
</p1510:revInfo>
</file>

<file path=ppt/tableStyles.xml><?xml version="1.0" encoding="utf-8"?>
<a:tblStyleLst xmlns:a="http://schemas.openxmlformats.org/drawingml/2006/main" def="{5940675A-B579-460E-94D1-54222C63F5DA}">
  <a:tblStyle styleId="{4C3C2611-4C71-4FC5-86AE-919BDF0F9419}" styleName="">
    <a:tblBg/>
    <a:wholeTbl>
      <a:tcTxStyle b="off" i="off">
        <a:font>
          <a:latin typeface="Calibri"/>
          <a:ea typeface="Calibri"/>
          <a:cs typeface="Calibri"/>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0DEEF"/>
          </a:solidFill>
        </a:fill>
      </a:tcStyle>
    </a:wholeTbl>
    <a:band2H>
      <a:tcTxStyle/>
      <a:tcStyle>
        <a:tcBdr/>
        <a:fill>
          <a:solidFill>
            <a:srgbClr val="E9EFF7"/>
          </a:solidFill>
        </a:fill>
      </a:tcStyle>
    </a:band2H>
    <a:firstCol>
      <a:tcTxStyle b="on" i="off">
        <a:font>
          <a:latin typeface="Calibri"/>
          <a:ea typeface="Calibri"/>
          <a:cs typeface="Calibri"/>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Calibri"/>
          <a:ea typeface="Calibri"/>
          <a:cs typeface="Calibri"/>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Calibri"/>
          <a:ea typeface="Calibri"/>
          <a:cs typeface="Calibri"/>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Calibri"/>
          <a:ea typeface="Calibri"/>
          <a:cs typeface="Calibri"/>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a:tcStyle>
        <a:tcBdr/>
        <a:fill>
          <a:solidFill>
            <a:srgbClr val="F0F0F0"/>
          </a:solidFill>
        </a:fill>
      </a:tcStyle>
    </a:band2H>
    <a:firstCol>
      <a:tcTxStyle b="on" i="off">
        <a:font>
          <a:latin typeface="Calibri"/>
          <a:ea typeface="Calibri"/>
          <a:cs typeface="Calibri"/>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Calibri"/>
          <a:ea typeface="Calibri"/>
          <a:cs typeface="Calibri"/>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Calibri"/>
          <a:ea typeface="Calibri"/>
          <a:cs typeface="Calibri"/>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Calibri"/>
          <a:ea typeface="Calibri"/>
          <a:cs typeface="Calibri"/>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a:tcStyle>
        <a:tcBdr/>
        <a:fill>
          <a:solidFill>
            <a:srgbClr val="EBF1E8"/>
          </a:solidFill>
        </a:fill>
      </a:tcStyle>
    </a:band2H>
    <a:firstCol>
      <a:tcTxStyle b="on" i="off">
        <a:font>
          <a:latin typeface="Calibri"/>
          <a:ea typeface="Calibri"/>
          <a:cs typeface="Calibri"/>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Calibri"/>
          <a:ea typeface="Calibri"/>
          <a:cs typeface="Calibri"/>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Calibri"/>
          <a:ea typeface="Calibri"/>
          <a:cs typeface="Calibri"/>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Calibri"/>
          <a:ea typeface="Calibri"/>
          <a:cs typeface="Calibri"/>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
          <a:latin typeface="Calibri"/>
          <a:ea typeface="Calibri"/>
          <a:cs typeface="Calibri"/>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Calibri"/>
          <a:ea typeface="Calibri"/>
          <a:cs typeface="Calibri"/>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Calibri"/>
          <a:ea typeface="Calibri"/>
          <a:cs typeface="Calibri"/>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Calibri"/>
          <a:ea typeface="Calibri"/>
          <a:cs typeface="Calibri"/>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
          <a:latin typeface="Calibri"/>
          <a:ea typeface="Calibri"/>
          <a:cs typeface="Calibri"/>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Calibri"/>
          <a:ea typeface="Calibri"/>
          <a:cs typeface="Calibri"/>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Calibri"/>
          <a:ea typeface="Calibri"/>
          <a:cs typeface="Calibri"/>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Calibri"/>
          <a:ea typeface="Calibri"/>
          <a:cs typeface="Calibri"/>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
          <a:latin typeface="Calibri"/>
          <a:ea typeface="Calibri"/>
          <a:cs typeface="Calibri"/>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Calibri"/>
          <a:ea typeface="Calibri"/>
          <a:cs typeface="Calibri"/>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Calibri"/>
          <a:ea typeface="Calibri"/>
          <a:cs typeface="Calibri"/>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rin Qureshi" userId="8ca9e4461c38742d" providerId="LiveId" clId="{56829215-E0D8-4F4C-AF9D-6AF2A5CBAAFD}"/>
    <pc:docChg chg="modSld">
      <pc:chgData name="Norin Qureshi" userId="8ca9e4461c38742d" providerId="LiveId" clId="{56829215-E0D8-4F4C-AF9D-6AF2A5CBAAFD}" dt="2026-08-13T00:08:41.524" v="133" actId="20577"/>
      <pc:docMkLst>
        <pc:docMk/>
      </pc:docMkLst>
      <pc:sldChg chg="modSp mod">
        <pc:chgData name="Norin Qureshi" userId="8ca9e4461c38742d" providerId="LiveId" clId="{56829215-E0D8-4F4C-AF9D-6AF2A5CBAAFD}" dt="2026-08-13T00:03:16.028" v="62" actId="20577"/>
        <pc:sldMkLst>
          <pc:docMk/>
          <pc:sldMk cId="0" sldId="256"/>
        </pc:sldMkLst>
        <pc:spChg chg="mod">
          <ac:chgData name="Norin Qureshi" userId="8ca9e4461c38742d" providerId="LiveId" clId="{56829215-E0D8-4F4C-AF9D-6AF2A5CBAAFD}" dt="2026-08-13T00:03:16.028" v="62" actId="20577"/>
          <ac:spMkLst>
            <pc:docMk/>
            <pc:sldMk cId="0" sldId="256"/>
            <ac:spMk id="120" creationId="{00000000-0000-0000-0000-000000000000}"/>
          </ac:spMkLst>
        </pc:spChg>
      </pc:sldChg>
      <pc:sldChg chg="addSp modSp mod">
        <pc:chgData name="Norin Qureshi" userId="8ca9e4461c38742d" providerId="LiveId" clId="{56829215-E0D8-4F4C-AF9D-6AF2A5CBAAFD}" dt="2026-08-13T00:02:04.944" v="47" actId="20577"/>
        <pc:sldMkLst>
          <pc:docMk/>
          <pc:sldMk cId="0" sldId="269"/>
        </pc:sldMkLst>
        <pc:spChg chg="add mod">
          <ac:chgData name="Norin Qureshi" userId="8ca9e4461c38742d" providerId="LiveId" clId="{56829215-E0D8-4F4C-AF9D-6AF2A5CBAAFD}" dt="2026-08-13T00:02:04.944" v="47" actId="20577"/>
          <ac:spMkLst>
            <pc:docMk/>
            <pc:sldMk cId="0" sldId="269"/>
            <ac:spMk id="3" creationId="{F474A766-267E-F9EC-0290-46A19980EB83}"/>
          </ac:spMkLst>
        </pc:spChg>
        <pc:spChg chg="mod">
          <ac:chgData name="Norin Qureshi" userId="8ca9e4461c38742d" providerId="LiveId" clId="{56829215-E0D8-4F4C-AF9D-6AF2A5CBAAFD}" dt="2026-08-13T00:01:15" v="0" actId="1076"/>
          <ac:spMkLst>
            <pc:docMk/>
            <pc:sldMk cId="0" sldId="269"/>
            <ac:spMk id="265" creationId="{00000000-0000-0000-0000-000000000000}"/>
          </ac:spMkLst>
        </pc:spChg>
      </pc:sldChg>
      <pc:sldChg chg="modSp mod">
        <pc:chgData name="Norin Qureshi" userId="8ca9e4461c38742d" providerId="LiveId" clId="{56829215-E0D8-4F4C-AF9D-6AF2A5CBAAFD}" dt="2026-08-13T00:03:59.135" v="100" actId="20577"/>
        <pc:sldMkLst>
          <pc:docMk/>
          <pc:sldMk cId="363920370" sldId="277"/>
        </pc:sldMkLst>
        <pc:spChg chg="mod">
          <ac:chgData name="Norin Qureshi" userId="8ca9e4461c38742d" providerId="LiveId" clId="{56829215-E0D8-4F4C-AF9D-6AF2A5CBAAFD}" dt="2026-08-13T00:03:59.135" v="100" actId="20577"/>
          <ac:spMkLst>
            <pc:docMk/>
            <pc:sldMk cId="363920370" sldId="277"/>
            <ac:spMk id="7" creationId="{1CA5625A-71D5-E19E-6588-88FCEE23663C}"/>
          </ac:spMkLst>
        </pc:spChg>
      </pc:sldChg>
      <pc:sldChg chg="modSp mod">
        <pc:chgData name="Norin Qureshi" userId="8ca9e4461c38742d" providerId="LiveId" clId="{56829215-E0D8-4F4C-AF9D-6AF2A5CBAAFD}" dt="2026-08-13T00:04:46.851" v="120" actId="20577"/>
        <pc:sldMkLst>
          <pc:docMk/>
          <pc:sldMk cId="0" sldId="1497"/>
        </pc:sldMkLst>
        <pc:spChg chg="mod">
          <ac:chgData name="Norin Qureshi" userId="8ca9e4461c38742d" providerId="LiveId" clId="{56829215-E0D8-4F4C-AF9D-6AF2A5CBAAFD}" dt="2026-08-13T00:04:46.851" v="120" actId="20577"/>
          <ac:spMkLst>
            <pc:docMk/>
            <pc:sldMk cId="0" sldId="1497"/>
            <ac:spMk id="2" creationId="{00000000-0000-0000-0000-000000000000}"/>
          </ac:spMkLst>
        </pc:spChg>
      </pc:sldChg>
      <pc:sldChg chg="modSp mod">
        <pc:chgData name="Norin Qureshi" userId="8ca9e4461c38742d" providerId="LiveId" clId="{56829215-E0D8-4F4C-AF9D-6AF2A5CBAAFD}" dt="2026-08-13T00:08:41.524" v="133" actId="20577"/>
        <pc:sldMkLst>
          <pc:docMk/>
          <pc:sldMk cId="532387187" sldId="1509"/>
        </pc:sldMkLst>
        <pc:spChg chg="mod">
          <ac:chgData name="Norin Qureshi" userId="8ca9e4461c38742d" providerId="LiveId" clId="{56829215-E0D8-4F4C-AF9D-6AF2A5CBAAFD}" dt="2026-08-13T00:03:30.271" v="74" actId="20577"/>
          <ac:spMkLst>
            <pc:docMk/>
            <pc:sldMk cId="532387187" sldId="1509"/>
            <ac:spMk id="2" creationId="{137BADDC-AFE4-0AFC-90B4-9FA6F1B66F40}"/>
          </ac:spMkLst>
        </pc:spChg>
        <pc:spChg chg="mod">
          <ac:chgData name="Norin Qureshi" userId="8ca9e4461c38742d" providerId="LiveId" clId="{56829215-E0D8-4F4C-AF9D-6AF2A5CBAAFD}" dt="2026-08-13T00:08:41.524" v="133" actId="20577"/>
          <ac:spMkLst>
            <pc:docMk/>
            <pc:sldMk cId="532387187" sldId="1509"/>
            <ac:spMk id="3" creationId="{4A04308F-B178-FA3E-7F12-B7E27DD7BAF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6" name="Shape 116"/>
          <p:cNvSpPr>
            <a:spLocks noGrp="1" noRot="1" noChangeAspect="1"/>
          </p:cNvSpPr>
          <p:nvPr>
            <p:ph type="sldImg"/>
          </p:nvPr>
        </p:nvSpPr>
        <p:spPr>
          <a:xfrm>
            <a:off x="1143000" y="685800"/>
            <a:ext cx="4572000" cy="3429000"/>
          </a:xfrm>
          <a:prstGeom prst="rect">
            <a:avLst/>
          </a:prstGeom>
        </p:spPr>
        <p:txBody>
          <a:bodyPr/>
          <a:lstStyle/>
          <a:p>
            <a:endParaRPr/>
          </a:p>
        </p:txBody>
      </p:sp>
      <p:sp>
        <p:nvSpPr>
          <p:cNvPr id="117" name="Shape 117"/>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Aptos"/>
      </a:defRPr>
    </a:lvl1pPr>
    <a:lvl2pPr indent="228600" latinLnBrk="0">
      <a:defRPr sz="1200">
        <a:latin typeface="+mn-lt"/>
        <a:ea typeface="+mn-ea"/>
        <a:cs typeface="+mn-cs"/>
        <a:sym typeface="Aptos"/>
      </a:defRPr>
    </a:lvl2pPr>
    <a:lvl3pPr indent="457200" latinLnBrk="0">
      <a:defRPr sz="1200">
        <a:latin typeface="+mn-lt"/>
        <a:ea typeface="+mn-ea"/>
        <a:cs typeface="+mn-cs"/>
        <a:sym typeface="Aptos"/>
      </a:defRPr>
    </a:lvl3pPr>
    <a:lvl4pPr indent="685800" latinLnBrk="0">
      <a:defRPr sz="1200">
        <a:latin typeface="+mn-lt"/>
        <a:ea typeface="+mn-ea"/>
        <a:cs typeface="+mn-cs"/>
        <a:sym typeface="Aptos"/>
      </a:defRPr>
    </a:lvl4pPr>
    <a:lvl5pPr indent="914400" latinLnBrk="0">
      <a:defRPr sz="1200">
        <a:latin typeface="+mn-lt"/>
        <a:ea typeface="+mn-ea"/>
        <a:cs typeface="+mn-cs"/>
        <a:sym typeface="Aptos"/>
      </a:defRPr>
    </a:lvl5pPr>
    <a:lvl6pPr indent="1143000" latinLnBrk="0">
      <a:defRPr sz="1200">
        <a:latin typeface="+mn-lt"/>
        <a:ea typeface="+mn-ea"/>
        <a:cs typeface="+mn-cs"/>
        <a:sym typeface="Aptos"/>
      </a:defRPr>
    </a:lvl6pPr>
    <a:lvl7pPr indent="1371600" latinLnBrk="0">
      <a:defRPr sz="1200">
        <a:latin typeface="+mn-lt"/>
        <a:ea typeface="+mn-ea"/>
        <a:cs typeface="+mn-cs"/>
        <a:sym typeface="Aptos"/>
      </a:defRPr>
    </a:lvl7pPr>
    <a:lvl8pPr indent="1600200" latinLnBrk="0">
      <a:defRPr sz="1200">
        <a:latin typeface="+mn-lt"/>
        <a:ea typeface="+mn-ea"/>
        <a:cs typeface="+mn-cs"/>
        <a:sym typeface="Aptos"/>
      </a:defRPr>
    </a:lvl8pPr>
    <a:lvl9pPr indent="1828800" latinLnBrk="0">
      <a:defRPr sz="1200">
        <a:latin typeface="+mn-lt"/>
        <a:ea typeface="+mn-ea"/>
        <a:cs typeface="+mn-cs"/>
        <a:sym typeface="Apto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PRECEDE-PROCEED planning framework is used to facilitate change in the society (Yang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2025). The planning model is segmented into two different phases such ass PRECEDE and PROCEED. The key stages within the PRECEDE phase includes social assessment, epidemiological assessment, educational and ecological assessment and administrative and policy assessment (Kim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2022). The PROCEED phase comprises of different stages such as implementation, process evaluation and impact evaluation (</a:t>
            </a:r>
            <a:r>
              <a:rPr lang="en-US" sz="1200" kern="1200" dirty="0" err="1">
                <a:solidFill>
                  <a:schemeClr val="tx1"/>
                </a:solidFill>
                <a:effectLst/>
                <a:latin typeface="+mn-lt"/>
                <a:ea typeface="+mn-ea"/>
                <a:cs typeface="+mn-cs"/>
              </a:rPr>
              <a:t>Whatnall</a:t>
            </a:r>
            <a:r>
              <a:rPr lang="en-US" sz="1200" kern="1200" dirty="0">
                <a:solidFill>
                  <a:schemeClr val="tx1"/>
                </a:solidFill>
                <a:effectLst/>
                <a:latin typeface="+mn-lt"/>
                <a:ea typeface="+mn-ea"/>
                <a:cs typeface="+mn-cs"/>
              </a:rPr>
              <a:t>, Patterson and </a:t>
            </a:r>
            <a:r>
              <a:rPr lang="en-US" sz="1200" kern="1200" dirty="0" err="1">
                <a:solidFill>
                  <a:schemeClr val="tx1"/>
                </a:solidFill>
                <a:effectLst/>
                <a:latin typeface="+mn-lt"/>
                <a:ea typeface="+mn-ea"/>
                <a:cs typeface="+mn-cs"/>
              </a:rPr>
              <a:t>Hutchesson</a:t>
            </a:r>
            <a:r>
              <a:rPr lang="en-US" sz="1200" kern="1200" dirty="0">
                <a:solidFill>
                  <a:schemeClr val="tx1"/>
                </a:solidFill>
                <a:effectLst/>
                <a:latin typeface="+mn-lt"/>
                <a:ea typeface="+mn-ea"/>
                <a:cs typeface="+mn-cs"/>
              </a:rPr>
              <a:t>, 2019). </a:t>
            </a:r>
          </a:p>
          <a:p>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12</a:t>
            </a:fld>
            <a:endParaRPr lang="en-US"/>
          </a:p>
        </p:txBody>
      </p:sp>
    </p:spTree>
    <p:extLst>
      <p:ext uri="{BB962C8B-B14F-4D97-AF65-F5344CB8AC3E}">
        <p14:creationId xmlns:p14="http://schemas.microsoft.com/office/powerpoint/2010/main" val="23188554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The proposed digital solution is the </a:t>
            </a:r>
            <a:r>
              <a:rPr lang="en-US" sz="1200" b="1" kern="1200" dirty="0" err="1">
                <a:solidFill>
                  <a:schemeClr val="tx1"/>
                </a:solidFill>
                <a:effectLst/>
                <a:latin typeface="+mn-lt"/>
                <a:ea typeface="+mn-ea"/>
                <a:cs typeface="+mn-cs"/>
              </a:rPr>
              <a:t>NutriSync</a:t>
            </a:r>
            <a:r>
              <a:rPr lang="en-US" sz="1200" b="1" kern="1200" dirty="0">
                <a:solidFill>
                  <a:schemeClr val="tx1"/>
                </a:solidFill>
                <a:effectLst/>
                <a:latin typeface="+mn-lt"/>
                <a:ea typeface="+mn-ea"/>
                <a:cs typeface="+mn-cs"/>
              </a:rPr>
              <a:t> AI which is a digital health ecosystem defined for supporting obesity prevention by targeting the young adults aged 18-25 years in the UK. The digital solution integrated AI coaching with sensor enabled plates and wearable technology for reinforcing </a:t>
            </a:r>
            <a:r>
              <a:rPr lang="en-US" sz="1200" b="1" kern="1200" dirty="0" err="1">
                <a:solidFill>
                  <a:schemeClr val="tx1"/>
                </a:solidFill>
                <a:effectLst/>
                <a:latin typeface="+mn-lt"/>
                <a:ea typeface="+mn-ea"/>
                <a:cs typeface="+mn-cs"/>
              </a:rPr>
              <a:t>personalised</a:t>
            </a:r>
            <a:r>
              <a:rPr lang="en-US" sz="1200" b="1" kern="1200" dirty="0">
                <a:solidFill>
                  <a:schemeClr val="tx1"/>
                </a:solidFill>
                <a:effectLst/>
                <a:latin typeface="+mn-lt"/>
                <a:ea typeface="+mn-ea"/>
                <a:cs typeface="+mn-cs"/>
              </a:rPr>
              <a:t> support for nutrition and physical activity. This is significant in tailoring nutritional recommendations, reminders, goal setting and </a:t>
            </a:r>
            <a:r>
              <a:rPr lang="en-US" sz="1200" b="1" kern="1200" dirty="0" err="1">
                <a:solidFill>
                  <a:schemeClr val="tx1"/>
                </a:solidFill>
                <a:effectLst/>
                <a:latin typeface="+mn-lt"/>
                <a:ea typeface="+mn-ea"/>
                <a:cs typeface="+mn-cs"/>
              </a:rPr>
              <a:t>behavourial</a:t>
            </a:r>
            <a:r>
              <a:rPr lang="en-US" sz="1200" b="1" kern="1200" dirty="0">
                <a:solidFill>
                  <a:schemeClr val="tx1"/>
                </a:solidFill>
                <a:effectLst/>
                <a:latin typeface="+mn-lt"/>
                <a:ea typeface="+mn-ea"/>
                <a:cs typeface="+mn-cs"/>
              </a:rPr>
              <a:t> feedback making the digital solution person-</a:t>
            </a:r>
            <a:r>
              <a:rPr lang="en-US" sz="1200" b="1" kern="1200" dirty="0" err="1">
                <a:solidFill>
                  <a:schemeClr val="tx1"/>
                </a:solidFill>
                <a:effectLst/>
                <a:latin typeface="+mn-lt"/>
                <a:ea typeface="+mn-ea"/>
                <a:cs typeface="+mn-cs"/>
              </a:rPr>
              <a:t>centred</a:t>
            </a:r>
            <a:r>
              <a:rPr lang="en-US" sz="1200" b="1"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(Wallace, 2025)</a:t>
            </a:r>
            <a:r>
              <a:rPr lang="en-US" sz="1200" b="1" kern="1200" dirty="0">
                <a:solidFill>
                  <a:schemeClr val="tx1"/>
                </a:solidFill>
                <a:effectLst/>
                <a:latin typeface="+mn-lt"/>
                <a:ea typeface="+mn-ea"/>
                <a:cs typeface="+mn-cs"/>
              </a:rPr>
              <a:t>. In terms of the planning model, the PRECEDE component when before the implementation is significant for understanding and determining the social and health needs, obesity related </a:t>
            </a:r>
            <a:r>
              <a:rPr lang="en-US" sz="1200" b="1" kern="1200" dirty="0" err="1">
                <a:solidFill>
                  <a:schemeClr val="tx1"/>
                </a:solidFill>
                <a:effectLst/>
                <a:latin typeface="+mn-lt"/>
                <a:ea typeface="+mn-ea"/>
                <a:cs typeface="+mn-cs"/>
              </a:rPr>
              <a:t>behaviours</a:t>
            </a:r>
            <a:r>
              <a:rPr lang="en-US" sz="1200" b="1" kern="1200" dirty="0">
                <a:solidFill>
                  <a:schemeClr val="tx1"/>
                </a:solidFill>
                <a:effectLst/>
                <a:latin typeface="+mn-lt"/>
                <a:ea typeface="+mn-ea"/>
                <a:cs typeface="+mn-cs"/>
              </a:rPr>
              <a:t> of the young adults along with the assessment of the environmental influences and enabling resource requirements (Kim </a:t>
            </a:r>
            <a:r>
              <a:rPr lang="en-US" sz="1200" b="1" i="1" kern="1200" dirty="0">
                <a:solidFill>
                  <a:schemeClr val="tx1"/>
                </a:solidFill>
                <a:effectLst/>
                <a:latin typeface="+mn-lt"/>
                <a:ea typeface="+mn-ea"/>
                <a:cs typeface="+mn-cs"/>
              </a:rPr>
              <a:t>et al.</a:t>
            </a:r>
            <a:r>
              <a:rPr lang="en-US" sz="1200" b="1" kern="1200" dirty="0">
                <a:solidFill>
                  <a:schemeClr val="tx1"/>
                </a:solidFill>
                <a:effectLst/>
                <a:latin typeface="+mn-lt"/>
                <a:ea typeface="+mn-ea"/>
                <a:cs typeface="+mn-cs"/>
              </a:rPr>
              <a:t>, 2022). The PROCEED component supported the </a:t>
            </a:r>
            <a:r>
              <a:rPr lang="en-US" sz="1200" b="1" kern="1200">
                <a:solidFill>
                  <a:schemeClr val="tx1"/>
                </a:solidFill>
                <a:effectLst/>
                <a:latin typeface="+mn-lt"/>
                <a:ea typeface="+mn-ea"/>
                <a:cs typeface="+mn-cs"/>
              </a:rPr>
              <a:t>implementation and </a:t>
            </a:r>
            <a:r>
              <a:rPr lang="en-US" sz="1200" b="1" kern="1200" dirty="0">
                <a:solidFill>
                  <a:schemeClr val="tx1"/>
                </a:solidFill>
                <a:effectLst/>
                <a:latin typeface="+mn-lt"/>
                <a:ea typeface="+mn-ea"/>
                <a:cs typeface="+mn-cs"/>
              </a:rPr>
              <a:t>evaluation of digital solution and in case of </a:t>
            </a:r>
            <a:r>
              <a:rPr lang="en-US" sz="1200" b="1" kern="1200" dirty="0" err="1">
                <a:solidFill>
                  <a:schemeClr val="tx1"/>
                </a:solidFill>
                <a:effectLst/>
                <a:latin typeface="+mn-lt"/>
                <a:ea typeface="+mn-ea"/>
                <a:cs typeface="+mn-cs"/>
              </a:rPr>
              <a:t>NutriSync</a:t>
            </a:r>
            <a:r>
              <a:rPr lang="en-US" sz="1200" b="1" kern="1200" dirty="0">
                <a:solidFill>
                  <a:schemeClr val="tx1"/>
                </a:solidFill>
                <a:effectLst/>
                <a:latin typeface="+mn-lt"/>
                <a:ea typeface="+mn-ea"/>
                <a:cs typeface="+mn-cs"/>
              </a:rPr>
              <a:t> AI, it will be delivered with measureable improvements in relevant obesity-related </a:t>
            </a:r>
            <a:r>
              <a:rPr lang="en-US" sz="1200" b="1" kern="1200" dirty="0" err="1">
                <a:solidFill>
                  <a:schemeClr val="tx1"/>
                </a:solidFill>
                <a:effectLst/>
                <a:latin typeface="+mn-lt"/>
                <a:ea typeface="+mn-ea"/>
                <a:cs typeface="+mn-cs"/>
              </a:rPr>
              <a:t>behaviours</a:t>
            </a:r>
            <a:r>
              <a:rPr lang="en-US" sz="1200" b="1" kern="1200" dirty="0">
                <a:solidFill>
                  <a:schemeClr val="tx1"/>
                </a:solidFill>
                <a:effectLst/>
                <a:latin typeface="+mn-lt"/>
                <a:ea typeface="+mn-ea"/>
                <a:cs typeface="+mn-cs"/>
              </a:rPr>
              <a:t> and outcomes. This model offers a systematic pathway for obesity prevention that commenced from needs assessment, intervention planning, its implementation and process and impact evaluation </a:t>
            </a:r>
            <a:r>
              <a:rPr lang="en-GB" sz="1200" b="1" kern="1200" dirty="0">
                <a:solidFill>
                  <a:schemeClr val="tx1"/>
                </a:solidFill>
                <a:effectLst/>
                <a:latin typeface="+mn-lt"/>
                <a:ea typeface="+mn-ea"/>
                <a:cs typeface="+mn-cs"/>
              </a:rPr>
              <a:t>(Yang </a:t>
            </a:r>
            <a:r>
              <a:rPr lang="en-GB" sz="1200" b="1" i="1" kern="1200" dirty="0">
                <a:solidFill>
                  <a:schemeClr val="tx1"/>
                </a:solidFill>
                <a:effectLst/>
                <a:latin typeface="+mn-lt"/>
                <a:ea typeface="+mn-ea"/>
                <a:cs typeface="+mn-cs"/>
              </a:rPr>
              <a:t>et al.</a:t>
            </a:r>
            <a:r>
              <a:rPr lang="en-GB" sz="1200" b="1" kern="1200" dirty="0">
                <a:solidFill>
                  <a:schemeClr val="tx1"/>
                </a:solidFill>
                <a:effectLst/>
                <a:latin typeface="+mn-lt"/>
                <a:ea typeface="+mn-ea"/>
                <a:cs typeface="+mn-cs"/>
              </a:rPr>
              <a:t>, 2025)</a:t>
            </a:r>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13</a:t>
            </a:fld>
            <a:endParaRPr lang="en-US"/>
          </a:p>
        </p:txBody>
      </p:sp>
    </p:spTree>
    <p:extLst>
      <p:ext uri="{BB962C8B-B14F-4D97-AF65-F5344CB8AC3E}">
        <p14:creationId xmlns:p14="http://schemas.microsoft.com/office/powerpoint/2010/main" val="17307765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the Phase 1 of the PRECEDE model, the focus has been on social assessment where it is important to understand the obesity related concerns and impacts on quality of life of the young adults aged 18-25 years in the UK. Before the development of the </a:t>
            </a:r>
            <a:r>
              <a:rPr lang="en-US" sz="1200" kern="1200" dirty="0" err="1">
                <a:solidFill>
                  <a:schemeClr val="tx1"/>
                </a:solidFill>
                <a:effectLst/>
                <a:latin typeface="+mn-lt"/>
                <a:ea typeface="+mn-ea"/>
                <a:cs typeface="+mn-cs"/>
              </a:rPr>
              <a:t>NutriSync</a:t>
            </a:r>
            <a:r>
              <a:rPr lang="en-US" sz="1200" kern="1200" dirty="0">
                <a:solidFill>
                  <a:schemeClr val="tx1"/>
                </a:solidFill>
                <a:effectLst/>
                <a:latin typeface="+mn-lt"/>
                <a:ea typeface="+mn-ea"/>
                <a:cs typeface="+mn-cs"/>
              </a:rPr>
              <a:t> AI, there is a need to identify and assess the young adults’ obesity related health concerns, set priorities and expectations in terms of nutrition and digital health support (</a:t>
            </a:r>
            <a:r>
              <a:rPr lang="en-US" sz="1200" kern="1200" dirty="0" err="1">
                <a:solidFill>
                  <a:schemeClr val="tx1"/>
                </a:solidFill>
                <a:effectLst/>
                <a:latin typeface="+mn-lt"/>
                <a:ea typeface="+mn-ea"/>
                <a:cs typeface="+mn-cs"/>
              </a:rPr>
              <a:t>Fogelholm</a:t>
            </a:r>
            <a:r>
              <a:rPr lang="en-US" sz="1200" kern="1200" dirty="0">
                <a:solidFill>
                  <a:schemeClr val="tx1"/>
                </a:solidFill>
                <a:effectLst/>
                <a:latin typeface="+mn-lt"/>
                <a:ea typeface="+mn-ea"/>
                <a:cs typeface="+mn-cs"/>
              </a:rPr>
              <a:t>, 2025). In this phase, the information about the young adults’ needs and requirements are gathered through surveys and user consultations to determine the lifestyle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and perceived barriers including unhealthy food choices, limited nutrition knowledge, sedentary lifestyles, financial constraints and time pressures. Based on the feedback received by involving actively the young adults, the digital intervention would reflect the real needs and preferences and guide the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features of the AI-supported dietary recommendations, goal setting and motivation support </a:t>
            </a:r>
            <a:r>
              <a:rPr lang="en-GB" sz="1200" kern="1200" dirty="0">
                <a:solidFill>
                  <a:schemeClr val="tx1"/>
                </a:solidFill>
                <a:effectLst/>
                <a:latin typeface="+mn-lt"/>
                <a:ea typeface="+mn-ea"/>
                <a:cs typeface="+mn-cs"/>
              </a:rPr>
              <a:t>(Yang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a:t>
            </a:r>
            <a:r>
              <a:rPr lang="en-US"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AF533E96-F078-4B3D-A8F4-F1AF21EBC357}" type="slidenum">
              <a:rPr lang="en-US" smtClean="0"/>
              <a:t>14</a:t>
            </a:fld>
            <a:endParaRPr lang="en-US"/>
          </a:p>
        </p:txBody>
      </p:sp>
    </p:spTree>
    <p:extLst>
      <p:ext uri="{BB962C8B-B14F-4D97-AF65-F5344CB8AC3E}">
        <p14:creationId xmlns:p14="http://schemas.microsoft.com/office/powerpoint/2010/main" val="10274164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Phase 2 of the PRECEDE model is epidemiological,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and environmental assessment where the health problems and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are assessed that contributes to obesity among young adults while the environmental assessment determines the lifestyle choices (</a:t>
            </a:r>
            <a:r>
              <a:rPr lang="en-US" sz="1200" kern="1200" dirty="0" err="1">
                <a:solidFill>
                  <a:schemeClr val="tx1"/>
                </a:solidFill>
                <a:effectLst/>
                <a:latin typeface="+mn-lt"/>
                <a:ea typeface="+mn-ea"/>
                <a:cs typeface="+mn-cs"/>
              </a:rPr>
              <a:t>Sinopoli</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2018). In this regard,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assessment has also been crucial to identifying the contributing factors to unhealthy weight gain including unhealthy dietary consumption, inadequate physical activity, prolonged sedentary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and irregular meal patterns. Further, the environmental assessment revealed factors such as easy access to fast food, digital screen time, university lifestyle and limited opportunities for exercise and affordability of healthier foods (Kim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2022). These assessments determined the modifiable risk factors of obesity which helped in setting intervention targets associated with obesity facilitating designing of the </a:t>
            </a:r>
            <a:r>
              <a:rPr lang="en-US" sz="1200" kern="1200" dirty="0" err="1">
                <a:solidFill>
                  <a:schemeClr val="tx1"/>
                </a:solidFill>
                <a:effectLst/>
                <a:latin typeface="+mn-lt"/>
                <a:ea typeface="+mn-ea"/>
                <a:cs typeface="+mn-cs"/>
              </a:rPr>
              <a:t>NutriSync</a:t>
            </a:r>
            <a:r>
              <a:rPr lang="en-US" sz="1200" kern="1200" dirty="0">
                <a:solidFill>
                  <a:schemeClr val="tx1"/>
                </a:solidFill>
                <a:effectLst/>
                <a:latin typeface="+mn-lt"/>
                <a:ea typeface="+mn-ea"/>
                <a:cs typeface="+mn-cs"/>
              </a:rPr>
              <a:t> AI for obesity prevention. </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15</a:t>
            </a:fld>
            <a:endParaRPr lang="en-US"/>
          </a:p>
        </p:txBody>
      </p:sp>
    </p:spTree>
    <p:extLst>
      <p:ext uri="{BB962C8B-B14F-4D97-AF65-F5344CB8AC3E}">
        <p14:creationId xmlns:p14="http://schemas.microsoft.com/office/powerpoint/2010/main" val="36839148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phase 3, educational and ecological assessment would be done to determine the factors which influence healthy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change to support obesity prevention using digital solutions. In this regard, </a:t>
            </a:r>
            <a:r>
              <a:rPr lang="en-US" sz="1200" kern="1200" dirty="0" err="1">
                <a:solidFill>
                  <a:schemeClr val="tx1"/>
                </a:solidFill>
                <a:effectLst/>
                <a:latin typeface="+mn-lt"/>
                <a:ea typeface="+mn-ea"/>
                <a:cs typeface="+mn-cs"/>
              </a:rPr>
              <a:t>NutriSync</a:t>
            </a:r>
            <a:r>
              <a:rPr lang="en-US" sz="1200" kern="1200" dirty="0">
                <a:solidFill>
                  <a:schemeClr val="tx1"/>
                </a:solidFill>
                <a:effectLst/>
                <a:latin typeface="+mn-lt"/>
                <a:ea typeface="+mn-ea"/>
                <a:cs typeface="+mn-cs"/>
              </a:rPr>
              <a:t> AI would improve self-efficacy, nutritional and portion knowledge and motivation through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education, AI coaching and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feedback would be significant. Ecological assessment considers reinforcing factors like encouragement from healthcare professionals, digital rewards and peer challenges as well as enabling factors like smartphone access, goal tracking, wearable integration and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meal planning (Porter, 2016). These factors would increase the ability of the young adults to adopt and maintain healthy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and lifestyle by using </a:t>
            </a:r>
            <a:r>
              <a:rPr lang="en-US" sz="1200" kern="1200" dirty="0" err="1">
                <a:solidFill>
                  <a:schemeClr val="tx1"/>
                </a:solidFill>
                <a:effectLst/>
                <a:latin typeface="+mn-lt"/>
                <a:ea typeface="+mn-ea"/>
                <a:cs typeface="+mn-cs"/>
              </a:rPr>
              <a:t>NutriSync</a:t>
            </a:r>
            <a:r>
              <a:rPr lang="en-US" sz="1200" kern="1200" dirty="0">
                <a:solidFill>
                  <a:schemeClr val="tx1"/>
                </a:solidFill>
                <a:effectLst/>
                <a:latin typeface="+mn-lt"/>
                <a:ea typeface="+mn-ea"/>
                <a:cs typeface="+mn-cs"/>
              </a:rPr>
              <a:t> AI and reduce obesity risk.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phase 4, evaluation of the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readiness to adopt and implement </a:t>
            </a:r>
            <a:r>
              <a:rPr lang="en-US" sz="1200" kern="1200" dirty="0" err="1">
                <a:solidFill>
                  <a:schemeClr val="tx1"/>
                </a:solidFill>
                <a:effectLst/>
                <a:latin typeface="+mn-lt"/>
                <a:ea typeface="+mn-ea"/>
                <a:cs typeface="+mn-cs"/>
              </a:rPr>
              <a:t>NutriSync</a:t>
            </a:r>
            <a:r>
              <a:rPr lang="en-US" sz="1200" kern="1200" dirty="0">
                <a:solidFill>
                  <a:schemeClr val="tx1"/>
                </a:solidFill>
                <a:effectLst/>
                <a:latin typeface="+mn-lt"/>
                <a:ea typeface="+mn-ea"/>
                <a:cs typeface="+mn-cs"/>
              </a:rPr>
              <a:t> AI would be assessment while adequate resources including sensor plates, wearable bands, AI infrastructure, technical support and personnel training would be secured while partnerships with NHS, universities and community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would ensure the successful implementation of the digital solutions (Kim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2022). Additionally, there is need for the digital health ecosystem to comply with the NHS digital standards, General Data Protection Regulation (GDPR) requirements and UK obesity prevention policies (Taylor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2024). </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16</a:t>
            </a:fld>
            <a:endParaRPr lang="en-US"/>
          </a:p>
        </p:txBody>
      </p:sp>
    </p:spTree>
    <p:extLst>
      <p:ext uri="{BB962C8B-B14F-4D97-AF65-F5344CB8AC3E}">
        <p14:creationId xmlns:p14="http://schemas.microsoft.com/office/powerpoint/2010/main" val="21501741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Phase 5: Implementation, there would delivery and implementing of </a:t>
            </a:r>
            <a:r>
              <a:rPr lang="en-US" sz="1200" kern="1200" dirty="0" err="1">
                <a:solidFill>
                  <a:schemeClr val="tx1"/>
                </a:solidFill>
                <a:effectLst/>
                <a:latin typeface="+mn-lt"/>
                <a:ea typeface="+mn-ea"/>
                <a:cs typeface="+mn-cs"/>
              </a:rPr>
              <a:t>NutriSync</a:t>
            </a:r>
            <a:r>
              <a:rPr lang="en-US" sz="1200" kern="1200" dirty="0">
                <a:solidFill>
                  <a:schemeClr val="tx1"/>
                </a:solidFill>
                <a:effectLst/>
                <a:latin typeface="+mn-lt"/>
                <a:ea typeface="+mn-ea"/>
                <a:cs typeface="+mn-cs"/>
              </a:rPr>
              <a:t> AI across universities and community settings which targets the young adults. In this case, users would receive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nutrition guidance with sensor plates and plan meals with activity tracking and real-time feedback through wearable bands (Kim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2022). </a:t>
            </a:r>
          </a:p>
          <a:p>
            <a:r>
              <a:rPr lang="en-US" sz="1200" kern="1200" dirty="0">
                <a:solidFill>
                  <a:schemeClr val="tx1"/>
                </a:solidFill>
                <a:effectLst/>
                <a:latin typeface="+mn-lt"/>
                <a:ea typeface="+mn-ea"/>
                <a:cs typeface="+mn-cs"/>
              </a:rPr>
              <a:t>In Phase 6: Process evaluation, after implementation of </a:t>
            </a:r>
            <a:r>
              <a:rPr lang="en-US" sz="1200" kern="1200" dirty="0" err="1">
                <a:solidFill>
                  <a:schemeClr val="tx1"/>
                </a:solidFill>
                <a:effectLst/>
                <a:latin typeface="+mn-lt"/>
                <a:ea typeface="+mn-ea"/>
                <a:cs typeface="+mn-cs"/>
              </a:rPr>
              <a:t>NutriSync</a:t>
            </a:r>
            <a:r>
              <a:rPr lang="en-US" sz="1200" kern="1200" dirty="0">
                <a:solidFill>
                  <a:schemeClr val="tx1"/>
                </a:solidFill>
                <a:effectLst/>
                <a:latin typeface="+mn-lt"/>
                <a:ea typeface="+mn-ea"/>
                <a:cs typeface="+mn-cs"/>
              </a:rPr>
              <a:t> AI, its effectiveness would be measured using user registration, engagement with the AI features, platform usage and wearable and sensor plate function along with technical performance and user satisfaction. The findings would be essential to identify implementation challenge and influence the improvements for better usability, accessibility and delivery of </a:t>
            </a:r>
            <a:r>
              <a:rPr lang="en-US" sz="1200" kern="1200" dirty="0" err="1">
                <a:solidFill>
                  <a:schemeClr val="tx1"/>
                </a:solidFill>
                <a:effectLst/>
                <a:latin typeface="+mn-lt"/>
                <a:ea typeface="+mn-ea"/>
                <a:cs typeface="+mn-cs"/>
              </a:rPr>
              <a:t>NutriSync</a:t>
            </a:r>
            <a:r>
              <a:rPr lang="en-US" sz="1200" kern="1200" dirty="0">
                <a:solidFill>
                  <a:schemeClr val="tx1"/>
                </a:solidFill>
                <a:effectLst/>
                <a:latin typeface="+mn-lt"/>
                <a:ea typeface="+mn-ea"/>
                <a:cs typeface="+mn-cs"/>
              </a:rPr>
              <a:t> AI </a:t>
            </a:r>
            <a:r>
              <a:rPr lang="en-GB" sz="1200" kern="1200" dirty="0">
                <a:solidFill>
                  <a:schemeClr val="tx1"/>
                </a:solidFill>
                <a:effectLst/>
                <a:latin typeface="+mn-lt"/>
                <a:ea typeface="+mn-ea"/>
                <a:cs typeface="+mn-cs"/>
              </a:rPr>
              <a:t>(Yang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In Phase 7: Impact evaluation, for evaluation of the effectiveness of the </a:t>
            </a:r>
            <a:r>
              <a:rPr lang="en-US" sz="1200" kern="1200" dirty="0" err="1">
                <a:solidFill>
                  <a:schemeClr val="tx1"/>
                </a:solidFill>
                <a:effectLst/>
                <a:latin typeface="+mn-lt"/>
                <a:ea typeface="+mn-ea"/>
                <a:cs typeface="+mn-cs"/>
              </a:rPr>
              <a:t>NutriSync</a:t>
            </a:r>
            <a:r>
              <a:rPr lang="en-US" sz="1200" kern="1200" dirty="0">
                <a:solidFill>
                  <a:schemeClr val="tx1"/>
                </a:solidFill>
                <a:effectLst/>
                <a:latin typeface="+mn-lt"/>
                <a:ea typeface="+mn-ea"/>
                <a:cs typeface="+mn-cs"/>
              </a:rPr>
              <a:t> AI, improvements in healthy eating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and obesity prevention rates would be recorded among young adults. Based on the impact evaluation findings, refinements to the intervention would be made for supporting the future large scale implementation across the UK </a:t>
            </a:r>
            <a:r>
              <a:rPr lang="en-GB" sz="1200" kern="1200" dirty="0">
                <a:solidFill>
                  <a:schemeClr val="tx1"/>
                </a:solidFill>
                <a:effectLst/>
                <a:latin typeface="+mn-lt"/>
                <a:ea typeface="+mn-ea"/>
                <a:cs typeface="+mn-cs"/>
              </a:rPr>
              <a:t>(Yang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a:t>
            </a:r>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17</a:t>
            </a:fld>
            <a:endParaRPr lang="en-US"/>
          </a:p>
        </p:txBody>
      </p:sp>
    </p:spTree>
    <p:extLst>
      <p:ext uri="{BB962C8B-B14F-4D97-AF65-F5344CB8AC3E}">
        <p14:creationId xmlns:p14="http://schemas.microsoft.com/office/powerpoint/2010/main" val="4069066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 name="Shape 201"/>
          <p:cNvSpPr>
            <a:spLocks noGrp="1" noRot="1" noChangeAspect="1"/>
          </p:cNvSpPr>
          <p:nvPr>
            <p:ph type="sldImg"/>
          </p:nvPr>
        </p:nvSpPr>
        <p:spPr>
          <a:prstGeom prst="rect">
            <a:avLst/>
          </a:prstGeom>
        </p:spPr>
        <p:txBody>
          <a:bodyPr/>
          <a:lstStyle/>
          <a:p>
            <a:endParaRPr/>
          </a:p>
        </p:txBody>
      </p:sp>
      <p:sp>
        <p:nvSpPr>
          <p:cNvPr id="202" name="Shape 202"/>
          <p:cNvSpPr>
            <a:spLocks noGrp="1"/>
          </p:cNvSpPr>
          <p:nvPr>
            <p:ph type="body" sz="quarter" idx="1"/>
          </p:nvPr>
        </p:nvSpPr>
        <p:spPr>
          <a:prstGeom prst="rect">
            <a:avLst/>
          </a:prstGeom>
        </p:spPr>
        <p:txBody>
          <a:bodyPr/>
          <a:lstStyle/>
          <a:p>
            <a:r>
              <a:t>Welcome slide. Open by framing the topic: Smart Plates are IoT-enabled dining devices that use embedded sensors, load cells and computer vision to monitor food intake, portion size and eating behaviour in real time, transmitting data to clinicians via connected apps. State the purpose of the presentation: to critically evaluate the barriers preventing widespread implementation of smart plate technology within healthcare and care settings, structured around five themes — stakeholders, implementation barriers, legal issues, ethical issues and conclusion. Signal that this is framed at MSc Level 7 standard, meaning the analysis draws on peer-reviewed digital health literature, UK/EU regulatory frameworks (MHRA, UK GDPR) and recognised ethical frameworks (e.g., principlism: autonomy, beneficence, non-maleficence, justice). Keep this slide brief — under one minute — before moving to the agenda.</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 name="Shape 243"/>
          <p:cNvSpPr>
            <a:spLocks noGrp="1" noRot="1" noChangeAspect="1"/>
          </p:cNvSpPr>
          <p:nvPr>
            <p:ph type="sldImg"/>
          </p:nvPr>
        </p:nvSpPr>
        <p:spPr>
          <a:prstGeom prst="rect">
            <a:avLst/>
          </a:prstGeom>
        </p:spPr>
        <p:txBody>
          <a:bodyPr/>
          <a:lstStyle/>
          <a:p>
            <a:endParaRPr/>
          </a:p>
        </p:txBody>
      </p:sp>
      <p:sp>
        <p:nvSpPr>
          <p:cNvPr id="244" name="Shape 244"/>
          <p:cNvSpPr>
            <a:spLocks noGrp="1"/>
          </p:cNvSpPr>
          <p:nvPr>
            <p:ph type="body" sz="quarter" idx="1"/>
          </p:nvPr>
        </p:nvSpPr>
        <p:spPr>
          <a:prstGeom prst="rect">
            <a:avLst/>
          </a:prstGeom>
        </p:spPr>
        <p:txBody>
          <a:bodyPr/>
          <a:lstStyle/>
          <a:p>
            <a:r>
              <a:t>Walk through the six-part roadmap. Emphasise that the structure mirrors a dissertation chapter logic: context sets the scene, stakeholders establishes who has a stake in adoption, implementation barriers covers practical/operational obstacles, legal issues covers statutory and regulatory compliance, ethical issues covers normative and moral considerations, and the conclusion synthesises findings into a judgement on adoption readiness. You may note that although presented sequentially, these themes overlap in practice — for example, a legal issue such as data protection is also an ethical issue of privacy, and a stakeholder concern (clinician workload) is also an implementation barrier. This cross-cutting nature will be revisited in the matrix slide later in the deck.</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 name="Shape 268"/>
          <p:cNvSpPr>
            <a:spLocks noGrp="1" noRot="1" noChangeAspect="1"/>
          </p:cNvSpPr>
          <p:nvPr>
            <p:ph type="sldImg"/>
          </p:nvPr>
        </p:nvSpPr>
        <p:spPr>
          <a:xfrm>
            <a:off x="381000" y="685800"/>
            <a:ext cx="6096000" cy="3429000"/>
          </a:xfrm>
          <a:prstGeom prst="rect">
            <a:avLst/>
          </a:prstGeom>
        </p:spPr>
        <p:txBody>
          <a:bodyPr/>
          <a:lstStyle/>
          <a:p>
            <a:endParaRPr/>
          </a:p>
        </p:txBody>
      </p:sp>
      <p:sp>
        <p:nvSpPr>
          <p:cNvPr id="269" name="Shape 269"/>
          <p:cNvSpPr>
            <a:spLocks noGrp="1"/>
          </p:cNvSpPr>
          <p:nvPr>
            <p:ph type="body" sz="quarter" idx="1"/>
          </p:nvPr>
        </p:nvSpPr>
        <p:spPr>
          <a:prstGeom prst="rect">
            <a:avLst/>
          </a:prstGeom>
        </p:spPr>
        <p:txBody>
          <a:bodyPr/>
          <a:lstStyle/>
          <a:p>
            <a:r>
              <a:t>Define the smart plate precisely before critiquing its implementation: it is a connected tableware device combining load-cell weight sensors, sometimes computer-vision cameras, and wireless connectivity to automatically log dietary intake without manual food diaries. Explain the three functional pillars shown on the left — embedded sensing, real-time connectivity and analytics/alerts — and how together they create a continuous feedback loop between patient eating behaviour and clinical decision-making. Talk through the four use cases on the right: hospital wards (malnutrition screening, aligned with NICE guidance on nutritional risk), chronic disease management, residential/social care for early decline detection, and remote dietitian consultations. The statistics at the bottom are illustrative rather than cited figures — use them to motivate the 'why' before pivoting to the 'why not yet', which the following slides will interrogate. Note that despite clear clinical promise, real-world adoption remains confined to small pilot programmes, which is the central problem this presentation investigates.</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4" name="Shape 324"/>
          <p:cNvSpPr>
            <a:spLocks noGrp="1" noRot="1" noChangeAspect="1"/>
          </p:cNvSpPr>
          <p:nvPr>
            <p:ph type="sldImg"/>
          </p:nvPr>
        </p:nvSpPr>
        <p:spPr>
          <a:prstGeom prst="rect">
            <a:avLst/>
          </a:prstGeom>
        </p:spPr>
        <p:txBody>
          <a:bodyPr/>
          <a:lstStyle/>
          <a:p>
            <a:endParaRPr/>
          </a:p>
        </p:txBody>
      </p:sp>
      <p:sp>
        <p:nvSpPr>
          <p:cNvPr id="325" name="Shape 325"/>
          <p:cNvSpPr>
            <a:spLocks noGrp="1"/>
          </p:cNvSpPr>
          <p:nvPr>
            <p:ph type="body" sz="quarter" idx="1"/>
          </p:nvPr>
        </p:nvSpPr>
        <p:spPr>
          <a:prstGeom prst="rect">
            <a:avLst/>
          </a:prstGeom>
        </p:spPr>
        <p:txBody>
          <a:bodyPr/>
          <a:lstStyle/>
          <a:p>
            <a:r>
              <a:t>This hub-and-spoke diagram maps the smart plate stakeholder ecosystem. At the centre sits the technology itself; around it sit the six groups whose alignment — or misalignment — determines implementation success. Patients and service users want dignity and control; a device that draws attention to eating difficulty at the table can feel stigmatising if not designed sensitively. Clinicians and dietitians want reliable, actionable data without adding to already stretched documentation workloads — a key implementation barrier addressed later. Provider organisations, such as NHS trusts or care home groups, must weigh capital and training costs against efficiency gains and regulatory quality indicators such as CQC ratings. Family and informal carers often act as de facto advocates, wanting visibility into a relative's eating patterns, which raises questions about who is authorised to view the data. Technology vendors are commercially motivated to scale adoption and achieve interoperability with existing electronic health record systems. Finally, regulators and commissioners enforce safety, data protection and value-for-money standards that gate market access. The key analytical point for a distinction-level discussion is that these six groups do not share a single definition of 'success' — a tension that resurfaces throughout the barriers, legal and ethical sections.</a:t>
            </a:r>
          </a:p>
          <a:p>
            <a:r>
              <a:t>This merged slide then operationalises that ecosystem into a power/interest style analysis, commonly used in health technology assessment and change management literature (e.g., Mendelow's matrix), presented as the table shown on screen. Note that patients, clinicians, provider organisations and regulators are all classified as high influence but for different reasons: patients through consent and acceptance, clinicians through frontline adoption behaviour, providers through purchasing power, and regulators through gatekeeping market access. The 'key tension' column is the analytically important part for a distinction-level answer — it demonstrates that each stakeholder's interest is not simply supportive of implementation but contains an internal friction that must be actively managed. For example, family carers' desire for visibility can conflict directly with a cognitively capable patient's right to control who sees their data, which foreshadows the legal and ethical discussions on consent and third-party access.</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0" name="Shape 350"/>
          <p:cNvSpPr>
            <a:spLocks noGrp="1" noRot="1" noChangeAspect="1"/>
          </p:cNvSpPr>
          <p:nvPr>
            <p:ph type="sldImg"/>
          </p:nvPr>
        </p:nvSpPr>
        <p:spPr>
          <a:prstGeom prst="rect">
            <a:avLst/>
          </a:prstGeom>
        </p:spPr>
        <p:txBody>
          <a:bodyPr/>
          <a:lstStyle/>
          <a:p>
            <a:endParaRPr/>
          </a:p>
        </p:txBody>
      </p:sp>
      <p:sp>
        <p:nvSpPr>
          <p:cNvPr id="351" name="Shape 351"/>
          <p:cNvSpPr>
            <a:spLocks noGrp="1"/>
          </p:cNvSpPr>
          <p:nvPr>
            <p:ph type="body" sz="quarter" idx="1"/>
          </p:nvPr>
        </p:nvSpPr>
        <p:spPr>
          <a:prstGeom prst="rect">
            <a:avLst/>
          </a:prstGeom>
        </p:spPr>
        <p:txBody>
          <a:bodyPr/>
          <a:lstStyle/>
          <a:p>
            <a:r>
              <a:t>Introduce a four-part taxonomy of implementation barriers, drawing on sociotechnical models of health IT adoption such as Sittig and Singh's eight-dimension model, condensed here into technical, financial, organisational and human/behavioural categories for clarity. Technical barriers include sensor accuracy in detecting varied food types, battery and cleaning-cycle limitations in clinical environments, and — critically — interoperability with legacy electronic health/patient record systems that were not designed to ingest continuous IoT data streams. Financial barriers include the high unit cost of clinical-grade smart plates relative to disposable trays, unclear return-on-investment modelling because malnutrition cost-savings are diffuse and hard to attribute, and competition with other pressing capital priorities in constrained NHS budgets. Organisational barriers concern workflow disruption — who charges, cleans and calibrates the plates — and unclear ownership between IT departments and clinical/nutrition teams, often compounded by limited change-management capacity in already stretched services. Human and behavioural barriers include variable digital literacy among care staff, professional resistance to perceived deskilling or surveillance, and patient reluctance, particularly among older adults, to engage with unfamiliar technology at mealtimes. Emphasise that these categories interact — for instance, a technical interoperability failure becomes an organisational burden when staff must double-enter data, which in turn drives human resistance. This interconnection is revisited in the barriers-severity and cross-cutting matrix slides.</a:t>
            </a:r>
          </a:p>
          <a:p>
            <a:r>
              <a:t>The severity figures now integrated into each card rank the six barriers by illustrative severity, synthesised qualitatively from digital health adoption literature and publicly reported pilot evaluations rather than a single primary data source — make this caveat explicit to the audience/examiner. EHR interoperability ranks highest because, without a standards-based interface (e.g., HL7 FHIR), intake data becomes an isolated silo that clinicians must manually reconcile, undermining the core efficiency case for the technology. Upfront device cost ranks second because capital budgeting in the NHS is typically constrained and must be justified against statutory safety obligations, which smart plates do not yet have an established evidence base to outweigh. Staff training time ranks third, reflecting workforce evidence that technology adoption fails when protected training time and embedded 'digital champions' are absent, leading to shelved equipment — a well-documented pattern in NHS digital transformation post-implementation reviews. Use this slide to argue that technical and financial barriers are necessary-but-insufficient explanations — organisational and human factors interact with them, reinforcing the point that barriers rarely sit in one domain alone.</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6" name="Shape 376"/>
          <p:cNvSpPr>
            <a:spLocks noGrp="1" noRot="1" noChangeAspect="1"/>
          </p:cNvSpPr>
          <p:nvPr>
            <p:ph type="sldImg"/>
          </p:nvPr>
        </p:nvSpPr>
        <p:spPr>
          <a:prstGeom prst="rect">
            <a:avLst/>
          </a:prstGeom>
        </p:spPr>
        <p:txBody>
          <a:bodyPr/>
          <a:lstStyle/>
          <a:p>
            <a:endParaRPr/>
          </a:p>
        </p:txBody>
      </p:sp>
      <p:sp>
        <p:nvSpPr>
          <p:cNvPr id="377" name="Shape 377"/>
          <p:cNvSpPr>
            <a:spLocks noGrp="1"/>
          </p:cNvSpPr>
          <p:nvPr>
            <p:ph type="body" sz="quarter" idx="1"/>
          </p:nvPr>
        </p:nvSpPr>
        <p:spPr>
          <a:prstGeom prst="rect">
            <a:avLst/>
          </a:prstGeom>
        </p:spPr>
        <p:txBody>
          <a:bodyPr/>
          <a:lstStyle/>
          <a:p>
            <a:r>
              <a:t>The legal analysis rests on four pillars. First, data protection: dietary intake data, when linked to an identifiable patient and used to infer health status such as malnutrition risk, constitutes special-category health data under UK GDPR Article 9 and the Data Protection Act 2018, requiring an explicit lawful basis (typically Article 9(2)(h), health/social care purposes), a Data Protection Impact Assessment, and technical/organisational security controls proportionate to the sensitivity of continuous behavioural monitoring. Second, medical device regulation: if a smart plate's software issues risk alerts (e.g., flagging malnutrition) rather than simply recording weight, it may meet the definition of a medical device or Software as a Medical Device under the UK Medical Devices Regulations 2002 (as amended), requiring UKCA marking, a notified body assessment and clinical evidence — a threshold many current pilot devices have not yet crossed, creating regulatory ambiguity for procurement teams. Third, liability and negligence: if a sensor malfunction leads to a missed clinical deterioration, the legal question of whether liability sits with the device manufacturer (product liability, Consumer Protection Act 1987), the provider trust (organisational negligence) or the individual clinician (clinical negligence, Bolam/Bolitho standard) remains largely untested for this device class. Fourth, interoperability standards: NHS England's Digital Technology Assessment Criteria (DTAC) is increasingly a procurement gateway, requiring evidence across clinical safety, data protection, technical security, interoperability and usability/accessibility before a device can be adopted at scale — smart plate vendors must demonstrate compliance to enter NHS supply chains.</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2" name="Shape 402"/>
          <p:cNvSpPr>
            <a:spLocks noGrp="1" noRot="1" noChangeAspect="1"/>
          </p:cNvSpPr>
          <p:nvPr>
            <p:ph type="sldImg"/>
          </p:nvPr>
        </p:nvSpPr>
        <p:spPr>
          <a:prstGeom prst="rect">
            <a:avLst/>
          </a:prstGeom>
        </p:spPr>
        <p:txBody>
          <a:bodyPr/>
          <a:lstStyle/>
          <a:p>
            <a:endParaRPr/>
          </a:p>
        </p:txBody>
      </p:sp>
      <p:sp>
        <p:nvSpPr>
          <p:cNvPr id="403" name="Shape 403"/>
          <p:cNvSpPr>
            <a:spLocks noGrp="1"/>
          </p:cNvSpPr>
          <p:nvPr>
            <p:ph type="body" sz="quarter" idx="1"/>
          </p:nvPr>
        </p:nvSpPr>
        <p:spPr>
          <a:prstGeom prst="rect">
            <a:avLst/>
          </a:prstGeom>
        </p:spPr>
        <p:txBody>
          <a:bodyPr/>
          <a:lstStyle/>
          <a:p>
            <a:r>
              <a:t>This slide maps four ethical fault lines onto Beauchamp and Childress's widely used principlist framework, a standard analytical lens at Level 7 for evaluating health technology ethics. Privacy and surveillance touches autonomy: continuous, granular monitoring of a private daily act — eating — risks being experienced as surveillance rather than care if patients are not meaningfully consulted, potentially eroding therapeutic trust. Autonomy versus paternalism is a sharper tension: an automated alert urging increased intake may conflict with a competent patient's informed decision to eat less, for example in palliative or end-of-life contexts where reduced appetite is a natural and accepted part of the dying process — imposing device-driven targets here risks therapeutic overreach. Equity and the digital divide raises a justice concern: if smart plates are adopted unevenly — concentrated in well-funded private settings or trusts with strong digital infrastructure — the nutritional-safety benefits may bypass exactly the under-resourced public and social-care settings where malnutrition risk is highest, widening existing health inequalities. Algorithmic bias raises a non-maleficence concern: image-recognition and portion-estimation models trained on limited or non-representative food datasets may systematically misclassify culturally diverse diets, generating false alerts or missed risk for minority ethnic patients — a well-documented failure mode in health AI more broadly. Conclude by noting that, unlike the legal issues (which are largely resolvable through compliance), these ethical tensions require ongoing judgement and cannot be fully 'solved' by policy alone.</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4" name="Shape 464"/>
          <p:cNvSpPr>
            <a:spLocks noGrp="1" noRot="1" noChangeAspect="1"/>
          </p:cNvSpPr>
          <p:nvPr>
            <p:ph type="sldImg"/>
          </p:nvPr>
        </p:nvSpPr>
        <p:spPr>
          <a:prstGeom prst="rect">
            <a:avLst/>
          </a:prstGeom>
        </p:spPr>
        <p:txBody>
          <a:bodyPr/>
          <a:lstStyle/>
          <a:p>
            <a:endParaRPr/>
          </a:p>
        </p:txBody>
      </p:sp>
      <p:sp>
        <p:nvSpPr>
          <p:cNvPr id="465" name="Shape 465"/>
          <p:cNvSpPr>
            <a:spLocks noGrp="1"/>
          </p:cNvSpPr>
          <p:nvPr>
            <p:ph type="body" sz="quarter" idx="1"/>
          </p:nvPr>
        </p:nvSpPr>
        <p:spPr>
          <a:prstGeom prst="rect">
            <a:avLst/>
          </a:prstGeom>
        </p:spPr>
        <p:txBody>
          <a:bodyPr/>
          <a:lstStyle/>
          <a:p>
            <a:r>
              <a:t>This matrix synthesises the previous three sections by cross-referencing each barrier theme — implementation, legal and ethical — against the four highest-influence stakeholder groups identified earlier: patients, clinicians, provider organisations and regulators, using dot size to represent illustrative impact intensity. Read across the 'Provider Organisations' column: implementation and legal barriers weigh heavily here, since trusts absorb both the operational disruption and the compliance burden of DTAC and UKCA requirements, while ethical impact is comparatively moderate because organisations are once-removed from the direct patient experience. Read across the 'Patients' row logic instead by column: ethical impact on patients is rated highest, reflecting the personal, bodily and dignity-related nature of mealtime monitoring, whereas direct legal impact is lower because compliance obligations formally fall on data controllers rather than individuals, even though patients bear the consequences of any failure. The purpose of this synthesis slide, at distinction level, is to demonstrate that a single-lens analysis is insufficient: a change that resolves a legal barrier for regulators (e.g., stricter data controls) can simultaneously increase an implementation barrier for clinicians (more consent overhead) or an ethical concern for patients (feeling more surveilled, not less) — illustrating why smart plate adoption requires integrated, not siloed, governance. Turning from diagnosis to constructive judgement, the pathway below sequences a practical response to these barriers. This closing analytical slide before the conclusion offers a pragmatic, phased pathway that responds directly to the barriers identified, rather than treating them as an unresolvable list of problems — a hallmark of distinction-level critical writing that moves from diagnosis to constructive judgement. Step one, co-design pilot, addresses human/behavioural and organisational barriers by involving patients, dietitians and IT teams from the outset, consistent with participatory design literature showing higher adoption when end-users shape workflow integration. Step two, governance first, addresses the legal barriers directly — completing a Data Protection Impact Assessment, a DTAC submission and a clinical safety case (per DCB0129/DCB0160 NHS clinical risk management standards) before committing to scale, rather than retrofitting compliance after rollout. Step three, embedded training, targets the human/behavioural and organisational barriers identified as high-severity earlier, through protected training time and ward-based 'digital champions' — a proven mitigation in NHS digital transformation literature. Step four, evaluate and scale, closes the loop by requiring independent evaluation of clinical outcomes and, critically, equity of access across different care settings before wider rollout — directly answering the justice concern raised in the ethical issues section. Emphasise that this pathway does not eliminate every barrier but sequences responses so that governance and equity are addressed before, not after, scale-up.</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3" name="Shape 473"/>
          <p:cNvSpPr>
            <a:spLocks noGrp="1" noRot="1" noChangeAspect="1"/>
          </p:cNvSpPr>
          <p:nvPr>
            <p:ph type="sldImg"/>
          </p:nvPr>
        </p:nvSpPr>
        <p:spPr>
          <a:xfrm>
            <a:off x="381000" y="685800"/>
            <a:ext cx="6096000" cy="3429000"/>
          </a:xfrm>
          <a:prstGeom prst="rect">
            <a:avLst/>
          </a:prstGeom>
        </p:spPr>
        <p:txBody>
          <a:bodyPr/>
          <a:lstStyle/>
          <a:p>
            <a:endParaRPr/>
          </a:p>
        </p:txBody>
      </p:sp>
      <p:sp>
        <p:nvSpPr>
          <p:cNvPr id="474" name="Shape 474"/>
          <p:cNvSpPr>
            <a:spLocks noGrp="1"/>
          </p:cNvSpPr>
          <p:nvPr>
            <p:ph type="body" sz="quarter" idx="1"/>
          </p:nvPr>
        </p:nvSpPr>
        <p:spPr>
          <a:prstGeom prst="rect">
            <a:avLst/>
          </a:prstGeom>
        </p:spPr>
        <p:txBody>
          <a:bodyPr/>
          <a:lstStyle/>
          <a:p>
            <a:r>
              <a:t>Deliver the overall thesis statement clearly: smart plate technology offers genuine, evidence-aligned clinical value in malnutrition detection and dietary monitoring, but the barriers to implementation are systemic rather than purely technical, spanning stakeholder alignment, practical implementation, legal compliance and ethical judgement. Recap the four themes briefly as shown on screen, emphasising the connective thread established throughout: no barrier sits in isolation, and interventions in one domain (e.g., stricter data governance) have knock-on effects in others (e.g., clinician workload, patient trust). State the overall judgement explicitly, as a Level 7 distinction answer requires a clear, defensible position rather than a purely descriptive summary: adoption is realistically achievable over a three-to-five-year horizon, but only where governance, training and equity considerations are designed in from project inception rather than retrofitted after early pilots. Close by inviting questions or discussion, and be prepared to defend the illustrative statistics and severity rankings as synthesised judgements rather than direct citations, redirecting toward the underlying reasoning (interoperability, cost, workforce capacity) if challenged.</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1524000" y="1122362"/>
            <a:ext cx="9144000" cy="2387601"/>
          </a:xfrm>
          <a:prstGeom prst="rect">
            <a:avLst/>
          </a:prstGeom>
        </p:spPr>
        <p:txBody>
          <a:bodyPr anchor="b"/>
          <a:lstStyle>
            <a:lvl1pPr algn="ctr">
              <a:defRPr sz="6000"/>
            </a:lvl1pPr>
          </a:lstStyle>
          <a:p>
            <a:r>
              <a:t>Title Text</a:t>
            </a:r>
          </a:p>
        </p:txBody>
      </p:sp>
      <p:sp>
        <p:nvSpPr>
          <p:cNvPr id="12" name="Body Level One…"/>
          <p:cNvSpPr txBox="1">
            <a:spLocks noGrp="1"/>
          </p:cNvSpPr>
          <p:nvPr>
            <p:ph type="body" sz="quarter" idx="1"/>
          </p:nvPr>
        </p:nvSpPr>
        <p:spPr>
          <a:xfrm>
            <a:off x="1524000" y="3602037"/>
            <a:ext cx="9144000" cy="1655763"/>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831850" y="1709738"/>
            <a:ext cx="10515600" cy="2852737"/>
          </a:xfrm>
          <a:prstGeom prst="rect">
            <a:avLst/>
          </a:prstGeom>
        </p:spPr>
        <p:txBody>
          <a:bodyPr anchor="b"/>
          <a:lstStyle>
            <a:lvl1pPr>
              <a:defRPr sz="6000"/>
            </a:lvl1pPr>
          </a:lstStyle>
          <a:p>
            <a:r>
              <a:t>Title Text</a:t>
            </a:r>
          </a:p>
        </p:txBody>
      </p:sp>
      <p:sp>
        <p:nvSpPr>
          <p:cNvPr id="30" name="Body Level One…"/>
          <p:cNvSpPr txBox="1">
            <a:spLocks noGrp="1"/>
          </p:cNvSpPr>
          <p:nvPr>
            <p:ph type="body" sz="quarter" idx="1"/>
          </p:nvPr>
        </p:nvSpPr>
        <p:spPr>
          <a:xfrm>
            <a:off x="831850" y="4589462"/>
            <a:ext cx="10515600" cy="1500188"/>
          </a:xfrm>
          <a:prstGeom prst="rect">
            <a:avLst/>
          </a:prstGeom>
        </p:spPr>
        <p:txBody>
          <a:bodyPr/>
          <a:lstStyle>
            <a:lvl1pPr marL="0" indent="0">
              <a:buSzTx/>
              <a:buFontTx/>
              <a:buNone/>
              <a:defRPr sz="2400">
                <a:solidFill>
                  <a:srgbClr val="888888"/>
                </a:solidFill>
              </a:defRPr>
            </a:lvl1pPr>
            <a:lvl2pPr marL="0" indent="457200">
              <a:buSzTx/>
              <a:buFontTx/>
              <a:buNone/>
              <a:defRPr sz="2400">
                <a:solidFill>
                  <a:srgbClr val="888888"/>
                </a:solidFill>
              </a:defRPr>
            </a:lvl2pPr>
            <a:lvl3pPr marL="0" indent="914400">
              <a:buSzTx/>
              <a:buFontTx/>
              <a:buNone/>
              <a:defRPr sz="2400">
                <a:solidFill>
                  <a:srgbClr val="888888"/>
                </a:solidFill>
              </a:defRPr>
            </a:lvl3pPr>
            <a:lvl4pPr marL="0" indent="1371600">
              <a:buSzTx/>
              <a:buFontTx/>
              <a:buNone/>
              <a:defRPr sz="2400">
                <a:solidFill>
                  <a:srgbClr val="888888"/>
                </a:solidFill>
              </a:defRPr>
            </a:lvl4pPr>
            <a:lvl5pPr marL="0" indent="1828800">
              <a:buSzTx/>
              <a:buFontTx/>
              <a:buNone/>
              <a:defRPr sz="24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838200" y="1825625"/>
            <a:ext cx="5181600" cy="4351338"/>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xfrm>
            <a:off x="839787" y="365125"/>
            <a:ext cx="10515601" cy="1325563"/>
          </a:xfrm>
          <a:prstGeom prst="rect">
            <a:avLst/>
          </a:prstGeom>
        </p:spPr>
        <p:txBody>
          <a:bodyPr/>
          <a:lstStyle/>
          <a:p>
            <a:r>
              <a:t>Title Text</a:t>
            </a:r>
          </a:p>
        </p:txBody>
      </p:sp>
      <p:sp>
        <p:nvSpPr>
          <p:cNvPr id="48" name="Body Level One…"/>
          <p:cNvSpPr txBox="1">
            <a:spLocks noGrp="1"/>
          </p:cNvSpPr>
          <p:nvPr>
            <p:ph type="body" sz="quarter" idx="1"/>
          </p:nvPr>
        </p:nvSpPr>
        <p:spPr>
          <a:xfrm>
            <a:off x="839787" y="1681163"/>
            <a:ext cx="5157789" cy="823913"/>
          </a:xfrm>
          <a:prstGeom prst="rect">
            <a:avLst/>
          </a:prstGeom>
        </p:spPr>
        <p:txBody>
          <a:bodyPr anchor="b"/>
          <a:lstStyle>
            <a:lvl1pPr marL="0" indent="0">
              <a:buSzTx/>
              <a:buFontTx/>
              <a:buNone/>
              <a:defRPr sz="2400" b="1"/>
            </a:lvl1pPr>
            <a:lvl2pPr marL="0" indent="457200">
              <a:buSzTx/>
              <a:buFontTx/>
              <a:buNone/>
              <a:defRPr sz="2400" b="1"/>
            </a:lvl2pPr>
            <a:lvl3pPr marL="0" indent="914400">
              <a:buSzTx/>
              <a:buFontTx/>
              <a:buNone/>
              <a:defRPr sz="2400" b="1"/>
            </a:lvl3pPr>
            <a:lvl4pPr marL="0" indent="1371600">
              <a:buSzTx/>
              <a:buFontTx/>
              <a:buNone/>
              <a:defRPr sz="2400" b="1"/>
            </a:lvl4pPr>
            <a:lvl5pPr marL="0" indent="1828800">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6172200" y="1681163"/>
            <a:ext cx="5183188" cy="823913"/>
          </a:xfrm>
          <a:prstGeom prst="rect">
            <a:avLst/>
          </a:prstGeom>
        </p:spPr>
        <p:txBody>
          <a:bodyPr anchor="b"/>
          <a:lstStyle/>
          <a:p>
            <a:pPr marL="0" indent="0">
              <a:buSzTx/>
              <a:buFontTx/>
              <a:buNone/>
              <a:defRPr sz="24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839787" y="457200"/>
            <a:ext cx="3932239" cy="1600200"/>
          </a:xfrm>
          <a:prstGeom prst="rect">
            <a:avLst/>
          </a:prstGeom>
        </p:spPr>
        <p:txBody>
          <a:bodyPr anchor="b"/>
          <a:lstStyle>
            <a:lvl1pPr>
              <a:defRPr sz="3200"/>
            </a:lvl1pPr>
          </a:lstStyle>
          <a:p>
            <a:r>
              <a:t>Title Text</a:t>
            </a:r>
          </a:p>
        </p:txBody>
      </p:sp>
      <p:sp>
        <p:nvSpPr>
          <p:cNvPr id="73" name="Body Level One…"/>
          <p:cNvSpPr txBox="1">
            <a:spLocks noGrp="1"/>
          </p:cNvSpPr>
          <p:nvPr>
            <p:ph type="body" sz="half" idx="1"/>
          </p:nvPr>
        </p:nvSpPr>
        <p:spPr>
          <a:xfrm>
            <a:off x="5183187" y="987425"/>
            <a:ext cx="6172201"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839787" y="2057400"/>
            <a:ext cx="3932238" cy="3811588"/>
          </a:xfrm>
          <a:prstGeom prst="rect">
            <a:avLst/>
          </a:prstGeom>
        </p:spPr>
        <p:txBody>
          <a:bodyPr/>
          <a:lstStyle/>
          <a:p>
            <a:pPr marL="0" indent="0">
              <a:buSzTx/>
              <a:buFontTx/>
              <a:buNone/>
              <a:defRPr sz="16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839787" y="457200"/>
            <a:ext cx="3932239" cy="1600200"/>
          </a:xfrm>
          <a:prstGeom prst="rect">
            <a:avLst/>
          </a:prstGeom>
        </p:spPr>
        <p:txBody>
          <a:bodyPr anchor="b"/>
          <a:lstStyle>
            <a:lvl1pPr>
              <a:defRPr sz="3200"/>
            </a:lvl1pPr>
          </a:lstStyle>
          <a:p>
            <a:r>
              <a:t>Title Text</a:t>
            </a:r>
          </a:p>
        </p:txBody>
      </p:sp>
      <p:sp>
        <p:nvSpPr>
          <p:cNvPr id="83" name="Picture Placeholder 2"/>
          <p:cNvSpPr>
            <a:spLocks noGrp="1"/>
          </p:cNvSpPr>
          <p:nvPr>
            <p:ph type="pic" sz="half" idx="21"/>
          </p:nvPr>
        </p:nvSpPr>
        <p:spPr>
          <a:xfrm>
            <a:off x="5183187" y="987425"/>
            <a:ext cx="6172201" cy="4873625"/>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839787" y="2057400"/>
            <a:ext cx="3932239" cy="3811588"/>
          </a:xfrm>
          <a:prstGeom prst="rect">
            <a:avLst/>
          </a:prstGeom>
        </p:spPr>
        <p:txBody>
          <a:bodyP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DEFAULT">
    <p:spTree>
      <p:nvGrpSpPr>
        <p:cNvPr id="1" name=""/>
        <p:cNvGrpSpPr/>
        <p:nvPr/>
      </p:nvGrpSpPr>
      <p:grpSpPr>
        <a:xfrm>
          <a:off x="0" y="0"/>
          <a:ext cx="0" cy="0"/>
          <a:chOff x="0" y="0"/>
          <a:chExt cx="0" cy="0"/>
        </a:xfrm>
      </p:grpSpPr>
      <p:sp>
        <p:nvSpPr>
          <p:cNvPr id="92" name="Slide Number"/>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Title with Picture 3">
    <p:bg>
      <p:bgPr>
        <a:solidFill>
          <a:schemeClr val="accent1"/>
        </a:solidFill>
        <a:effectLst/>
      </p:bgPr>
    </p:bg>
    <p:spTree>
      <p:nvGrpSpPr>
        <p:cNvPr id="1" name=""/>
        <p:cNvGrpSpPr/>
        <p:nvPr/>
      </p:nvGrpSpPr>
      <p:grpSpPr>
        <a:xfrm>
          <a:off x="0" y="0"/>
          <a:ext cx="0" cy="0"/>
          <a:chOff x="0" y="0"/>
          <a:chExt cx="0" cy="0"/>
        </a:xfrm>
      </p:grpSpPr>
      <p:sp>
        <p:nvSpPr>
          <p:cNvPr id="99" name="Title Text"/>
          <p:cNvSpPr txBox="1">
            <a:spLocks noGrp="1"/>
          </p:cNvSpPr>
          <p:nvPr>
            <p:ph type="title"/>
          </p:nvPr>
        </p:nvSpPr>
        <p:spPr>
          <a:xfrm>
            <a:off x="2133601" y="2129475"/>
            <a:ext cx="4152899" cy="4093525"/>
          </a:xfrm>
          <a:prstGeom prst="rect">
            <a:avLst/>
          </a:prstGeom>
        </p:spPr>
        <p:txBody>
          <a:bodyPr anchor="t"/>
          <a:lstStyle>
            <a:lvl1pPr>
              <a:defRPr sz="7200"/>
            </a:lvl1pPr>
          </a:lstStyle>
          <a:p>
            <a:r>
              <a:t>Title Text</a:t>
            </a:r>
          </a:p>
        </p:txBody>
      </p:sp>
      <p:sp>
        <p:nvSpPr>
          <p:cNvPr id="100" name="Body Level One…"/>
          <p:cNvSpPr txBox="1">
            <a:spLocks noGrp="1"/>
          </p:cNvSpPr>
          <p:nvPr>
            <p:ph type="body" sz="quarter" idx="1"/>
          </p:nvPr>
        </p:nvSpPr>
        <p:spPr>
          <a:xfrm>
            <a:off x="1190621" y="1000758"/>
            <a:ext cx="5095880" cy="417409"/>
          </a:xfrm>
          <a:prstGeom prst="rect">
            <a:avLst/>
          </a:prstGeom>
        </p:spPr>
        <p:txBody>
          <a:bodyPr lIns="0" tIns="0" rIns="0" bIns="0" anchor="b"/>
          <a:lstStyle>
            <a:lvl1pPr marL="0" indent="0">
              <a:buSzTx/>
              <a:buFontTx/>
              <a:buNone/>
              <a:defRPr sz="1800" b="1"/>
            </a:lvl1pPr>
            <a:lvl2pPr marL="0" indent="457200">
              <a:buSzTx/>
              <a:buFontTx/>
              <a:buNone/>
              <a:defRPr sz="1800" b="1"/>
            </a:lvl2pPr>
            <a:lvl3pPr marL="0" indent="914400">
              <a:buSzTx/>
              <a:buFontTx/>
              <a:buNone/>
              <a:defRPr sz="1800" b="1"/>
            </a:lvl3pPr>
            <a:lvl4pPr marL="0" indent="1371600">
              <a:buSzTx/>
              <a:buFontTx/>
              <a:buNone/>
              <a:defRPr sz="1800" b="1"/>
            </a:lvl4pPr>
            <a:lvl5pPr marL="0" indent="1828800">
              <a:buSzTx/>
              <a:buFontTx/>
              <a:buNone/>
              <a:defRPr sz="1800" b="1"/>
            </a:lvl5pPr>
          </a:lstStyle>
          <a:p>
            <a:r>
              <a:t>Body Level One</a:t>
            </a:r>
          </a:p>
          <a:p>
            <a:pPr lvl="1"/>
            <a:r>
              <a:t>Body Level Two</a:t>
            </a:r>
          </a:p>
          <a:p>
            <a:pPr lvl="2"/>
            <a:r>
              <a:t>Body Level Three</a:t>
            </a:r>
          </a:p>
          <a:p>
            <a:pPr lvl="3"/>
            <a:r>
              <a:t>Body Level Four</a:t>
            </a:r>
          </a:p>
          <a:p>
            <a:pPr lvl="4"/>
            <a:r>
              <a:t>Body Level Five</a:t>
            </a:r>
          </a:p>
        </p:txBody>
      </p:sp>
      <p:sp>
        <p:nvSpPr>
          <p:cNvPr id="101" name="Picture Placeholder 10"/>
          <p:cNvSpPr>
            <a:spLocks noGrp="1"/>
          </p:cNvSpPr>
          <p:nvPr>
            <p:ph type="pic" sz="half" idx="21"/>
          </p:nvPr>
        </p:nvSpPr>
        <p:spPr>
          <a:xfrm>
            <a:off x="7224097" y="0"/>
            <a:ext cx="3777282" cy="6858000"/>
          </a:xfrm>
          <a:prstGeom prst="rect">
            <a:avLst/>
          </a:prstGeom>
        </p:spPr>
        <p:txBody>
          <a:bodyPr lIns="91439" rIns="91439">
            <a:noAutofit/>
          </a:bodyPr>
          <a:lstStyle/>
          <a:p>
            <a:endParaRPr/>
          </a:p>
        </p:txBody>
      </p:sp>
      <p:sp>
        <p:nvSpPr>
          <p:cNvPr id="102" name="Slide Number"/>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1_Section Header">
    <p:bg>
      <p:bgPr>
        <a:solidFill>
          <a:schemeClr val="accent1"/>
        </a:solidFill>
        <a:effectLst/>
      </p:bgPr>
    </p:bg>
    <p:spTree>
      <p:nvGrpSpPr>
        <p:cNvPr id="1" name=""/>
        <p:cNvGrpSpPr/>
        <p:nvPr/>
      </p:nvGrpSpPr>
      <p:grpSpPr>
        <a:xfrm>
          <a:off x="0" y="0"/>
          <a:ext cx="0" cy="0"/>
          <a:chOff x="0" y="0"/>
          <a:chExt cx="0" cy="0"/>
        </a:xfrm>
      </p:grpSpPr>
      <p:sp>
        <p:nvSpPr>
          <p:cNvPr id="109" name="Title Text"/>
          <p:cNvSpPr txBox="1">
            <a:spLocks noGrp="1"/>
          </p:cNvSpPr>
          <p:nvPr>
            <p:ph type="title"/>
          </p:nvPr>
        </p:nvSpPr>
        <p:spPr>
          <a:xfrm>
            <a:off x="1188719" y="1486539"/>
            <a:ext cx="7538420" cy="4093528"/>
          </a:xfrm>
          <a:prstGeom prst="rect">
            <a:avLst/>
          </a:prstGeom>
        </p:spPr>
        <p:txBody>
          <a:bodyPr/>
          <a:lstStyle>
            <a:lvl1pPr>
              <a:defRPr sz="7400"/>
            </a:lvl1pPr>
          </a:lstStyle>
          <a:p>
            <a:r>
              <a:t>Title Text</a:t>
            </a:r>
          </a:p>
        </p:txBody>
      </p:sp>
      <p:sp>
        <p:nvSpPr>
          <p:cNvPr id="110" name="Slide Number"/>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5508" y="578507"/>
            <a:ext cx="8347873" cy="1221639"/>
          </a:xfrm>
          <a:noFill/>
        </p:spPr>
        <p:txBody>
          <a:bodyPr>
            <a:normAutofit/>
          </a:bodyPr>
          <a:lstStyle>
            <a:lvl1pPr algn="l">
              <a:defRPr sz="480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3245508" y="1800148"/>
            <a:ext cx="8347873" cy="4479347"/>
          </a:xfrm>
        </p:spPr>
        <p:txBody>
          <a:bodyPr/>
          <a:lstStyle>
            <a:lvl1pPr algn="l">
              <a:defRPr sz="3733">
                <a:solidFill>
                  <a:schemeClr val="bg1"/>
                </a:solidFill>
              </a:defRPr>
            </a:lvl1pPr>
            <a:lvl2pPr algn="l">
              <a:defRPr>
                <a:solidFill>
                  <a:schemeClr val="bg1"/>
                </a:solidFill>
              </a:defRPr>
            </a:lvl2pPr>
            <a:lvl3pPr algn="l">
              <a:defRPr>
                <a:solidFill>
                  <a:schemeClr val="bg1"/>
                </a:solidFill>
              </a:defRPr>
            </a:lvl3pPr>
            <a:lvl4pPr algn="l">
              <a:defRPr>
                <a:solidFill>
                  <a:schemeClr val="bg1"/>
                </a:solidFill>
              </a:defRPr>
            </a:lvl4pPr>
            <a:lvl5pPr algn="l">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8/13/2026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1078726" y="6400413"/>
            <a:ext cx="275074" cy="276999"/>
          </a:xfrm>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5110530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1_Title with Picture 3">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133602" y="2129475"/>
            <a:ext cx="4152898" cy="4093525"/>
          </a:xfrm>
        </p:spPr>
        <p:txBody>
          <a:bodyPr anchor="t">
            <a:noAutofit/>
          </a:bodyPr>
          <a:lstStyle>
            <a:lvl1pPr algn="l">
              <a:defRPr sz="7200" b="0"/>
            </a:lvl1pPr>
          </a:lstStyle>
          <a:p>
            <a:r>
              <a:rPr lang="en-US" dirty="0"/>
              <a:t>Click to edit Master title style</a:t>
            </a:r>
          </a:p>
        </p:txBody>
      </p:sp>
      <p:sp>
        <p:nvSpPr>
          <p:cNvPr id="3" name="Subtitle 2"/>
          <p:cNvSpPr>
            <a:spLocks noGrp="1"/>
          </p:cNvSpPr>
          <p:nvPr>
            <p:ph type="subTitle" idx="1"/>
          </p:nvPr>
        </p:nvSpPr>
        <p:spPr>
          <a:xfrm>
            <a:off x="1190622" y="1000759"/>
            <a:ext cx="5095878" cy="417408"/>
          </a:xfrm>
        </p:spPr>
        <p:txBody>
          <a:bodyPr lIns="0" anchor="b">
            <a:noAutofit/>
          </a:bodyPr>
          <a:lstStyle>
            <a:lvl1pPr marL="0" indent="0" algn="l">
              <a:buNone/>
              <a:defRPr sz="1800" b="1">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1" name="Picture Placeholder 10"/>
          <p:cNvSpPr>
            <a:spLocks noGrp="1"/>
          </p:cNvSpPr>
          <p:nvPr>
            <p:ph type="pic" sz="quarter" idx="13"/>
          </p:nvPr>
        </p:nvSpPr>
        <p:spPr>
          <a:xfrm>
            <a:off x="7224097" y="0"/>
            <a:ext cx="3777281" cy="6858000"/>
          </a:xfrm>
          <a:blipFill>
            <a:blip r:embed="rId2" cstate="print">
              <a:alphaModFix amt="70000"/>
              <a:extLst>
                <a:ext uri="{28A0092B-C50C-407E-A947-70E740481C1C}">
                  <a14:useLocalDpi xmlns:a14="http://schemas.microsoft.com/office/drawing/2010/main" val="0"/>
                </a:ext>
              </a:extLst>
            </a:blip>
            <a:stretch>
              <a:fillRect/>
            </a:stretch>
          </a:blipFill>
        </p:spPr>
        <p:txBody>
          <a:bodyPr/>
          <a:lstStyle/>
          <a:p>
            <a:r>
              <a:rPr lang="en-US" dirty="0"/>
              <a:t>Click icon to add picture</a:t>
            </a:r>
          </a:p>
        </p:txBody>
      </p:sp>
    </p:spTree>
    <p:extLst>
      <p:ext uri="{BB962C8B-B14F-4D97-AF65-F5344CB8AC3E}">
        <p14:creationId xmlns:p14="http://schemas.microsoft.com/office/powerpoint/2010/main" val="55959262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2B7588"/>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838200" y="365125"/>
            <a:ext cx="10515600" cy="132556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838200" y="1825625"/>
            <a:ext cx="10515600" cy="435133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11095176" y="6414760"/>
            <a:ext cx="258624" cy="248305"/>
          </a:xfrm>
          <a:prstGeom prst="rect">
            <a:avLst/>
          </a:prstGeom>
          <a:ln w="12700">
            <a:miter lim="400000"/>
          </a:ln>
        </p:spPr>
        <p:txBody>
          <a:bodyPr wrap="none" lIns="45719" rIns="45719" anchor="ctr">
            <a:spAutoFit/>
          </a:bodyPr>
          <a:lstStyle>
            <a:lvl1pPr algn="r">
              <a:defRPr sz="12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ransition spd="med"/>
  <p:txStyles>
    <p:titleStyle>
      <a:lvl1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Calibri"/>
          <a:ea typeface="Calibri"/>
          <a:cs typeface="Calibri"/>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Calibri"/>
          <a:ea typeface="Calibri"/>
          <a:cs typeface="Calibri"/>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Calibri"/>
          <a:ea typeface="Calibri"/>
          <a:cs typeface="Calibri"/>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Calibri"/>
          <a:ea typeface="Calibri"/>
          <a:cs typeface="Calibri"/>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Calibri"/>
          <a:ea typeface="Calibri"/>
          <a:cs typeface="Calibri"/>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Calibri"/>
          <a:ea typeface="Calibri"/>
          <a:cs typeface="Calibri"/>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Calibri"/>
          <a:ea typeface="Calibri"/>
          <a:cs typeface="Calibri"/>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Calibri"/>
          <a:ea typeface="Calibri"/>
          <a:cs typeface="Calibri"/>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Calibri"/>
          <a:ea typeface="Calibri"/>
          <a:cs typeface="Calibri"/>
          <a:sym typeface="Calibri"/>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10.xml"/><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10.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10.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21.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30.png"/><Relationship Id="rId7" Type="http://schemas.openxmlformats.org/officeDocument/2006/relationships/image" Target="../media/image26.png"/><Relationship Id="rId2" Type="http://schemas.openxmlformats.org/officeDocument/2006/relationships/notesSlide" Target="../notesSlides/notesSlide10.xml"/><Relationship Id="rId1" Type="http://schemas.openxmlformats.org/officeDocument/2006/relationships/slideLayout" Target="../slideLayouts/slideLayout10.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10.xml"/><Relationship Id="rId6" Type="http://schemas.openxmlformats.org/officeDocument/2006/relationships/image" Target="../media/image21.png"/><Relationship Id="rId5" Type="http://schemas.openxmlformats.org/officeDocument/2006/relationships/image" Target="../media/image36.png"/><Relationship Id="rId4" Type="http://schemas.openxmlformats.org/officeDocument/2006/relationships/image" Target="../media/image35.png"/></Relationships>
</file>

<file path=ppt/slides/_rels/slide2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10.xml"/><Relationship Id="rId6" Type="http://schemas.openxmlformats.org/officeDocument/2006/relationships/image" Target="../media/image39.png"/><Relationship Id="rId5" Type="http://schemas.openxmlformats.org/officeDocument/2006/relationships/image" Target="../media/image24.png"/><Relationship Id="rId4" Type="http://schemas.openxmlformats.org/officeDocument/2006/relationships/image" Target="../media/image38.png"/></Relationships>
</file>

<file path=ppt/slides/_rels/slide2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3.xml"/><Relationship Id="rId1" Type="http://schemas.openxmlformats.org/officeDocument/2006/relationships/slideLayout" Target="../slideLayouts/slideLayout10.xml"/><Relationship Id="rId6" Type="http://schemas.openxmlformats.org/officeDocument/2006/relationships/image" Target="../media/image42.png"/><Relationship Id="rId5" Type="http://schemas.openxmlformats.org/officeDocument/2006/relationships/image" Target="../media/image21.png"/><Relationship Id="rId4" Type="http://schemas.openxmlformats.org/officeDocument/2006/relationships/image" Target="../media/image41.png"/></Relationships>
</file>

<file path=ppt/slides/_rels/slide25.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22.png"/><Relationship Id="rId7" Type="http://schemas.openxmlformats.org/officeDocument/2006/relationships/image" Target="../media/image37.png"/><Relationship Id="rId2" Type="http://schemas.openxmlformats.org/officeDocument/2006/relationships/notesSlide" Target="../notesSlides/notesSlide14.xml"/><Relationship Id="rId1" Type="http://schemas.openxmlformats.org/officeDocument/2006/relationships/slideLayout" Target="../slideLayouts/slideLayout10.xml"/><Relationship Id="rId6" Type="http://schemas.openxmlformats.org/officeDocument/2006/relationships/image" Target="../media/image43.png"/><Relationship Id="rId5" Type="http://schemas.openxmlformats.org/officeDocument/2006/relationships/image" Target="../media/image24.png"/><Relationship Id="rId4" Type="http://schemas.openxmlformats.org/officeDocument/2006/relationships/image" Target="../media/image23.png"/><Relationship Id="rId9" Type="http://schemas.openxmlformats.org/officeDocument/2006/relationships/image" Target="../media/image28.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8" Type="http://schemas.openxmlformats.org/officeDocument/2006/relationships/hyperlink" Target="https://transform.england.nhs.uk/assessment-frameworks/" TargetMode="External"/><Relationship Id="rId13" Type="http://schemas.openxmlformats.org/officeDocument/2006/relationships/hyperlink" Target="https://doi.org/10.1093/eurpub/cky214.182" TargetMode="External"/><Relationship Id="rId3" Type="http://schemas.openxmlformats.org/officeDocument/2006/relationships/hyperlink" Target="https://ico.org.uk/for-organisations/uk-gdpr-guidance-and-resources/" TargetMode="External"/><Relationship Id="rId7" Type="http://schemas.openxmlformats.org/officeDocument/2006/relationships/hyperlink" Target="https://doi.org/10.3390/healthcare11010045" TargetMode="External"/><Relationship Id="rId12" Type="http://schemas.openxmlformats.org/officeDocument/2006/relationships/hyperlink" Target="https://doi.org/10.1177/0017896915619645" TargetMode="External"/><Relationship Id="rId2" Type="http://schemas.openxmlformats.org/officeDocument/2006/relationships/hyperlink" Target="http://bbc.com/news/uk-wales-62799126" TargetMode="External"/><Relationship Id="rId1" Type="http://schemas.openxmlformats.org/officeDocument/2006/relationships/slideLayout" Target="../slideLayouts/slideLayout2.xml"/><Relationship Id="rId6" Type="http://schemas.openxmlformats.org/officeDocument/2006/relationships/hyperlink" Target="https://www.gov.uk/government/collections/medical-devices-software-and-artificial-intelligence-ai" TargetMode="External"/><Relationship Id="rId11" Type="http://schemas.openxmlformats.org/officeDocument/2006/relationships/hyperlink" Target="https://www.england.nhs.uk/digital-weight-management/" TargetMode="External"/><Relationship Id="rId5" Type="http://schemas.openxmlformats.org/officeDocument/2006/relationships/hyperlink" Target="https://www.mayoclinic.org/diseases-conditions/obesity/symptoms-causes/syc-20375742" TargetMode="External"/><Relationship Id="rId15" Type="http://schemas.openxmlformats.org/officeDocument/2006/relationships/hyperlink" Target="https://www.statista.com/statistics/333927/overweight-individuals-by-gender-and-region-england-uk/" TargetMode="External"/><Relationship Id="rId10" Type="http://schemas.openxmlformats.org/officeDocument/2006/relationships/hyperlink" Target="https://digital.nhs.uk/data-and-information/publications/statistical/health-survey-for-england/2024/adults-overweight-and-obesity" TargetMode="External"/><Relationship Id="rId4" Type="http://schemas.openxmlformats.org/officeDocument/2006/relationships/hyperlink" Target="https://doi.org/10.1186/s13643-022-02092-2" TargetMode="External"/><Relationship Id="rId9" Type="http://schemas.openxmlformats.org/officeDocument/2006/relationships/hyperlink" Target="https://digital.nhs.uk/data-and-information/publications/statistical/health-survey-for-england/2022-part-2/adult-overweight-and-obesity" TargetMode="External"/><Relationship Id="rId14" Type="http://schemas.openxmlformats.org/officeDocument/2006/relationships/hyperlink" Target="https://doi.org/10.1136/qshc.2010.042085"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s://doi.org/10.18502/ijph.v54i10.20121" TargetMode="External"/><Relationship Id="rId13" Type="http://schemas.openxmlformats.org/officeDocument/2006/relationships/hyperlink" Target="https://doi.org/10.1136/qshc.2010.042085" TargetMode="External"/><Relationship Id="rId3" Type="http://schemas.openxmlformats.org/officeDocument/2006/relationships/hyperlink" Target="https://www.bbc.com/news/articles/c8j2m2zrrxko" TargetMode="External"/><Relationship Id="rId7" Type="http://schemas.openxmlformats.org/officeDocument/2006/relationships/hyperlink" Target="https://www.worldobesity.org/resources/resource-library/world-obesity-atlas-2025" TargetMode="External"/><Relationship Id="rId12" Type="http://schemas.openxmlformats.org/officeDocument/2006/relationships/hyperlink" Target="https://doi.org/10.1093/eurpub/cky214.182" TargetMode="External"/><Relationship Id="rId2" Type="http://schemas.openxmlformats.org/officeDocument/2006/relationships/hyperlink" Target="https://doi.org/10.1002/oby.24024" TargetMode="External"/><Relationship Id="rId1" Type="http://schemas.openxmlformats.org/officeDocument/2006/relationships/slideLayout" Target="../slideLayouts/slideLayout2.xml"/><Relationship Id="rId6" Type="http://schemas.openxmlformats.org/officeDocument/2006/relationships/hyperlink" Target="https://www.who.int/news-room/fact-sheets/detail/obesity-and-overweight" TargetMode="External"/><Relationship Id="rId11" Type="http://schemas.openxmlformats.org/officeDocument/2006/relationships/hyperlink" Target="https://doi.org/10.1177/0017896915619645" TargetMode="External"/><Relationship Id="rId5" Type="http://schemas.openxmlformats.org/officeDocument/2006/relationships/hyperlink" Target="https://doi.org/10.2196/11992" TargetMode="External"/><Relationship Id="rId10" Type="http://schemas.openxmlformats.org/officeDocument/2006/relationships/hyperlink" Target="https://www.england.nhs.uk/digital-weight-management/" TargetMode="External"/><Relationship Id="rId4" Type="http://schemas.openxmlformats.org/officeDocument/2006/relationships/hyperlink" Target="https://timesofindia.indiatimes.com/etimes/wellness/uks-obesity-crisis-alarming-surge-among-young-adults-which-places-are-the-most-obese/articleshow/132061160.cms" TargetMode="External"/><Relationship Id="rId9" Type="http://schemas.openxmlformats.org/officeDocument/2006/relationships/hyperlink" Target="https://digital.nhs.uk/data-and-information/publications/statistical/health-survey-for-england/2024/adults-overweight-and-obesity" TargetMode="External"/><Relationship Id="rId14" Type="http://schemas.openxmlformats.org/officeDocument/2006/relationships/hyperlink" Target="https://www.statista.com/statistics/333927/overweight-individuals-by-gender-and-region-england-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2B7588">
            <a:alpha val="20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BADDC-AFE4-0AFC-90B4-9FA6F1B66F40}"/>
              </a:ext>
            </a:extLst>
          </p:cNvPr>
          <p:cNvSpPr>
            <a:spLocks noGrp="1"/>
          </p:cNvSpPr>
          <p:nvPr>
            <p:ph type="title"/>
          </p:nvPr>
        </p:nvSpPr>
        <p:spPr>
          <a:xfrm>
            <a:off x="442451" y="1800787"/>
            <a:ext cx="11307097" cy="3088227"/>
          </a:xfrm>
        </p:spPr>
        <p:txBody>
          <a:bodyPr>
            <a:normAutofit fontScale="90000"/>
          </a:bodyPr>
          <a:lstStyle/>
          <a:p>
            <a:pPr>
              <a:lnSpc>
                <a:spcPct val="150000"/>
              </a:lnSpc>
              <a:defRPr sz="1800" b="1">
                <a:latin typeface="Arial"/>
                <a:ea typeface="Arial"/>
                <a:cs typeface="Arial"/>
                <a:sym typeface="Arial"/>
              </a:defRPr>
            </a:pPr>
            <a:r>
              <a:rPr lang="en-IN" sz="2200" dirty="0"/>
              <a:t>Module Code: LCHS7009 </a:t>
            </a:r>
            <a:br>
              <a:rPr lang="en-IN" sz="2200" dirty="0"/>
            </a:br>
            <a:r>
              <a:rPr lang="en-IN" sz="2200" dirty="0"/>
              <a:t>Module Title: Population Health and Digital Health Promotion </a:t>
            </a:r>
            <a:br>
              <a:rPr lang="en-IN" sz="2200" dirty="0"/>
            </a:br>
            <a:r>
              <a:rPr lang="en-IN" sz="2200" dirty="0"/>
              <a:t>Lecturers’ Name: Diola </a:t>
            </a:r>
            <a:r>
              <a:rPr lang="en-IN" sz="2200" dirty="0" err="1"/>
              <a:t>Bijlhout</a:t>
            </a:r>
            <a:r>
              <a:rPr lang="en-IN" sz="2200" dirty="0"/>
              <a:t> </a:t>
            </a:r>
            <a:br>
              <a:rPr lang="en-IN" sz="2200" dirty="0"/>
            </a:br>
            <a:r>
              <a:rPr lang="en-IN" sz="2200" dirty="0"/>
              <a:t>Assignment title: Component 3 Group </a:t>
            </a:r>
            <a:r>
              <a:rPr lang="en-IN" sz="2200" dirty="0" err="1"/>
              <a:t>Group</a:t>
            </a:r>
            <a:r>
              <a:rPr lang="en-IN" sz="2200" dirty="0"/>
              <a:t> Presentation</a:t>
            </a:r>
            <a:br>
              <a:rPr lang="en-IN" sz="2200" dirty="0"/>
            </a:br>
            <a:r>
              <a:rPr lang="en-IN" sz="2200" dirty="0"/>
              <a:t>Title: </a:t>
            </a:r>
            <a:r>
              <a:rPr lang="en-IN" sz="2200" dirty="0" err="1"/>
              <a:t>NutriSync</a:t>
            </a:r>
            <a:r>
              <a:rPr lang="en-IN" sz="2200" dirty="0"/>
              <a:t> AI: An Intelligent Digital Health Ecosystem for Obesity Prevention Among Young Adults (18–25 Years) in the UK</a:t>
            </a:r>
            <a:br>
              <a:rPr lang="en-IN" dirty="0"/>
            </a:br>
            <a:endParaRPr lang="en-IN" dirty="0"/>
          </a:p>
        </p:txBody>
      </p:sp>
      <p:sp>
        <p:nvSpPr>
          <p:cNvPr id="3" name="Text Placeholder 2">
            <a:extLst>
              <a:ext uri="{FF2B5EF4-FFF2-40B4-BE49-F238E27FC236}">
                <a16:creationId xmlns:a16="http://schemas.microsoft.com/office/drawing/2014/main" id="{4A04308F-B178-FA3E-7F12-B7E27DD7BAF9}"/>
              </a:ext>
            </a:extLst>
          </p:cNvPr>
          <p:cNvSpPr>
            <a:spLocks noGrp="1"/>
          </p:cNvSpPr>
          <p:nvPr>
            <p:ph type="body" sz="quarter" idx="1"/>
          </p:nvPr>
        </p:nvSpPr>
        <p:spPr>
          <a:xfrm>
            <a:off x="1956187" y="5057213"/>
            <a:ext cx="8642555" cy="1618892"/>
          </a:xfrm>
        </p:spPr>
        <p:txBody>
          <a:bodyPr>
            <a:normAutofit/>
          </a:bodyPr>
          <a:lstStyle/>
          <a:p>
            <a:pPr marL="342900" indent="-342900">
              <a:buFont typeface="Arial" panose="020B0604020202020204" pitchFamily="34" charset="0"/>
              <a:buChar char="•"/>
            </a:pPr>
            <a:r>
              <a:rPr lang="en-IN" sz="2000" dirty="0" err="1">
                <a:latin typeface="Arial" panose="020B0604020202020204" pitchFamily="34" charset="0"/>
                <a:cs typeface="Arial" panose="020B0604020202020204" pitchFamily="34" charset="0"/>
              </a:rPr>
              <a:t>Justfication</a:t>
            </a:r>
            <a:r>
              <a:rPr lang="en-IN" sz="2000" dirty="0">
                <a:latin typeface="Arial" panose="020B0604020202020204" pitchFamily="34" charset="0"/>
                <a:cs typeface="Arial" panose="020B0604020202020204" pitchFamily="34" charset="0"/>
              </a:rPr>
              <a:t>: </a:t>
            </a:r>
            <a:r>
              <a:rPr lang="en-IN" sz="2000" dirty="0" err="1">
                <a:latin typeface="Arial" panose="020B0604020202020204" pitchFamily="34" charset="0"/>
                <a:cs typeface="Arial" panose="020B0604020202020204" pitchFamily="34" charset="0"/>
              </a:rPr>
              <a:t>Adnankhan</a:t>
            </a:r>
            <a:r>
              <a:rPr lang="en-IN" sz="2000" dirty="0">
                <a:latin typeface="Arial" panose="020B0604020202020204" pitchFamily="34" charset="0"/>
                <a:cs typeface="Arial" panose="020B0604020202020204" pitchFamily="34" charset="0"/>
              </a:rPr>
              <a:t> </a:t>
            </a:r>
            <a:r>
              <a:rPr lang="en-IN" sz="2000" dirty="0" err="1">
                <a:latin typeface="Arial" panose="020B0604020202020204" pitchFamily="34" charset="0"/>
                <a:cs typeface="Arial" panose="020B0604020202020204" pitchFamily="34" charset="0"/>
              </a:rPr>
              <a:t>Firojkhan</a:t>
            </a:r>
            <a:r>
              <a:rPr lang="en-IN" sz="2000" dirty="0">
                <a:latin typeface="Arial" panose="020B0604020202020204" pitchFamily="34" charset="0"/>
                <a:cs typeface="Arial" panose="020B0604020202020204" pitchFamily="34" charset="0"/>
              </a:rPr>
              <a:t> Sindhi- 2528923 </a:t>
            </a:r>
          </a:p>
          <a:p>
            <a:pPr marL="342900" indent="-342900">
              <a:buFont typeface="Arial" panose="020B0604020202020204" pitchFamily="34" charset="0"/>
              <a:buChar char="•"/>
            </a:pPr>
            <a:r>
              <a:rPr lang="en-IN" sz="2000" dirty="0">
                <a:latin typeface="Arial" panose="020B0604020202020204" pitchFamily="34" charset="0"/>
                <a:cs typeface="Arial" panose="020B0604020202020204" pitchFamily="34" charset="0"/>
              </a:rPr>
              <a:t>Application: </a:t>
            </a:r>
            <a:r>
              <a:rPr lang="en-US" sz="2000" dirty="0">
                <a:latin typeface="Arial" panose="020B0604020202020204" pitchFamily="34" charset="0"/>
                <a:cs typeface="Arial" panose="020B0604020202020204" pitchFamily="34" charset="0"/>
              </a:rPr>
              <a:t>Sona Jandi Sila- 2216032</a:t>
            </a:r>
          </a:p>
          <a:p>
            <a:pPr marL="342900" indent="-342900">
              <a:buFont typeface="Arial" panose="020B0604020202020204" pitchFamily="34" charset="0"/>
              <a:buChar char="•"/>
            </a:pPr>
            <a:r>
              <a:rPr lang="en-IN" sz="2000" dirty="0">
                <a:latin typeface="Arial" panose="020B0604020202020204" pitchFamily="34" charset="0"/>
                <a:cs typeface="Arial" panose="020B0604020202020204" pitchFamily="34" charset="0"/>
              </a:rPr>
              <a:t>Barrier : Norin </a:t>
            </a:r>
            <a:r>
              <a:rPr lang="en-IN" sz="2000" dirty="0" err="1">
                <a:latin typeface="Arial" panose="020B0604020202020204" pitchFamily="34" charset="0"/>
                <a:cs typeface="Arial" panose="020B0604020202020204" pitchFamily="34" charset="0"/>
              </a:rPr>
              <a:t>Mohamadmunafkhan</a:t>
            </a:r>
            <a:r>
              <a:rPr lang="en-IN" sz="2000" dirty="0">
                <a:latin typeface="Arial" panose="020B0604020202020204" pitchFamily="34" charset="0"/>
                <a:cs typeface="Arial" panose="020B0604020202020204" pitchFamily="34" charset="0"/>
              </a:rPr>
              <a:t> Qureshi-2528087</a:t>
            </a:r>
          </a:p>
          <a:p>
            <a:pPr marL="342900" indent="-342900">
              <a:buFont typeface="Arial" panose="020B0604020202020204" pitchFamily="34" charset="0"/>
              <a:buChar char="•"/>
            </a:pPr>
            <a:r>
              <a:rPr lang="en-IN" sz="2000" dirty="0">
                <a:latin typeface="Arial" panose="020B0604020202020204" pitchFamily="34" charset="0"/>
                <a:cs typeface="Arial" panose="020B0604020202020204" pitchFamily="34" charset="0"/>
              </a:rPr>
              <a:t>Benefits and future impact: </a:t>
            </a:r>
            <a:r>
              <a:rPr lang="en-IN" altLang="en-US" sz="2000" dirty="0" err="1">
                <a:latin typeface="Arial" panose="020B0604020202020204" pitchFamily="34" charset="0"/>
                <a:cs typeface="Arial" panose="020B0604020202020204" pitchFamily="34" charset="0"/>
              </a:rPr>
              <a:t>Zakiyabanu</a:t>
            </a:r>
            <a:r>
              <a:rPr lang="en-IN" altLang="en-US" sz="2000" dirty="0">
                <a:latin typeface="Arial" panose="020B0604020202020204" pitchFamily="34" charset="0"/>
                <a:cs typeface="Arial" panose="020B0604020202020204" pitchFamily="34" charset="0"/>
              </a:rPr>
              <a:t> </a:t>
            </a:r>
            <a:r>
              <a:rPr lang="en-IN" altLang="en-US" sz="2000">
                <a:latin typeface="Arial" panose="020B0604020202020204" pitchFamily="34" charset="0"/>
                <a:cs typeface="Arial" panose="020B0604020202020204" pitchFamily="34" charset="0"/>
              </a:rPr>
              <a:t>Zakirhusen </a:t>
            </a:r>
            <a:r>
              <a:rPr lang="en-IN" altLang="en-US" sz="2000" dirty="0">
                <a:latin typeface="Arial" panose="020B0604020202020204" pitchFamily="34" charset="0"/>
                <a:cs typeface="Arial" panose="020B0604020202020204" pitchFamily="34" charset="0"/>
              </a:rPr>
              <a:t>Malek- </a:t>
            </a:r>
            <a:r>
              <a:rPr lang="en-US" altLang="en-US" sz="2000" dirty="0">
                <a:latin typeface="Arial" panose="020B0604020202020204" pitchFamily="34" charset="0"/>
                <a:cs typeface="Arial" panose="020B0604020202020204" pitchFamily="34" charset="0"/>
              </a:rPr>
              <a:t>2531983</a:t>
            </a:r>
            <a:endParaRPr lang="en-IN"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IN" sz="2000" dirty="0"/>
          </a:p>
        </p:txBody>
      </p:sp>
      <p:pic>
        <p:nvPicPr>
          <p:cNvPr id="16" name="Picture 3" descr="Picture 3">
            <a:extLst>
              <a:ext uri="{FF2B5EF4-FFF2-40B4-BE49-F238E27FC236}">
                <a16:creationId xmlns:a16="http://schemas.microsoft.com/office/drawing/2014/main" id="{14F69D59-543C-FD00-A774-F1E6CEADF29A}"/>
              </a:ext>
            </a:extLst>
          </p:cNvPr>
          <p:cNvPicPr>
            <a:picLocks noChangeAspect="1"/>
          </p:cNvPicPr>
          <p:nvPr/>
        </p:nvPicPr>
        <p:blipFill>
          <a:blip r:embed="rId2"/>
          <a:stretch>
            <a:fillRect/>
          </a:stretch>
        </p:blipFill>
        <p:spPr>
          <a:xfrm>
            <a:off x="4318842" y="181895"/>
            <a:ext cx="3554313" cy="1460501"/>
          </a:xfrm>
          <a:prstGeom prst="rect">
            <a:avLst/>
          </a:prstGeom>
          <a:ln w="12700">
            <a:miter lim="400000"/>
          </a:ln>
        </p:spPr>
      </p:pic>
    </p:spTree>
    <p:extLst>
      <p:ext uri="{BB962C8B-B14F-4D97-AF65-F5344CB8AC3E}">
        <p14:creationId xmlns:p14="http://schemas.microsoft.com/office/powerpoint/2010/main" val="532387187"/>
      </p:ext>
    </p:extLst>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0" name="Content Placeholder 2"/>
          <p:cNvSpPr txBox="1">
            <a:spLocks noGrp="1"/>
          </p:cNvSpPr>
          <p:nvPr>
            <p:ph type="body" idx="1"/>
          </p:nvPr>
        </p:nvSpPr>
        <p:spPr>
          <a:xfrm>
            <a:off x="838200" y="1117703"/>
            <a:ext cx="10515600" cy="4351338"/>
          </a:xfrm>
          <a:prstGeom prst="rect">
            <a:avLst/>
          </a:prstGeom>
        </p:spPr>
        <p:txBody>
          <a:bodyPr/>
          <a:lstStyle/>
          <a:p>
            <a:pPr marL="0" indent="0" algn="ctr">
              <a:lnSpc>
                <a:spcPct val="150000"/>
              </a:lnSpc>
              <a:buSzTx/>
              <a:buNone/>
              <a:defRPr sz="1800" b="1">
                <a:latin typeface="Arial"/>
                <a:ea typeface="Arial"/>
                <a:cs typeface="Arial"/>
                <a:sym typeface="Arial"/>
              </a:defRPr>
            </a:pPr>
            <a:r>
              <a:rPr dirty="0"/>
              <a:t>Module Code: LCHS7009 </a:t>
            </a:r>
          </a:p>
          <a:p>
            <a:pPr marL="0" indent="0" algn="ctr">
              <a:lnSpc>
                <a:spcPct val="150000"/>
              </a:lnSpc>
              <a:buSzTx/>
              <a:buNone/>
              <a:defRPr sz="1800" b="1">
                <a:latin typeface="Arial"/>
                <a:ea typeface="Arial"/>
                <a:cs typeface="Arial"/>
                <a:sym typeface="Arial"/>
              </a:defRPr>
            </a:pPr>
            <a:r>
              <a:rPr dirty="0"/>
              <a:t>Module Title: Population Health and Digital Health Promotion </a:t>
            </a:r>
          </a:p>
          <a:p>
            <a:pPr marL="0" indent="0" algn="ctr">
              <a:lnSpc>
                <a:spcPct val="150000"/>
              </a:lnSpc>
              <a:buSzTx/>
              <a:buNone/>
              <a:defRPr sz="1800" b="1">
                <a:latin typeface="Arial"/>
                <a:ea typeface="Arial"/>
                <a:cs typeface="Arial"/>
                <a:sym typeface="Arial"/>
              </a:defRPr>
            </a:pPr>
            <a:r>
              <a:rPr dirty="0"/>
              <a:t>Lecturers’ Name: Diola </a:t>
            </a:r>
            <a:r>
              <a:rPr dirty="0" err="1"/>
              <a:t>Bijlhout</a:t>
            </a:r>
            <a:r>
              <a:rPr dirty="0"/>
              <a:t> </a:t>
            </a:r>
          </a:p>
          <a:p>
            <a:pPr marL="0" indent="0" algn="ctr">
              <a:lnSpc>
                <a:spcPct val="150000"/>
              </a:lnSpc>
              <a:buSzTx/>
              <a:buNone/>
              <a:defRPr sz="1800" b="1">
                <a:latin typeface="Arial"/>
                <a:ea typeface="Arial"/>
                <a:cs typeface="Arial"/>
                <a:sym typeface="Arial"/>
              </a:defRPr>
            </a:pPr>
            <a:r>
              <a:rPr dirty="0"/>
              <a:t>Assignment title: Component 3 Group Project Presentation</a:t>
            </a:r>
          </a:p>
          <a:p>
            <a:pPr marL="0" indent="0" algn="ctr">
              <a:lnSpc>
                <a:spcPct val="150000"/>
              </a:lnSpc>
              <a:buSzTx/>
              <a:buNone/>
              <a:defRPr sz="1800" b="1">
                <a:latin typeface="Arial"/>
                <a:ea typeface="Arial"/>
                <a:cs typeface="Arial"/>
                <a:sym typeface="Arial"/>
              </a:defRPr>
            </a:pPr>
            <a:r>
              <a:rPr dirty="0"/>
              <a:t>Title: </a:t>
            </a:r>
            <a:r>
              <a:rPr dirty="0" err="1"/>
              <a:t>NutriSync</a:t>
            </a:r>
            <a:r>
              <a:rPr dirty="0"/>
              <a:t> AI: An Intelligent Digital Health Ecosystem for Obesity Prevention Among Young Adults (18–25 Years) in the UK</a:t>
            </a:r>
          </a:p>
          <a:p>
            <a:pPr marL="0" indent="0" algn="ctr">
              <a:lnSpc>
                <a:spcPct val="150000"/>
              </a:lnSpc>
              <a:buSzTx/>
              <a:buNone/>
              <a:defRPr sz="1800" b="1">
                <a:latin typeface="Arial"/>
                <a:ea typeface="Arial"/>
                <a:cs typeface="Arial"/>
                <a:sym typeface="Arial"/>
              </a:defRPr>
            </a:pPr>
            <a:r>
              <a:rPr dirty="0"/>
              <a:t>Student’s name: Adnan</a:t>
            </a:r>
            <a:r>
              <a:rPr lang="en-IN" dirty="0"/>
              <a:t>khan </a:t>
            </a:r>
            <a:r>
              <a:rPr lang="en-IN" dirty="0" err="1"/>
              <a:t>Firojkhan</a:t>
            </a:r>
            <a:r>
              <a:rPr lang="en-IN" dirty="0"/>
              <a:t> Sindhi</a:t>
            </a:r>
            <a:endParaRPr dirty="0"/>
          </a:p>
          <a:p>
            <a:pPr marL="0" indent="0" algn="ctr">
              <a:lnSpc>
                <a:spcPct val="150000"/>
              </a:lnSpc>
              <a:buSzTx/>
              <a:buNone/>
              <a:defRPr sz="1800" b="1">
                <a:latin typeface="Arial"/>
                <a:ea typeface="Arial"/>
                <a:cs typeface="Arial"/>
                <a:sym typeface="Arial"/>
              </a:defRPr>
            </a:pPr>
            <a:r>
              <a:rPr dirty="0"/>
              <a:t>Student number: </a:t>
            </a:r>
            <a:r>
              <a:rPr lang="en-IN" dirty="0"/>
              <a:t>2528923</a:t>
            </a:r>
            <a:endParaRPr dirty="0"/>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2" name="Title 1"/>
          <p:cNvSpPr txBox="1">
            <a:spLocks noGrp="1"/>
          </p:cNvSpPr>
          <p:nvPr>
            <p:ph type="title"/>
          </p:nvPr>
        </p:nvSpPr>
        <p:spPr>
          <a:xfrm>
            <a:off x="0" y="0"/>
            <a:ext cx="12192000" cy="782357"/>
          </a:xfrm>
          <a:prstGeom prst="rect">
            <a:avLst/>
          </a:prstGeom>
        </p:spPr>
        <p:txBody>
          <a:bodyPr/>
          <a:lstStyle>
            <a:lvl1pPr algn="ctr">
              <a:defRPr sz="4000" b="1">
                <a:solidFill>
                  <a:srgbClr val="0C2B64"/>
                </a:solidFill>
                <a:latin typeface="Arial"/>
                <a:ea typeface="Arial"/>
                <a:cs typeface="Arial"/>
                <a:sym typeface="Arial"/>
              </a:defRPr>
            </a:lvl1pPr>
          </a:lstStyle>
          <a:p>
            <a:r>
              <a:t>Introduction</a:t>
            </a:r>
          </a:p>
        </p:txBody>
      </p:sp>
      <p:grpSp>
        <p:nvGrpSpPr>
          <p:cNvPr id="125" name="Rectangle 4"/>
          <p:cNvGrpSpPr/>
          <p:nvPr/>
        </p:nvGrpSpPr>
        <p:grpSpPr>
          <a:xfrm>
            <a:off x="555811" y="782355"/>
            <a:ext cx="10972801" cy="3108327"/>
            <a:chOff x="0" y="0"/>
            <a:chExt cx="10972799" cy="3108325"/>
          </a:xfrm>
          <a:noFill/>
        </p:grpSpPr>
        <p:sp>
          <p:nvSpPr>
            <p:cNvPr id="123" name="Rectangle"/>
            <p:cNvSpPr/>
            <p:nvPr/>
          </p:nvSpPr>
          <p:spPr>
            <a:xfrm>
              <a:off x="-1" y="0"/>
              <a:ext cx="10972801" cy="3108326"/>
            </a:xfrm>
            <a:prstGeom prst="rect">
              <a:avLst/>
            </a:prstGeom>
            <a:grpFill/>
            <a:ln w="12700" cap="flat">
              <a:noFill/>
              <a:prstDash val="solid"/>
              <a:miter lim="800000"/>
            </a:ln>
            <a:effectLst/>
          </p:spPr>
          <p:txBody>
            <a:bodyPr wrap="square" lIns="45719" tIns="45719" rIns="45719" bIns="45719" numCol="1" anchor="ctr">
              <a:noAutofit/>
            </a:bodyPr>
            <a:lstStyle/>
            <a:p>
              <a:pPr algn="just">
                <a:lnSpc>
                  <a:spcPct val="150000"/>
                </a:lnSpc>
                <a:defRPr>
                  <a:solidFill>
                    <a:srgbClr val="FFFFFF"/>
                  </a:solidFill>
                </a:defRPr>
              </a:pPr>
              <a:endParaRPr/>
            </a:p>
          </p:txBody>
        </p:sp>
        <p:sp>
          <p:nvSpPr>
            <p:cNvPr id="124" name="Obesity defines a specific condition of the human body with excessive BMI (WHO, 2025), significantly causing health problems.…"/>
            <p:cNvSpPr txBox="1"/>
            <p:nvPr/>
          </p:nvSpPr>
          <p:spPr>
            <a:xfrm>
              <a:off x="52069" y="388055"/>
              <a:ext cx="10868660" cy="2332216"/>
            </a:xfrm>
            <a:prstGeom prst="rect">
              <a:avLst/>
            </a:prstGeom>
            <a:grp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p>
              <a:pPr marL="285750" indent="-285750" algn="just">
                <a:lnSpc>
                  <a:spcPct val="150000"/>
                </a:lnSpc>
                <a:buSzPct val="100000"/>
                <a:buFont typeface="Arial"/>
                <a:buChar char="•"/>
                <a:defRPr>
                  <a:latin typeface="Arial"/>
                  <a:ea typeface="Arial"/>
                  <a:cs typeface="Arial"/>
                  <a:sym typeface="Arial"/>
                </a:defRPr>
              </a:pPr>
              <a:r>
                <a:t>Obesity defines a specific condition of the human body with excessive BMI (WHO, 2025), significantly causing health problems. </a:t>
              </a:r>
              <a:endParaRPr>
                <a:solidFill>
                  <a:srgbClr val="FFFFFF"/>
                </a:solidFill>
              </a:endParaRPr>
            </a:p>
            <a:p>
              <a:pPr marL="285750" indent="-285750" algn="just">
                <a:lnSpc>
                  <a:spcPct val="150000"/>
                </a:lnSpc>
                <a:buSzPct val="100000"/>
                <a:buFont typeface="Arial"/>
                <a:buChar char="•"/>
                <a:defRPr>
                  <a:latin typeface="Arial"/>
                  <a:ea typeface="Arial"/>
                  <a:cs typeface="Arial"/>
                  <a:sym typeface="Arial"/>
                </a:defRPr>
              </a:pPr>
              <a:r>
                <a:t>This presentation aims to  evaluate obesity prevalence in the UK and the effectiveness of   a digital intervention in preventing obesity.</a:t>
              </a:r>
              <a:endParaRPr>
                <a:solidFill>
                  <a:srgbClr val="FFFFFF"/>
                </a:solidFill>
              </a:endParaRPr>
            </a:p>
            <a:p>
              <a:pPr marL="285750" indent="-285750" algn="just">
                <a:lnSpc>
                  <a:spcPct val="150000"/>
                </a:lnSpc>
                <a:buSzPct val="100000"/>
                <a:buFont typeface="Arial"/>
                <a:buChar char="•"/>
                <a:defRPr>
                  <a:latin typeface="Arial"/>
                  <a:ea typeface="Arial"/>
                  <a:cs typeface="Arial"/>
                  <a:sym typeface="Arial"/>
                </a:defRPr>
              </a:pPr>
              <a:r>
                <a:t>Young adults aged 18-25 have been selected, as they are mostly diagnosed with obesity in the UK (Triggle, 2026).</a:t>
              </a:r>
            </a:p>
          </p:txBody>
        </p:sp>
      </p:grpSp>
      <p:pic>
        <p:nvPicPr>
          <p:cNvPr id="126" name="Picture 2" descr="Picture 2"/>
          <p:cNvPicPr>
            <a:picLocks noChangeAspect="1"/>
          </p:cNvPicPr>
          <p:nvPr/>
        </p:nvPicPr>
        <p:blipFill>
          <a:blip r:embed="rId2"/>
          <a:stretch>
            <a:fillRect/>
          </a:stretch>
        </p:blipFill>
        <p:spPr>
          <a:xfrm>
            <a:off x="3602076" y="4354611"/>
            <a:ext cx="4666854" cy="1721034"/>
          </a:xfrm>
          <a:prstGeom prst="rect">
            <a:avLst/>
          </a:prstGeom>
          <a:ln w="12700">
            <a:miter lim="400000"/>
          </a:ln>
        </p:spPr>
      </p:pic>
      <p:sp>
        <p:nvSpPr>
          <p:cNvPr id="127" name="Rectangle 3"/>
          <p:cNvSpPr txBox="1"/>
          <p:nvPr/>
        </p:nvSpPr>
        <p:spPr>
          <a:xfrm>
            <a:off x="3093720" y="5958359"/>
            <a:ext cx="6004560" cy="74697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ctr">
              <a:lnSpc>
                <a:spcPct val="150000"/>
              </a:lnSpc>
              <a:spcBef>
                <a:spcPts val="1200"/>
              </a:spcBef>
              <a:defRPr>
                <a:solidFill>
                  <a:srgbClr val="333333"/>
                </a:solidFill>
                <a:latin typeface="Arial"/>
                <a:ea typeface="Arial"/>
                <a:cs typeface="Arial"/>
                <a:sym typeface="Arial"/>
              </a:defRPr>
            </a:pPr>
            <a:r>
              <a:t>Figure 1: World Health Organisation Logo</a:t>
            </a:r>
          </a:p>
          <a:p>
            <a:pPr algn="ctr">
              <a:lnSpc>
                <a:spcPct val="150000"/>
              </a:lnSpc>
              <a:spcBef>
                <a:spcPts val="1200"/>
              </a:spcBef>
              <a:defRPr>
                <a:solidFill>
                  <a:srgbClr val="333333"/>
                </a:solidFill>
                <a:latin typeface="Arial"/>
                <a:ea typeface="Arial"/>
                <a:cs typeface="Arial"/>
                <a:sym typeface="Arial"/>
              </a:defRPr>
            </a:pPr>
            <a:r>
              <a:t>(source: WHO, 2025)</a:t>
            </a: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9" name="Title 1"/>
          <p:cNvSpPr txBox="1">
            <a:spLocks noGrp="1"/>
          </p:cNvSpPr>
          <p:nvPr>
            <p:ph type="title"/>
          </p:nvPr>
        </p:nvSpPr>
        <p:spPr>
          <a:xfrm>
            <a:off x="-71717" y="62337"/>
            <a:ext cx="12263718" cy="764429"/>
          </a:xfrm>
          <a:prstGeom prst="rect">
            <a:avLst/>
          </a:prstGeom>
        </p:spPr>
        <p:txBody>
          <a:bodyPr>
            <a:normAutofit fontScale="90000"/>
          </a:bodyPr>
          <a:lstStyle>
            <a:lvl1pPr algn="ctr">
              <a:lnSpc>
                <a:spcPct val="150000"/>
              </a:lnSpc>
              <a:defRPr sz="4000" b="1">
                <a:latin typeface="Arial"/>
                <a:ea typeface="Arial"/>
                <a:cs typeface="Arial"/>
                <a:sym typeface="Arial"/>
              </a:defRPr>
            </a:lvl1pPr>
          </a:lstStyle>
          <a:p>
            <a:r>
              <a:t>Why Obesity?</a:t>
            </a:r>
          </a:p>
        </p:txBody>
      </p:sp>
      <p:grpSp>
        <p:nvGrpSpPr>
          <p:cNvPr id="132" name="Rectangle 3"/>
          <p:cNvGrpSpPr/>
          <p:nvPr/>
        </p:nvGrpSpPr>
        <p:grpSpPr>
          <a:xfrm>
            <a:off x="627529" y="1061846"/>
            <a:ext cx="10919012" cy="2541967"/>
            <a:chOff x="0" y="0"/>
            <a:chExt cx="10919011" cy="2541965"/>
          </a:xfrm>
        </p:grpSpPr>
        <p:sp>
          <p:nvSpPr>
            <p:cNvPr id="130" name="Rectangle"/>
            <p:cNvSpPr/>
            <p:nvPr/>
          </p:nvSpPr>
          <p:spPr>
            <a:xfrm>
              <a:off x="0" y="0"/>
              <a:ext cx="10919012" cy="2541966"/>
            </a:xfrm>
            <a:prstGeom prst="rect">
              <a:avLst/>
            </a:prstGeom>
            <a:solidFill>
              <a:srgbClr val="E2F0D9"/>
            </a:solidFill>
            <a:ln w="12700" cap="flat">
              <a:solidFill>
                <a:srgbClr val="42719B"/>
              </a:solidFill>
              <a:prstDash val="solid"/>
              <a:miter lim="800000"/>
            </a:ln>
            <a:effectLst/>
          </p:spPr>
          <p:txBody>
            <a:bodyPr wrap="square" lIns="45719" tIns="45719" rIns="45719" bIns="45719" numCol="1" anchor="ctr">
              <a:noAutofit/>
            </a:bodyPr>
            <a:lstStyle/>
            <a:p>
              <a:pPr algn="just">
                <a:lnSpc>
                  <a:spcPct val="150000"/>
                </a:lnSpc>
                <a:defRPr>
                  <a:solidFill>
                    <a:srgbClr val="FFFFFF"/>
                  </a:solidFill>
                </a:defRPr>
              </a:pPr>
              <a:endParaRPr/>
            </a:p>
          </p:txBody>
        </p:sp>
        <p:sp>
          <p:nvSpPr>
            <p:cNvPr id="131" name="Around 2.5 billion adults aged 18 years or above were overweight, while 890 million adults were completely obese (WHO, 2025).…"/>
            <p:cNvSpPr txBox="1"/>
            <p:nvPr/>
          </p:nvSpPr>
          <p:spPr>
            <a:xfrm>
              <a:off x="52070" y="104875"/>
              <a:ext cx="10814872" cy="2332216"/>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p>
              <a:pPr marL="285750" indent="-285750" algn="just">
                <a:lnSpc>
                  <a:spcPct val="150000"/>
                </a:lnSpc>
                <a:buSzPct val="100000"/>
                <a:buFont typeface="Arial"/>
                <a:buChar char="•"/>
                <a:defRPr>
                  <a:latin typeface="Arial"/>
                  <a:ea typeface="Arial"/>
                  <a:cs typeface="Arial"/>
                  <a:sym typeface="Arial"/>
                </a:defRPr>
              </a:pPr>
              <a:r>
                <a:rPr dirty="0"/>
                <a:t>Around 2.5 billion adults aged 18 years or above were overweight, while 890 million adults were completely obese (WHO, 2025).</a:t>
              </a:r>
              <a:endParaRPr dirty="0">
                <a:solidFill>
                  <a:srgbClr val="FFFFFF"/>
                </a:solidFill>
              </a:endParaRPr>
            </a:p>
            <a:p>
              <a:pPr marL="285750" indent="-285750" algn="just">
                <a:lnSpc>
                  <a:spcPct val="150000"/>
                </a:lnSpc>
                <a:buSzPct val="100000"/>
                <a:buFont typeface="Arial"/>
                <a:buChar char="•"/>
                <a:defRPr>
                  <a:latin typeface="Arial"/>
                  <a:ea typeface="Arial"/>
                  <a:cs typeface="Arial"/>
                  <a:sym typeface="Arial"/>
                </a:defRPr>
              </a:pPr>
              <a:r>
                <a:rPr dirty="0"/>
                <a:t>The National Institute for Health and Care Excellence (NICE) has recommended that adults should keep waist/weight ratio always below 0.5 (NHS England, 2024).</a:t>
              </a:r>
              <a:endParaRPr dirty="0">
                <a:solidFill>
                  <a:srgbClr val="FFFFFF"/>
                </a:solidFill>
              </a:endParaRPr>
            </a:p>
            <a:p>
              <a:pPr marL="285750" indent="-285750" algn="just">
                <a:lnSpc>
                  <a:spcPct val="150000"/>
                </a:lnSpc>
                <a:buSzPct val="100000"/>
                <a:buFont typeface="Arial"/>
                <a:buChar char="•"/>
                <a:defRPr>
                  <a:latin typeface="Arial"/>
                  <a:ea typeface="Arial"/>
                  <a:cs typeface="Arial"/>
                  <a:sym typeface="Arial"/>
                </a:defRPr>
              </a:pPr>
              <a:r>
                <a:rPr dirty="0"/>
                <a:t>Obesity is increasing in the UK due to the increased preference for fast food, unhealthy lifestyles and a lack of activities.</a:t>
              </a:r>
            </a:p>
          </p:txBody>
        </p:sp>
      </p:grpSp>
      <p:pic>
        <p:nvPicPr>
          <p:cNvPr id="133" name="Picture 2" descr="Picture 2"/>
          <p:cNvPicPr>
            <a:picLocks noChangeAspect="1"/>
          </p:cNvPicPr>
          <p:nvPr/>
        </p:nvPicPr>
        <p:blipFill>
          <a:blip r:embed="rId2"/>
          <a:stretch>
            <a:fillRect/>
          </a:stretch>
        </p:blipFill>
        <p:spPr>
          <a:xfrm>
            <a:off x="973804" y="3730395"/>
            <a:ext cx="4853254" cy="2114594"/>
          </a:xfrm>
          <a:prstGeom prst="rect">
            <a:avLst/>
          </a:prstGeom>
          <a:ln w="12700">
            <a:miter lim="400000"/>
          </a:ln>
        </p:spPr>
      </p:pic>
      <p:pic>
        <p:nvPicPr>
          <p:cNvPr id="134" name="Picture 5" descr="Picture 5"/>
          <p:cNvPicPr>
            <a:picLocks noChangeAspect="1"/>
          </p:cNvPicPr>
          <p:nvPr/>
        </p:nvPicPr>
        <p:blipFill>
          <a:blip r:embed="rId3"/>
          <a:stretch>
            <a:fillRect/>
          </a:stretch>
        </p:blipFill>
        <p:spPr>
          <a:xfrm>
            <a:off x="6325732" y="3730395"/>
            <a:ext cx="4853254" cy="2114594"/>
          </a:xfrm>
          <a:prstGeom prst="rect">
            <a:avLst/>
          </a:prstGeom>
          <a:ln w="12700">
            <a:miter lim="400000"/>
          </a:ln>
        </p:spPr>
      </p:pic>
      <p:sp>
        <p:nvSpPr>
          <p:cNvPr id="135" name="Rectangle 8"/>
          <p:cNvSpPr txBox="1"/>
          <p:nvPr/>
        </p:nvSpPr>
        <p:spPr>
          <a:xfrm>
            <a:off x="406574" y="5844988"/>
            <a:ext cx="6004561" cy="74697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ctr">
              <a:lnSpc>
                <a:spcPct val="150000"/>
              </a:lnSpc>
              <a:spcBef>
                <a:spcPts val="1200"/>
              </a:spcBef>
              <a:defRPr>
                <a:latin typeface="Arial"/>
                <a:ea typeface="Arial"/>
                <a:cs typeface="Arial"/>
                <a:sym typeface="Arial"/>
              </a:defRPr>
            </a:pPr>
            <a:r>
              <a:t>Figure 2: Obesity among men</a:t>
            </a:r>
          </a:p>
          <a:p>
            <a:pPr algn="ctr">
              <a:lnSpc>
                <a:spcPct val="150000"/>
              </a:lnSpc>
              <a:spcBef>
                <a:spcPts val="1200"/>
              </a:spcBef>
              <a:defRPr>
                <a:latin typeface="Arial"/>
                <a:ea typeface="Arial"/>
                <a:cs typeface="Arial"/>
                <a:sym typeface="Arial"/>
              </a:defRPr>
            </a:pPr>
            <a:r>
              <a:t>(source: NHS England, 2024)</a:t>
            </a:r>
          </a:p>
        </p:txBody>
      </p:sp>
      <p:sp>
        <p:nvSpPr>
          <p:cNvPr id="136" name="Rectangle 9"/>
          <p:cNvSpPr txBox="1"/>
          <p:nvPr/>
        </p:nvSpPr>
        <p:spPr>
          <a:xfrm>
            <a:off x="5923215" y="5844988"/>
            <a:ext cx="6004561" cy="74697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ctr">
              <a:lnSpc>
                <a:spcPct val="150000"/>
              </a:lnSpc>
              <a:spcBef>
                <a:spcPts val="1200"/>
              </a:spcBef>
              <a:defRPr>
                <a:latin typeface="Arial"/>
                <a:ea typeface="Arial"/>
                <a:cs typeface="Arial"/>
                <a:sym typeface="Arial"/>
              </a:defRPr>
            </a:pPr>
            <a:r>
              <a:t>Figure 3: Obesity among women</a:t>
            </a:r>
          </a:p>
          <a:p>
            <a:pPr algn="ctr">
              <a:lnSpc>
                <a:spcPct val="150000"/>
              </a:lnSpc>
              <a:spcBef>
                <a:spcPts val="1200"/>
              </a:spcBef>
              <a:defRPr>
                <a:latin typeface="Arial"/>
                <a:ea typeface="Arial"/>
                <a:cs typeface="Arial"/>
                <a:sym typeface="Arial"/>
              </a:defRPr>
            </a:pPr>
            <a:r>
              <a:t>(source: NHS England, 2024)</a:t>
            </a: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8" name="Title 1"/>
          <p:cNvSpPr txBox="1">
            <a:spLocks noGrp="1"/>
          </p:cNvSpPr>
          <p:nvPr>
            <p:ph type="title"/>
          </p:nvPr>
        </p:nvSpPr>
        <p:spPr>
          <a:xfrm>
            <a:off x="0" y="365125"/>
            <a:ext cx="12192000" cy="710641"/>
          </a:xfrm>
          <a:prstGeom prst="rect">
            <a:avLst/>
          </a:prstGeom>
        </p:spPr>
        <p:txBody>
          <a:bodyPr>
            <a:normAutofit fontScale="90000"/>
          </a:bodyPr>
          <a:lstStyle>
            <a:lvl1pPr algn="ctr">
              <a:lnSpc>
                <a:spcPct val="150000"/>
              </a:lnSpc>
              <a:defRPr sz="4000" b="1">
                <a:latin typeface="Arial"/>
                <a:ea typeface="Arial"/>
                <a:cs typeface="Arial"/>
                <a:sym typeface="Arial"/>
              </a:defRPr>
            </a:lvl1pPr>
          </a:lstStyle>
          <a:p>
            <a:r>
              <a:t>UK Statistics</a:t>
            </a:r>
          </a:p>
        </p:txBody>
      </p:sp>
      <p:grpSp>
        <p:nvGrpSpPr>
          <p:cNvPr id="141" name="Rectangle 3"/>
          <p:cNvGrpSpPr/>
          <p:nvPr/>
        </p:nvGrpSpPr>
        <p:grpSpPr>
          <a:xfrm>
            <a:off x="3783105" y="1311018"/>
            <a:ext cx="4294093" cy="5071854"/>
            <a:chOff x="0" y="0"/>
            <a:chExt cx="4294092" cy="5071852"/>
          </a:xfrm>
        </p:grpSpPr>
        <p:sp>
          <p:nvSpPr>
            <p:cNvPr id="139" name="Rectangle"/>
            <p:cNvSpPr/>
            <p:nvPr/>
          </p:nvSpPr>
          <p:spPr>
            <a:xfrm>
              <a:off x="-1" y="-1"/>
              <a:ext cx="4294094" cy="5071854"/>
            </a:xfrm>
            <a:prstGeom prst="rect">
              <a:avLst/>
            </a:prstGeom>
            <a:solidFill>
              <a:srgbClr val="DEEBF7"/>
            </a:solidFill>
            <a:ln w="12700" cap="flat">
              <a:solidFill>
                <a:srgbClr val="42719B"/>
              </a:solidFill>
              <a:prstDash val="solid"/>
              <a:miter lim="800000"/>
            </a:ln>
            <a:effectLst/>
          </p:spPr>
          <p:txBody>
            <a:bodyPr wrap="square" lIns="45719" tIns="45719" rIns="45719" bIns="45719" numCol="1" anchor="ctr">
              <a:noAutofit/>
            </a:bodyPr>
            <a:lstStyle/>
            <a:p>
              <a:pPr algn="just">
                <a:lnSpc>
                  <a:spcPct val="150000"/>
                </a:lnSpc>
                <a:defRPr>
                  <a:solidFill>
                    <a:srgbClr val="FFFFFF"/>
                  </a:solidFill>
                </a:defRPr>
              </a:pPr>
              <a:endParaRPr/>
            </a:p>
          </p:txBody>
        </p:sp>
        <p:sp>
          <p:nvSpPr>
            <p:cNvPr id="140" name="In 2025, 1.6 million premature deaths were recorded from obesity-led diseases, such as diabetes, cancer, heart attacks and stroke (World Obesity Federation, 2025).…"/>
            <p:cNvSpPr txBox="1"/>
            <p:nvPr/>
          </p:nvSpPr>
          <p:spPr>
            <a:xfrm>
              <a:off x="52069" y="180886"/>
              <a:ext cx="4189953" cy="4710080"/>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p>
              <a:pPr marL="285750" indent="-285750" algn="just">
                <a:lnSpc>
                  <a:spcPct val="150000"/>
                </a:lnSpc>
                <a:buSzPct val="100000"/>
                <a:buFont typeface="Arial"/>
                <a:buChar char="•"/>
                <a:defRPr>
                  <a:latin typeface="Arial"/>
                  <a:ea typeface="Arial"/>
                  <a:cs typeface="Arial"/>
                  <a:sym typeface="Arial"/>
                </a:defRPr>
              </a:pPr>
              <a:r>
                <a:t>In 2025, 1.6 million premature deaths were recorded from obesity-led diseases, such as diabetes, cancer, heart attacks and stroke (World Obesity Federation, 2025). </a:t>
              </a:r>
              <a:endParaRPr b="1"/>
            </a:p>
            <a:p>
              <a:pPr marL="285750" indent="-285750" algn="just">
                <a:lnSpc>
                  <a:spcPct val="150000"/>
                </a:lnSpc>
                <a:buSzPct val="100000"/>
                <a:buFont typeface="Arial"/>
                <a:buChar char="•"/>
                <a:defRPr>
                  <a:latin typeface="Arial"/>
                  <a:ea typeface="Arial"/>
                  <a:cs typeface="Arial"/>
                  <a:sym typeface="Arial"/>
                </a:defRPr>
              </a:pPr>
              <a:r>
                <a:t>Trend: Obesity has largely been observed among UK males belonging to young adult age groups.</a:t>
              </a:r>
              <a:endParaRPr>
                <a:solidFill>
                  <a:srgbClr val="FFFFFF"/>
                </a:solidFill>
              </a:endParaRPr>
            </a:p>
            <a:p>
              <a:pPr marL="285750" indent="-285750" algn="just">
                <a:lnSpc>
                  <a:spcPct val="150000"/>
                </a:lnSpc>
                <a:buSzPct val="100000"/>
                <a:buFont typeface="Arial"/>
                <a:buChar char="•"/>
                <a:defRPr>
                  <a:latin typeface="Arial"/>
                  <a:ea typeface="Arial"/>
                  <a:cs typeface="Arial"/>
                  <a:sym typeface="Arial"/>
                </a:defRPr>
              </a:pPr>
              <a:r>
                <a:t>In 2023, around 8716 hospital admissions (13% increase from 2021) were directly caused by Obesity (NHS England, 2026). </a:t>
              </a:r>
            </a:p>
          </p:txBody>
        </p:sp>
      </p:grpSp>
      <p:pic>
        <p:nvPicPr>
          <p:cNvPr id="142" name="image6.png" descr="image6.png"/>
          <p:cNvPicPr>
            <a:picLocks noChangeAspect="1"/>
          </p:cNvPicPr>
          <p:nvPr/>
        </p:nvPicPr>
        <p:blipFill>
          <a:blip r:embed="rId2"/>
          <a:stretch>
            <a:fillRect/>
          </a:stretch>
        </p:blipFill>
        <p:spPr>
          <a:xfrm>
            <a:off x="8193740" y="1311019"/>
            <a:ext cx="3657598" cy="3278910"/>
          </a:xfrm>
          <a:prstGeom prst="rect">
            <a:avLst/>
          </a:prstGeom>
          <a:ln>
            <a:solidFill>
              <a:srgbClr val="000000"/>
            </a:solidFill>
          </a:ln>
        </p:spPr>
      </p:pic>
      <p:sp>
        <p:nvSpPr>
          <p:cNvPr id="143" name="Rectangle 5"/>
          <p:cNvSpPr txBox="1"/>
          <p:nvPr/>
        </p:nvSpPr>
        <p:spPr>
          <a:xfrm>
            <a:off x="8122917" y="4717603"/>
            <a:ext cx="3799242" cy="129568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ctr">
              <a:lnSpc>
                <a:spcPct val="150000"/>
              </a:lnSpc>
              <a:spcBef>
                <a:spcPts val="1200"/>
              </a:spcBef>
              <a:defRPr>
                <a:latin typeface="Arial"/>
                <a:ea typeface="Arial"/>
                <a:cs typeface="Arial"/>
                <a:sym typeface="Arial"/>
              </a:defRPr>
            </a:pPr>
            <a:r>
              <a:t>Figure 5: Share of overweight and obesity in England by gender </a:t>
            </a:r>
          </a:p>
          <a:p>
            <a:pPr algn="ctr">
              <a:lnSpc>
                <a:spcPct val="150000"/>
              </a:lnSpc>
              <a:spcBef>
                <a:spcPts val="1200"/>
              </a:spcBef>
              <a:defRPr>
                <a:latin typeface="Arial"/>
                <a:ea typeface="Arial"/>
                <a:cs typeface="Arial"/>
                <a:sym typeface="Arial"/>
              </a:defRPr>
            </a:pPr>
            <a:r>
              <a:t>(source: Stewart, 2024)</a:t>
            </a:r>
          </a:p>
        </p:txBody>
      </p:sp>
      <p:pic>
        <p:nvPicPr>
          <p:cNvPr id="144" name="image5.png" descr="image5.png"/>
          <p:cNvPicPr>
            <a:picLocks noChangeAspect="1"/>
          </p:cNvPicPr>
          <p:nvPr/>
        </p:nvPicPr>
        <p:blipFill>
          <a:blip r:embed="rId3"/>
          <a:stretch>
            <a:fillRect/>
          </a:stretch>
        </p:blipFill>
        <p:spPr>
          <a:xfrm>
            <a:off x="285679" y="1311018"/>
            <a:ext cx="3380884" cy="3009970"/>
          </a:xfrm>
          <a:prstGeom prst="rect">
            <a:avLst/>
          </a:prstGeom>
          <a:ln>
            <a:solidFill>
              <a:srgbClr val="000000"/>
            </a:solidFill>
          </a:ln>
        </p:spPr>
      </p:pic>
      <p:sp>
        <p:nvSpPr>
          <p:cNvPr id="145" name="Rectangle 9"/>
          <p:cNvSpPr txBox="1"/>
          <p:nvPr/>
        </p:nvSpPr>
        <p:spPr>
          <a:xfrm>
            <a:off x="538780" y="4589927"/>
            <a:ext cx="2822089" cy="169199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ctr">
              <a:lnSpc>
                <a:spcPct val="150000"/>
              </a:lnSpc>
              <a:spcBef>
                <a:spcPts val="1200"/>
              </a:spcBef>
              <a:defRPr>
                <a:latin typeface="Arial"/>
                <a:ea typeface="Arial"/>
                <a:cs typeface="Arial"/>
                <a:sym typeface="Arial"/>
              </a:defRPr>
            </a:pPr>
            <a:r>
              <a:t>Figure 4: Obesity trends among adults</a:t>
            </a:r>
          </a:p>
          <a:p>
            <a:pPr algn="ctr">
              <a:lnSpc>
                <a:spcPct val="150000"/>
              </a:lnSpc>
              <a:spcBef>
                <a:spcPts val="1200"/>
              </a:spcBef>
              <a:defRPr>
                <a:latin typeface="Arial"/>
                <a:ea typeface="Arial"/>
                <a:cs typeface="Arial"/>
                <a:sym typeface="Arial"/>
              </a:defRPr>
            </a:pPr>
            <a:r>
              <a:t>(source: NHS England, 2024)</a:t>
            </a: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47" name="Title 1"/>
          <p:cNvSpPr txBox="1">
            <a:spLocks noGrp="1"/>
          </p:cNvSpPr>
          <p:nvPr>
            <p:ph type="title"/>
          </p:nvPr>
        </p:nvSpPr>
        <p:spPr>
          <a:xfrm>
            <a:off x="0" y="365125"/>
            <a:ext cx="12192000" cy="800288"/>
          </a:xfrm>
          <a:prstGeom prst="rect">
            <a:avLst/>
          </a:prstGeom>
        </p:spPr>
        <p:txBody>
          <a:bodyPr>
            <a:normAutofit fontScale="90000"/>
          </a:bodyPr>
          <a:lstStyle>
            <a:lvl1pPr algn="ctr">
              <a:lnSpc>
                <a:spcPct val="150000"/>
              </a:lnSpc>
              <a:defRPr sz="4000" b="1">
                <a:latin typeface="Arial"/>
                <a:ea typeface="Arial"/>
                <a:cs typeface="Arial"/>
                <a:sym typeface="Arial"/>
              </a:defRPr>
            </a:lvl1pPr>
          </a:lstStyle>
          <a:p>
            <a:r>
              <a:t>Why Young Adults (18–25 Years)?</a:t>
            </a:r>
          </a:p>
        </p:txBody>
      </p:sp>
      <p:grpSp>
        <p:nvGrpSpPr>
          <p:cNvPr id="150" name="Rectangle 3"/>
          <p:cNvGrpSpPr/>
          <p:nvPr/>
        </p:nvGrpSpPr>
        <p:grpSpPr>
          <a:xfrm>
            <a:off x="519953" y="1452281"/>
            <a:ext cx="5647765" cy="4572001"/>
            <a:chOff x="0" y="0"/>
            <a:chExt cx="5647764" cy="4572000"/>
          </a:xfrm>
        </p:grpSpPr>
        <p:sp>
          <p:nvSpPr>
            <p:cNvPr id="148" name="Rectangle"/>
            <p:cNvSpPr/>
            <p:nvPr/>
          </p:nvSpPr>
          <p:spPr>
            <a:xfrm>
              <a:off x="0" y="0"/>
              <a:ext cx="5647765" cy="4572000"/>
            </a:xfrm>
            <a:prstGeom prst="rect">
              <a:avLst/>
            </a:prstGeom>
            <a:solidFill>
              <a:srgbClr val="D6DCE5"/>
            </a:solidFill>
            <a:ln w="12700" cap="flat">
              <a:solidFill>
                <a:srgbClr val="42719B"/>
              </a:solidFill>
              <a:prstDash val="solid"/>
              <a:miter lim="800000"/>
            </a:ln>
            <a:effectLst/>
          </p:spPr>
          <p:txBody>
            <a:bodyPr wrap="square" lIns="45719" tIns="45719" rIns="45719" bIns="45719" numCol="1" anchor="ctr">
              <a:noAutofit/>
            </a:bodyPr>
            <a:lstStyle/>
            <a:p>
              <a:pPr algn="just">
                <a:lnSpc>
                  <a:spcPct val="150000"/>
                </a:lnSpc>
                <a:defRPr>
                  <a:solidFill>
                    <a:srgbClr val="FFFFFF"/>
                  </a:solidFill>
                </a:defRPr>
              </a:pPr>
              <a:endParaRPr/>
            </a:p>
          </p:txBody>
        </p:sp>
        <p:sp>
          <p:nvSpPr>
            <p:cNvPr id="149" name="As per NHS records, the sharpest growth in obesity is found in 20s and 30s among England populations (TOI, 2026).…"/>
            <p:cNvSpPr txBox="1"/>
            <p:nvPr/>
          </p:nvSpPr>
          <p:spPr>
            <a:xfrm>
              <a:off x="52070" y="525426"/>
              <a:ext cx="5543625" cy="352114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p>
              <a:pPr marL="285750" indent="-285750" algn="just">
                <a:lnSpc>
                  <a:spcPct val="150000"/>
                </a:lnSpc>
                <a:buSzPct val="100000"/>
                <a:buFont typeface="Arial"/>
                <a:buChar char="•"/>
                <a:defRPr>
                  <a:latin typeface="Arial"/>
                  <a:ea typeface="Arial"/>
                  <a:cs typeface="Arial"/>
                  <a:sym typeface="Arial"/>
                </a:defRPr>
              </a:pPr>
              <a:r>
                <a:t>As per NHS records, the sharpest growth in obesity is found in 20s and 30s among England populations (TOI, 2026).</a:t>
              </a:r>
              <a:endParaRPr>
                <a:solidFill>
                  <a:srgbClr val="FFFFFF"/>
                </a:solidFill>
              </a:endParaRPr>
            </a:p>
            <a:p>
              <a:pPr marL="285750" indent="-285750" algn="just">
                <a:lnSpc>
                  <a:spcPct val="150000"/>
                </a:lnSpc>
                <a:buSzPct val="100000"/>
                <a:buFont typeface="Arial"/>
                <a:buChar char="•"/>
                <a:defRPr>
                  <a:latin typeface="Arial"/>
                  <a:ea typeface="Arial"/>
                  <a:cs typeface="Arial"/>
                  <a:sym typeface="Arial"/>
                </a:defRPr>
              </a:pPr>
              <a:r>
                <a:t>Young adults aged 18-25 have been selected due to their inclination to fast foods, decreased activities and unhealthy lifestyles.</a:t>
              </a:r>
              <a:endParaRPr>
                <a:solidFill>
                  <a:srgbClr val="FFFFFF"/>
                </a:solidFill>
              </a:endParaRPr>
            </a:p>
            <a:p>
              <a:pPr marL="285750" indent="-285750" algn="just">
                <a:lnSpc>
                  <a:spcPct val="150000"/>
                </a:lnSpc>
                <a:buSzPct val="100000"/>
                <a:buFont typeface="Arial"/>
                <a:buChar char="•"/>
                <a:defRPr>
                  <a:latin typeface="Arial"/>
                  <a:ea typeface="Arial"/>
                  <a:cs typeface="Arial"/>
                  <a:sym typeface="Arial"/>
                </a:defRPr>
              </a:pPr>
              <a:r>
                <a:t>They are susceptible to obesity due to growing up in the period of the unhealthy food market boom (Triggle, 2026).</a:t>
              </a:r>
            </a:p>
          </p:txBody>
        </p:sp>
      </p:grpSp>
      <p:pic>
        <p:nvPicPr>
          <p:cNvPr id="151" name="Picture 4" descr="Picture 4"/>
          <p:cNvPicPr>
            <a:picLocks noChangeAspect="1"/>
          </p:cNvPicPr>
          <p:nvPr/>
        </p:nvPicPr>
        <p:blipFill>
          <a:blip r:embed="rId2"/>
          <a:stretch>
            <a:fillRect/>
          </a:stretch>
        </p:blipFill>
        <p:spPr>
          <a:xfrm>
            <a:off x="6347011" y="1452281"/>
            <a:ext cx="5289177" cy="3442448"/>
          </a:xfrm>
          <a:prstGeom prst="rect">
            <a:avLst/>
          </a:prstGeom>
          <a:ln w="12700">
            <a:miter lim="400000"/>
          </a:ln>
        </p:spPr>
      </p:pic>
      <p:sp>
        <p:nvSpPr>
          <p:cNvPr id="152" name="Rectangle 5"/>
          <p:cNvSpPr txBox="1"/>
          <p:nvPr/>
        </p:nvSpPr>
        <p:spPr>
          <a:xfrm>
            <a:off x="6002635" y="5145387"/>
            <a:ext cx="6004561" cy="74697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ctr">
              <a:lnSpc>
                <a:spcPct val="150000"/>
              </a:lnSpc>
              <a:spcBef>
                <a:spcPts val="1200"/>
              </a:spcBef>
              <a:defRPr>
                <a:solidFill>
                  <a:srgbClr val="333333"/>
                </a:solidFill>
                <a:latin typeface="Arial"/>
                <a:ea typeface="Arial"/>
                <a:cs typeface="Arial"/>
                <a:sym typeface="Arial"/>
              </a:defRPr>
            </a:pPr>
            <a:r>
              <a:t>Figure 6: Obesity in young adults </a:t>
            </a:r>
          </a:p>
          <a:p>
            <a:pPr algn="ctr">
              <a:lnSpc>
                <a:spcPct val="150000"/>
              </a:lnSpc>
              <a:spcBef>
                <a:spcPts val="1200"/>
              </a:spcBef>
              <a:defRPr>
                <a:solidFill>
                  <a:srgbClr val="333333"/>
                </a:solidFill>
                <a:latin typeface="Arial"/>
                <a:ea typeface="Arial"/>
                <a:cs typeface="Arial"/>
                <a:sym typeface="Arial"/>
              </a:defRPr>
            </a:pPr>
            <a:r>
              <a:t>(source: Bryan, 2022)</a:t>
            </a: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4" name="Title 1"/>
          <p:cNvSpPr txBox="1">
            <a:spLocks noGrp="1"/>
          </p:cNvSpPr>
          <p:nvPr>
            <p:ph type="title"/>
          </p:nvPr>
        </p:nvSpPr>
        <p:spPr>
          <a:xfrm>
            <a:off x="0" y="365125"/>
            <a:ext cx="12192000" cy="746500"/>
          </a:xfrm>
          <a:prstGeom prst="rect">
            <a:avLst/>
          </a:prstGeom>
        </p:spPr>
        <p:txBody>
          <a:bodyPr>
            <a:normAutofit fontScale="90000"/>
          </a:bodyPr>
          <a:lstStyle>
            <a:lvl1pPr algn="ctr">
              <a:lnSpc>
                <a:spcPct val="150000"/>
              </a:lnSpc>
              <a:defRPr sz="4000" b="1">
                <a:latin typeface="Arial"/>
                <a:ea typeface="Arial"/>
                <a:cs typeface="Arial"/>
                <a:sym typeface="Arial"/>
              </a:defRPr>
            </a:lvl1pPr>
          </a:lstStyle>
          <a:p>
            <a:r>
              <a:t>Consequences of Not Addressing Obesity</a:t>
            </a:r>
          </a:p>
        </p:txBody>
      </p:sp>
      <p:pic>
        <p:nvPicPr>
          <p:cNvPr id="155" name="Picture 4" descr="Picture 4"/>
          <p:cNvPicPr>
            <a:picLocks noChangeAspect="1"/>
          </p:cNvPicPr>
          <p:nvPr/>
        </p:nvPicPr>
        <p:blipFill>
          <a:blip r:embed="rId2"/>
          <a:stretch>
            <a:fillRect/>
          </a:stretch>
        </p:blipFill>
        <p:spPr>
          <a:xfrm>
            <a:off x="555813" y="1541930"/>
            <a:ext cx="5199528" cy="1322117"/>
          </a:xfrm>
          <a:prstGeom prst="rect">
            <a:avLst/>
          </a:prstGeom>
          <a:ln>
            <a:solidFill>
              <a:srgbClr val="000000"/>
            </a:solidFill>
          </a:ln>
        </p:spPr>
      </p:pic>
      <p:grpSp>
        <p:nvGrpSpPr>
          <p:cNvPr id="158" name="Rectangle 5"/>
          <p:cNvGrpSpPr/>
          <p:nvPr/>
        </p:nvGrpSpPr>
        <p:grpSpPr>
          <a:xfrm>
            <a:off x="5916705" y="1541928"/>
            <a:ext cx="5683624" cy="4589931"/>
            <a:chOff x="0" y="0"/>
            <a:chExt cx="5683623" cy="4589929"/>
          </a:xfrm>
        </p:grpSpPr>
        <p:sp>
          <p:nvSpPr>
            <p:cNvPr id="156" name="Rectangle"/>
            <p:cNvSpPr/>
            <p:nvPr/>
          </p:nvSpPr>
          <p:spPr>
            <a:xfrm>
              <a:off x="-1" y="-1"/>
              <a:ext cx="5683625" cy="4589931"/>
            </a:xfrm>
            <a:prstGeom prst="rect">
              <a:avLst/>
            </a:prstGeom>
            <a:solidFill>
              <a:srgbClr val="E2F0D9"/>
            </a:solidFill>
            <a:ln w="12700" cap="flat">
              <a:solidFill>
                <a:srgbClr val="42719B"/>
              </a:solidFill>
              <a:prstDash val="solid"/>
              <a:miter lim="800000"/>
            </a:ln>
            <a:effectLst/>
          </p:spPr>
          <p:txBody>
            <a:bodyPr wrap="square" lIns="45719" tIns="45719" rIns="45719" bIns="45719" numCol="1" anchor="ctr">
              <a:noAutofit/>
            </a:bodyPr>
            <a:lstStyle/>
            <a:p>
              <a:pPr algn="just">
                <a:lnSpc>
                  <a:spcPct val="150000"/>
                </a:lnSpc>
                <a:defRPr>
                  <a:solidFill>
                    <a:srgbClr val="FFFFFF"/>
                  </a:solidFill>
                </a:defRPr>
              </a:pPr>
              <a:endParaRPr/>
            </a:p>
          </p:txBody>
        </p:sp>
        <p:sp>
          <p:nvSpPr>
            <p:cNvPr id="157" name="If left unaddressed, obesity may lead to serious health deterioration, including high blood pressure, cholesterol, and increased risks of heart attack (Mayo Clinic, 2026).…"/>
            <p:cNvSpPr txBox="1"/>
            <p:nvPr/>
          </p:nvSpPr>
          <p:spPr>
            <a:xfrm>
              <a:off x="52069" y="336235"/>
              <a:ext cx="5579484" cy="3917459"/>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p>
              <a:pPr marL="285750" indent="-285750" algn="just">
                <a:lnSpc>
                  <a:spcPct val="150000"/>
                </a:lnSpc>
                <a:buSzPct val="100000"/>
                <a:buFont typeface="Arial"/>
                <a:buChar char="•"/>
                <a:defRPr>
                  <a:latin typeface="Arial"/>
                  <a:ea typeface="Arial"/>
                  <a:cs typeface="Arial"/>
                  <a:sym typeface="Arial"/>
                </a:defRPr>
              </a:pPr>
              <a:r>
                <a:t>If left unaddressed, obesity may lead to serious health deterioration, including high blood pressure, cholesterol, and increased risks of heart attack (Mayo Clinic, 2026).</a:t>
              </a:r>
              <a:endParaRPr b="1"/>
            </a:p>
            <a:p>
              <a:pPr marL="285750" indent="-285750" algn="just">
                <a:lnSpc>
                  <a:spcPct val="150000"/>
                </a:lnSpc>
                <a:buSzPct val="100000"/>
                <a:buFont typeface="Arial"/>
                <a:buChar char="•"/>
                <a:defRPr>
                  <a:latin typeface="Arial"/>
                  <a:ea typeface="Arial"/>
                  <a:cs typeface="Arial"/>
                  <a:sym typeface="Arial"/>
                </a:defRPr>
              </a:pPr>
              <a:r>
                <a:t>Type 2 diabetes, cardiovascular diseases, stroke, anxiety and depression  are other significant consequences.</a:t>
              </a:r>
              <a:endParaRPr>
                <a:solidFill>
                  <a:srgbClr val="FFFFFF"/>
                </a:solidFill>
              </a:endParaRPr>
            </a:p>
            <a:p>
              <a:pPr marL="285750" indent="-285750" algn="just">
                <a:lnSpc>
                  <a:spcPct val="150000"/>
                </a:lnSpc>
                <a:buSzPct val="100000"/>
                <a:buFont typeface="Arial"/>
                <a:buChar char="•"/>
                <a:defRPr>
                  <a:latin typeface="Arial"/>
                  <a:ea typeface="Arial"/>
                  <a:cs typeface="Arial"/>
                  <a:sym typeface="Arial"/>
                </a:defRPr>
              </a:pPr>
              <a:r>
                <a:t>Delayed intervention may lead to complications and boost its epidemic characteristics which will complicate treatment and increase costs.</a:t>
              </a:r>
            </a:p>
          </p:txBody>
        </p:sp>
      </p:grpSp>
      <p:sp>
        <p:nvSpPr>
          <p:cNvPr id="159" name="Rectangle 6"/>
          <p:cNvSpPr txBox="1"/>
          <p:nvPr/>
        </p:nvSpPr>
        <p:spPr>
          <a:xfrm>
            <a:off x="153295" y="2854903"/>
            <a:ext cx="6004560" cy="74697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ctr">
              <a:lnSpc>
                <a:spcPct val="150000"/>
              </a:lnSpc>
              <a:spcBef>
                <a:spcPts val="1200"/>
              </a:spcBef>
              <a:defRPr>
                <a:solidFill>
                  <a:srgbClr val="333333"/>
                </a:solidFill>
                <a:latin typeface="Arial"/>
                <a:ea typeface="Arial"/>
                <a:cs typeface="Arial"/>
                <a:sym typeface="Arial"/>
              </a:defRPr>
            </a:pPr>
            <a:r>
              <a:rPr dirty="0"/>
              <a:t>Figure 7: BMI Calculator </a:t>
            </a:r>
          </a:p>
          <a:p>
            <a:pPr algn="ctr">
              <a:lnSpc>
                <a:spcPct val="150000"/>
              </a:lnSpc>
              <a:spcBef>
                <a:spcPts val="1200"/>
              </a:spcBef>
              <a:defRPr>
                <a:solidFill>
                  <a:srgbClr val="333333"/>
                </a:solidFill>
                <a:latin typeface="Arial"/>
                <a:ea typeface="Arial"/>
                <a:cs typeface="Arial"/>
                <a:sym typeface="Arial"/>
              </a:defRPr>
            </a:pPr>
            <a:r>
              <a:rPr dirty="0"/>
              <a:t>(source: Mayo Clinic, 2026)</a:t>
            </a:r>
          </a:p>
        </p:txBody>
      </p:sp>
      <p:pic>
        <p:nvPicPr>
          <p:cNvPr id="160" name="image10.png" descr="image10.png"/>
          <p:cNvPicPr>
            <a:picLocks noChangeAspect="1"/>
          </p:cNvPicPr>
          <p:nvPr/>
        </p:nvPicPr>
        <p:blipFill>
          <a:blip r:embed="rId3"/>
          <a:stretch>
            <a:fillRect/>
          </a:stretch>
        </p:blipFill>
        <p:spPr>
          <a:xfrm>
            <a:off x="1452279" y="3733798"/>
            <a:ext cx="3263155" cy="1922813"/>
          </a:xfrm>
          <a:prstGeom prst="rect">
            <a:avLst/>
          </a:prstGeom>
          <a:ln>
            <a:solidFill>
              <a:srgbClr val="000000"/>
            </a:solidFill>
          </a:ln>
        </p:spPr>
      </p:pic>
      <p:sp>
        <p:nvSpPr>
          <p:cNvPr id="161" name="Rectangle 8"/>
          <p:cNvSpPr txBox="1"/>
          <p:nvPr/>
        </p:nvSpPr>
        <p:spPr>
          <a:xfrm>
            <a:off x="890207" y="5575808"/>
            <a:ext cx="4530735" cy="74697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ctr">
              <a:lnSpc>
                <a:spcPct val="150000"/>
              </a:lnSpc>
              <a:defRPr>
                <a:latin typeface="Arial"/>
                <a:ea typeface="Arial"/>
                <a:cs typeface="Arial"/>
                <a:sym typeface="Arial"/>
              </a:defRPr>
            </a:pPr>
            <a:r>
              <a:t>Figure 8: Diabetes by BMI category</a:t>
            </a:r>
          </a:p>
          <a:p>
            <a:pPr algn="ctr">
              <a:lnSpc>
                <a:spcPct val="150000"/>
              </a:lnSpc>
              <a:defRPr>
                <a:latin typeface="Arial"/>
                <a:ea typeface="Arial"/>
                <a:cs typeface="Arial"/>
                <a:sym typeface="Arial"/>
              </a:defRPr>
            </a:pPr>
            <a:r>
              <a:t>(source: NHS England, 2024)</a:t>
            </a: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63" name="Title 1"/>
          <p:cNvSpPr txBox="1">
            <a:spLocks noGrp="1"/>
          </p:cNvSpPr>
          <p:nvPr>
            <p:ph type="title"/>
          </p:nvPr>
        </p:nvSpPr>
        <p:spPr>
          <a:xfrm>
            <a:off x="0" y="365125"/>
            <a:ext cx="12192000" cy="800288"/>
          </a:xfrm>
          <a:prstGeom prst="rect">
            <a:avLst/>
          </a:prstGeom>
        </p:spPr>
        <p:txBody>
          <a:bodyPr>
            <a:normAutofit fontScale="90000"/>
          </a:bodyPr>
          <a:lstStyle>
            <a:lvl1pPr algn="ctr">
              <a:lnSpc>
                <a:spcPct val="150000"/>
              </a:lnSpc>
              <a:defRPr sz="4000" b="1">
                <a:latin typeface="Arial"/>
                <a:ea typeface="Arial"/>
                <a:cs typeface="Arial"/>
                <a:sym typeface="Arial"/>
              </a:defRPr>
            </a:lvl1pPr>
          </a:lstStyle>
          <a:p>
            <a:r>
              <a:t>Why Digital Health?</a:t>
            </a:r>
          </a:p>
        </p:txBody>
      </p:sp>
      <p:pic>
        <p:nvPicPr>
          <p:cNvPr id="164" name="Picture 3" descr="Picture 3"/>
          <p:cNvPicPr>
            <a:picLocks noChangeAspect="1"/>
          </p:cNvPicPr>
          <p:nvPr/>
        </p:nvPicPr>
        <p:blipFill>
          <a:blip r:embed="rId2"/>
          <a:stretch>
            <a:fillRect/>
          </a:stretch>
        </p:blipFill>
        <p:spPr>
          <a:xfrm>
            <a:off x="6400800" y="1703295"/>
            <a:ext cx="5154427" cy="3397652"/>
          </a:xfrm>
          <a:prstGeom prst="rect">
            <a:avLst/>
          </a:prstGeom>
          <a:ln w="12700">
            <a:miter lim="400000"/>
          </a:ln>
        </p:spPr>
      </p:pic>
      <p:grpSp>
        <p:nvGrpSpPr>
          <p:cNvPr id="167" name="Rectangle 5"/>
          <p:cNvGrpSpPr/>
          <p:nvPr/>
        </p:nvGrpSpPr>
        <p:grpSpPr>
          <a:xfrm>
            <a:off x="466164" y="1703295"/>
            <a:ext cx="5737412" cy="4141694"/>
            <a:chOff x="0" y="0"/>
            <a:chExt cx="5737411" cy="4141692"/>
          </a:xfrm>
        </p:grpSpPr>
        <p:sp>
          <p:nvSpPr>
            <p:cNvPr id="165" name="Rectangle"/>
            <p:cNvSpPr/>
            <p:nvPr/>
          </p:nvSpPr>
          <p:spPr>
            <a:xfrm>
              <a:off x="0" y="0"/>
              <a:ext cx="5737412" cy="4141693"/>
            </a:xfrm>
            <a:prstGeom prst="rect">
              <a:avLst/>
            </a:prstGeom>
            <a:solidFill>
              <a:srgbClr val="FFF2CC"/>
            </a:solidFill>
            <a:ln w="12700" cap="flat">
              <a:solidFill>
                <a:srgbClr val="42719B"/>
              </a:solidFill>
              <a:prstDash val="solid"/>
              <a:miter lim="800000"/>
            </a:ln>
            <a:effectLst/>
          </p:spPr>
          <p:txBody>
            <a:bodyPr wrap="square" lIns="45719" tIns="45719" rIns="45719" bIns="45719" numCol="1" anchor="ctr">
              <a:noAutofit/>
            </a:bodyPr>
            <a:lstStyle/>
            <a:p>
              <a:pPr algn="just">
                <a:lnSpc>
                  <a:spcPct val="150000"/>
                </a:lnSpc>
                <a:defRPr>
                  <a:solidFill>
                    <a:srgbClr val="FFFFFF"/>
                  </a:solidFill>
                </a:defRPr>
              </a:pPr>
              <a:endParaRPr/>
            </a:p>
          </p:txBody>
        </p:sp>
        <p:sp>
          <p:nvSpPr>
            <p:cNvPr id="166" name="Over a third of adults in England have been diagnosed with obesity (TOI, 2026), which cannot be controlled by limited follow-ups and generic advice.…"/>
            <p:cNvSpPr txBox="1"/>
            <p:nvPr/>
          </p:nvSpPr>
          <p:spPr>
            <a:xfrm>
              <a:off x="52070" y="310273"/>
              <a:ext cx="5633272" cy="3521147"/>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p>
              <a:pPr algn="just">
                <a:lnSpc>
                  <a:spcPct val="150000"/>
                </a:lnSpc>
                <a:spcBef>
                  <a:spcPts val="1200"/>
                </a:spcBef>
                <a:buSzPct val="100000"/>
                <a:buFont typeface="Arial"/>
                <a:buChar char="•"/>
                <a:defRPr>
                  <a:solidFill>
                    <a:srgbClr val="333333"/>
                  </a:solidFill>
                  <a:latin typeface="Arial"/>
                  <a:ea typeface="Arial"/>
                  <a:cs typeface="Arial"/>
                  <a:sym typeface="Arial"/>
                </a:defRPr>
              </a:pPr>
              <a:r>
                <a:t>Over a third of adults in England have been diagnosed with obesity (TOI, 2026), which cannot be controlled by limited follow-ups and generic advice.</a:t>
              </a:r>
              <a:endParaRPr b="1"/>
            </a:p>
            <a:p>
              <a:pPr algn="just">
                <a:lnSpc>
                  <a:spcPct val="150000"/>
                </a:lnSpc>
                <a:buSzPct val="100000"/>
                <a:buFont typeface="Arial"/>
                <a:buChar char="•"/>
                <a:defRPr>
                  <a:solidFill>
                    <a:srgbClr val="333333"/>
                  </a:solidFill>
                  <a:latin typeface="Arial"/>
                  <a:ea typeface="Arial"/>
                  <a:cs typeface="Arial"/>
                  <a:sym typeface="Arial"/>
                </a:defRPr>
              </a:pPr>
              <a:r>
                <a:t>A digital intervention is required for risk minimisation through continuous monitoring and personalised recommendations.</a:t>
              </a:r>
              <a:endParaRPr>
                <a:solidFill>
                  <a:srgbClr val="FFFFFF"/>
                </a:solidFill>
              </a:endParaRPr>
            </a:p>
            <a:p>
              <a:pPr algn="just">
                <a:lnSpc>
                  <a:spcPct val="150000"/>
                </a:lnSpc>
                <a:buSzPct val="100000"/>
                <a:buFont typeface="Arial"/>
                <a:buChar char="•"/>
                <a:defRPr>
                  <a:solidFill>
                    <a:srgbClr val="333333"/>
                  </a:solidFill>
                  <a:latin typeface="Arial"/>
                  <a:ea typeface="Arial"/>
                  <a:cs typeface="Arial"/>
                  <a:sym typeface="Arial"/>
                </a:defRPr>
              </a:pPr>
              <a:r>
                <a:t>Cost-effectiveness and remote accessibility are the foundations of digital solutions in early detection and prevention to reduce future deterioration.</a:t>
              </a:r>
            </a:p>
          </p:txBody>
        </p:sp>
      </p:grpSp>
      <p:sp>
        <p:nvSpPr>
          <p:cNvPr id="168" name="Rectangle 6"/>
          <p:cNvSpPr txBox="1"/>
          <p:nvPr/>
        </p:nvSpPr>
        <p:spPr>
          <a:xfrm>
            <a:off x="5975732" y="5100947"/>
            <a:ext cx="6004561" cy="74697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ctr">
              <a:lnSpc>
                <a:spcPct val="150000"/>
              </a:lnSpc>
              <a:spcBef>
                <a:spcPts val="1200"/>
              </a:spcBef>
              <a:defRPr>
                <a:solidFill>
                  <a:srgbClr val="333333"/>
                </a:solidFill>
                <a:latin typeface="Arial"/>
                <a:ea typeface="Arial"/>
                <a:cs typeface="Arial"/>
                <a:sym typeface="Arial"/>
              </a:defRPr>
            </a:pPr>
            <a:r>
              <a:t>Figure 9: Digital solution for obesity control </a:t>
            </a:r>
          </a:p>
          <a:p>
            <a:pPr algn="ctr">
              <a:lnSpc>
                <a:spcPct val="150000"/>
              </a:lnSpc>
              <a:spcBef>
                <a:spcPts val="1200"/>
              </a:spcBef>
              <a:defRPr>
                <a:solidFill>
                  <a:srgbClr val="333333"/>
                </a:solidFill>
                <a:latin typeface="Arial"/>
                <a:ea typeface="Arial"/>
                <a:cs typeface="Arial"/>
                <a:sym typeface="Arial"/>
              </a:defRPr>
            </a:pPr>
            <a:r>
              <a:t>(source: </a:t>
            </a:r>
            <a:r>
              <a:rPr>
                <a:solidFill>
                  <a:srgbClr val="000000"/>
                </a:solidFill>
              </a:rPr>
              <a:t>NHS England, 2026a</a:t>
            </a:r>
            <a:r>
              <a:t>)</a:t>
            </a:r>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0" name="Title 1"/>
          <p:cNvSpPr txBox="1">
            <a:spLocks noGrp="1"/>
          </p:cNvSpPr>
          <p:nvPr>
            <p:ph type="title"/>
          </p:nvPr>
        </p:nvSpPr>
        <p:spPr>
          <a:xfrm>
            <a:off x="0" y="365125"/>
            <a:ext cx="12192000" cy="854075"/>
          </a:xfrm>
          <a:prstGeom prst="rect">
            <a:avLst/>
          </a:prstGeom>
        </p:spPr>
        <p:txBody>
          <a:bodyPr/>
          <a:lstStyle>
            <a:lvl1pPr algn="ctr">
              <a:defRPr sz="4000" b="1">
                <a:latin typeface="Arial"/>
                <a:ea typeface="Arial"/>
                <a:cs typeface="Arial"/>
                <a:sym typeface="Arial"/>
              </a:defRPr>
            </a:lvl1pPr>
          </a:lstStyle>
          <a:p>
            <a:r>
              <a:t> Evidence Supporting Digital Health</a:t>
            </a:r>
          </a:p>
        </p:txBody>
      </p:sp>
      <p:pic>
        <p:nvPicPr>
          <p:cNvPr id="171" name="Picture 3" descr="Picture 3"/>
          <p:cNvPicPr>
            <a:picLocks noChangeAspect="1"/>
          </p:cNvPicPr>
          <p:nvPr/>
        </p:nvPicPr>
        <p:blipFill>
          <a:blip r:embed="rId2"/>
          <a:stretch>
            <a:fillRect/>
          </a:stretch>
        </p:blipFill>
        <p:spPr>
          <a:xfrm>
            <a:off x="733431" y="1679034"/>
            <a:ext cx="5021911" cy="3681507"/>
          </a:xfrm>
          <a:prstGeom prst="rect">
            <a:avLst/>
          </a:prstGeom>
          <a:ln w="12700">
            <a:miter lim="400000"/>
          </a:ln>
        </p:spPr>
      </p:pic>
      <p:grpSp>
        <p:nvGrpSpPr>
          <p:cNvPr id="174" name="Rectangle 4"/>
          <p:cNvGrpSpPr/>
          <p:nvPr/>
        </p:nvGrpSpPr>
        <p:grpSpPr>
          <a:xfrm>
            <a:off x="5952564" y="1679034"/>
            <a:ext cx="5593977" cy="4554071"/>
            <a:chOff x="0" y="0"/>
            <a:chExt cx="5593975" cy="4554070"/>
          </a:xfrm>
        </p:grpSpPr>
        <p:sp>
          <p:nvSpPr>
            <p:cNvPr id="172" name="Rectangle"/>
            <p:cNvSpPr/>
            <p:nvPr/>
          </p:nvSpPr>
          <p:spPr>
            <a:xfrm>
              <a:off x="0" y="-1"/>
              <a:ext cx="5593976" cy="4554072"/>
            </a:xfrm>
            <a:prstGeom prst="rect">
              <a:avLst/>
            </a:prstGeom>
            <a:solidFill>
              <a:srgbClr val="FFE699">
                <a:alpha val="30000"/>
              </a:srgbClr>
            </a:solidFill>
            <a:ln w="12700" cap="flat">
              <a:solidFill>
                <a:srgbClr val="42719B"/>
              </a:solidFill>
              <a:prstDash val="solid"/>
              <a:miter lim="800000"/>
            </a:ln>
            <a:effectLst/>
          </p:spPr>
          <p:txBody>
            <a:bodyPr wrap="square" lIns="45719" tIns="45719" rIns="45719" bIns="45719" numCol="1" anchor="ctr">
              <a:noAutofit/>
            </a:bodyPr>
            <a:lstStyle/>
            <a:p>
              <a:pPr algn="just">
                <a:lnSpc>
                  <a:spcPct val="150000"/>
                </a:lnSpc>
                <a:defRPr>
                  <a:solidFill>
                    <a:srgbClr val="FFFFFF"/>
                  </a:solidFill>
                </a:defRPr>
              </a:pPr>
              <a:endParaRPr/>
            </a:p>
          </p:txBody>
        </p:sp>
        <p:sp>
          <p:nvSpPr>
            <p:cNvPr id="173" name="NHS has introduced a digital weight management programme with online behavioural and lifestyle support, accessed through smartphone or computer (NHS England, 2026a).…"/>
            <p:cNvSpPr txBox="1"/>
            <p:nvPr/>
          </p:nvSpPr>
          <p:spPr>
            <a:xfrm>
              <a:off x="52070" y="318306"/>
              <a:ext cx="5489836" cy="391745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p>
              <a:pPr marL="285750" indent="-285750" algn="just">
                <a:lnSpc>
                  <a:spcPct val="150000"/>
                </a:lnSpc>
                <a:buSzPct val="100000"/>
                <a:buFont typeface="Arial"/>
                <a:buChar char="•"/>
                <a:defRPr>
                  <a:latin typeface="Arial"/>
                  <a:ea typeface="Arial"/>
                  <a:cs typeface="Arial"/>
                  <a:sym typeface="Arial"/>
                </a:defRPr>
              </a:pPr>
              <a:r>
                <a:rPr dirty="0"/>
                <a:t>NHS has introduced a digital weight management </a:t>
              </a:r>
              <a:r>
                <a:rPr dirty="0" err="1"/>
                <a:t>programme</a:t>
              </a:r>
              <a:r>
                <a:rPr dirty="0"/>
                <a:t> with online </a:t>
              </a:r>
              <a:r>
                <a:rPr dirty="0" err="1"/>
                <a:t>behavioural</a:t>
              </a:r>
              <a:r>
                <a:rPr dirty="0"/>
                <a:t> and lifestyle support, accessed through smartphone or computer (NHS England, 2026a).</a:t>
              </a:r>
              <a:endParaRPr dirty="0">
                <a:solidFill>
                  <a:srgbClr val="FFFFFF"/>
                </a:solidFill>
              </a:endParaRPr>
            </a:p>
            <a:p>
              <a:pPr marL="285750" indent="-285750" algn="just">
                <a:lnSpc>
                  <a:spcPct val="150000"/>
                </a:lnSpc>
                <a:buSzPct val="100000"/>
                <a:buFont typeface="Arial"/>
                <a:buChar char="•"/>
                <a:defRPr>
                  <a:latin typeface="Arial"/>
                  <a:ea typeface="Arial"/>
                  <a:cs typeface="Arial"/>
                  <a:sym typeface="Arial"/>
                </a:defRPr>
              </a:pPr>
              <a:r>
                <a:rPr dirty="0"/>
                <a:t>Although it has increased accessibility, often it becomes difficult and inconvenient, which will be addressed through new digital solutions.</a:t>
              </a:r>
              <a:endParaRPr dirty="0">
                <a:solidFill>
                  <a:srgbClr val="FFFFFF"/>
                </a:solidFill>
              </a:endParaRPr>
            </a:p>
            <a:p>
              <a:pPr marL="285750" indent="-285750" algn="just">
                <a:lnSpc>
                  <a:spcPct val="150000"/>
                </a:lnSpc>
                <a:buSzPct val="100000"/>
                <a:buFont typeface="Arial"/>
                <a:buChar char="•"/>
                <a:defRPr>
                  <a:latin typeface="Arial"/>
                  <a:ea typeface="Arial"/>
                  <a:cs typeface="Arial"/>
                  <a:sym typeface="Arial"/>
                </a:defRPr>
              </a:pPr>
              <a:r>
                <a:rPr dirty="0"/>
                <a:t>Advanced AI integration, wearable features and mobile health technologies will be more effective and convenient for users with low digital literacy.</a:t>
              </a:r>
            </a:p>
          </p:txBody>
        </p:sp>
      </p:grpSp>
      <p:sp>
        <p:nvSpPr>
          <p:cNvPr id="175" name="Rectangle 5"/>
          <p:cNvSpPr txBox="1"/>
          <p:nvPr/>
        </p:nvSpPr>
        <p:spPr>
          <a:xfrm>
            <a:off x="242106" y="5360539"/>
            <a:ext cx="6004560" cy="74697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ctr">
              <a:lnSpc>
                <a:spcPct val="150000"/>
              </a:lnSpc>
              <a:spcBef>
                <a:spcPts val="1200"/>
              </a:spcBef>
              <a:defRPr>
                <a:solidFill>
                  <a:srgbClr val="333333"/>
                </a:solidFill>
                <a:latin typeface="Arial"/>
                <a:ea typeface="Arial"/>
                <a:cs typeface="Arial"/>
                <a:sym typeface="Arial"/>
              </a:defRPr>
            </a:pPr>
            <a:r>
              <a:t>Figure 10: Digital health programme by NHS </a:t>
            </a:r>
          </a:p>
          <a:p>
            <a:pPr algn="ctr">
              <a:lnSpc>
                <a:spcPct val="150000"/>
              </a:lnSpc>
              <a:spcBef>
                <a:spcPts val="1200"/>
              </a:spcBef>
              <a:defRPr>
                <a:solidFill>
                  <a:srgbClr val="333333"/>
                </a:solidFill>
                <a:latin typeface="Arial"/>
                <a:ea typeface="Arial"/>
                <a:cs typeface="Arial"/>
                <a:sym typeface="Arial"/>
              </a:defRPr>
            </a:pPr>
            <a:r>
              <a:t>(source: </a:t>
            </a:r>
            <a:r>
              <a:rPr>
                <a:solidFill>
                  <a:srgbClr val="000000"/>
                </a:solidFill>
              </a:rPr>
              <a:t>NHS England, 2026a</a:t>
            </a:r>
            <a:r>
              <a:t>)</a:t>
            </a: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7" name="Title 1"/>
          <p:cNvSpPr txBox="1">
            <a:spLocks noGrp="1"/>
          </p:cNvSpPr>
          <p:nvPr>
            <p:ph type="title"/>
          </p:nvPr>
        </p:nvSpPr>
        <p:spPr>
          <a:xfrm>
            <a:off x="0" y="365125"/>
            <a:ext cx="12192000" cy="961651"/>
          </a:xfrm>
          <a:prstGeom prst="rect">
            <a:avLst/>
          </a:prstGeom>
        </p:spPr>
        <p:txBody>
          <a:bodyPr/>
          <a:lstStyle>
            <a:lvl1pPr algn="ctr">
              <a:lnSpc>
                <a:spcPct val="150000"/>
              </a:lnSpc>
              <a:defRPr sz="4000" b="1">
                <a:latin typeface="Arial"/>
                <a:ea typeface="Arial"/>
                <a:cs typeface="Arial"/>
                <a:sym typeface="Arial"/>
              </a:defRPr>
            </a:lvl1pPr>
          </a:lstStyle>
          <a:p>
            <a:r>
              <a:t>Justification of NutriSync AI</a:t>
            </a:r>
          </a:p>
        </p:txBody>
      </p:sp>
      <p:pic>
        <p:nvPicPr>
          <p:cNvPr id="178" name="Picture 3" descr="Picture 3"/>
          <p:cNvPicPr>
            <a:picLocks noChangeAspect="1"/>
          </p:cNvPicPr>
          <p:nvPr/>
        </p:nvPicPr>
        <p:blipFill>
          <a:blip r:embed="rId2"/>
          <a:stretch>
            <a:fillRect/>
          </a:stretch>
        </p:blipFill>
        <p:spPr>
          <a:xfrm>
            <a:off x="6042211" y="1757082"/>
            <a:ext cx="5683624" cy="3603812"/>
          </a:xfrm>
          <a:prstGeom prst="rect">
            <a:avLst/>
          </a:prstGeom>
          <a:ln>
            <a:solidFill>
              <a:srgbClr val="000000"/>
            </a:solidFill>
          </a:ln>
        </p:spPr>
      </p:pic>
      <p:sp>
        <p:nvSpPr>
          <p:cNvPr id="179" name="Rectangle 4"/>
          <p:cNvSpPr txBox="1"/>
          <p:nvPr/>
        </p:nvSpPr>
        <p:spPr>
          <a:xfrm>
            <a:off x="5881742" y="5468032"/>
            <a:ext cx="6004561" cy="74697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ctr">
              <a:lnSpc>
                <a:spcPct val="150000"/>
              </a:lnSpc>
              <a:spcBef>
                <a:spcPts val="1200"/>
              </a:spcBef>
              <a:defRPr>
                <a:latin typeface="Arial"/>
                <a:ea typeface="Arial"/>
                <a:cs typeface="Arial"/>
                <a:sym typeface="Arial"/>
              </a:defRPr>
            </a:pPr>
            <a:r>
              <a:t>Figure 11: Mobile solution for weight management </a:t>
            </a:r>
          </a:p>
          <a:p>
            <a:pPr algn="ctr">
              <a:lnSpc>
                <a:spcPct val="150000"/>
              </a:lnSpc>
              <a:spcBef>
                <a:spcPts val="1200"/>
              </a:spcBef>
              <a:defRPr>
                <a:latin typeface="Arial"/>
                <a:ea typeface="Arial"/>
                <a:cs typeface="Arial"/>
                <a:sym typeface="Arial"/>
              </a:defRPr>
            </a:pPr>
            <a:r>
              <a:t>(Source: Lautenbach et al. 2026)</a:t>
            </a:r>
          </a:p>
        </p:txBody>
      </p:sp>
      <p:grpSp>
        <p:nvGrpSpPr>
          <p:cNvPr id="182" name="Rectangle 5"/>
          <p:cNvGrpSpPr/>
          <p:nvPr/>
        </p:nvGrpSpPr>
        <p:grpSpPr>
          <a:xfrm>
            <a:off x="638461" y="1757082"/>
            <a:ext cx="5242387" cy="4168752"/>
            <a:chOff x="0" y="0"/>
            <a:chExt cx="5242385" cy="4168750"/>
          </a:xfrm>
        </p:grpSpPr>
        <p:sp>
          <p:nvSpPr>
            <p:cNvPr id="180" name="Rectangle"/>
            <p:cNvSpPr/>
            <p:nvPr/>
          </p:nvSpPr>
          <p:spPr>
            <a:xfrm>
              <a:off x="-1" y="0"/>
              <a:ext cx="5242387" cy="4168751"/>
            </a:xfrm>
            <a:prstGeom prst="rect">
              <a:avLst/>
            </a:prstGeom>
            <a:solidFill>
              <a:srgbClr val="C5E0B4"/>
            </a:solidFill>
            <a:ln w="12700" cap="flat">
              <a:solidFill>
                <a:srgbClr val="42719B"/>
              </a:solidFill>
              <a:prstDash val="solid"/>
              <a:miter lim="800000"/>
            </a:ln>
            <a:effectLst/>
          </p:spPr>
          <p:txBody>
            <a:bodyPr wrap="square" lIns="45719" tIns="45719" rIns="45719" bIns="45719" numCol="1" anchor="ctr">
              <a:noAutofit/>
            </a:bodyPr>
            <a:lstStyle/>
            <a:p>
              <a:pPr algn="just">
                <a:lnSpc>
                  <a:spcPct val="150000"/>
                </a:lnSpc>
                <a:defRPr>
                  <a:solidFill>
                    <a:srgbClr val="FFFFFF"/>
                  </a:solidFill>
                </a:defRPr>
              </a:pPr>
              <a:endParaRPr/>
            </a:p>
          </p:txBody>
        </p:sp>
        <p:sp>
          <p:nvSpPr>
            <p:cNvPr id="181" name="NutriSync AI, an AI-powered digital ecosystem, has been proposed for obesity prevention.…"/>
            <p:cNvSpPr txBox="1"/>
            <p:nvPr/>
          </p:nvSpPr>
          <p:spPr>
            <a:xfrm>
              <a:off x="52069" y="323801"/>
              <a:ext cx="5138246" cy="352114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spAutoFit/>
            </a:bodyPr>
            <a:lstStyle/>
            <a:p>
              <a:pPr marL="285750" indent="-285750" algn="just">
                <a:lnSpc>
                  <a:spcPct val="150000"/>
                </a:lnSpc>
                <a:buSzPct val="100000"/>
                <a:buFont typeface="Arial"/>
                <a:buChar char="•"/>
                <a:defRPr>
                  <a:latin typeface="Arial"/>
                  <a:ea typeface="Arial"/>
                  <a:cs typeface="Arial"/>
                  <a:sym typeface="Arial"/>
                </a:defRPr>
              </a:pPr>
              <a:r>
                <a:rPr dirty="0" err="1"/>
                <a:t>NutriSync</a:t>
              </a:r>
              <a:r>
                <a:rPr dirty="0"/>
                <a:t> AI, an AI-powered digital ecosystem, has been proposed for obesity prevention.</a:t>
              </a:r>
              <a:endParaRPr b="1" dirty="0"/>
            </a:p>
            <a:p>
              <a:pPr marL="285750" indent="-285750" algn="just">
                <a:lnSpc>
                  <a:spcPct val="150000"/>
                </a:lnSpc>
                <a:buSzPct val="100000"/>
                <a:buFont typeface="Arial"/>
                <a:buChar char="•"/>
                <a:defRPr>
                  <a:latin typeface="Arial"/>
                  <a:ea typeface="Arial"/>
                  <a:cs typeface="Arial"/>
                  <a:sym typeface="Arial"/>
                </a:defRPr>
              </a:pPr>
              <a:r>
                <a:rPr dirty="0"/>
                <a:t>Smart Plate will detect food type and portion size, and Smart Band will track an individual's physical activities.</a:t>
              </a:r>
              <a:endParaRPr dirty="0">
                <a:solidFill>
                  <a:srgbClr val="FFFFFF"/>
                </a:solidFill>
              </a:endParaRPr>
            </a:p>
            <a:p>
              <a:pPr marL="285750" indent="-285750" algn="just">
                <a:lnSpc>
                  <a:spcPct val="150000"/>
                </a:lnSpc>
                <a:buSzPct val="100000"/>
                <a:buFont typeface="Arial"/>
                <a:buChar char="•"/>
                <a:defRPr>
                  <a:latin typeface="Arial"/>
                  <a:ea typeface="Arial"/>
                  <a:cs typeface="Arial"/>
                  <a:sym typeface="Arial"/>
                </a:defRPr>
              </a:pPr>
              <a:r>
                <a:rPr dirty="0"/>
                <a:t>Finally, the AI mobile app will recommend </a:t>
              </a:r>
              <a:r>
                <a:rPr dirty="0" err="1"/>
                <a:t>personalised</a:t>
              </a:r>
              <a:r>
                <a:rPr dirty="0"/>
                <a:t> diet charts and lifestyle-changing guidelines for ensuring early prevention of obesity. </a:t>
              </a:r>
            </a:p>
          </p:txBody>
        </p:sp>
      </p:gr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1B0C26"/>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CA5625A-71D5-E19E-6588-88FCEE23663C}"/>
              </a:ext>
            </a:extLst>
          </p:cNvPr>
          <p:cNvSpPr>
            <a:spLocks noGrp="1"/>
          </p:cNvSpPr>
          <p:nvPr>
            <p:ph type="ctrTitle"/>
          </p:nvPr>
        </p:nvSpPr>
        <p:spPr>
          <a:xfrm>
            <a:off x="363794" y="294969"/>
            <a:ext cx="11434916" cy="6125496"/>
          </a:xfrm>
        </p:spPr>
        <p:txBody>
          <a:bodyPr>
            <a:noAutofit/>
          </a:bodyPr>
          <a:lstStyle/>
          <a:p>
            <a:r>
              <a:rPr lang="en-US" altLang="en-US" sz="3200" dirty="0">
                <a:solidFill>
                  <a:schemeClr val="bg1">
                    <a:lumMod val="40000"/>
                    <a:lumOff val="60000"/>
                  </a:schemeClr>
                </a:solidFill>
                <a:latin typeface="Arial" panose="020B0604020202020204"/>
                <a:cs typeface="Arial" panose="020B0604020202020204"/>
              </a:rPr>
              <a:t>Module Code: LCHS7009</a:t>
            </a:r>
            <a:br>
              <a:rPr lang="en-US" altLang="en-US" sz="3200" b="1" dirty="0">
                <a:solidFill>
                  <a:schemeClr val="bg1">
                    <a:lumMod val="40000"/>
                    <a:lumOff val="60000"/>
                  </a:schemeClr>
                </a:solidFill>
                <a:latin typeface="Arial" panose="020B0604020202020204"/>
                <a:cs typeface="Arial" panose="020B0604020202020204"/>
              </a:rPr>
            </a:br>
            <a:br>
              <a:rPr lang="en-US" altLang="en-US" sz="3200" b="1" dirty="0">
                <a:solidFill>
                  <a:schemeClr val="bg1">
                    <a:lumMod val="40000"/>
                    <a:lumOff val="60000"/>
                  </a:schemeClr>
                </a:solidFill>
                <a:latin typeface="Arial" panose="020B0604020202020204"/>
                <a:cs typeface="Arial" panose="020B0604020202020204"/>
              </a:rPr>
            </a:br>
            <a:r>
              <a:rPr lang="en-US" altLang="en-US" sz="3200" dirty="0">
                <a:solidFill>
                  <a:schemeClr val="bg1">
                    <a:lumMod val="40000"/>
                    <a:lumOff val="60000"/>
                  </a:schemeClr>
                </a:solidFill>
                <a:latin typeface="Arial" panose="020B0604020202020204" pitchFamily="34" charset="0"/>
                <a:cs typeface="Arial" panose="020B0604020202020204" pitchFamily="34" charset="0"/>
              </a:rPr>
              <a:t>Module Title: Population Health and Digital Health Promotion</a:t>
            </a:r>
            <a:br>
              <a:rPr lang="en-US" altLang="en-US" sz="3200" dirty="0">
                <a:solidFill>
                  <a:schemeClr val="bg1">
                    <a:lumMod val="40000"/>
                    <a:lumOff val="60000"/>
                  </a:schemeClr>
                </a:solidFill>
                <a:latin typeface="Arial" panose="020B0604020202020204" pitchFamily="34" charset="0"/>
                <a:cs typeface="Arial" panose="020B0604020202020204" pitchFamily="34" charset="0"/>
              </a:rPr>
            </a:br>
            <a:br>
              <a:rPr lang="en-US" altLang="en-US" sz="3200" dirty="0">
                <a:solidFill>
                  <a:schemeClr val="bg1">
                    <a:lumMod val="40000"/>
                    <a:lumOff val="60000"/>
                  </a:schemeClr>
                </a:solidFill>
                <a:latin typeface="Arial" panose="020B0604020202020204" pitchFamily="34" charset="0"/>
                <a:cs typeface="Arial" panose="020B0604020202020204" pitchFamily="34" charset="0"/>
              </a:rPr>
            </a:br>
            <a:r>
              <a:rPr lang="en-US" altLang="en-US" sz="3200" dirty="0">
                <a:solidFill>
                  <a:schemeClr val="bg1">
                    <a:lumMod val="40000"/>
                    <a:lumOff val="60000"/>
                  </a:schemeClr>
                </a:solidFill>
                <a:latin typeface="Arial" panose="020B0604020202020204" pitchFamily="34" charset="0"/>
                <a:cs typeface="Arial" panose="020B0604020202020204" pitchFamily="34" charset="0"/>
              </a:rPr>
              <a:t>Lecturers’ Name: Diola </a:t>
            </a:r>
            <a:r>
              <a:rPr lang="en-US" altLang="en-US" sz="3200" dirty="0" err="1">
                <a:solidFill>
                  <a:schemeClr val="bg1">
                    <a:lumMod val="40000"/>
                    <a:lumOff val="60000"/>
                  </a:schemeClr>
                </a:solidFill>
                <a:latin typeface="Arial" panose="020B0604020202020204" pitchFamily="34" charset="0"/>
                <a:cs typeface="Arial" panose="020B0604020202020204" pitchFamily="34" charset="0"/>
              </a:rPr>
              <a:t>Bijlhout</a:t>
            </a:r>
            <a:r>
              <a:rPr lang="en-US" altLang="en-US" sz="3200" dirty="0">
                <a:solidFill>
                  <a:schemeClr val="bg1">
                    <a:lumMod val="40000"/>
                    <a:lumOff val="60000"/>
                  </a:schemeClr>
                </a:solidFill>
                <a:latin typeface="Arial" panose="020B0604020202020204" pitchFamily="34" charset="0"/>
                <a:cs typeface="Arial" panose="020B0604020202020204" pitchFamily="34" charset="0"/>
              </a:rPr>
              <a:t> </a:t>
            </a:r>
            <a:br>
              <a:rPr lang="en-US" altLang="en-US" sz="3200" dirty="0">
                <a:solidFill>
                  <a:schemeClr val="bg1">
                    <a:lumMod val="40000"/>
                    <a:lumOff val="60000"/>
                  </a:schemeClr>
                </a:solidFill>
                <a:latin typeface="Arial" panose="020B0604020202020204" pitchFamily="34" charset="0"/>
                <a:cs typeface="Arial" panose="020B0604020202020204" pitchFamily="34" charset="0"/>
              </a:rPr>
            </a:br>
            <a:br>
              <a:rPr lang="en-US" altLang="en-US" sz="3200" dirty="0">
                <a:solidFill>
                  <a:schemeClr val="bg1">
                    <a:lumMod val="40000"/>
                    <a:lumOff val="60000"/>
                  </a:schemeClr>
                </a:solidFill>
                <a:latin typeface="Arial" panose="020B0604020202020204" pitchFamily="34" charset="0"/>
                <a:cs typeface="Arial" panose="020B0604020202020204" pitchFamily="34" charset="0"/>
              </a:rPr>
            </a:br>
            <a:r>
              <a:rPr lang="en-US" altLang="en-US" sz="3200" dirty="0">
                <a:solidFill>
                  <a:schemeClr val="bg1">
                    <a:lumMod val="40000"/>
                    <a:lumOff val="60000"/>
                  </a:schemeClr>
                </a:solidFill>
                <a:latin typeface="Arial" panose="020B0604020202020204" pitchFamily="34" charset="0"/>
                <a:cs typeface="Arial" panose="020B0604020202020204" pitchFamily="34" charset="0"/>
              </a:rPr>
              <a:t>Assignment title: Component 3 Group </a:t>
            </a:r>
            <a:r>
              <a:rPr lang="en-US" altLang="en-US" sz="3200" dirty="0" err="1">
                <a:solidFill>
                  <a:schemeClr val="bg1">
                    <a:lumMod val="40000"/>
                    <a:lumOff val="60000"/>
                  </a:schemeClr>
                </a:solidFill>
                <a:latin typeface="Arial" panose="020B0604020202020204" pitchFamily="34" charset="0"/>
                <a:cs typeface="Arial" panose="020B0604020202020204" pitchFamily="34" charset="0"/>
              </a:rPr>
              <a:t>Group</a:t>
            </a:r>
            <a:r>
              <a:rPr lang="en-US" altLang="en-US" sz="3200" dirty="0">
                <a:solidFill>
                  <a:schemeClr val="bg1">
                    <a:lumMod val="40000"/>
                    <a:lumOff val="60000"/>
                  </a:schemeClr>
                </a:solidFill>
                <a:latin typeface="Arial" panose="020B0604020202020204" pitchFamily="34" charset="0"/>
                <a:cs typeface="Arial" panose="020B0604020202020204" pitchFamily="34" charset="0"/>
              </a:rPr>
              <a:t> Presentation</a:t>
            </a:r>
            <a:br>
              <a:rPr lang="en-US" sz="3200" dirty="0">
                <a:solidFill>
                  <a:schemeClr val="bg1">
                    <a:lumMod val="40000"/>
                    <a:lumOff val="60000"/>
                  </a:schemeClr>
                </a:solidFill>
                <a:latin typeface="Arial" panose="020B0604020202020204" pitchFamily="34" charset="0"/>
                <a:cs typeface="Arial" panose="020B0604020202020204" pitchFamily="34" charset="0"/>
              </a:rPr>
            </a:br>
            <a:br>
              <a:rPr lang="en-US" sz="3200" dirty="0">
                <a:solidFill>
                  <a:schemeClr val="bg1">
                    <a:lumMod val="40000"/>
                    <a:lumOff val="60000"/>
                  </a:schemeClr>
                </a:solidFill>
                <a:latin typeface="Arial" panose="020B0604020202020204" pitchFamily="34" charset="0"/>
                <a:cs typeface="Arial" panose="020B0604020202020204" pitchFamily="34" charset="0"/>
              </a:rPr>
            </a:br>
            <a:r>
              <a:rPr lang="en-US" sz="3200" dirty="0">
                <a:solidFill>
                  <a:schemeClr val="bg1">
                    <a:lumMod val="40000"/>
                    <a:lumOff val="60000"/>
                  </a:schemeClr>
                </a:solidFill>
                <a:latin typeface="Arial" panose="020B0604020202020204" pitchFamily="34" charset="0"/>
                <a:cs typeface="Arial" panose="020B0604020202020204" pitchFamily="34" charset="0"/>
              </a:rPr>
              <a:t>Title: </a:t>
            </a:r>
            <a:r>
              <a:rPr lang="en-US" sz="3200" dirty="0" err="1">
                <a:solidFill>
                  <a:schemeClr val="bg1">
                    <a:lumMod val="40000"/>
                    <a:lumOff val="60000"/>
                  </a:schemeClr>
                </a:solidFill>
                <a:latin typeface="Arial" panose="020B0604020202020204" pitchFamily="34" charset="0"/>
                <a:cs typeface="Arial" panose="020B0604020202020204" pitchFamily="34" charset="0"/>
              </a:rPr>
              <a:t>NutriSync</a:t>
            </a:r>
            <a:r>
              <a:rPr lang="en-US" sz="3200" dirty="0">
                <a:solidFill>
                  <a:schemeClr val="bg1">
                    <a:lumMod val="40000"/>
                    <a:lumOff val="60000"/>
                  </a:schemeClr>
                </a:solidFill>
                <a:latin typeface="Arial" panose="020B0604020202020204" pitchFamily="34" charset="0"/>
                <a:cs typeface="Arial" panose="020B0604020202020204" pitchFamily="34" charset="0"/>
              </a:rPr>
              <a:t> AI: An Intelligent Digital Health Ecosystem for Obesity Prevention Among Young Adults (18–25 Years) in the UK</a:t>
            </a:r>
            <a:br>
              <a:rPr lang="en-US" sz="3200" dirty="0">
                <a:solidFill>
                  <a:schemeClr val="bg1">
                    <a:lumMod val="40000"/>
                    <a:lumOff val="60000"/>
                  </a:schemeClr>
                </a:solidFill>
                <a:latin typeface="Arial" panose="020B0604020202020204" pitchFamily="34" charset="0"/>
                <a:cs typeface="Arial" panose="020B0604020202020204" pitchFamily="34" charset="0"/>
              </a:rPr>
            </a:br>
            <a:br>
              <a:rPr lang="en-US" sz="3200" b="1" dirty="0">
                <a:solidFill>
                  <a:schemeClr val="bg1">
                    <a:lumMod val="40000"/>
                    <a:lumOff val="60000"/>
                  </a:schemeClr>
                </a:solidFill>
                <a:latin typeface="Arial" panose="020B0604020202020204"/>
                <a:cs typeface="Arial" panose="020B0604020202020204"/>
              </a:rPr>
            </a:br>
            <a:r>
              <a:rPr lang="en-US" sz="3200" dirty="0">
                <a:solidFill>
                  <a:schemeClr val="bg1">
                    <a:lumMod val="40000"/>
                    <a:lumOff val="60000"/>
                  </a:schemeClr>
                </a:solidFill>
                <a:latin typeface="Arial" panose="020B0604020202020204" pitchFamily="34" charset="0"/>
                <a:cs typeface="Arial" panose="020B0604020202020204" pitchFamily="34" charset="0"/>
              </a:rPr>
              <a:t>Student Name: Sona Jandi Sila</a:t>
            </a:r>
            <a:br>
              <a:rPr lang="en-US" sz="3200" dirty="0">
                <a:solidFill>
                  <a:schemeClr val="bg1">
                    <a:lumMod val="40000"/>
                    <a:lumOff val="60000"/>
                  </a:schemeClr>
                </a:solidFill>
                <a:latin typeface="Arial" panose="020B0604020202020204" pitchFamily="34" charset="0"/>
                <a:cs typeface="Arial" panose="020B0604020202020204" pitchFamily="34" charset="0"/>
              </a:rPr>
            </a:br>
            <a:r>
              <a:rPr lang="en-US" sz="3200" dirty="0">
                <a:solidFill>
                  <a:schemeClr val="bg1">
                    <a:lumMod val="40000"/>
                    <a:lumOff val="60000"/>
                  </a:schemeClr>
                </a:solidFill>
                <a:latin typeface="Arial" panose="020B0604020202020204" pitchFamily="34" charset="0"/>
                <a:cs typeface="Arial" panose="020B0604020202020204" pitchFamily="34" charset="0"/>
              </a:rPr>
              <a:t>Student ID: 2216032</a:t>
            </a:r>
          </a:p>
        </p:txBody>
      </p:sp>
      <p:sp>
        <p:nvSpPr>
          <p:cNvPr id="2" name="TextBox 1">
            <a:extLst>
              <a:ext uri="{FF2B5EF4-FFF2-40B4-BE49-F238E27FC236}">
                <a16:creationId xmlns:a16="http://schemas.microsoft.com/office/drawing/2014/main" id="{C91FA882-E823-BE9E-8EE1-15964D9A83DA}"/>
              </a:ext>
            </a:extLst>
          </p:cNvPr>
          <p:cNvSpPr txBox="1"/>
          <p:nvPr/>
        </p:nvSpPr>
        <p:spPr>
          <a:xfrm>
            <a:off x="10371741" y="171294"/>
            <a:ext cx="1295547" cy="461665"/>
          </a:xfrm>
          <a:prstGeom prst="rect">
            <a:avLst/>
          </a:prstGeom>
          <a:noFill/>
        </p:spPr>
        <p:txBody>
          <a:bodyPr wrap="none" rtlCol="0">
            <a:spAutoFit/>
          </a:bodyPr>
          <a:lstStyle/>
          <a:p>
            <a:r>
              <a:rPr lang="en-GB" sz="2400" dirty="0">
                <a:solidFill>
                  <a:schemeClr val="bg1"/>
                </a:solidFill>
              </a:rPr>
              <a:t>Sona Sila</a:t>
            </a:r>
          </a:p>
        </p:txBody>
      </p:sp>
    </p:spTree>
    <p:extLst>
      <p:ext uri="{BB962C8B-B14F-4D97-AF65-F5344CB8AC3E}">
        <p14:creationId xmlns:p14="http://schemas.microsoft.com/office/powerpoint/2010/main" val="363920370"/>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b="1" dirty="0">
                <a:effectLst/>
              </a:rPr>
              <a:t>Planning Model</a:t>
            </a:r>
            <a:endParaRPr lang="en-US" b="1" dirty="0"/>
          </a:p>
        </p:txBody>
      </p:sp>
      <p:sp>
        <p:nvSpPr>
          <p:cNvPr id="5" name="Content Placeholder 4"/>
          <p:cNvSpPr>
            <a:spLocks noGrp="1"/>
          </p:cNvSpPr>
          <p:nvPr>
            <p:ph idx="1"/>
          </p:nvPr>
        </p:nvSpPr>
        <p:spPr>
          <a:xfrm>
            <a:off x="3245508" y="1800148"/>
            <a:ext cx="5904593" cy="4479347"/>
          </a:xfrm>
        </p:spPr>
        <p:txBody>
          <a:bodyPr>
            <a:noAutofit/>
          </a:bodyPr>
          <a:lstStyle/>
          <a:p>
            <a:pPr lvl="0"/>
            <a:r>
              <a:rPr lang="en-US" sz="1733" dirty="0"/>
              <a:t>The PRECEDE-PROCEED model is a structure and comprehensive planning framework was developed by Lawrence W. Green in 1970 (Yang </a:t>
            </a:r>
            <a:r>
              <a:rPr lang="en-US" sz="1733" i="1" dirty="0"/>
              <a:t>et al.</a:t>
            </a:r>
            <a:r>
              <a:rPr lang="en-US" sz="1733" dirty="0"/>
              <a:t>, 2025).</a:t>
            </a:r>
          </a:p>
          <a:p>
            <a:pPr lvl="0"/>
            <a:r>
              <a:rPr lang="en-US" sz="1733" dirty="0"/>
              <a:t>The planning model is divided into two different phases such as Precede and Proceed.</a:t>
            </a:r>
          </a:p>
          <a:p>
            <a:pPr lvl="0"/>
            <a:r>
              <a:rPr lang="en-US" sz="1733" dirty="0"/>
              <a:t>The PRECEDE phase includes</a:t>
            </a:r>
          </a:p>
          <a:p>
            <a:pPr lvl="1"/>
            <a:r>
              <a:rPr lang="en-US" sz="1733" dirty="0"/>
              <a:t>Social Assessment</a:t>
            </a:r>
          </a:p>
          <a:p>
            <a:pPr lvl="1"/>
            <a:r>
              <a:rPr lang="en-US" sz="1733" dirty="0"/>
              <a:t>Epidemiological Assessment</a:t>
            </a:r>
          </a:p>
          <a:p>
            <a:pPr lvl="1"/>
            <a:r>
              <a:rPr lang="en-US" sz="1733" dirty="0"/>
              <a:t>Educational &amp; Ecological Assessment</a:t>
            </a:r>
          </a:p>
          <a:p>
            <a:pPr lvl="1"/>
            <a:r>
              <a:rPr lang="en-US" sz="1733" dirty="0"/>
              <a:t>Administrative and Policy Assessment (Kim </a:t>
            </a:r>
            <a:r>
              <a:rPr lang="en-US" sz="1733" i="1" dirty="0"/>
              <a:t>et al.</a:t>
            </a:r>
            <a:r>
              <a:rPr lang="en-US" sz="1733" dirty="0"/>
              <a:t>, 2022).</a:t>
            </a:r>
          </a:p>
          <a:p>
            <a:pPr lvl="0"/>
            <a:r>
              <a:rPr lang="en-US" sz="1733" dirty="0"/>
              <a:t>PROCEED phase includes</a:t>
            </a:r>
          </a:p>
          <a:p>
            <a:pPr lvl="1"/>
            <a:r>
              <a:rPr lang="en-US" sz="1733" dirty="0"/>
              <a:t>Implementation.</a:t>
            </a:r>
          </a:p>
          <a:p>
            <a:pPr lvl="1"/>
            <a:r>
              <a:rPr lang="en-US" sz="1733" dirty="0"/>
              <a:t>Process evaluation.</a:t>
            </a:r>
          </a:p>
          <a:p>
            <a:pPr lvl="1"/>
            <a:r>
              <a:rPr lang="en-US" sz="1733" dirty="0"/>
              <a:t>Impact evaluation (</a:t>
            </a:r>
            <a:r>
              <a:rPr lang="en-US" sz="1733" dirty="0" err="1"/>
              <a:t>Whatnall</a:t>
            </a:r>
            <a:r>
              <a:rPr lang="en-US" sz="1733" dirty="0"/>
              <a:t>, Patterson and </a:t>
            </a:r>
            <a:r>
              <a:rPr lang="en-US" sz="1733" dirty="0" err="1"/>
              <a:t>Hutchesson</a:t>
            </a:r>
            <a:r>
              <a:rPr lang="en-US" sz="1733" dirty="0"/>
              <a:t>, 2019).</a:t>
            </a:r>
          </a:p>
        </p:txBody>
      </p:sp>
      <p:pic>
        <p:nvPicPr>
          <p:cNvPr id="3" name="Picture 2">
            <a:extLst>
              <a:ext uri="{FF2B5EF4-FFF2-40B4-BE49-F238E27FC236}">
                <a16:creationId xmlns:a16="http://schemas.microsoft.com/office/drawing/2014/main" id="{AE0440C3-2C80-D24D-27C2-13C0DFC92915}"/>
              </a:ext>
            </a:extLst>
          </p:cNvPr>
          <p:cNvPicPr>
            <a:picLocks noChangeAspect="1"/>
          </p:cNvPicPr>
          <p:nvPr/>
        </p:nvPicPr>
        <p:blipFill>
          <a:blip r:embed="rId3"/>
          <a:stretch>
            <a:fillRect/>
          </a:stretch>
        </p:blipFill>
        <p:spPr>
          <a:xfrm>
            <a:off x="9353708" y="1800146"/>
            <a:ext cx="2503177" cy="3561409"/>
          </a:xfrm>
          <a:prstGeom prst="rect">
            <a:avLst/>
          </a:prstGeom>
        </p:spPr>
      </p:pic>
      <p:sp>
        <p:nvSpPr>
          <p:cNvPr id="6" name="TextBox 5">
            <a:extLst>
              <a:ext uri="{FF2B5EF4-FFF2-40B4-BE49-F238E27FC236}">
                <a16:creationId xmlns:a16="http://schemas.microsoft.com/office/drawing/2014/main" id="{83446130-EEDA-4270-A127-8FAD59B483A1}"/>
              </a:ext>
            </a:extLst>
          </p:cNvPr>
          <p:cNvSpPr txBox="1"/>
          <p:nvPr/>
        </p:nvSpPr>
        <p:spPr>
          <a:xfrm>
            <a:off x="9413604" y="5465068"/>
            <a:ext cx="2443280" cy="954300"/>
          </a:xfrm>
          <a:prstGeom prst="rect">
            <a:avLst/>
          </a:prstGeom>
          <a:noFill/>
        </p:spPr>
        <p:txBody>
          <a:bodyPr wrap="square" rtlCol="0">
            <a:spAutoFit/>
          </a:bodyPr>
          <a:lstStyle/>
          <a:p>
            <a:r>
              <a:rPr lang="en-US" sz="1867" dirty="0">
                <a:solidFill>
                  <a:schemeClr val="bg1"/>
                </a:solidFill>
              </a:rPr>
              <a:t>Source: (</a:t>
            </a:r>
            <a:r>
              <a:rPr lang="en-US" sz="1867" dirty="0" err="1">
                <a:solidFill>
                  <a:schemeClr val="bg1"/>
                </a:solidFill>
              </a:rPr>
              <a:t>Whatnall</a:t>
            </a:r>
            <a:r>
              <a:rPr lang="en-US" sz="1867" dirty="0">
                <a:solidFill>
                  <a:schemeClr val="bg1"/>
                </a:solidFill>
              </a:rPr>
              <a:t>, Patterson and </a:t>
            </a:r>
            <a:r>
              <a:rPr lang="en-US" sz="1867" dirty="0" err="1">
                <a:solidFill>
                  <a:schemeClr val="bg1"/>
                </a:solidFill>
              </a:rPr>
              <a:t>Hutchesson</a:t>
            </a:r>
            <a:r>
              <a:rPr lang="en-US" sz="1867" dirty="0">
                <a:solidFill>
                  <a:schemeClr val="bg1"/>
                </a:solidFill>
              </a:rPr>
              <a:t>, 2019) </a:t>
            </a:r>
          </a:p>
        </p:txBody>
      </p:sp>
    </p:spTree>
    <p:extLst>
      <p:ext uri="{BB962C8B-B14F-4D97-AF65-F5344CB8AC3E}">
        <p14:creationId xmlns:p14="http://schemas.microsoft.com/office/powerpoint/2010/main" val="11016338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45508" y="171294"/>
            <a:ext cx="8347873" cy="1221639"/>
          </a:xfrm>
        </p:spPr>
        <p:txBody>
          <a:bodyPr>
            <a:normAutofit/>
          </a:bodyPr>
          <a:lstStyle/>
          <a:p>
            <a:r>
              <a:rPr lang="en-US" b="1" dirty="0">
                <a:effectLst/>
              </a:rPr>
              <a:t>Application of </a:t>
            </a:r>
            <a:r>
              <a:rPr lang="en-US" b="1" dirty="0" err="1">
                <a:effectLst/>
              </a:rPr>
              <a:t>NutriSync</a:t>
            </a:r>
            <a:r>
              <a:rPr lang="en-US" b="1" dirty="0">
                <a:effectLst/>
              </a:rPr>
              <a:t> AI</a:t>
            </a:r>
            <a:endParaRPr lang="en-US" dirty="0"/>
          </a:p>
        </p:txBody>
      </p:sp>
      <p:sp>
        <p:nvSpPr>
          <p:cNvPr id="3" name="Content Placeholder 2"/>
          <p:cNvSpPr>
            <a:spLocks noGrp="1"/>
          </p:cNvSpPr>
          <p:nvPr>
            <p:ph idx="1"/>
          </p:nvPr>
        </p:nvSpPr>
        <p:spPr>
          <a:xfrm>
            <a:off x="3245508" y="1392933"/>
            <a:ext cx="8347873" cy="4479347"/>
          </a:xfrm>
        </p:spPr>
        <p:txBody>
          <a:bodyPr>
            <a:normAutofit fontScale="70000" lnSpcReduction="20000"/>
          </a:bodyPr>
          <a:lstStyle/>
          <a:p>
            <a:pPr lvl="0"/>
            <a:r>
              <a:rPr lang="en-US" dirty="0" err="1">
                <a:solidFill>
                  <a:schemeClr val="bg1">
                    <a:lumMod val="60000"/>
                    <a:lumOff val="40000"/>
                  </a:schemeClr>
                </a:solidFill>
              </a:rPr>
              <a:t>NutriSyc</a:t>
            </a:r>
            <a:r>
              <a:rPr lang="en-US" dirty="0">
                <a:solidFill>
                  <a:schemeClr val="bg1">
                    <a:lumMod val="60000"/>
                    <a:lumOff val="40000"/>
                  </a:schemeClr>
                </a:solidFill>
              </a:rPr>
              <a:t> AI is a digital health ecosystem which will be designed to facilitate prevention of obesity among young adults (18-25) years) in the UK. </a:t>
            </a:r>
          </a:p>
          <a:p>
            <a:pPr lvl="0"/>
            <a:r>
              <a:rPr lang="en-US" dirty="0">
                <a:solidFill>
                  <a:schemeClr val="bg1">
                    <a:lumMod val="60000"/>
                    <a:lumOff val="40000"/>
                  </a:schemeClr>
                </a:solidFill>
              </a:rPr>
              <a:t>This digital health ecosystem combines AI coaching, wearable bands and sensor plates for </a:t>
            </a:r>
            <a:r>
              <a:rPr lang="en-US" dirty="0" err="1">
                <a:solidFill>
                  <a:schemeClr val="bg1">
                    <a:lumMod val="60000"/>
                    <a:lumOff val="40000"/>
                  </a:schemeClr>
                </a:solidFill>
              </a:rPr>
              <a:t>personalised</a:t>
            </a:r>
            <a:r>
              <a:rPr lang="en-US" dirty="0">
                <a:solidFill>
                  <a:schemeClr val="bg1">
                    <a:lumMod val="60000"/>
                    <a:lumOff val="40000"/>
                  </a:schemeClr>
                </a:solidFill>
              </a:rPr>
              <a:t> lifestyle, nutrition and activity support </a:t>
            </a:r>
            <a:r>
              <a:rPr lang="en-GB" dirty="0">
                <a:solidFill>
                  <a:schemeClr val="bg1">
                    <a:lumMod val="60000"/>
                    <a:lumOff val="40000"/>
                  </a:schemeClr>
                </a:solidFill>
              </a:rPr>
              <a:t>(Wallace, 2025)</a:t>
            </a:r>
            <a:r>
              <a:rPr lang="en-US" dirty="0">
                <a:solidFill>
                  <a:schemeClr val="bg1">
                    <a:lumMod val="60000"/>
                    <a:lumOff val="40000"/>
                  </a:schemeClr>
                </a:solidFill>
              </a:rPr>
              <a:t>. </a:t>
            </a:r>
          </a:p>
          <a:p>
            <a:pPr lvl="0"/>
            <a:r>
              <a:rPr lang="en-US" dirty="0">
                <a:solidFill>
                  <a:schemeClr val="bg1">
                    <a:lumMod val="60000"/>
                    <a:lumOff val="40000"/>
                  </a:schemeClr>
                </a:solidFill>
              </a:rPr>
              <a:t>The model covering PRECEDE will identify the needs, </a:t>
            </a:r>
            <a:r>
              <a:rPr lang="en-US" dirty="0" err="1">
                <a:solidFill>
                  <a:schemeClr val="bg1">
                    <a:lumMod val="60000"/>
                    <a:lumOff val="40000"/>
                  </a:schemeClr>
                </a:solidFill>
              </a:rPr>
              <a:t>behaviours</a:t>
            </a:r>
            <a:r>
              <a:rPr lang="en-US" dirty="0">
                <a:solidFill>
                  <a:schemeClr val="bg1">
                    <a:lumMod val="60000"/>
                    <a:lumOff val="40000"/>
                  </a:schemeClr>
                </a:solidFill>
              </a:rPr>
              <a:t>, environmental influences and resources associated with the service users before implementation (Kim </a:t>
            </a:r>
            <a:r>
              <a:rPr lang="en-US" i="1" dirty="0">
                <a:solidFill>
                  <a:schemeClr val="bg1">
                    <a:lumMod val="60000"/>
                    <a:lumOff val="40000"/>
                  </a:schemeClr>
                </a:solidFill>
              </a:rPr>
              <a:t>et al.</a:t>
            </a:r>
            <a:r>
              <a:rPr lang="en-US" dirty="0">
                <a:solidFill>
                  <a:schemeClr val="bg1">
                    <a:lumMod val="60000"/>
                    <a:lumOff val="40000"/>
                  </a:schemeClr>
                </a:solidFill>
              </a:rPr>
              <a:t>, 2022). </a:t>
            </a:r>
          </a:p>
          <a:p>
            <a:pPr lvl="0"/>
            <a:r>
              <a:rPr lang="en-US" dirty="0">
                <a:solidFill>
                  <a:schemeClr val="bg1">
                    <a:lumMod val="60000"/>
                    <a:lumOff val="40000"/>
                  </a:schemeClr>
                </a:solidFill>
              </a:rPr>
              <a:t>The model covering PROCEED entails guiding the implementation along with process and impact evaluation for effectiveness and informed refinement of the digital solution </a:t>
            </a:r>
            <a:r>
              <a:rPr lang="en-GB" dirty="0">
                <a:solidFill>
                  <a:schemeClr val="bg1">
                    <a:lumMod val="60000"/>
                    <a:lumOff val="40000"/>
                  </a:schemeClr>
                </a:solidFill>
              </a:rPr>
              <a:t>(Yang </a:t>
            </a:r>
            <a:r>
              <a:rPr lang="en-GB" i="1" dirty="0">
                <a:solidFill>
                  <a:schemeClr val="bg1">
                    <a:lumMod val="60000"/>
                    <a:lumOff val="40000"/>
                  </a:schemeClr>
                </a:solidFill>
              </a:rPr>
              <a:t>et al.</a:t>
            </a:r>
            <a:r>
              <a:rPr lang="en-GB" dirty="0">
                <a:solidFill>
                  <a:schemeClr val="bg1">
                    <a:lumMod val="60000"/>
                    <a:lumOff val="40000"/>
                  </a:schemeClr>
                </a:solidFill>
              </a:rPr>
              <a:t>, 2025)</a:t>
            </a:r>
            <a:r>
              <a:rPr lang="en-US" dirty="0">
                <a:solidFill>
                  <a:schemeClr val="bg1">
                    <a:lumMod val="60000"/>
                    <a:lumOff val="40000"/>
                  </a:schemeClr>
                </a:solidFill>
              </a:rPr>
              <a:t>. </a:t>
            </a:r>
          </a:p>
          <a:p>
            <a:endParaRPr lang="en-US" dirty="0">
              <a:solidFill>
                <a:srgbClr val="FFFF00"/>
              </a:solidFill>
            </a:endParaRPr>
          </a:p>
        </p:txBody>
      </p:sp>
    </p:spTree>
    <p:extLst>
      <p:ext uri="{BB962C8B-B14F-4D97-AF65-F5344CB8AC3E}">
        <p14:creationId xmlns:p14="http://schemas.microsoft.com/office/powerpoint/2010/main" val="27951542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826AA-9ED7-8ABE-6DBA-8DFE9F382877}"/>
              </a:ext>
            </a:extLst>
          </p:cNvPr>
          <p:cNvSpPr>
            <a:spLocks noGrp="1"/>
          </p:cNvSpPr>
          <p:nvPr>
            <p:ph type="title"/>
          </p:nvPr>
        </p:nvSpPr>
        <p:spPr/>
        <p:txBody>
          <a:bodyPr>
            <a:normAutofit fontScale="90000"/>
          </a:bodyPr>
          <a:lstStyle/>
          <a:p>
            <a:pPr algn="ctr"/>
            <a:r>
              <a:rPr lang="en-US" dirty="0"/>
              <a:t>PRECEDE-PROCEED model: Phase 1 </a:t>
            </a:r>
            <a:br>
              <a:rPr lang="en-US" dirty="0"/>
            </a:br>
            <a:r>
              <a:rPr lang="en-US" dirty="0"/>
              <a:t>Social Assessment</a:t>
            </a:r>
            <a:br>
              <a:rPr lang="en-US" dirty="0"/>
            </a:br>
            <a:endParaRPr lang="en-US" dirty="0"/>
          </a:p>
        </p:txBody>
      </p:sp>
      <p:sp>
        <p:nvSpPr>
          <p:cNvPr id="3" name="Content Placeholder 2">
            <a:extLst>
              <a:ext uri="{FF2B5EF4-FFF2-40B4-BE49-F238E27FC236}">
                <a16:creationId xmlns:a16="http://schemas.microsoft.com/office/drawing/2014/main" id="{A2B4C525-A575-3F24-4CD1-B77AFD519859}"/>
              </a:ext>
            </a:extLst>
          </p:cNvPr>
          <p:cNvSpPr>
            <a:spLocks noGrp="1"/>
          </p:cNvSpPr>
          <p:nvPr>
            <p:ph idx="1"/>
          </p:nvPr>
        </p:nvSpPr>
        <p:spPr>
          <a:xfrm>
            <a:off x="6751916" y="1800147"/>
            <a:ext cx="5248677" cy="5057853"/>
          </a:xfrm>
          <a:noFill/>
          <a:ln>
            <a:noFill/>
          </a:ln>
        </p:spPr>
        <p:txBody>
          <a:bodyPr>
            <a:normAutofit fontScale="85000" lnSpcReduction="10000"/>
          </a:bodyPr>
          <a:lstStyle/>
          <a:p>
            <a:pPr lvl="0"/>
            <a:r>
              <a:rPr lang="en-US" dirty="0"/>
              <a:t>Young adults’ obesity-related health complications and barriers are assessed. </a:t>
            </a:r>
          </a:p>
          <a:p>
            <a:pPr lvl="0"/>
            <a:r>
              <a:rPr lang="en-US" dirty="0"/>
              <a:t>Lifestyle priorities and digital health requirements would be identified (</a:t>
            </a:r>
            <a:r>
              <a:rPr lang="en-US" dirty="0" err="1"/>
              <a:t>Fogelholm</a:t>
            </a:r>
            <a:r>
              <a:rPr lang="en-US" dirty="0"/>
              <a:t>, 2025). </a:t>
            </a:r>
          </a:p>
          <a:p>
            <a:pPr lvl="0"/>
            <a:r>
              <a:rPr lang="en-US" dirty="0" err="1"/>
              <a:t>NutriSync</a:t>
            </a:r>
            <a:r>
              <a:rPr lang="en-US" dirty="0"/>
              <a:t> AI features would be tailored as per young adults’ needs as they would be engaged with the digital solution </a:t>
            </a:r>
            <a:r>
              <a:rPr lang="en-GB" dirty="0"/>
              <a:t>(Yang </a:t>
            </a:r>
            <a:r>
              <a:rPr lang="en-GB" i="1" dirty="0"/>
              <a:t>et al.</a:t>
            </a:r>
            <a:r>
              <a:rPr lang="en-GB" dirty="0"/>
              <a:t>, 2025)</a:t>
            </a:r>
            <a:r>
              <a:rPr lang="en-US" dirty="0"/>
              <a:t>.</a:t>
            </a:r>
          </a:p>
          <a:p>
            <a:endParaRPr 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407" y="2207360"/>
            <a:ext cx="6560508" cy="34721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1209441" y="5872281"/>
            <a:ext cx="3461313" cy="461665"/>
          </a:xfrm>
          <a:prstGeom prst="rect">
            <a:avLst/>
          </a:prstGeom>
          <a:noFill/>
        </p:spPr>
        <p:txBody>
          <a:bodyPr wrap="square" rtlCol="0">
            <a:spAutoFit/>
          </a:bodyPr>
          <a:lstStyle/>
          <a:p>
            <a:r>
              <a:rPr lang="en-US" sz="2400" dirty="0">
                <a:solidFill>
                  <a:schemeClr val="bg1"/>
                </a:solidFill>
              </a:rPr>
              <a:t>Source: </a:t>
            </a:r>
            <a:r>
              <a:rPr lang="en-GB" sz="2400" dirty="0">
                <a:solidFill>
                  <a:schemeClr val="bg1"/>
                </a:solidFill>
              </a:rPr>
              <a:t>(Yang </a:t>
            </a:r>
            <a:r>
              <a:rPr lang="en-GB" sz="2400" i="1" dirty="0">
                <a:solidFill>
                  <a:schemeClr val="bg1"/>
                </a:solidFill>
              </a:rPr>
              <a:t>et al.</a:t>
            </a:r>
            <a:r>
              <a:rPr lang="en-GB" sz="2400" dirty="0">
                <a:solidFill>
                  <a:schemeClr val="bg1"/>
                </a:solidFill>
              </a:rPr>
              <a:t>, 2025)</a:t>
            </a:r>
            <a:r>
              <a:rPr lang="en-US" sz="2400" dirty="0">
                <a:solidFill>
                  <a:schemeClr val="bg1"/>
                </a:solidFill>
              </a:rPr>
              <a:t> </a:t>
            </a:r>
          </a:p>
        </p:txBody>
      </p:sp>
    </p:spTree>
    <p:extLst>
      <p:ext uri="{BB962C8B-B14F-4D97-AF65-F5344CB8AC3E}">
        <p14:creationId xmlns:p14="http://schemas.microsoft.com/office/powerpoint/2010/main" val="29800551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64F1D-07BA-FBFA-03C7-5C9C13B3BF88}"/>
              </a:ext>
            </a:extLst>
          </p:cNvPr>
          <p:cNvSpPr>
            <a:spLocks noGrp="1"/>
          </p:cNvSpPr>
          <p:nvPr>
            <p:ph type="title"/>
          </p:nvPr>
        </p:nvSpPr>
        <p:spPr>
          <a:xfrm>
            <a:off x="3245508" y="985721"/>
            <a:ext cx="8347873" cy="1221639"/>
          </a:xfrm>
        </p:spPr>
        <p:txBody>
          <a:bodyPr>
            <a:normAutofit fontScale="90000"/>
          </a:bodyPr>
          <a:lstStyle/>
          <a:p>
            <a:pPr algn="ctr"/>
            <a:r>
              <a:rPr lang="en-US" dirty="0"/>
              <a:t>PRECEDE-PROCEED model: Phase 2</a:t>
            </a:r>
            <a:br>
              <a:rPr lang="en-US" dirty="0"/>
            </a:br>
            <a:r>
              <a:rPr lang="en-US" dirty="0"/>
              <a:t>Epidemiological Assessment</a:t>
            </a:r>
            <a:br>
              <a:rPr lang="en-US" dirty="0"/>
            </a:br>
            <a:br>
              <a:rPr lang="en-GB" dirty="0"/>
            </a:br>
            <a:br>
              <a:rPr lang="en-US" dirty="0"/>
            </a:br>
            <a:endParaRPr lang="en-US" dirty="0"/>
          </a:p>
        </p:txBody>
      </p:sp>
      <p:sp>
        <p:nvSpPr>
          <p:cNvPr id="3" name="Content Placeholder 2">
            <a:extLst>
              <a:ext uri="{FF2B5EF4-FFF2-40B4-BE49-F238E27FC236}">
                <a16:creationId xmlns:a16="http://schemas.microsoft.com/office/drawing/2014/main" id="{B28C7C3C-8085-2D39-21FE-0F0A4BF2C9CD}"/>
              </a:ext>
            </a:extLst>
          </p:cNvPr>
          <p:cNvSpPr>
            <a:spLocks noGrp="1"/>
          </p:cNvSpPr>
          <p:nvPr>
            <p:ph idx="1"/>
          </p:nvPr>
        </p:nvSpPr>
        <p:spPr>
          <a:xfrm>
            <a:off x="6997700" y="1800147"/>
            <a:ext cx="5194299" cy="4886559"/>
          </a:xfrm>
        </p:spPr>
        <p:txBody>
          <a:bodyPr>
            <a:normAutofit fontScale="85000" lnSpcReduction="20000"/>
          </a:bodyPr>
          <a:lstStyle/>
          <a:p>
            <a:pPr lvl="0"/>
            <a:r>
              <a:rPr lang="en-US" dirty="0" err="1"/>
              <a:t>Behavioural</a:t>
            </a:r>
            <a:r>
              <a:rPr lang="en-US" dirty="0"/>
              <a:t> assessment will be done by identifying the wide range of contributing factors and environmental influences to unhealthy weight gain and lifestyle choices for young adults (Kim </a:t>
            </a:r>
            <a:r>
              <a:rPr lang="en-US" i="1" dirty="0"/>
              <a:t>et al.</a:t>
            </a:r>
            <a:r>
              <a:rPr lang="en-US" dirty="0"/>
              <a:t>, 2022). </a:t>
            </a:r>
          </a:p>
          <a:p>
            <a:pPr lvl="0"/>
            <a:r>
              <a:rPr lang="en-US" dirty="0"/>
              <a:t>Modifiable risk factors of obesity has been </a:t>
            </a:r>
            <a:r>
              <a:rPr lang="en-US" dirty="0" err="1"/>
              <a:t>prioritised</a:t>
            </a:r>
            <a:r>
              <a:rPr lang="en-US" dirty="0"/>
              <a:t> for designing the </a:t>
            </a:r>
            <a:r>
              <a:rPr lang="en-US" dirty="0" err="1"/>
              <a:t>NutriSync</a:t>
            </a:r>
            <a:r>
              <a:rPr lang="en-US" dirty="0"/>
              <a:t> AI for obesity prevention. </a:t>
            </a:r>
          </a:p>
          <a:p>
            <a:endParaRPr lang="en-US"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530351"/>
            <a:ext cx="6997700" cy="45455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1209440" y="6075887"/>
            <a:ext cx="4072133" cy="461665"/>
          </a:xfrm>
          <a:prstGeom prst="rect">
            <a:avLst/>
          </a:prstGeom>
          <a:noFill/>
        </p:spPr>
        <p:txBody>
          <a:bodyPr wrap="square" rtlCol="0">
            <a:spAutoFit/>
          </a:bodyPr>
          <a:lstStyle/>
          <a:p>
            <a:r>
              <a:rPr lang="en-US" sz="2400" dirty="0">
                <a:solidFill>
                  <a:schemeClr val="bg1"/>
                </a:solidFill>
              </a:rPr>
              <a:t>Source:  (</a:t>
            </a:r>
            <a:r>
              <a:rPr lang="en-US" sz="2400" dirty="0" err="1">
                <a:solidFill>
                  <a:schemeClr val="bg1"/>
                </a:solidFill>
              </a:rPr>
              <a:t>Naveed</a:t>
            </a:r>
            <a:r>
              <a:rPr lang="en-US" sz="2400" dirty="0">
                <a:solidFill>
                  <a:schemeClr val="bg1"/>
                </a:solidFill>
              </a:rPr>
              <a:t> </a:t>
            </a:r>
            <a:r>
              <a:rPr lang="en-US" sz="2400" i="1" dirty="0">
                <a:solidFill>
                  <a:schemeClr val="bg1"/>
                </a:solidFill>
              </a:rPr>
              <a:t>et al., </a:t>
            </a:r>
            <a:r>
              <a:rPr lang="en-US" sz="2400" dirty="0">
                <a:solidFill>
                  <a:schemeClr val="bg1"/>
                </a:solidFill>
              </a:rPr>
              <a:t>2022)</a:t>
            </a:r>
          </a:p>
        </p:txBody>
      </p:sp>
    </p:spTree>
    <p:extLst>
      <p:ext uri="{BB962C8B-B14F-4D97-AF65-F5344CB8AC3E}">
        <p14:creationId xmlns:p14="http://schemas.microsoft.com/office/powerpoint/2010/main" val="10499732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5B26D-BD91-E07A-64C7-7598FBC57541}"/>
              </a:ext>
            </a:extLst>
          </p:cNvPr>
          <p:cNvSpPr>
            <a:spLocks noGrp="1"/>
          </p:cNvSpPr>
          <p:nvPr>
            <p:ph type="title"/>
          </p:nvPr>
        </p:nvSpPr>
        <p:spPr/>
        <p:txBody>
          <a:bodyPr>
            <a:normAutofit fontScale="90000"/>
          </a:bodyPr>
          <a:lstStyle/>
          <a:p>
            <a:r>
              <a:rPr lang="en-US" dirty="0">
                <a:effectLst/>
              </a:rPr>
              <a:t>PRECEDE-PROCEED model: Phase 3 &amp; 4</a:t>
            </a:r>
          </a:p>
        </p:txBody>
      </p:sp>
      <p:sp>
        <p:nvSpPr>
          <p:cNvPr id="3" name="Content Placeholder 2">
            <a:extLst>
              <a:ext uri="{FF2B5EF4-FFF2-40B4-BE49-F238E27FC236}">
                <a16:creationId xmlns:a16="http://schemas.microsoft.com/office/drawing/2014/main" id="{8CA5FB44-8AD2-27F1-FAC8-2BC7BD8854CB}"/>
              </a:ext>
            </a:extLst>
          </p:cNvPr>
          <p:cNvSpPr>
            <a:spLocks noGrp="1"/>
          </p:cNvSpPr>
          <p:nvPr>
            <p:ph idx="1"/>
          </p:nvPr>
        </p:nvSpPr>
        <p:spPr>
          <a:xfrm>
            <a:off x="3245507" y="1800147"/>
            <a:ext cx="8551480" cy="5293772"/>
          </a:xfrm>
        </p:spPr>
        <p:txBody>
          <a:bodyPr>
            <a:normAutofit fontScale="92500" lnSpcReduction="20000"/>
          </a:bodyPr>
          <a:lstStyle/>
          <a:p>
            <a:pPr lvl="0"/>
            <a:r>
              <a:rPr lang="en-US" dirty="0"/>
              <a:t>For phase 3: Educational and ecological assessment: </a:t>
            </a:r>
          </a:p>
          <a:p>
            <a:pPr lvl="1"/>
            <a:r>
              <a:rPr lang="en-US" dirty="0"/>
              <a:t>The educational and </a:t>
            </a:r>
            <a:r>
              <a:rPr lang="en-US" dirty="0" err="1"/>
              <a:t>behavioural</a:t>
            </a:r>
            <a:r>
              <a:rPr lang="en-US" dirty="0"/>
              <a:t> influences -</a:t>
            </a:r>
            <a:r>
              <a:rPr lang="en-US" dirty="0" err="1"/>
              <a:t>personalised</a:t>
            </a:r>
            <a:r>
              <a:rPr lang="en-US" dirty="0"/>
              <a:t> nutrition education and AI coaching, </a:t>
            </a:r>
          </a:p>
          <a:p>
            <a:pPr lvl="1"/>
            <a:r>
              <a:rPr lang="en-US" dirty="0"/>
              <a:t>Reinforcing and enabling factors for the </a:t>
            </a:r>
            <a:r>
              <a:rPr lang="en-US" dirty="0" err="1"/>
              <a:t>NutriSync</a:t>
            </a:r>
            <a:r>
              <a:rPr lang="en-US" dirty="0"/>
              <a:t> AI to support the healthy </a:t>
            </a:r>
            <a:r>
              <a:rPr lang="en-US" dirty="0" err="1"/>
              <a:t>behaviours</a:t>
            </a:r>
            <a:r>
              <a:rPr lang="en-US" dirty="0"/>
              <a:t> (Porter, 2016).</a:t>
            </a:r>
          </a:p>
          <a:p>
            <a:pPr lvl="0"/>
            <a:r>
              <a:rPr lang="en-US" dirty="0"/>
              <a:t>For Phase 4: Administrative and policy assessment.</a:t>
            </a:r>
          </a:p>
          <a:p>
            <a:pPr lvl="1"/>
            <a:r>
              <a:rPr lang="en-US" dirty="0" err="1"/>
              <a:t>Organisational</a:t>
            </a:r>
            <a:r>
              <a:rPr lang="en-US" dirty="0"/>
              <a:t> resources and partnerships will be implemented for </a:t>
            </a:r>
            <a:r>
              <a:rPr lang="en-US" dirty="0" err="1"/>
              <a:t>NutriSync</a:t>
            </a:r>
            <a:r>
              <a:rPr lang="en-US" dirty="0"/>
              <a:t> AI implementation that includes sensor plates and wearable bands (Kim </a:t>
            </a:r>
            <a:r>
              <a:rPr lang="en-US" i="1" dirty="0"/>
              <a:t>et al.</a:t>
            </a:r>
            <a:r>
              <a:rPr lang="en-US" dirty="0"/>
              <a:t>, 2022). </a:t>
            </a:r>
          </a:p>
          <a:p>
            <a:pPr lvl="1"/>
            <a:r>
              <a:rPr lang="en-US" dirty="0"/>
              <a:t>Comply with NHS, GDPR and obesity prevention policies (Taylor </a:t>
            </a:r>
            <a:r>
              <a:rPr lang="en-US" i="1" dirty="0"/>
              <a:t>et al</a:t>
            </a:r>
            <a:r>
              <a:rPr lang="en-US" dirty="0"/>
              <a:t>., 2024).</a:t>
            </a:r>
          </a:p>
          <a:p>
            <a:endParaRPr lang="en-US" dirty="0"/>
          </a:p>
        </p:txBody>
      </p:sp>
    </p:spTree>
    <p:extLst>
      <p:ext uri="{BB962C8B-B14F-4D97-AF65-F5344CB8AC3E}">
        <p14:creationId xmlns:p14="http://schemas.microsoft.com/office/powerpoint/2010/main" val="3315166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46599-2FAA-2C7A-4A75-94D8DFA1A524}"/>
              </a:ext>
            </a:extLst>
          </p:cNvPr>
          <p:cNvSpPr>
            <a:spLocks noGrp="1"/>
          </p:cNvSpPr>
          <p:nvPr>
            <p:ph type="title"/>
          </p:nvPr>
        </p:nvSpPr>
        <p:spPr/>
        <p:txBody>
          <a:bodyPr>
            <a:normAutofit fontScale="90000"/>
          </a:bodyPr>
          <a:lstStyle/>
          <a:p>
            <a:r>
              <a:rPr lang="en-US" dirty="0">
                <a:effectLst/>
              </a:rPr>
              <a:t>PRECEDE-PROCEED model: Phase 5, 6 &amp; 7</a:t>
            </a:r>
          </a:p>
        </p:txBody>
      </p:sp>
      <p:sp>
        <p:nvSpPr>
          <p:cNvPr id="3" name="Content Placeholder 2">
            <a:extLst>
              <a:ext uri="{FF2B5EF4-FFF2-40B4-BE49-F238E27FC236}">
                <a16:creationId xmlns:a16="http://schemas.microsoft.com/office/drawing/2014/main" id="{3F7C6431-8E46-38B6-F13C-511E12567FE9}"/>
              </a:ext>
            </a:extLst>
          </p:cNvPr>
          <p:cNvSpPr>
            <a:spLocks noGrp="1"/>
          </p:cNvSpPr>
          <p:nvPr>
            <p:ph idx="1"/>
          </p:nvPr>
        </p:nvSpPr>
        <p:spPr>
          <a:xfrm>
            <a:off x="3245507" y="1800147"/>
            <a:ext cx="8551480" cy="5057852"/>
          </a:xfrm>
        </p:spPr>
        <p:txBody>
          <a:bodyPr>
            <a:normAutofit fontScale="77500" lnSpcReduction="20000"/>
          </a:bodyPr>
          <a:lstStyle/>
          <a:p>
            <a:pPr lvl="0"/>
            <a:r>
              <a:rPr lang="en-US" dirty="0"/>
              <a:t>Phase 5: Implementation of PROCEED model entails implementation of </a:t>
            </a:r>
            <a:r>
              <a:rPr lang="en-US" dirty="0" err="1"/>
              <a:t>NutriSync</a:t>
            </a:r>
            <a:r>
              <a:rPr lang="en-US" dirty="0"/>
              <a:t> AI across universities and community settings (Kim </a:t>
            </a:r>
            <a:r>
              <a:rPr lang="en-US" i="1" dirty="0"/>
              <a:t>et al.</a:t>
            </a:r>
            <a:r>
              <a:rPr lang="en-US" dirty="0"/>
              <a:t>, 2022). </a:t>
            </a:r>
          </a:p>
          <a:p>
            <a:pPr marL="0" indent="0">
              <a:buNone/>
            </a:pPr>
            <a:endParaRPr lang="en-US" dirty="0"/>
          </a:p>
          <a:p>
            <a:pPr lvl="0"/>
            <a:r>
              <a:rPr lang="en-US" dirty="0"/>
              <a:t>In Phase 6: Process evaluation, intervention delivery would be monitored in terms of engagement by young adults and system performance. </a:t>
            </a:r>
          </a:p>
          <a:p>
            <a:pPr lvl="0"/>
            <a:endParaRPr lang="en-US" dirty="0"/>
          </a:p>
          <a:p>
            <a:pPr lvl="0"/>
            <a:r>
              <a:rPr lang="en-US" dirty="0"/>
              <a:t>In Phase 7: Impact evaluation the </a:t>
            </a:r>
            <a:r>
              <a:rPr lang="en-US" dirty="0" err="1"/>
              <a:t>behavioural</a:t>
            </a:r>
            <a:r>
              <a:rPr lang="en-US" dirty="0"/>
              <a:t> change and obesity prevention would be evaluated with refinement of intervention </a:t>
            </a:r>
            <a:r>
              <a:rPr lang="en-GB" dirty="0"/>
              <a:t>(Yang </a:t>
            </a:r>
            <a:r>
              <a:rPr lang="en-GB" i="1" dirty="0"/>
              <a:t>et al.</a:t>
            </a:r>
            <a:r>
              <a:rPr lang="en-GB" dirty="0"/>
              <a:t>, 2025)</a:t>
            </a:r>
            <a:r>
              <a:rPr lang="en-US" dirty="0"/>
              <a:t>. </a:t>
            </a:r>
          </a:p>
          <a:p>
            <a:endParaRPr lang="en-US" dirty="0"/>
          </a:p>
        </p:txBody>
      </p:sp>
    </p:spTree>
    <p:extLst>
      <p:ext uri="{BB962C8B-B14F-4D97-AF65-F5344CB8AC3E}">
        <p14:creationId xmlns:p14="http://schemas.microsoft.com/office/powerpoint/2010/main" val="21492682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 name="Shape 0"/>
          <p:cNvSpPr/>
          <p:nvPr/>
        </p:nvSpPr>
        <p:spPr>
          <a:xfrm>
            <a:off x="8778240" y="-2194561"/>
            <a:ext cx="6583681" cy="6583682"/>
          </a:xfrm>
          <a:prstGeom prst="ellipse">
            <a:avLst/>
          </a:prstGeom>
          <a:solidFill>
            <a:srgbClr val="0F4C5C"/>
          </a:solidFill>
          <a:ln w="12700">
            <a:miter lim="400000"/>
          </a:ln>
        </p:spPr>
        <p:txBody>
          <a:bodyPr lIns="45719" rIns="45719"/>
          <a:lstStyle/>
          <a:p>
            <a:endParaRPr/>
          </a:p>
        </p:txBody>
      </p:sp>
      <p:sp>
        <p:nvSpPr>
          <p:cNvPr id="195" name="Shape 1"/>
          <p:cNvSpPr/>
          <p:nvPr/>
        </p:nvSpPr>
        <p:spPr>
          <a:xfrm>
            <a:off x="-2377441" y="4206240"/>
            <a:ext cx="4937762" cy="4937761"/>
          </a:xfrm>
          <a:prstGeom prst="ellipse">
            <a:avLst/>
          </a:prstGeom>
          <a:solidFill>
            <a:srgbClr val="0F4C5C"/>
          </a:solidFill>
          <a:ln w="12700">
            <a:miter lim="400000"/>
          </a:ln>
        </p:spPr>
        <p:txBody>
          <a:bodyPr lIns="45719" rIns="45719"/>
          <a:lstStyle/>
          <a:p>
            <a:endParaRPr/>
          </a:p>
        </p:txBody>
      </p:sp>
      <p:sp>
        <p:nvSpPr>
          <p:cNvPr id="196" name="Text 3"/>
          <p:cNvSpPr txBox="1"/>
          <p:nvPr/>
        </p:nvSpPr>
        <p:spPr>
          <a:xfrm>
            <a:off x="640079" y="1417319"/>
            <a:ext cx="6949442" cy="175337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p>
            <a:pPr>
              <a:lnSpc>
                <a:spcPct val="104999"/>
              </a:lnSpc>
              <a:defRPr sz="4000" b="1">
                <a:solidFill>
                  <a:srgbClr val="FFFFFF"/>
                </a:solidFill>
                <a:latin typeface="Arial"/>
                <a:ea typeface="Arial"/>
                <a:cs typeface="Arial"/>
                <a:sym typeface="Arial"/>
              </a:defRPr>
            </a:pPr>
            <a:r>
              <a:t>Barriers to Implementing</a:t>
            </a:r>
          </a:p>
          <a:p>
            <a:pPr>
              <a:lnSpc>
                <a:spcPct val="104999"/>
              </a:lnSpc>
              <a:defRPr sz="4000" b="1">
                <a:solidFill>
                  <a:srgbClr val="FFFFFF"/>
                </a:solidFill>
                <a:latin typeface="Arial"/>
                <a:ea typeface="Arial"/>
                <a:cs typeface="Arial"/>
                <a:sym typeface="Arial"/>
              </a:defRPr>
            </a:pPr>
            <a:r>
              <a:rPr>
                <a:solidFill>
                  <a:srgbClr val="1FB6A8"/>
                </a:solidFill>
              </a:rPr>
              <a:t>Smart Plate</a:t>
            </a:r>
            <a:r>
              <a:t> Technology in Healthcare</a:t>
            </a:r>
          </a:p>
        </p:txBody>
      </p:sp>
      <p:pic>
        <p:nvPicPr>
          <p:cNvPr id="197" name="Image 0" descr="Image 0"/>
          <p:cNvPicPr>
            <a:picLocks noChangeAspect="1"/>
          </p:cNvPicPr>
          <p:nvPr/>
        </p:nvPicPr>
        <p:blipFill>
          <a:blip r:embed="rId3"/>
          <a:stretch>
            <a:fillRect/>
          </a:stretch>
        </p:blipFill>
        <p:spPr>
          <a:xfrm>
            <a:off x="7818119" y="1051560"/>
            <a:ext cx="4160521" cy="4160521"/>
          </a:xfrm>
          <a:prstGeom prst="rect">
            <a:avLst/>
          </a:prstGeom>
          <a:ln w="12700">
            <a:miter lim="400000"/>
          </a:ln>
        </p:spPr>
      </p:pic>
      <p:sp>
        <p:nvSpPr>
          <p:cNvPr id="198" name="Text 7"/>
          <p:cNvSpPr txBox="1"/>
          <p:nvPr/>
        </p:nvSpPr>
        <p:spPr>
          <a:xfrm>
            <a:off x="11368734" y="6515144"/>
            <a:ext cx="548641" cy="13707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r">
              <a:defRPr sz="1000">
                <a:solidFill>
                  <a:srgbClr val="BFDCDD"/>
                </a:solidFill>
              </a:defRPr>
            </a:lvl1pPr>
          </a:lstStyle>
          <a:p>
            <a:r>
              <a:t>01</a:t>
            </a:r>
          </a:p>
        </p:txBody>
      </p:sp>
      <p:pic>
        <p:nvPicPr>
          <p:cNvPr id="199" name="Picture 11" descr="Picture 11"/>
          <p:cNvPicPr>
            <a:picLocks noChangeAspect="1"/>
          </p:cNvPicPr>
          <p:nvPr/>
        </p:nvPicPr>
        <p:blipFill>
          <a:blip r:embed="rId4"/>
          <a:srcRect/>
          <a:stretch>
            <a:fillRect/>
          </a:stretch>
        </p:blipFill>
        <p:spPr>
          <a:xfrm>
            <a:off x="7855915" y="1264919"/>
            <a:ext cx="4061461" cy="4061462"/>
          </a:xfrm>
          <a:custGeom>
            <a:avLst/>
            <a:gdLst/>
            <a:ahLst/>
            <a:cxnLst>
              <a:cxn ang="0">
                <a:pos x="wd2" y="hd2"/>
              </a:cxn>
              <a:cxn ang="5400000">
                <a:pos x="wd2" y="hd2"/>
              </a:cxn>
              <a:cxn ang="10800000">
                <a:pos x="wd2" y="hd2"/>
              </a:cxn>
              <a:cxn ang="16200000">
                <a:pos x="wd2" y="hd2"/>
              </a:cxn>
            </a:cxnLst>
            <a:rect l="0" t="0" r="r" b="b"/>
            <a:pathLst>
              <a:path w="21600" h="21600" extrusionOk="0">
                <a:moveTo>
                  <a:pt x="21600" y="10800"/>
                </a:moveTo>
                <a:lnTo>
                  <a:pt x="21544" y="11904"/>
                </a:lnTo>
                <a:cubicBezTo>
                  <a:pt x="20991" y="17350"/>
                  <a:pt x="16392" y="21600"/>
                  <a:pt x="10800" y="21600"/>
                </a:cubicBezTo>
                <a:lnTo>
                  <a:pt x="9696" y="21544"/>
                </a:lnTo>
                <a:cubicBezTo>
                  <a:pt x="4250" y="20991"/>
                  <a:pt x="0" y="16392"/>
                  <a:pt x="0" y="10800"/>
                </a:cubicBezTo>
                <a:lnTo>
                  <a:pt x="56" y="9696"/>
                </a:lnTo>
                <a:cubicBezTo>
                  <a:pt x="609" y="4250"/>
                  <a:pt x="5208" y="0"/>
                  <a:pt x="10800" y="0"/>
                </a:cubicBezTo>
                <a:lnTo>
                  <a:pt x="11904" y="56"/>
                </a:lnTo>
                <a:cubicBezTo>
                  <a:pt x="17350" y="609"/>
                  <a:pt x="21600" y="5208"/>
                  <a:pt x="21600" y="10800"/>
                </a:cubicBezTo>
                <a:close/>
              </a:path>
            </a:pathLst>
          </a:custGeom>
          <a:ln w="12700">
            <a:miter lim="400000"/>
          </a:ln>
        </p:spPr>
      </p:pic>
      <p:sp>
        <p:nvSpPr>
          <p:cNvPr id="200" name="Text 4"/>
          <p:cNvSpPr txBox="1"/>
          <p:nvPr/>
        </p:nvSpPr>
        <p:spPr>
          <a:xfrm>
            <a:off x="658367" y="3533943"/>
            <a:ext cx="7178042" cy="113219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p>
            <a:pPr>
              <a:lnSpc>
                <a:spcPct val="125000"/>
              </a:lnSpc>
              <a:defRPr sz="1300" i="1">
                <a:solidFill>
                  <a:srgbClr val="BFDCDD"/>
                </a:solidFill>
                <a:latin typeface="Arial"/>
                <a:ea typeface="Arial"/>
                <a:cs typeface="Arial"/>
                <a:sym typeface="Arial"/>
              </a:defRPr>
            </a:pPr>
            <a:r>
              <a:rPr dirty="0"/>
              <a:t>Name: Norin </a:t>
            </a:r>
            <a:r>
              <a:rPr dirty="0" err="1"/>
              <a:t>Mohamadmunafkhan</a:t>
            </a:r>
            <a:r>
              <a:rPr dirty="0"/>
              <a:t> Qureshi</a:t>
            </a:r>
          </a:p>
          <a:p>
            <a:pPr>
              <a:lnSpc>
                <a:spcPct val="125000"/>
              </a:lnSpc>
              <a:defRPr sz="1300" i="1">
                <a:solidFill>
                  <a:srgbClr val="BFDCDD"/>
                </a:solidFill>
                <a:latin typeface="Arial"/>
                <a:ea typeface="Arial"/>
                <a:cs typeface="Arial"/>
                <a:sym typeface="Arial"/>
              </a:defRPr>
            </a:pPr>
            <a:r>
              <a:rPr dirty="0"/>
              <a:t>Module: Population Health And Digital Health Promotion.</a:t>
            </a:r>
          </a:p>
          <a:p>
            <a:pPr>
              <a:lnSpc>
                <a:spcPct val="125000"/>
              </a:lnSpc>
              <a:defRPr sz="1300" i="1">
                <a:solidFill>
                  <a:srgbClr val="BFDCDD"/>
                </a:solidFill>
                <a:latin typeface="Arial"/>
                <a:ea typeface="Arial"/>
                <a:cs typeface="Arial"/>
                <a:sym typeface="Arial"/>
              </a:defRPr>
            </a:pPr>
            <a:r>
              <a:rPr dirty="0"/>
              <a:t>Module code: LCHS7009</a:t>
            </a:r>
          </a:p>
          <a:p>
            <a:pPr>
              <a:lnSpc>
                <a:spcPct val="125000"/>
              </a:lnSpc>
              <a:defRPr sz="1300" i="1">
                <a:solidFill>
                  <a:srgbClr val="BFDCDD"/>
                </a:solidFill>
                <a:latin typeface="Arial"/>
                <a:ea typeface="Arial"/>
                <a:cs typeface="Arial"/>
                <a:sym typeface="Arial"/>
              </a:defRPr>
            </a:pPr>
            <a:r>
              <a:rPr dirty="0"/>
              <a:t>Component 3: Group Presentation</a:t>
            </a:r>
          </a:p>
          <a:p>
            <a:pPr>
              <a:lnSpc>
                <a:spcPct val="125000"/>
              </a:lnSpc>
              <a:defRPr sz="1300" i="1">
                <a:solidFill>
                  <a:srgbClr val="BFDCDD"/>
                </a:solidFill>
                <a:latin typeface="Arial"/>
                <a:ea typeface="Arial"/>
                <a:cs typeface="Arial"/>
                <a:sym typeface="Arial"/>
              </a:defRPr>
            </a:pPr>
            <a:r>
              <a:rPr dirty="0"/>
              <a:t>Lecturer: Diola </a:t>
            </a:r>
            <a:r>
              <a:rPr dirty="0" err="1"/>
              <a:t>Bijihout</a:t>
            </a:r>
            <a:endParaRPr dirty="0"/>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2B7588">
            <a:alpha val="40000"/>
          </a:srgbClr>
        </a:solidFill>
        <a:effectLst/>
      </p:bgPr>
    </p:bg>
    <p:spTree>
      <p:nvGrpSpPr>
        <p:cNvPr id="1" name=""/>
        <p:cNvGrpSpPr/>
        <p:nvPr/>
      </p:nvGrpSpPr>
      <p:grpSpPr>
        <a:xfrm>
          <a:off x="0" y="0"/>
          <a:ext cx="0" cy="0"/>
          <a:chOff x="0" y="0"/>
          <a:chExt cx="0" cy="0"/>
        </a:xfrm>
      </p:grpSpPr>
      <p:sp>
        <p:nvSpPr>
          <p:cNvPr id="204" name="Text 0"/>
          <p:cNvSpPr txBox="1"/>
          <p:nvPr/>
        </p:nvSpPr>
        <p:spPr>
          <a:xfrm>
            <a:off x="640080" y="538787"/>
            <a:ext cx="7315201" cy="15686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200" b="1" spc="200">
                <a:solidFill>
                  <a:srgbClr val="2E9E7C"/>
                </a:solidFill>
              </a:defRPr>
            </a:lvl1pPr>
          </a:lstStyle>
          <a:p>
            <a:r>
              <a:t>PRESENTATION ROADMAP</a:t>
            </a:r>
          </a:p>
        </p:txBody>
      </p:sp>
      <p:sp>
        <p:nvSpPr>
          <p:cNvPr id="205" name="Text 1"/>
          <p:cNvSpPr txBox="1"/>
          <p:nvPr/>
        </p:nvSpPr>
        <p:spPr>
          <a:xfrm>
            <a:off x="640080" y="862330"/>
            <a:ext cx="8229601" cy="4699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3200">
                <a:solidFill>
                  <a:srgbClr val="0E2E38"/>
                </a:solidFill>
                <a:latin typeface="Cambria"/>
                <a:ea typeface="Cambria"/>
                <a:cs typeface="Cambria"/>
                <a:sym typeface="Cambria"/>
              </a:defRPr>
            </a:lvl1pPr>
          </a:lstStyle>
          <a:p>
            <a:r>
              <a:t>What We Will Cover</a:t>
            </a:r>
          </a:p>
        </p:txBody>
      </p:sp>
      <p:sp>
        <p:nvSpPr>
          <p:cNvPr id="206" name="Shape 2"/>
          <p:cNvSpPr/>
          <p:nvPr/>
        </p:nvSpPr>
        <p:spPr>
          <a:xfrm>
            <a:off x="640080" y="1783079"/>
            <a:ext cx="3520441" cy="2148841"/>
          </a:xfrm>
          <a:prstGeom prst="roundRect">
            <a:avLst>
              <a:gd name="adj" fmla="val 5106"/>
            </a:avLst>
          </a:prstGeom>
          <a:solidFill>
            <a:srgbClr val="FFFFFF"/>
          </a:solidFill>
          <a:ln w="12700">
            <a:solidFill>
              <a:srgbClr val="D9EAE7"/>
            </a:solidFill>
          </a:ln>
          <a:effectLst>
            <a:outerShdw blurRad="177800" dist="50800" dir="5400000" rotWithShape="0">
              <a:srgbClr val="0B5F76">
                <a:alpha val="18000"/>
              </a:srgbClr>
            </a:outerShdw>
          </a:effectLst>
        </p:spPr>
        <p:txBody>
          <a:bodyPr lIns="45719" rIns="45719"/>
          <a:lstStyle/>
          <a:p>
            <a:endParaRPr/>
          </a:p>
        </p:txBody>
      </p:sp>
      <p:sp>
        <p:nvSpPr>
          <p:cNvPr id="207" name="Shape 3"/>
          <p:cNvSpPr/>
          <p:nvPr/>
        </p:nvSpPr>
        <p:spPr>
          <a:xfrm>
            <a:off x="896111" y="2039111"/>
            <a:ext cx="566929" cy="566929"/>
          </a:xfrm>
          <a:prstGeom prst="ellipse">
            <a:avLst/>
          </a:prstGeom>
          <a:solidFill>
            <a:srgbClr val="0B5F76"/>
          </a:solidFill>
          <a:ln w="12700">
            <a:miter lim="400000"/>
          </a:ln>
        </p:spPr>
        <p:txBody>
          <a:bodyPr lIns="45719" rIns="45719"/>
          <a:lstStyle/>
          <a:p>
            <a:endParaRPr/>
          </a:p>
        </p:txBody>
      </p:sp>
      <p:pic>
        <p:nvPicPr>
          <p:cNvPr id="208" name="Image 0" descr="Image 0"/>
          <p:cNvPicPr>
            <a:picLocks noChangeAspect="1"/>
          </p:cNvPicPr>
          <p:nvPr/>
        </p:nvPicPr>
        <p:blipFill>
          <a:blip r:embed="rId3"/>
          <a:stretch>
            <a:fillRect/>
          </a:stretch>
        </p:blipFill>
        <p:spPr>
          <a:xfrm>
            <a:off x="1032174" y="2202606"/>
            <a:ext cx="294804" cy="294804"/>
          </a:xfrm>
          <a:prstGeom prst="rect">
            <a:avLst/>
          </a:prstGeom>
          <a:ln w="12700">
            <a:miter lim="400000"/>
          </a:ln>
        </p:spPr>
      </p:pic>
      <p:sp>
        <p:nvSpPr>
          <p:cNvPr id="209" name="Text 4"/>
          <p:cNvSpPr txBox="1"/>
          <p:nvPr/>
        </p:nvSpPr>
        <p:spPr>
          <a:xfrm>
            <a:off x="3246120" y="2021077"/>
            <a:ext cx="685801" cy="2921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r">
              <a:defRPr sz="2000">
                <a:solidFill>
                  <a:srgbClr val="C9E4E0"/>
                </a:solidFill>
                <a:latin typeface="Cambria"/>
                <a:ea typeface="Cambria"/>
                <a:cs typeface="Cambria"/>
                <a:sym typeface="Cambria"/>
              </a:defRPr>
            </a:lvl1pPr>
          </a:lstStyle>
          <a:p>
            <a:r>
              <a:t>01</a:t>
            </a:r>
          </a:p>
        </p:txBody>
      </p:sp>
      <p:sp>
        <p:nvSpPr>
          <p:cNvPr id="210" name="Text 5"/>
          <p:cNvSpPr txBox="1"/>
          <p:nvPr/>
        </p:nvSpPr>
        <p:spPr>
          <a:xfrm>
            <a:off x="896111" y="2777997"/>
            <a:ext cx="3008378" cy="2413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600">
                <a:solidFill>
                  <a:srgbClr val="0E2E38"/>
                </a:solidFill>
                <a:latin typeface="Cambria"/>
                <a:ea typeface="Cambria"/>
                <a:cs typeface="Cambria"/>
                <a:sym typeface="Cambria"/>
              </a:defRPr>
            </a:lvl1pPr>
          </a:lstStyle>
          <a:p>
            <a:r>
              <a:t>Context</a:t>
            </a:r>
          </a:p>
        </p:txBody>
      </p:sp>
      <p:sp>
        <p:nvSpPr>
          <p:cNvPr id="211" name="Text 6"/>
          <p:cNvSpPr txBox="1"/>
          <p:nvPr/>
        </p:nvSpPr>
        <p:spPr>
          <a:xfrm>
            <a:off x="896111" y="3284177"/>
            <a:ext cx="3008378" cy="3262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nSpc>
                <a:spcPct val="120000"/>
              </a:lnSpc>
              <a:defRPr sz="1100">
                <a:solidFill>
                  <a:srgbClr val="5B7A82"/>
                </a:solidFill>
              </a:defRPr>
            </a:lvl1pPr>
          </a:lstStyle>
          <a:p>
            <a:r>
              <a:t>What is a Smart Plate and how does it function in care settings?</a:t>
            </a:r>
          </a:p>
        </p:txBody>
      </p:sp>
      <p:sp>
        <p:nvSpPr>
          <p:cNvPr id="212" name="Shape 7"/>
          <p:cNvSpPr/>
          <p:nvPr/>
        </p:nvSpPr>
        <p:spPr>
          <a:xfrm>
            <a:off x="4416552" y="1783079"/>
            <a:ext cx="3520441" cy="2148841"/>
          </a:xfrm>
          <a:prstGeom prst="roundRect">
            <a:avLst>
              <a:gd name="adj" fmla="val 5106"/>
            </a:avLst>
          </a:prstGeom>
          <a:solidFill>
            <a:srgbClr val="FFFFFF"/>
          </a:solidFill>
          <a:ln w="12700">
            <a:solidFill>
              <a:srgbClr val="D9EAE7"/>
            </a:solidFill>
          </a:ln>
          <a:effectLst>
            <a:outerShdw blurRad="177800" dist="50800" dir="5400000" rotWithShape="0">
              <a:srgbClr val="0B5F76">
                <a:alpha val="18000"/>
              </a:srgbClr>
            </a:outerShdw>
          </a:effectLst>
        </p:spPr>
        <p:txBody>
          <a:bodyPr lIns="45719" rIns="45719"/>
          <a:lstStyle/>
          <a:p>
            <a:endParaRPr/>
          </a:p>
        </p:txBody>
      </p:sp>
      <p:sp>
        <p:nvSpPr>
          <p:cNvPr id="213" name="Shape 8"/>
          <p:cNvSpPr/>
          <p:nvPr/>
        </p:nvSpPr>
        <p:spPr>
          <a:xfrm>
            <a:off x="4672584" y="2039111"/>
            <a:ext cx="566929" cy="566929"/>
          </a:xfrm>
          <a:prstGeom prst="ellipse">
            <a:avLst/>
          </a:prstGeom>
          <a:solidFill>
            <a:srgbClr val="0B5F76"/>
          </a:solidFill>
          <a:ln w="12700">
            <a:miter lim="400000"/>
          </a:ln>
        </p:spPr>
        <p:txBody>
          <a:bodyPr lIns="45719" rIns="45719"/>
          <a:lstStyle/>
          <a:p>
            <a:endParaRPr/>
          </a:p>
        </p:txBody>
      </p:sp>
      <p:pic>
        <p:nvPicPr>
          <p:cNvPr id="214" name="Image 1" descr="Image 1"/>
          <p:cNvPicPr>
            <a:picLocks noChangeAspect="1"/>
          </p:cNvPicPr>
          <p:nvPr/>
        </p:nvPicPr>
        <p:blipFill>
          <a:blip r:embed="rId4"/>
          <a:stretch>
            <a:fillRect/>
          </a:stretch>
        </p:blipFill>
        <p:spPr>
          <a:xfrm>
            <a:off x="4808647" y="2175174"/>
            <a:ext cx="294804" cy="294804"/>
          </a:xfrm>
          <a:prstGeom prst="rect">
            <a:avLst/>
          </a:prstGeom>
          <a:ln w="12700">
            <a:miter lim="400000"/>
          </a:ln>
        </p:spPr>
      </p:pic>
      <p:sp>
        <p:nvSpPr>
          <p:cNvPr id="215" name="Text 9"/>
          <p:cNvSpPr txBox="1"/>
          <p:nvPr/>
        </p:nvSpPr>
        <p:spPr>
          <a:xfrm>
            <a:off x="7022592" y="2021077"/>
            <a:ext cx="685801" cy="2921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r">
              <a:defRPr sz="2000">
                <a:solidFill>
                  <a:srgbClr val="C9E4E0"/>
                </a:solidFill>
                <a:latin typeface="Cambria"/>
                <a:ea typeface="Cambria"/>
                <a:cs typeface="Cambria"/>
                <a:sym typeface="Cambria"/>
              </a:defRPr>
            </a:lvl1pPr>
          </a:lstStyle>
          <a:p>
            <a:r>
              <a:t>02</a:t>
            </a:r>
          </a:p>
        </p:txBody>
      </p:sp>
      <p:sp>
        <p:nvSpPr>
          <p:cNvPr id="216" name="Text 10"/>
          <p:cNvSpPr txBox="1"/>
          <p:nvPr/>
        </p:nvSpPr>
        <p:spPr>
          <a:xfrm>
            <a:off x="4672584" y="2777997"/>
            <a:ext cx="3008377" cy="2413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600">
                <a:solidFill>
                  <a:srgbClr val="0E2E38"/>
                </a:solidFill>
                <a:latin typeface="Cambria"/>
                <a:ea typeface="Cambria"/>
                <a:cs typeface="Cambria"/>
                <a:sym typeface="Cambria"/>
              </a:defRPr>
            </a:lvl1pPr>
          </a:lstStyle>
          <a:p>
            <a:r>
              <a:t>Stakeholders</a:t>
            </a:r>
          </a:p>
        </p:txBody>
      </p:sp>
      <p:sp>
        <p:nvSpPr>
          <p:cNvPr id="217" name="Text 11"/>
          <p:cNvSpPr txBox="1"/>
          <p:nvPr/>
        </p:nvSpPr>
        <p:spPr>
          <a:xfrm>
            <a:off x="4672584" y="3284177"/>
            <a:ext cx="3008377" cy="3262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nSpc>
                <a:spcPct val="120000"/>
              </a:lnSpc>
              <a:defRPr sz="1100">
                <a:solidFill>
                  <a:srgbClr val="5B7A82"/>
                </a:solidFill>
              </a:defRPr>
            </a:lvl1pPr>
          </a:lstStyle>
          <a:p>
            <a:r>
              <a:t>Who is affected, and what does each group need from the system?</a:t>
            </a:r>
          </a:p>
        </p:txBody>
      </p:sp>
      <p:sp>
        <p:nvSpPr>
          <p:cNvPr id="218" name="Shape 12"/>
          <p:cNvSpPr/>
          <p:nvPr/>
        </p:nvSpPr>
        <p:spPr>
          <a:xfrm>
            <a:off x="8193023" y="1783079"/>
            <a:ext cx="3520442" cy="2148841"/>
          </a:xfrm>
          <a:prstGeom prst="roundRect">
            <a:avLst>
              <a:gd name="adj" fmla="val 5106"/>
            </a:avLst>
          </a:prstGeom>
          <a:solidFill>
            <a:srgbClr val="FFFFFF"/>
          </a:solidFill>
          <a:ln w="12700">
            <a:solidFill>
              <a:srgbClr val="D9EAE7"/>
            </a:solidFill>
          </a:ln>
          <a:effectLst>
            <a:outerShdw blurRad="177800" dist="50800" dir="5400000" rotWithShape="0">
              <a:srgbClr val="0B5F76">
                <a:alpha val="18000"/>
              </a:srgbClr>
            </a:outerShdw>
          </a:effectLst>
        </p:spPr>
        <p:txBody>
          <a:bodyPr lIns="45719" rIns="45719"/>
          <a:lstStyle/>
          <a:p>
            <a:endParaRPr/>
          </a:p>
        </p:txBody>
      </p:sp>
      <p:sp>
        <p:nvSpPr>
          <p:cNvPr id="219" name="Shape 13"/>
          <p:cNvSpPr/>
          <p:nvPr/>
        </p:nvSpPr>
        <p:spPr>
          <a:xfrm>
            <a:off x="8449056" y="2039111"/>
            <a:ext cx="566929" cy="566929"/>
          </a:xfrm>
          <a:prstGeom prst="ellipse">
            <a:avLst/>
          </a:prstGeom>
          <a:solidFill>
            <a:srgbClr val="0B5F76"/>
          </a:solidFill>
          <a:ln w="12700">
            <a:miter lim="400000"/>
          </a:ln>
        </p:spPr>
        <p:txBody>
          <a:bodyPr lIns="45719" rIns="45719"/>
          <a:lstStyle/>
          <a:p>
            <a:endParaRPr/>
          </a:p>
        </p:txBody>
      </p:sp>
      <p:pic>
        <p:nvPicPr>
          <p:cNvPr id="220" name="Image 2" descr="Image 2"/>
          <p:cNvPicPr>
            <a:picLocks noChangeAspect="1"/>
          </p:cNvPicPr>
          <p:nvPr/>
        </p:nvPicPr>
        <p:blipFill>
          <a:blip r:embed="rId5"/>
          <a:stretch>
            <a:fillRect/>
          </a:stretch>
        </p:blipFill>
        <p:spPr>
          <a:xfrm>
            <a:off x="8585119" y="2175174"/>
            <a:ext cx="294804" cy="294804"/>
          </a:xfrm>
          <a:prstGeom prst="rect">
            <a:avLst/>
          </a:prstGeom>
          <a:ln w="12700">
            <a:miter lim="400000"/>
          </a:ln>
        </p:spPr>
      </p:pic>
      <p:sp>
        <p:nvSpPr>
          <p:cNvPr id="221" name="Text 14"/>
          <p:cNvSpPr txBox="1"/>
          <p:nvPr/>
        </p:nvSpPr>
        <p:spPr>
          <a:xfrm>
            <a:off x="10799064" y="2021077"/>
            <a:ext cx="685801" cy="2921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r">
              <a:defRPr sz="2000">
                <a:solidFill>
                  <a:srgbClr val="C9E4E0"/>
                </a:solidFill>
                <a:latin typeface="Cambria"/>
                <a:ea typeface="Cambria"/>
                <a:cs typeface="Cambria"/>
                <a:sym typeface="Cambria"/>
              </a:defRPr>
            </a:lvl1pPr>
          </a:lstStyle>
          <a:p>
            <a:r>
              <a:t>03</a:t>
            </a:r>
          </a:p>
        </p:txBody>
      </p:sp>
      <p:sp>
        <p:nvSpPr>
          <p:cNvPr id="222" name="Text 15"/>
          <p:cNvSpPr txBox="1"/>
          <p:nvPr/>
        </p:nvSpPr>
        <p:spPr>
          <a:xfrm>
            <a:off x="8449056" y="2777997"/>
            <a:ext cx="3008377" cy="2413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600">
                <a:solidFill>
                  <a:srgbClr val="0E2E38"/>
                </a:solidFill>
                <a:latin typeface="Cambria"/>
                <a:ea typeface="Cambria"/>
                <a:cs typeface="Cambria"/>
                <a:sym typeface="Cambria"/>
              </a:defRPr>
            </a:lvl1pPr>
          </a:lstStyle>
          <a:p>
            <a:r>
              <a:t>Implementation Barriers</a:t>
            </a:r>
          </a:p>
        </p:txBody>
      </p:sp>
      <p:sp>
        <p:nvSpPr>
          <p:cNvPr id="223" name="Text 16"/>
          <p:cNvSpPr txBox="1"/>
          <p:nvPr/>
        </p:nvSpPr>
        <p:spPr>
          <a:xfrm>
            <a:off x="8449056" y="3284177"/>
            <a:ext cx="3008377" cy="3262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nSpc>
                <a:spcPct val="120000"/>
              </a:lnSpc>
              <a:defRPr sz="1100">
                <a:solidFill>
                  <a:srgbClr val="5B7A82"/>
                </a:solidFill>
              </a:defRPr>
            </a:lvl1pPr>
          </a:lstStyle>
          <a:p>
            <a:r>
              <a:t>Technical, financial, organisational and human obstacles.</a:t>
            </a:r>
          </a:p>
        </p:txBody>
      </p:sp>
      <p:sp>
        <p:nvSpPr>
          <p:cNvPr id="224" name="Shape 17"/>
          <p:cNvSpPr/>
          <p:nvPr/>
        </p:nvSpPr>
        <p:spPr>
          <a:xfrm>
            <a:off x="640080" y="4206240"/>
            <a:ext cx="3520441" cy="2148841"/>
          </a:xfrm>
          <a:prstGeom prst="roundRect">
            <a:avLst>
              <a:gd name="adj" fmla="val 5106"/>
            </a:avLst>
          </a:prstGeom>
          <a:solidFill>
            <a:srgbClr val="FFFFFF"/>
          </a:solidFill>
          <a:ln w="12700">
            <a:solidFill>
              <a:srgbClr val="D9EAE7"/>
            </a:solidFill>
          </a:ln>
          <a:effectLst>
            <a:outerShdw blurRad="177800" dist="50800" dir="5400000" rotWithShape="0">
              <a:srgbClr val="0B5F76">
                <a:alpha val="18000"/>
              </a:srgbClr>
            </a:outerShdw>
          </a:effectLst>
        </p:spPr>
        <p:txBody>
          <a:bodyPr lIns="45719" rIns="45719"/>
          <a:lstStyle/>
          <a:p>
            <a:endParaRPr/>
          </a:p>
        </p:txBody>
      </p:sp>
      <p:sp>
        <p:nvSpPr>
          <p:cNvPr id="225" name="Shape 18"/>
          <p:cNvSpPr/>
          <p:nvPr/>
        </p:nvSpPr>
        <p:spPr>
          <a:xfrm>
            <a:off x="896111" y="4462271"/>
            <a:ext cx="566929" cy="566929"/>
          </a:xfrm>
          <a:prstGeom prst="ellipse">
            <a:avLst/>
          </a:prstGeom>
          <a:solidFill>
            <a:srgbClr val="0B5F76"/>
          </a:solidFill>
          <a:ln w="12700">
            <a:miter lim="400000"/>
          </a:ln>
        </p:spPr>
        <p:txBody>
          <a:bodyPr lIns="45719" rIns="45719"/>
          <a:lstStyle/>
          <a:p>
            <a:endParaRPr/>
          </a:p>
        </p:txBody>
      </p:sp>
      <p:pic>
        <p:nvPicPr>
          <p:cNvPr id="226" name="Image 3" descr="Image 3"/>
          <p:cNvPicPr>
            <a:picLocks noChangeAspect="1"/>
          </p:cNvPicPr>
          <p:nvPr/>
        </p:nvPicPr>
        <p:blipFill>
          <a:blip r:embed="rId6"/>
          <a:stretch>
            <a:fillRect/>
          </a:stretch>
        </p:blipFill>
        <p:spPr>
          <a:xfrm>
            <a:off x="1032174" y="4598334"/>
            <a:ext cx="294804" cy="294804"/>
          </a:xfrm>
          <a:prstGeom prst="rect">
            <a:avLst/>
          </a:prstGeom>
          <a:ln w="12700">
            <a:miter lim="400000"/>
          </a:ln>
        </p:spPr>
      </p:pic>
      <p:sp>
        <p:nvSpPr>
          <p:cNvPr id="227" name="Text 19"/>
          <p:cNvSpPr txBox="1"/>
          <p:nvPr/>
        </p:nvSpPr>
        <p:spPr>
          <a:xfrm>
            <a:off x="3246120" y="4444238"/>
            <a:ext cx="685801" cy="2921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r">
              <a:defRPr sz="2000">
                <a:solidFill>
                  <a:srgbClr val="C9E4E0"/>
                </a:solidFill>
                <a:latin typeface="Cambria"/>
                <a:ea typeface="Cambria"/>
                <a:cs typeface="Cambria"/>
                <a:sym typeface="Cambria"/>
              </a:defRPr>
            </a:lvl1pPr>
          </a:lstStyle>
          <a:p>
            <a:r>
              <a:t>04</a:t>
            </a:r>
          </a:p>
        </p:txBody>
      </p:sp>
      <p:sp>
        <p:nvSpPr>
          <p:cNvPr id="228" name="Text 20"/>
          <p:cNvSpPr txBox="1"/>
          <p:nvPr/>
        </p:nvSpPr>
        <p:spPr>
          <a:xfrm>
            <a:off x="896111" y="5201158"/>
            <a:ext cx="3008378" cy="2413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600">
                <a:solidFill>
                  <a:srgbClr val="0E2E38"/>
                </a:solidFill>
                <a:latin typeface="Cambria"/>
                <a:ea typeface="Cambria"/>
                <a:cs typeface="Cambria"/>
                <a:sym typeface="Cambria"/>
              </a:defRPr>
            </a:lvl1pPr>
          </a:lstStyle>
          <a:p>
            <a:r>
              <a:t>Legal Issues</a:t>
            </a:r>
          </a:p>
        </p:txBody>
      </p:sp>
      <p:sp>
        <p:nvSpPr>
          <p:cNvPr id="229" name="Text 21"/>
          <p:cNvSpPr txBox="1"/>
          <p:nvPr/>
        </p:nvSpPr>
        <p:spPr>
          <a:xfrm>
            <a:off x="896111" y="5707337"/>
            <a:ext cx="3008378" cy="3262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nSpc>
                <a:spcPct val="120000"/>
              </a:lnSpc>
              <a:defRPr sz="1100">
                <a:solidFill>
                  <a:srgbClr val="5B7A82"/>
                </a:solidFill>
              </a:defRPr>
            </a:lvl1pPr>
          </a:lstStyle>
          <a:p>
            <a:r>
              <a:t>Data protection, medical device law and liability exposure.</a:t>
            </a:r>
          </a:p>
        </p:txBody>
      </p:sp>
      <p:sp>
        <p:nvSpPr>
          <p:cNvPr id="230" name="Shape 22"/>
          <p:cNvSpPr/>
          <p:nvPr/>
        </p:nvSpPr>
        <p:spPr>
          <a:xfrm>
            <a:off x="4416552" y="4206240"/>
            <a:ext cx="3520441" cy="2148841"/>
          </a:xfrm>
          <a:prstGeom prst="roundRect">
            <a:avLst>
              <a:gd name="adj" fmla="val 5106"/>
            </a:avLst>
          </a:prstGeom>
          <a:solidFill>
            <a:srgbClr val="FFFFFF"/>
          </a:solidFill>
          <a:ln w="12700">
            <a:solidFill>
              <a:srgbClr val="D9EAE7"/>
            </a:solidFill>
          </a:ln>
          <a:effectLst>
            <a:outerShdw blurRad="177800" dist="50800" dir="5400000" rotWithShape="0">
              <a:srgbClr val="0B5F76">
                <a:alpha val="18000"/>
              </a:srgbClr>
            </a:outerShdw>
          </a:effectLst>
        </p:spPr>
        <p:txBody>
          <a:bodyPr lIns="45719" rIns="45719"/>
          <a:lstStyle/>
          <a:p>
            <a:endParaRPr/>
          </a:p>
        </p:txBody>
      </p:sp>
      <p:sp>
        <p:nvSpPr>
          <p:cNvPr id="231" name="Shape 23"/>
          <p:cNvSpPr/>
          <p:nvPr/>
        </p:nvSpPr>
        <p:spPr>
          <a:xfrm>
            <a:off x="4672584" y="4462271"/>
            <a:ext cx="566929" cy="566929"/>
          </a:xfrm>
          <a:prstGeom prst="ellipse">
            <a:avLst/>
          </a:prstGeom>
          <a:solidFill>
            <a:srgbClr val="0B5F76"/>
          </a:solidFill>
          <a:ln w="12700">
            <a:miter lim="400000"/>
          </a:ln>
        </p:spPr>
        <p:txBody>
          <a:bodyPr lIns="45719" rIns="45719"/>
          <a:lstStyle/>
          <a:p>
            <a:endParaRPr/>
          </a:p>
        </p:txBody>
      </p:sp>
      <p:pic>
        <p:nvPicPr>
          <p:cNvPr id="232" name="Image 4" descr="Image 4"/>
          <p:cNvPicPr>
            <a:picLocks noChangeAspect="1"/>
          </p:cNvPicPr>
          <p:nvPr/>
        </p:nvPicPr>
        <p:blipFill>
          <a:blip r:embed="rId7"/>
          <a:stretch>
            <a:fillRect/>
          </a:stretch>
        </p:blipFill>
        <p:spPr>
          <a:xfrm>
            <a:off x="4808647" y="4598334"/>
            <a:ext cx="294804" cy="294804"/>
          </a:xfrm>
          <a:prstGeom prst="rect">
            <a:avLst/>
          </a:prstGeom>
          <a:ln w="12700">
            <a:miter lim="400000"/>
          </a:ln>
        </p:spPr>
      </p:pic>
      <p:sp>
        <p:nvSpPr>
          <p:cNvPr id="233" name="Text 24"/>
          <p:cNvSpPr txBox="1"/>
          <p:nvPr/>
        </p:nvSpPr>
        <p:spPr>
          <a:xfrm>
            <a:off x="7022592" y="4444238"/>
            <a:ext cx="685801" cy="2921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r">
              <a:defRPr sz="2000">
                <a:solidFill>
                  <a:srgbClr val="C9E4E0"/>
                </a:solidFill>
                <a:latin typeface="Cambria"/>
                <a:ea typeface="Cambria"/>
                <a:cs typeface="Cambria"/>
                <a:sym typeface="Cambria"/>
              </a:defRPr>
            </a:lvl1pPr>
          </a:lstStyle>
          <a:p>
            <a:r>
              <a:t>05</a:t>
            </a:r>
          </a:p>
        </p:txBody>
      </p:sp>
      <p:sp>
        <p:nvSpPr>
          <p:cNvPr id="234" name="Text 25"/>
          <p:cNvSpPr txBox="1"/>
          <p:nvPr/>
        </p:nvSpPr>
        <p:spPr>
          <a:xfrm>
            <a:off x="4672584" y="5201158"/>
            <a:ext cx="3008377" cy="2413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600">
                <a:solidFill>
                  <a:srgbClr val="0E2E38"/>
                </a:solidFill>
                <a:latin typeface="Cambria"/>
                <a:ea typeface="Cambria"/>
                <a:cs typeface="Cambria"/>
                <a:sym typeface="Cambria"/>
              </a:defRPr>
            </a:lvl1pPr>
          </a:lstStyle>
          <a:p>
            <a:r>
              <a:t>Ethical Issues</a:t>
            </a:r>
          </a:p>
        </p:txBody>
      </p:sp>
      <p:sp>
        <p:nvSpPr>
          <p:cNvPr id="235" name="Text 26"/>
          <p:cNvSpPr txBox="1"/>
          <p:nvPr/>
        </p:nvSpPr>
        <p:spPr>
          <a:xfrm>
            <a:off x="4672584" y="5803313"/>
            <a:ext cx="3008377" cy="13426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nSpc>
                <a:spcPct val="120000"/>
              </a:lnSpc>
              <a:defRPr sz="1100">
                <a:solidFill>
                  <a:srgbClr val="5B7A82"/>
                </a:solidFill>
              </a:defRPr>
            </a:lvl1pPr>
          </a:lstStyle>
          <a:p>
            <a:r>
              <a:t>Privacy, autonomy, equity and algorithmic fairness.</a:t>
            </a:r>
          </a:p>
        </p:txBody>
      </p:sp>
      <p:sp>
        <p:nvSpPr>
          <p:cNvPr id="236" name="Shape 27"/>
          <p:cNvSpPr/>
          <p:nvPr/>
        </p:nvSpPr>
        <p:spPr>
          <a:xfrm>
            <a:off x="8193023" y="4206240"/>
            <a:ext cx="3520442" cy="2148841"/>
          </a:xfrm>
          <a:prstGeom prst="roundRect">
            <a:avLst>
              <a:gd name="adj" fmla="val 5106"/>
            </a:avLst>
          </a:prstGeom>
          <a:solidFill>
            <a:srgbClr val="FFFFFF"/>
          </a:solidFill>
          <a:ln w="12700">
            <a:solidFill>
              <a:srgbClr val="D9EAE7"/>
            </a:solidFill>
          </a:ln>
          <a:effectLst>
            <a:outerShdw blurRad="177800" dist="50800" dir="5400000" rotWithShape="0">
              <a:srgbClr val="0B5F76">
                <a:alpha val="18000"/>
              </a:srgbClr>
            </a:outerShdw>
          </a:effectLst>
        </p:spPr>
        <p:txBody>
          <a:bodyPr lIns="45719" rIns="45719"/>
          <a:lstStyle/>
          <a:p>
            <a:endParaRPr/>
          </a:p>
        </p:txBody>
      </p:sp>
      <p:sp>
        <p:nvSpPr>
          <p:cNvPr id="237" name="Shape 28"/>
          <p:cNvSpPr/>
          <p:nvPr/>
        </p:nvSpPr>
        <p:spPr>
          <a:xfrm>
            <a:off x="8449056" y="4462271"/>
            <a:ext cx="566929" cy="566929"/>
          </a:xfrm>
          <a:prstGeom prst="ellipse">
            <a:avLst/>
          </a:prstGeom>
          <a:solidFill>
            <a:srgbClr val="0B5F76"/>
          </a:solidFill>
          <a:ln w="12700">
            <a:miter lim="400000"/>
          </a:ln>
        </p:spPr>
        <p:txBody>
          <a:bodyPr lIns="45719" rIns="45719"/>
          <a:lstStyle/>
          <a:p>
            <a:endParaRPr/>
          </a:p>
        </p:txBody>
      </p:sp>
      <p:pic>
        <p:nvPicPr>
          <p:cNvPr id="238" name="Image 5" descr="Image 5"/>
          <p:cNvPicPr>
            <a:picLocks noChangeAspect="1"/>
          </p:cNvPicPr>
          <p:nvPr/>
        </p:nvPicPr>
        <p:blipFill>
          <a:blip r:embed="rId8"/>
          <a:stretch>
            <a:fillRect/>
          </a:stretch>
        </p:blipFill>
        <p:spPr>
          <a:xfrm>
            <a:off x="8585119" y="4598334"/>
            <a:ext cx="294804" cy="294804"/>
          </a:xfrm>
          <a:prstGeom prst="rect">
            <a:avLst/>
          </a:prstGeom>
          <a:ln w="12700">
            <a:miter lim="400000"/>
          </a:ln>
        </p:spPr>
      </p:pic>
      <p:sp>
        <p:nvSpPr>
          <p:cNvPr id="239" name="Text 29"/>
          <p:cNvSpPr txBox="1"/>
          <p:nvPr/>
        </p:nvSpPr>
        <p:spPr>
          <a:xfrm>
            <a:off x="10799064" y="4444238"/>
            <a:ext cx="685801" cy="2921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r">
              <a:defRPr sz="2000">
                <a:solidFill>
                  <a:srgbClr val="C9E4E0"/>
                </a:solidFill>
                <a:latin typeface="Cambria"/>
                <a:ea typeface="Cambria"/>
                <a:cs typeface="Cambria"/>
                <a:sym typeface="Cambria"/>
              </a:defRPr>
            </a:lvl1pPr>
          </a:lstStyle>
          <a:p>
            <a:r>
              <a:t>06</a:t>
            </a:r>
          </a:p>
        </p:txBody>
      </p:sp>
      <p:sp>
        <p:nvSpPr>
          <p:cNvPr id="240" name="Text 30"/>
          <p:cNvSpPr txBox="1"/>
          <p:nvPr/>
        </p:nvSpPr>
        <p:spPr>
          <a:xfrm>
            <a:off x="8449056" y="5201158"/>
            <a:ext cx="3008377" cy="2413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600">
                <a:solidFill>
                  <a:srgbClr val="0E2E38"/>
                </a:solidFill>
                <a:latin typeface="Cambria"/>
                <a:ea typeface="Cambria"/>
                <a:cs typeface="Cambria"/>
                <a:sym typeface="Cambria"/>
              </a:defRPr>
            </a:lvl1pPr>
          </a:lstStyle>
          <a:p>
            <a:r>
              <a:t>Conclusion</a:t>
            </a:r>
          </a:p>
        </p:txBody>
      </p:sp>
      <p:sp>
        <p:nvSpPr>
          <p:cNvPr id="241" name="Text 31"/>
          <p:cNvSpPr txBox="1"/>
          <p:nvPr/>
        </p:nvSpPr>
        <p:spPr>
          <a:xfrm>
            <a:off x="8449056" y="5707337"/>
            <a:ext cx="3008377" cy="3262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nSpc>
                <a:spcPct val="120000"/>
              </a:lnSpc>
              <a:defRPr sz="1100">
                <a:solidFill>
                  <a:srgbClr val="5B7A82"/>
                </a:solidFill>
              </a:defRPr>
            </a:lvl1pPr>
          </a:lstStyle>
          <a:p>
            <a:r>
              <a:t>Synthesis, pathway to adoption and closing judgement.</a:t>
            </a:r>
          </a:p>
        </p:txBody>
      </p:sp>
      <p:sp>
        <p:nvSpPr>
          <p:cNvPr id="242" name="Text 32"/>
          <p:cNvSpPr txBox="1"/>
          <p:nvPr/>
        </p:nvSpPr>
        <p:spPr>
          <a:xfrm>
            <a:off x="11368734" y="6515144"/>
            <a:ext cx="548641" cy="13707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r">
              <a:defRPr sz="1000">
                <a:solidFill>
                  <a:srgbClr val="5B7A82"/>
                </a:solidFill>
              </a:defRPr>
            </a:lvl1pPr>
          </a:lstStyle>
          <a:p>
            <a:r>
              <a:t>02</a:t>
            </a: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2B7588">
            <a:alpha val="40000"/>
          </a:srgbClr>
        </a:solidFill>
        <a:effectLst/>
      </p:bgPr>
    </p:bg>
    <p:spTree>
      <p:nvGrpSpPr>
        <p:cNvPr id="1" name=""/>
        <p:cNvGrpSpPr/>
        <p:nvPr/>
      </p:nvGrpSpPr>
      <p:grpSpPr>
        <a:xfrm>
          <a:off x="0" y="0"/>
          <a:ext cx="0" cy="0"/>
          <a:chOff x="0" y="0"/>
          <a:chExt cx="0" cy="0"/>
        </a:xfrm>
      </p:grpSpPr>
      <p:sp>
        <p:nvSpPr>
          <p:cNvPr id="246" name="Shape 0"/>
          <p:cNvSpPr/>
          <p:nvPr/>
        </p:nvSpPr>
        <p:spPr>
          <a:xfrm>
            <a:off x="-1" y="0"/>
            <a:ext cx="4663442" cy="6858000"/>
          </a:xfrm>
          <a:prstGeom prst="rect">
            <a:avLst/>
          </a:prstGeom>
          <a:solidFill>
            <a:srgbClr val="EAF6F4"/>
          </a:solidFill>
          <a:ln w="12700">
            <a:miter lim="400000"/>
          </a:ln>
        </p:spPr>
        <p:txBody>
          <a:bodyPr lIns="45719" rIns="45719"/>
          <a:lstStyle/>
          <a:p>
            <a:endParaRPr/>
          </a:p>
        </p:txBody>
      </p:sp>
      <p:sp>
        <p:nvSpPr>
          <p:cNvPr id="247" name="Text 1"/>
          <p:cNvSpPr txBox="1"/>
          <p:nvPr/>
        </p:nvSpPr>
        <p:spPr>
          <a:xfrm>
            <a:off x="548640" y="576532"/>
            <a:ext cx="3657601" cy="17281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200" b="1" spc="200">
                <a:solidFill>
                  <a:srgbClr val="2E9E7C"/>
                </a:solidFill>
                <a:latin typeface="Arial"/>
                <a:ea typeface="Arial"/>
                <a:cs typeface="Arial"/>
                <a:sym typeface="Arial"/>
              </a:defRPr>
            </a:lvl1pPr>
          </a:lstStyle>
          <a:p>
            <a:r>
              <a:t>SETTING THE SCENE</a:t>
            </a:r>
          </a:p>
        </p:txBody>
      </p:sp>
      <p:sp>
        <p:nvSpPr>
          <p:cNvPr id="248" name="Text 2"/>
          <p:cNvSpPr txBox="1"/>
          <p:nvPr/>
        </p:nvSpPr>
        <p:spPr>
          <a:xfrm>
            <a:off x="525779" y="798634"/>
            <a:ext cx="4389122" cy="94933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nSpc>
                <a:spcPct val="104999"/>
              </a:lnSpc>
              <a:defRPr sz="3200" b="1" u="sng">
                <a:latin typeface="Arial"/>
                <a:ea typeface="Arial"/>
                <a:cs typeface="Arial"/>
                <a:sym typeface="Arial"/>
              </a:defRPr>
            </a:lvl1pPr>
          </a:lstStyle>
          <a:p>
            <a:r>
              <a:t>How Smart Plate Supports Healthcare</a:t>
            </a:r>
          </a:p>
        </p:txBody>
      </p:sp>
      <p:sp>
        <p:nvSpPr>
          <p:cNvPr id="249" name="Text 3"/>
          <p:cNvSpPr txBox="1"/>
          <p:nvPr/>
        </p:nvSpPr>
        <p:spPr>
          <a:xfrm>
            <a:off x="525779" y="1809996"/>
            <a:ext cx="4034645" cy="243258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p>
            <a:pPr marL="171450" indent="-171450">
              <a:buSzPct val="100000"/>
              <a:buFont typeface="Arial"/>
              <a:buChar char="•"/>
              <a:defRPr sz="1400">
                <a:latin typeface="Arial"/>
                <a:ea typeface="Arial"/>
                <a:cs typeface="Arial"/>
                <a:sym typeface="Arial"/>
              </a:defRPr>
            </a:pPr>
            <a:r>
              <a:t>Smart Plate is an AI-enabled device that monitors food intake using sensors and image recognition technology. It estimates portion size and nutrient intake, then shares this information with healthcare professionals through connected digital systems (WHO, 2021; NICE, 2022).</a:t>
            </a:r>
          </a:p>
          <a:p>
            <a:pPr>
              <a:defRPr sz="1400">
                <a:latin typeface="Arial"/>
                <a:ea typeface="Arial"/>
                <a:cs typeface="Arial"/>
                <a:sym typeface="Arial"/>
              </a:defRPr>
            </a:pPr>
            <a:endParaRPr/>
          </a:p>
          <a:p>
            <a:pPr marL="171450" indent="-171450">
              <a:buSzPct val="100000"/>
              <a:buFont typeface="Arial"/>
              <a:buChar char="•"/>
              <a:defRPr sz="1400">
                <a:latin typeface="Arial"/>
                <a:ea typeface="Arial"/>
                <a:cs typeface="Arial"/>
                <a:sym typeface="Arial"/>
              </a:defRPr>
            </a:pPr>
            <a:r>
              <a:t>Although the technology offers several clinical benefits, its implementation in healthcare remains challenging because of technical, organisational and regulatory barriers (Sittig &amp; Singh, 2010).</a:t>
            </a:r>
          </a:p>
        </p:txBody>
      </p:sp>
      <p:sp>
        <p:nvSpPr>
          <p:cNvPr id="250" name="Shape 4"/>
          <p:cNvSpPr/>
          <p:nvPr/>
        </p:nvSpPr>
        <p:spPr>
          <a:xfrm>
            <a:off x="708659" y="4524781"/>
            <a:ext cx="502922" cy="502921"/>
          </a:xfrm>
          <a:prstGeom prst="ellipse">
            <a:avLst/>
          </a:prstGeom>
          <a:solidFill>
            <a:srgbClr val="0B5F76"/>
          </a:solidFill>
          <a:ln w="12700">
            <a:miter lim="400000"/>
          </a:ln>
        </p:spPr>
        <p:txBody>
          <a:bodyPr lIns="45719" rIns="45719"/>
          <a:lstStyle/>
          <a:p>
            <a:endParaRPr/>
          </a:p>
        </p:txBody>
      </p:sp>
      <p:pic>
        <p:nvPicPr>
          <p:cNvPr id="251" name="Image 0" descr="Image 0"/>
          <p:cNvPicPr>
            <a:picLocks noChangeAspect="1"/>
          </p:cNvPicPr>
          <p:nvPr/>
        </p:nvPicPr>
        <p:blipFill>
          <a:blip r:embed="rId3"/>
          <a:stretch>
            <a:fillRect/>
          </a:stretch>
        </p:blipFill>
        <p:spPr>
          <a:xfrm>
            <a:off x="800100" y="4641367"/>
            <a:ext cx="251460" cy="251461"/>
          </a:xfrm>
          <a:prstGeom prst="rect">
            <a:avLst/>
          </a:prstGeom>
          <a:ln w="12700">
            <a:miter lim="400000"/>
          </a:ln>
        </p:spPr>
      </p:pic>
      <p:sp>
        <p:nvSpPr>
          <p:cNvPr id="252" name="Text 5"/>
          <p:cNvSpPr txBox="1"/>
          <p:nvPr/>
        </p:nvSpPr>
        <p:spPr>
          <a:xfrm>
            <a:off x="1394460" y="4624895"/>
            <a:ext cx="3017521" cy="33926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p>
            <a:pPr>
              <a:lnSpc>
                <a:spcPct val="115000"/>
              </a:lnSpc>
              <a:defRPr sz="1200" b="1">
                <a:solidFill>
                  <a:srgbClr val="0E2E38"/>
                </a:solidFill>
                <a:latin typeface="Arial"/>
                <a:ea typeface="Arial"/>
                <a:cs typeface="Arial"/>
                <a:sym typeface="Arial"/>
              </a:defRPr>
            </a:pPr>
            <a:r>
              <a:t>Embedded Sensing</a:t>
            </a:r>
          </a:p>
          <a:p>
            <a:pPr>
              <a:lnSpc>
                <a:spcPct val="115000"/>
              </a:lnSpc>
              <a:defRPr sz="1200" b="1">
                <a:solidFill>
                  <a:srgbClr val="0E2E38"/>
                </a:solidFill>
                <a:latin typeface="Arial"/>
                <a:ea typeface="Arial"/>
                <a:cs typeface="Arial"/>
                <a:sym typeface="Arial"/>
              </a:defRPr>
            </a:pPr>
            <a:r>
              <a:rPr sz="1000" b="0">
                <a:solidFill>
                  <a:srgbClr val="5B7A82"/>
                </a:solidFill>
              </a:rPr>
              <a:t>Weight, volume and food-type recognition per portion</a:t>
            </a:r>
          </a:p>
        </p:txBody>
      </p:sp>
      <p:sp>
        <p:nvSpPr>
          <p:cNvPr id="253" name="Shape 6"/>
          <p:cNvSpPr/>
          <p:nvPr/>
        </p:nvSpPr>
        <p:spPr>
          <a:xfrm>
            <a:off x="708659" y="5256300"/>
            <a:ext cx="502922" cy="502921"/>
          </a:xfrm>
          <a:prstGeom prst="ellipse">
            <a:avLst/>
          </a:prstGeom>
          <a:solidFill>
            <a:srgbClr val="2E9E7C"/>
          </a:solidFill>
          <a:ln w="12700">
            <a:miter lim="400000"/>
          </a:ln>
        </p:spPr>
        <p:txBody>
          <a:bodyPr lIns="45719" rIns="45719"/>
          <a:lstStyle/>
          <a:p>
            <a:endParaRPr/>
          </a:p>
        </p:txBody>
      </p:sp>
      <p:pic>
        <p:nvPicPr>
          <p:cNvPr id="254" name="Image 1" descr="Image 1"/>
          <p:cNvPicPr>
            <a:picLocks noChangeAspect="1"/>
          </p:cNvPicPr>
          <p:nvPr/>
        </p:nvPicPr>
        <p:blipFill>
          <a:blip r:embed="rId4"/>
          <a:stretch>
            <a:fillRect/>
          </a:stretch>
        </p:blipFill>
        <p:spPr>
          <a:xfrm>
            <a:off x="834389" y="5382031"/>
            <a:ext cx="251461" cy="251461"/>
          </a:xfrm>
          <a:prstGeom prst="rect">
            <a:avLst/>
          </a:prstGeom>
          <a:ln w="12700">
            <a:miter lim="400000"/>
          </a:ln>
        </p:spPr>
      </p:pic>
      <p:sp>
        <p:nvSpPr>
          <p:cNvPr id="255" name="Text 7"/>
          <p:cNvSpPr txBox="1"/>
          <p:nvPr/>
        </p:nvSpPr>
        <p:spPr>
          <a:xfrm>
            <a:off x="1394460" y="5356415"/>
            <a:ext cx="3017521" cy="33926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p>
            <a:pPr>
              <a:lnSpc>
                <a:spcPct val="115000"/>
              </a:lnSpc>
              <a:defRPr sz="1200" b="1">
                <a:solidFill>
                  <a:srgbClr val="0E2E38"/>
                </a:solidFill>
                <a:latin typeface="Arial"/>
                <a:ea typeface="Arial"/>
                <a:cs typeface="Arial"/>
                <a:sym typeface="Arial"/>
              </a:defRPr>
            </a:pPr>
            <a:r>
              <a:t>Real-Time Connectivity</a:t>
            </a:r>
          </a:p>
          <a:p>
            <a:pPr>
              <a:lnSpc>
                <a:spcPct val="115000"/>
              </a:lnSpc>
              <a:defRPr sz="1200" b="1">
                <a:solidFill>
                  <a:srgbClr val="0E2E38"/>
                </a:solidFill>
                <a:latin typeface="Arial"/>
                <a:ea typeface="Arial"/>
                <a:cs typeface="Arial"/>
                <a:sym typeface="Arial"/>
              </a:defRPr>
            </a:pPr>
            <a:r>
              <a:rPr sz="1000" b="0">
                <a:solidFill>
                  <a:srgbClr val="5B7A82"/>
                </a:solidFill>
              </a:rPr>
              <a:t>Streams intake data to clinician dashboards</a:t>
            </a:r>
          </a:p>
        </p:txBody>
      </p:sp>
      <p:sp>
        <p:nvSpPr>
          <p:cNvPr id="256" name="Shape 8"/>
          <p:cNvSpPr/>
          <p:nvPr/>
        </p:nvSpPr>
        <p:spPr>
          <a:xfrm>
            <a:off x="685798" y="6009856"/>
            <a:ext cx="502921" cy="502921"/>
          </a:xfrm>
          <a:prstGeom prst="ellipse">
            <a:avLst/>
          </a:prstGeom>
          <a:solidFill>
            <a:srgbClr val="1FB6A8"/>
          </a:solidFill>
          <a:ln w="12700">
            <a:miter lim="400000"/>
          </a:ln>
        </p:spPr>
        <p:txBody>
          <a:bodyPr lIns="45719" rIns="45719"/>
          <a:lstStyle/>
          <a:p>
            <a:endParaRPr/>
          </a:p>
        </p:txBody>
      </p:sp>
      <p:pic>
        <p:nvPicPr>
          <p:cNvPr id="257" name="Image 2" descr="Image 2"/>
          <p:cNvPicPr>
            <a:picLocks noChangeAspect="1"/>
          </p:cNvPicPr>
          <p:nvPr/>
        </p:nvPicPr>
        <p:blipFill>
          <a:blip r:embed="rId5"/>
          <a:stretch>
            <a:fillRect/>
          </a:stretch>
        </p:blipFill>
        <p:spPr>
          <a:xfrm>
            <a:off x="834389" y="6131838"/>
            <a:ext cx="251461" cy="251461"/>
          </a:xfrm>
          <a:prstGeom prst="rect">
            <a:avLst/>
          </a:prstGeom>
          <a:ln w="12700">
            <a:miter lim="400000"/>
          </a:ln>
        </p:spPr>
      </p:pic>
      <p:sp>
        <p:nvSpPr>
          <p:cNvPr id="258" name="Text 9"/>
          <p:cNvSpPr txBox="1"/>
          <p:nvPr/>
        </p:nvSpPr>
        <p:spPr>
          <a:xfrm>
            <a:off x="1394460" y="6087935"/>
            <a:ext cx="3017521" cy="33926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p>
            <a:pPr>
              <a:lnSpc>
                <a:spcPct val="115000"/>
              </a:lnSpc>
              <a:defRPr sz="1200" b="1">
                <a:solidFill>
                  <a:srgbClr val="0E2E38"/>
                </a:solidFill>
                <a:latin typeface="Arial"/>
                <a:ea typeface="Arial"/>
                <a:cs typeface="Arial"/>
                <a:sym typeface="Arial"/>
              </a:defRPr>
            </a:pPr>
            <a:r>
              <a:t>Analytics &amp; Alerts</a:t>
            </a:r>
          </a:p>
          <a:p>
            <a:pPr>
              <a:lnSpc>
                <a:spcPct val="115000"/>
              </a:lnSpc>
              <a:defRPr sz="1200" b="1">
                <a:solidFill>
                  <a:srgbClr val="0E2E38"/>
                </a:solidFill>
                <a:latin typeface="Arial"/>
                <a:ea typeface="Arial"/>
                <a:cs typeface="Arial"/>
                <a:sym typeface="Arial"/>
              </a:defRPr>
            </a:pPr>
            <a:r>
              <a:rPr sz="1000" b="0">
                <a:solidFill>
                  <a:srgbClr val="5B7A82"/>
                </a:solidFill>
              </a:rPr>
              <a:t>Flags under-eating, malnutrition risk, adherence</a:t>
            </a:r>
          </a:p>
        </p:txBody>
      </p:sp>
      <p:sp>
        <p:nvSpPr>
          <p:cNvPr id="259" name="Text 28"/>
          <p:cNvSpPr txBox="1"/>
          <p:nvPr/>
        </p:nvSpPr>
        <p:spPr>
          <a:xfrm>
            <a:off x="4968240" y="5747511"/>
            <a:ext cx="2103121" cy="3556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2400">
                <a:solidFill>
                  <a:srgbClr val="2E9E7C"/>
                </a:solidFill>
                <a:latin typeface="Cambria"/>
                <a:ea typeface="Cambria"/>
                <a:cs typeface="Cambria"/>
                <a:sym typeface="Cambria"/>
              </a:defRPr>
            </a:lvl1pPr>
          </a:lstStyle>
          <a:p>
            <a:r>
              <a:t>3-5%</a:t>
            </a:r>
          </a:p>
        </p:txBody>
      </p:sp>
      <p:sp>
        <p:nvSpPr>
          <p:cNvPr id="260" name="Text 29"/>
          <p:cNvSpPr txBox="1"/>
          <p:nvPr/>
        </p:nvSpPr>
        <p:spPr>
          <a:xfrm>
            <a:off x="4968240" y="6437884"/>
            <a:ext cx="2103121" cy="127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nSpc>
                <a:spcPct val="115000"/>
              </a:lnSpc>
              <a:defRPr sz="900">
                <a:solidFill>
                  <a:srgbClr val="5B7A82"/>
                </a:solidFill>
                <a:latin typeface="Arial"/>
                <a:ea typeface="Arial"/>
                <a:cs typeface="Arial"/>
                <a:sym typeface="Arial"/>
              </a:defRPr>
            </a:lvl1pPr>
          </a:lstStyle>
          <a:p>
            <a:r>
              <a:t>of UK trusts running active pilots</a:t>
            </a:r>
          </a:p>
        </p:txBody>
      </p:sp>
      <p:sp>
        <p:nvSpPr>
          <p:cNvPr id="261" name="Text 30"/>
          <p:cNvSpPr txBox="1"/>
          <p:nvPr/>
        </p:nvSpPr>
        <p:spPr>
          <a:xfrm>
            <a:off x="7254240" y="5747511"/>
            <a:ext cx="2103121" cy="3556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2400">
                <a:solidFill>
                  <a:srgbClr val="2E9E7C"/>
                </a:solidFill>
                <a:latin typeface="Cambria"/>
                <a:ea typeface="Cambria"/>
                <a:cs typeface="Cambria"/>
                <a:sym typeface="Cambria"/>
              </a:defRPr>
            </a:lvl1pPr>
          </a:lstStyle>
          <a:p>
            <a:r>
              <a:t>£1.2 B</a:t>
            </a:r>
          </a:p>
        </p:txBody>
      </p:sp>
      <p:sp>
        <p:nvSpPr>
          <p:cNvPr id="262" name="Text 31"/>
          <p:cNvSpPr txBox="1"/>
          <p:nvPr/>
        </p:nvSpPr>
        <p:spPr>
          <a:xfrm>
            <a:off x="7254240" y="6437884"/>
            <a:ext cx="2103121" cy="127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nSpc>
                <a:spcPct val="115000"/>
              </a:lnSpc>
              <a:defRPr sz="900">
                <a:solidFill>
                  <a:srgbClr val="5B7A82"/>
                </a:solidFill>
                <a:latin typeface="Arial"/>
                <a:ea typeface="Arial"/>
                <a:cs typeface="Arial"/>
                <a:sym typeface="Arial"/>
              </a:defRPr>
            </a:lvl1pPr>
          </a:lstStyle>
          <a:p>
            <a:r>
              <a:t>annual cost of malnutrition to NHS</a:t>
            </a:r>
          </a:p>
        </p:txBody>
      </p:sp>
      <p:sp>
        <p:nvSpPr>
          <p:cNvPr id="263" name="Text 32"/>
          <p:cNvSpPr txBox="1"/>
          <p:nvPr/>
        </p:nvSpPr>
        <p:spPr>
          <a:xfrm>
            <a:off x="9540240" y="5747511"/>
            <a:ext cx="2103121" cy="3556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2400">
                <a:solidFill>
                  <a:srgbClr val="2E9E7C"/>
                </a:solidFill>
                <a:latin typeface="Cambria"/>
                <a:ea typeface="Cambria"/>
                <a:cs typeface="Cambria"/>
                <a:sym typeface="Cambria"/>
              </a:defRPr>
            </a:lvl1pPr>
          </a:lstStyle>
          <a:p>
            <a:r>
              <a:t>70%</a:t>
            </a:r>
          </a:p>
        </p:txBody>
      </p:sp>
      <p:sp>
        <p:nvSpPr>
          <p:cNvPr id="264" name="Text 33"/>
          <p:cNvSpPr txBox="1"/>
          <p:nvPr/>
        </p:nvSpPr>
        <p:spPr>
          <a:xfrm>
            <a:off x="9540240" y="6437884"/>
            <a:ext cx="2103121" cy="127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nSpc>
                <a:spcPct val="115000"/>
              </a:lnSpc>
              <a:defRPr sz="900">
                <a:solidFill>
                  <a:srgbClr val="5B7A82"/>
                </a:solidFill>
                <a:latin typeface="Arial"/>
                <a:ea typeface="Arial"/>
                <a:cs typeface="Arial"/>
                <a:sym typeface="Arial"/>
              </a:defRPr>
            </a:lvl1pPr>
          </a:lstStyle>
          <a:p>
            <a:r>
              <a:t>of care staff report device unfamiliarity</a:t>
            </a:r>
          </a:p>
        </p:txBody>
      </p:sp>
      <p:sp>
        <p:nvSpPr>
          <p:cNvPr id="265" name="Text 34"/>
          <p:cNvSpPr txBox="1"/>
          <p:nvPr/>
        </p:nvSpPr>
        <p:spPr>
          <a:xfrm>
            <a:off x="7345374" y="5380759"/>
            <a:ext cx="4572001" cy="127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800" i="1">
                <a:solidFill>
                  <a:srgbClr val="5B7A82"/>
                </a:solidFill>
              </a:defRPr>
            </a:lvl1pPr>
          </a:lstStyle>
          <a:p>
            <a:r>
              <a:rPr dirty="0"/>
              <a:t>Figure: Author Self made</a:t>
            </a:r>
          </a:p>
        </p:txBody>
      </p:sp>
      <p:sp>
        <p:nvSpPr>
          <p:cNvPr id="266" name="Text 35"/>
          <p:cNvSpPr txBox="1"/>
          <p:nvPr/>
        </p:nvSpPr>
        <p:spPr>
          <a:xfrm>
            <a:off x="11368734" y="6515144"/>
            <a:ext cx="548641" cy="13707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r">
              <a:defRPr sz="1000">
                <a:solidFill>
                  <a:srgbClr val="5B7A82"/>
                </a:solidFill>
              </a:defRPr>
            </a:lvl1pPr>
          </a:lstStyle>
          <a:p>
            <a:r>
              <a:t>03</a:t>
            </a:r>
          </a:p>
        </p:txBody>
      </p:sp>
      <p:pic>
        <p:nvPicPr>
          <p:cNvPr id="267" name="Picture 45" descr="Picture 45"/>
          <p:cNvPicPr>
            <a:picLocks noChangeAspect="1"/>
          </p:cNvPicPr>
          <p:nvPr/>
        </p:nvPicPr>
        <p:blipFill>
          <a:blip r:embed="rId6"/>
          <a:stretch>
            <a:fillRect/>
          </a:stretch>
        </p:blipFill>
        <p:spPr>
          <a:xfrm>
            <a:off x="4663440" y="-11898"/>
            <a:ext cx="7528560" cy="5333706"/>
          </a:xfrm>
          <a:prstGeom prst="rect">
            <a:avLst/>
          </a:prstGeom>
          <a:ln w="12700">
            <a:miter lim="400000"/>
          </a:ln>
        </p:spPr>
      </p:pic>
      <p:sp>
        <p:nvSpPr>
          <p:cNvPr id="3" name="Text 34">
            <a:extLst>
              <a:ext uri="{FF2B5EF4-FFF2-40B4-BE49-F238E27FC236}">
                <a16:creationId xmlns:a16="http://schemas.microsoft.com/office/drawing/2014/main" id="{F474A766-267E-F9EC-0290-46A19980EB83}"/>
              </a:ext>
            </a:extLst>
          </p:cNvPr>
          <p:cNvSpPr txBox="1"/>
          <p:nvPr/>
        </p:nvSpPr>
        <p:spPr>
          <a:xfrm>
            <a:off x="7071361" y="6665975"/>
            <a:ext cx="4572001" cy="127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800" i="1">
                <a:solidFill>
                  <a:srgbClr val="5B7A82"/>
                </a:solidFill>
              </a:defRPr>
            </a:lvl1pPr>
          </a:lstStyle>
          <a:p>
            <a:r>
              <a:rPr lang="en-IN" dirty="0"/>
              <a:t>WHO, 2021</a:t>
            </a:r>
            <a:endParaRPr dirty="0"/>
          </a:p>
        </p:txBody>
      </p:sp>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2B7588">
            <a:alpha val="20000"/>
          </a:srgbClr>
        </a:solidFill>
        <a:effectLst/>
      </p:bgPr>
    </p:bg>
    <p:spTree>
      <p:nvGrpSpPr>
        <p:cNvPr id="1" name=""/>
        <p:cNvGrpSpPr/>
        <p:nvPr/>
      </p:nvGrpSpPr>
      <p:grpSpPr>
        <a:xfrm>
          <a:off x="0" y="0"/>
          <a:ext cx="0" cy="0"/>
          <a:chOff x="0" y="0"/>
          <a:chExt cx="0" cy="0"/>
        </a:xfrm>
      </p:grpSpPr>
      <p:sp>
        <p:nvSpPr>
          <p:cNvPr id="271" name="Text 0"/>
          <p:cNvSpPr txBox="1"/>
          <p:nvPr/>
        </p:nvSpPr>
        <p:spPr>
          <a:xfrm>
            <a:off x="640080" y="530812"/>
            <a:ext cx="7315201" cy="17281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200" b="1" spc="200">
                <a:solidFill>
                  <a:srgbClr val="2E9E7C"/>
                </a:solidFill>
                <a:latin typeface="Arial"/>
                <a:ea typeface="Arial"/>
                <a:cs typeface="Arial"/>
                <a:sym typeface="Arial"/>
              </a:defRPr>
            </a:lvl1pPr>
          </a:lstStyle>
          <a:p>
            <a:r>
              <a:t>STAKEHOLDERS ECOSYSTEM &amp; INFLUENCE</a:t>
            </a:r>
          </a:p>
        </p:txBody>
      </p:sp>
      <p:sp>
        <p:nvSpPr>
          <p:cNvPr id="272" name="Text 1"/>
          <p:cNvSpPr txBox="1"/>
          <p:nvPr/>
        </p:nvSpPr>
        <p:spPr>
          <a:xfrm>
            <a:off x="640080" y="878745"/>
            <a:ext cx="9144001" cy="34563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2400" b="1">
                <a:solidFill>
                  <a:srgbClr val="0E2E38"/>
                </a:solidFill>
                <a:latin typeface="Arial"/>
                <a:ea typeface="Arial"/>
                <a:cs typeface="Arial"/>
                <a:sym typeface="Arial"/>
              </a:defRPr>
            </a:lvl1pPr>
          </a:lstStyle>
          <a:p>
            <a:r>
              <a:t>A Crowded Ecosystem: Interests, Power &amp; Friction</a:t>
            </a:r>
          </a:p>
        </p:txBody>
      </p:sp>
      <p:sp>
        <p:nvSpPr>
          <p:cNvPr id="273" name="Shape 2"/>
          <p:cNvSpPr/>
          <p:nvPr/>
        </p:nvSpPr>
        <p:spPr>
          <a:xfrm>
            <a:off x="640080" y="1508760"/>
            <a:ext cx="10881360" cy="457201"/>
          </a:xfrm>
          <a:prstGeom prst="roundRect">
            <a:avLst>
              <a:gd name="adj" fmla="val 12000"/>
            </a:avLst>
          </a:prstGeom>
          <a:solidFill>
            <a:srgbClr val="0B5F76"/>
          </a:solidFill>
          <a:ln w="12700">
            <a:miter lim="400000"/>
          </a:ln>
        </p:spPr>
        <p:txBody>
          <a:bodyPr lIns="45719" rIns="45719"/>
          <a:lstStyle/>
          <a:p>
            <a:endParaRPr/>
          </a:p>
        </p:txBody>
      </p:sp>
      <p:sp>
        <p:nvSpPr>
          <p:cNvPr id="274" name="Text 3"/>
          <p:cNvSpPr txBox="1"/>
          <p:nvPr/>
        </p:nvSpPr>
        <p:spPr>
          <a:xfrm>
            <a:off x="1143000" y="1669587"/>
            <a:ext cx="2514600" cy="13554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000" b="1" spc="100">
                <a:solidFill>
                  <a:srgbClr val="FFFFFF"/>
                </a:solidFill>
                <a:latin typeface="Arial"/>
                <a:ea typeface="Arial"/>
                <a:cs typeface="Arial"/>
                <a:sym typeface="Arial"/>
              </a:defRPr>
            </a:lvl1pPr>
          </a:lstStyle>
          <a:p>
            <a:r>
              <a:t>STAKEHOLDER</a:t>
            </a:r>
          </a:p>
        </p:txBody>
      </p:sp>
      <p:sp>
        <p:nvSpPr>
          <p:cNvPr id="275" name="Text 4"/>
          <p:cNvSpPr txBox="1"/>
          <p:nvPr/>
        </p:nvSpPr>
        <p:spPr>
          <a:xfrm>
            <a:off x="3520440" y="1669587"/>
            <a:ext cx="3063241" cy="13554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000" b="1" spc="100">
                <a:solidFill>
                  <a:srgbClr val="FFFFFF"/>
                </a:solidFill>
                <a:latin typeface="Arial"/>
                <a:ea typeface="Arial"/>
                <a:cs typeface="Arial"/>
                <a:sym typeface="Arial"/>
              </a:defRPr>
            </a:lvl1pPr>
          </a:lstStyle>
          <a:p>
            <a:r>
              <a:t>MAIN INTEREST</a:t>
            </a:r>
          </a:p>
        </p:txBody>
      </p:sp>
      <p:sp>
        <p:nvSpPr>
          <p:cNvPr id="276" name="Text 5"/>
          <p:cNvSpPr txBox="1"/>
          <p:nvPr/>
        </p:nvSpPr>
        <p:spPr>
          <a:xfrm>
            <a:off x="6812280" y="1669587"/>
            <a:ext cx="1143001" cy="13554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000" b="1" spc="100">
                <a:solidFill>
                  <a:srgbClr val="FFFFFF"/>
                </a:solidFill>
                <a:latin typeface="Arial"/>
                <a:ea typeface="Arial"/>
                <a:cs typeface="Arial"/>
                <a:sym typeface="Arial"/>
              </a:defRPr>
            </a:lvl1pPr>
          </a:lstStyle>
          <a:p>
            <a:r>
              <a:t>INFLUENCE</a:t>
            </a:r>
          </a:p>
        </p:txBody>
      </p:sp>
      <p:sp>
        <p:nvSpPr>
          <p:cNvPr id="277" name="Text 6"/>
          <p:cNvSpPr txBox="1"/>
          <p:nvPr/>
        </p:nvSpPr>
        <p:spPr>
          <a:xfrm>
            <a:off x="8183880" y="1668824"/>
            <a:ext cx="3246121" cy="13707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000" b="1" spc="100">
                <a:solidFill>
                  <a:srgbClr val="FFFFFF"/>
                </a:solidFill>
              </a:defRPr>
            </a:lvl1pPr>
          </a:lstStyle>
          <a:p>
            <a:r>
              <a:t>KEY CHALLENGE </a:t>
            </a:r>
          </a:p>
        </p:txBody>
      </p:sp>
      <p:sp>
        <p:nvSpPr>
          <p:cNvPr id="278" name="Shape 7"/>
          <p:cNvSpPr/>
          <p:nvPr/>
        </p:nvSpPr>
        <p:spPr>
          <a:xfrm>
            <a:off x="640080" y="1965960"/>
            <a:ext cx="10881360" cy="758953"/>
          </a:xfrm>
          <a:prstGeom prst="rect">
            <a:avLst/>
          </a:prstGeom>
          <a:solidFill>
            <a:srgbClr val="EAF6F4"/>
          </a:solidFill>
          <a:ln w="12700">
            <a:miter lim="400000"/>
          </a:ln>
        </p:spPr>
        <p:txBody>
          <a:bodyPr lIns="45719" rIns="45719"/>
          <a:lstStyle/>
          <a:p>
            <a:endParaRPr/>
          </a:p>
        </p:txBody>
      </p:sp>
      <p:sp>
        <p:nvSpPr>
          <p:cNvPr id="279" name="Shape 8"/>
          <p:cNvSpPr/>
          <p:nvPr/>
        </p:nvSpPr>
        <p:spPr>
          <a:xfrm>
            <a:off x="731519" y="2162555"/>
            <a:ext cx="365761" cy="365761"/>
          </a:xfrm>
          <a:prstGeom prst="ellipse">
            <a:avLst/>
          </a:prstGeom>
          <a:solidFill>
            <a:srgbClr val="0B5F76"/>
          </a:solidFill>
          <a:ln w="12700">
            <a:miter lim="400000"/>
          </a:ln>
        </p:spPr>
        <p:txBody>
          <a:bodyPr lIns="45719" rIns="45719"/>
          <a:lstStyle/>
          <a:p>
            <a:endParaRPr/>
          </a:p>
        </p:txBody>
      </p:sp>
      <p:pic>
        <p:nvPicPr>
          <p:cNvPr id="280" name="Image 0" descr="Image 0"/>
          <p:cNvPicPr>
            <a:picLocks noChangeAspect="1"/>
          </p:cNvPicPr>
          <p:nvPr/>
        </p:nvPicPr>
        <p:blipFill>
          <a:blip r:embed="rId3"/>
          <a:stretch>
            <a:fillRect/>
          </a:stretch>
        </p:blipFill>
        <p:spPr>
          <a:xfrm>
            <a:off x="813816" y="2244851"/>
            <a:ext cx="201169" cy="201169"/>
          </a:xfrm>
          <a:prstGeom prst="rect">
            <a:avLst/>
          </a:prstGeom>
          <a:ln w="12700">
            <a:miter lim="400000"/>
          </a:ln>
        </p:spPr>
      </p:pic>
      <p:sp>
        <p:nvSpPr>
          <p:cNvPr id="281" name="Text 9"/>
          <p:cNvSpPr txBox="1"/>
          <p:nvPr/>
        </p:nvSpPr>
        <p:spPr>
          <a:xfrm>
            <a:off x="1143000" y="2271521"/>
            <a:ext cx="2194561" cy="14783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100" b="1">
                <a:solidFill>
                  <a:srgbClr val="0E2E38"/>
                </a:solidFill>
                <a:latin typeface="Arial"/>
                <a:ea typeface="Arial"/>
                <a:cs typeface="Arial"/>
                <a:sym typeface="Arial"/>
              </a:defRPr>
            </a:lvl1pPr>
          </a:lstStyle>
          <a:p>
            <a:r>
              <a:t>Patients</a:t>
            </a:r>
          </a:p>
        </p:txBody>
      </p:sp>
      <p:sp>
        <p:nvSpPr>
          <p:cNvPr id="282" name="Text 10"/>
          <p:cNvSpPr txBox="1"/>
          <p:nvPr/>
        </p:nvSpPr>
        <p:spPr>
          <a:xfrm>
            <a:off x="3520440" y="2276900"/>
            <a:ext cx="3063241" cy="13707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nSpc>
                <a:spcPct val="110000"/>
              </a:lnSpc>
              <a:defRPr sz="1000"/>
            </a:lvl1pPr>
          </a:lstStyle>
          <a:p>
            <a:r>
              <a:t>Safe, comfortable and personalised care</a:t>
            </a:r>
          </a:p>
        </p:txBody>
      </p:sp>
      <p:sp>
        <p:nvSpPr>
          <p:cNvPr id="283" name="Shape 11"/>
          <p:cNvSpPr/>
          <p:nvPr/>
        </p:nvSpPr>
        <p:spPr>
          <a:xfrm>
            <a:off x="6812280" y="2199132"/>
            <a:ext cx="777241" cy="292609"/>
          </a:xfrm>
          <a:prstGeom prst="roundRect">
            <a:avLst>
              <a:gd name="adj" fmla="val 50000"/>
            </a:avLst>
          </a:prstGeom>
          <a:solidFill>
            <a:srgbClr val="2E9E7C"/>
          </a:solidFill>
          <a:ln w="12700">
            <a:miter lim="400000"/>
          </a:ln>
        </p:spPr>
        <p:txBody>
          <a:bodyPr lIns="45719" rIns="45719"/>
          <a:lstStyle/>
          <a:p>
            <a:endParaRPr/>
          </a:p>
        </p:txBody>
      </p:sp>
      <p:sp>
        <p:nvSpPr>
          <p:cNvPr id="284" name="Text 12"/>
          <p:cNvSpPr txBox="1"/>
          <p:nvPr/>
        </p:nvSpPr>
        <p:spPr>
          <a:xfrm>
            <a:off x="6812280" y="2281936"/>
            <a:ext cx="777241" cy="127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ctr">
              <a:defRPr sz="900" b="1">
                <a:solidFill>
                  <a:srgbClr val="FFFFFF"/>
                </a:solidFill>
              </a:defRPr>
            </a:lvl1pPr>
          </a:lstStyle>
          <a:p>
            <a:r>
              <a:t>HIGH</a:t>
            </a:r>
          </a:p>
        </p:txBody>
      </p:sp>
      <p:sp>
        <p:nvSpPr>
          <p:cNvPr id="285" name="Text 13"/>
          <p:cNvSpPr txBox="1"/>
          <p:nvPr/>
        </p:nvSpPr>
        <p:spPr>
          <a:xfrm>
            <a:off x="8183880" y="2276900"/>
            <a:ext cx="3246121" cy="13707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nSpc>
                <a:spcPct val="110000"/>
              </a:lnSpc>
              <a:defRPr sz="1000"/>
            </a:lvl1pPr>
          </a:lstStyle>
          <a:p>
            <a:r>
              <a:t>Feeling that eating habits are constantly monitored</a:t>
            </a:r>
          </a:p>
        </p:txBody>
      </p:sp>
      <p:sp>
        <p:nvSpPr>
          <p:cNvPr id="286" name="Shape 14"/>
          <p:cNvSpPr/>
          <p:nvPr/>
        </p:nvSpPr>
        <p:spPr>
          <a:xfrm>
            <a:off x="731519" y="2921507"/>
            <a:ext cx="365761" cy="365761"/>
          </a:xfrm>
          <a:prstGeom prst="ellipse">
            <a:avLst/>
          </a:prstGeom>
          <a:solidFill>
            <a:srgbClr val="0B5F76"/>
          </a:solidFill>
          <a:ln w="12700">
            <a:miter lim="400000"/>
          </a:ln>
        </p:spPr>
        <p:txBody>
          <a:bodyPr lIns="45719" rIns="45719"/>
          <a:lstStyle/>
          <a:p>
            <a:endParaRPr/>
          </a:p>
        </p:txBody>
      </p:sp>
      <p:pic>
        <p:nvPicPr>
          <p:cNvPr id="287" name="Image 1" descr="Image 1"/>
          <p:cNvPicPr>
            <a:picLocks noChangeAspect="1"/>
          </p:cNvPicPr>
          <p:nvPr/>
        </p:nvPicPr>
        <p:blipFill>
          <a:blip r:embed="rId4"/>
          <a:stretch>
            <a:fillRect/>
          </a:stretch>
        </p:blipFill>
        <p:spPr>
          <a:xfrm>
            <a:off x="813816" y="3003804"/>
            <a:ext cx="201169" cy="201169"/>
          </a:xfrm>
          <a:prstGeom prst="rect">
            <a:avLst/>
          </a:prstGeom>
          <a:ln w="12700">
            <a:miter lim="400000"/>
          </a:ln>
        </p:spPr>
      </p:pic>
      <p:sp>
        <p:nvSpPr>
          <p:cNvPr id="288" name="Text 15"/>
          <p:cNvSpPr txBox="1"/>
          <p:nvPr/>
        </p:nvSpPr>
        <p:spPr>
          <a:xfrm>
            <a:off x="1143000" y="3030473"/>
            <a:ext cx="2194561" cy="14783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100" b="1">
                <a:solidFill>
                  <a:srgbClr val="0E2E38"/>
                </a:solidFill>
                <a:latin typeface="Arial"/>
                <a:ea typeface="Arial"/>
                <a:cs typeface="Arial"/>
                <a:sym typeface="Arial"/>
              </a:defRPr>
            </a:lvl1pPr>
          </a:lstStyle>
          <a:p>
            <a:r>
              <a:t>Clinicians</a:t>
            </a:r>
          </a:p>
        </p:txBody>
      </p:sp>
      <p:sp>
        <p:nvSpPr>
          <p:cNvPr id="289" name="Text 16"/>
          <p:cNvSpPr txBox="1"/>
          <p:nvPr/>
        </p:nvSpPr>
        <p:spPr>
          <a:xfrm>
            <a:off x="3520440" y="3035852"/>
            <a:ext cx="3063241" cy="13707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nSpc>
                <a:spcPct val="110000"/>
              </a:lnSpc>
              <a:defRPr sz="1000"/>
            </a:lvl1pPr>
          </a:lstStyle>
          <a:p>
            <a:r>
              <a:t>Reliable data to support decisions</a:t>
            </a:r>
          </a:p>
        </p:txBody>
      </p:sp>
      <p:sp>
        <p:nvSpPr>
          <p:cNvPr id="290" name="Shape 17"/>
          <p:cNvSpPr/>
          <p:nvPr/>
        </p:nvSpPr>
        <p:spPr>
          <a:xfrm>
            <a:off x="6812280" y="2958083"/>
            <a:ext cx="777241" cy="292609"/>
          </a:xfrm>
          <a:prstGeom prst="roundRect">
            <a:avLst>
              <a:gd name="adj" fmla="val 50000"/>
            </a:avLst>
          </a:prstGeom>
          <a:solidFill>
            <a:srgbClr val="2E9E7C"/>
          </a:solidFill>
          <a:ln w="12700">
            <a:miter lim="400000"/>
          </a:ln>
        </p:spPr>
        <p:txBody>
          <a:bodyPr lIns="45719" rIns="45719"/>
          <a:lstStyle/>
          <a:p>
            <a:endParaRPr/>
          </a:p>
        </p:txBody>
      </p:sp>
      <p:sp>
        <p:nvSpPr>
          <p:cNvPr id="291" name="Text 18"/>
          <p:cNvSpPr txBox="1"/>
          <p:nvPr/>
        </p:nvSpPr>
        <p:spPr>
          <a:xfrm>
            <a:off x="6812280" y="3040888"/>
            <a:ext cx="777241" cy="127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ctr">
              <a:defRPr sz="900" b="1">
                <a:solidFill>
                  <a:srgbClr val="FFFFFF"/>
                </a:solidFill>
                <a:latin typeface="Arial"/>
                <a:ea typeface="Arial"/>
                <a:cs typeface="Arial"/>
                <a:sym typeface="Arial"/>
              </a:defRPr>
            </a:lvl1pPr>
          </a:lstStyle>
          <a:p>
            <a:r>
              <a:t>HIGH</a:t>
            </a:r>
          </a:p>
        </p:txBody>
      </p:sp>
      <p:sp>
        <p:nvSpPr>
          <p:cNvPr id="292" name="Text 19"/>
          <p:cNvSpPr txBox="1"/>
          <p:nvPr/>
        </p:nvSpPr>
        <p:spPr>
          <a:xfrm>
            <a:off x="8183880" y="3035852"/>
            <a:ext cx="3246121" cy="13707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nSpc>
                <a:spcPct val="110000"/>
              </a:lnSpc>
              <a:defRPr sz="1000"/>
            </a:lvl1pPr>
          </a:lstStyle>
          <a:p>
            <a:r>
              <a:t>Increased workload and alert fatigue</a:t>
            </a:r>
          </a:p>
        </p:txBody>
      </p:sp>
      <p:sp>
        <p:nvSpPr>
          <p:cNvPr id="293" name="Shape 20"/>
          <p:cNvSpPr/>
          <p:nvPr/>
        </p:nvSpPr>
        <p:spPr>
          <a:xfrm>
            <a:off x="640080" y="3483864"/>
            <a:ext cx="10881360" cy="758953"/>
          </a:xfrm>
          <a:prstGeom prst="rect">
            <a:avLst/>
          </a:prstGeom>
          <a:solidFill>
            <a:srgbClr val="EAF6F4"/>
          </a:solidFill>
          <a:ln w="12700">
            <a:miter lim="400000"/>
          </a:ln>
        </p:spPr>
        <p:txBody>
          <a:bodyPr lIns="45719" rIns="45719"/>
          <a:lstStyle/>
          <a:p>
            <a:endParaRPr/>
          </a:p>
        </p:txBody>
      </p:sp>
      <p:sp>
        <p:nvSpPr>
          <p:cNvPr id="294" name="Shape 21"/>
          <p:cNvSpPr/>
          <p:nvPr/>
        </p:nvSpPr>
        <p:spPr>
          <a:xfrm>
            <a:off x="731519" y="3680459"/>
            <a:ext cx="365761" cy="365761"/>
          </a:xfrm>
          <a:prstGeom prst="ellipse">
            <a:avLst/>
          </a:prstGeom>
          <a:solidFill>
            <a:srgbClr val="0B5F76"/>
          </a:solidFill>
          <a:ln w="12700">
            <a:miter lim="400000"/>
          </a:ln>
        </p:spPr>
        <p:txBody>
          <a:bodyPr lIns="45719" rIns="45719"/>
          <a:lstStyle/>
          <a:p>
            <a:endParaRPr/>
          </a:p>
        </p:txBody>
      </p:sp>
      <p:pic>
        <p:nvPicPr>
          <p:cNvPr id="295" name="Image 2" descr="Image 2"/>
          <p:cNvPicPr>
            <a:picLocks noChangeAspect="1"/>
          </p:cNvPicPr>
          <p:nvPr/>
        </p:nvPicPr>
        <p:blipFill>
          <a:blip r:embed="rId5"/>
          <a:stretch>
            <a:fillRect/>
          </a:stretch>
        </p:blipFill>
        <p:spPr>
          <a:xfrm>
            <a:off x="813816" y="3762755"/>
            <a:ext cx="201169" cy="201169"/>
          </a:xfrm>
          <a:prstGeom prst="rect">
            <a:avLst/>
          </a:prstGeom>
          <a:ln w="12700">
            <a:miter lim="400000"/>
          </a:ln>
        </p:spPr>
      </p:pic>
      <p:sp>
        <p:nvSpPr>
          <p:cNvPr id="296" name="Text 22"/>
          <p:cNvSpPr txBox="1"/>
          <p:nvPr/>
        </p:nvSpPr>
        <p:spPr>
          <a:xfrm>
            <a:off x="1143000" y="3789425"/>
            <a:ext cx="2194561" cy="14783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100" b="1">
                <a:solidFill>
                  <a:srgbClr val="0E2E38"/>
                </a:solidFill>
                <a:latin typeface="Arial"/>
                <a:ea typeface="Arial"/>
                <a:cs typeface="Arial"/>
                <a:sym typeface="Arial"/>
              </a:defRPr>
            </a:lvl1pPr>
          </a:lstStyle>
          <a:p>
            <a:r>
              <a:t>Healthcare Organizations</a:t>
            </a:r>
          </a:p>
        </p:txBody>
      </p:sp>
      <p:sp>
        <p:nvSpPr>
          <p:cNvPr id="297" name="Text 23"/>
          <p:cNvSpPr txBox="1"/>
          <p:nvPr/>
        </p:nvSpPr>
        <p:spPr>
          <a:xfrm>
            <a:off x="3520440" y="3794804"/>
            <a:ext cx="3063241" cy="13707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nSpc>
                <a:spcPct val="110000"/>
              </a:lnSpc>
              <a:defRPr sz="1000"/>
            </a:lvl1pPr>
          </a:lstStyle>
          <a:p>
            <a:r>
              <a:t>Better patient outcomes and cost-effectiveness</a:t>
            </a:r>
          </a:p>
        </p:txBody>
      </p:sp>
      <p:sp>
        <p:nvSpPr>
          <p:cNvPr id="298" name="Shape 24"/>
          <p:cNvSpPr/>
          <p:nvPr/>
        </p:nvSpPr>
        <p:spPr>
          <a:xfrm>
            <a:off x="6812280" y="3717035"/>
            <a:ext cx="777241" cy="292609"/>
          </a:xfrm>
          <a:prstGeom prst="roundRect">
            <a:avLst>
              <a:gd name="adj" fmla="val 50000"/>
            </a:avLst>
          </a:prstGeom>
          <a:solidFill>
            <a:srgbClr val="2E9E7C"/>
          </a:solidFill>
          <a:ln w="12700">
            <a:miter lim="400000"/>
          </a:ln>
        </p:spPr>
        <p:txBody>
          <a:bodyPr lIns="45719" rIns="45719"/>
          <a:lstStyle/>
          <a:p>
            <a:endParaRPr/>
          </a:p>
        </p:txBody>
      </p:sp>
      <p:sp>
        <p:nvSpPr>
          <p:cNvPr id="299" name="Text 25"/>
          <p:cNvSpPr txBox="1"/>
          <p:nvPr/>
        </p:nvSpPr>
        <p:spPr>
          <a:xfrm>
            <a:off x="6812280" y="3799839"/>
            <a:ext cx="777241" cy="127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ctr">
              <a:defRPr sz="900" b="1">
                <a:solidFill>
                  <a:srgbClr val="FFFFFF"/>
                </a:solidFill>
              </a:defRPr>
            </a:lvl1pPr>
          </a:lstStyle>
          <a:p>
            <a:r>
              <a:t>HIGH</a:t>
            </a:r>
          </a:p>
        </p:txBody>
      </p:sp>
      <p:sp>
        <p:nvSpPr>
          <p:cNvPr id="300" name="Text 26"/>
          <p:cNvSpPr txBox="1"/>
          <p:nvPr/>
        </p:nvSpPr>
        <p:spPr>
          <a:xfrm>
            <a:off x="8183880" y="3794804"/>
            <a:ext cx="3246121" cy="13707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nSpc>
                <a:spcPct val="110000"/>
              </a:lnSpc>
              <a:defRPr sz="1000"/>
            </a:lvl1pPr>
          </a:lstStyle>
          <a:p>
            <a:r>
              <a:t>High implementation costs and uncertain return on investment</a:t>
            </a:r>
          </a:p>
        </p:txBody>
      </p:sp>
      <p:sp>
        <p:nvSpPr>
          <p:cNvPr id="301" name="Shape 27"/>
          <p:cNvSpPr/>
          <p:nvPr/>
        </p:nvSpPr>
        <p:spPr>
          <a:xfrm>
            <a:off x="731519" y="4439411"/>
            <a:ext cx="365761" cy="365761"/>
          </a:xfrm>
          <a:prstGeom prst="ellipse">
            <a:avLst/>
          </a:prstGeom>
          <a:solidFill>
            <a:srgbClr val="0B5F76"/>
          </a:solidFill>
          <a:ln w="12700">
            <a:miter lim="400000"/>
          </a:ln>
        </p:spPr>
        <p:txBody>
          <a:bodyPr lIns="45719" rIns="45719"/>
          <a:lstStyle/>
          <a:p>
            <a:endParaRPr/>
          </a:p>
        </p:txBody>
      </p:sp>
      <p:pic>
        <p:nvPicPr>
          <p:cNvPr id="302" name="Image 3" descr="Image 3"/>
          <p:cNvPicPr>
            <a:picLocks noChangeAspect="1"/>
          </p:cNvPicPr>
          <p:nvPr/>
        </p:nvPicPr>
        <p:blipFill>
          <a:blip r:embed="rId6"/>
          <a:stretch>
            <a:fillRect/>
          </a:stretch>
        </p:blipFill>
        <p:spPr>
          <a:xfrm>
            <a:off x="813816" y="4521708"/>
            <a:ext cx="201169" cy="201169"/>
          </a:xfrm>
          <a:prstGeom prst="rect">
            <a:avLst/>
          </a:prstGeom>
          <a:ln w="12700">
            <a:miter lim="400000"/>
          </a:ln>
        </p:spPr>
      </p:pic>
      <p:sp>
        <p:nvSpPr>
          <p:cNvPr id="303" name="Text 28"/>
          <p:cNvSpPr txBox="1"/>
          <p:nvPr/>
        </p:nvSpPr>
        <p:spPr>
          <a:xfrm>
            <a:off x="1143000" y="4548377"/>
            <a:ext cx="2194561" cy="14783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100" b="1">
                <a:solidFill>
                  <a:srgbClr val="0E2E38"/>
                </a:solidFill>
                <a:latin typeface="Arial"/>
                <a:ea typeface="Arial"/>
                <a:cs typeface="Arial"/>
                <a:sym typeface="Arial"/>
              </a:defRPr>
            </a:lvl1pPr>
          </a:lstStyle>
          <a:p>
            <a:r>
              <a:t>Family Carers</a:t>
            </a:r>
          </a:p>
        </p:txBody>
      </p:sp>
      <p:sp>
        <p:nvSpPr>
          <p:cNvPr id="304" name="Text 29"/>
          <p:cNvSpPr txBox="1"/>
          <p:nvPr/>
        </p:nvSpPr>
        <p:spPr>
          <a:xfrm>
            <a:off x="3520440" y="4553756"/>
            <a:ext cx="3063241" cy="13707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nSpc>
                <a:spcPct val="110000"/>
              </a:lnSpc>
              <a:defRPr sz="1000"/>
            </a:lvl1pPr>
          </a:lstStyle>
          <a:p>
            <a:r>
              <a:t>Better understanding of patients' nutritional health</a:t>
            </a:r>
          </a:p>
        </p:txBody>
      </p:sp>
      <p:sp>
        <p:nvSpPr>
          <p:cNvPr id="305" name="Shape 30"/>
          <p:cNvSpPr/>
          <p:nvPr/>
        </p:nvSpPr>
        <p:spPr>
          <a:xfrm>
            <a:off x="6812280" y="4475988"/>
            <a:ext cx="777241" cy="292609"/>
          </a:xfrm>
          <a:prstGeom prst="roundRect">
            <a:avLst>
              <a:gd name="adj" fmla="val 50000"/>
            </a:avLst>
          </a:prstGeom>
          <a:solidFill>
            <a:srgbClr val="E0A422"/>
          </a:solidFill>
          <a:ln w="12700">
            <a:miter lim="400000"/>
          </a:ln>
        </p:spPr>
        <p:txBody>
          <a:bodyPr lIns="45719" rIns="45719"/>
          <a:lstStyle/>
          <a:p>
            <a:endParaRPr/>
          </a:p>
        </p:txBody>
      </p:sp>
      <p:sp>
        <p:nvSpPr>
          <p:cNvPr id="306" name="Text 31"/>
          <p:cNvSpPr txBox="1"/>
          <p:nvPr/>
        </p:nvSpPr>
        <p:spPr>
          <a:xfrm>
            <a:off x="6812280" y="4558791"/>
            <a:ext cx="777241" cy="127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ctr">
              <a:defRPr sz="900" b="1">
                <a:solidFill>
                  <a:srgbClr val="FFFFFF"/>
                </a:solidFill>
              </a:defRPr>
            </a:lvl1pPr>
          </a:lstStyle>
          <a:p>
            <a:r>
              <a:t>MED</a:t>
            </a:r>
          </a:p>
        </p:txBody>
      </p:sp>
      <p:sp>
        <p:nvSpPr>
          <p:cNvPr id="307" name="Text 32"/>
          <p:cNvSpPr txBox="1"/>
          <p:nvPr/>
        </p:nvSpPr>
        <p:spPr>
          <a:xfrm>
            <a:off x="8183880" y="4553756"/>
            <a:ext cx="3246121" cy="13707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nSpc>
                <a:spcPct val="110000"/>
              </a:lnSpc>
              <a:defRPr sz="1000"/>
            </a:lvl1pPr>
          </a:lstStyle>
          <a:p>
            <a:r>
              <a:t>Balancing involvement with patient privacy</a:t>
            </a:r>
          </a:p>
        </p:txBody>
      </p:sp>
      <p:sp>
        <p:nvSpPr>
          <p:cNvPr id="308" name="Shape 33"/>
          <p:cNvSpPr/>
          <p:nvPr/>
        </p:nvSpPr>
        <p:spPr>
          <a:xfrm>
            <a:off x="640080" y="5001767"/>
            <a:ext cx="10881360" cy="758953"/>
          </a:xfrm>
          <a:prstGeom prst="rect">
            <a:avLst/>
          </a:prstGeom>
          <a:solidFill>
            <a:srgbClr val="EAF6F4"/>
          </a:solidFill>
          <a:ln w="12700">
            <a:miter lim="400000"/>
          </a:ln>
        </p:spPr>
        <p:txBody>
          <a:bodyPr lIns="45719" rIns="45719"/>
          <a:lstStyle/>
          <a:p>
            <a:endParaRPr/>
          </a:p>
        </p:txBody>
      </p:sp>
      <p:sp>
        <p:nvSpPr>
          <p:cNvPr id="309" name="Shape 34"/>
          <p:cNvSpPr/>
          <p:nvPr/>
        </p:nvSpPr>
        <p:spPr>
          <a:xfrm>
            <a:off x="731519" y="5198364"/>
            <a:ext cx="365761" cy="365761"/>
          </a:xfrm>
          <a:prstGeom prst="ellipse">
            <a:avLst/>
          </a:prstGeom>
          <a:solidFill>
            <a:srgbClr val="0B5F76"/>
          </a:solidFill>
          <a:ln w="12700">
            <a:miter lim="400000"/>
          </a:ln>
        </p:spPr>
        <p:txBody>
          <a:bodyPr lIns="45719" rIns="45719"/>
          <a:lstStyle/>
          <a:p>
            <a:endParaRPr/>
          </a:p>
        </p:txBody>
      </p:sp>
      <p:pic>
        <p:nvPicPr>
          <p:cNvPr id="310" name="Image 4" descr="Image 4"/>
          <p:cNvPicPr>
            <a:picLocks noChangeAspect="1"/>
          </p:cNvPicPr>
          <p:nvPr/>
        </p:nvPicPr>
        <p:blipFill>
          <a:blip r:embed="rId7"/>
          <a:stretch>
            <a:fillRect/>
          </a:stretch>
        </p:blipFill>
        <p:spPr>
          <a:xfrm>
            <a:off x="813816" y="5280659"/>
            <a:ext cx="201169" cy="201169"/>
          </a:xfrm>
          <a:prstGeom prst="rect">
            <a:avLst/>
          </a:prstGeom>
          <a:ln w="12700">
            <a:miter lim="400000"/>
          </a:ln>
        </p:spPr>
      </p:pic>
      <p:sp>
        <p:nvSpPr>
          <p:cNvPr id="311" name="Text 35"/>
          <p:cNvSpPr txBox="1"/>
          <p:nvPr/>
        </p:nvSpPr>
        <p:spPr>
          <a:xfrm>
            <a:off x="1143000" y="5307329"/>
            <a:ext cx="2194561" cy="14783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100" b="1">
                <a:solidFill>
                  <a:srgbClr val="0E2E38"/>
                </a:solidFill>
                <a:latin typeface="Arial"/>
                <a:ea typeface="Arial"/>
                <a:cs typeface="Arial"/>
                <a:sym typeface="Arial"/>
              </a:defRPr>
            </a:lvl1pPr>
          </a:lstStyle>
          <a:p>
            <a:r>
              <a:t>Technology Companies </a:t>
            </a:r>
          </a:p>
        </p:txBody>
      </p:sp>
      <p:sp>
        <p:nvSpPr>
          <p:cNvPr id="312" name="Text 36"/>
          <p:cNvSpPr txBox="1"/>
          <p:nvPr/>
        </p:nvSpPr>
        <p:spPr>
          <a:xfrm>
            <a:off x="3520440" y="5313471"/>
            <a:ext cx="3063241" cy="13554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nSpc>
                <a:spcPct val="110000"/>
              </a:lnSpc>
              <a:defRPr sz="1000">
                <a:solidFill>
                  <a:srgbClr val="0E2E38"/>
                </a:solidFill>
                <a:latin typeface="Arial"/>
                <a:ea typeface="Arial"/>
                <a:cs typeface="Arial"/>
                <a:sym typeface="Arial"/>
              </a:defRPr>
            </a:lvl1pPr>
          </a:lstStyle>
          <a:p>
            <a:r>
              <a:t>Market growth, data for product improvement</a:t>
            </a:r>
          </a:p>
        </p:txBody>
      </p:sp>
      <p:sp>
        <p:nvSpPr>
          <p:cNvPr id="313" name="Shape 37"/>
          <p:cNvSpPr/>
          <p:nvPr/>
        </p:nvSpPr>
        <p:spPr>
          <a:xfrm>
            <a:off x="6812280" y="5234940"/>
            <a:ext cx="777241" cy="292609"/>
          </a:xfrm>
          <a:prstGeom prst="roundRect">
            <a:avLst>
              <a:gd name="adj" fmla="val 50000"/>
            </a:avLst>
          </a:prstGeom>
          <a:solidFill>
            <a:srgbClr val="E0A422"/>
          </a:solidFill>
          <a:ln w="12700">
            <a:miter lim="400000"/>
          </a:ln>
        </p:spPr>
        <p:txBody>
          <a:bodyPr lIns="45719" rIns="45719"/>
          <a:lstStyle/>
          <a:p>
            <a:endParaRPr/>
          </a:p>
        </p:txBody>
      </p:sp>
      <p:sp>
        <p:nvSpPr>
          <p:cNvPr id="314" name="Text 38"/>
          <p:cNvSpPr txBox="1"/>
          <p:nvPr/>
        </p:nvSpPr>
        <p:spPr>
          <a:xfrm>
            <a:off x="6812280" y="5317744"/>
            <a:ext cx="777241" cy="127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ctr">
              <a:defRPr sz="900" b="1">
                <a:solidFill>
                  <a:srgbClr val="FFFFFF"/>
                </a:solidFill>
              </a:defRPr>
            </a:lvl1pPr>
          </a:lstStyle>
          <a:p>
            <a:r>
              <a:t>MED</a:t>
            </a:r>
          </a:p>
        </p:txBody>
      </p:sp>
      <p:sp>
        <p:nvSpPr>
          <p:cNvPr id="315" name="Text 39"/>
          <p:cNvSpPr txBox="1"/>
          <p:nvPr/>
        </p:nvSpPr>
        <p:spPr>
          <a:xfrm>
            <a:off x="8183880" y="5312708"/>
            <a:ext cx="3246121" cy="13707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nSpc>
                <a:spcPct val="110000"/>
              </a:lnSpc>
              <a:defRPr sz="1000"/>
            </a:lvl1pPr>
          </a:lstStyle>
          <a:p>
            <a:r>
              <a:t>Meeting healthcare regulations</a:t>
            </a:r>
          </a:p>
        </p:txBody>
      </p:sp>
      <p:sp>
        <p:nvSpPr>
          <p:cNvPr id="316" name="Shape 40"/>
          <p:cNvSpPr/>
          <p:nvPr/>
        </p:nvSpPr>
        <p:spPr>
          <a:xfrm>
            <a:off x="731519" y="5957315"/>
            <a:ext cx="365761" cy="365761"/>
          </a:xfrm>
          <a:prstGeom prst="ellipse">
            <a:avLst/>
          </a:prstGeom>
          <a:solidFill>
            <a:srgbClr val="0B5F76"/>
          </a:solidFill>
          <a:ln w="12700">
            <a:miter lim="400000"/>
          </a:ln>
        </p:spPr>
        <p:txBody>
          <a:bodyPr lIns="45719" rIns="45719"/>
          <a:lstStyle/>
          <a:p>
            <a:endParaRPr/>
          </a:p>
        </p:txBody>
      </p:sp>
      <p:pic>
        <p:nvPicPr>
          <p:cNvPr id="317" name="Image 5" descr="Image 5"/>
          <p:cNvPicPr>
            <a:picLocks noChangeAspect="1"/>
          </p:cNvPicPr>
          <p:nvPr/>
        </p:nvPicPr>
        <p:blipFill>
          <a:blip r:embed="rId8"/>
          <a:stretch>
            <a:fillRect/>
          </a:stretch>
        </p:blipFill>
        <p:spPr>
          <a:xfrm>
            <a:off x="813816" y="6039611"/>
            <a:ext cx="201169" cy="201169"/>
          </a:xfrm>
          <a:prstGeom prst="rect">
            <a:avLst/>
          </a:prstGeom>
          <a:ln w="12700">
            <a:miter lim="400000"/>
          </a:ln>
        </p:spPr>
      </p:pic>
      <p:sp>
        <p:nvSpPr>
          <p:cNvPr id="318" name="Text 41"/>
          <p:cNvSpPr txBox="1"/>
          <p:nvPr/>
        </p:nvSpPr>
        <p:spPr>
          <a:xfrm>
            <a:off x="1143000" y="6066281"/>
            <a:ext cx="2194561" cy="14783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100" b="1">
                <a:solidFill>
                  <a:srgbClr val="0E2E38"/>
                </a:solidFill>
                <a:latin typeface="Arial"/>
                <a:ea typeface="Arial"/>
                <a:cs typeface="Arial"/>
                <a:sym typeface="Arial"/>
              </a:defRPr>
            </a:lvl1pPr>
          </a:lstStyle>
          <a:p>
            <a:r>
              <a:t>Regulators</a:t>
            </a:r>
          </a:p>
        </p:txBody>
      </p:sp>
      <p:sp>
        <p:nvSpPr>
          <p:cNvPr id="319" name="Text 42"/>
          <p:cNvSpPr txBox="1"/>
          <p:nvPr/>
        </p:nvSpPr>
        <p:spPr>
          <a:xfrm>
            <a:off x="3520440" y="6071660"/>
            <a:ext cx="3063241" cy="13707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nSpc>
                <a:spcPct val="110000"/>
              </a:lnSpc>
              <a:defRPr sz="1000"/>
            </a:lvl1pPr>
          </a:lstStyle>
          <a:p>
            <a:r>
              <a:t>Patient safety and legal compliance</a:t>
            </a:r>
          </a:p>
        </p:txBody>
      </p:sp>
      <p:sp>
        <p:nvSpPr>
          <p:cNvPr id="320" name="Shape 43"/>
          <p:cNvSpPr/>
          <p:nvPr/>
        </p:nvSpPr>
        <p:spPr>
          <a:xfrm>
            <a:off x="6812280" y="5993891"/>
            <a:ext cx="777241" cy="292609"/>
          </a:xfrm>
          <a:prstGeom prst="roundRect">
            <a:avLst>
              <a:gd name="adj" fmla="val 50000"/>
            </a:avLst>
          </a:prstGeom>
          <a:solidFill>
            <a:srgbClr val="2E9E7C"/>
          </a:solidFill>
          <a:ln w="12700">
            <a:miter lim="400000"/>
          </a:ln>
        </p:spPr>
        <p:txBody>
          <a:bodyPr lIns="45719" rIns="45719"/>
          <a:lstStyle/>
          <a:p>
            <a:endParaRPr/>
          </a:p>
        </p:txBody>
      </p:sp>
      <p:sp>
        <p:nvSpPr>
          <p:cNvPr id="321" name="Text 44"/>
          <p:cNvSpPr txBox="1"/>
          <p:nvPr/>
        </p:nvSpPr>
        <p:spPr>
          <a:xfrm>
            <a:off x="6812280" y="6076695"/>
            <a:ext cx="777241" cy="127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ctr">
              <a:defRPr sz="900" b="1">
                <a:solidFill>
                  <a:srgbClr val="FFFFFF"/>
                </a:solidFill>
              </a:defRPr>
            </a:lvl1pPr>
          </a:lstStyle>
          <a:p>
            <a:r>
              <a:t>HIGH</a:t>
            </a:r>
          </a:p>
        </p:txBody>
      </p:sp>
      <p:sp>
        <p:nvSpPr>
          <p:cNvPr id="322" name="Text 45"/>
          <p:cNvSpPr txBox="1"/>
          <p:nvPr/>
        </p:nvSpPr>
        <p:spPr>
          <a:xfrm>
            <a:off x="8183880" y="6071660"/>
            <a:ext cx="3246121" cy="13707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nSpc>
                <a:spcPct val="110000"/>
              </a:lnSpc>
              <a:defRPr sz="1000"/>
            </a:lvl1pPr>
          </a:lstStyle>
          <a:p>
            <a:r>
              <a:t>Supporting innovation while maintaining standards</a:t>
            </a:r>
          </a:p>
        </p:txBody>
      </p:sp>
      <p:sp>
        <p:nvSpPr>
          <p:cNvPr id="323" name="Text 46"/>
          <p:cNvSpPr txBox="1"/>
          <p:nvPr/>
        </p:nvSpPr>
        <p:spPr>
          <a:xfrm>
            <a:off x="11368734" y="6515144"/>
            <a:ext cx="548641" cy="13707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r">
              <a:defRPr sz="1000">
                <a:solidFill>
                  <a:srgbClr val="5B7A82"/>
                </a:solidFill>
              </a:defRPr>
            </a:lvl1pPr>
          </a:lstStyle>
          <a:p>
            <a:r>
              <a:t>04</a:t>
            </a:r>
          </a:p>
        </p:txBody>
      </p:sp>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2B7588">
            <a:alpha val="30000"/>
          </a:srgbClr>
        </a:solidFill>
        <a:effectLst/>
      </p:bgPr>
    </p:bg>
    <p:spTree>
      <p:nvGrpSpPr>
        <p:cNvPr id="1" name=""/>
        <p:cNvGrpSpPr/>
        <p:nvPr/>
      </p:nvGrpSpPr>
      <p:grpSpPr>
        <a:xfrm>
          <a:off x="0" y="0"/>
          <a:ext cx="0" cy="0"/>
          <a:chOff x="0" y="0"/>
          <a:chExt cx="0" cy="0"/>
        </a:xfrm>
      </p:grpSpPr>
      <p:sp>
        <p:nvSpPr>
          <p:cNvPr id="327" name="Text 0"/>
          <p:cNvSpPr txBox="1"/>
          <p:nvPr/>
        </p:nvSpPr>
        <p:spPr>
          <a:xfrm>
            <a:off x="640080" y="530812"/>
            <a:ext cx="7315201" cy="17281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200" b="1" spc="200">
                <a:solidFill>
                  <a:srgbClr val="2E9E7C"/>
                </a:solidFill>
                <a:latin typeface="Arial"/>
                <a:ea typeface="Arial"/>
                <a:cs typeface="Arial"/>
                <a:sym typeface="Arial"/>
              </a:defRPr>
            </a:lvl1pPr>
          </a:lstStyle>
          <a:p>
            <a:r>
              <a:t>IMPLEMENTATION BARRIERS SEVERITY-RANKED</a:t>
            </a:r>
          </a:p>
        </p:txBody>
      </p:sp>
      <p:sp>
        <p:nvSpPr>
          <p:cNvPr id="328" name="Text 1"/>
          <p:cNvSpPr txBox="1"/>
          <p:nvPr/>
        </p:nvSpPr>
        <p:spPr>
          <a:xfrm>
            <a:off x="640080" y="854176"/>
            <a:ext cx="8229601" cy="39476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2800" b="1">
                <a:solidFill>
                  <a:srgbClr val="0E2E38"/>
                </a:solidFill>
                <a:latin typeface="Arial"/>
                <a:ea typeface="Arial"/>
                <a:cs typeface="Arial"/>
                <a:sym typeface="Arial"/>
              </a:defRPr>
            </a:lvl1pPr>
          </a:lstStyle>
          <a:p>
            <a:r>
              <a:t>Four Categories, Ranked by Severity</a:t>
            </a:r>
          </a:p>
        </p:txBody>
      </p:sp>
      <p:sp>
        <p:nvSpPr>
          <p:cNvPr id="329" name="Shape 3"/>
          <p:cNvSpPr/>
          <p:nvPr/>
        </p:nvSpPr>
        <p:spPr>
          <a:xfrm>
            <a:off x="640080" y="1874520"/>
            <a:ext cx="5257801" cy="1965961"/>
          </a:xfrm>
          <a:prstGeom prst="roundRect">
            <a:avLst>
              <a:gd name="adj" fmla="val 5581"/>
            </a:avLst>
          </a:prstGeom>
          <a:solidFill>
            <a:srgbClr val="FFFFFF"/>
          </a:solidFill>
          <a:ln w="12700">
            <a:solidFill>
              <a:srgbClr val="D9EAE7"/>
            </a:solidFill>
          </a:ln>
          <a:effectLst>
            <a:outerShdw blurRad="177800" dist="50800" dir="5400000" rotWithShape="0">
              <a:srgbClr val="0B5F76">
                <a:alpha val="18000"/>
              </a:srgbClr>
            </a:outerShdw>
          </a:effectLst>
        </p:spPr>
        <p:txBody>
          <a:bodyPr lIns="45719" rIns="45719"/>
          <a:lstStyle/>
          <a:p>
            <a:endParaRPr/>
          </a:p>
        </p:txBody>
      </p:sp>
      <p:sp>
        <p:nvSpPr>
          <p:cNvPr id="330" name="Shape 4"/>
          <p:cNvSpPr/>
          <p:nvPr/>
        </p:nvSpPr>
        <p:spPr>
          <a:xfrm>
            <a:off x="960119" y="2148839"/>
            <a:ext cx="566929" cy="566929"/>
          </a:xfrm>
          <a:prstGeom prst="ellipse">
            <a:avLst/>
          </a:prstGeom>
          <a:solidFill>
            <a:srgbClr val="0B5F76"/>
          </a:solidFill>
          <a:ln w="12700">
            <a:miter lim="400000"/>
          </a:ln>
        </p:spPr>
        <p:txBody>
          <a:bodyPr lIns="45719" rIns="45719"/>
          <a:lstStyle/>
          <a:p>
            <a:endParaRPr/>
          </a:p>
        </p:txBody>
      </p:sp>
      <p:pic>
        <p:nvPicPr>
          <p:cNvPr id="331" name="Image 0" descr="Image 0"/>
          <p:cNvPicPr>
            <a:picLocks noChangeAspect="1"/>
          </p:cNvPicPr>
          <p:nvPr/>
        </p:nvPicPr>
        <p:blipFill>
          <a:blip r:embed="rId3"/>
          <a:stretch>
            <a:fillRect/>
          </a:stretch>
        </p:blipFill>
        <p:spPr>
          <a:xfrm>
            <a:off x="1096182" y="2284902"/>
            <a:ext cx="294805" cy="294804"/>
          </a:xfrm>
          <a:prstGeom prst="rect">
            <a:avLst/>
          </a:prstGeom>
          <a:ln w="12700">
            <a:miter lim="400000"/>
          </a:ln>
        </p:spPr>
      </p:pic>
      <p:sp>
        <p:nvSpPr>
          <p:cNvPr id="332" name="Text 5"/>
          <p:cNvSpPr txBox="1"/>
          <p:nvPr/>
        </p:nvSpPr>
        <p:spPr>
          <a:xfrm>
            <a:off x="1691639" y="2261891"/>
            <a:ext cx="3977642" cy="22195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600" b="1">
                <a:solidFill>
                  <a:srgbClr val="0E2E38"/>
                </a:solidFill>
                <a:latin typeface="Arial"/>
                <a:ea typeface="Arial"/>
                <a:cs typeface="Arial"/>
                <a:sym typeface="Arial"/>
              </a:defRPr>
            </a:lvl1pPr>
          </a:lstStyle>
          <a:p>
            <a:r>
              <a:t>Technical</a:t>
            </a:r>
          </a:p>
        </p:txBody>
      </p:sp>
      <p:sp>
        <p:nvSpPr>
          <p:cNvPr id="333" name="Text 6"/>
          <p:cNvSpPr txBox="1"/>
          <p:nvPr/>
        </p:nvSpPr>
        <p:spPr>
          <a:xfrm>
            <a:off x="960119" y="2970275"/>
            <a:ext cx="4617722" cy="64313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p>
            <a:pPr>
              <a:defRPr sz="1100"/>
            </a:pPr>
            <a:r>
              <a:t>Limited AI accuracy for different meals </a:t>
            </a:r>
          </a:p>
          <a:p>
            <a:pPr>
              <a:defRPr sz="1100"/>
            </a:pPr>
            <a:r>
              <a:t>Integration with existing NHS systems </a:t>
            </a:r>
          </a:p>
          <a:p>
            <a:pPr>
              <a:defRPr sz="1100"/>
            </a:pPr>
            <a:r>
              <a:t>Connectivity and maintenance issues</a:t>
            </a:r>
          </a:p>
          <a:p>
            <a:pPr>
              <a:lnSpc>
                <a:spcPct val="128000"/>
              </a:lnSpc>
              <a:defRPr sz="1100">
                <a:latin typeface="Arial"/>
                <a:ea typeface="Arial"/>
                <a:cs typeface="Arial"/>
                <a:sym typeface="Arial"/>
              </a:defRPr>
            </a:pPr>
            <a:r>
              <a:t>(Sittig &amp; Singh,2010)</a:t>
            </a:r>
          </a:p>
        </p:txBody>
      </p:sp>
      <p:sp>
        <p:nvSpPr>
          <p:cNvPr id="334" name="Shape 7"/>
          <p:cNvSpPr/>
          <p:nvPr/>
        </p:nvSpPr>
        <p:spPr>
          <a:xfrm>
            <a:off x="6217920" y="1874520"/>
            <a:ext cx="5257801" cy="1965961"/>
          </a:xfrm>
          <a:prstGeom prst="roundRect">
            <a:avLst>
              <a:gd name="adj" fmla="val 5581"/>
            </a:avLst>
          </a:prstGeom>
          <a:solidFill>
            <a:srgbClr val="FFFFFF"/>
          </a:solidFill>
          <a:ln w="12700">
            <a:solidFill>
              <a:srgbClr val="D9EAE7"/>
            </a:solidFill>
          </a:ln>
          <a:effectLst>
            <a:outerShdw blurRad="177800" dist="50800" dir="5400000" rotWithShape="0">
              <a:srgbClr val="0B5F76">
                <a:alpha val="18000"/>
              </a:srgbClr>
            </a:outerShdw>
          </a:effectLst>
        </p:spPr>
        <p:txBody>
          <a:bodyPr lIns="45719" rIns="45719"/>
          <a:lstStyle/>
          <a:p>
            <a:endParaRPr/>
          </a:p>
        </p:txBody>
      </p:sp>
      <p:sp>
        <p:nvSpPr>
          <p:cNvPr id="335" name="Shape 8"/>
          <p:cNvSpPr/>
          <p:nvPr/>
        </p:nvSpPr>
        <p:spPr>
          <a:xfrm>
            <a:off x="6537959" y="2148839"/>
            <a:ext cx="566929" cy="566929"/>
          </a:xfrm>
          <a:prstGeom prst="ellipse">
            <a:avLst/>
          </a:prstGeom>
          <a:solidFill>
            <a:srgbClr val="2E9E7C"/>
          </a:solidFill>
          <a:ln w="12700">
            <a:miter lim="400000"/>
          </a:ln>
        </p:spPr>
        <p:txBody>
          <a:bodyPr lIns="45719" rIns="45719"/>
          <a:lstStyle/>
          <a:p>
            <a:endParaRPr/>
          </a:p>
        </p:txBody>
      </p:sp>
      <p:pic>
        <p:nvPicPr>
          <p:cNvPr id="336" name="Image 1" descr="Image 1"/>
          <p:cNvPicPr>
            <a:picLocks noChangeAspect="1"/>
          </p:cNvPicPr>
          <p:nvPr/>
        </p:nvPicPr>
        <p:blipFill>
          <a:blip r:embed="rId4"/>
          <a:stretch>
            <a:fillRect/>
          </a:stretch>
        </p:blipFill>
        <p:spPr>
          <a:xfrm>
            <a:off x="6674022" y="2284902"/>
            <a:ext cx="294804" cy="294804"/>
          </a:xfrm>
          <a:prstGeom prst="rect">
            <a:avLst/>
          </a:prstGeom>
          <a:ln w="12700">
            <a:miter lim="400000"/>
          </a:ln>
        </p:spPr>
      </p:pic>
      <p:sp>
        <p:nvSpPr>
          <p:cNvPr id="337" name="Text 9"/>
          <p:cNvSpPr txBox="1"/>
          <p:nvPr/>
        </p:nvSpPr>
        <p:spPr>
          <a:xfrm>
            <a:off x="7269480" y="2261891"/>
            <a:ext cx="3977641" cy="22195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600" b="1">
                <a:solidFill>
                  <a:srgbClr val="0E2E38"/>
                </a:solidFill>
                <a:latin typeface="Arial"/>
                <a:ea typeface="Arial"/>
                <a:cs typeface="Arial"/>
                <a:sym typeface="Arial"/>
              </a:defRPr>
            </a:lvl1pPr>
          </a:lstStyle>
          <a:p>
            <a:r>
              <a:t>Financial</a:t>
            </a:r>
          </a:p>
        </p:txBody>
      </p:sp>
      <p:sp>
        <p:nvSpPr>
          <p:cNvPr id="338" name="Text 10"/>
          <p:cNvSpPr txBox="1"/>
          <p:nvPr/>
        </p:nvSpPr>
        <p:spPr>
          <a:xfrm>
            <a:off x="6537959" y="3052825"/>
            <a:ext cx="4617721" cy="47803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p>
            <a:pPr>
              <a:defRPr sz="1100"/>
            </a:pPr>
            <a:r>
              <a:t>High purchase and maintenance costs </a:t>
            </a:r>
          </a:p>
          <a:p>
            <a:pPr>
              <a:defRPr sz="1100"/>
            </a:pPr>
            <a:r>
              <a:t>Ongoing staff training expenses</a:t>
            </a:r>
          </a:p>
          <a:p>
            <a:pPr>
              <a:lnSpc>
                <a:spcPct val="128000"/>
              </a:lnSpc>
              <a:defRPr sz="1100">
                <a:latin typeface="Arial"/>
                <a:ea typeface="Arial"/>
                <a:cs typeface="Arial"/>
                <a:sym typeface="Arial"/>
              </a:defRPr>
            </a:pPr>
            <a:r>
              <a:t>(WHO,2021)</a:t>
            </a:r>
          </a:p>
        </p:txBody>
      </p:sp>
      <p:sp>
        <p:nvSpPr>
          <p:cNvPr id="339" name="Shape 11"/>
          <p:cNvSpPr/>
          <p:nvPr/>
        </p:nvSpPr>
        <p:spPr>
          <a:xfrm>
            <a:off x="640080" y="4133088"/>
            <a:ext cx="5257801" cy="1965961"/>
          </a:xfrm>
          <a:prstGeom prst="roundRect">
            <a:avLst>
              <a:gd name="adj" fmla="val 5581"/>
            </a:avLst>
          </a:prstGeom>
          <a:solidFill>
            <a:srgbClr val="FFFFFF"/>
          </a:solidFill>
          <a:ln w="12700">
            <a:solidFill>
              <a:srgbClr val="D9EAE7"/>
            </a:solidFill>
          </a:ln>
          <a:effectLst>
            <a:outerShdw blurRad="177800" dist="50800" dir="5400000" rotWithShape="0">
              <a:srgbClr val="0B5F76">
                <a:alpha val="18000"/>
              </a:srgbClr>
            </a:outerShdw>
          </a:effectLst>
        </p:spPr>
        <p:txBody>
          <a:bodyPr lIns="45719" rIns="45719"/>
          <a:lstStyle/>
          <a:p>
            <a:endParaRPr/>
          </a:p>
        </p:txBody>
      </p:sp>
      <p:sp>
        <p:nvSpPr>
          <p:cNvPr id="340" name="Shape 12"/>
          <p:cNvSpPr/>
          <p:nvPr/>
        </p:nvSpPr>
        <p:spPr>
          <a:xfrm>
            <a:off x="960119" y="4407408"/>
            <a:ext cx="566929" cy="566929"/>
          </a:xfrm>
          <a:prstGeom prst="ellipse">
            <a:avLst/>
          </a:prstGeom>
          <a:solidFill>
            <a:srgbClr val="1FB6A8"/>
          </a:solidFill>
          <a:ln w="12700">
            <a:miter lim="400000"/>
          </a:ln>
        </p:spPr>
        <p:txBody>
          <a:bodyPr lIns="45719" rIns="45719"/>
          <a:lstStyle/>
          <a:p>
            <a:endParaRPr/>
          </a:p>
        </p:txBody>
      </p:sp>
      <p:pic>
        <p:nvPicPr>
          <p:cNvPr id="341" name="Image 2" descr="Image 2"/>
          <p:cNvPicPr>
            <a:picLocks noChangeAspect="1"/>
          </p:cNvPicPr>
          <p:nvPr/>
        </p:nvPicPr>
        <p:blipFill>
          <a:blip r:embed="rId5"/>
          <a:stretch>
            <a:fillRect/>
          </a:stretch>
        </p:blipFill>
        <p:spPr>
          <a:xfrm>
            <a:off x="1096182" y="4543471"/>
            <a:ext cx="294805" cy="294804"/>
          </a:xfrm>
          <a:prstGeom prst="rect">
            <a:avLst/>
          </a:prstGeom>
          <a:ln w="12700">
            <a:miter lim="400000"/>
          </a:ln>
        </p:spPr>
      </p:pic>
      <p:sp>
        <p:nvSpPr>
          <p:cNvPr id="342" name="Text 13"/>
          <p:cNvSpPr txBox="1"/>
          <p:nvPr/>
        </p:nvSpPr>
        <p:spPr>
          <a:xfrm>
            <a:off x="1691639" y="4520460"/>
            <a:ext cx="3977642" cy="22195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600" b="1">
                <a:solidFill>
                  <a:srgbClr val="0E2E38"/>
                </a:solidFill>
                <a:latin typeface="Arial"/>
                <a:ea typeface="Arial"/>
                <a:cs typeface="Arial"/>
                <a:sym typeface="Arial"/>
              </a:defRPr>
            </a:lvl1pPr>
          </a:lstStyle>
          <a:p>
            <a:r>
              <a:t>Organisational</a:t>
            </a:r>
          </a:p>
        </p:txBody>
      </p:sp>
      <p:sp>
        <p:nvSpPr>
          <p:cNvPr id="343" name="Text 14"/>
          <p:cNvSpPr txBox="1"/>
          <p:nvPr/>
        </p:nvSpPr>
        <p:spPr>
          <a:xfrm>
            <a:off x="960119" y="5311393"/>
            <a:ext cx="4617722" cy="47803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p>
            <a:pPr>
              <a:defRPr sz="1100"/>
            </a:pPr>
            <a:r>
              <a:t>Changes to clinical workflow </a:t>
            </a:r>
          </a:p>
          <a:p>
            <a:pPr>
              <a:defRPr sz="1100"/>
            </a:pPr>
            <a:r>
              <a:t>Limited staff time and resources</a:t>
            </a:r>
          </a:p>
          <a:p>
            <a:pPr>
              <a:lnSpc>
                <a:spcPct val="128000"/>
              </a:lnSpc>
              <a:defRPr sz="1100">
                <a:latin typeface="Arial"/>
                <a:ea typeface="Arial"/>
                <a:cs typeface="Arial"/>
                <a:sym typeface="Arial"/>
              </a:defRPr>
            </a:pPr>
            <a:r>
              <a:t>NHS England,2023)</a:t>
            </a:r>
          </a:p>
        </p:txBody>
      </p:sp>
      <p:sp>
        <p:nvSpPr>
          <p:cNvPr id="344" name="Shape 15"/>
          <p:cNvSpPr/>
          <p:nvPr/>
        </p:nvSpPr>
        <p:spPr>
          <a:xfrm>
            <a:off x="6217920" y="4133088"/>
            <a:ext cx="5257801" cy="1965961"/>
          </a:xfrm>
          <a:prstGeom prst="roundRect">
            <a:avLst>
              <a:gd name="adj" fmla="val 5581"/>
            </a:avLst>
          </a:prstGeom>
          <a:solidFill>
            <a:srgbClr val="FFFFFF"/>
          </a:solidFill>
          <a:ln w="12700">
            <a:solidFill>
              <a:srgbClr val="D9EAE7"/>
            </a:solidFill>
          </a:ln>
          <a:effectLst>
            <a:outerShdw blurRad="177800" dist="50800" dir="5400000" rotWithShape="0">
              <a:srgbClr val="0B5F76">
                <a:alpha val="18000"/>
              </a:srgbClr>
            </a:outerShdw>
          </a:effectLst>
        </p:spPr>
        <p:txBody>
          <a:bodyPr lIns="45719" rIns="45719"/>
          <a:lstStyle/>
          <a:p>
            <a:endParaRPr/>
          </a:p>
        </p:txBody>
      </p:sp>
      <p:sp>
        <p:nvSpPr>
          <p:cNvPr id="345" name="Shape 16"/>
          <p:cNvSpPr/>
          <p:nvPr/>
        </p:nvSpPr>
        <p:spPr>
          <a:xfrm>
            <a:off x="6537959" y="4407408"/>
            <a:ext cx="566929" cy="566929"/>
          </a:xfrm>
          <a:prstGeom prst="ellipse">
            <a:avLst/>
          </a:prstGeom>
          <a:solidFill>
            <a:srgbClr val="D97757"/>
          </a:solidFill>
          <a:ln w="12700">
            <a:miter lim="400000"/>
          </a:ln>
        </p:spPr>
        <p:txBody>
          <a:bodyPr lIns="45719" rIns="45719"/>
          <a:lstStyle/>
          <a:p>
            <a:endParaRPr/>
          </a:p>
        </p:txBody>
      </p:sp>
      <p:pic>
        <p:nvPicPr>
          <p:cNvPr id="346" name="Image 3" descr="Image 3"/>
          <p:cNvPicPr>
            <a:picLocks noChangeAspect="1"/>
          </p:cNvPicPr>
          <p:nvPr/>
        </p:nvPicPr>
        <p:blipFill>
          <a:blip r:embed="rId6"/>
          <a:stretch>
            <a:fillRect/>
          </a:stretch>
        </p:blipFill>
        <p:spPr>
          <a:xfrm>
            <a:off x="6674022" y="4543471"/>
            <a:ext cx="294804" cy="294804"/>
          </a:xfrm>
          <a:prstGeom prst="rect">
            <a:avLst/>
          </a:prstGeom>
          <a:ln w="12700">
            <a:miter lim="400000"/>
          </a:ln>
        </p:spPr>
      </p:pic>
      <p:sp>
        <p:nvSpPr>
          <p:cNvPr id="347" name="Text 17"/>
          <p:cNvSpPr txBox="1"/>
          <p:nvPr/>
        </p:nvSpPr>
        <p:spPr>
          <a:xfrm>
            <a:off x="7269480" y="4520460"/>
            <a:ext cx="3977641" cy="22195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600" b="1">
                <a:solidFill>
                  <a:srgbClr val="0E2E38"/>
                </a:solidFill>
                <a:latin typeface="Arial"/>
                <a:ea typeface="Arial"/>
                <a:cs typeface="Arial"/>
                <a:sym typeface="Arial"/>
              </a:defRPr>
            </a:lvl1pPr>
          </a:lstStyle>
          <a:p>
            <a:r>
              <a:t>Human &amp; Behavioural</a:t>
            </a:r>
          </a:p>
        </p:txBody>
      </p:sp>
      <p:sp>
        <p:nvSpPr>
          <p:cNvPr id="348" name="Text 18"/>
          <p:cNvSpPr txBox="1"/>
          <p:nvPr/>
        </p:nvSpPr>
        <p:spPr>
          <a:xfrm>
            <a:off x="6537959" y="5311393"/>
            <a:ext cx="4617721" cy="47803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p>
            <a:pPr>
              <a:defRPr sz="1100"/>
            </a:pPr>
            <a:r>
              <a:t>Low digital confidence </a:t>
            </a:r>
          </a:p>
          <a:p>
            <a:pPr>
              <a:defRPr sz="1100"/>
            </a:pPr>
            <a:r>
              <a:t>Resistance to adopting new technology</a:t>
            </a:r>
          </a:p>
          <a:p>
            <a:pPr>
              <a:lnSpc>
                <a:spcPct val="128000"/>
              </a:lnSpc>
              <a:defRPr sz="1100">
                <a:latin typeface="Arial"/>
                <a:ea typeface="Arial"/>
                <a:cs typeface="Arial"/>
                <a:sym typeface="Arial"/>
              </a:defRPr>
            </a:pPr>
            <a:r>
              <a:t>. (Greenhalgh et al.,2017)</a:t>
            </a:r>
          </a:p>
        </p:txBody>
      </p:sp>
      <p:sp>
        <p:nvSpPr>
          <p:cNvPr id="349" name="Text 19"/>
          <p:cNvSpPr txBox="1"/>
          <p:nvPr/>
        </p:nvSpPr>
        <p:spPr>
          <a:xfrm>
            <a:off x="11368734" y="6515144"/>
            <a:ext cx="548641" cy="13707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r">
              <a:defRPr sz="1000">
                <a:solidFill>
                  <a:srgbClr val="5B7A82"/>
                </a:solidFill>
              </a:defRPr>
            </a:lvl1pPr>
          </a:lstStyle>
          <a:p>
            <a:r>
              <a:t>05</a:t>
            </a:r>
          </a:p>
        </p:txBody>
      </p:sp>
    </p:spTree>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2B7588">
            <a:alpha val="30000"/>
          </a:srgbClr>
        </a:solidFill>
        <a:effectLst/>
      </p:bgPr>
    </p:bg>
    <p:spTree>
      <p:nvGrpSpPr>
        <p:cNvPr id="1" name=""/>
        <p:cNvGrpSpPr/>
        <p:nvPr/>
      </p:nvGrpSpPr>
      <p:grpSpPr>
        <a:xfrm>
          <a:off x="0" y="0"/>
          <a:ext cx="0" cy="0"/>
          <a:chOff x="0" y="0"/>
          <a:chExt cx="0" cy="0"/>
        </a:xfrm>
      </p:grpSpPr>
      <p:sp>
        <p:nvSpPr>
          <p:cNvPr id="353" name="Text 1"/>
          <p:cNvSpPr txBox="1"/>
          <p:nvPr/>
        </p:nvSpPr>
        <p:spPr>
          <a:xfrm>
            <a:off x="640080" y="530812"/>
            <a:ext cx="7315201" cy="17281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200" b="1" spc="200">
                <a:solidFill>
                  <a:srgbClr val="5FC9BB"/>
                </a:solidFill>
                <a:latin typeface="Arial"/>
                <a:ea typeface="Arial"/>
                <a:cs typeface="Arial"/>
                <a:sym typeface="Arial"/>
              </a:defRPr>
            </a:lvl1pPr>
          </a:lstStyle>
          <a:p>
            <a:r>
              <a:t>LEGAL ISSUES</a:t>
            </a:r>
          </a:p>
        </p:txBody>
      </p:sp>
      <p:sp>
        <p:nvSpPr>
          <p:cNvPr id="354" name="Text 2"/>
          <p:cNvSpPr txBox="1"/>
          <p:nvPr/>
        </p:nvSpPr>
        <p:spPr>
          <a:xfrm>
            <a:off x="640080" y="854176"/>
            <a:ext cx="8686801" cy="39476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2800" b="1">
                <a:solidFill>
                  <a:srgbClr val="FFFFFF"/>
                </a:solidFill>
                <a:latin typeface="Arial"/>
                <a:ea typeface="Arial"/>
                <a:cs typeface="Arial"/>
                <a:sym typeface="Arial"/>
              </a:defRPr>
            </a:lvl1pPr>
          </a:lstStyle>
          <a:p>
            <a:r>
              <a:t>Statutory &amp; Regulatory Exposure</a:t>
            </a:r>
          </a:p>
        </p:txBody>
      </p:sp>
      <p:sp>
        <p:nvSpPr>
          <p:cNvPr id="355" name="Shape 4"/>
          <p:cNvSpPr/>
          <p:nvPr/>
        </p:nvSpPr>
        <p:spPr>
          <a:xfrm>
            <a:off x="640080" y="1920239"/>
            <a:ext cx="5257801" cy="1965961"/>
          </a:xfrm>
          <a:prstGeom prst="roundRect">
            <a:avLst>
              <a:gd name="adj" fmla="val 5581"/>
            </a:avLst>
          </a:prstGeom>
          <a:solidFill>
            <a:srgbClr val="2B7588"/>
          </a:solidFill>
          <a:ln w="12700">
            <a:solidFill>
              <a:srgbClr val="1B6478"/>
            </a:solidFill>
          </a:ln>
        </p:spPr>
        <p:txBody>
          <a:bodyPr lIns="45719" rIns="45719"/>
          <a:lstStyle/>
          <a:p>
            <a:endParaRPr/>
          </a:p>
        </p:txBody>
      </p:sp>
      <p:sp>
        <p:nvSpPr>
          <p:cNvPr id="356" name="Shape 5"/>
          <p:cNvSpPr/>
          <p:nvPr/>
        </p:nvSpPr>
        <p:spPr>
          <a:xfrm>
            <a:off x="932688" y="2176272"/>
            <a:ext cx="548641" cy="548641"/>
          </a:xfrm>
          <a:prstGeom prst="ellipse">
            <a:avLst/>
          </a:prstGeom>
          <a:solidFill>
            <a:srgbClr val="1FB6A8"/>
          </a:solidFill>
          <a:ln w="12700">
            <a:miter lim="400000"/>
          </a:ln>
        </p:spPr>
        <p:txBody>
          <a:bodyPr lIns="45719" rIns="45719"/>
          <a:lstStyle/>
          <a:p>
            <a:endParaRPr/>
          </a:p>
        </p:txBody>
      </p:sp>
      <p:pic>
        <p:nvPicPr>
          <p:cNvPr id="357" name="Image 0" descr="Image 0"/>
          <p:cNvPicPr>
            <a:picLocks noChangeAspect="1"/>
          </p:cNvPicPr>
          <p:nvPr/>
        </p:nvPicPr>
        <p:blipFill>
          <a:blip r:embed="rId3"/>
          <a:stretch>
            <a:fillRect/>
          </a:stretch>
        </p:blipFill>
        <p:spPr>
          <a:xfrm>
            <a:off x="1069847" y="2313432"/>
            <a:ext cx="274321" cy="274321"/>
          </a:xfrm>
          <a:prstGeom prst="rect">
            <a:avLst/>
          </a:prstGeom>
          <a:ln w="12700">
            <a:miter lim="400000"/>
          </a:ln>
        </p:spPr>
      </p:pic>
      <p:sp>
        <p:nvSpPr>
          <p:cNvPr id="358" name="Text 6"/>
          <p:cNvSpPr txBox="1"/>
          <p:nvPr/>
        </p:nvSpPr>
        <p:spPr>
          <a:xfrm>
            <a:off x="1645920" y="2301608"/>
            <a:ext cx="4023360" cy="19738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400" b="1">
                <a:solidFill>
                  <a:srgbClr val="FFFFFF"/>
                </a:solidFill>
                <a:latin typeface="Arial"/>
                <a:ea typeface="Arial"/>
                <a:cs typeface="Arial"/>
                <a:sym typeface="Arial"/>
              </a:defRPr>
            </a:lvl1pPr>
          </a:lstStyle>
          <a:p>
            <a:r>
              <a:t>Data Protection Law</a:t>
            </a:r>
          </a:p>
        </p:txBody>
      </p:sp>
      <p:sp>
        <p:nvSpPr>
          <p:cNvPr id="359" name="Text 7"/>
          <p:cNvSpPr txBox="1"/>
          <p:nvPr/>
        </p:nvSpPr>
        <p:spPr>
          <a:xfrm>
            <a:off x="932687" y="3160134"/>
            <a:ext cx="4672586" cy="30913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nSpc>
                <a:spcPct val="125000"/>
              </a:lnSpc>
              <a:defRPr sz="1000">
                <a:solidFill>
                  <a:srgbClr val="FFFFFF"/>
                </a:solidFill>
                <a:latin typeface="Arial"/>
                <a:ea typeface="Arial"/>
                <a:cs typeface="Arial"/>
                <a:sym typeface="Arial"/>
              </a:defRPr>
            </a:lvl1pPr>
          </a:lstStyle>
          <a:p>
            <a:r>
              <a:t>Personal health data will need to be securely stored in compliance with the UK GDPR and the Data Protection Act 2018. (ICO,2023)</a:t>
            </a:r>
          </a:p>
        </p:txBody>
      </p:sp>
      <p:sp>
        <p:nvSpPr>
          <p:cNvPr id="360" name="Shape 8"/>
          <p:cNvSpPr/>
          <p:nvPr/>
        </p:nvSpPr>
        <p:spPr>
          <a:xfrm>
            <a:off x="6217920" y="1920239"/>
            <a:ext cx="5257801" cy="1965961"/>
          </a:xfrm>
          <a:prstGeom prst="roundRect">
            <a:avLst>
              <a:gd name="adj" fmla="val 5581"/>
            </a:avLst>
          </a:prstGeom>
          <a:solidFill>
            <a:srgbClr val="2B7588"/>
          </a:solidFill>
          <a:ln w="12700">
            <a:solidFill>
              <a:srgbClr val="1B6478"/>
            </a:solidFill>
          </a:ln>
        </p:spPr>
        <p:txBody>
          <a:bodyPr lIns="45719" rIns="45719"/>
          <a:lstStyle/>
          <a:p>
            <a:endParaRPr/>
          </a:p>
        </p:txBody>
      </p:sp>
      <p:sp>
        <p:nvSpPr>
          <p:cNvPr id="361" name="Shape 9"/>
          <p:cNvSpPr/>
          <p:nvPr/>
        </p:nvSpPr>
        <p:spPr>
          <a:xfrm>
            <a:off x="6510528" y="2176272"/>
            <a:ext cx="548641" cy="548641"/>
          </a:xfrm>
          <a:prstGeom prst="ellipse">
            <a:avLst/>
          </a:prstGeom>
          <a:solidFill>
            <a:srgbClr val="1FB6A8"/>
          </a:solidFill>
          <a:ln w="12700">
            <a:miter lim="400000"/>
          </a:ln>
        </p:spPr>
        <p:txBody>
          <a:bodyPr lIns="45719" rIns="45719"/>
          <a:lstStyle/>
          <a:p>
            <a:endParaRPr/>
          </a:p>
        </p:txBody>
      </p:sp>
      <p:pic>
        <p:nvPicPr>
          <p:cNvPr id="362" name="Image 1" descr="Image 1"/>
          <p:cNvPicPr>
            <a:picLocks noChangeAspect="1"/>
          </p:cNvPicPr>
          <p:nvPr/>
        </p:nvPicPr>
        <p:blipFill>
          <a:blip r:embed="rId4"/>
          <a:stretch>
            <a:fillRect/>
          </a:stretch>
        </p:blipFill>
        <p:spPr>
          <a:xfrm>
            <a:off x="6647688" y="2313432"/>
            <a:ext cx="274321" cy="274321"/>
          </a:xfrm>
          <a:prstGeom prst="rect">
            <a:avLst/>
          </a:prstGeom>
          <a:ln w="12700">
            <a:miter lim="400000"/>
          </a:ln>
        </p:spPr>
      </p:pic>
      <p:sp>
        <p:nvSpPr>
          <p:cNvPr id="363" name="Text 10"/>
          <p:cNvSpPr txBox="1"/>
          <p:nvPr/>
        </p:nvSpPr>
        <p:spPr>
          <a:xfrm>
            <a:off x="7223759" y="2301608"/>
            <a:ext cx="4023360" cy="19738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400" b="1">
                <a:solidFill>
                  <a:srgbClr val="FFFFFF"/>
                </a:solidFill>
                <a:latin typeface="Arial"/>
                <a:ea typeface="Arial"/>
                <a:cs typeface="Arial"/>
                <a:sym typeface="Arial"/>
              </a:defRPr>
            </a:lvl1pPr>
          </a:lstStyle>
          <a:p>
            <a:r>
              <a:t>Medical Device Regulation</a:t>
            </a:r>
          </a:p>
        </p:txBody>
      </p:sp>
      <p:sp>
        <p:nvSpPr>
          <p:cNvPr id="364" name="Text 11"/>
          <p:cNvSpPr txBox="1"/>
          <p:nvPr/>
        </p:nvSpPr>
        <p:spPr>
          <a:xfrm>
            <a:off x="6510528" y="3246927"/>
            <a:ext cx="4672585" cy="13554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p>
            <a:pPr>
              <a:lnSpc>
                <a:spcPct val="125000"/>
              </a:lnSpc>
              <a:defRPr sz="1000">
                <a:solidFill>
                  <a:srgbClr val="FFFFFF"/>
                </a:solidFill>
                <a:latin typeface="Arial"/>
                <a:ea typeface="Arial"/>
                <a:cs typeface="Arial"/>
                <a:sym typeface="Arial"/>
              </a:defRPr>
            </a:pPr>
            <a:r>
              <a:t>May need Medical Device approval in UK.</a:t>
            </a:r>
            <a:r>
              <a:rPr>
                <a:solidFill>
                  <a:srgbClr val="BFDCDD"/>
                </a:solidFill>
              </a:rPr>
              <a:t>(MHRA,2022)</a:t>
            </a:r>
          </a:p>
        </p:txBody>
      </p:sp>
      <p:sp>
        <p:nvSpPr>
          <p:cNvPr id="365" name="Shape 12"/>
          <p:cNvSpPr/>
          <p:nvPr/>
        </p:nvSpPr>
        <p:spPr>
          <a:xfrm>
            <a:off x="640080" y="4160520"/>
            <a:ext cx="5257801" cy="1965961"/>
          </a:xfrm>
          <a:prstGeom prst="roundRect">
            <a:avLst>
              <a:gd name="adj" fmla="val 5581"/>
            </a:avLst>
          </a:prstGeom>
          <a:solidFill>
            <a:srgbClr val="2B7588"/>
          </a:solidFill>
          <a:ln w="12700">
            <a:solidFill>
              <a:srgbClr val="1B6478"/>
            </a:solidFill>
          </a:ln>
        </p:spPr>
        <p:txBody>
          <a:bodyPr lIns="45719" rIns="45719"/>
          <a:lstStyle/>
          <a:p>
            <a:endParaRPr/>
          </a:p>
        </p:txBody>
      </p:sp>
      <p:sp>
        <p:nvSpPr>
          <p:cNvPr id="366" name="Shape 13"/>
          <p:cNvSpPr/>
          <p:nvPr/>
        </p:nvSpPr>
        <p:spPr>
          <a:xfrm>
            <a:off x="932688" y="4416552"/>
            <a:ext cx="548641" cy="548641"/>
          </a:xfrm>
          <a:prstGeom prst="ellipse">
            <a:avLst/>
          </a:prstGeom>
          <a:solidFill>
            <a:srgbClr val="1FB6A8"/>
          </a:solidFill>
          <a:ln w="12700">
            <a:miter lim="400000"/>
          </a:ln>
        </p:spPr>
        <p:txBody>
          <a:bodyPr lIns="45719" rIns="45719"/>
          <a:lstStyle/>
          <a:p>
            <a:endParaRPr/>
          </a:p>
        </p:txBody>
      </p:sp>
      <p:pic>
        <p:nvPicPr>
          <p:cNvPr id="367" name="Image 2" descr="Image 2"/>
          <p:cNvPicPr>
            <a:picLocks noChangeAspect="1"/>
          </p:cNvPicPr>
          <p:nvPr/>
        </p:nvPicPr>
        <p:blipFill>
          <a:blip r:embed="rId5"/>
          <a:stretch>
            <a:fillRect/>
          </a:stretch>
        </p:blipFill>
        <p:spPr>
          <a:xfrm>
            <a:off x="1069847" y="4553711"/>
            <a:ext cx="274321" cy="274321"/>
          </a:xfrm>
          <a:prstGeom prst="rect">
            <a:avLst/>
          </a:prstGeom>
          <a:ln w="12700">
            <a:miter lim="400000"/>
          </a:ln>
        </p:spPr>
      </p:pic>
      <p:sp>
        <p:nvSpPr>
          <p:cNvPr id="368" name="Text 14"/>
          <p:cNvSpPr txBox="1"/>
          <p:nvPr/>
        </p:nvSpPr>
        <p:spPr>
          <a:xfrm>
            <a:off x="1645920" y="4541888"/>
            <a:ext cx="4023360" cy="19738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400" b="1">
                <a:solidFill>
                  <a:srgbClr val="FFFFFF"/>
                </a:solidFill>
                <a:latin typeface="Arial"/>
                <a:ea typeface="Arial"/>
                <a:cs typeface="Arial"/>
                <a:sym typeface="Arial"/>
              </a:defRPr>
            </a:lvl1pPr>
          </a:lstStyle>
          <a:p>
            <a:r>
              <a:t>Liability &amp; Negligence</a:t>
            </a:r>
          </a:p>
        </p:txBody>
      </p:sp>
      <p:sp>
        <p:nvSpPr>
          <p:cNvPr id="369" name="Text 15"/>
          <p:cNvSpPr txBox="1"/>
          <p:nvPr/>
        </p:nvSpPr>
        <p:spPr>
          <a:xfrm>
            <a:off x="932687" y="5400414"/>
            <a:ext cx="4672586" cy="30913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nSpc>
                <a:spcPct val="125000"/>
              </a:lnSpc>
              <a:defRPr sz="1000">
                <a:solidFill>
                  <a:srgbClr val="FFFFFF"/>
                </a:solidFill>
                <a:latin typeface="Arial"/>
                <a:ea typeface="Arial"/>
                <a:cs typeface="Arial"/>
                <a:sym typeface="Arial"/>
              </a:defRPr>
            </a:lvl1pPr>
          </a:lstStyle>
          <a:p>
            <a:r>
              <a:t>If patient treatment is influenced by erroneous AI suggestions, it is necessary to establish clear accountability. (Consumer Protection Act,1987)</a:t>
            </a:r>
          </a:p>
        </p:txBody>
      </p:sp>
      <p:sp>
        <p:nvSpPr>
          <p:cNvPr id="370" name="Shape 16"/>
          <p:cNvSpPr/>
          <p:nvPr/>
        </p:nvSpPr>
        <p:spPr>
          <a:xfrm>
            <a:off x="6217920" y="4160520"/>
            <a:ext cx="5257801" cy="1965961"/>
          </a:xfrm>
          <a:prstGeom prst="roundRect">
            <a:avLst>
              <a:gd name="adj" fmla="val 5581"/>
            </a:avLst>
          </a:prstGeom>
          <a:solidFill>
            <a:srgbClr val="2B7588"/>
          </a:solidFill>
          <a:ln w="12700">
            <a:solidFill>
              <a:srgbClr val="1B6478"/>
            </a:solidFill>
          </a:ln>
        </p:spPr>
        <p:txBody>
          <a:bodyPr lIns="45719" rIns="45719"/>
          <a:lstStyle/>
          <a:p>
            <a:endParaRPr/>
          </a:p>
        </p:txBody>
      </p:sp>
      <p:sp>
        <p:nvSpPr>
          <p:cNvPr id="371" name="Shape 17"/>
          <p:cNvSpPr/>
          <p:nvPr/>
        </p:nvSpPr>
        <p:spPr>
          <a:xfrm>
            <a:off x="6510528" y="4416552"/>
            <a:ext cx="548641" cy="548641"/>
          </a:xfrm>
          <a:prstGeom prst="ellipse">
            <a:avLst/>
          </a:prstGeom>
          <a:solidFill>
            <a:srgbClr val="1FB6A8"/>
          </a:solidFill>
          <a:ln w="12700">
            <a:miter lim="400000"/>
          </a:ln>
        </p:spPr>
        <p:txBody>
          <a:bodyPr lIns="45719" rIns="45719"/>
          <a:lstStyle/>
          <a:p>
            <a:endParaRPr/>
          </a:p>
        </p:txBody>
      </p:sp>
      <p:pic>
        <p:nvPicPr>
          <p:cNvPr id="372" name="Image 3" descr="Image 3"/>
          <p:cNvPicPr>
            <a:picLocks noChangeAspect="1"/>
          </p:cNvPicPr>
          <p:nvPr/>
        </p:nvPicPr>
        <p:blipFill>
          <a:blip r:embed="rId6"/>
          <a:stretch>
            <a:fillRect/>
          </a:stretch>
        </p:blipFill>
        <p:spPr>
          <a:xfrm>
            <a:off x="6647688" y="4553711"/>
            <a:ext cx="274321" cy="274321"/>
          </a:xfrm>
          <a:prstGeom prst="rect">
            <a:avLst/>
          </a:prstGeom>
          <a:ln w="12700">
            <a:miter lim="400000"/>
          </a:ln>
        </p:spPr>
      </p:pic>
      <p:sp>
        <p:nvSpPr>
          <p:cNvPr id="373" name="Text 18"/>
          <p:cNvSpPr txBox="1"/>
          <p:nvPr/>
        </p:nvSpPr>
        <p:spPr>
          <a:xfrm>
            <a:off x="7223759" y="4541888"/>
            <a:ext cx="4023360" cy="19738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400" b="1">
                <a:solidFill>
                  <a:srgbClr val="FFFFFF"/>
                </a:solidFill>
                <a:latin typeface="Arial"/>
                <a:ea typeface="Arial"/>
                <a:cs typeface="Arial"/>
                <a:sym typeface="Arial"/>
              </a:defRPr>
            </a:lvl1pPr>
          </a:lstStyle>
          <a:p>
            <a:r>
              <a:t>Interoperability Standards</a:t>
            </a:r>
          </a:p>
        </p:txBody>
      </p:sp>
      <p:sp>
        <p:nvSpPr>
          <p:cNvPr id="374" name="Text 19"/>
          <p:cNvSpPr txBox="1"/>
          <p:nvPr/>
        </p:nvSpPr>
        <p:spPr>
          <a:xfrm>
            <a:off x="6510528" y="5400414"/>
            <a:ext cx="4672585" cy="30913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nSpc>
                <a:spcPct val="125000"/>
              </a:lnSpc>
              <a:defRPr sz="1000">
                <a:solidFill>
                  <a:srgbClr val="FFFFFF"/>
                </a:solidFill>
                <a:latin typeface="Arial"/>
                <a:ea typeface="Arial"/>
                <a:cs typeface="Arial"/>
                <a:sym typeface="Arial"/>
              </a:defRPr>
            </a:lvl1pPr>
          </a:lstStyle>
          <a:p>
            <a:r>
              <a:t>Should be compatible with NHS DTAC guidelines if to be safely integrated into healthcare. (NHS England, 2023)</a:t>
            </a:r>
          </a:p>
        </p:txBody>
      </p:sp>
      <p:sp>
        <p:nvSpPr>
          <p:cNvPr id="375" name="Text 20"/>
          <p:cNvSpPr txBox="1"/>
          <p:nvPr/>
        </p:nvSpPr>
        <p:spPr>
          <a:xfrm>
            <a:off x="11368734" y="6515144"/>
            <a:ext cx="548641" cy="13707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r">
              <a:defRPr sz="1000">
                <a:solidFill>
                  <a:srgbClr val="BFDCDD"/>
                </a:solidFill>
              </a:defRPr>
            </a:lvl1pPr>
          </a:lstStyle>
          <a:p>
            <a:r>
              <a:t>06</a:t>
            </a:r>
          </a:p>
        </p:txBody>
      </p:sp>
    </p:spTree>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2B7588">
            <a:alpha val="40000"/>
          </a:srgbClr>
        </a:solidFill>
        <a:effectLst/>
      </p:bgPr>
    </p:bg>
    <p:spTree>
      <p:nvGrpSpPr>
        <p:cNvPr id="1" name=""/>
        <p:cNvGrpSpPr/>
        <p:nvPr/>
      </p:nvGrpSpPr>
      <p:grpSpPr>
        <a:xfrm>
          <a:off x="0" y="0"/>
          <a:ext cx="0" cy="0"/>
          <a:chOff x="0" y="0"/>
          <a:chExt cx="0" cy="0"/>
        </a:xfrm>
      </p:grpSpPr>
      <p:sp>
        <p:nvSpPr>
          <p:cNvPr id="379" name="Text 0"/>
          <p:cNvSpPr txBox="1"/>
          <p:nvPr/>
        </p:nvSpPr>
        <p:spPr>
          <a:xfrm>
            <a:off x="640080" y="530812"/>
            <a:ext cx="7315201" cy="17281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200" b="1" spc="200">
                <a:solidFill>
                  <a:srgbClr val="2E9E7C"/>
                </a:solidFill>
                <a:latin typeface="Arial"/>
                <a:ea typeface="Arial"/>
                <a:cs typeface="Arial"/>
                <a:sym typeface="Arial"/>
              </a:defRPr>
            </a:lvl1pPr>
          </a:lstStyle>
          <a:p>
            <a:r>
              <a:t>ETHICAL ISSUES</a:t>
            </a:r>
          </a:p>
        </p:txBody>
      </p:sp>
      <p:sp>
        <p:nvSpPr>
          <p:cNvPr id="380" name="Text 1"/>
          <p:cNvSpPr txBox="1"/>
          <p:nvPr/>
        </p:nvSpPr>
        <p:spPr>
          <a:xfrm>
            <a:off x="640080" y="854176"/>
            <a:ext cx="8229601" cy="39476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2800" b="1">
                <a:solidFill>
                  <a:srgbClr val="0E2E38"/>
                </a:solidFill>
                <a:latin typeface="Arial"/>
                <a:ea typeface="Arial"/>
                <a:cs typeface="Arial"/>
                <a:sym typeface="Arial"/>
              </a:defRPr>
            </a:lvl1pPr>
          </a:lstStyle>
          <a:p>
            <a:r>
              <a:t>Four Ethical Fault Lines</a:t>
            </a:r>
          </a:p>
        </p:txBody>
      </p:sp>
      <p:sp>
        <p:nvSpPr>
          <p:cNvPr id="381" name="Shape 3"/>
          <p:cNvSpPr/>
          <p:nvPr/>
        </p:nvSpPr>
        <p:spPr>
          <a:xfrm>
            <a:off x="640080" y="1874520"/>
            <a:ext cx="2578608" cy="3931921"/>
          </a:xfrm>
          <a:prstGeom prst="roundRect">
            <a:avLst>
              <a:gd name="adj" fmla="val 4255"/>
            </a:avLst>
          </a:prstGeom>
          <a:solidFill>
            <a:srgbClr val="FBFDFD"/>
          </a:solidFill>
          <a:ln w="12700">
            <a:solidFill>
              <a:srgbClr val="D9EAE7"/>
            </a:solidFill>
          </a:ln>
          <a:effectLst>
            <a:outerShdw blurRad="177800" dist="50800" dir="5400000" rotWithShape="0">
              <a:srgbClr val="0B5F76">
                <a:alpha val="18000"/>
              </a:srgbClr>
            </a:outerShdw>
          </a:effectLst>
        </p:spPr>
        <p:txBody>
          <a:bodyPr lIns="45719" rIns="45719"/>
          <a:lstStyle/>
          <a:p>
            <a:endParaRPr/>
          </a:p>
        </p:txBody>
      </p:sp>
      <p:sp>
        <p:nvSpPr>
          <p:cNvPr id="382" name="Shape 4"/>
          <p:cNvSpPr/>
          <p:nvPr/>
        </p:nvSpPr>
        <p:spPr>
          <a:xfrm>
            <a:off x="1609344" y="2194560"/>
            <a:ext cx="640081" cy="640081"/>
          </a:xfrm>
          <a:prstGeom prst="ellipse">
            <a:avLst/>
          </a:prstGeom>
          <a:solidFill>
            <a:srgbClr val="0B5F76"/>
          </a:solidFill>
          <a:ln w="12700">
            <a:miter lim="400000"/>
          </a:ln>
        </p:spPr>
        <p:txBody>
          <a:bodyPr lIns="45719" rIns="45719"/>
          <a:lstStyle/>
          <a:p>
            <a:endParaRPr/>
          </a:p>
        </p:txBody>
      </p:sp>
      <p:pic>
        <p:nvPicPr>
          <p:cNvPr id="383" name="Image 0" descr="Image 0"/>
          <p:cNvPicPr>
            <a:picLocks noChangeAspect="1"/>
          </p:cNvPicPr>
          <p:nvPr/>
        </p:nvPicPr>
        <p:blipFill>
          <a:blip r:embed="rId3"/>
          <a:stretch>
            <a:fillRect/>
          </a:stretch>
        </p:blipFill>
        <p:spPr>
          <a:xfrm>
            <a:off x="1769364" y="2354579"/>
            <a:ext cx="320041" cy="320041"/>
          </a:xfrm>
          <a:prstGeom prst="rect">
            <a:avLst/>
          </a:prstGeom>
          <a:ln w="12700">
            <a:miter lim="400000"/>
          </a:ln>
        </p:spPr>
      </p:pic>
      <p:sp>
        <p:nvSpPr>
          <p:cNvPr id="384" name="Text 7"/>
          <p:cNvSpPr txBox="1"/>
          <p:nvPr/>
        </p:nvSpPr>
        <p:spPr>
          <a:xfrm>
            <a:off x="804672" y="3691496"/>
            <a:ext cx="2249424" cy="19738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ctr">
              <a:lnSpc>
                <a:spcPct val="104999"/>
              </a:lnSpc>
              <a:defRPr sz="1400" b="1">
                <a:solidFill>
                  <a:srgbClr val="0E2E38"/>
                </a:solidFill>
                <a:latin typeface="Arial"/>
                <a:ea typeface="Arial"/>
                <a:cs typeface="Arial"/>
                <a:sym typeface="Arial"/>
              </a:defRPr>
            </a:lvl1pPr>
          </a:lstStyle>
          <a:p>
            <a:r>
              <a:t>Privacy &amp; Autonomy</a:t>
            </a:r>
          </a:p>
        </p:txBody>
      </p:sp>
      <p:sp>
        <p:nvSpPr>
          <p:cNvPr id="385" name="Text 8"/>
          <p:cNvSpPr txBox="1"/>
          <p:nvPr/>
        </p:nvSpPr>
        <p:spPr>
          <a:xfrm>
            <a:off x="841247" y="4562648"/>
            <a:ext cx="2176273" cy="75022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p>
            <a:pPr algn="ctr">
              <a:lnSpc>
                <a:spcPct val="128000"/>
              </a:lnSpc>
              <a:defRPr sz="1000"/>
            </a:pPr>
            <a:r>
              <a:t>Continuous monitoring may make patients feel uncomfortable or reduce their sense of privacy.</a:t>
            </a:r>
            <a:r>
              <a:rPr>
                <a:solidFill>
                  <a:srgbClr val="5B7A82"/>
                </a:solidFill>
                <a:latin typeface="Arial"/>
                <a:ea typeface="Arial"/>
                <a:cs typeface="Arial"/>
                <a:sym typeface="Arial"/>
              </a:rPr>
              <a:t>. (Beauchamp &amp; Childress,2019)</a:t>
            </a:r>
          </a:p>
        </p:txBody>
      </p:sp>
      <p:sp>
        <p:nvSpPr>
          <p:cNvPr id="386" name="Shape 9"/>
          <p:cNvSpPr/>
          <p:nvPr/>
        </p:nvSpPr>
        <p:spPr>
          <a:xfrm>
            <a:off x="3456432" y="1874520"/>
            <a:ext cx="2578608" cy="3931921"/>
          </a:xfrm>
          <a:prstGeom prst="roundRect">
            <a:avLst>
              <a:gd name="adj" fmla="val 4255"/>
            </a:avLst>
          </a:prstGeom>
          <a:solidFill>
            <a:srgbClr val="FBFDFD"/>
          </a:solidFill>
          <a:ln w="12700">
            <a:solidFill>
              <a:srgbClr val="D9EAE7"/>
            </a:solidFill>
          </a:ln>
          <a:effectLst>
            <a:outerShdw blurRad="177800" dist="50800" dir="5400000" rotWithShape="0">
              <a:srgbClr val="0B5F76">
                <a:alpha val="18000"/>
              </a:srgbClr>
            </a:outerShdw>
          </a:effectLst>
        </p:spPr>
        <p:txBody>
          <a:bodyPr lIns="45719" rIns="45719"/>
          <a:lstStyle/>
          <a:p>
            <a:endParaRPr/>
          </a:p>
        </p:txBody>
      </p:sp>
      <p:sp>
        <p:nvSpPr>
          <p:cNvPr id="387" name="Shape 10"/>
          <p:cNvSpPr/>
          <p:nvPr/>
        </p:nvSpPr>
        <p:spPr>
          <a:xfrm>
            <a:off x="4425696" y="2194560"/>
            <a:ext cx="640081" cy="640081"/>
          </a:xfrm>
          <a:prstGeom prst="ellipse">
            <a:avLst/>
          </a:prstGeom>
          <a:solidFill>
            <a:srgbClr val="2E9E7C"/>
          </a:solidFill>
          <a:ln w="12700">
            <a:miter lim="400000"/>
          </a:ln>
        </p:spPr>
        <p:txBody>
          <a:bodyPr lIns="45719" rIns="45719"/>
          <a:lstStyle/>
          <a:p>
            <a:endParaRPr/>
          </a:p>
        </p:txBody>
      </p:sp>
      <p:pic>
        <p:nvPicPr>
          <p:cNvPr id="388" name="Image 1" descr="Image 1"/>
          <p:cNvPicPr>
            <a:picLocks noChangeAspect="1"/>
          </p:cNvPicPr>
          <p:nvPr/>
        </p:nvPicPr>
        <p:blipFill>
          <a:blip r:embed="rId4"/>
          <a:stretch>
            <a:fillRect/>
          </a:stretch>
        </p:blipFill>
        <p:spPr>
          <a:xfrm>
            <a:off x="4585715" y="2354579"/>
            <a:ext cx="320041" cy="320041"/>
          </a:xfrm>
          <a:prstGeom prst="rect">
            <a:avLst/>
          </a:prstGeom>
          <a:ln w="12700">
            <a:miter lim="400000"/>
          </a:ln>
        </p:spPr>
      </p:pic>
      <p:sp>
        <p:nvSpPr>
          <p:cNvPr id="389" name="Text 13"/>
          <p:cNvSpPr txBox="1"/>
          <p:nvPr/>
        </p:nvSpPr>
        <p:spPr>
          <a:xfrm>
            <a:off x="3621023" y="3691496"/>
            <a:ext cx="2249425" cy="19738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ctr">
              <a:lnSpc>
                <a:spcPct val="104999"/>
              </a:lnSpc>
              <a:defRPr sz="1400" b="1">
                <a:solidFill>
                  <a:srgbClr val="0E2E38"/>
                </a:solidFill>
                <a:latin typeface="Arial"/>
                <a:ea typeface="Arial"/>
                <a:cs typeface="Arial"/>
                <a:sym typeface="Arial"/>
              </a:defRPr>
            </a:lvl1pPr>
          </a:lstStyle>
          <a:p>
            <a:r>
              <a:t>Patient Choice</a:t>
            </a:r>
          </a:p>
        </p:txBody>
      </p:sp>
      <p:sp>
        <p:nvSpPr>
          <p:cNvPr id="390" name="Text 14"/>
          <p:cNvSpPr txBox="1"/>
          <p:nvPr/>
        </p:nvSpPr>
        <p:spPr>
          <a:xfrm>
            <a:off x="3657600" y="4562648"/>
            <a:ext cx="2176273" cy="75022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p>
            <a:pPr algn="ctr">
              <a:lnSpc>
                <a:spcPct val="128000"/>
              </a:lnSpc>
              <a:defRPr sz="1000"/>
            </a:pPr>
            <a:r>
              <a:t>AI recommendations should support, not replace, patients' own healthcare decisions</a:t>
            </a:r>
            <a:r>
              <a:rPr>
                <a:solidFill>
                  <a:srgbClr val="5B7A82"/>
                </a:solidFill>
                <a:latin typeface="Arial"/>
                <a:ea typeface="Arial"/>
                <a:cs typeface="Arial"/>
                <a:sym typeface="Arial"/>
              </a:rPr>
              <a:t>(Beauchamp &amp; Childress,2019) </a:t>
            </a:r>
          </a:p>
        </p:txBody>
      </p:sp>
      <p:sp>
        <p:nvSpPr>
          <p:cNvPr id="391" name="Shape 15"/>
          <p:cNvSpPr/>
          <p:nvPr/>
        </p:nvSpPr>
        <p:spPr>
          <a:xfrm>
            <a:off x="6272784" y="1874520"/>
            <a:ext cx="2578609" cy="3931921"/>
          </a:xfrm>
          <a:prstGeom prst="roundRect">
            <a:avLst>
              <a:gd name="adj" fmla="val 4255"/>
            </a:avLst>
          </a:prstGeom>
          <a:solidFill>
            <a:srgbClr val="FBFDFD"/>
          </a:solidFill>
          <a:ln w="12700">
            <a:solidFill>
              <a:srgbClr val="D9EAE7"/>
            </a:solidFill>
          </a:ln>
          <a:effectLst>
            <a:outerShdw blurRad="177800" dist="50800" dir="5400000" rotWithShape="0">
              <a:srgbClr val="0B5F76">
                <a:alpha val="18000"/>
              </a:srgbClr>
            </a:outerShdw>
          </a:effectLst>
        </p:spPr>
        <p:txBody>
          <a:bodyPr lIns="45719" rIns="45719"/>
          <a:lstStyle/>
          <a:p>
            <a:endParaRPr/>
          </a:p>
        </p:txBody>
      </p:sp>
      <p:sp>
        <p:nvSpPr>
          <p:cNvPr id="392" name="Shape 16"/>
          <p:cNvSpPr/>
          <p:nvPr/>
        </p:nvSpPr>
        <p:spPr>
          <a:xfrm>
            <a:off x="7242047" y="2194560"/>
            <a:ext cx="640081" cy="640081"/>
          </a:xfrm>
          <a:prstGeom prst="ellipse">
            <a:avLst/>
          </a:prstGeom>
          <a:solidFill>
            <a:srgbClr val="1FB6A8"/>
          </a:solidFill>
          <a:ln w="12700">
            <a:miter lim="400000"/>
          </a:ln>
        </p:spPr>
        <p:txBody>
          <a:bodyPr lIns="45719" rIns="45719"/>
          <a:lstStyle/>
          <a:p>
            <a:endParaRPr/>
          </a:p>
        </p:txBody>
      </p:sp>
      <p:pic>
        <p:nvPicPr>
          <p:cNvPr id="393" name="Image 2" descr="Image 2"/>
          <p:cNvPicPr>
            <a:picLocks noChangeAspect="1"/>
          </p:cNvPicPr>
          <p:nvPr/>
        </p:nvPicPr>
        <p:blipFill>
          <a:blip r:embed="rId5"/>
          <a:stretch>
            <a:fillRect/>
          </a:stretch>
        </p:blipFill>
        <p:spPr>
          <a:xfrm>
            <a:off x="7402068" y="2354579"/>
            <a:ext cx="320041" cy="320041"/>
          </a:xfrm>
          <a:prstGeom prst="rect">
            <a:avLst/>
          </a:prstGeom>
          <a:ln w="12700">
            <a:miter lim="400000"/>
          </a:ln>
        </p:spPr>
      </p:pic>
      <p:sp>
        <p:nvSpPr>
          <p:cNvPr id="394" name="Text 19"/>
          <p:cNvSpPr txBox="1"/>
          <p:nvPr/>
        </p:nvSpPr>
        <p:spPr>
          <a:xfrm>
            <a:off x="6437376" y="3691496"/>
            <a:ext cx="2249424" cy="19738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ctr">
              <a:lnSpc>
                <a:spcPct val="104999"/>
              </a:lnSpc>
              <a:defRPr sz="1400" b="1">
                <a:solidFill>
                  <a:srgbClr val="0E2E38"/>
                </a:solidFill>
                <a:latin typeface="Arial"/>
                <a:ea typeface="Arial"/>
                <a:cs typeface="Arial"/>
                <a:sym typeface="Arial"/>
              </a:defRPr>
            </a:lvl1pPr>
          </a:lstStyle>
          <a:p>
            <a:r>
              <a:t>Equity</a:t>
            </a:r>
          </a:p>
        </p:txBody>
      </p:sp>
      <p:sp>
        <p:nvSpPr>
          <p:cNvPr id="395" name="Text 20"/>
          <p:cNvSpPr txBox="1"/>
          <p:nvPr/>
        </p:nvSpPr>
        <p:spPr>
          <a:xfrm>
            <a:off x="6473952" y="4564767"/>
            <a:ext cx="2176273" cy="74598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p>
            <a:pPr algn="ctr">
              <a:lnSpc>
                <a:spcPct val="128000"/>
              </a:lnSpc>
              <a:defRPr sz="1000"/>
            </a:pPr>
            <a:r>
              <a:t>Limited resources may prevent equal access to Smart Plate technology across different healthcare settings.</a:t>
            </a:r>
            <a:r>
              <a:rPr>
                <a:solidFill>
                  <a:srgbClr val="5B7A82"/>
                </a:solidFill>
                <a:latin typeface="Arial"/>
                <a:ea typeface="Arial"/>
                <a:cs typeface="Arial"/>
                <a:sym typeface="Arial"/>
              </a:rPr>
              <a:t>(WHO,2021)</a:t>
            </a:r>
          </a:p>
        </p:txBody>
      </p:sp>
      <p:sp>
        <p:nvSpPr>
          <p:cNvPr id="396" name="Shape 21"/>
          <p:cNvSpPr/>
          <p:nvPr/>
        </p:nvSpPr>
        <p:spPr>
          <a:xfrm>
            <a:off x="9089135" y="1874520"/>
            <a:ext cx="2578609" cy="3931921"/>
          </a:xfrm>
          <a:prstGeom prst="roundRect">
            <a:avLst>
              <a:gd name="adj" fmla="val 4255"/>
            </a:avLst>
          </a:prstGeom>
          <a:solidFill>
            <a:srgbClr val="FFFFFF"/>
          </a:solidFill>
          <a:ln w="12700">
            <a:solidFill>
              <a:srgbClr val="D9EAE7"/>
            </a:solidFill>
          </a:ln>
          <a:effectLst>
            <a:outerShdw blurRad="177800" dist="50800" dir="5400000" rotWithShape="0">
              <a:srgbClr val="0B5F76">
                <a:alpha val="18000"/>
              </a:srgbClr>
            </a:outerShdw>
          </a:effectLst>
        </p:spPr>
        <p:txBody>
          <a:bodyPr lIns="45719" rIns="45719"/>
          <a:lstStyle/>
          <a:p>
            <a:endParaRPr/>
          </a:p>
        </p:txBody>
      </p:sp>
      <p:sp>
        <p:nvSpPr>
          <p:cNvPr id="397" name="Shape 22"/>
          <p:cNvSpPr/>
          <p:nvPr/>
        </p:nvSpPr>
        <p:spPr>
          <a:xfrm>
            <a:off x="10058400" y="2194560"/>
            <a:ext cx="640081" cy="640081"/>
          </a:xfrm>
          <a:prstGeom prst="ellipse">
            <a:avLst/>
          </a:prstGeom>
          <a:solidFill>
            <a:srgbClr val="D97757"/>
          </a:solidFill>
          <a:ln w="12700">
            <a:miter lim="400000"/>
          </a:ln>
        </p:spPr>
        <p:txBody>
          <a:bodyPr lIns="45719" rIns="45719"/>
          <a:lstStyle/>
          <a:p>
            <a:endParaRPr/>
          </a:p>
        </p:txBody>
      </p:sp>
      <p:pic>
        <p:nvPicPr>
          <p:cNvPr id="398" name="Image 3" descr="Image 3"/>
          <p:cNvPicPr>
            <a:picLocks noChangeAspect="1"/>
          </p:cNvPicPr>
          <p:nvPr/>
        </p:nvPicPr>
        <p:blipFill>
          <a:blip r:embed="rId6"/>
          <a:stretch>
            <a:fillRect/>
          </a:stretch>
        </p:blipFill>
        <p:spPr>
          <a:xfrm>
            <a:off x="10218419" y="2354579"/>
            <a:ext cx="320041" cy="320041"/>
          </a:xfrm>
          <a:prstGeom prst="rect">
            <a:avLst/>
          </a:prstGeom>
          <a:ln w="12700">
            <a:miter lim="400000"/>
          </a:ln>
        </p:spPr>
      </p:pic>
      <p:sp>
        <p:nvSpPr>
          <p:cNvPr id="399" name="Text 25"/>
          <p:cNvSpPr txBox="1"/>
          <p:nvPr/>
        </p:nvSpPr>
        <p:spPr>
          <a:xfrm>
            <a:off x="9253728" y="3691496"/>
            <a:ext cx="2249425" cy="19738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ctr">
              <a:lnSpc>
                <a:spcPct val="104999"/>
              </a:lnSpc>
              <a:defRPr sz="1400" b="1">
                <a:solidFill>
                  <a:srgbClr val="0E2E38"/>
                </a:solidFill>
                <a:latin typeface="Arial"/>
                <a:ea typeface="Arial"/>
                <a:cs typeface="Arial"/>
                <a:sym typeface="Arial"/>
              </a:defRPr>
            </a:lvl1pPr>
          </a:lstStyle>
          <a:p>
            <a:r>
              <a:t>Algorithmic Bias</a:t>
            </a:r>
          </a:p>
        </p:txBody>
      </p:sp>
      <p:sp>
        <p:nvSpPr>
          <p:cNvPr id="400" name="Text 26"/>
          <p:cNvSpPr txBox="1"/>
          <p:nvPr/>
        </p:nvSpPr>
        <p:spPr>
          <a:xfrm>
            <a:off x="9290304" y="4664089"/>
            <a:ext cx="2176273" cy="54734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p>
            <a:pPr algn="ctr">
              <a:lnSpc>
                <a:spcPct val="128000"/>
              </a:lnSpc>
              <a:defRPr sz="1000"/>
            </a:pPr>
            <a:r>
              <a:t>AI systems may perform less accurately for culturally diverse foods if training data is limited.</a:t>
            </a:r>
            <a:r>
              <a:rPr>
                <a:solidFill>
                  <a:srgbClr val="5B7A82"/>
                </a:solidFill>
                <a:latin typeface="Arial"/>
                <a:ea typeface="Arial"/>
                <a:cs typeface="Arial"/>
                <a:sym typeface="Arial"/>
              </a:rPr>
              <a:t> (Mittelstadt et al.,2016)</a:t>
            </a:r>
          </a:p>
        </p:txBody>
      </p:sp>
      <p:sp>
        <p:nvSpPr>
          <p:cNvPr id="401" name="Text 27"/>
          <p:cNvSpPr txBox="1"/>
          <p:nvPr/>
        </p:nvSpPr>
        <p:spPr>
          <a:xfrm>
            <a:off x="11368734" y="6515144"/>
            <a:ext cx="548641" cy="13707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r">
              <a:defRPr sz="1000">
                <a:solidFill>
                  <a:srgbClr val="5B7A82"/>
                </a:solidFill>
              </a:defRPr>
            </a:lvl1pPr>
          </a:lstStyle>
          <a:p>
            <a:r>
              <a:t>07</a:t>
            </a:r>
          </a:p>
        </p:txBody>
      </p:sp>
    </p:spTree>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FFF">
            <a:alpha val="20000"/>
          </a:srgbClr>
        </a:solidFill>
        <a:effectLst/>
      </p:bgPr>
    </p:bg>
    <p:spTree>
      <p:nvGrpSpPr>
        <p:cNvPr id="1" name=""/>
        <p:cNvGrpSpPr/>
        <p:nvPr/>
      </p:nvGrpSpPr>
      <p:grpSpPr>
        <a:xfrm>
          <a:off x="0" y="0"/>
          <a:ext cx="0" cy="0"/>
          <a:chOff x="0" y="0"/>
          <a:chExt cx="0" cy="0"/>
        </a:xfrm>
      </p:grpSpPr>
      <p:sp>
        <p:nvSpPr>
          <p:cNvPr id="405" name="Text 0"/>
          <p:cNvSpPr txBox="1"/>
          <p:nvPr/>
        </p:nvSpPr>
        <p:spPr>
          <a:xfrm>
            <a:off x="640080" y="530812"/>
            <a:ext cx="7315201" cy="17281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200" b="1" spc="200">
                <a:solidFill>
                  <a:srgbClr val="2E9E7C"/>
                </a:solidFill>
                <a:latin typeface="Arial"/>
                <a:ea typeface="Arial"/>
                <a:cs typeface="Arial"/>
                <a:sym typeface="Arial"/>
              </a:defRPr>
            </a:lvl1pPr>
          </a:lstStyle>
          <a:p>
            <a:r>
              <a:t>SYNTHESIS &amp; PATHWAY TO ADOPTION</a:t>
            </a:r>
          </a:p>
        </p:txBody>
      </p:sp>
      <p:sp>
        <p:nvSpPr>
          <p:cNvPr id="406" name="Text 1"/>
          <p:cNvSpPr txBox="1"/>
          <p:nvPr/>
        </p:nvSpPr>
        <p:spPr>
          <a:xfrm>
            <a:off x="640080" y="854176"/>
            <a:ext cx="9601201" cy="39476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2800" b="1">
                <a:solidFill>
                  <a:srgbClr val="0E2E38"/>
                </a:solidFill>
                <a:latin typeface="Arial"/>
                <a:ea typeface="Arial"/>
                <a:cs typeface="Arial"/>
                <a:sym typeface="Arial"/>
              </a:defRPr>
            </a:lvl1pPr>
          </a:lstStyle>
          <a:p>
            <a:r>
              <a:t>From Insight to a Phased Route Forward</a:t>
            </a:r>
          </a:p>
        </p:txBody>
      </p:sp>
      <p:sp>
        <p:nvSpPr>
          <p:cNvPr id="407" name="Text SecA"/>
          <p:cNvSpPr txBox="1"/>
          <p:nvPr/>
        </p:nvSpPr>
        <p:spPr>
          <a:xfrm>
            <a:off x="624205" y="1476939"/>
            <a:ext cx="4000001" cy="127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900" b="1" spc="150">
                <a:solidFill>
                  <a:srgbClr val="0B5F76"/>
                </a:solidFill>
                <a:latin typeface="Arial"/>
                <a:ea typeface="Arial"/>
                <a:cs typeface="Arial"/>
                <a:sym typeface="Arial"/>
              </a:defRPr>
            </a:lvl1pPr>
          </a:lstStyle>
          <a:p>
            <a:r>
              <a:t>IMPACT BY STAKEHOLDER GROUP</a:t>
            </a:r>
          </a:p>
        </p:txBody>
      </p:sp>
      <p:sp>
        <p:nvSpPr>
          <p:cNvPr id="408" name="Text Hdr0"/>
          <p:cNvSpPr txBox="1"/>
          <p:nvPr/>
        </p:nvSpPr>
        <p:spPr>
          <a:xfrm>
            <a:off x="2840079" y="2046085"/>
            <a:ext cx="2177962" cy="14783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ctr">
              <a:defRPr sz="1100" b="1">
                <a:solidFill>
                  <a:srgbClr val="0E2E38"/>
                </a:solidFill>
                <a:latin typeface="Arial"/>
                <a:ea typeface="Arial"/>
                <a:cs typeface="Arial"/>
                <a:sym typeface="Arial"/>
              </a:defRPr>
            </a:lvl1pPr>
          </a:lstStyle>
          <a:p>
            <a:r>
              <a:t>Patients</a:t>
            </a:r>
          </a:p>
        </p:txBody>
      </p:sp>
      <p:sp>
        <p:nvSpPr>
          <p:cNvPr id="409" name="Text Hdr1"/>
          <p:cNvSpPr txBox="1"/>
          <p:nvPr/>
        </p:nvSpPr>
        <p:spPr>
          <a:xfrm>
            <a:off x="5018039" y="2046085"/>
            <a:ext cx="2177961" cy="14783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ctr">
              <a:defRPr sz="1100" b="1">
                <a:solidFill>
                  <a:srgbClr val="0E2E38"/>
                </a:solidFill>
                <a:latin typeface="Arial"/>
                <a:ea typeface="Arial"/>
                <a:cs typeface="Arial"/>
                <a:sym typeface="Arial"/>
              </a:defRPr>
            </a:lvl1pPr>
          </a:lstStyle>
          <a:p>
            <a:r>
              <a:t>Clinicians</a:t>
            </a:r>
          </a:p>
        </p:txBody>
      </p:sp>
      <p:sp>
        <p:nvSpPr>
          <p:cNvPr id="410" name="Text Hdr2"/>
          <p:cNvSpPr txBox="1"/>
          <p:nvPr/>
        </p:nvSpPr>
        <p:spPr>
          <a:xfrm>
            <a:off x="7196000" y="2046085"/>
            <a:ext cx="2177961" cy="14783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ctr">
              <a:defRPr sz="1100" b="1">
                <a:solidFill>
                  <a:srgbClr val="0E2E38"/>
                </a:solidFill>
                <a:latin typeface="Arial"/>
                <a:ea typeface="Arial"/>
                <a:cs typeface="Arial"/>
                <a:sym typeface="Arial"/>
              </a:defRPr>
            </a:lvl1pPr>
          </a:lstStyle>
          <a:p>
            <a:r>
              <a:t>Provider Orgs</a:t>
            </a:r>
          </a:p>
        </p:txBody>
      </p:sp>
      <p:sp>
        <p:nvSpPr>
          <p:cNvPr id="411" name="Text Hdr3"/>
          <p:cNvSpPr txBox="1"/>
          <p:nvPr/>
        </p:nvSpPr>
        <p:spPr>
          <a:xfrm>
            <a:off x="9373960" y="2046085"/>
            <a:ext cx="2177961" cy="14783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ctr">
              <a:defRPr sz="1100" b="1">
                <a:solidFill>
                  <a:srgbClr val="0E2E38"/>
                </a:solidFill>
                <a:latin typeface="Arial"/>
                <a:ea typeface="Arial"/>
                <a:cs typeface="Arial"/>
                <a:sym typeface="Arial"/>
              </a:defRPr>
            </a:lvl1pPr>
          </a:lstStyle>
          <a:p>
            <a:r>
              <a:t>Regulators</a:t>
            </a:r>
          </a:p>
        </p:txBody>
      </p:sp>
      <p:sp>
        <p:nvSpPr>
          <p:cNvPr id="412" name="IconBg0"/>
          <p:cNvSpPr/>
          <p:nvPr/>
        </p:nvSpPr>
        <p:spPr>
          <a:xfrm>
            <a:off x="640080" y="2359999"/>
            <a:ext cx="420001" cy="420001"/>
          </a:xfrm>
          <a:prstGeom prst="ellipse">
            <a:avLst/>
          </a:prstGeom>
          <a:solidFill>
            <a:srgbClr val="0B5F76"/>
          </a:solidFill>
          <a:ln w="12700">
            <a:miter lim="400000"/>
          </a:ln>
        </p:spPr>
        <p:txBody>
          <a:bodyPr lIns="45719" rIns="45719"/>
          <a:lstStyle/>
          <a:p>
            <a:endParaRPr/>
          </a:p>
        </p:txBody>
      </p:sp>
      <p:pic>
        <p:nvPicPr>
          <p:cNvPr id="413" name="Icon0" descr="Icon0"/>
          <p:cNvPicPr>
            <a:picLocks noChangeAspect="1"/>
          </p:cNvPicPr>
          <p:nvPr/>
        </p:nvPicPr>
        <p:blipFill>
          <a:blip r:embed="rId3"/>
          <a:stretch>
            <a:fillRect/>
          </a:stretch>
        </p:blipFill>
        <p:spPr>
          <a:xfrm>
            <a:off x="740080" y="2460000"/>
            <a:ext cx="220001" cy="220001"/>
          </a:xfrm>
          <a:prstGeom prst="rect">
            <a:avLst/>
          </a:prstGeom>
          <a:ln w="12700">
            <a:miter lim="400000"/>
          </a:ln>
        </p:spPr>
      </p:pic>
      <p:sp>
        <p:nvSpPr>
          <p:cNvPr id="414" name="RowLabel0"/>
          <p:cNvSpPr txBox="1"/>
          <p:nvPr/>
        </p:nvSpPr>
        <p:spPr>
          <a:xfrm>
            <a:off x="1180080" y="2471308"/>
            <a:ext cx="1560001" cy="19738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400" b="1">
                <a:solidFill>
                  <a:srgbClr val="0E2E38"/>
                </a:solidFill>
                <a:latin typeface="Arial"/>
                <a:ea typeface="Arial"/>
                <a:cs typeface="Arial"/>
                <a:sym typeface="Arial"/>
              </a:defRPr>
            </a:lvl1pPr>
          </a:lstStyle>
          <a:p>
            <a:r>
              <a:t>Implementation</a:t>
            </a:r>
          </a:p>
        </p:txBody>
      </p:sp>
      <p:sp>
        <p:nvSpPr>
          <p:cNvPr id="415" name="Dot0_0"/>
          <p:cNvSpPr/>
          <p:nvPr/>
        </p:nvSpPr>
        <p:spPr>
          <a:xfrm>
            <a:off x="3749059" y="2390000"/>
            <a:ext cx="360001" cy="360001"/>
          </a:xfrm>
          <a:prstGeom prst="ellipse">
            <a:avLst/>
          </a:prstGeom>
          <a:solidFill>
            <a:srgbClr val="1FB6A8"/>
          </a:solidFill>
          <a:ln w="12700">
            <a:miter lim="400000"/>
          </a:ln>
        </p:spPr>
        <p:txBody>
          <a:bodyPr lIns="45719" rIns="45719"/>
          <a:lstStyle/>
          <a:p>
            <a:endParaRPr/>
          </a:p>
        </p:txBody>
      </p:sp>
      <p:sp>
        <p:nvSpPr>
          <p:cNvPr id="416" name="Dot0_1"/>
          <p:cNvSpPr/>
          <p:nvPr/>
        </p:nvSpPr>
        <p:spPr>
          <a:xfrm>
            <a:off x="5877019" y="2339999"/>
            <a:ext cx="460001" cy="460002"/>
          </a:xfrm>
          <a:prstGeom prst="ellipse">
            <a:avLst/>
          </a:prstGeom>
          <a:solidFill>
            <a:srgbClr val="0B5F76"/>
          </a:solidFill>
          <a:ln w="12700">
            <a:miter lim="400000"/>
          </a:ln>
        </p:spPr>
        <p:txBody>
          <a:bodyPr lIns="45719" rIns="45719"/>
          <a:lstStyle/>
          <a:p>
            <a:endParaRPr/>
          </a:p>
        </p:txBody>
      </p:sp>
      <p:sp>
        <p:nvSpPr>
          <p:cNvPr id="417" name="Dot0_2"/>
          <p:cNvSpPr/>
          <p:nvPr/>
        </p:nvSpPr>
        <p:spPr>
          <a:xfrm>
            <a:off x="8054979" y="2339999"/>
            <a:ext cx="460001" cy="460002"/>
          </a:xfrm>
          <a:prstGeom prst="ellipse">
            <a:avLst/>
          </a:prstGeom>
          <a:solidFill>
            <a:srgbClr val="0B5F76"/>
          </a:solidFill>
          <a:ln w="12700">
            <a:miter lim="400000"/>
          </a:ln>
        </p:spPr>
        <p:txBody>
          <a:bodyPr lIns="45719" rIns="45719"/>
          <a:lstStyle/>
          <a:p>
            <a:endParaRPr/>
          </a:p>
        </p:txBody>
      </p:sp>
      <p:sp>
        <p:nvSpPr>
          <p:cNvPr id="418" name="Dot0_3"/>
          <p:cNvSpPr/>
          <p:nvPr/>
        </p:nvSpPr>
        <p:spPr>
          <a:xfrm>
            <a:off x="10332939" y="2440000"/>
            <a:ext cx="260001" cy="260001"/>
          </a:xfrm>
          <a:prstGeom prst="ellipse">
            <a:avLst/>
          </a:prstGeom>
          <a:solidFill>
            <a:srgbClr val="5FC9BB"/>
          </a:solidFill>
          <a:ln w="12700">
            <a:miter lim="400000"/>
          </a:ln>
        </p:spPr>
        <p:txBody>
          <a:bodyPr lIns="45719" rIns="45719"/>
          <a:lstStyle/>
          <a:p>
            <a:endParaRPr/>
          </a:p>
        </p:txBody>
      </p:sp>
      <p:sp>
        <p:nvSpPr>
          <p:cNvPr id="419" name="Div1"/>
          <p:cNvSpPr/>
          <p:nvPr/>
        </p:nvSpPr>
        <p:spPr>
          <a:xfrm>
            <a:off x="640079" y="2864999"/>
            <a:ext cx="10911842" cy="1"/>
          </a:xfrm>
          <a:prstGeom prst="line">
            <a:avLst/>
          </a:prstGeom>
          <a:ln w="12700">
            <a:solidFill>
              <a:srgbClr val="D9EAE7"/>
            </a:solidFill>
          </a:ln>
        </p:spPr>
        <p:txBody>
          <a:bodyPr lIns="45719" rIns="45719"/>
          <a:lstStyle/>
          <a:p>
            <a:endParaRPr/>
          </a:p>
        </p:txBody>
      </p:sp>
      <p:sp>
        <p:nvSpPr>
          <p:cNvPr id="420" name="IconBg1"/>
          <p:cNvSpPr/>
          <p:nvPr/>
        </p:nvSpPr>
        <p:spPr>
          <a:xfrm>
            <a:off x="640080" y="2949999"/>
            <a:ext cx="420001" cy="420001"/>
          </a:xfrm>
          <a:prstGeom prst="ellipse">
            <a:avLst/>
          </a:prstGeom>
          <a:solidFill>
            <a:srgbClr val="0B5F76"/>
          </a:solidFill>
          <a:ln w="12700">
            <a:miter lim="400000"/>
          </a:ln>
        </p:spPr>
        <p:txBody>
          <a:bodyPr lIns="45719" rIns="45719"/>
          <a:lstStyle/>
          <a:p>
            <a:endParaRPr/>
          </a:p>
        </p:txBody>
      </p:sp>
      <p:pic>
        <p:nvPicPr>
          <p:cNvPr id="421" name="Icon1" descr="Icon1"/>
          <p:cNvPicPr>
            <a:picLocks noChangeAspect="1"/>
          </p:cNvPicPr>
          <p:nvPr/>
        </p:nvPicPr>
        <p:blipFill>
          <a:blip r:embed="rId4"/>
          <a:stretch>
            <a:fillRect/>
          </a:stretch>
        </p:blipFill>
        <p:spPr>
          <a:xfrm>
            <a:off x="740080" y="3050000"/>
            <a:ext cx="220001" cy="220001"/>
          </a:xfrm>
          <a:prstGeom prst="rect">
            <a:avLst/>
          </a:prstGeom>
          <a:ln w="12700">
            <a:miter lim="400000"/>
          </a:ln>
        </p:spPr>
      </p:pic>
      <p:sp>
        <p:nvSpPr>
          <p:cNvPr id="422" name="RowLabel1"/>
          <p:cNvSpPr txBox="1"/>
          <p:nvPr/>
        </p:nvSpPr>
        <p:spPr>
          <a:xfrm>
            <a:off x="1180080" y="3061308"/>
            <a:ext cx="1560001" cy="19738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400" b="1">
                <a:solidFill>
                  <a:srgbClr val="0E2E38"/>
                </a:solidFill>
                <a:latin typeface="Arial"/>
                <a:ea typeface="Arial"/>
                <a:cs typeface="Arial"/>
                <a:sym typeface="Arial"/>
              </a:defRPr>
            </a:lvl1pPr>
          </a:lstStyle>
          <a:p>
            <a:r>
              <a:t>Legal</a:t>
            </a:r>
          </a:p>
        </p:txBody>
      </p:sp>
      <p:sp>
        <p:nvSpPr>
          <p:cNvPr id="423" name="Dot1_0"/>
          <p:cNvSpPr/>
          <p:nvPr/>
        </p:nvSpPr>
        <p:spPr>
          <a:xfrm>
            <a:off x="3749059" y="2980000"/>
            <a:ext cx="360001" cy="360001"/>
          </a:xfrm>
          <a:prstGeom prst="ellipse">
            <a:avLst/>
          </a:prstGeom>
          <a:solidFill>
            <a:srgbClr val="1FB6A8"/>
          </a:solidFill>
          <a:ln w="12700">
            <a:miter lim="400000"/>
          </a:ln>
        </p:spPr>
        <p:txBody>
          <a:bodyPr lIns="45719" rIns="45719"/>
          <a:lstStyle/>
          <a:p>
            <a:endParaRPr/>
          </a:p>
        </p:txBody>
      </p:sp>
      <p:sp>
        <p:nvSpPr>
          <p:cNvPr id="424" name="Dot1_1"/>
          <p:cNvSpPr/>
          <p:nvPr/>
        </p:nvSpPr>
        <p:spPr>
          <a:xfrm>
            <a:off x="5927020" y="2980000"/>
            <a:ext cx="360001" cy="360001"/>
          </a:xfrm>
          <a:prstGeom prst="ellipse">
            <a:avLst/>
          </a:prstGeom>
          <a:solidFill>
            <a:srgbClr val="1FB6A8"/>
          </a:solidFill>
          <a:ln w="12700">
            <a:miter lim="400000"/>
          </a:ln>
        </p:spPr>
        <p:txBody>
          <a:bodyPr lIns="45719" rIns="45719"/>
          <a:lstStyle/>
          <a:p>
            <a:endParaRPr/>
          </a:p>
        </p:txBody>
      </p:sp>
      <p:sp>
        <p:nvSpPr>
          <p:cNvPr id="425" name="Dot1_2"/>
          <p:cNvSpPr/>
          <p:nvPr/>
        </p:nvSpPr>
        <p:spPr>
          <a:xfrm>
            <a:off x="8054979" y="2930000"/>
            <a:ext cx="460001" cy="460001"/>
          </a:xfrm>
          <a:prstGeom prst="ellipse">
            <a:avLst/>
          </a:prstGeom>
          <a:solidFill>
            <a:srgbClr val="0B5F76"/>
          </a:solidFill>
          <a:ln w="12700">
            <a:miter lim="400000"/>
          </a:ln>
        </p:spPr>
        <p:txBody>
          <a:bodyPr lIns="45719" rIns="45719"/>
          <a:lstStyle/>
          <a:p>
            <a:endParaRPr/>
          </a:p>
        </p:txBody>
      </p:sp>
      <p:sp>
        <p:nvSpPr>
          <p:cNvPr id="426" name="Dot1_3"/>
          <p:cNvSpPr/>
          <p:nvPr/>
        </p:nvSpPr>
        <p:spPr>
          <a:xfrm>
            <a:off x="10232939" y="2930000"/>
            <a:ext cx="460001" cy="460001"/>
          </a:xfrm>
          <a:prstGeom prst="ellipse">
            <a:avLst/>
          </a:prstGeom>
          <a:solidFill>
            <a:srgbClr val="0B5F76"/>
          </a:solidFill>
          <a:ln w="12700">
            <a:miter lim="400000"/>
          </a:ln>
        </p:spPr>
        <p:txBody>
          <a:bodyPr lIns="45719" rIns="45719"/>
          <a:lstStyle/>
          <a:p>
            <a:endParaRPr/>
          </a:p>
        </p:txBody>
      </p:sp>
      <p:sp>
        <p:nvSpPr>
          <p:cNvPr id="427" name="Div2"/>
          <p:cNvSpPr/>
          <p:nvPr/>
        </p:nvSpPr>
        <p:spPr>
          <a:xfrm>
            <a:off x="640079" y="3454999"/>
            <a:ext cx="10911842" cy="1"/>
          </a:xfrm>
          <a:prstGeom prst="line">
            <a:avLst/>
          </a:prstGeom>
          <a:ln w="12700">
            <a:solidFill>
              <a:srgbClr val="D9EAE7"/>
            </a:solidFill>
          </a:ln>
        </p:spPr>
        <p:txBody>
          <a:bodyPr lIns="45719" rIns="45719"/>
          <a:lstStyle/>
          <a:p>
            <a:endParaRPr/>
          </a:p>
        </p:txBody>
      </p:sp>
      <p:sp>
        <p:nvSpPr>
          <p:cNvPr id="428" name="IconBg2"/>
          <p:cNvSpPr/>
          <p:nvPr/>
        </p:nvSpPr>
        <p:spPr>
          <a:xfrm>
            <a:off x="640080" y="3539999"/>
            <a:ext cx="420001" cy="420001"/>
          </a:xfrm>
          <a:prstGeom prst="ellipse">
            <a:avLst/>
          </a:prstGeom>
          <a:solidFill>
            <a:srgbClr val="0B5F76"/>
          </a:solidFill>
          <a:ln w="12700">
            <a:miter lim="400000"/>
          </a:ln>
        </p:spPr>
        <p:txBody>
          <a:bodyPr lIns="45719" rIns="45719"/>
          <a:lstStyle/>
          <a:p>
            <a:endParaRPr/>
          </a:p>
        </p:txBody>
      </p:sp>
      <p:pic>
        <p:nvPicPr>
          <p:cNvPr id="429" name="Icon2" descr="Icon2"/>
          <p:cNvPicPr>
            <a:picLocks noChangeAspect="1"/>
          </p:cNvPicPr>
          <p:nvPr/>
        </p:nvPicPr>
        <p:blipFill>
          <a:blip r:embed="rId5"/>
          <a:stretch>
            <a:fillRect/>
          </a:stretch>
        </p:blipFill>
        <p:spPr>
          <a:xfrm>
            <a:off x="740080" y="3639999"/>
            <a:ext cx="220001" cy="220001"/>
          </a:xfrm>
          <a:prstGeom prst="rect">
            <a:avLst/>
          </a:prstGeom>
          <a:ln w="12700">
            <a:miter lim="400000"/>
          </a:ln>
        </p:spPr>
      </p:pic>
      <p:sp>
        <p:nvSpPr>
          <p:cNvPr id="430" name="RowLabel2"/>
          <p:cNvSpPr txBox="1"/>
          <p:nvPr/>
        </p:nvSpPr>
        <p:spPr>
          <a:xfrm>
            <a:off x="1180080" y="3651308"/>
            <a:ext cx="1560001" cy="19738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400" b="1">
                <a:solidFill>
                  <a:srgbClr val="0E2E38"/>
                </a:solidFill>
                <a:latin typeface="Arial"/>
                <a:ea typeface="Arial"/>
                <a:cs typeface="Arial"/>
                <a:sym typeface="Arial"/>
              </a:defRPr>
            </a:lvl1pPr>
          </a:lstStyle>
          <a:p>
            <a:r>
              <a:t>Ethical</a:t>
            </a:r>
          </a:p>
        </p:txBody>
      </p:sp>
      <p:sp>
        <p:nvSpPr>
          <p:cNvPr id="431" name="Dot2_0"/>
          <p:cNvSpPr/>
          <p:nvPr/>
        </p:nvSpPr>
        <p:spPr>
          <a:xfrm>
            <a:off x="3699059" y="3519999"/>
            <a:ext cx="460001" cy="460001"/>
          </a:xfrm>
          <a:prstGeom prst="ellipse">
            <a:avLst/>
          </a:prstGeom>
          <a:solidFill>
            <a:srgbClr val="0B5F76"/>
          </a:solidFill>
          <a:ln w="12700">
            <a:miter lim="400000"/>
          </a:ln>
        </p:spPr>
        <p:txBody>
          <a:bodyPr lIns="45719" rIns="45719"/>
          <a:lstStyle/>
          <a:p>
            <a:endParaRPr/>
          </a:p>
        </p:txBody>
      </p:sp>
      <p:sp>
        <p:nvSpPr>
          <p:cNvPr id="432" name="Dot2_1"/>
          <p:cNvSpPr/>
          <p:nvPr/>
        </p:nvSpPr>
        <p:spPr>
          <a:xfrm>
            <a:off x="5877019" y="3519999"/>
            <a:ext cx="460001" cy="460001"/>
          </a:xfrm>
          <a:prstGeom prst="ellipse">
            <a:avLst/>
          </a:prstGeom>
          <a:solidFill>
            <a:srgbClr val="0B5F76"/>
          </a:solidFill>
          <a:ln w="12700">
            <a:miter lim="400000"/>
          </a:ln>
        </p:spPr>
        <p:txBody>
          <a:bodyPr lIns="45719" rIns="45719"/>
          <a:lstStyle/>
          <a:p>
            <a:endParaRPr/>
          </a:p>
        </p:txBody>
      </p:sp>
      <p:sp>
        <p:nvSpPr>
          <p:cNvPr id="433" name="Dot2_2"/>
          <p:cNvSpPr/>
          <p:nvPr/>
        </p:nvSpPr>
        <p:spPr>
          <a:xfrm>
            <a:off x="8104979" y="3569999"/>
            <a:ext cx="360001" cy="360001"/>
          </a:xfrm>
          <a:prstGeom prst="ellipse">
            <a:avLst/>
          </a:prstGeom>
          <a:solidFill>
            <a:srgbClr val="1FB6A8"/>
          </a:solidFill>
          <a:ln w="12700">
            <a:miter lim="400000"/>
          </a:ln>
        </p:spPr>
        <p:txBody>
          <a:bodyPr lIns="45719" rIns="45719"/>
          <a:lstStyle/>
          <a:p>
            <a:endParaRPr/>
          </a:p>
        </p:txBody>
      </p:sp>
      <p:sp>
        <p:nvSpPr>
          <p:cNvPr id="434" name="Dot2_3"/>
          <p:cNvSpPr/>
          <p:nvPr/>
        </p:nvSpPr>
        <p:spPr>
          <a:xfrm>
            <a:off x="10282939" y="3569999"/>
            <a:ext cx="360001" cy="360001"/>
          </a:xfrm>
          <a:prstGeom prst="ellipse">
            <a:avLst/>
          </a:prstGeom>
          <a:solidFill>
            <a:srgbClr val="1FB6A8"/>
          </a:solidFill>
          <a:ln w="12700">
            <a:miter lim="400000"/>
          </a:ln>
        </p:spPr>
        <p:txBody>
          <a:bodyPr lIns="45719" rIns="45719"/>
          <a:lstStyle/>
          <a:p>
            <a:endParaRPr/>
          </a:p>
        </p:txBody>
      </p:sp>
      <p:sp>
        <p:nvSpPr>
          <p:cNvPr id="435" name="LegDot0"/>
          <p:cNvSpPr/>
          <p:nvPr/>
        </p:nvSpPr>
        <p:spPr>
          <a:xfrm>
            <a:off x="640080" y="4100000"/>
            <a:ext cx="180001" cy="180001"/>
          </a:xfrm>
          <a:prstGeom prst="ellipse">
            <a:avLst/>
          </a:prstGeom>
          <a:solidFill>
            <a:srgbClr val="5FC9BB"/>
          </a:solidFill>
          <a:ln w="12700">
            <a:miter lim="400000"/>
          </a:ln>
        </p:spPr>
        <p:txBody>
          <a:bodyPr lIns="45719" rIns="45719"/>
          <a:lstStyle/>
          <a:p>
            <a:endParaRPr/>
          </a:p>
        </p:txBody>
      </p:sp>
      <p:sp>
        <p:nvSpPr>
          <p:cNvPr id="436" name="LegTxt0"/>
          <p:cNvSpPr txBox="1"/>
          <p:nvPr/>
        </p:nvSpPr>
        <p:spPr>
          <a:xfrm>
            <a:off x="880080" y="4122227"/>
            <a:ext cx="1699999" cy="13554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000">
                <a:solidFill>
                  <a:srgbClr val="5B7A82"/>
                </a:solidFill>
                <a:latin typeface="Arial"/>
                <a:ea typeface="Arial"/>
                <a:cs typeface="Arial"/>
                <a:sym typeface="Arial"/>
              </a:defRPr>
            </a:lvl1pPr>
          </a:lstStyle>
          <a:p>
            <a:r>
              <a:t>Low impact</a:t>
            </a:r>
          </a:p>
        </p:txBody>
      </p:sp>
      <p:sp>
        <p:nvSpPr>
          <p:cNvPr id="437" name="LegDot1"/>
          <p:cNvSpPr/>
          <p:nvPr/>
        </p:nvSpPr>
        <p:spPr>
          <a:xfrm>
            <a:off x="3040079" y="4100000"/>
            <a:ext cx="180001" cy="180001"/>
          </a:xfrm>
          <a:prstGeom prst="ellipse">
            <a:avLst/>
          </a:prstGeom>
          <a:solidFill>
            <a:srgbClr val="1FB6A8"/>
          </a:solidFill>
          <a:ln w="12700">
            <a:miter lim="400000"/>
          </a:ln>
        </p:spPr>
        <p:txBody>
          <a:bodyPr lIns="45719" rIns="45719"/>
          <a:lstStyle/>
          <a:p>
            <a:endParaRPr/>
          </a:p>
        </p:txBody>
      </p:sp>
      <p:sp>
        <p:nvSpPr>
          <p:cNvPr id="438" name="LegTxt1"/>
          <p:cNvSpPr txBox="1"/>
          <p:nvPr/>
        </p:nvSpPr>
        <p:spPr>
          <a:xfrm>
            <a:off x="3280080" y="4121464"/>
            <a:ext cx="1699999" cy="13707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000">
                <a:solidFill>
                  <a:srgbClr val="5B7A82"/>
                </a:solidFill>
              </a:defRPr>
            </a:lvl1pPr>
          </a:lstStyle>
          <a:p>
            <a:r>
              <a:t>Moderate impact</a:t>
            </a:r>
          </a:p>
        </p:txBody>
      </p:sp>
      <p:sp>
        <p:nvSpPr>
          <p:cNvPr id="439" name="LegDot2"/>
          <p:cNvSpPr/>
          <p:nvPr/>
        </p:nvSpPr>
        <p:spPr>
          <a:xfrm>
            <a:off x="5440079" y="4100000"/>
            <a:ext cx="180001" cy="180001"/>
          </a:xfrm>
          <a:prstGeom prst="ellipse">
            <a:avLst/>
          </a:prstGeom>
          <a:solidFill>
            <a:srgbClr val="0B5F76"/>
          </a:solidFill>
          <a:ln w="12700">
            <a:miter lim="400000"/>
          </a:ln>
        </p:spPr>
        <p:txBody>
          <a:bodyPr lIns="45719" rIns="45719"/>
          <a:lstStyle/>
          <a:p>
            <a:endParaRPr/>
          </a:p>
        </p:txBody>
      </p:sp>
      <p:sp>
        <p:nvSpPr>
          <p:cNvPr id="440" name="LegTxt2"/>
          <p:cNvSpPr txBox="1"/>
          <p:nvPr/>
        </p:nvSpPr>
        <p:spPr>
          <a:xfrm>
            <a:off x="5680080" y="4122227"/>
            <a:ext cx="1699999" cy="13554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000">
                <a:solidFill>
                  <a:srgbClr val="5B7A82"/>
                </a:solidFill>
                <a:latin typeface="Arial"/>
                <a:ea typeface="Arial"/>
                <a:cs typeface="Arial"/>
                <a:sym typeface="Arial"/>
              </a:defRPr>
            </a:lvl1pPr>
          </a:lstStyle>
          <a:p>
            <a:r>
              <a:t>High impact</a:t>
            </a:r>
          </a:p>
        </p:txBody>
      </p:sp>
      <p:sp>
        <p:nvSpPr>
          <p:cNvPr id="441" name="Text SecB"/>
          <p:cNvSpPr txBox="1"/>
          <p:nvPr/>
        </p:nvSpPr>
        <p:spPr>
          <a:xfrm>
            <a:off x="640080" y="4446499"/>
            <a:ext cx="4000001" cy="127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900" b="1" spc="150">
                <a:solidFill>
                  <a:srgbClr val="0B5F76"/>
                </a:solidFill>
                <a:latin typeface="Arial"/>
                <a:ea typeface="Arial"/>
                <a:cs typeface="Arial"/>
                <a:sym typeface="Arial"/>
              </a:defRPr>
            </a:lvl1pPr>
          </a:lstStyle>
          <a:p>
            <a:r>
              <a:t>PATHWAY TO ADOPTION · A PHASED ROUTE</a:t>
            </a:r>
          </a:p>
        </p:txBody>
      </p:sp>
      <p:sp>
        <p:nvSpPr>
          <p:cNvPr id="442" name="PathLine"/>
          <p:cNvSpPr/>
          <p:nvPr/>
        </p:nvSpPr>
        <p:spPr>
          <a:xfrm>
            <a:off x="2004059" y="4950000"/>
            <a:ext cx="8183882" cy="1"/>
          </a:xfrm>
          <a:prstGeom prst="line">
            <a:avLst/>
          </a:prstGeom>
          <a:ln>
            <a:solidFill>
              <a:srgbClr val="D9EAE7"/>
            </a:solidFill>
          </a:ln>
        </p:spPr>
        <p:txBody>
          <a:bodyPr lIns="45719" rIns="45719"/>
          <a:lstStyle/>
          <a:p>
            <a:endParaRPr/>
          </a:p>
        </p:txBody>
      </p:sp>
      <p:sp>
        <p:nvSpPr>
          <p:cNvPr id="443" name="StepCircle0"/>
          <p:cNvSpPr/>
          <p:nvPr/>
        </p:nvSpPr>
        <p:spPr>
          <a:xfrm>
            <a:off x="1774059" y="4719999"/>
            <a:ext cx="460001" cy="460001"/>
          </a:xfrm>
          <a:prstGeom prst="ellipse">
            <a:avLst/>
          </a:prstGeom>
          <a:solidFill>
            <a:srgbClr val="0B5F76"/>
          </a:solidFill>
          <a:ln w="12700">
            <a:miter lim="400000"/>
          </a:ln>
        </p:spPr>
        <p:txBody>
          <a:bodyPr lIns="45719" rIns="45719"/>
          <a:lstStyle/>
          <a:p>
            <a:endParaRPr/>
          </a:p>
        </p:txBody>
      </p:sp>
      <p:pic>
        <p:nvPicPr>
          <p:cNvPr id="444" name="StepIcon0" descr="StepIcon0"/>
          <p:cNvPicPr>
            <a:picLocks noChangeAspect="1"/>
          </p:cNvPicPr>
          <p:nvPr/>
        </p:nvPicPr>
        <p:blipFill>
          <a:blip r:embed="rId6"/>
          <a:stretch>
            <a:fillRect/>
          </a:stretch>
        </p:blipFill>
        <p:spPr>
          <a:xfrm>
            <a:off x="1884059" y="4830000"/>
            <a:ext cx="240002" cy="240001"/>
          </a:xfrm>
          <a:prstGeom prst="rect">
            <a:avLst/>
          </a:prstGeom>
          <a:ln w="12700">
            <a:miter lim="400000"/>
          </a:ln>
        </p:spPr>
      </p:pic>
      <p:sp>
        <p:nvSpPr>
          <p:cNvPr id="445" name="StepNum0"/>
          <p:cNvSpPr txBox="1"/>
          <p:nvPr/>
        </p:nvSpPr>
        <p:spPr>
          <a:xfrm>
            <a:off x="1734060" y="4491566"/>
            <a:ext cx="540001" cy="15686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ctr">
              <a:defRPr sz="1200" b="1">
                <a:solidFill>
                  <a:srgbClr val="0B5F76"/>
                </a:solidFill>
              </a:defRPr>
            </a:lvl1pPr>
          </a:lstStyle>
          <a:p>
            <a:r>
              <a:t>1</a:t>
            </a:r>
          </a:p>
        </p:txBody>
      </p:sp>
      <p:sp>
        <p:nvSpPr>
          <p:cNvPr id="446" name="StepTitle0"/>
          <p:cNvSpPr txBox="1"/>
          <p:nvPr/>
        </p:nvSpPr>
        <p:spPr>
          <a:xfrm>
            <a:off x="700079" y="5317450"/>
            <a:ext cx="2607961" cy="1851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ctr">
              <a:defRPr sz="1300" b="1">
                <a:solidFill>
                  <a:srgbClr val="0E2E38"/>
                </a:solidFill>
                <a:latin typeface="Arial"/>
                <a:ea typeface="Arial"/>
                <a:cs typeface="Arial"/>
                <a:sym typeface="Arial"/>
              </a:defRPr>
            </a:lvl1pPr>
          </a:lstStyle>
          <a:p>
            <a:r>
              <a:t>Pilot Testing</a:t>
            </a:r>
          </a:p>
        </p:txBody>
      </p:sp>
      <p:sp>
        <p:nvSpPr>
          <p:cNvPr id="447" name="StepDesc0"/>
          <p:cNvSpPr txBox="1"/>
          <p:nvPr/>
        </p:nvSpPr>
        <p:spPr>
          <a:xfrm>
            <a:off x="700079" y="5589999"/>
            <a:ext cx="2607961" cy="41580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p>
            <a:pPr algn="ctr">
              <a:defRPr sz="900"/>
            </a:pPr>
            <a:r>
              <a:t>Conduct small-scale trials with patients, clinicians and IT teams before wider implementation.</a:t>
            </a:r>
            <a:r>
              <a:rPr>
                <a:solidFill>
                  <a:srgbClr val="5B7A82"/>
                </a:solidFill>
                <a:latin typeface="Arial"/>
                <a:ea typeface="Arial"/>
                <a:cs typeface="Arial"/>
                <a:sym typeface="Arial"/>
              </a:rPr>
              <a:t>(Greenhalgh et al.,2017)</a:t>
            </a:r>
          </a:p>
        </p:txBody>
      </p:sp>
      <p:sp>
        <p:nvSpPr>
          <p:cNvPr id="448" name="StepCircle1"/>
          <p:cNvSpPr/>
          <p:nvPr/>
        </p:nvSpPr>
        <p:spPr>
          <a:xfrm>
            <a:off x="4502020" y="4719999"/>
            <a:ext cx="460001" cy="460001"/>
          </a:xfrm>
          <a:prstGeom prst="ellipse">
            <a:avLst/>
          </a:prstGeom>
          <a:solidFill>
            <a:srgbClr val="0B5F76"/>
          </a:solidFill>
          <a:ln w="12700">
            <a:miter lim="400000"/>
          </a:ln>
        </p:spPr>
        <p:txBody>
          <a:bodyPr lIns="45719" rIns="45719"/>
          <a:lstStyle/>
          <a:p>
            <a:endParaRPr/>
          </a:p>
        </p:txBody>
      </p:sp>
      <p:pic>
        <p:nvPicPr>
          <p:cNvPr id="449" name="StepIcon1" descr="StepIcon1"/>
          <p:cNvPicPr>
            <a:picLocks noChangeAspect="1"/>
          </p:cNvPicPr>
          <p:nvPr/>
        </p:nvPicPr>
        <p:blipFill>
          <a:blip r:embed="rId7"/>
          <a:stretch>
            <a:fillRect/>
          </a:stretch>
        </p:blipFill>
        <p:spPr>
          <a:xfrm>
            <a:off x="4612020" y="4830000"/>
            <a:ext cx="240001" cy="240001"/>
          </a:xfrm>
          <a:prstGeom prst="rect">
            <a:avLst/>
          </a:prstGeom>
          <a:ln w="12700">
            <a:miter lim="400000"/>
          </a:ln>
        </p:spPr>
      </p:pic>
      <p:sp>
        <p:nvSpPr>
          <p:cNvPr id="450" name="StepNum1"/>
          <p:cNvSpPr txBox="1"/>
          <p:nvPr/>
        </p:nvSpPr>
        <p:spPr>
          <a:xfrm>
            <a:off x="4462019" y="4491566"/>
            <a:ext cx="540001" cy="15686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ctr">
              <a:defRPr sz="1200" b="1">
                <a:solidFill>
                  <a:srgbClr val="0B5F76"/>
                </a:solidFill>
              </a:defRPr>
            </a:lvl1pPr>
          </a:lstStyle>
          <a:p>
            <a:r>
              <a:t>2</a:t>
            </a:r>
          </a:p>
        </p:txBody>
      </p:sp>
      <p:sp>
        <p:nvSpPr>
          <p:cNvPr id="451" name="StepTitle1"/>
          <p:cNvSpPr txBox="1"/>
          <p:nvPr/>
        </p:nvSpPr>
        <p:spPr>
          <a:xfrm>
            <a:off x="3428039" y="5317450"/>
            <a:ext cx="2607961" cy="1851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ctr">
              <a:defRPr sz="1300" b="1">
                <a:solidFill>
                  <a:srgbClr val="0E2E38"/>
                </a:solidFill>
                <a:latin typeface="Arial"/>
                <a:ea typeface="Arial"/>
                <a:cs typeface="Arial"/>
                <a:sym typeface="Arial"/>
              </a:defRPr>
            </a:lvl1pPr>
          </a:lstStyle>
          <a:p>
            <a:r>
              <a:t>Strong Governance</a:t>
            </a:r>
          </a:p>
        </p:txBody>
      </p:sp>
      <p:sp>
        <p:nvSpPr>
          <p:cNvPr id="452" name="StepDesc1"/>
          <p:cNvSpPr txBox="1"/>
          <p:nvPr/>
        </p:nvSpPr>
        <p:spPr>
          <a:xfrm>
            <a:off x="3428039" y="5589999"/>
            <a:ext cx="2607961" cy="41580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p>
            <a:pPr algn="ctr">
              <a:defRPr sz="900"/>
            </a:pPr>
            <a:r>
              <a:t>Complete legal, regulatory and data protection requirements before deployment.</a:t>
            </a:r>
            <a:r>
              <a:rPr>
                <a:solidFill>
                  <a:srgbClr val="5B7A82"/>
                </a:solidFill>
                <a:latin typeface="Arial"/>
                <a:ea typeface="Arial"/>
                <a:cs typeface="Arial"/>
                <a:sym typeface="Arial"/>
              </a:rPr>
              <a:t>(ICO,2023; NHS England, 2023)</a:t>
            </a:r>
          </a:p>
        </p:txBody>
      </p:sp>
      <p:sp>
        <p:nvSpPr>
          <p:cNvPr id="453" name="StepCircle2"/>
          <p:cNvSpPr/>
          <p:nvPr/>
        </p:nvSpPr>
        <p:spPr>
          <a:xfrm>
            <a:off x="7229979" y="4719999"/>
            <a:ext cx="460001" cy="460001"/>
          </a:xfrm>
          <a:prstGeom prst="ellipse">
            <a:avLst/>
          </a:prstGeom>
          <a:solidFill>
            <a:srgbClr val="0B5F76"/>
          </a:solidFill>
          <a:ln w="12700">
            <a:miter lim="400000"/>
          </a:ln>
        </p:spPr>
        <p:txBody>
          <a:bodyPr lIns="45719" rIns="45719"/>
          <a:lstStyle/>
          <a:p>
            <a:endParaRPr/>
          </a:p>
        </p:txBody>
      </p:sp>
      <p:pic>
        <p:nvPicPr>
          <p:cNvPr id="454" name="StepIcon2" descr="StepIcon2"/>
          <p:cNvPicPr>
            <a:picLocks noChangeAspect="1"/>
          </p:cNvPicPr>
          <p:nvPr/>
        </p:nvPicPr>
        <p:blipFill>
          <a:blip r:embed="rId8"/>
          <a:stretch>
            <a:fillRect/>
          </a:stretch>
        </p:blipFill>
        <p:spPr>
          <a:xfrm>
            <a:off x="7339979" y="4830000"/>
            <a:ext cx="240001" cy="240001"/>
          </a:xfrm>
          <a:prstGeom prst="rect">
            <a:avLst/>
          </a:prstGeom>
          <a:ln w="12700">
            <a:miter lim="400000"/>
          </a:ln>
        </p:spPr>
      </p:pic>
      <p:sp>
        <p:nvSpPr>
          <p:cNvPr id="455" name="StepNum2"/>
          <p:cNvSpPr txBox="1"/>
          <p:nvPr/>
        </p:nvSpPr>
        <p:spPr>
          <a:xfrm>
            <a:off x="7189979" y="4491566"/>
            <a:ext cx="540001" cy="15686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ctr">
              <a:defRPr sz="1200" b="1">
                <a:solidFill>
                  <a:srgbClr val="0B5F76"/>
                </a:solidFill>
              </a:defRPr>
            </a:lvl1pPr>
          </a:lstStyle>
          <a:p>
            <a:r>
              <a:t>3</a:t>
            </a:r>
          </a:p>
        </p:txBody>
      </p:sp>
      <p:sp>
        <p:nvSpPr>
          <p:cNvPr id="456" name="StepTitle2"/>
          <p:cNvSpPr txBox="1"/>
          <p:nvPr/>
        </p:nvSpPr>
        <p:spPr>
          <a:xfrm>
            <a:off x="6155999" y="5317450"/>
            <a:ext cx="2607961" cy="1851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ctr">
              <a:defRPr sz="1300" b="1">
                <a:solidFill>
                  <a:srgbClr val="0E2E38"/>
                </a:solidFill>
                <a:latin typeface="Arial"/>
                <a:ea typeface="Arial"/>
                <a:cs typeface="Arial"/>
                <a:sym typeface="Arial"/>
              </a:defRPr>
            </a:lvl1pPr>
          </a:lstStyle>
          <a:p>
            <a:r>
              <a:t>Staff Training</a:t>
            </a:r>
          </a:p>
        </p:txBody>
      </p:sp>
      <p:sp>
        <p:nvSpPr>
          <p:cNvPr id="457" name="StepDesc2"/>
          <p:cNvSpPr txBox="1"/>
          <p:nvPr/>
        </p:nvSpPr>
        <p:spPr>
          <a:xfrm>
            <a:off x="6155999" y="5589999"/>
            <a:ext cx="2607961" cy="26731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p>
            <a:pPr algn="ctr">
              <a:defRPr sz="900"/>
            </a:pPr>
            <a:r>
              <a:t>Provide ongoing education and digital support for healthcare professionals.</a:t>
            </a:r>
            <a:r>
              <a:rPr>
                <a:solidFill>
                  <a:srgbClr val="5B7A82"/>
                </a:solidFill>
                <a:latin typeface="Arial"/>
                <a:ea typeface="Arial"/>
                <a:cs typeface="Arial"/>
                <a:sym typeface="Arial"/>
              </a:rPr>
              <a:t>. (NHS England,2023)</a:t>
            </a:r>
          </a:p>
        </p:txBody>
      </p:sp>
      <p:sp>
        <p:nvSpPr>
          <p:cNvPr id="458" name="StepCircle3"/>
          <p:cNvSpPr/>
          <p:nvPr/>
        </p:nvSpPr>
        <p:spPr>
          <a:xfrm>
            <a:off x="9957940" y="4719999"/>
            <a:ext cx="460001" cy="460001"/>
          </a:xfrm>
          <a:prstGeom prst="ellipse">
            <a:avLst/>
          </a:prstGeom>
          <a:solidFill>
            <a:srgbClr val="0B5F76"/>
          </a:solidFill>
          <a:ln w="12700">
            <a:miter lim="400000"/>
          </a:ln>
        </p:spPr>
        <p:txBody>
          <a:bodyPr lIns="45719" rIns="45719"/>
          <a:lstStyle/>
          <a:p>
            <a:endParaRPr/>
          </a:p>
        </p:txBody>
      </p:sp>
      <p:pic>
        <p:nvPicPr>
          <p:cNvPr id="459" name="StepIcon3" descr="StepIcon3"/>
          <p:cNvPicPr>
            <a:picLocks noChangeAspect="1"/>
          </p:cNvPicPr>
          <p:nvPr/>
        </p:nvPicPr>
        <p:blipFill>
          <a:blip r:embed="rId9"/>
          <a:stretch>
            <a:fillRect/>
          </a:stretch>
        </p:blipFill>
        <p:spPr>
          <a:xfrm>
            <a:off x="10067939" y="4830000"/>
            <a:ext cx="240001" cy="240001"/>
          </a:xfrm>
          <a:prstGeom prst="rect">
            <a:avLst/>
          </a:prstGeom>
          <a:ln w="12700">
            <a:miter lim="400000"/>
          </a:ln>
        </p:spPr>
      </p:pic>
      <p:sp>
        <p:nvSpPr>
          <p:cNvPr id="460" name="StepNum3"/>
          <p:cNvSpPr txBox="1"/>
          <p:nvPr/>
        </p:nvSpPr>
        <p:spPr>
          <a:xfrm>
            <a:off x="9917940" y="4491566"/>
            <a:ext cx="540001" cy="15686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ctr">
              <a:defRPr sz="1200" b="1">
                <a:solidFill>
                  <a:srgbClr val="0B5F76"/>
                </a:solidFill>
              </a:defRPr>
            </a:lvl1pPr>
          </a:lstStyle>
          <a:p>
            <a:r>
              <a:t>4</a:t>
            </a:r>
          </a:p>
        </p:txBody>
      </p:sp>
      <p:sp>
        <p:nvSpPr>
          <p:cNvPr id="461" name="StepTitle3"/>
          <p:cNvSpPr txBox="1"/>
          <p:nvPr/>
        </p:nvSpPr>
        <p:spPr>
          <a:xfrm>
            <a:off x="8883960" y="5317450"/>
            <a:ext cx="2607961" cy="1851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ctr">
              <a:defRPr sz="1300" b="1">
                <a:solidFill>
                  <a:srgbClr val="0E2E38"/>
                </a:solidFill>
                <a:latin typeface="Arial"/>
                <a:ea typeface="Arial"/>
                <a:cs typeface="Arial"/>
                <a:sym typeface="Arial"/>
              </a:defRPr>
            </a:lvl1pPr>
          </a:lstStyle>
          <a:p>
            <a:r>
              <a:t>Evaluate before expansion</a:t>
            </a:r>
          </a:p>
        </p:txBody>
      </p:sp>
      <p:sp>
        <p:nvSpPr>
          <p:cNvPr id="462" name="StepDesc3"/>
          <p:cNvSpPr txBox="1"/>
          <p:nvPr/>
        </p:nvSpPr>
        <p:spPr>
          <a:xfrm>
            <a:off x="8883960" y="5589999"/>
            <a:ext cx="2607961" cy="41580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spAutoFit/>
          </a:bodyPr>
          <a:lstStyle/>
          <a:p>
            <a:pPr algn="ctr">
              <a:defRPr sz="900"/>
            </a:pPr>
            <a:r>
              <a:t>Assess clinical outcomes, patient experience and equality of access before large-scale adoption</a:t>
            </a:r>
            <a:r>
              <a:rPr>
                <a:solidFill>
                  <a:srgbClr val="5B7A82"/>
                </a:solidFill>
                <a:latin typeface="Arial"/>
                <a:ea typeface="Arial"/>
                <a:cs typeface="Arial"/>
                <a:sym typeface="Arial"/>
              </a:rPr>
              <a:t>(WHO, 2021)</a:t>
            </a:r>
          </a:p>
        </p:txBody>
      </p:sp>
      <p:sp>
        <p:nvSpPr>
          <p:cNvPr id="463" name="Text Footer"/>
          <p:cNvSpPr txBox="1"/>
          <p:nvPr/>
        </p:nvSpPr>
        <p:spPr>
          <a:xfrm>
            <a:off x="11368734" y="6515144"/>
            <a:ext cx="548641" cy="13707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r">
              <a:defRPr sz="1000">
                <a:solidFill>
                  <a:srgbClr val="5B7A82"/>
                </a:solidFill>
              </a:defRPr>
            </a:lvl1pPr>
          </a:lstStyle>
          <a:p>
            <a:r>
              <a:t>08</a:t>
            </a:r>
          </a:p>
        </p:txBody>
      </p:sp>
    </p:spTree>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2B7588">
            <a:alpha val="80000"/>
          </a:srgbClr>
        </a:solidFill>
        <a:effectLst/>
      </p:bgPr>
    </p:bg>
    <p:spTree>
      <p:nvGrpSpPr>
        <p:cNvPr id="1" name=""/>
        <p:cNvGrpSpPr/>
        <p:nvPr/>
      </p:nvGrpSpPr>
      <p:grpSpPr>
        <a:xfrm>
          <a:off x="0" y="0"/>
          <a:ext cx="0" cy="0"/>
          <a:chOff x="0" y="0"/>
          <a:chExt cx="0" cy="0"/>
        </a:xfrm>
      </p:grpSpPr>
      <p:sp>
        <p:nvSpPr>
          <p:cNvPr id="467" name="Shape 0"/>
          <p:cNvSpPr/>
          <p:nvPr/>
        </p:nvSpPr>
        <p:spPr>
          <a:xfrm>
            <a:off x="-2560321" y="-2377441"/>
            <a:ext cx="5852161" cy="5852162"/>
          </a:xfrm>
          <a:prstGeom prst="ellipse">
            <a:avLst/>
          </a:prstGeom>
          <a:solidFill>
            <a:srgbClr val="2B7588"/>
          </a:solidFill>
          <a:ln w="12700">
            <a:miter lim="400000"/>
          </a:ln>
        </p:spPr>
        <p:txBody>
          <a:bodyPr lIns="45719" rIns="45719"/>
          <a:lstStyle/>
          <a:p>
            <a:endParaRPr/>
          </a:p>
        </p:txBody>
      </p:sp>
      <p:sp>
        <p:nvSpPr>
          <p:cNvPr id="468" name="Text 1"/>
          <p:cNvSpPr txBox="1"/>
          <p:nvPr/>
        </p:nvSpPr>
        <p:spPr>
          <a:xfrm>
            <a:off x="640080" y="530812"/>
            <a:ext cx="7315201" cy="17281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1200" b="1" spc="200">
                <a:solidFill>
                  <a:srgbClr val="5FC9BB"/>
                </a:solidFill>
                <a:latin typeface="Arial"/>
                <a:ea typeface="Arial"/>
                <a:cs typeface="Arial"/>
                <a:sym typeface="Arial"/>
              </a:defRPr>
            </a:lvl1pPr>
          </a:lstStyle>
          <a:p>
            <a:r>
              <a:t>CONCLUSION</a:t>
            </a:r>
          </a:p>
        </p:txBody>
      </p:sp>
      <p:sp>
        <p:nvSpPr>
          <p:cNvPr id="469" name="Text 2"/>
          <p:cNvSpPr txBox="1"/>
          <p:nvPr/>
        </p:nvSpPr>
        <p:spPr>
          <a:xfrm>
            <a:off x="640080" y="887612"/>
            <a:ext cx="8686801" cy="41933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defRPr sz="3000" b="1">
                <a:solidFill>
                  <a:srgbClr val="FFFFFF"/>
                </a:solidFill>
                <a:latin typeface="Arial"/>
                <a:ea typeface="Arial"/>
                <a:cs typeface="Arial"/>
                <a:sym typeface="Arial"/>
              </a:defRPr>
            </a:lvl1pPr>
          </a:lstStyle>
          <a:p>
            <a:r>
              <a:t>Promising Technology, Unready System</a:t>
            </a:r>
          </a:p>
        </p:txBody>
      </p:sp>
      <p:sp>
        <p:nvSpPr>
          <p:cNvPr id="470" name="Text 3"/>
          <p:cNvSpPr txBox="1"/>
          <p:nvPr/>
        </p:nvSpPr>
        <p:spPr>
          <a:xfrm>
            <a:off x="640080" y="2083812"/>
            <a:ext cx="7477760" cy="15588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nSpc>
                <a:spcPct val="135000"/>
              </a:lnSpc>
              <a:defRPr sz="1400">
                <a:solidFill>
                  <a:srgbClr val="FFFFFF"/>
                </a:solidFill>
                <a:latin typeface="Arial"/>
                <a:ea typeface="Arial"/>
                <a:cs typeface="Arial"/>
                <a:sym typeface="Arial"/>
              </a:defRPr>
            </a:lvl1pPr>
          </a:lstStyle>
          <a:p>
            <a:r>
              <a:t>Smart Plate has the capacity to revolutionise nutritional tracking by providing personalised instantaneous dietary data. Ultimately, its effective delivery needs to be achieved through addressing the interplay between technical, organisational, legal and ethical factors via effective governance, stakeholder involvement and regular monitoring of outcomes. Smart Plate could thus be a useful digital health intervention for obesity but also for improved patient care. (WHO, 2021; Sittig &amp; Singh, 2010; Beauchamp &amp; Childress, 2019)</a:t>
            </a:r>
          </a:p>
        </p:txBody>
      </p:sp>
      <p:sp>
        <p:nvSpPr>
          <p:cNvPr id="471" name="Shape 16"/>
          <p:cNvSpPr/>
          <p:nvPr/>
        </p:nvSpPr>
        <p:spPr>
          <a:xfrm>
            <a:off x="640080" y="5623559"/>
            <a:ext cx="10881360" cy="1"/>
          </a:xfrm>
          <a:prstGeom prst="line">
            <a:avLst/>
          </a:prstGeom>
          <a:ln w="12700">
            <a:solidFill>
              <a:srgbClr val="1B6478"/>
            </a:solidFill>
          </a:ln>
        </p:spPr>
        <p:txBody>
          <a:bodyPr lIns="45719" rIns="45719"/>
          <a:lstStyle/>
          <a:p>
            <a:endParaRPr/>
          </a:p>
        </p:txBody>
      </p:sp>
      <p:sp>
        <p:nvSpPr>
          <p:cNvPr id="472" name="Text 18"/>
          <p:cNvSpPr txBox="1"/>
          <p:nvPr/>
        </p:nvSpPr>
        <p:spPr>
          <a:xfrm>
            <a:off x="11368734" y="6515144"/>
            <a:ext cx="548641" cy="13707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chor="ctr">
            <a:spAutoFit/>
          </a:bodyPr>
          <a:lstStyle>
            <a:lvl1pPr algn="r">
              <a:defRPr sz="1000">
                <a:solidFill>
                  <a:srgbClr val="BFDCDD"/>
                </a:solidFill>
              </a:defRPr>
            </a:lvl1pPr>
          </a:lstStyle>
          <a:p>
            <a:r>
              <a:t>09</a:t>
            </a:r>
          </a:p>
        </p:txBody>
      </p:sp>
    </p:spTree>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alpha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82065" y="1508125"/>
            <a:ext cx="10012680" cy="5128649"/>
          </a:xfrm>
        </p:spPr>
        <p:txBody>
          <a:bodyPr/>
          <a:lstStyle/>
          <a:p>
            <a:pPr algn="ctr"/>
            <a:r>
              <a:rPr lang="en-US" altLang="en-US" sz="2400" b="1" dirty="0">
                <a:latin typeface="Arial" panose="020B0604020202020204"/>
                <a:cs typeface="Arial" panose="020B0604020202020204"/>
              </a:rPr>
              <a:t>Module Code: LCHS7009</a:t>
            </a:r>
            <a:br>
              <a:rPr lang="en-US" altLang="en-US" sz="2400" b="1" dirty="0">
                <a:latin typeface="Arial" panose="020B0604020202020204"/>
                <a:cs typeface="Arial" panose="020B0604020202020204"/>
              </a:rPr>
            </a:br>
            <a:br>
              <a:rPr lang="en-US" altLang="en-US" sz="2400" b="1" dirty="0">
                <a:latin typeface="Arial" panose="020B0604020202020204"/>
                <a:cs typeface="Arial" panose="020B0604020202020204"/>
              </a:rPr>
            </a:br>
            <a:r>
              <a:rPr lang="en-US" altLang="en-US" sz="2400" b="1" dirty="0">
                <a:latin typeface="Arial" panose="020B0604020202020204"/>
                <a:cs typeface="Arial" panose="020B0604020202020204"/>
              </a:rPr>
              <a:t>Module Title: Population Health and Digital Health Promotion</a:t>
            </a:r>
            <a:br>
              <a:rPr lang="en-US" altLang="en-US" sz="2400" b="1" dirty="0">
                <a:latin typeface="Arial" panose="020B0604020202020204"/>
                <a:cs typeface="Arial" panose="020B0604020202020204"/>
              </a:rPr>
            </a:br>
            <a:br>
              <a:rPr lang="en-US" altLang="en-US" sz="2400" b="1" dirty="0">
                <a:latin typeface="Arial" panose="020B0604020202020204"/>
                <a:cs typeface="Arial" panose="020B0604020202020204"/>
              </a:rPr>
            </a:br>
            <a:r>
              <a:rPr lang="en-US" altLang="en-US" sz="2400" b="1" dirty="0">
                <a:latin typeface="Arial" panose="020B0604020202020204"/>
                <a:cs typeface="Arial" panose="020B0604020202020204"/>
              </a:rPr>
              <a:t>Lecturers’ Name: Diola </a:t>
            </a:r>
            <a:r>
              <a:rPr lang="en-US" altLang="en-US" sz="2400" b="1" dirty="0" err="1">
                <a:latin typeface="Arial" panose="020B0604020202020204"/>
                <a:cs typeface="Arial" panose="020B0604020202020204"/>
              </a:rPr>
              <a:t>Bijlhout</a:t>
            </a:r>
            <a:r>
              <a:rPr lang="en-US" altLang="en-US" sz="2400" b="1" dirty="0">
                <a:latin typeface="Arial" panose="020B0604020202020204"/>
                <a:cs typeface="Arial" panose="020B0604020202020204"/>
              </a:rPr>
              <a:t> </a:t>
            </a:r>
            <a:br>
              <a:rPr lang="en-US" altLang="en-US" sz="2400" b="1" dirty="0">
                <a:latin typeface="Arial" panose="020B0604020202020204"/>
                <a:cs typeface="Arial" panose="020B0604020202020204"/>
              </a:rPr>
            </a:br>
            <a:br>
              <a:rPr lang="en-US" altLang="en-US" sz="2400" b="1" dirty="0">
                <a:latin typeface="Arial" panose="020B0604020202020204"/>
                <a:cs typeface="Arial" panose="020B0604020202020204"/>
              </a:rPr>
            </a:br>
            <a:r>
              <a:rPr lang="en-US" altLang="en-US" sz="2400" b="1" dirty="0">
                <a:latin typeface="Arial" panose="020B0604020202020204"/>
                <a:cs typeface="Arial" panose="020B0604020202020204"/>
              </a:rPr>
              <a:t>Assignment title: Component 3 Group Project Presentation</a:t>
            </a:r>
            <a:br>
              <a:rPr lang="en-US" sz="2400" b="1" dirty="0">
                <a:latin typeface="Arial" panose="020B0604020202020204"/>
                <a:cs typeface="Arial" panose="020B0604020202020204"/>
              </a:rPr>
            </a:br>
            <a:endParaRPr lang="en-US" sz="2400" dirty="0"/>
          </a:p>
          <a:p>
            <a:pPr algn="ctr"/>
            <a:r>
              <a:rPr lang="en-US" sz="2400" b="1" dirty="0">
                <a:latin typeface="Arial" panose="020B0604020202020204"/>
                <a:cs typeface="Arial" panose="020B0604020202020204"/>
              </a:rPr>
              <a:t>Title: </a:t>
            </a:r>
            <a:r>
              <a:rPr lang="en-US" sz="2400" b="1" dirty="0" err="1">
                <a:latin typeface="Arial" panose="020B0604020202020204"/>
                <a:cs typeface="Arial" panose="020B0604020202020204"/>
              </a:rPr>
              <a:t>NutriSync</a:t>
            </a:r>
            <a:r>
              <a:rPr lang="en-US" sz="2400" b="1" dirty="0">
                <a:latin typeface="Arial" panose="020B0604020202020204"/>
                <a:cs typeface="Arial" panose="020B0604020202020204"/>
              </a:rPr>
              <a:t> AI: An Intelligent Digital Health Ecosystem for Obesity Prevention Among Young Adults (18–25 Years) in the UK</a:t>
            </a:r>
            <a:br>
              <a:rPr lang="en-US" sz="2400" b="1" dirty="0">
                <a:latin typeface="Arial" panose="020B0604020202020204"/>
                <a:cs typeface="Arial" panose="020B0604020202020204"/>
              </a:rPr>
            </a:br>
            <a:br>
              <a:rPr lang="en-US" sz="2400" b="1" dirty="0">
                <a:latin typeface="Arial" panose="020B0604020202020204"/>
                <a:cs typeface="Arial" panose="020B0604020202020204"/>
              </a:rPr>
            </a:br>
            <a:r>
              <a:rPr lang="en-US" altLang="en-US" sz="2400" b="1" dirty="0">
                <a:latin typeface="Arial" panose="020B0604020202020204"/>
                <a:cs typeface="Arial" panose="020B0604020202020204"/>
              </a:rPr>
              <a:t>Student’s name: </a:t>
            </a:r>
            <a:r>
              <a:rPr lang="en-IN" altLang="en-US" sz="2400" b="1" dirty="0" err="1">
                <a:latin typeface="Arial" panose="020B0604020202020204"/>
                <a:cs typeface="Arial" panose="020B0604020202020204"/>
              </a:rPr>
              <a:t>Zakiyabanu</a:t>
            </a:r>
            <a:r>
              <a:rPr lang="en-IN" altLang="en-US" sz="2400" b="1">
                <a:latin typeface="Arial" panose="020B0604020202020204"/>
                <a:cs typeface="Arial" panose="020B0604020202020204"/>
              </a:rPr>
              <a:t> Malek</a:t>
            </a:r>
            <a:br>
              <a:rPr lang="en-US" altLang="en-US" sz="2400" b="1" dirty="0">
                <a:latin typeface="Arial" panose="020B0604020202020204"/>
                <a:cs typeface="Arial" panose="020B0604020202020204"/>
              </a:rPr>
            </a:br>
            <a:br>
              <a:rPr lang="en-US" altLang="en-US" sz="2400" b="1" dirty="0">
                <a:latin typeface="Arial" panose="020B0604020202020204"/>
                <a:cs typeface="Arial" panose="020B0604020202020204"/>
              </a:rPr>
            </a:br>
            <a:r>
              <a:rPr lang="en-US" altLang="en-US" sz="2400" b="1" dirty="0">
                <a:latin typeface="Arial" panose="020B0604020202020204"/>
                <a:cs typeface="Arial" panose="020B0604020202020204"/>
              </a:rPr>
              <a:t>Student number: 2531983</a:t>
            </a:r>
            <a:endParaRPr lang="en-US" sz="9600" dirty="0"/>
          </a:p>
        </p:txBody>
      </p:sp>
      <p:pic>
        <p:nvPicPr>
          <p:cNvPr id="4" name="Picture 3"/>
          <p:cNvPicPr>
            <a:picLocks noChangeAspect="1"/>
          </p:cNvPicPr>
          <p:nvPr/>
        </p:nvPicPr>
        <p:blipFill>
          <a:blip r:embed="rId2"/>
          <a:stretch>
            <a:fillRect/>
          </a:stretch>
        </p:blipFill>
        <p:spPr>
          <a:xfrm>
            <a:off x="0" y="20320"/>
            <a:ext cx="2174240" cy="1041400"/>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alpha val="5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07350" y="704215"/>
            <a:ext cx="2105640" cy="789939"/>
          </a:xfrm>
        </p:spPr>
        <p:style>
          <a:lnRef idx="2">
            <a:schemeClr val="accent5"/>
          </a:lnRef>
          <a:fillRef idx="1">
            <a:schemeClr val="lt1"/>
          </a:fillRef>
          <a:effectRef idx="0">
            <a:schemeClr val="accent5"/>
          </a:effectRef>
          <a:fontRef idx="minor">
            <a:schemeClr val="dk1"/>
          </a:fontRef>
        </p:style>
        <p:txBody>
          <a:bodyPr>
            <a:normAutofit fontScale="90000"/>
          </a:bodyPr>
          <a:lstStyle/>
          <a:p>
            <a:pPr algn="just"/>
            <a:br>
              <a:rPr lang="en-US" sz="2800" b="1" dirty="0">
                <a:latin typeface="Arial" panose="020B0604020202020204"/>
                <a:cs typeface="Arial" panose="020B0604020202020204"/>
              </a:rPr>
            </a:br>
            <a:r>
              <a:rPr lang="en-US" sz="2800" b="1" dirty="0">
                <a:latin typeface="Arial" panose="020B0604020202020204"/>
                <a:cs typeface="Arial" panose="020B0604020202020204"/>
              </a:rPr>
              <a:t>Benefits and future Impact</a:t>
            </a:r>
            <a:endParaRPr lang="en-US" sz="2800" dirty="0"/>
          </a:p>
          <a:p>
            <a:pPr algn="just"/>
            <a:endParaRPr lang="en-US" sz="2800" b="1" dirty="0">
              <a:latin typeface="Arial" panose="020B0604020202020204"/>
              <a:cs typeface="Arial" panose="020B0604020202020204"/>
            </a:endParaRPr>
          </a:p>
        </p:txBody>
      </p:sp>
      <p:sp>
        <p:nvSpPr>
          <p:cNvPr id="3" name="TextBox 2"/>
          <p:cNvSpPr txBox="1"/>
          <p:nvPr/>
        </p:nvSpPr>
        <p:spPr>
          <a:xfrm>
            <a:off x="2785110" y="1318895"/>
            <a:ext cx="6409055" cy="4439920"/>
          </a:xfrm>
          <a:prstGeom prst="rect">
            <a:avLst/>
          </a:prstGeom>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noAutofit/>
          </a:bodyPr>
          <a:lstStyle/>
          <a:p>
            <a:pPr algn="just">
              <a:lnSpc>
                <a:spcPct val="150000"/>
              </a:lnSpc>
              <a:buFont typeface="Arial" panose="020B0604020202020204"/>
              <a:buChar char="•"/>
            </a:pPr>
            <a:r>
              <a:rPr lang="en-IN" altLang="en-US" dirty="0" err="1">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NutriSync</a:t>
            </a:r>
            <a:r>
              <a:rPr lang="en-US" dirty="0">
                <a:latin typeface="Arial" panose="020B0604020202020204" pitchFamily="34" charset="0"/>
                <a:cs typeface="Arial" panose="020B0604020202020204" pitchFamily="34" charset="0"/>
              </a:rPr>
              <a:t> is a new digital platform that will help prevent obesity</a:t>
            </a:r>
            <a:r>
              <a:rPr lang="en-IN" altLang="en-US" dirty="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 </a:t>
            </a:r>
          </a:p>
          <a:p>
            <a:pPr algn="just">
              <a:lnSpc>
                <a:spcPct val="150000"/>
              </a:lnSpc>
              <a:buFont typeface="Arial" panose="020B0604020202020204"/>
              <a:buChar char="•"/>
            </a:pPr>
            <a:r>
              <a:rPr lang="en-IN" altLang="en-US" dirty="0">
                <a:latin typeface="Arial" panose="020B0604020202020204" pitchFamily="34" charset="0"/>
                <a:cs typeface="Arial" panose="020B0604020202020204" pitchFamily="34" charset="0"/>
              </a:rPr>
              <a:t> It</a:t>
            </a:r>
            <a:r>
              <a:rPr lang="en-US" dirty="0">
                <a:latin typeface="Arial" panose="020B0604020202020204" pitchFamily="34" charset="0"/>
                <a:cs typeface="Arial" panose="020B0604020202020204" pitchFamily="34" charset="0"/>
              </a:rPr>
              <a:t> continuously tracking dietary nutrients, physical exercise and lifestyle habits. </a:t>
            </a:r>
            <a:endParaRPr lang="en-US">
              <a:latin typeface="Arial" panose="020B0604020202020204" pitchFamily="34" charset="0"/>
              <a:cs typeface="Arial" panose="020B0604020202020204" pitchFamily="34" charset="0"/>
            </a:endParaRPr>
          </a:p>
          <a:p>
            <a:pPr algn="just">
              <a:lnSpc>
                <a:spcPct val="150000"/>
              </a:lnSpc>
              <a:buFont typeface="Arial" panose="020B0604020202020204"/>
              <a:buChar char="•"/>
            </a:pPr>
            <a:r>
              <a:rPr lang="en-US">
                <a:latin typeface="Arial" panose="020B0604020202020204" pitchFamily="34" charset="0"/>
                <a:cs typeface="Arial" panose="020B0604020202020204" pitchFamily="34" charset="0"/>
              </a:rPr>
              <a:t> The intervention can decrease the prevalence of obesity, enhance nutrition and physical activity, decrease healthcare costs and improve the quality of life</a:t>
            </a:r>
            <a:r>
              <a:rPr lang="en-IN" altLang="en-US">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sym typeface="+mn-ea"/>
              </a:rPr>
              <a:t>(Irvin </a:t>
            </a:r>
            <a:r>
              <a:rPr lang="en-US" i="1" dirty="0">
                <a:latin typeface="Arial" panose="020B0604020202020204" pitchFamily="34" charset="0"/>
                <a:cs typeface="Arial" panose="020B0604020202020204" pitchFamily="34" charset="0"/>
                <a:sym typeface="+mn-ea"/>
              </a:rPr>
              <a:t>et al.,</a:t>
            </a:r>
            <a:r>
              <a:rPr lang="en-US" dirty="0">
                <a:latin typeface="Arial" panose="020B0604020202020204" pitchFamily="34" charset="0"/>
                <a:cs typeface="Arial" panose="020B0604020202020204" pitchFamily="34" charset="0"/>
                <a:sym typeface="+mn-ea"/>
              </a:rPr>
              <a:t> 2023)</a:t>
            </a:r>
            <a:r>
              <a:rPr lang="en-US">
                <a:latin typeface="Arial" panose="020B0604020202020204" pitchFamily="34" charset="0"/>
                <a:cs typeface="Arial" panose="020B0604020202020204" pitchFamily="34" charset="0"/>
              </a:rPr>
              <a:t>. </a:t>
            </a:r>
          </a:p>
          <a:p>
            <a:pPr algn="just">
              <a:lnSpc>
                <a:spcPct val="150000"/>
              </a:lnSpc>
              <a:buFont typeface="Arial" panose="020B0604020202020204"/>
              <a:buChar char="•"/>
            </a:pPr>
            <a:r>
              <a:rPr lang="en-IN" altLang="en-US">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It is also consistent with the change that the NHS is undergoing of preventative, technology-enabled healthcare (NHS England, 2024).</a:t>
            </a:r>
            <a:endParaRPr lang="en-US" dirty="0">
              <a:latin typeface="Arial" panose="020B0604020202020204" pitchFamily="34" charset="0"/>
              <a:cs typeface="Arial" panose="020B0604020202020204" pitchFamily="34" charset="0"/>
            </a:endParaRPr>
          </a:p>
        </p:txBody>
      </p:sp>
      <p:sp>
        <p:nvSpPr>
          <p:cNvPr id="6" name="TextBox 5"/>
          <p:cNvSpPr txBox="1"/>
          <p:nvPr/>
        </p:nvSpPr>
        <p:spPr>
          <a:xfrm>
            <a:off x="9499600" y="4424045"/>
            <a:ext cx="2545080" cy="1335405"/>
          </a:xfrm>
          <a:prstGeom prst="rect">
            <a:avLst/>
          </a:prstGeom>
          <a:noFill/>
        </p:spPr>
        <p:txBody>
          <a:bodyPr rot="0" spcFirstLastPara="0" vertOverflow="overflow" horzOverflow="overflow" vert="horz" wrap="square" lIns="91440" tIns="45720" rIns="91440" bIns="45720" numCol="1" spcCol="0" rtlCol="0" fromWordArt="0" anchor="t" anchorCtr="0" forceAA="0" compatLnSpc="1">
            <a:noAutofit/>
          </a:bodyPr>
          <a:lstStyle/>
          <a:p>
            <a:pPr algn="ctr"/>
            <a:r>
              <a:rPr lang="en-IN" b="1">
                <a:solidFill>
                  <a:srgbClr val="000000"/>
                </a:solidFill>
                <a:latin typeface="Arial" panose="020B0604020202020204" pitchFamily="34" charset="0"/>
                <a:cs typeface="Arial" panose="020B0604020202020204" pitchFamily="34" charset="0"/>
              </a:rPr>
              <a:t>Tracking physical activity</a:t>
            </a:r>
          </a:p>
          <a:p>
            <a:pPr algn="ctr"/>
            <a:r>
              <a:rPr lang="en-US" i="0" u="none" strike="noStrike" dirty="0">
                <a:solidFill>
                  <a:srgbClr val="000000"/>
                </a:solidFill>
                <a:latin typeface="Arial" panose="020B0604020202020204" pitchFamily="34" charset="0"/>
                <a:ea typeface="Arial" panose="020B0604020202020204"/>
                <a:cs typeface="Arial" panose="020B0604020202020204" pitchFamily="34" charset="0"/>
              </a:rPr>
              <a:t>(Source: </a:t>
            </a:r>
            <a:r>
              <a:rPr lang="en-IN" altLang="en-US" i="0" u="none" strike="noStrike" dirty="0">
                <a:solidFill>
                  <a:srgbClr val="000000"/>
                </a:solidFill>
                <a:latin typeface="Arial" panose="020B0604020202020204" pitchFamily="34" charset="0"/>
                <a:ea typeface="Arial" panose="020B0604020202020204"/>
                <a:cs typeface="Arial" panose="020B0604020202020204" pitchFamily="34" charset="0"/>
              </a:rPr>
              <a:t>I</a:t>
            </a:r>
            <a:r>
              <a:rPr lang="en-US" dirty="0" err="1">
                <a:solidFill>
                  <a:srgbClr val="000000"/>
                </a:solidFill>
                <a:latin typeface="Arial" panose="020B0604020202020204" pitchFamily="34" charset="0"/>
                <a:ea typeface="Arial" panose="020B0604020202020204"/>
                <a:cs typeface="Arial" panose="020B0604020202020204" pitchFamily="34" charset="0"/>
              </a:rPr>
              <a:t>stock</a:t>
            </a:r>
            <a:r>
              <a:rPr lang="en-US" i="0" u="none" strike="noStrike" dirty="0">
                <a:solidFill>
                  <a:srgbClr val="000000"/>
                </a:solidFill>
                <a:latin typeface="Arial" panose="020B0604020202020204" pitchFamily="34" charset="0"/>
                <a:ea typeface="Arial" panose="020B0604020202020204"/>
                <a:cs typeface="Arial" panose="020B0604020202020204" pitchFamily="34" charset="0"/>
              </a:rPr>
              <a:t>, 2026)</a:t>
            </a:r>
            <a:endParaRPr lang="en-US" dirty="0">
              <a:latin typeface="Arial" panose="020B0604020202020204" pitchFamily="34" charset="0"/>
              <a:cs typeface="Arial" panose="020B0604020202020204" pitchFamily="34" charset="0"/>
            </a:endParaRPr>
          </a:p>
          <a:p>
            <a:pPr algn="ct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2"/>
          <a:stretch>
            <a:fillRect/>
          </a:stretch>
        </p:blipFill>
        <p:spPr>
          <a:xfrm>
            <a:off x="41275" y="1771015"/>
            <a:ext cx="2637790" cy="3987800"/>
          </a:xfrm>
          <a:prstGeom prst="rect">
            <a:avLst/>
          </a:prstGeom>
        </p:spPr>
      </p:pic>
      <p:pic>
        <p:nvPicPr>
          <p:cNvPr id="8" name="Picture 7"/>
          <p:cNvPicPr>
            <a:picLocks noChangeAspect="1"/>
          </p:cNvPicPr>
          <p:nvPr/>
        </p:nvPicPr>
        <p:blipFill>
          <a:blip r:embed="rId3"/>
          <a:stretch>
            <a:fillRect/>
          </a:stretch>
        </p:blipFill>
        <p:spPr>
          <a:xfrm>
            <a:off x="9305925" y="504825"/>
            <a:ext cx="2738755" cy="3660775"/>
          </a:xfrm>
          <a:prstGeom prst="rect">
            <a:avLst/>
          </a:prstGeom>
        </p:spPr>
      </p:pic>
      <p:sp>
        <p:nvSpPr>
          <p:cNvPr id="4" name="TextBox 3"/>
          <p:cNvSpPr txBox="1"/>
          <p:nvPr/>
        </p:nvSpPr>
        <p:spPr>
          <a:xfrm>
            <a:off x="635" y="5759450"/>
            <a:ext cx="2678430" cy="922020"/>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algn="ctr"/>
            <a:r>
              <a:rPr lang="en-IN" altLang="en-US" b="1" i="0" u="none" strike="noStrike">
                <a:solidFill>
                  <a:srgbClr val="000000"/>
                </a:solidFill>
                <a:latin typeface="Arial" panose="020B0604020202020204" pitchFamily="34" charset="0"/>
                <a:ea typeface="Arial" panose="020B0604020202020204"/>
                <a:cs typeface="Arial" panose="020B0604020202020204" pitchFamily="34" charset="0"/>
              </a:rPr>
              <a:t>Healthy lifestyle</a:t>
            </a:r>
            <a:r>
              <a:rPr lang="en-US" b="1" i="0" u="none" strike="noStrike">
                <a:solidFill>
                  <a:srgbClr val="000000"/>
                </a:solidFill>
                <a:latin typeface="Arial" panose="020B0604020202020204" pitchFamily="34" charset="0"/>
                <a:ea typeface="Arial" panose="020B0604020202020204"/>
                <a:cs typeface="Arial" panose="020B0604020202020204" pitchFamily="34" charset="0"/>
              </a:rPr>
              <a:t> </a:t>
            </a:r>
          </a:p>
          <a:p>
            <a:pPr algn="ctr"/>
            <a:r>
              <a:rPr lang="en-US" b="0" i="0" u="none" strike="noStrike">
                <a:solidFill>
                  <a:srgbClr val="000000"/>
                </a:solidFill>
                <a:latin typeface="Arial" panose="020B0604020202020204" pitchFamily="34" charset="0"/>
                <a:ea typeface="Arial" panose="020B0604020202020204"/>
                <a:cs typeface="Arial" panose="020B0604020202020204" pitchFamily="34" charset="0"/>
              </a:rPr>
              <a:t>(Source: </a:t>
            </a:r>
            <a:r>
              <a:rPr lang="en-IN" altLang="en-US" b="0" i="0" u="none" strike="noStrike">
                <a:solidFill>
                  <a:srgbClr val="000000"/>
                </a:solidFill>
                <a:latin typeface="Arial" panose="020B0604020202020204" pitchFamily="34" charset="0"/>
                <a:ea typeface="Arial" panose="020B0604020202020204"/>
                <a:cs typeface="Arial" panose="020B0604020202020204" pitchFamily="34" charset="0"/>
              </a:rPr>
              <a:t>I</a:t>
            </a:r>
            <a:r>
              <a:rPr lang="en-US" b="0" i="0" u="none" strike="noStrike">
                <a:solidFill>
                  <a:srgbClr val="000000"/>
                </a:solidFill>
                <a:latin typeface="Arial" panose="020B0604020202020204" pitchFamily="34" charset="0"/>
                <a:ea typeface="Arial" panose="020B0604020202020204"/>
                <a:cs typeface="Arial" panose="020B0604020202020204" pitchFamily="34" charset="0"/>
              </a:rPr>
              <a:t>stock, 2026)</a:t>
            </a:r>
            <a:endParaRPr lang="en-US">
              <a:latin typeface="Arial" panose="020B0604020202020204" pitchFamily="34" charset="0"/>
              <a:cs typeface="Arial" panose="020B0604020202020204" pitchFamily="34" charset="0"/>
            </a:endParaRPr>
          </a:p>
          <a:p>
            <a:pPr algn="ctr"/>
            <a:endParaRPr lang="en-US">
              <a:latin typeface="Arial" panose="020B0604020202020204" pitchFamily="34" charset="0"/>
              <a:cs typeface="Arial" panose="020B0604020202020204" pitchFamily="34" charset="0"/>
            </a:endParaRPr>
          </a:p>
        </p:txBody>
      </p:sp>
    </p:spTree>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alpha val="5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990850" y="204470"/>
            <a:ext cx="6207760" cy="673100"/>
          </a:xfrm>
          <a:noFill/>
          <a:ln>
            <a:noFill/>
          </a:ln>
        </p:spPr>
        <p:style>
          <a:lnRef idx="3">
            <a:schemeClr val="lt1"/>
          </a:lnRef>
          <a:fillRef idx="1">
            <a:schemeClr val="accent3"/>
          </a:fillRef>
          <a:effectRef idx="1">
            <a:schemeClr val="accent3"/>
          </a:effectRef>
          <a:fontRef idx="minor">
            <a:schemeClr val="lt1"/>
          </a:fontRef>
        </p:style>
        <p:txBody>
          <a:bodyPr>
            <a:noAutofit/>
          </a:bodyPr>
          <a:lstStyle/>
          <a:p>
            <a:pPr algn="just"/>
            <a:r>
              <a:rPr lang="en-US" sz="3600" b="1" dirty="0">
                <a:latin typeface="Arial" panose="020B0604020202020204"/>
                <a:cs typeface="Arial" panose="020B0604020202020204"/>
              </a:rPr>
              <a:t>Early Obesity Prevention</a:t>
            </a:r>
            <a:endParaRPr lang="en-US" sz="3600" dirty="0"/>
          </a:p>
        </p:txBody>
      </p:sp>
      <p:sp>
        <p:nvSpPr>
          <p:cNvPr id="4" name="TextBox 3"/>
          <p:cNvSpPr txBox="1"/>
          <p:nvPr/>
        </p:nvSpPr>
        <p:spPr>
          <a:xfrm>
            <a:off x="142875" y="1014095"/>
            <a:ext cx="8472805" cy="5782945"/>
          </a:xfrm>
          <a:prstGeom prst="rect">
            <a:avLst/>
          </a:prstGeom>
          <a:noFill/>
          <a:ln>
            <a:noFill/>
          </a:ln>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noAutofit/>
          </a:bodyPr>
          <a:lstStyle/>
          <a:p>
            <a:pPr marL="285750" indent="-285750" algn="just">
              <a:lnSpc>
                <a:spcPct val="150000"/>
              </a:lnSpc>
              <a:buFont typeface="Arial" panose="020B0604020202020204"/>
              <a:buChar char="•"/>
            </a:pPr>
            <a:r>
              <a:rPr lang="en-US" altLang="en-US" dirty="0" err="1">
                <a:latin typeface="Arial" panose="020B0604020202020204" pitchFamily="34" charset="0"/>
                <a:cs typeface="Arial" panose="020B0604020202020204" pitchFamily="34" charset="0"/>
              </a:rPr>
              <a:t>NutriSync</a:t>
            </a:r>
            <a:r>
              <a:rPr lang="en-US" altLang="en-US" dirty="0">
                <a:latin typeface="Arial" panose="020B0604020202020204" pitchFamily="34" charset="0"/>
                <a:cs typeface="Arial" panose="020B0604020202020204" pitchFamily="34" charset="0"/>
              </a:rPr>
              <a:t> is an AI-based app that is aimed at early prevention and is therefore in constant surveillance of eating habits and physical activity.</a:t>
            </a:r>
          </a:p>
          <a:p>
            <a:pPr marL="285750" indent="-285750" algn="just">
              <a:lnSpc>
                <a:spcPct val="150000"/>
              </a:lnSpc>
              <a:buFont typeface="Arial" panose="020B0604020202020204"/>
              <a:buChar char="•"/>
            </a:pPr>
            <a:r>
              <a:rPr lang="en-US" altLang="en-US" dirty="0">
                <a:latin typeface="Arial" panose="020B0604020202020204" pitchFamily="34" charset="0"/>
                <a:cs typeface="Arial" panose="020B0604020202020204" pitchFamily="34" charset="0"/>
              </a:rPr>
              <a:t>This is allowing its users to detect their unhealthy habits before they gain too much weight (Hinchliffe et al., 2022).</a:t>
            </a:r>
          </a:p>
          <a:p>
            <a:pPr marL="285750" indent="-285750" algn="just">
              <a:lnSpc>
                <a:spcPct val="150000"/>
              </a:lnSpc>
              <a:buFont typeface="Arial" panose="020B0604020202020204"/>
              <a:buChar char="•"/>
            </a:pPr>
            <a:r>
              <a:rPr lang="en-US" altLang="en-US" dirty="0">
                <a:latin typeface="Arial" panose="020B0604020202020204" pitchFamily="34" charset="0"/>
                <a:cs typeface="Arial" panose="020B0604020202020204" pitchFamily="34" charset="0"/>
              </a:rPr>
              <a:t>Notifications generated by AI alert users in case calorie consumption, sugar or sodium intake.</a:t>
            </a:r>
          </a:p>
          <a:p>
            <a:pPr marL="285750" indent="-285750" algn="just">
              <a:lnSpc>
                <a:spcPct val="150000"/>
              </a:lnSpc>
              <a:buFont typeface="Arial" panose="020B0604020202020204"/>
              <a:buChar char="•"/>
            </a:pPr>
            <a:r>
              <a:rPr lang="en-US" altLang="en-US" dirty="0">
                <a:latin typeface="Arial" panose="020B0604020202020204" pitchFamily="34" charset="0"/>
                <a:cs typeface="Arial" panose="020B0604020202020204" pitchFamily="34" charset="0"/>
              </a:rPr>
              <a:t>Continuous monitoring is especially useful in the case of young adults.</a:t>
            </a:r>
          </a:p>
          <a:p>
            <a:pPr marL="285750" indent="-285750" algn="just">
              <a:lnSpc>
                <a:spcPct val="150000"/>
              </a:lnSpc>
              <a:buFont typeface="Arial" panose="020B0604020202020204"/>
              <a:buChar char="•"/>
            </a:pPr>
            <a:r>
              <a:rPr lang="en-US" altLang="en-US" dirty="0">
                <a:latin typeface="Arial" panose="020B0604020202020204" pitchFamily="34" charset="0"/>
                <a:cs typeface="Arial" panose="020B0604020202020204" pitchFamily="34" charset="0"/>
              </a:rPr>
              <a:t>As their lifestyles and diets put them at higher risk of developing obesity and non-communicable diseases in the future (Irvin et al., 2023).</a:t>
            </a:r>
          </a:p>
          <a:p>
            <a:pPr marL="285750" indent="-285750" algn="just">
              <a:lnSpc>
                <a:spcPct val="150000"/>
              </a:lnSpc>
              <a:buFont typeface="Arial" panose="020B0604020202020204"/>
              <a:buChar char="•"/>
            </a:pPr>
            <a:r>
              <a:rPr lang="en-US" dirty="0">
                <a:latin typeface="Arial" panose="020B0604020202020204" pitchFamily="34" charset="0"/>
                <a:cs typeface="Arial" panose="020B0604020202020204" pitchFamily="34" charset="0"/>
              </a:rPr>
              <a:t>Preventive digital interventions lower reliance on reactive healthcare by helping to make healthier daily choices</a:t>
            </a:r>
            <a:r>
              <a:rPr lang="en-IN" altLang="en-US"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a:buChar char="•"/>
            </a:pPr>
            <a:r>
              <a:rPr lang="en-US" dirty="0">
                <a:latin typeface="Arial" panose="020B0604020202020204" pitchFamily="34" charset="0"/>
                <a:cs typeface="Arial" panose="020B0604020202020204" pitchFamily="34" charset="0"/>
              </a:rPr>
              <a:t>The NHS England (2024) has revealed that 66 per cent of the adults in England were already overweight or obese, </a:t>
            </a:r>
            <a:r>
              <a:rPr lang="en-IN" altLang="en-US" dirty="0">
                <a:latin typeface="Arial" panose="020B0604020202020204" pitchFamily="34" charset="0"/>
                <a:cs typeface="Arial" panose="020B0604020202020204" pitchFamily="34" charset="0"/>
              </a:rPr>
              <a:t>it is</a:t>
            </a:r>
            <a:r>
              <a:rPr lang="en-US" dirty="0">
                <a:latin typeface="Arial" panose="020B0604020202020204" pitchFamily="34" charset="0"/>
                <a:cs typeface="Arial" panose="020B0604020202020204" pitchFamily="34" charset="0"/>
              </a:rPr>
              <a:t> proving the significance of early preventive measures. </a:t>
            </a:r>
          </a:p>
        </p:txBody>
      </p:sp>
      <p:pic>
        <p:nvPicPr>
          <p:cNvPr id="5" name="Picture 4"/>
          <p:cNvPicPr>
            <a:picLocks noChangeAspect="1"/>
          </p:cNvPicPr>
          <p:nvPr/>
        </p:nvPicPr>
        <p:blipFill>
          <a:blip r:embed="rId2"/>
          <a:stretch>
            <a:fillRect/>
          </a:stretch>
        </p:blipFill>
        <p:spPr>
          <a:xfrm>
            <a:off x="8615045" y="1134745"/>
            <a:ext cx="3503295" cy="4084955"/>
          </a:xfrm>
          <a:prstGeom prst="rect">
            <a:avLst/>
          </a:prstGeom>
        </p:spPr>
      </p:pic>
      <p:sp>
        <p:nvSpPr>
          <p:cNvPr id="6" name="TextBox 5"/>
          <p:cNvSpPr txBox="1"/>
          <p:nvPr/>
        </p:nvSpPr>
        <p:spPr>
          <a:xfrm>
            <a:off x="8298815" y="5124450"/>
            <a:ext cx="3743325" cy="1672590"/>
          </a:xfrm>
          <a:prstGeom prst="rect">
            <a:avLst/>
          </a:prstGeom>
          <a:noFill/>
        </p:spPr>
        <p:txBody>
          <a:bodyPr rot="0" spcFirstLastPara="0" vertOverflow="overflow" horzOverflow="overflow" vert="horz" wrap="square" lIns="91440" tIns="45720" rIns="91440" bIns="45720" numCol="1" spcCol="0" rtlCol="0" fromWordArt="0" anchor="t" anchorCtr="0" forceAA="0" compatLnSpc="1">
            <a:noAutofit/>
          </a:bodyPr>
          <a:lstStyle/>
          <a:p>
            <a:pPr marL="457200" algn="ctr"/>
            <a:endParaRPr lang="en-US" b="0" i="0" u="none" strike="noStrike">
              <a:solidFill>
                <a:srgbClr val="000000"/>
              </a:solidFill>
              <a:latin typeface="Arial" panose="020B0604020202020204"/>
              <a:ea typeface="Arial" panose="020B0604020202020204"/>
              <a:cs typeface="Arial" panose="020B0604020202020204"/>
            </a:endParaRPr>
          </a:p>
          <a:p>
            <a:pPr marL="457200" algn="ctr"/>
            <a:r>
              <a:rPr lang="en-IN" altLang="en-US" b="1" i="0" u="none" strike="noStrike">
                <a:solidFill>
                  <a:srgbClr val="000000"/>
                </a:solidFill>
                <a:latin typeface="Arial" panose="020B0604020202020204"/>
                <a:ea typeface="Arial" panose="020B0604020202020204"/>
                <a:cs typeface="Arial" panose="020B0604020202020204"/>
              </a:rPr>
              <a:t>S</a:t>
            </a:r>
            <a:r>
              <a:rPr lang="en-US" b="1" i="0" u="none" strike="noStrike">
                <a:solidFill>
                  <a:srgbClr val="000000"/>
                </a:solidFill>
                <a:latin typeface="Arial" panose="020B0604020202020204"/>
                <a:ea typeface="Arial" panose="020B0604020202020204"/>
                <a:cs typeface="Arial" panose="020B0604020202020204"/>
              </a:rPr>
              <a:t>martwatch </a:t>
            </a:r>
            <a:r>
              <a:rPr lang="en-IN" altLang="en-US" b="1" i="0" u="none" strike="noStrike">
                <a:solidFill>
                  <a:srgbClr val="000000"/>
                </a:solidFill>
                <a:latin typeface="Arial" panose="020B0604020202020204"/>
                <a:ea typeface="Arial" panose="020B0604020202020204"/>
                <a:cs typeface="Arial" panose="020B0604020202020204"/>
              </a:rPr>
              <a:t>for </a:t>
            </a:r>
            <a:r>
              <a:rPr lang="en-US" b="1" i="0" u="none" strike="noStrike">
                <a:solidFill>
                  <a:srgbClr val="000000"/>
                </a:solidFill>
                <a:latin typeface="Arial" panose="020B0604020202020204"/>
                <a:ea typeface="Arial" panose="020B0604020202020204"/>
                <a:cs typeface="Arial" panose="020B0604020202020204"/>
              </a:rPr>
              <a:t>receiving an obesity risk alert</a:t>
            </a:r>
          </a:p>
          <a:p>
            <a:pPr marL="457200" algn="ctr"/>
            <a:r>
              <a:rPr lang="en-US" b="0" i="0" u="none" strike="noStrike">
                <a:solidFill>
                  <a:srgbClr val="000000"/>
                </a:solidFill>
                <a:latin typeface="Arial" panose="020B0604020202020204"/>
                <a:ea typeface="Arial" panose="020B0604020202020204"/>
                <a:cs typeface="Arial" panose="020B0604020202020204"/>
              </a:rPr>
              <a:t>(Source:</a:t>
            </a:r>
            <a:r>
              <a:rPr lang="en-IN" altLang="en-US" b="0" i="0" u="none" strike="noStrike">
                <a:solidFill>
                  <a:srgbClr val="000000"/>
                </a:solidFill>
                <a:latin typeface="Arial" panose="020B0604020202020204"/>
                <a:ea typeface="Arial" panose="020B0604020202020204"/>
                <a:cs typeface="Arial" panose="020B0604020202020204"/>
              </a:rPr>
              <a:t> U</a:t>
            </a:r>
            <a:r>
              <a:rPr lang="en-US" b="0" i="0" u="none" strike="noStrike">
                <a:solidFill>
                  <a:srgbClr val="000000"/>
                </a:solidFill>
                <a:latin typeface="Arial" panose="020B0604020202020204"/>
                <a:ea typeface="Arial" panose="020B0604020202020204"/>
                <a:cs typeface="Arial" panose="020B0604020202020204"/>
              </a:rPr>
              <a:t>hhospitals, 2026)</a:t>
            </a:r>
          </a:p>
        </p:txBody>
      </p:sp>
    </p:spTree>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alpha val="5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18135" y="168275"/>
            <a:ext cx="11650980" cy="763270"/>
          </a:xfrm>
          <a:ln>
            <a:noFill/>
          </a:ln>
        </p:spPr>
        <p:style>
          <a:lnRef idx="2">
            <a:schemeClr val="accent2"/>
          </a:lnRef>
          <a:fillRef idx="1">
            <a:schemeClr val="lt1"/>
          </a:fillRef>
          <a:effectRef idx="0">
            <a:schemeClr val="accent2"/>
          </a:effectRef>
          <a:fontRef idx="minor">
            <a:schemeClr val="dk1"/>
          </a:fontRef>
        </p:style>
        <p:txBody>
          <a:bodyPr>
            <a:normAutofit/>
          </a:bodyPr>
          <a:lstStyle/>
          <a:p>
            <a:pPr algn="ctr"/>
            <a:r>
              <a:rPr lang="en-US" sz="2800" b="1" dirty="0">
                <a:latin typeface="Arial" panose="020B0604020202020204"/>
                <a:cs typeface="Arial" panose="020B0604020202020204"/>
              </a:rPr>
              <a:t>Improved Nutrition &amp; Better Physical Activity</a:t>
            </a:r>
          </a:p>
        </p:txBody>
      </p:sp>
      <p:sp>
        <p:nvSpPr>
          <p:cNvPr id="3" name="TextBox 2"/>
          <p:cNvSpPr txBox="1"/>
          <p:nvPr/>
        </p:nvSpPr>
        <p:spPr>
          <a:xfrm>
            <a:off x="228600" y="1029335"/>
            <a:ext cx="8087360" cy="5828665"/>
          </a:xfrm>
          <a:prstGeom prst="rect">
            <a:avLst/>
          </a:prstGeom>
          <a:noFill/>
          <a:ln>
            <a:noFill/>
          </a:ln>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noAutofit/>
          </a:bodyPr>
          <a:lstStyle/>
          <a:p>
            <a:pPr marL="285750" indent="-285750" algn="just">
              <a:lnSpc>
                <a:spcPct val="150000"/>
              </a:lnSpc>
              <a:buFont typeface="Arial" panose="020B0604020202020204"/>
              <a:buChar char="•"/>
            </a:pPr>
            <a:r>
              <a:rPr lang="en-US" altLang="en-US" dirty="0">
                <a:latin typeface="Arial" panose="020B0604020202020204" pitchFamily="34" charset="0"/>
                <a:cs typeface="Arial" panose="020B0604020202020204" pitchFamily="34" charset="0"/>
              </a:rPr>
              <a:t>The Smart Plate automatically scans the type of food, the size and the composition of the food.</a:t>
            </a:r>
          </a:p>
          <a:p>
            <a:pPr marL="285750" indent="-285750" algn="just">
              <a:lnSpc>
                <a:spcPct val="150000"/>
              </a:lnSpc>
              <a:buFont typeface="Arial" panose="020B0604020202020204"/>
              <a:buChar char="•"/>
            </a:pPr>
            <a:r>
              <a:rPr lang="en-US" altLang="en-US" dirty="0">
                <a:latin typeface="Arial" panose="020B0604020202020204" pitchFamily="34" charset="0"/>
                <a:cs typeface="Arial" panose="020B0604020202020204" pitchFamily="34" charset="0"/>
              </a:rPr>
              <a:t>It is making users aware of their calorie, protein, fat, sugar, sodium, and cholesterol intake without having to log food manually (Irvin et al., 2023).</a:t>
            </a:r>
          </a:p>
          <a:p>
            <a:pPr marL="285750" indent="-285750" algn="just">
              <a:lnSpc>
                <a:spcPct val="150000"/>
              </a:lnSpc>
              <a:buFont typeface="Arial" panose="020B0604020202020204"/>
              <a:buChar char="•"/>
            </a:pPr>
            <a:r>
              <a:rPr lang="en-US" altLang="en-US" dirty="0">
                <a:latin typeface="Arial" panose="020B0604020202020204" pitchFamily="34" charset="0"/>
                <a:cs typeface="Arial" panose="020B0604020202020204" pitchFamily="34" charset="0"/>
              </a:rPr>
              <a:t>At the same time, the Smart Band tracks the number of calories burned daily, heart rate, quality of sleep and sedentary behaviour. </a:t>
            </a:r>
          </a:p>
          <a:p>
            <a:pPr marL="285750" indent="-285750" algn="just">
              <a:lnSpc>
                <a:spcPct val="150000"/>
              </a:lnSpc>
              <a:buFont typeface="Arial" panose="020B0604020202020204"/>
              <a:buChar char="•"/>
            </a:pPr>
            <a:r>
              <a:rPr lang="en-US" altLang="en-US" dirty="0">
                <a:latin typeface="Arial" panose="020B0604020202020204" pitchFamily="34" charset="0"/>
                <a:cs typeface="Arial" panose="020B0604020202020204" pitchFamily="34" charset="0"/>
              </a:rPr>
              <a:t>This actually allows tracking physical activity and general health extensively.</a:t>
            </a:r>
          </a:p>
          <a:p>
            <a:pPr marL="285750" indent="-285750" algn="just">
              <a:lnSpc>
                <a:spcPct val="150000"/>
              </a:lnSpc>
              <a:buFont typeface="Arial" panose="020B0604020202020204"/>
              <a:buChar char="•"/>
            </a:pPr>
            <a:r>
              <a:rPr lang="en-US" altLang="en-US" dirty="0">
                <a:latin typeface="Arial" panose="020B0604020202020204" pitchFamily="34" charset="0"/>
                <a:cs typeface="Arial" panose="020B0604020202020204" pitchFamily="34" charset="0"/>
              </a:rPr>
              <a:t>The AI Mobile Application combines the data on both gadgets to offer a customised food plan, exercise targets and healthier living suggestions, which encourages a healthy balance and workouts.</a:t>
            </a:r>
          </a:p>
          <a:p>
            <a:pPr marL="285750" indent="-285750" algn="just">
              <a:lnSpc>
                <a:spcPct val="150000"/>
              </a:lnSpc>
              <a:buFont typeface="Arial" panose="020B0604020202020204"/>
              <a:buChar char="•"/>
            </a:pPr>
            <a:r>
              <a:rPr lang="en-US" altLang="en-US" dirty="0">
                <a:latin typeface="Arial" panose="020B0604020202020204" pitchFamily="34" charset="0"/>
                <a:cs typeface="Arial" panose="020B0604020202020204" pitchFamily="34" charset="0"/>
              </a:rPr>
              <a:t>Wearable technologies help them maintain healthy behaviours in the long term than traditional modes of self-monitoring (Dounavi and Tsoumani, 2019).</a:t>
            </a:r>
          </a:p>
        </p:txBody>
      </p:sp>
      <p:pic>
        <p:nvPicPr>
          <p:cNvPr id="4" name="Picture 3"/>
          <p:cNvPicPr>
            <a:picLocks noChangeAspect="1"/>
          </p:cNvPicPr>
          <p:nvPr/>
        </p:nvPicPr>
        <p:blipFill>
          <a:blip r:embed="rId2"/>
          <a:stretch>
            <a:fillRect/>
          </a:stretch>
        </p:blipFill>
        <p:spPr>
          <a:xfrm>
            <a:off x="8561705" y="1154430"/>
            <a:ext cx="3372485" cy="3876675"/>
          </a:xfrm>
          <a:prstGeom prst="rect">
            <a:avLst/>
          </a:prstGeom>
        </p:spPr>
      </p:pic>
      <p:sp>
        <p:nvSpPr>
          <p:cNvPr id="5" name="TextBox 4"/>
          <p:cNvSpPr txBox="1"/>
          <p:nvPr/>
        </p:nvSpPr>
        <p:spPr>
          <a:xfrm>
            <a:off x="8413750" y="5033010"/>
            <a:ext cx="3446145" cy="717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noAutofit/>
          </a:bodyPr>
          <a:lstStyle/>
          <a:p>
            <a:pPr marL="457200" algn="ctr"/>
            <a:endParaRPr lang="en-US" b="0" i="0" u="none" strike="noStrike">
              <a:solidFill>
                <a:srgbClr val="000000"/>
              </a:solidFill>
              <a:latin typeface="Arial" panose="020B0604020202020204" pitchFamily="34" charset="0"/>
              <a:ea typeface="Arial" panose="020B0604020202020204"/>
              <a:cs typeface="Arial" panose="020B0604020202020204" pitchFamily="34" charset="0"/>
            </a:endParaRPr>
          </a:p>
          <a:p>
            <a:pPr marL="457200" algn="ctr"/>
            <a:r>
              <a:rPr lang="en-US" b="1" i="0" u="none" strike="noStrike">
                <a:solidFill>
                  <a:srgbClr val="000000"/>
                </a:solidFill>
                <a:latin typeface="Arial" panose="020B0604020202020204" pitchFamily="34" charset="0"/>
                <a:ea typeface="Arial" panose="020B0604020202020204"/>
                <a:cs typeface="Arial" panose="020B0604020202020204" pitchFamily="34" charset="0"/>
              </a:rPr>
              <a:t>Smart Plate optimisation</a:t>
            </a:r>
          </a:p>
          <a:p>
            <a:pPr marL="457200" algn="ctr"/>
            <a:r>
              <a:rPr lang="en-US" b="0" i="0" u="none" strike="noStrike">
                <a:solidFill>
                  <a:srgbClr val="000000"/>
                </a:solidFill>
                <a:latin typeface="Arial" panose="020B0604020202020204" pitchFamily="34" charset="0"/>
                <a:ea typeface="Arial" panose="020B0604020202020204"/>
                <a:cs typeface="Arial" panose="020B0604020202020204" pitchFamily="34" charset="0"/>
              </a:rPr>
              <a:t>(Source: ABC, 2020)</a:t>
            </a:r>
            <a:endParaRPr lang="en-US">
              <a:latin typeface="Arial" panose="020B0604020202020204" pitchFamily="34" charset="0"/>
              <a:cs typeface="Arial" panose="020B0604020202020204" pitchFamily="34" charset="0"/>
            </a:endParaRPr>
          </a:p>
        </p:txBody>
      </p:sp>
    </p:spTree>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alpha val="5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680" y="113030"/>
            <a:ext cx="2459355" cy="6656070"/>
          </a:xfrm>
          <a:ln>
            <a:noFill/>
          </a:ln>
        </p:spPr>
        <p:style>
          <a:lnRef idx="2">
            <a:schemeClr val="accent5"/>
          </a:lnRef>
          <a:fillRef idx="1">
            <a:schemeClr val="lt1"/>
          </a:fillRef>
          <a:effectRef idx="0">
            <a:schemeClr val="accent5"/>
          </a:effectRef>
          <a:fontRef idx="minor">
            <a:schemeClr val="dk1"/>
          </a:fontRef>
        </p:style>
        <p:txBody>
          <a:bodyPr/>
          <a:lstStyle/>
          <a:p>
            <a:r>
              <a:rPr lang="en-US" sz="3200" b="1" dirty="0">
                <a:latin typeface="Arial" panose="020B0604020202020204"/>
                <a:cs typeface="Arial" panose="020B0604020202020204"/>
              </a:rPr>
              <a:t> </a:t>
            </a:r>
            <a:r>
              <a:rPr lang="en-US" sz="3200" b="1" dirty="0" err="1">
                <a:latin typeface="Arial" panose="020B0604020202020204"/>
                <a:cs typeface="Arial" panose="020B0604020202020204"/>
              </a:rPr>
              <a:t>Behaviour</a:t>
            </a:r>
            <a:r>
              <a:rPr lang="en-US" sz="3200" b="1" dirty="0">
                <a:latin typeface="Arial" panose="020B0604020202020204"/>
                <a:cs typeface="Arial" panose="020B0604020202020204"/>
              </a:rPr>
              <a:t> Change</a:t>
            </a:r>
          </a:p>
        </p:txBody>
      </p:sp>
      <p:sp>
        <p:nvSpPr>
          <p:cNvPr id="3" name="TextBox 2"/>
          <p:cNvSpPr txBox="1"/>
          <p:nvPr/>
        </p:nvSpPr>
        <p:spPr>
          <a:xfrm>
            <a:off x="2646680" y="112395"/>
            <a:ext cx="6036945" cy="6656705"/>
          </a:xfrm>
          <a:prstGeom prst="rect">
            <a:avLst/>
          </a:prstGeom>
          <a:noFill/>
          <a:ln>
            <a:noFill/>
          </a:ln>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noAutofit/>
          </a:bodyPr>
          <a:lstStyle/>
          <a:p>
            <a:pPr marL="285750" indent="-285750" algn="just">
              <a:lnSpc>
                <a:spcPct val="140000"/>
              </a:lnSpc>
              <a:buFont typeface="Arial" panose="020B0604020202020204"/>
              <a:buChar char="•"/>
            </a:pPr>
            <a:r>
              <a:rPr lang="en-US" altLang="en-US" dirty="0">
                <a:latin typeface="Arial" panose="020B0604020202020204" pitchFamily="34" charset="0"/>
                <a:cs typeface="Arial" panose="020B0604020202020204" pitchFamily="34" charset="0"/>
              </a:rPr>
              <a:t>The prevention of obesity in the long term involves long-lasting changes in behaviour as opposed to short-term dieting. </a:t>
            </a:r>
          </a:p>
          <a:p>
            <a:pPr marL="285750" indent="-285750" algn="just">
              <a:lnSpc>
                <a:spcPct val="140000"/>
              </a:lnSpc>
              <a:buFont typeface="Arial" panose="020B0604020202020204"/>
              <a:buChar char="•"/>
            </a:pPr>
            <a:r>
              <a:rPr lang="en-US" altLang="en-US" dirty="0">
                <a:latin typeface="Arial" panose="020B0604020202020204" pitchFamily="34" charset="0"/>
                <a:cs typeface="Arial" panose="020B0604020202020204" pitchFamily="34" charset="0"/>
              </a:rPr>
              <a:t>NutriSync AI helps to do this by using individual AI coaching, real-time feedback and goal-setting based on the lifestyle of each individual user (Hinchliffe et al., 2022).</a:t>
            </a:r>
          </a:p>
          <a:p>
            <a:pPr marL="285750" indent="-285750" algn="just">
              <a:lnSpc>
                <a:spcPct val="140000"/>
              </a:lnSpc>
              <a:buFont typeface="Arial" panose="020B0604020202020204"/>
              <a:buChar char="•"/>
            </a:pPr>
            <a:r>
              <a:rPr lang="en-US" altLang="en-US" dirty="0">
                <a:latin typeface="Arial" panose="020B0604020202020204" pitchFamily="34" charset="0"/>
                <a:cs typeface="Arial" panose="020B0604020202020204" pitchFamily="34" charset="0"/>
              </a:rPr>
              <a:t>The application provides inspirational notifications, weekly feedback and behaviour support.</a:t>
            </a:r>
          </a:p>
          <a:p>
            <a:pPr marL="285750" indent="-285750" algn="just">
              <a:lnSpc>
                <a:spcPct val="140000"/>
              </a:lnSpc>
              <a:buFont typeface="Arial" panose="020B0604020202020204"/>
              <a:buChar char="•"/>
            </a:pPr>
            <a:r>
              <a:rPr lang="en-US" altLang="en-US" dirty="0">
                <a:latin typeface="Arial" panose="020B0604020202020204" pitchFamily="34" charset="0"/>
                <a:cs typeface="Arial" panose="020B0604020202020204" pitchFamily="34" charset="0"/>
              </a:rPr>
              <a:t>Tailored recommendations enhance interaction since users will get feedback on their behaviours rather than general health advice (Irvin et al., 2023).</a:t>
            </a:r>
          </a:p>
          <a:p>
            <a:pPr marL="285750" indent="-285750" algn="just">
              <a:lnSpc>
                <a:spcPct val="140000"/>
              </a:lnSpc>
              <a:buFont typeface="Arial" panose="020B0604020202020204"/>
              <a:buChar char="•"/>
            </a:pPr>
            <a:r>
              <a:rPr lang="en-US" altLang="en-US" dirty="0">
                <a:latin typeface="Arial" panose="020B0604020202020204" pitchFamily="34" charset="0"/>
                <a:cs typeface="Arial" panose="020B0604020202020204" pitchFamily="34" charset="0"/>
              </a:rPr>
              <a:t>The behaviour-based solution to the problem helps overcome one of the key weaknesses of traditional interventions against obesity, in which motivation tends to decrease without constant reinforcers (NHS England, 2024).</a:t>
            </a:r>
          </a:p>
        </p:txBody>
      </p:sp>
      <p:pic>
        <p:nvPicPr>
          <p:cNvPr id="4" name="Picture 3"/>
          <p:cNvPicPr>
            <a:picLocks noChangeAspect="1"/>
          </p:cNvPicPr>
          <p:nvPr/>
        </p:nvPicPr>
        <p:blipFill>
          <a:blip r:embed="rId2"/>
          <a:stretch>
            <a:fillRect/>
          </a:stretch>
        </p:blipFill>
        <p:spPr>
          <a:xfrm>
            <a:off x="8789670" y="112395"/>
            <a:ext cx="3136265" cy="5445760"/>
          </a:xfrm>
          <a:prstGeom prst="rect">
            <a:avLst/>
          </a:prstGeom>
        </p:spPr>
      </p:pic>
      <p:sp>
        <p:nvSpPr>
          <p:cNvPr id="5" name="TextBox 4"/>
          <p:cNvSpPr txBox="1"/>
          <p:nvPr/>
        </p:nvSpPr>
        <p:spPr>
          <a:xfrm>
            <a:off x="8571230" y="5594350"/>
            <a:ext cx="3493135" cy="816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noAutofit/>
          </a:bodyPr>
          <a:lstStyle/>
          <a:p>
            <a:pPr marL="457200" algn="ctr"/>
            <a:r>
              <a:rPr lang="en-US" sz="1600" b="1" i="0" u="none" strike="noStrike">
                <a:solidFill>
                  <a:srgbClr val="000000"/>
                </a:solidFill>
                <a:latin typeface="Arial" panose="020B0604020202020204" pitchFamily="34" charset="0"/>
                <a:ea typeface="Arial" panose="020B0604020202020204"/>
                <a:cs typeface="Arial" panose="020B0604020202020204" pitchFamily="34" charset="0"/>
              </a:rPr>
              <a:t>Behaviour change due daily health/habit tracker</a:t>
            </a:r>
          </a:p>
          <a:p>
            <a:pPr marL="457200" algn="ctr"/>
            <a:r>
              <a:rPr lang="en-US" sz="1600" b="0" i="0" u="none" strike="noStrike">
                <a:solidFill>
                  <a:srgbClr val="000000"/>
                </a:solidFill>
                <a:latin typeface="Arial" panose="020B0604020202020204" pitchFamily="34" charset="0"/>
                <a:ea typeface="Arial" panose="020B0604020202020204"/>
                <a:cs typeface="Arial" panose="020B0604020202020204" pitchFamily="34" charset="0"/>
              </a:rPr>
              <a:t>(Source: </a:t>
            </a:r>
            <a:r>
              <a:rPr lang="en-IN" altLang="en-US" sz="1600" b="0" i="0" u="none" strike="noStrike">
                <a:solidFill>
                  <a:srgbClr val="000000"/>
                </a:solidFill>
                <a:latin typeface="Arial" panose="020B0604020202020204" pitchFamily="34" charset="0"/>
                <a:ea typeface="Arial" panose="020B0604020202020204"/>
                <a:cs typeface="Arial" panose="020B0604020202020204" pitchFamily="34" charset="0"/>
              </a:rPr>
              <a:t>V</a:t>
            </a:r>
            <a:r>
              <a:rPr lang="en-US" sz="1600" b="0" i="0" u="none" strike="noStrike">
                <a:solidFill>
                  <a:srgbClr val="000000"/>
                </a:solidFill>
                <a:latin typeface="Arial" panose="020B0604020202020204" pitchFamily="34" charset="0"/>
                <a:ea typeface="Arial" panose="020B0604020202020204"/>
                <a:cs typeface="Arial" panose="020B0604020202020204" pitchFamily="34" charset="0"/>
              </a:rPr>
              <a:t>ectors, 2026)</a:t>
            </a:r>
          </a:p>
          <a:p>
            <a:endParaRPr lang="en-US" sz="1600">
              <a:latin typeface="Arial" panose="020B0604020202020204" pitchFamily="34" charset="0"/>
              <a:cs typeface="Arial" panose="020B0604020202020204" pitchFamily="34" charset="0"/>
            </a:endParaRPr>
          </a:p>
          <a:p>
            <a:pPr algn="ctr"/>
            <a:endParaRPr lang="en-US" sz="1600">
              <a:latin typeface="Arial" panose="020B0604020202020204" pitchFamily="34" charset="0"/>
              <a:cs typeface="Arial" panose="020B0604020202020204" pitchFamily="34" charset="0"/>
            </a:endParaRPr>
          </a:p>
        </p:txBody>
      </p:sp>
    </p:spTree>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alpha val="5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628265" y="192405"/>
            <a:ext cx="6933565" cy="676275"/>
          </a:xfrm>
          <a:noFill/>
          <a:ln>
            <a:noFill/>
          </a:ln>
        </p:spPr>
        <p:style>
          <a:lnRef idx="2">
            <a:schemeClr val="accent2">
              <a:shade val="15000"/>
            </a:schemeClr>
          </a:lnRef>
          <a:fillRef idx="1">
            <a:schemeClr val="accent2"/>
          </a:fillRef>
          <a:effectRef idx="0">
            <a:schemeClr val="accent2"/>
          </a:effectRef>
          <a:fontRef idx="minor">
            <a:schemeClr val="lt1"/>
          </a:fontRef>
        </p:style>
        <p:txBody>
          <a:bodyPr>
            <a:normAutofit/>
          </a:bodyPr>
          <a:lstStyle/>
          <a:p>
            <a:pPr algn="ctr"/>
            <a:r>
              <a:rPr lang="en-US" sz="3200" b="1">
                <a:latin typeface="Arial" panose="020B0604020202020204"/>
                <a:cs typeface="Arial" panose="020B0604020202020204"/>
              </a:rPr>
              <a:t>Reduced Healthcare Costs</a:t>
            </a:r>
          </a:p>
        </p:txBody>
      </p:sp>
      <p:sp>
        <p:nvSpPr>
          <p:cNvPr id="3" name="TextBox 2"/>
          <p:cNvSpPr txBox="1"/>
          <p:nvPr/>
        </p:nvSpPr>
        <p:spPr>
          <a:xfrm>
            <a:off x="160655" y="1038860"/>
            <a:ext cx="7452995" cy="5818505"/>
          </a:xfrm>
          <a:prstGeom prst="rect">
            <a:avLst/>
          </a:prstGeom>
          <a:noFill/>
          <a:ln>
            <a:no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noAutofit/>
          </a:bodyPr>
          <a:lstStyle/>
          <a:p>
            <a:pPr marL="285750" indent="-285750" algn="just">
              <a:lnSpc>
                <a:spcPct val="140000"/>
              </a:lnSpc>
              <a:buFont typeface="Arial" panose="020B0604020202020204"/>
              <a:buChar char="•"/>
            </a:pPr>
            <a:r>
              <a:rPr lang="en-US" altLang="en-US" dirty="0" err="1">
                <a:latin typeface="Arial" panose="020B0604020202020204" pitchFamily="34" charset="0"/>
                <a:cs typeface="Arial" panose="020B0604020202020204" pitchFamily="34" charset="0"/>
              </a:rPr>
              <a:t>NutriSync</a:t>
            </a:r>
            <a:r>
              <a:rPr lang="en-US" altLang="en-US" dirty="0">
                <a:latin typeface="Arial" panose="020B0604020202020204" pitchFamily="34" charset="0"/>
                <a:cs typeface="Arial" panose="020B0604020202020204" pitchFamily="34" charset="0"/>
              </a:rPr>
              <a:t> AI aids preventive care by helping to detect unhealthy eating and lifestyle habits.</a:t>
            </a:r>
          </a:p>
          <a:p>
            <a:pPr marL="285750" indent="-285750" algn="just">
              <a:lnSpc>
                <a:spcPct val="140000"/>
              </a:lnSpc>
              <a:buFont typeface="Arial" panose="020B0604020202020204"/>
              <a:buChar char="•"/>
            </a:pPr>
            <a:r>
              <a:rPr lang="en-US" altLang="en-US" dirty="0">
                <a:latin typeface="Arial" panose="020B0604020202020204" pitchFamily="34" charset="0"/>
                <a:cs typeface="Arial" panose="020B0604020202020204" pitchFamily="34" charset="0"/>
              </a:rPr>
              <a:t>Smart </a:t>
            </a:r>
            <a:r>
              <a:rPr lang="en-US" altLang="en-US" dirty="0" err="1">
                <a:latin typeface="Arial" panose="020B0604020202020204" pitchFamily="34" charset="0"/>
                <a:cs typeface="Arial" panose="020B0604020202020204" pitchFamily="34" charset="0"/>
              </a:rPr>
              <a:t>heallth</a:t>
            </a:r>
            <a:r>
              <a:rPr lang="en-US" altLang="en-US" dirty="0">
                <a:latin typeface="Arial" panose="020B0604020202020204" pitchFamily="34" charset="0"/>
                <a:cs typeface="Arial" panose="020B0604020202020204" pitchFamily="34" charset="0"/>
              </a:rPr>
              <a:t> gadgets are eliminating the need to spend a lot of money on complex medical care in later stages of the condition (Hinchliffe et al., 2022).</a:t>
            </a:r>
          </a:p>
          <a:p>
            <a:pPr marL="285750" indent="-285750" algn="just">
              <a:lnSpc>
                <a:spcPct val="140000"/>
              </a:lnSpc>
              <a:buFont typeface="Arial" panose="020B0604020202020204"/>
              <a:buChar char="•"/>
            </a:pPr>
            <a:r>
              <a:rPr lang="en-US" altLang="en-US" dirty="0">
                <a:latin typeface="Arial" panose="020B0604020202020204" pitchFamily="34" charset="0"/>
                <a:cs typeface="Arial" panose="020B0604020202020204" pitchFamily="34" charset="0"/>
              </a:rPr>
              <a:t>The continuous AI monitoring allows a reduction in the risk of chronic diseases such as Type 2 diabetes, cardiovascular disease and hypertension, which cover a significant percentage of NHS healthcare spending (WHO, 2025).</a:t>
            </a:r>
          </a:p>
          <a:p>
            <a:pPr marL="285750" indent="-285750" algn="just">
              <a:lnSpc>
                <a:spcPct val="140000"/>
              </a:lnSpc>
              <a:buFont typeface="Arial" panose="020B0604020202020204"/>
              <a:buChar char="•"/>
            </a:pPr>
            <a:r>
              <a:rPr lang="en-US" altLang="en-US" dirty="0">
                <a:latin typeface="Arial" panose="020B0604020202020204" pitchFamily="34" charset="0"/>
                <a:cs typeface="Arial" panose="020B0604020202020204" pitchFamily="34" charset="0"/>
              </a:rPr>
              <a:t>In comparison with the conventional face-to-face weight management services, the digital health technologies are more cost-effective (Irvin et al., 2023).</a:t>
            </a:r>
          </a:p>
          <a:p>
            <a:pPr marL="285750" indent="-285750" algn="just">
              <a:lnSpc>
                <a:spcPct val="140000"/>
              </a:lnSpc>
              <a:buFont typeface="Arial" panose="020B0604020202020204"/>
              <a:buChar char="•"/>
            </a:pPr>
            <a:r>
              <a:rPr lang="en-IN" altLang="en-US" dirty="0">
                <a:latin typeface="Arial" panose="020B0604020202020204" pitchFamily="34" charset="0"/>
                <a:cs typeface="Arial" panose="020B0604020202020204" pitchFamily="34" charset="0"/>
              </a:rPr>
              <a:t>T</a:t>
            </a:r>
            <a:r>
              <a:rPr lang="en-US" altLang="en-US" dirty="0" err="1">
                <a:latin typeface="Arial" panose="020B0604020202020204" pitchFamily="34" charset="0"/>
                <a:cs typeface="Arial" panose="020B0604020202020204" pitchFamily="34" charset="0"/>
              </a:rPr>
              <a:t>hus</a:t>
            </a:r>
            <a:r>
              <a:rPr lang="en-US" altLang="en-US" dirty="0">
                <a:latin typeface="Arial" panose="020B0604020202020204" pitchFamily="34" charset="0"/>
                <a:cs typeface="Arial" panose="020B0604020202020204" pitchFamily="34" charset="0"/>
              </a:rPr>
              <a:t>, AI-enabled prevention may be an efficient way to make healthcare more efficient, as well as to address the rising obesity epidemic (NHS England, 2024).</a:t>
            </a:r>
          </a:p>
        </p:txBody>
      </p:sp>
      <p:pic>
        <p:nvPicPr>
          <p:cNvPr id="4" name="Picture 3"/>
          <p:cNvPicPr>
            <a:picLocks noChangeAspect="1"/>
          </p:cNvPicPr>
          <p:nvPr/>
        </p:nvPicPr>
        <p:blipFill>
          <a:blip r:embed="rId2"/>
          <a:stretch>
            <a:fillRect/>
          </a:stretch>
        </p:blipFill>
        <p:spPr>
          <a:xfrm>
            <a:off x="7705725" y="1039495"/>
            <a:ext cx="4351020" cy="4947920"/>
          </a:xfrm>
          <a:prstGeom prst="rect">
            <a:avLst/>
          </a:prstGeom>
        </p:spPr>
      </p:pic>
      <p:sp>
        <p:nvSpPr>
          <p:cNvPr id="5" name="TextBox 4"/>
          <p:cNvSpPr txBox="1"/>
          <p:nvPr/>
        </p:nvSpPr>
        <p:spPr>
          <a:xfrm>
            <a:off x="7891145" y="6082665"/>
            <a:ext cx="4165600" cy="505460"/>
          </a:xfrm>
          <a:prstGeom prst="rect">
            <a:avLst/>
          </a:prstGeom>
          <a:noFill/>
        </p:spPr>
        <p:txBody>
          <a:bodyPr rot="0" spcFirstLastPara="0" vertOverflow="overflow" horzOverflow="overflow" vert="horz" wrap="square" lIns="91440" tIns="45720" rIns="91440" bIns="45720" numCol="1" spcCol="0" rtlCol="0" fromWordArt="0" anchor="t" anchorCtr="0" forceAA="0" compatLnSpc="1">
            <a:noAutofit/>
          </a:bodyPr>
          <a:lstStyle/>
          <a:p>
            <a:pPr algn="ctr"/>
            <a:r>
              <a:rPr lang="en-US" b="1" i="0" u="none" strike="noStrike">
                <a:solidFill>
                  <a:srgbClr val="000000"/>
                </a:solidFill>
                <a:latin typeface="Arial" panose="020B0604020202020204"/>
                <a:ea typeface="Arial" panose="020B0604020202020204"/>
                <a:cs typeface="Arial" panose="020B0604020202020204"/>
              </a:rPr>
              <a:t>NHS hospital linked to digital health</a:t>
            </a:r>
          </a:p>
          <a:p>
            <a:pPr algn="ctr"/>
            <a:r>
              <a:rPr lang="en-US" b="0" i="0" u="none" strike="noStrike">
                <a:solidFill>
                  <a:srgbClr val="000000"/>
                </a:solidFill>
                <a:latin typeface="Arial" panose="020B0604020202020204"/>
                <a:ea typeface="Arial" panose="020B0604020202020204"/>
                <a:cs typeface="Arial" panose="020B0604020202020204"/>
              </a:rPr>
              <a:t>(Source: NHS England, 2026)</a:t>
            </a:r>
          </a:p>
        </p:txBody>
      </p:sp>
    </p:spTree>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alpha val="5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370330" y="115570"/>
            <a:ext cx="9558020" cy="652780"/>
          </a:xfrm>
          <a:ln>
            <a:noFill/>
          </a:ln>
        </p:spPr>
        <p:style>
          <a:lnRef idx="2">
            <a:schemeClr val="accent3"/>
          </a:lnRef>
          <a:fillRef idx="1">
            <a:schemeClr val="lt1"/>
          </a:fillRef>
          <a:effectRef idx="0">
            <a:schemeClr val="accent3"/>
          </a:effectRef>
          <a:fontRef idx="minor">
            <a:schemeClr val="dk1"/>
          </a:fontRef>
        </p:style>
        <p:txBody>
          <a:bodyPr>
            <a:normAutofit/>
          </a:bodyPr>
          <a:lstStyle/>
          <a:p>
            <a:r>
              <a:rPr lang="en-US" sz="2800" b="1">
                <a:latin typeface="Arial" panose="020B0604020202020204"/>
                <a:cs typeface="Arial" panose="020B0604020202020204"/>
              </a:rPr>
              <a:t>Better Quality of Life &amp; Potential NHS Integration  </a:t>
            </a:r>
            <a:endParaRPr lang="en-US" sz="2800"/>
          </a:p>
        </p:txBody>
      </p:sp>
      <p:sp>
        <p:nvSpPr>
          <p:cNvPr id="3" name="TextBox 2"/>
          <p:cNvSpPr txBox="1"/>
          <p:nvPr/>
        </p:nvSpPr>
        <p:spPr>
          <a:xfrm>
            <a:off x="101600" y="902335"/>
            <a:ext cx="9446260" cy="5956300"/>
          </a:xfrm>
          <a:prstGeom prst="rect">
            <a:avLst/>
          </a:prstGeom>
          <a:noFill/>
          <a:ln>
            <a:noFill/>
          </a:ln>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noAutofit/>
          </a:bodyPr>
          <a:lstStyle/>
          <a:p>
            <a:pPr marL="285750" indent="-285750" algn="just">
              <a:lnSpc>
                <a:spcPct val="110000"/>
              </a:lnSpc>
              <a:buFont typeface="Arial" panose="020B0604020202020204"/>
              <a:buChar char="•"/>
            </a:pPr>
            <a:r>
              <a:rPr lang="en-US" altLang="en-US" dirty="0">
                <a:latin typeface="Arial" panose="020B0604020202020204" pitchFamily="34" charset="0"/>
                <a:cs typeface="Arial" panose="020B0604020202020204" pitchFamily="34" charset="0"/>
              </a:rPr>
              <a:t>NutriSync AI can enhance physical and mental well-being by encouraging healthier eating, exercise, and long-term behavioural change (Irvin et al., 2023).</a:t>
            </a:r>
          </a:p>
          <a:p>
            <a:pPr marL="285750" indent="-285750" algn="just">
              <a:lnSpc>
                <a:spcPct val="110000"/>
              </a:lnSpc>
              <a:buFont typeface="Arial" panose="020B0604020202020204"/>
              <a:buChar char="•"/>
            </a:pPr>
            <a:r>
              <a:rPr lang="en-US" altLang="en-US" dirty="0">
                <a:latin typeface="Arial" panose="020B0604020202020204" pitchFamily="34" charset="0"/>
                <a:cs typeface="Arial" panose="020B0604020202020204" pitchFamily="34" charset="0"/>
              </a:rPr>
              <a:t>Preventing obesity at a young age can help decrease the risk of acquiring non-communicable obesity-related diseases.</a:t>
            </a:r>
          </a:p>
          <a:p>
            <a:pPr marL="285750" indent="-285750" algn="just">
              <a:lnSpc>
                <a:spcPct val="110000"/>
              </a:lnSpc>
              <a:buFont typeface="Arial" panose="020B0604020202020204"/>
              <a:buChar char="•"/>
            </a:pPr>
            <a:r>
              <a:rPr lang="en-US" altLang="en-US" dirty="0">
                <a:latin typeface="Arial" panose="020B0604020202020204" pitchFamily="34" charset="0"/>
                <a:cs typeface="Arial" panose="020B0604020202020204" pitchFamily="34" charset="0"/>
              </a:rPr>
              <a:t>It is enhancing the quality of life in the long term and reducing the need to rely on healthcare services in the future (WHO, 2025).</a:t>
            </a:r>
          </a:p>
          <a:p>
            <a:pPr marL="285750" indent="-285750" algn="just">
              <a:lnSpc>
                <a:spcPct val="110000"/>
              </a:lnSpc>
              <a:buFont typeface="Arial" panose="020B0604020202020204"/>
              <a:buChar char="•"/>
            </a:pPr>
            <a:r>
              <a:rPr lang="en-US" altLang="en-US" dirty="0">
                <a:latin typeface="Arial" panose="020B0604020202020204" pitchFamily="34" charset="0"/>
                <a:cs typeface="Arial" panose="020B0604020202020204" pitchFamily="34" charset="0"/>
              </a:rPr>
              <a:t>By integrating with NHS digital, healthcare professionals would be able to remotely track the progress of patients (Hinchliffe et al., 2022).</a:t>
            </a:r>
          </a:p>
          <a:p>
            <a:pPr marL="285750" indent="-285750" algn="just">
              <a:lnSpc>
                <a:spcPct val="110000"/>
              </a:lnSpc>
              <a:buFont typeface="Arial" panose="020B0604020202020204"/>
              <a:buChar char="•"/>
            </a:pPr>
            <a:r>
              <a:rPr lang="en-US" altLang="en-US" dirty="0">
                <a:latin typeface="Arial" panose="020B0604020202020204" pitchFamily="34" charset="0"/>
                <a:cs typeface="Arial" panose="020B0604020202020204" pitchFamily="34" charset="0"/>
              </a:rPr>
              <a:t>Adults in England were found to have a waist-to-height ratio exceeding the recommended 0.5 (70% in 2024), which predisposes them to more cardiometabolic threats and justifies continuous digital monitoring (NHS England, 2024).</a:t>
            </a:r>
          </a:p>
          <a:p>
            <a:pPr marL="285750" indent="-285750" algn="just">
              <a:lnSpc>
                <a:spcPct val="110000"/>
              </a:lnSpc>
              <a:buFont typeface="Arial" panose="020B0604020202020204"/>
              <a:buChar char="•"/>
            </a:pPr>
            <a:r>
              <a:rPr lang="en-GB" dirty="0" err="1">
                <a:latin typeface="Arial" panose="020B0604020202020204" pitchFamily="34" charset="0"/>
                <a:cs typeface="Arial" panose="020B0604020202020204" pitchFamily="34" charset="0"/>
              </a:rPr>
              <a:t>NutriSync</a:t>
            </a:r>
            <a:r>
              <a:rPr lang="en-GB" dirty="0">
                <a:latin typeface="Arial" panose="020B0604020202020204" pitchFamily="34" charset="0"/>
                <a:cs typeface="Arial" panose="020B0604020202020204" pitchFamily="34" charset="0"/>
              </a:rPr>
              <a:t> AI can be used to enhance and improve digital health literacy. </a:t>
            </a:r>
          </a:p>
          <a:p>
            <a:pPr marL="285750" indent="-285750" algn="just">
              <a:lnSpc>
                <a:spcPct val="110000"/>
              </a:lnSpc>
              <a:buFont typeface="Arial" panose="020B0604020202020204"/>
              <a:buChar char="•"/>
            </a:pPr>
            <a:r>
              <a:rPr lang="en-GB" dirty="0">
                <a:latin typeface="Arial" panose="020B0604020202020204" pitchFamily="34" charset="0"/>
                <a:cs typeface="Arial" panose="020B0604020202020204" pitchFamily="34" charset="0"/>
              </a:rPr>
              <a:t>These can help young adults to gain knowledge on physical activity, understand nutrition, risk regarding sleep and obesity (Irvin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2023).</a:t>
            </a:r>
          </a:p>
          <a:p>
            <a:pPr marL="285750" indent="-285750" algn="just">
              <a:lnSpc>
                <a:spcPct val="110000"/>
              </a:lnSpc>
              <a:buFont typeface="Arial" panose="020B0604020202020204"/>
              <a:buChar char="•"/>
            </a:pPr>
            <a:r>
              <a:rPr lang="en-GB" dirty="0">
                <a:latin typeface="Arial" panose="020B0604020202020204" pitchFamily="34" charset="0"/>
                <a:cs typeface="Arial" panose="020B0604020202020204" pitchFamily="34" charset="0"/>
              </a:rPr>
              <a:t>These can be achieved through regular and consistent AI feedback that helps users to analyse their own lifestyle and decisions.</a:t>
            </a:r>
          </a:p>
          <a:p>
            <a:pPr marL="285750" indent="-285750" algn="just">
              <a:lnSpc>
                <a:spcPct val="110000"/>
              </a:lnSpc>
              <a:buFont typeface="Arial" panose="020B0604020202020204"/>
              <a:buChar char="•"/>
            </a:pPr>
            <a:r>
              <a:rPr lang="en-GB" dirty="0">
                <a:latin typeface="Arial" panose="020B0604020202020204" pitchFamily="34" charset="0"/>
                <a:cs typeface="Arial" panose="020B0604020202020204" pitchFamily="34" charset="0"/>
              </a:rPr>
              <a:t>Therefore, digital education with health benefits encourages universities to educate through community programmes that could provide awareness, long-term healthy behaviours and self-management (Hinch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2022).</a:t>
            </a:r>
          </a:p>
          <a:p>
            <a:pPr marL="285750" indent="-285750" algn="just">
              <a:lnSpc>
                <a:spcPct val="110000"/>
              </a:lnSpc>
              <a:buFont typeface="Arial" panose="020B0604020202020204"/>
              <a:buChar char="•"/>
            </a:pPr>
            <a:endParaRPr lang="en-US" altLang="en-US"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9651365" y="1172845"/>
            <a:ext cx="2447925" cy="3892550"/>
          </a:xfrm>
          <a:prstGeom prst="rect">
            <a:avLst/>
          </a:prstGeom>
        </p:spPr>
      </p:pic>
      <p:sp>
        <p:nvSpPr>
          <p:cNvPr id="5" name="TextBox 4"/>
          <p:cNvSpPr txBox="1"/>
          <p:nvPr/>
        </p:nvSpPr>
        <p:spPr>
          <a:xfrm>
            <a:off x="9043426" y="5260104"/>
            <a:ext cx="2846948" cy="262555"/>
          </a:xfrm>
          <a:prstGeom prst="rect">
            <a:avLst/>
          </a:prstGeom>
          <a:noFill/>
        </p:spPr>
        <p:txBody>
          <a:bodyPr rot="0" spcFirstLastPara="0" vertOverflow="overflow" horzOverflow="overflow" vert="horz" wrap="square" lIns="91440" tIns="45720" rIns="91440" bIns="45720" numCol="1" spcCol="0" rtlCol="0" fromWordArt="0" anchor="t" anchorCtr="0" forceAA="0" compatLnSpc="1">
            <a:noAutofit/>
          </a:bodyPr>
          <a:lstStyle/>
          <a:p>
            <a:pPr marL="457200" algn="ctr"/>
            <a:r>
              <a:rPr lang="en-US" b="1" i="0" u="none" strike="noStrike" dirty="0">
                <a:solidFill>
                  <a:srgbClr val="000000"/>
                </a:solidFill>
                <a:latin typeface="Arial" panose="020B0604020202020204" pitchFamily="34" charset="0"/>
                <a:ea typeface="Arial" panose="020B0604020202020204"/>
                <a:cs typeface="Arial" panose="020B0604020202020204" pitchFamily="34" charset="0"/>
              </a:rPr>
              <a:t>NHS hospitals looking for digital evaluation</a:t>
            </a:r>
          </a:p>
          <a:p>
            <a:pPr marL="457200" algn="ctr"/>
            <a:r>
              <a:rPr lang="en-US" b="0" i="0" u="none" strike="noStrike" dirty="0">
                <a:solidFill>
                  <a:srgbClr val="000000"/>
                </a:solidFill>
                <a:latin typeface="Arial" panose="020B0604020202020204" pitchFamily="34" charset="0"/>
                <a:ea typeface="Arial" panose="020B0604020202020204"/>
                <a:cs typeface="Arial" panose="020B0604020202020204" pitchFamily="34" charset="0"/>
              </a:rPr>
              <a:t>(Source: NHS England, 2026)</a:t>
            </a:r>
            <a:endParaRPr lang="en-US" dirty="0">
              <a:latin typeface="Arial" panose="020B0604020202020204" pitchFamily="34" charset="0"/>
              <a:cs typeface="Arial" panose="020B0604020202020204" pitchFamily="34" charset="0"/>
            </a:endParaRPr>
          </a:p>
        </p:txBody>
      </p:sp>
    </p:spTree>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alpha val="5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59398" y="271145"/>
            <a:ext cx="4526280" cy="1299210"/>
          </a:xfrm>
          <a:solidFill>
            <a:schemeClr val="bg1"/>
          </a:solidFill>
          <a:ln>
            <a:noFill/>
          </a:ln>
        </p:spPr>
        <p:style>
          <a:lnRef idx="1">
            <a:schemeClr val="accent2"/>
          </a:lnRef>
          <a:fillRef idx="2">
            <a:schemeClr val="accent2"/>
          </a:fillRef>
          <a:effectRef idx="1">
            <a:schemeClr val="accent2"/>
          </a:effectRef>
          <a:fontRef idx="minor">
            <a:schemeClr val="dk1"/>
          </a:fontRef>
        </p:style>
        <p:txBody>
          <a:bodyPr>
            <a:noAutofit/>
          </a:bodyPr>
          <a:lstStyle/>
          <a:p>
            <a:r>
              <a:rPr lang="en-US" sz="3600" b="1" dirty="0">
                <a:latin typeface="Arial" panose="020B0604020202020204"/>
                <a:cs typeface="Arial" panose="020B0604020202020204"/>
              </a:rPr>
              <a:t>Our Digital Health Intervention</a:t>
            </a:r>
            <a:endParaRPr lang="en-US" sz="3600" dirty="0"/>
          </a:p>
        </p:txBody>
      </p:sp>
      <p:sp>
        <p:nvSpPr>
          <p:cNvPr id="3" name="TextBox 2"/>
          <p:cNvSpPr txBox="1"/>
          <p:nvPr/>
        </p:nvSpPr>
        <p:spPr>
          <a:xfrm>
            <a:off x="4989830" y="271145"/>
            <a:ext cx="7116445" cy="6587490"/>
          </a:xfrm>
          <a:prstGeom prst="rect">
            <a:avLst/>
          </a:prstGeom>
          <a:noFill/>
          <a:ln>
            <a:noFill/>
          </a:ln>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noAutofit/>
          </a:bodyPr>
          <a:lstStyle/>
          <a:p>
            <a:pPr marL="285750" indent="-285750" algn="just">
              <a:lnSpc>
                <a:spcPct val="150000"/>
              </a:lnSpc>
              <a:buFont typeface="Arial" panose="020B0604020202020204" pitchFamily="34" charset="0"/>
              <a:buChar char="•"/>
            </a:pPr>
            <a:r>
              <a:rPr lang="en-US" altLang="en-US" dirty="0">
                <a:latin typeface="Arial" panose="020B0604020202020204" pitchFamily="34" charset="0"/>
                <a:cs typeface="Arial" panose="020B0604020202020204" pitchFamily="34" charset="0"/>
              </a:rPr>
              <a:t>In 2022, there were 2.5 billion adults around the globe who were overweight, 890 million of whom were living with obesity, and 16% of all adults worldwide were living with obesity (WHO, 2025).</a:t>
            </a:r>
          </a:p>
          <a:p>
            <a:pPr marL="285750" indent="-285750" algn="just">
              <a:lnSpc>
                <a:spcPct val="150000"/>
              </a:lnSpc>
              <a:buFont typeface="Arial" panose="020B0604020202020204" pitchFamily="34" charset="0"/>
              <a:buChar char="•"/>
            </a:pPr>
            <a:r>
              <a:rPr lang="en-US" altLang="en-US" dirty="0">
                <a:latin typeface="Arial" panose="020B0604020202020204" pitchFamily="34" charset="0"/>
                <a:cs typeface="Arial" panose="020B0604020202020204" pitchFamily="34" charset="0"/>
              </a:rPr>
              <a:t>NutriSync AI is an AI-driven digital health system that will be designed to prevent obesity in young adults (18-25 years old) in the UK.</a:t>
            </a:r>
          </a:p>
          <a:p>
            <a:pPr marL="285750" indent="-285750" algn="just">
              <a:lnSpc>
                <a:spcPct val="150000"/>
              </a:lnSpc>
              <a:buFont typeface="Arial" panose="020B0604020202020204" pitchFamily="34" charset="0"/>
              <a:buChar char="•"/>
            </a:pPr>
            <a:r>
              <a:rPr lang="en-US" altLang="en-US" dirty="0">
                <a:latin typeface="Arial" panose="020B0604020202020204" pitchFamily="34" charset="0"/>
                <a:cs typeface="Arial" panose="020B0604020202020204" pitchFamily="34" charset="0"/>
              </a:rPr>
              <a:t>It is incorporating a Smart Plate, Smart Band and AI Mobile Application into a single connected system.</a:t>
            </a:r>
          </a:p>
          <a:p>
            <a:pPr marL="285750" indent="-285750" algn="just">
              <a:lnSpc>
                <a:spcPct val="150000"/>
              </a:lnSpc>
              <a:buFont typeface="Arial" panose="020B0604020202020204" pitchFamily="34" charset="0"/>
              <a:buChar char="•"/>
            </a:pPr>
            <a:r>
              <a:rPr lang="en-US" altLang="en-US" dirty="0">
                <a:latin typeface="Arial" panose="020B0604020202020204" pitchFamily="34" charset="0"/>
                <a:cs typeface="Arial" panose="020B0604020202020204" pitchFamily="34" charset="0"/>
              </a:rPr>
              <a:t>NutriSync AI offers continuous and real-time tracking of eating habits, exercise and lifestyle habits (Irvin et al., 2023).</a:t>
            </a:r>
          </a:p>
          <a:p>
            <a:pPr marL="285750" indent="-285750" algn="just">
              <a:lnSpc>
                <a:spcPct val="150000"/>
              </a:lnSpc>
              <a:buFont typeface="Arial" panose="020B0604020202020204" pitchFamily="34" charset="0"/>
              <a:buChar char="•"/>
            </a:pPr>
            <a:r>
              <a:rPr lang="en-US" altLang="en-US" dirty="0">
                <a:latin typeface="Arial" panose="020B0604020202020204" pitchFamily="34" charset="0"/>
                <a:cs typeface="Arial" panose="020B0604020202020204" pitchFamily="34" charset="0"/>
              </a:rPr>
              <a:t>This is entirely different from previous options.</a:t>
            </a:r>
          </a:p>
          <a:p>
            <a:pPr marL="285750" indent="-285750" algn="just">
              <a:lnSpc>
                <a:spcPct val="150000"/>
              </a:lnSpc>
              <a:buFont typeface="Arial" panose="020B0604020202020204" pitchFamily="34" charset="0"/>
              <a:buChar char="•"/>
            </a:pPr>
            <a:r>
              <a:rPr lang="en-US" altLang="en-US" dirty="0">
                <a:latin typeface="Arial" panose="020B0604020202020204" pitchFamily="34" charset="0"/>
                <a:cs typeface="Arial" panose="020B0604020202020204" pitchFamily="34" charset="0"/>
              </a:rPr>
              <a:t>The AI scans the nutritional intake of its users, activity and sleep patterns to provide personalised nutrition tips, exercise tips and health warnings.</a:t>
            </a:r>
          </a:p>
          <a:p>
            <a:pPr marL="285750" indent="-285750" algn="just">
              <a:lnSpc>
                <a:spcPct val="150000"/>
              </a:lnSpc>
              <a:buFont typeface="Arial" panose="020B0604020202020204" pitchFamily="34" charset="0"/>
              <a:buChar char="•"/>
            </a:pPr>
            <a:r>
              <a:rPr lang="en-US" altLang="en-US" dirty="0">
                <a:latin typeface="Arial" panose="020B0604020202020204" pitchFamily="34" charset="0"/>
                <a:cs typeface="Arial" panose="020B0604020202020204" pitchFamily="34" charset="0"/>
              </a:rPr>
              <a:t>It is crucial for determining and  preventing obesity in its early stages.</a:t>
            </a:r>
          </a:p>
        </p:txBody>
      </p:sp>
      <p:pic>
        <p:nvPicPr>
          <p:cNvPr id="4" name="Picture 3"/>
          <p:cNvPicPr>
            <a:picLocks noChangeAspect="1"/>
          </p:cNvPicPr>
          <p:nvPr/>
        </p:nvPicPr>
        <p:blipFill>
          <a:blip r:embed="rId2"/>
          <a:stretch>
            <a:fillRect/>
          </a:stretch>
        </p:blipFill>
        <p:spPr>
          <a:xfrm>
            <a:off x="184150" y="1842257"/>
            <a:ext cx="4618355" cy="4163060"/>
          </a:xfrm>
          <a:prstGeom prst="rect">
            <a:avLst/>
          </a:prstGeom>
        </p:spPr>
      </p:pic>
      <p:sp>
        <p:nvSpPr>
          <p:cNvPr id="5" name="TextBox 4"/>
          <p:cNvSpPr txBox="1"/>
          <p:nvPr/>
        </p:nvSpPr>
        <p:spPr>
          <a:xfrm>
            <a:off x="184150" y="6123940"/>
            <a:ext cx="4397375" cy="712470"/>
          </a:xfrm>
          <a:prstGeom prst="rect">
            <a:avLst/>
          </a:prstGeom>
          <a:noFill/>
        </p:spPr>
        <p:txBody>
          <a:bodyPr rot="0" spcFirstLastPara="0" vertOverflow="overflow" horzOverflow="overflow" vert="horz" wrap="square" lIns="91440" tIns="45720" rIns="91440" bIns="45720" numCol="1" spcCol="0" rtlCol="0" fromWordArt="0" anchor="t" anchorCtr="0" forceAA="0" compatLnSpc="1">
            <a:noAutofit/>
          </a:bodyPr>
          <a:lstStyle/>
          <a:p>
            <a:pPr algn="ctr"/>
            <a:r>
              <a:rPr lang="en-US" b="1" i="0" u="none" strike="noStrike">
                <a:solidFill>
                  <a:srgbClr val="000000"/>
                </a:solidFill>
                <a:latin typeface="Arial" panose="020B0604020202020204" pitchFamily="34" charset="0"/>
                <a:ea typeface="Arial" panose="020B0604020202020204"/>
                <a:cs typeface="Arial" panose="020B0604020202020204" pitchFamily="34" charset="0"/>
              </a:rPr>
              <a:t>Intelligent ecology</a:t>
            </a:r>
          </a:p>
          <a:p>
            <a:pPr algn="ctr"/>
            <a:r>
              <a:rPr lang="en-US" b="0" i="0" u="none" strike="noStrike">
                <a:solidFill>
                  <a:srgbClr val="000000"/>
                </a:solidFill>
                <a:latin typeface="Arial" panose="020B0604020202020204" pitchFamily="34" charset="0"/>
                <a:ea typeface="Arial" panose="020B0604020202020204"/>
                <a:cs typeface="Arial" panose="020B0604020202020204" pitchFamily="34" charset="0"/>
              </a:rPr>
              <a:t>(Source: WHO, 2025)</a:t>
            </a:r>
          </a:p>
          <a:p>
            <a:endParaRPr lang="en-US">
              <a:latin typeface="Arial" panose="020B0604020202020204" pitchFamily="34" charset="0"/>
              <a:cs typeface="Arial" panose="020B0604020202020204" pitchFamily="34" charset="0"/>
            </a:endParaRPr>
          </a:p>
          <a:p>
            <a:pPr algn="ctr"/>
            <a:endParaRPr lang="en-US">
              <a:latin typeface="Arial" panose="020B0604020202020204" pitchFamily="34" charset="0"/>
              <a:cs typeface="Arial" panose="020B0604020202020204" pitchFamily="34" charset="0"/>
            </a:endParaRPr>
          </a:p>
        </p:txBody>
      </p:sp>
    </p:spTree>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lumMod val="40000"/>
            <a:lumOff val="6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677E176-BCBA-946C-0601-0F1D539C1814}"/>
              </a:ext>
            </a:extLst>
          </p:cNvPr>
          <p:cNvSpPr>
            <a:spLocks noGrp="1"/>
          </p:cNvSpPr>
          <p:nvPr>
            <p:ph type="title"/>
          </p:nvPr>
        </p:nvSpPr>
        <p:spPr>
          <a:xfrm>
            <a:off x="700548" y="-87158"/>
            <a:ext cx="10515600" cy="814746"/>
          </a:xfrm>
        </p:spPr>
        <p:txBody>
          <a:bodyPr/>
          <a:lstStyle/>
          <a:p>
            <a:r>
              <a:rPr lang="en-IN" dirty="0"/>
              <a:t>Reference </a:t>
            </a:r>
          </a:p>
        </p:txBody>
      </p:sp>
      <p:sp>
        <p:nvSpPr>
          <p:cNvPr id="4" name="Text Placeholder 3">
            <a:extLst>
              <a:ext uri="{FF2B5EF4-FFF2-40B4-BE49-F238E27FC236}">
                <a16:creationId xmlns:a16="http://schemas.microsoft.com/office/drawing/2014/main" id="{7DDA1AC9-41DA-1DF2-F529-66C8B54A5D86}"/>
              </a:ext>
            </a:extLst>
          </p:cNvPr>
          <p:cNvSpPr>
            <a:spLocks noGrp="1"/>
          </p:cNvSpPr>
          <p:nvPr>
            <p:ph type="body" idx="1"/>
          </p:nvPr>
        </p:nvSpPr>
        <p:spPr>
          <a:xfrm>
            <a:off x="307257" y="727588"/>
            <a:ext cx="11776588" cy="6508954"/>
          </a:xfrm>
        </p:spPr>
        <p:txBody>
          <a:bodyPr>
            <a:normAutofit fontScale="40000" lnSpcReduction="20000"/>
          </a:bodyPr>
          <a:lstStyle/>
          <a:p>
            <a:r>
              <a:rPr lang="en-IN" dirty="0">
                <a:latin typeface="Arial" panose="020B0604020202020204" pitchFamily="34" charset="0"/>
                <a:cs typeface="Arial" panose="020B0604020202020204" pitchFamily="34" charset="0"/>
              </a:rPr>
              <a:t>Beauchamp, T.L. and Childress, J.F. (2019) </a:t>
            </a:r>
            <a:r>
              <a:rPr lang="en-IN" i="1" dirty="0">
                <a:latin typeface="Arial" panose="020B0604020202020204" pitchFamily="34" charset="0"/>
                <a:cs typeface="Arial" panose="020B0604020202020204" pitchFamily="34" charset="0"/>
              </a:rPr>
              <a:t>Principles of Biomedical Ethics</a:t>
            </a:r>
            <a:r>
              <a:rPr lang="en-IN" dirty="0">
                <a:latin typeface="Arial" panose="020B0604020202020204" pitchFamily="34" charset="0"/>
                <a:cs typeface="Arial" panose="020B0604020202020204" pitchFamily="34" charset="0"/>
              </a:rPr>
              <a:t>. 8th </a:t>
            </a:r>
            <a:r>
              <a:rPr lang="en-IN" dirty="0" err="1">
                <a:latin typeface="Arial" panose="020B0604020202020204" pitchFamily="34" charset="0"/>
                <a:cs typeface="Arial" panose="020B0604020202020204" pitchFamily="34" charset="0"/>
              </a:rPr>
              <a:t>edn</a:t>
            </a:r>
            <a:r>
              <a:rPr lang="en-IN" dirty="0">
                <a:latin typeface="Arial" panose="020B0604020202020204" pitchFamily="34" charset="0"/>
                <a:cs typeface="Arial" panose="020B0604020202020204" pitchFamily="34" charset="0"/>
              </a:rPr>
              <a:t>. Oxford: Oxford University Press.</a:t>
            </a:r>
          </a:p>
          <a:p>
            <a:r>
              <a:rPr lang="en-IN" dirty="0">
                <a:latin typeface="Arial" panose="020B0604020202020204" pitchFamily="34" charset="0"/>
                <a:cs typeface="Arial" panose="020B0604020202020204" pitchFamily="34" charset="0"/>
              </a:rPr>
              <a:t>Bryan, N. (2022) ‘Obesity and bullying: Teenagers’ lives captured by photographer’. </a:t>
            </a:r>
            <a:r>
              <a:rPr lang="en-IN" i="1" dirty="0">
                <a:latin typeface="Arial" panose="020B0604020202020204" pitchFamily="34" charset="0"/>
                <a:cs typeface="Arial" panose="020B0604020202020204" pitchFamily="34" charset="0"/>
              </a:rPr>
              <a:t>BBC News</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2"/>
              </a:rPr>
              <a:t>http://bbc.com/news/uk-wales-62799126</a:t>
            </a:r>
            <a:r>
              <a:rPr lang="en-IN" dirty="0">
                <a:latin typeface="Arial" panose="020B0604020202020204" pitchFamily="34" charset="0"/>
                <a:cs typeface="Arial" panose="020B0604020202020204" pitchFamily="34" charset="0"/>
              </a:rPr>
              <a:t> </a:t>
            </a:r>
          </a:p>
          <a:p>
            <a:r>
              <a:rPr lang="en-IN" dirty="0" err="1">
                <a:latin typeface="Arial" panose="020B0604020202020204" pitchFamily="34" charset="0"/>
                <a:cs typeface="Arial" panose="020B0604020202020204" pitchFamily="34" charset="0"/>
              </a:rPr>
              <a:t>Dounavi</a:t>
            </a:r>
            <a:r>
              <a:rPr lang="en-IN" dirty="0">
                <a:latin typeface="Arial" panose="020B0604020202020204" pitchFamily="34" charset="0"/>
                <a:cs typeface="Arial" panose="020B0604020202020204" pitchFamily="34" charset="0"/>
              </a:rPr>
              <a:t>, K. and </a:t>
            </a:r>
            <a:r>
              <a:rPr lang="en-IN" dirty="0" err="1">
                <a:latin typeface="Arial" panose="020B0604020202020204" pitchFamily="34" charset="0"/>
                <a:cs typeface="Arial" panose="020B0604020202020204" pitchFamily="34" charset="0"/>
              </a:rPr>
              <a:t>Tsoumani</a:t>
            </a:r>
            <a:r>
              <a:rPr lang="en-IN" dirty="0">
                <a:latin typeface="Arial" panose="020B0604020202020204" pitchFamily="34" charset="0"/>
                <a:cs typeface="Arial" panose="020B0604020202020204" pitchFamily="34" charset="0"/>
              </a:rPr>
              <a:t>, O. (2019) ‘Mobile health applications in weight management: A systematic literature review’, </a:t>
            </a:r>
            <a:r>
              <a:rPr lang="en-IN" i="1" dirty="0">
                <a:latin typeface="Arial" panose="020B0604020202020204" pitchFamily="34" charset="0"/>
                <a:cs typeface="Arial" panose="020B0604020202020204" pitchFamily="34" charset="0"/>
              </a:rPr>
              <a:t>American Journal of Preventive Medicine</a:t>
            </a:r>
            <a:r>
              <a:rPr lang="en-IN" dirty="0">
                <a:latin typeface="Arial" panose="020B0604020202020204" pitchFamily="34" charset="0"/>
                <a:cs typeface="Arial" panose="020B0604020202020204" pitchFamily="34" charset="0"/>
              </a:rPr>
              <a:t>, 56(6), pp. 894–903.</a:t>
            </a:r>
          </a:p>
          <a:p>
            <a:r>
              <a:rPr lang="en-IN" dirty="0" err="1">
                <a:latin typeface="Arial" panose="020B0604020202020204" pitchFamily="34" charset="0"/>
                <a:cs typeface="Arial" panose="020B0604020202020204" pitchFamily="34" charset="0"/>
              </a:rPr>
              <a:t>Fogelholm</a:t>
            </a:r>
            <a:r>
              <a:rPr lang="en-IN" dirty="0">
                <a:latin typeface="Arial" panose="020B0604020202020204" pitchFamily="34" charset="0"/>
                <a:cs typeface="Arial" panose="020B0604020202020204" pitchFamily="34" charset="0"/>
              </a:rPr>
              <a:t>, M. (2025) </a:t>
            </a:r>
            <a:r>
              <a:rPr lang="en-IN" i="1" dirty="0">
                <a:latin typeface="Arial" panose="020B0604020202020204" pitchFamily="34" charset="0"/>
                <a:cs typeface="Arial" panose="020B0604020202020204" pitchFamily="34" charset="0"/>
              </a:rPr>
              <a:t>Public Health and Obesity Prevention – ABC of Nutrition</a:t>
            </a:r>
            <a:r>
              <a:rPr lang="en-IN" dirty="0">
                <a:latin typeface="Arial" panose="020B0604020202020204" pitchFamily="34" charset="0"/>
                <a:cs typeface="Arial" panose="020B0604020202020204" pitchFamily="34" charset="0"/>
              </a:rPr>
              <a:t>. Wiley.</a:t>
            </a:r>
          </a:p>
          <a:p>
            <a:r>
              <a:rPr lang="en-IN" dirty="0">
                <a:latin typeface="Arial" panose="020B0604020202020204" pitchFamily="34" charset="0"/>
                <a:cs typeface="Arial" panose="020B0604020202020204" pitchFamily="34" charset="0"/>
              </a:rPr>
              <a:t>Hinchliffe, N., </a:t>
            </a:r>
            <a:r>
              <a:rPr lang="en-IN" dirty="0" err="1">
                <a:latin typeface="Arial" panose="020B0604020202020204" pitchFamily="34" charset="0"/>
                <a:cs typeface="Arial" panose="020B0604020202020204" pitchFamily="34" charset="0"/>
              </a:rPr>
              <a:t>Capehorn</a:t>
            </a:r>
            <a:r>
              <a:rPr lang="en-IN" dirty="0">
                <a:latin typeface="Arial" panose="020B0604020202020204" pitchFamily="34" charset="0"/>
                <a:cs typeface="Arial" panose="020B0604020202020204" pitchFamily="34" charset="0"/>
              </a:rPr>
              <a:t>, M.S., Bewick, M. and </a:t>
            </a:r>
            <a:r>
              <a:rPr lang="en-IN" dirty="0" err="1">
                <a:latin typeface="Arial" panose="020B0604020202020204" pitchFamily="34" charset="0"/>
                <a:cs typeface="Arial" panose="020B0604020202020204" pitchFamily="34" charset="0"/>
              </a:rPr>
              <a:t>Feenie</a:t>
            </a:r>
            <a:r>
              <a:rPr lang="en-IN" dirty="0">
                <a:latin typeface="Arial" panose="020B0604020202020204" pitchFamily="34" charset="0"/>
                <a:cs typeface="Arial" panose="020B0604020202020204" pitchFamily="34" charset="0"/>
              </a:rPr>
              <a:t>, J. (2022) ‘The potential role of digital health in obesity care’, </a:t>
            </a:r>
            <a:r>
              <a:rPr lang="en-IN" i="1" dirty="0">
                <a:latin typeface="Arial" panose="020B0604020202020204" pitchFamily="34" charset="0"/>
                <a:cs typeface="Arial" panose="020B0604020202020204" pitchFamily="34" charset="0"/>
              </a:rPr>
              <a:t>Advances in Therapy</a:t>
            </a:r>
            <a:r>
              <a:rPr lang="en-IN" dirty="0">
                <a:latin typeface="Arial" panose="020B0604020202020204" pitchFamily="34" charset="0"/>
                <a:cs typeface="Arial" panose="020B0604020202020204" pitchFamily="34" charset="0"/>
              </a:rPr>
              <a:t>, 39(10), pp. 4397–4412.</a:t>
            </a:r>
          </a:p>
          <a:p>
            <a:r>
              <a:rPr lang="en-IN" dirty="0">
                <a:latin typeface="Arial" panose="020B0604020202020204" pitchFamily="34" charset="0"/>
                <a:cs typeface="Arial" panose="020B0604020202020204" pitchFamily="34" charset="0"/>
              </a:rPr>
              <a:t>Information Commissioner’s Office (ICO) (2023) </a:t>
            </a:r>
            <a:r>
              <a:rPr lang="en-IN" i="1" dirty="0">
                <a:latin typeface="Arial" panose="020B0604020202020204" pitchFamily="34" charset="0"/>
                <a:cs typeface="Arial" panose="020B0604020202020204" pitchFamily="34" charset="0"/>
              </a:rPr>
              <a:t>Guide to the UK General Data Protection Regulation (UK GDPR)</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3"/>
              </a:rPr>
              <a:t>https://ico.org.uk/for-organisations/uk-gdpr-guidance-and-resources/</a:t>
            </a:r>
            <a:r>
              <a:rPr lang="en-IN" dirty="0">
                <a:latin typeface="Arial" panose="020B0604020202020204" pitchFamily="34" charset="0"/>
                <a:cs typeface="Arial" panose="020B0604020202020204" pitchFamily="34" charset="0"/>
              </a:rPr>
              <a:t> (Irvin, L., Madden, L.A., Marshall, P. and Vince, R.V. (2023) ‘Digital health solutions for weight loss and obesity: A narrative review’, </a:t>
            </a:r>
            <a:r>
              <a:rPr lang="en-IN" i="1" dirty="0">
                <a:latin typeface="Arial" panose="020B0604020202020204" pitchFamily="34" charset="0"/>
                <a:cs typeface="Arial" panose="020B0604020202020204" pitchFamily="34" charset="0"/>
              </a:rPr>
              <a:t>Nutrients</a:t>
            </a:r>
            <a:r>
              <a:rPr lang="en-IN" dirty="0">
                <a:latin typeface="Arial" panose="020B0604020202020204" pitchFamily="34" charset="0"/>
                <a:cs typeface="Arial" panose="020B0604020202020204" pitchFamily="34" charset="0"/>
              </a:rPr>
              <a:t>, 15(8), p. 1858.</a:t>
            </a:r>
          </a:p>
          <a:p>
            <a:r>
              <a:rPr lang="en-IN" dirty="0">
                <a:latin typeface="Arial" panose="020B0604020202020204" pitchFamily="34" charset="0"/>
                <a:cs typeface="Arial" panose="020B0604020202020204" pitchFamily="34" charset="0"/>
              </a:rPr>
              <a:t>Kim, J., Jang, J., Kim, B. and Lee, K.H. (2022) ‘Effect of the PRECEDE-PROCEED model on health programs: A systematic review and meta-analysis’, </a:t>
            </a:r>
            <a:r>
              <a:rPr lang="en-IN" i="1" dirty="0">
                <a:latin typeface="Arial" panose="020B0604020202020204" pitchFamily="34" charset="0"/>
                <a:cs typeface="Arial" panose="020B0604020202020204" pitchFamily="34" charset="0"/>
              </a:rPr>
              <a:t>Systematic Reviews</a:t>
            </a:r>
            <a:r>
              <a:rPr lang="en-IN" dirty="0">
                <a:latin typeface="Arial" panose="020B0604020202020204" pitchFamily="34" charset="0"/>
                <a:cs typeface="Arial" panose="020B0604020202020204" pitchFamily="34" charset="0"/>
              </a:rPr>
              <a:t>, 11(1). Available at: </a:t>
            </a:r>
            <a:r>
              <a:rPr lang="en-IN" dirty="0">
                <a:latin typeface="Arial" panose="020B0604020202020204" pitchFamily="34" charset="0"/>
                <a:cs typeface="Arial" panose="020B0604020202020204" pitchFamily="34" charset="0"/>
                <a:hlinkClick r:id="rId4"/>
              </a:rPr>
              <a:t>https://doi.org/10.1186/s13643-022-02092-2</a:t>
            </a:r>
            <a:r>
              <a:rPr lang="en-IN" dirty="0">
                <a:latin typeface="Arial" panose="020B0604020202020204" pitchFamily="34" charset="0"/>
                <a:cs typeface="Arial" panose="020B0604020202020204" pitchFamily="34" charset="0"/>
              </a:rPr>
              <a:t>.</a:t>
            </a:r>
          </a:p>
          <a:p>
            <a:r>
              <a:rPr lang="en-IN" dirty="0">
                <a:latin typeface="Arial" panose="020B0604020202020204" pitchFamily="34" charset="0"/>
                <a:cs typeface="Arial" panose="020B0604020202020204" pitchFamily="34" charset="0"/>
              </a:rPr>
              <a:t>Lautenbach, A., </a:t>
            </a:r>
            <a:r>
              <a:rPr lang="en-IN" dirty="0" err="1">
                <a:latin typeface="Arial" panose="020B0604020202020204" pitchFamily="34" charset="0"/>
                <a:cs typeface="Arial" panose="020B0604020202020204" pitchFamily="34" charset="0"/>
              </a:rPr>
              <a:t>Blüher</a:t>
            </a:r>
            <a:r>
              <a:rPr lang="en-IN" dirty="0">
                <a:latin typeface="Arial" panose="020B0604020202020204" pitchFamily="34" charset="0"/>
                <a:cs typeface="Arial" panose="020B0604020202020204" pitchFamily="34" charset="0"/>
              </a:rPr>
              <a:t>, M., </a:t>
            </a:r>
            <a:r>
              <a:rPr lang="en-IN" dirty="0" err="1">
                <a:latin typeface="Arial" panose="020B0604020202020204" pitchFamily="34" charset="0"/>
                <a:cs typeface="Arial" panose="020B0604020202020204" pitchFamily="34" charset="0"/>
              </a:rPr>
              <a:t>Mijuskovic</a:t>
            </a:r>
            <a:r>
              <a:rPr lang="en-IN" dirty="0">
                <a:latin typeface="Arial" panose="020B0604020202020204" pitchFamily="34" charset="0"/>
                <a:cs typeface="Arial" panose="020B0604020202020204" pitchFamily="34" charset="0"/>
              </a:rPr>
              <a:t>, A., Jones, L. and </a:t>
            </a:r>
            <a:r>
              <a:rPr lang="en-IN" dirty="0" err="1">
                <a:latin typeface="Arial" panose="020B0604020202020204" pitchFamily="34" charset="0"/>
                <a:cs typeface="Arial" panose="020B0604020202020204" pitchFamily="34" charset="0"/>
              </a:rPr>
              <a:t>Schirmann</a:t>
            </a:r>
            <a:r>
              <a:rPr lang="en-IN" dirty="0">
                <a:latin typeface="Arial" panose="020B0604020202020204" pitchFamily="34" charset="0"/>
                <a:cs typeface="Arial" panose="020B0604020202020204" pitchFamily="34" charset="0"/>
              </a:rPr>
              <a:t>, F. (2026) ‘Efficacy of a digital health application for weight management in people with obesity: 6-month results from a randomized controlled trial’, </a:t>
            </a:r>
            <a:r>
              <a:rPr lang="en-IN" i="1" dirty="0">
                <a:latin typeface="Arial" panose="020B0604020202020204" pitchFamily="34" charset="0"/>
                <a:cs typeface="Arial" panose="020B0604020202020204" pitchFamily="34" charset="0"/>
              </a:rPr>
              <a:t>International Journal of Obesity</a:t>
            </a:r>
            <a:r>
              <a:rPr lang="en-IN" dirty="0">
                <a:latin typeface="Arial" panose="020B0604020202020204" pitchFamily="34" charset="0"/>
                <a:cs typeface="Arial" panose="020B0604020202020204" pitchFamily="34" charset="0"/>
              </a:rPr>
              <a:t>, 50(2), pp. 466–473.</a:t>
            </a:r>
          </a:p>
          <a:p>
            <a:r>
              <a:rPr lang="en-IN" dirty="0">
                <a:latin typeface="Arial" panose="020B0604020202020204" pitchFamily="34" charset="0"/>
                <a:cs typeface="Arial" panose="020B0604020202020204" pitchFamily="34" charset="0"/>
              </a:rPr>
              <a:t>Mayo Clinic (2026) </a:t>
            </a:r>
            <a:r>
              <a:rPr lang="en-IN" i="1" dirty="0">
                <a:latin typeface="Arial" panose="020B0604020202020204" pitchFamily="34" charset="0"/>
                <a:cs typeface="Arial" panose="020B0604020202020204" pitchFamily="34" charset="0"/>
              </a:rPr>
              <a:t>Obesity</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5"/>
              </a:rPr>
              <a:t>https://www.mayoclinic.org/diseases-conditions/obesity/symptoms-causes/syc-20375742</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Medicines and Healthcare products Regulatory Agency (MHRA) (2025) </a:t>
            </a:r>
            <a:r>
              <a:rPr lang="en-IN" i="1" dirty="0">
                <a:latin typeface="Arial" panose="020B0604020202020204" pitchFamily="34" charset="0"/>
                <a:cs typeface="Arial" panose="020B0604020202020204" pitchFamily="34" charset="0"/>
              </a:rPr>
              <a:t>Medical devices: Software and Artificial Intelligence (AI)</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6"/>
              </a:rPr>
              <a:t>https://www.gov.uk/government/collections/medical-devices-software-and-artificial-intelligence-ai</a:t>
            </a:r>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Naveed, M., </a:t>
            </a:r>
            <a:r>
              <a:rPr lang="en-IN" dirty="0" err="1">
                <a:latin typeface="Arial" panose="020B0604020202020204" pitchFamily="34" charset="0"/>
                <a:cs typeface="Arial" panose="020B0604020202020204" pitchFamily="34" charset="0"/>
              </a:rPr>
              <a:t>Stojanovska</a:t>
            </a:r>
            <a:r>
              <a:rPr lang="en-IN" dirty="0">
                <a:latin typeface="Arial" panose="020B0604020202020204" pitchFamily="34" charset="0"/>
                <a:cs typeface="Arial" panose="020B0604020202020204" pitchFamily="34" charset="0"/>
              </a:rPr>
              <a:t>, L., Al Dhaheri, A.S., Cheikh Ismail, L., Apostolopoulos, V. and Ali, H.I. (2022) ‘Lifestyle interventions for prevention and management of diet-linked non-communicable diseases among adults in Arab countries’, </a:t>
            </a:r>
            <a:r>
              <a:rPr lang="en-IN" i="1" dirty="0">
                <a:latin typeface="Arial" panose="020B0604020202020204" pitchFamily="34" charset="0"/>
                <a:cs typeface="Arial" panose="020B0604020202020204" pitchFamily="34" charset="0"/>
              </a:rPr>
              <a:t>Healthcare</a:t>
            </a:r>
            <a:r>
              <a:rPr lang="en-IN" dirty="0">
                <a:latin typeface="Arial" panose="020B0604020202020204" pitchFamily="34" charset="0"/>
                <a:cs typeface="Arial" panose="020B0604020202020204" pitchFamily="34" charset="0"/>
              </a:rPr>
              <a:t>, 11(1), p. 45. Available at: </a:t>
            </a:r>
            <a:r>
              <a:rPr lang="en-IN" dirty="0">
                <a:latin typeface="Arial" panose="020B0604020202020204" pitchFamily="34" charset="0"/>
                <a:cs typeface="Arial" panose="020B0604020202020204" pitchFamily="34" charset="0"/>
                <a:hlinkClick r:id="rId7"/>
              </a:rPr>
              <a:t>https://doi.org/10.3390/healthcare11010045</a:t>
            </a:r>
            <a:r>
              <a:rPr lang="en-IN" dirty="0">
                <a:latin typeface="Arial" panose="020B0604020202020204" pitchFamily="34" charset="0"/>
                <a:cs typeface="Arial" panose="020B0604020202020204" pitchFamily="34" charset="0"/>
              </a:rPr>
              <a:t>.</a:t>
            </a:r>
          </a:p>
          <a:p>
            <a:r>
              <a:rPr lang="en-IN" dirty="0">
                <a:latin typeface="Arial" panose="020B0604020202020204" pitchFamily="34" charset="0"/>
                <a:cs typeface="Arial" panose="020B0604020202020204" pitchFamily="34" charset="0"/>
              </a:rPr>
              <a:t>NHS England (2023) </a:t>
            </a:r>
            <a:r>
              <a:rPr lang="en-IN" i="1" dirty="0">
                <a:latin typeface="Arial" panose="020B0604020202020204" pitchFamily="34" charset="0"/>
                <a:cs typeface="Arial" panose="020B0604020202020204" pitchFamily="34" charset="0"/>
              </a:rPr>
              <a:t>Digital Technology Assessment Criteria (DTAC)</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8"/>
              </a:rPr>
              <a:t>https://transform.england.nhs.uk/assessment-frameworks/</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NHS England (2024) </a:t>
            </a:r>
            <a:r>
              <a:rPr lang="en-IN" i="1" dirty="0">
                <a:latin typeface="Arial" panose="020B0604020202020204" pitchFamily="34" charset="0"/>
                <a:cs typeface="Arial" panose="020B0604020202020204" pitchFamily="34" charset="0"/>
              </a:rPr>
              <a:t>Health Survey for England, 2022: Part 2 – Adult overweight and obesity</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9"/>
              </a:rPr>
              <a:t>https://digital.nhs.uk/data-and-information/publications/statistical/health-survey-for-england/2022-part-2/adult-overweight-and-obesity</a:t>
            </a:r>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NHS England (2024) </a:t>
            </a:r>
            <a:r>
              <a:rPr lang="en-IN" i="1" dirty="0">
                <a:latin typeface="Arial" panose="020B0604020202020204" pitchFamily="34" charset="0"/>
                <a:cs typeface="Arial" panose="020B0604020202020204" pitchFamily="34" charset="0"/>
              </a:rPr>
              <a:t>Health Survey for England 2024: Adults’ overweight and obesity</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10"/>
              </a:rPr>
              <a:t>https://digital.nhs.uk/data-and-information/publications/statistical/health-survey-for-england/2024/adults-overweight-and-obesity</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NHS England (2024) </a:t>
            </a:r>
            <a:r>
              <a:rPr lang="en-IN" i="1" dirty="0">
                <a:latin typeface="Arial" panose="020B0604020202020204" pitchFamily="34" charset="0"/>
                <a:cs typeface="Arial" panose="020B0604020202020204" pitchFamily="34" charset="0"/>
              </a:rPr>
              <a:t>NHS Digital Weight Management Programme</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11"/>
              </a:rPr>
              <a:t>https://www.england.nhs.uk/digital-weight-management/</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NHS England (2026) </a:t>
            </a:r>
            <a:r>
              <a:rPr lang="en-IN" i="1" dirty="0">
                <a:latin typeface="Arial" panose="020B0604020202020204" pitchFamily="34" charset="0"/>
                <a:cs typeface="Arial" panose="020B0604020202020204" pitchFamily="34" charset="0"/>
              </a:rPr>
              <a:t>The NHS Digital Weight Management Programme</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11"/>
              </a:rPr>
              <a:t>https://www.england.nhs.uk/digital-weight-management/</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Porter, C.M. (2016) ‘Revisiting PRECEDE–PROCEED: A leading model for ecological and ethical health promotion’, </a:t>
            </a:r>
            <a:r>
              <a:rPr lang="en-IN" i="1" dirty="0">
                <a:latin typeface="Arial" panose="020B0604020202020204" pitchFamily="34" charset="0"/>
                <a:cs typeface="Arial" panose="020B0604020202020204" pitchFamily="34" charset="0"/>
              </a:rPr>
              <a:t>Health Education Journal</a:t>
            </a:r>
            <a:r>
              <a:rPr lang="en-IN" dirty="0">
                <a:latin typeface="Arial" panose="020B0604020202020204" pitchFamily="34" charset="0"/>
                <a:cs typeface="Arial" panose="020B0604020202020204" pitchFamily="34" charset="0"/>
              </a:rPr>
              <a:t>, 75(6), pp. 753–764. Available at: </a:t>
            </a:r>
            <a:r>
              <a:rPr lang="en-IN" dirty="0">
                <a:latin typeface="Arial" panose="020B0604020202020204" pitchFamily="34" charset="0"/>
                <a:cs typeface="Arial" panose="020B0604020202020204" pitchFamily="34" charset="0"/>
                <a:hlinkClick r:id="rId12"/>
              </a:rPr>
              <a:t>https://doi.org/10.1177/0017896915619645</a:t>
            </a:r>
            <a:r>
              <a:rPr lang="en-IN" dirty="0">
                <a:latin typeface="Arial" panose="020B0604020202020204" pitchFamily="34" charset="0"/>
                <a:cs typeface="Arial" panose="020B0604020202020204" pitchFamily="34" charset="0"/>
              </a:rPr>
              <a:t>.</a:t>
            </a:r>
          </a:p>
          <a:p>
            <a:r>
              <a:rPr lang="en-IN" dirty="0">
                <a:latin typeface="Arial" panose="020B0604020202020204" pitchFamily="34" charset="0"/>
                <a:cs typeface="Arial" panose="020B0604020202020204" pitchFamily="34" charset="0"/>
              </a:rPr>
              <a:t>Sinopoli, A., Saulle, R., Marino, M., De Belvis, A., Federici, A. and La Torre, G. (2018) ‘The PRECEDE–PROCEED model as a tool in public health screening’, </a:t>
            </a:r>
            <a:r>
              <a:rPr lang="en-IN" i="1" dirty="0">
                <a:latin typeface="Arial" panose="020B0604020202020204" pitchFamily="34" charset="0"/>
                <a:cs typeface="Arial" panose="020B0604020202020204" pitchFamily="34" charset="0"/>
              </a:rPr>
              <a:t>European Journal of Public Health</a:t>
            </a:r>
            <a:r>
              <a:rPr lang="en-IN" dirty="0">
                <a:latin typeface="Arial" panose="020B0604020202020204" pitchFamily="34" charset="0"/>
                <a:cs typeface="Arial" panose="020B0604020202020204" pitchFamily="34" charset="0"/>
              </a:rPr>
              <a:t>, 28(Suppl. 4). Available at: </a:t>
            </a:r>
            <a:r>
              <a:rPr lang="en-IN" dirty="0">
                <a:latin typeface="Arial" panose="020B0604020202020204" pitchFamily="34" charset="0"/>
                <a:cs typeface="Arial" panose="020B0604020202020204" pitchFamily="34" charset="0"/>
                <a:hlinkClick r:id="rId13"/>
              </a:rPr>
              <a:t>https://doi.org/10.1093/eurpub/cky214.182</a:t>
            </a:r>
            <a:r>
              <a:rPr lang="en-IN" dirty="0">
                <a:latin typeface="Arial" panose="020B0604020202020204" pitchFamily="34" charset="0"/>
                <a:cs typeface="Arial" panose="020B0604020202020204" pitchFamily="34" charset="0"/>
              </a:rPr>
              <a:t>.</a:t>
            </a:r>
          </a:p>
          <a:p>
            <a:r>
              <a:rPr lang="en-IN" dirty="0">
                <a:latin typeface="Arial" panose="020B0604020202020204" pitchFamily="34" charset="0"/>
                <a:cs typeface="Arial" panose="020B0604020202020204" pitchFamily="34" charset="0"/>
              </a:rPr>
              <a:t>Sittig, D.F. and Singh, H. (2010) ‘A new sociotechnical model for studying health information technology in complex adaptive healthcare systems’, </a:t>
            </a:r>
            <a:r>
              <a:rPr lang="en-IN" i="1" dirty="0">
                <a:latin typeface="Arial" panose="020B0604020202020204" pitchFamily="34" charset="0"/>
                <a:cs typeface="Arial" panose="020B0604020202020204" pitchFamily="34" charset="0"/>
              </a:rPr>
              <a:t>BMJ Quality &amp; Safety</a:t>
            </a:r>
            <a:r>
              <a:rPr lang="en-IN" dirty="0">
                <a:latin typeface="Arial" panose="020B0604020202020204" pitchFamily="34" charset="0"/>
                <a:cs typeface="Arial" panose="020B0604020202020204" pitchFamily="34" charset="0"/>
              </a:rPr>
              <a:t>, 19(Suppl. 3), pp. i68–i74. Available at: </a:t>
            </a:r>
            <a:r>
              <a:rPr lang="en-IN" dirty="0">
                <a:latin typeface="Arial" panose="020B0604020202020204" pitchFamily="34" charset="0"/>
                <a:cs typeface="Arial" panose="020B0604020202020204" pitchFamily="34" charset="0"/>
                <a:hlinkClick r:id="rId14"/>
              </a:rPr>
              <a:t>https://doi.org/10.1136/qshc.2010.042085</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Stewart, C. (2024) </a:t>
            </a:r>
            <a:r>
              <a:rPr lang="en-IN" i="1" dirty="0">
                <a:latin typeface="Arial" panose="020B0604020202020204" pitchFamily="34" charset="0"/>
                <a:cs typeface="Arial" panose="020B0604020202020204" pitchFamily="34" charset="0"/>
              </a:rPr>
              <a:t>Share of overweight (including obese) individuals in England in 2022, by gender and region</a:t>
            </a:r>
            <a:r>
              <a:rPr lang="en-IN" dirty="0">
                <a:latin typeface="Arial" panose="020B0604020202020204" pitchFamily="34" charset="0"/>
                <a:cs typeface="Arial" panose="020B0604020202020204" pitchFamily="34" charset="0"/>
              </a:rPr>
              <a:t>. Statista. Available at: </a:t>
            </a:r>
            <a:r>
              <a:rPr lang="en-IN" dirty="0">
                <a:latin typeface="Arial" panose="020B0604020202020204" pitchFamily="34" charset="0"/>
                <a:cs typeface="Arial" panose="020B0604020202020204" pitchFamily="34" charset="0"/>
                <a:hlinkClick r:id="rId15"/>
              </a:rPr>
              <a:t>https://www.statista.com/statistics/333927/overweight-individuals-by-gender-and-region-england-uk/</a:t>
            </a:r>
            <a:r>
              <a:rPr lang="en-IN" dirty="0">
                <a:latin typeface="Arial" panose="020B0604020202020204" pitchFamily="34" charset="0"/>
                <a:cs typeface="Arial" panose="020B0604020202020204" pitchFamily="34" charset="0"/>
              </a:rPr>
              <a:t> </a:t>
            </a:r>
          </a:p>
          <a:p>
            <a:endParaRPr lang="en-IN" dirty="0"/>
          </a:p>
        </p:txBody>
      </p:sp>
    </p:spTree>
    <p:extLst>
      <p:ext uri="{BB962C8B-B14F-4D97-AF65-F5344CB8AC3E}">
        <p14:creationId xmlns:p14="http://schemas.microsoft.com/office/powerpoint/2010/main" val="3109995942"/>
      </p:ext>
    </p:extLst>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lumMod val="40000"/>
            <a:lumOff val="60000"/>
          </a:schemeClr>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FE9291B-9BF7-6211-9C3D-66318040A349}"/>
              </a:ext>
            </a:extLst>
          </p:cNvPr>
          <p:cNvSpPr>
            <a:spLocks noGrp="1"/>
          </p:cNvSpPr>
          <p:nvPr>
            <p:ph type="body" idx="1"/>
          </p:nvPr>
        </p:nvSpPr>
        <p:spPr>
          <a:xfrm>
            <a:off x="838200" y="845574"/>
            <a:ext cx="10515600" cy="5331389"/>
          </a:xfrm>
        </p:spPr>
        <p:txBody>
          <a:bodyPr>
            <a:normAutofit fontScale="25000" lnSpcReduction="20000"/>
          </a:bodyPr>
          <a:lstStyle/>
          <a:p>
            <a:r>
              <a:rPr lang="en-IN" dirty="0">
                <a:latin typeface="Arial" panose="020B0604020202020204" pitchFamily="34" charset="0"/>
                <a:cs typeface="Arial" panose="020B0604020202020204" pitchFamily="34" charset="0"/>
              </a:rPr>
              <a:t>Taylor, K., Indulkar, T., Thompson, B., Pinkard, C., Barron, E., Frost, T., Jayawardane, P., Davies, N., </a:t>
            </a:r>
            <a:r>
              <a:rPr lang="en-IN" dirty="0" err="1">
                <a:latin typeface="Arial" panose="020B0604020202020204" pitchFamily="34" charset="0"/>
                <a:cs typeface="Arial" panose="020B0604020202020204" pitchFamily="34" charset="0"/>
              </a:rPr>
              <a:t>Bakhai</a:t>
            </a:r>
            <a:r>
              <a:rPr lang="en-IN" dirty="0">
                <a:latin typeface="Arial" panose="020B0604020202020204" pitchFamily="34" charset="0"/>
                <a:cs typeface="Arial" panose="020B0604020202020204" pitchFamily="34" charset="0"/>
              </a:rPr>
              <a:t>, C., </a:t>
            </a:r>
            <a:r>
              <a:rPr lang="en-IN" dirty="0" err="1">
                <a:latin typeface="Arial" panose="020B0604020202020204" pitchFamily="34" charset="0"/>
                <a:cs typeface="Arial" panose="020B0604020202020204" pitchFamily="34" charset="0"/>
              </a:rPr>
              <a:t>Forouhi</a:t>
            </a:r>
            <a:r>
              <a:rPr lang="en-IN" dirty="0">
                <a:latin typeface="Arial" panose="020B0604020202020204" pitchFamily="34" charset="0"/>
                <a:cs typeface="Arial" panose="020B0604020202020204" pitchFamily="34" charset="0"/>
              </a:rPr>
              <a:t>, N.G., Aveyard, P., Jebb, S. and Valabhji, V. (2024) ‘Early outcomes of referrals to the English National Health Service digital weight management programme’, </a:t>
            </a:r>
            <a:r>
              <a:rPr lang="en-IN" i="1" dirty="0">
                <a:latin typeface="Arial" panose="020B0604020202020204" pitchFamily="34" charset="0"/>
                <a:cs typeface="Arial" panose="020B0604020202020204" pitchFamily="34" charset="0"/>
              </a:rPr>
              <a:t>Obesity</a:t>
            </a:r>
            <a:r>
              <a:rPr lang="en-IN" dirty="0">
                <a:latin typeface="Arial" panose="020B0604020202020204" pitchFamily="34" charset="0"/>
                <a:cs typeface="Arial" panose="020B0604020202020204" pitchFamily="34" charset="0"/>
              </a:rPr>
              <a:t>, 32(6). Available at: </a:t>
            </a:r>
            <a:r>
              <a:rPr lang="en-IN" dirty="0">
                <a:latin typeface="Arial" panose="020B0604020202020204" pitchFamily="34" charset="0"/>
                <a:cs typeface="Arial" panose="020B0604020202020204" pitchFamily="34" charset="0"/>
                <a:hlinkClick r:id="rId2"/>
              </a:rPr>
              <a:t>https://doi.org/10.1002/oby.24024</a:t>
            </a:r>
            <a:r>
              <a:rPr lang="en-IN" dirty="0">
                <a:latin typeface="Arial" panose="020B0604020202020204" pitchFamily="34" charset="0"/>
                <a:cs typeface="Arial" panose="020B0604020202020204" pitchFamily="34" charset="0"/>
              </a:rPr>
              <a:t>.</a:t>
            </a:r>
          </a:p>
          <a:p>
            <a:r>
              <a:rPr lang="en-IN" dirty="0" err="1">
                <a:latin typeface="Arial" panose="020B0604020202020204" pitchFamily="34" charset="0"/>
                <a:cs typeface="Arial" panose="020B0604020202020204" pitchFamily="34" charset="0"/>
              </a:rPr>
              <a:t>Triggle</a:t>
            </a:r>
            <a:r>
              <a:rPr lang="en-IN" dirty="0">
                <a:latin typeface="Arial" panose="020B0604020202020204" pitchFamily="34" charset="0"/>
                <a:cs typeface="Arial" panose="020B0604020202020204" pitchFamily="34" charset="0"/>
              </a:rPr>
              <a:t>, N. (2026) ‘Obesity cases rising fastest in young adults’, </a:t>
            </a:r>
            <a:r>
              <a:rPr lang="en-IN" i="1" dirty="0">
                <a:latin typeface="Arial" panose="020B0604020202020204" pitchFamily="34" charset="0"/>
                <a:cs typeface="Arial" panose="020B0604020202020204" pitchFamily="34" charset="0"/>
              </a:rPr>
              <a:t>BBC News</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3"/>
              </a:rPr>
              <a:t>https://www.bbc.com/news/articles/c8j2m2zrrxko</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TOI (2026) ‘UK’s obesity crisis: Alarming surge among young adults – which places are the most obese?’, </a:t>
            </a:r>
            <a:r>
              <a:rPr lang="en-IN" i="1" dirty="0">
                <a:latin typeface="Arial" panose="020B0604020202020204" pitchFamily="34" charset="0"/>
                <a:cs typeface="Arial" panose="020B0604020202020204" pitchFamily="34" charset="0"/>
              </a:rPr>
              <a:t>The Times of India</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4"/>
              </a:rPr>
              <a:t>https://timesofindia.indiatimes.com/etimes/wellness/uks-obesity-crisis-alarming-surge-among-young-adults-which-places-are-the-most-obese/articleshow/132061160.cms</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Wallace, J. (2025) </a:t>
            </a:r>
            <a:r>
              <a:rPr lang="en-IN" i="1" dirty="0">
                <a:latin typeface="Arial" panose="020B0604020202020204" pitchFamily="34" charset="0"/>
                <a:cs typeface="Arial" panose="020B0604020202020204" pitchFamily="34" charset="0"/>
              </a:rPr>
              <a:t>Precision Medicine, AI and the Science of Personalized Healthcare</a:t>
            </a:r>
            <a:r>
              <a:rPr lang="en-IN" dirty="0">
                <a:latin typeface="Arial" panose="020B0604020202020204" pitchFamily="34" charset="0"/>
                <a:cs typeface="Arial" panose="020B0604020202020204" pitchFamily="34" charset="0"/>
              </a:rPr>
              <a:t>. John Wiley &amp; Sons.</a:t>
            </a:r>
          </a:p>
          <a:p>
            <a:r>
              <a:rPr lang="en-IN" dirty="0" err="1">
                <a:latin typeface="Arial" panose="020B0604020202020204" pitchFamily="34" charset="0"/>
                <a:cs typeface="Arial" panose="020B0604020202020204" pitchFamily="34" charset="0"/>
              </a:rPr>
              <a:t>Whatnall</a:t>
            </a:r>
            <a:r>
              <a:rPr lang="en-IN" dirty="0">
                <a:latin typeface="Arial" panose="020B0604020202020204" pitchFamily="34" charset="0"/>
                <a:cs typeface="Arial" panose="020B0604020202020204" pitchFamily="34" charset="0"/>
              </a:rPr>
              <a:t>, M., Patterson, A. and </a:t>
            </a:r>
            <a:r>
              <a:rPr lang="en-IN" dirty="0" err="1">
                <a:latin typeface="Arial" panose="020B0604020202020204" pitchFamily="34" charset="0"/>
                <a:cs typeface="Arial" panose="020B0604020202020204" pitchFamily="34" charset="0"/>
              </a:rPr>
              <a:t>Hutchesson</a:t>
            </a:r>
            <a:r>
              <a:rPr lang="en-IN" dirty="0">
                <a:latin typeface="Arial" panose="020B0604020202020204" pitchFamily="34" charset="0"/>
                <a:cs typeface="Arial" panose="020B0604020202020204" pitchFamily="34" charset="0"/>
              </a:rPr>
              <a:t>, M. (2019) ‘A brief web-based nutrition intervention for young adult university students: Development and evaluation protocol using the PRECEDE-PROCEED model’, </a:t>
            </a:r>
            <a:r>
              <a:rPr lang="en-IN" i="1" dirty="0">
                <a:latin typeface="Arial" panose="020B0604020202020204" pitchFamily="34" charset="0"/>
                <a:cs typeface="Arial" panose="020B0604020202020204" pitchFamily="34" charset="0"/>
              </a:rPr>
              <a:t>JMIR Research Protocols</a:t>
            </a:r>
            <a:r>
              <a:rPr lang="en-IN" dirty="0">
                <a:latin typeface="Arial" panose="020B0604020202020204" pitchFamily="34" charset="0"/>
                <a:cs typeface="Arial" panose="020B0604020202020204" pitchFamily="34" charset="0"/>
              </a:rPr>
              <a:t>, 8(3), p. e11992. Available at: </a:t>
            </a:r>
            <a:r>
              <a:rPr lang="en-IN" dirty="0">
                <a:latin typeface="Arial" panose="020B0604020202020204" pitchFamily="34" charset="0"/>
                <a:cs typeface="Arial" panose="020B0604020202020204" pitchFamily="34" charset="0"/>
                <a:hlinkClick r:id="rId5"/>
              </a:rPr>
              <a:t>https://doi.org/10.2196/11992</a:t>
            </a:r>
            <a:r>
              <a:rPr lang="en-IN" dirty="0">
                <a:latin typeface="Arial" panose="020B0604020202020204" pitchFamily="34" charset="0"/>
                <a:cs typeface="Arial" panose="020B0604020202020204" pitchFamily="34" charset="0"/>
              </a:rPr>
              <a:t>.</a:t>
            </a:r>
          </a:p>
          <a:p>
            <a:r>
              <a:rPr lang="en-IN" dirty="0">
                <a:latin typeface="Arial" panose="020B0604020202020204" pitchFamily="34" charset="0"/>
                <a:cs typeface="Arial" panose="020B0604020202020204" pitchFamily="34" charset="0"/>
              </a:rPr>
              <a:t>World Health Organization (2025) </a:t>
            </a:r>
            <a:r>
              <a:rPr lang="en-IN" i="1" dirty="0">
                <a:latin typeface="Arial" panose="020B0604020202020204" pitchFamily="34" charset="0"/>
                <a:cs typeface="Arial" panose="020B0604020202020204" pitchFamily="34" charset="0"/>
              </a:rPr>
              <a:t>Obesity and overweight</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6"/>
              </a:rPr>
              <a:t>https://www.who.int/news-room/fact-sheets/detail/obesity-and-overweight</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World Obesity Federation (2025) </a:t>
            </a:r>
            <a:r>
              <a:rPr lang="en-IN" i="1" dirty="0">
                <a:latin typeface="Arial" panose="020B0604020202020204" pitchFamily="34" charset="0"/>
                <a:cs typeface="Arial" panose="020B0604020202020204" pitchFamily="34" charset="0"/>
              </a:rPr>
              <a:t>World Obesity Atlas 2025</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7"/>
              </a:rPr>
              <a:t>https://www.worldobesity.org/resources/resource-library/world-obesity-atlas-2025</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Yang, M., Hu, Z., Qu, X., Li, M., Du, W. and Fan, L. (2025) ‘Utilization and effectiveness of the PRECEDE-PROCEED model as a tool in public health interventions: A systematic review’, </a:t>
            </a:r>
            <a:r>
              <a:rPr lang="en-IN" i="1" dirty="0">
                <a:latin typeface="Arial" panose="020B0604020202020204" pitchFamily="34" charset="0"/>
                <a:cs typeface="Arial" panose="020B0604020202020204" pitchFamily="34" charset="0"/>
              </a:rPr>
              <a:t>Iranian Journal of Public Health</a:t>
            </a:r>
            <a:r>
              <a:rPr lang="en-IN" dirty="0">
                <a:latin typeface="Arial" panose="020B0604020202020204" pitchFamily="34" charset="0"/>
                <a:cs typeface="Arial" panose="020B0604020202020204" pitchFamily="34" charset="0"/>
              </a:rPr>
              <a:t>, 54(10), p. 2073. Available at: </a:t>
            </a:r>
            <a:r>
              <a:rPr lang="en-IN" dirty="0">
                <a:latin typeface="Arial" panose="020B0604020202020204" pitchFamily="34" charset="0"/>
                <a:cs typeface="Arial" panose="020B0604020202020204" pitchFamily="34" charset="0"/>
                <a:hlinkClick r:id="rId8"/>
              </a:rPr>
              <a:t>https://doi.org/10.18502/ijph.v54i10.20121</a:t>
            </a:r>
            <a:r>
              <a:rPr lang="en-IN" dirty="0">
                <a:latin typeface="Arial" panose="020B0604020202020204" pitchFamily="34" charset="0"/>
                <a:cs typeface="Arial" panose="020B0604020202020204" pitchFamily="34" charset="0"/>
              </a:rPr>
              <a:t>.</a:t>
            </a:r>
          </a:p>
          <a:p>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NHS England (2024) </a:t>
            </a:r>
            <a:r>
              <a:rPr lang="en-IN" i="1" dirty="0">
                <a:latin typeface="Arial" panose="020B0604020202020204" pitchFamily="34" charset="0"/>
                <a:cs typeface="Arial" panose="020B0604020202020204" pitchFamily="34" charset="0"/>
              </a:rPr>
              <a:t>Health Survey for England 2024: Adults’ overweight and obesity</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9"/>
              </a:rPr>
              <a:t>https://digital.nhs.uk/data-and-information/publications/statistical/health-survey-for-england/2024/adults-overweight-and-obesity</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NHS England (2024) </a:t>
            </a:r>
            <a:r>
              <a:rPr lang="en-IN" i="1" dirty="0">
                <a:latin typeface="Arial" panose="020B0604020202020204" pitchFamily="34" charset="0"/>
                <a:cs typeface="Arial" panose="020B0604020202020204" pitchFamily="34" charset="0"/>
              </a:rPr>
              <a:t>NHS Digital Weight Management Programme</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10"/>
              </a:rPr>
              <a:t>https://www.england.nhs.uk/digital-weight-management/</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NHS England (2026) </a:t>
            </a:r>
            <a:r>
              <a:rPr lang="en-IN" i="1" dirty="0">
                <a:latin typeface="Arial" panose="020B0604020202020204" pitchFamily="34" charset="0"/>
                <a:cs typeface="Arial" panose="020B0604020202020204" pitchFamily="34" charset="0"/>
              </a:rPr>
              <a:t>The NHS Digital Weight Management Programme</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10"/>
              </a:rPr>
              <a:t>https://www.england.nhs.uk/digital-weight-management/</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Porter, C.M. (2016) ‘Revisiting PRECEDE–PROCEED: A leading model for ecological and ethical health promotion’, </a:t>
            </a:r>
            <a:r>
              <a:rPr lang="en-IN" i="1" dirty="0">
                <a:latin typeface="Arial" panose="020B0604020202020204" pitchFamily="34" charset="0"/>
                <a:cs typeface="Arial" panose="020B0604020202020204" pitchFamily="34" charset="0"/>
              </a:rPr>
              <a:t>Health Education Journal</a:t>
            </a:r>
            <a:r>
              <a:rPr lang="en-IN" dirty="0">
                <a:latin typeface="Arial" panose="020B0604020202020204" pitchFamily="34" charset="0"/>
                <a:cs typeface="Arial" panose="020B0604020202020204" pitchFamily="34" charset="0"/>
              </a:rPr>
              <a:t>, 75(6), pp. 753–764. Available at: </a:t>
            </a:r>
            <a:r>
              <a:rPr lang="en-IN" dirty="0">
                <a:latin typeface="Arial" panose="020B0604020202020204" pitchFamily="34" charset="0"/>
                <a:cs typeface="Arial" panose="020B0604020202020204" pitchFamily="34" charset="0"/>
                <a:hlinkClick r:id="rId11"/>
              </a:rPr>
              <a:t>https://doi.org/10.1177/0017896915619645</a:t>
            </a:r>
            <a:r>
              <a:rPr lang="en-IN" dirty="0">
                <a:latin typeface="Arial" panose="020B0604020202020204" pitchFamily="34" charset="0"/>
                <a:cs typeface="Arial" panose="020B0604020202020204" pitchFamily="34" charset="0"/>
              </a:rPr>
              <a:t>.</a:t>
            </a:r>
          </a:p>
          <a:p>
            <a:r>
              <a:rPr lang="en-IN" dirty="0">
                <a:latin typeface="Arial" panose="020B0604020202020204" pitchFamily="34" charset="0"/>
                <a:cs typeface="Arial" panose="020B0604020202020204" pitchFamily="34" charset="0"/>
              </a:rPr>
              <a:t>Sinopoli, A., Saulle, R., Marino, M., De Belvis, A., Federici, A. and La Torre, G. (2018) ‘The PRECEDE–PROCEED model as a tool in public health screening’, </a:t>
            </a:r>
            <a:r>
              <a:rPr lang="en-IN" i="1" dirty="0">
                <a:latin typeface="Arial" panose="020B0604020202020204" pitchFamily="34" charset="0"/>
                <a:cs typeface="Arial" panose="020B0604020202020204" pitchFamily="34" charset="0"/>
              </a:rPr>
              <a:t>European Journal of Public Health</a:t>
            </a:r>
            <a:r>
              <a:rPr lang="en-IN" dirty="0">
                <a:latin typeface="Arial" panose="020B0604020202020204" pitchFamily="34" charset="0"/>
                <a:cs typeface="Arial" panose="020B0604020202020204" pitchFamily="34" charset="0"/>
              </a:rPr>
              <a:t>, 28(Suppl. 4). Available at: </a:t>
            </a:r>
            <a:r>
              <a:rPr lang="en-IN" dirty="0">
                <a:latin typeface="Arial" panose="020B0604020202020204" pitchFamily="34" charset="0"/>
                <a:cs typeface="Arial" panose="020B0604020202020204" pitchFamily="34" charset="0"/>
                <a:hlinkClick r:id="rId12"/>
              </a:rPr>
              <a:t>https://doi.org/10.1093/eurpub/cky214.182</a:t>
            </a:r>
            <a:r>
              <a:rPr lang="en-IN" dirty="0">
                <a:latin typeface="Arial" panose="020B0604020202020204" pitchFamily="34" charset="0"/>
                <a:cs typeface="Arial" panose="020B0604020202020204" pitchFamily="34" charset="0"/>
              </a:rPr>
              <a:t>.</a:t>
            </a:r>
          </a:p>
          <a:p>
            <a:r>
              <a:rPr lang="en-IN" dirty="0">
                <a:latin typeface="Arial" panose="020B0604020202020204" pitchFamily="34" charset="0"/>
                <a:cs typeface="Arial" panose="020B0604020202020204" pitchFamily="34" charset="0"/>
              </a:rPr>
              <a:t>Sittig, D.F. and Singh, H. (2010) ‘A new sociotechnical model for studying health information technology in complex adaptive healthcare systems’, </a:t>
            </a:r>
            <a:r>
              <a:rPr lang="en-IN" i="1" dirty="0">
                <a:latin typeface="Arial" panose="020B0604020202020204" pitchFamily="34" charset="0"/>
                <a:cs typeface="Arial" panose="020B0604020202020204" pitchFamily="34" charset="0"/>
              </a:rPr>
              <a:t>BMJ Quality &amp; Safety</a:t>
            </a:r>
            <a:r>
              <a:rPr lang="en-IN" dirty="0">
                <a:latin typeface="Arial" panose="020B0604020202020204" pitchFamily="34" charset="0"/>
                <a:cs typeface="Arial" panose="020B0604020202020204" pitchFamily="34" charset="0"/>
              </a:rPr>
              <a:t>, 19(Suppl. 3), pp. i68–i74. Available at: </a:t>
            </a:r>
            <a:r>
              <a:rPr lang="en-IN" dirty="0">
                <a:latin typeface="Arial" panose="020B0604020202020204" pitchFamily="34" charset="0"/>
                <a:cs typeface="Arial" panose="020B0604020202020204" pitchFamily="34" charset="0"/>
                <a:hlinkClick r:id="rId13"/>
              </a:rPr>
              <a:t>https://doi.org/10.1136/qshc.2010.042085</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Stewart, C. (2024) </a:t>
            </a:r>
            <a:r>
              <a:rPr lang="en-IN" i="1" dirty="0">
                <a:latin typeface="Arial" panose="020B0604020202020204" pitchFamily="34" charset="0"/>
                <a:cs typeface="Arial" panose="020B0604020202020204" pitchFamily="34" charset="0"/>
              </a:rPr>
              <a:t>Share of overweight (including obese) individuals in England in 2022, by gender and region</a:t>
            </a:r>
            <a:r>
              <a:rPr lang="en-IN" dirty="0">
                <a:latin typeface="Arial" panose="020B0604020202020204" pitchFamily="34" charset="0"/>
                <a:cs typeface="Arial" panose="020B0604020202020204" pitchFamily="34" charset="0"/>
              </a:rPr>
              <a:t>. Statista. Available at: </a:t>
            </a:r>
            <a:r>
              <a:rPr lang="en-IN" dirty="0">
                <a:latin typeface="Arial" panose="020B0604020202020204" pitchFamily="34" charset="0"/>
                <a:cs typeface="Arial" panose="020B0604020202020204" pitchFamily="34" charset="0"/>
                <a:hlinkClick r:id="rId14"/>
              </a:rPr>
              <a:t>https://www.statista.com/statistics/333927/overweight-individuals-by-gender-and-region-england-uk/</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Taylor, K., Indulkar, T., Thompson, B., Pinkard, C., Barron, E., Frost, T., Jayawardane, P., Davies, N., </a:t>
            </a:r>
            <a:r>
              <a:rPr lang="en-IN" dirty="0" err="1">
                <a:latin typeface="Arial" panose="020B0604020202020204" pitchFamily="34" charset="0"/>
                <a:cs typeface="Arial" panose="020B0604020202020204" pitchFamily="34" charset="0"/>
              </a:rPr>
              <a:t>Bakhai</a:t>
            </a:r>
            <a:r>
              <a:rPr lang="en-IN" dirty="0">
                <a:latin typeface="Arial" panose="020B0604020202020204" pitchFamily="34" charset="0"/>
                <a:cs typeface="Arial" panose="020B0604020202020204" pitchFamily="34" charset="0"/>
              </a:rPr>
              <a:t>, C., </a:t>
            </a:r>
            <a:r>
              <a:rPr lang="en-IN" dirty="0" err="1">
                <a:latin typeface="Arial" panose="020B0604020202020204" pitchFamily="34" charset="0"/>
                <a:cs typeface="Arial" panose="020B0604020202020204" pitchFamily="34" charset="0"/>
              </a:rPr>
              <a:t>Forouhi</a:t>
            </a:r>
            <a:r>
              <a:rPr lang="en-IN" dirty="0">
                <a:latin typeface="Arial" panose="020B0604020202020204" pitchFamily="34" charset="0"/>
                <a:cs typeface="Arial" panose="020B0604020202020204" pitchFamily="34" charset="0"/>
              </a:rPr>
              <a:t>, N.G., Aveyard, P., Jebb, S. and Valabhji, V. (2024) ‘Early outcomes of referrals to the English National Health Service digital weight management programme’, </a:t>
            </a:r>
            <a:r>
              <a:rPr lang="en-IN" i="1" dirty="0">
                <a:latin typeface="Arial" panose="020B0604020202020204" pitchFamily="34" charset="0"/>
                <a:cs typeface="Arial" panose="020B0604020202020204" pitchFamily="34" charset="0"/>
              </a:rPr>
              <a:t>Obesity</a:t>
            </a:r>
            <a:r>
              <a:rPr lang="en-IN" dirty="0">
                <a:latin typeface="Arial" panose="020B0604020202020204" pitchFamily="34" charset="0"/>
                <a:cs typeface="Arial" panose="020B0604020202020204" pitchFamily="34" charset="0"/>
              </a:rPr>
              <a:t>, 32(6). Available at: </a:t>
            </a:r>
            <a:r>
              <a:rPr lang="en-IN" dirty="0">
                <a:latin typeface="Arial" panose="020B0604020202020204" pitchFamily="34" charset="0"/>
                <a:cs typeface="Arial" panose="020B0604020202020204" pitchFamily="34" charset="0"/>
                <a:hlinkClick r:id="rId2"/>
              </a:rPr>
              <a:t>https://doi.org/10.1002/oby.24024</a:t>
            </a:r>
            <a:r>
              <a:rPr lang="en-IN" dirty="0">
                <a:latin typeface="Arial" panose="020B0604020202020204" pitchFamily="34" charset="0"/>
                <a:cs typeface="Arial" panose="020B0604020202020204" pitchFamily="34" charset="0"/>
              </a:rPr>
              <a:t>.</a:t>
            </a:r>
          </a:p>
          <a:p>
            <a:r>
              <a:rPr lang="en-IN" dirty="0" err="1">
                <a:latin typeface="Arial" panose="020B0604020202020204" pitchFamily="34" charset="0"/>
                <a:cs typeface="Arial" panose="020B0604020202020204" pitchFamily="34" charset="0"/>
              </a:rPr>
              <a:t>Triggle</a:t>
            </a:r>
            <a:r>
              <a:rPr lang="en-IN" dirty="0">
                <a:latin typeface="Arial" panose="020B0604020202020204" pitchFamily="34" charset="0"/>
                <a:cs typeface="Arial" panose="020B0604020202020204" pitchFamily="34" charset="0"/>
              </a:rPr>
              <a:t>, N. (2026) ‘Obesity cases rising fastest in young adults’, </a:t>
            </a:r>
            <a:r>
              <a:rPr lang="en-IN" i="1" dirty="0">
                <a:latin typeface="Arial" panose="020B0604020202020204" pitchFamily="34" charset="0"/>
                <a:cs typeface="Arial" panose="020B0604020202020204" pitchFamily="34" charset="0"/>
              </a:rPr>
              <a:t>BBC News</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3"/>
              </a:rPr>
              <a:t>https://www.bbc.com/news/articles/c8j2m2zrrxko</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TOI (2026) ‘UK’s obesity crisis: Alarming surge among young adults – which places are the most obese?’, </a:t>
            </a:r>
            <a:r>
              <a:rPr lang="en-IN" i="1" dirty="0">
                <a:latin typeface="Arial" panose="020B0604020202020204" pitchFamily="34" charset="0"/>
                <a:cs typeface="Arial" panose="020B0604020202020204" pitchFamily="34" charset="0"/>
              </a:rPr>
              <a:t>The Times of India</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4"/>
              </a:rPr>
              <a:t>https://timesofindia.indiatimes.com/etimes/wellness/uks-obesity-crisis-alarming-surge-among-young-adults-which-places-are-the-most-obese/articleshow/132061160.cms</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Wallace, J. (2025) </a:t>
            </a:r>
            <a:r>
              <a:rPr lang="en-IN" i="1" dirty="0">
                <a:latin typeface="Arial" panose="020B0604020202020204" pitchFamily="34" charset="0"/>
                <a:cs typeface="Arial" panose="020B0604020202020204" pitchFamily="34" charset="0"/>
              </a:rPr>
              <a:t>Precision Medicine, AI and the Science of Personalized Healthcare</a:t>
            </a:r>
            <a:r>
              <a:rPr lang="en-IN" dirty="0">
                <a:latin typeface="Arial" panose="020B0604020202020204" pitchFamily="34" charset="0"/>
                <a:cs typeface="Arial" panose="020B0604020202020204" pitchFamily="34" charset="0"/>
              </a:rPr>
              <a:t>. John Wiley &amp; Sons.</a:t>
            </a:r>
          </a:p>
          <a:p>
            <a:r>
              <a:rPr lang="en-IN" dirty="0" err="1">
                <a:latin typeface="Arial" panose="020B0604020202020204" pitchFamily="34" charset="0"/>
                <a:cs typeface="Arial" panose="020B0604020202020204" pitchFamily="34" charset="0"/>
              </a:rPr>
              <a:t>Whatnall</a:t>
            </a:r>
            <a:r>
              <a:rPr lang="en-IN" dirty="0">
                <a:latin typeface="Arial" panose="020B0604020202020204" pitchFamily="34" charset="0"/>
                <a:cs typeface="Arial" panose="020B0604020202020204" pitchFamily="34" charset="0"/>
              </a:rPr>
              <a:t>, M., Patterson, A. and </a:t>
            </a:r>
            <a:r>
              <a:rPr lang="en-IN" dirty="0" err="1">
                <a:latin typeface="Arial" panose="020B0604020202020204" pitchFamily="34" charset="0"/>
                <a:cs typeface="Arial" panose="020B0604020202020204" pitchFamily="34" charset="0"/>
              </a:rPr>
              <a:t>Hutchesson</a:t>
            </a:r>
            <a:r>
              <a:rPr lang="en-IN" dirty="0">
                <a:latin typeface="Arial" panose="020B0604020202020204" pitchFamily="34" charset="0"/>
                <a:cs typeface="Arial" panose="020B0604020202020204" pitchFamily="34" charset="0"/>
              </a:rPr>
              <a:t>, M. (2019) ‘A brief web-based nutrition intervention for young adult university students: Development and evaluation protocol using the PRECEDE-PROCEED model’, </a:t>
            </a:r>
            <a:r>
              <a:rPr lang="en-IN" i="1" dirty="0">
                <a:latin typeface="Arial" panose="020B0604020202020204" pitchFamily="34" charset="0"/>
                <a:cs typeface="Arial" panose="020B0604020202020204" pitchFamily="34" charset="0"/>
              </a:rPr>
              <a:t>JMIR Research Protocols</a:t>
            </a:r>
            <a:r>
              <a:rPr lang="en-IN" dirty="0">
                <a:latin typeface="Arial" panose="020B0604020202020204" pitchFamily="34" charset="0"/>
                <a:cs typeface="Arial" panose="020B0604020202020204" pitchFamily="34" charset="0"/>
              </a:rPr>
              <a:t>, 8(3), p. e11992. Available at: </a:t>
            </a:r>
            <a:r>
              <a:rPr lang="en-IN" dirty="0">
                <a:latin typeface="Arial" panose="020B0604020202020204" pitchFamily="34" charset="0"/>
                <a:cs typeface="Arial" panose="020B0604020202020204" pitchFamily="34" charset="0"/>
                <a:hlinkClick r:id="rId5"/>
              </a:rPr>
              <a:t>https://doi.org/10.2196/11992</a:t>
            </a:r>
            <a:r>
              <a:rPr lang="en-IN" dirty="0">
                <a:latin typeface="Arial" panose="020B0604020202020204" pitchFamily="34" charset="0"/>
                <a:cs typeface="Arial" panose="020B0604020202020204" pitchFamily="34" charset="0"/>
              </a:rPr>
              <a:t>.</a:t>
            </a:r>
          </a:p>
          <a:p>
            <a:r>
              <a:rPr lang="en-IN" dirty="0">
                <a:latin typeface="Arial" panose="020B0604020202020204" pitchFamily="34" charset="0"/>
                <a:cs typeface="Arial" panose="020B0604020202020204" pitchFamily="34" charset="0"/>
              </a:rPr>
              <a:t>World Health Organization (2025) </a:t>
            </a:r>
            <a:r>
              <a:rPr lang="en-IN" i="1" dirty="0">
                <a:latin typeface="Arial" panose="020B0604020202020204" pitchFamily="34" charset="0"/>
                <a:cs typeface="Arial" panose="020B0604020202020204" pitchFamily="34" charset="0"/>
              </a:rPr>
              <a:t>Obesity and overweight</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6"/>
              </a:rPr>
              <a:t>https://www.who.int/news-room/fact-sheets/detail/obesity-and-overweight</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World Obesity Federation (2025) </a:t>
            </a:r>
            <a:r>
              <a:rPr lang="en-IN" i="1" dirty="0">
                <a:latin typeface="Arial" panose="020B0604020202020204" pitchFamily="34" charset="0"/>
                <a:cs typeface="Arial" panose="020B0604020202020204" pitchFamily="34" charset="0"/>
              </a:rPr>
              <a:t>World Obesity Atlas 2025</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7"/>
              </a:rPr>
              <a:t>https://www.worldobesity.org/resources/resource-library/world-obesity-atlas-2025</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Yang, M., Hu, Z., Qu, X., Li, M., Du, W. and Fan, L. (2025) ‘Utilization and effectiveness of the PRECEDE-PROCEED model as a tool in public health interventions: A systematic review’, </a:t>
            </a:r>
            <a:r>
              <a:rPr lang="en-IN" i="1" dirty="0">
                <a:latin typeface="Arial" panose="020B0604020202020204" pitchFamily="34" charset="0"/>
                <a:cs typeface="Arial" panose="020B0604020202020204" pitchFamily="34" charset="0"/>
              </a:rPr>
              <a:t>Iranian Journal of Public Health</a:t>
            </a:r>
            <a:r>
              <a:rPr lang="en-IN" dirty="0">
                <a:latin typeface="Arial" panose="020B0604020202020204" pitchFamily="34" charset="0"/>
                <a:cs typeface="Arial" panose="020B0604020202020204" pitchFamily="34" charset="0"/>
              </a:rPr>
              <a:t>, 54(10), p. 2073. Available at: </a:t>
            </a:r>
            <a:r>
              <a:rPr lang="en-IN" dirty="0">
                <a:latin typeface="Arial" panose="020B0604020202020204" pitchFamily="34" charset="0"/>
                <a:cs typeface="Arial" panose="020B0604020202020204" pitchFamily="34" charset="0"/>
                <a:hlinkClick r:id="rId8"/>
              </a:rPr>
              <a:t>https://doi.org/10.18502/ijph.v54i10.20121</a:t>
            </a:r>
            <a:r>
              <a:rPr lang="en-IN" dirty="0">
                <a:latin typeface="Arial" panose="020B0604020202020204" pitchFamily="34" charset="0"/>
                <a:cs typeface="Arial" panose="020B0604020202020204" pitchFamily="34" charset="0"/>
              </a:rPr>
              <a:t>.</a:t>
            </a:r>
          </a:p>
          <a:p>
            <a:endParaRPr lang="en-IN" dirty="0"/>
          </a:p>
        </p:txBody>
      </p:sp>
    </p:spTree>
    <p:extLst>
      <p:ext uri="{BB962C8B-B14F-4D97-AF65-F5344CB8AC3E}">
        <p14:creationId xmlns:p14="http://schemas.microsoft.com/office/powerpoint/2010/main" val="2096524939"/>
      </p:ext>
    </p:extLst>
  </p:cSld>
  <p:clrMapOvr>
    <a:masterClrMapping/>
  </p:clrMapOvr>
  <p:transition spd="med"/>
</p:sld>
</file>

<file path=ppt/theme/theme1.xml><?xml version="1.0" encoding="utf-8"?>
<a:theme xmlns:a="http://schemas.openxmlformats.org/drawingml/2006/main" name="Office Theme">
  <a:themeElements>
    <a:clrScheme name="Office Theme">
      <a:dk1>
        <a:srgbClr val="000000"/>
      </a:dk1>
      <a:lt1>
        <a:srgbClr val="2B7588"/>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Helvetica"/>
        <a:ea typeface="Helvetica"/>
        <a:cs typeface="Helvetica"/>
      </a:majorFont>
      <a:minorFont>
        <a:latin typeface="Aptos"/>
        <a:ea typeface="Aptos"/>
        <a:cs typeface="Aptos"/>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alibri"/>
            <a:ea typeface="Calibri"/>
            <a:cs typeface="Calibri"/>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alibri"/>
            <a:ea typeface="Calibri"/>
            <a:cs typeface="Calibri"/>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Helvetica"/>
        <a:ea typeface="Helvetica"/>
        <a:cs typeface="Helvetica"/>
      </a:majorFont>
      <a:minorFont>
        <a:latin typeface="Aptos"/>
        <a:ea typeface="Aptos"/>
        <a:cs typeface="Aptos"/>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alibri"/>
            <a:ea typeface="Calibri"/>
            <a:cs typeface="Calibri"/>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alibri"/>
            <a:ea typeface="Calibri"/>
            <a:cs typeface="Calibri"/>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2</TotalTime>
  <Words>9104</Words>
  <Application>Microsoft Office PowerPoint</Application>
  <PresentationFormat>Widescreen</PresentationFormat>
  <Paragraphs>404</Paragraphs>
  <Slides>36</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Aptos</vt:lpstr>
      <vt:lpstr>Arial</vt:lpstr>
      <vt:lpstr>Calibri</vt:lpstr>
      <vt:lpstr>Calibri Light</vt:lpstr>
      <vt:lpstr>Office Theme</vt:lpstr>
      <vt:lpstr>Module Code: LCHS7009  Module Title: Population Health and Digital Health Promotion  Lecturers’ Name: Diola Bijlhout  Assignment title: Component 3 Group Group Presentation Title: NutriSync AI: An Intelligent Digital Health Ecosystem for Obesity Prevention Among Young Adults (18–25 Years) in the UK </vt:lpstr>
      <vt:lpstr>PowerPoint Presentation</vt:lpstr>
      <vt:lpstr>Introduction</vt:lpstr>
      <vt:lpstr>Why Obesity?</vt:lpstr>
      <vt:lpstr>UK Statistics</vt:lpstr>
      <vt:lpstr>Why Young Adults (18–25 Years)?</vt:lpstr>
      <vt:lpstr>Consequences of Not Addressing Obesity</vt:lpstr>
      <vt:lpstr>Why Digital Health?</vt:lpstr>
      <vt:lpstr> Evidence Supporting Digital Health</vt:lpstr>
      <vt:lpstr>Justification of NutriSync AI</vt:lpstr>
      <vt:lpstr>Module Code: LCHS7009  Module Title: Population Health and Digital Health Promotion  Lecturers’ Name: Diola Bijlhout   Assignment title: Component 3 Group Group Presentation  Title: NutriSync AI: An Intelligent Digital Health Ecosystem for Obesity Prevention Among Young Adults (18–25 Years) in the UK  Student Name: Sona Jandi Sila Student ID: 2216032</vt:lpstr>
      <vt:lpstr>Planning Model</vt:lpstr>
      <vt:lpstr>Application of NutriSync AI</vt:lpstr>
      <vt:lpstr>PRECEDE-PROCEED model: Phase 1  Social Assessment </vt:lpstr>
      <vt:lpstr>PRECEDE-PROCEED model: Phase 2 Epidemiological Assessment   </vt:lpstr>
      <vt:lpstr>PRECEDE-PROCEED model: Phase 3 &amp; 4</vt:lpstr>
      <vt:lpstr>PRECEDE-PROCEED model: Phase 5, 6 &amp; 7</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Module Code: LCHS7009  Module Title: Population Health and Digital Health Promotion  Lecturers’ Name: Diola Bijlhout   Assignment title: Component 3 Group Project Presentation  Title: NutriSync AI: An Intelligent Digital Health Ecosystem for Obesity Prevention Among Young Adults (18–25 Years) in the UK  Student’s name: Zakiyabanu Malek  Student number: 2531983</vt:lpstr>
      <vt:lpstr> Benefits and future Impact </vt:lpstr>
      <vt:lpstr>Early Obesity Prevention</vt:lpstr>
      <vt:lpstr>Improved Nutrition &amp; Better Physical Activity</vt:lpstr>
      <vt:lpstr> Behaviour Change</vt:lpstr>
      <vt:lpstr>Reduced Healthcare Costs</vt:lpstr>
      <vt:lpstr>Better Quality of Life &amp; Potential NHS Integration  </vt:lpstr>
      <vt:lpstr>Our Digital Health Intervention</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Norin Qureshi</dc:creator>
  <cp:lastModifiedBy>Norin Qureshi</cp:lastModifiedBy>
  <cp:revision>1</cp:revision>
  <dcterms:modified xsi:type="dcterms:W3CDTF">2026-08-13T00:08:48Z</dcterms:modified>
</cp:coreProperties>
</file>