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38"/>
  </p:notesMasterIdLst>
  <p:sldIdLst>
    <p:sldId id="256" r:id="rId5"/>
    <p:sldId id="284" r:id="rId6"/>
    <p:sldId id="257" r:id="rId7"/>
    <p:sldId id="258" r:id="rId8"/>
    <p:sldId id="353" r:id="rId9"/>
    <p:sldId id="350" r:id="rId10"/>
    <p:sldId id="300" r:id="rId11"/>
    <p:sldId id="301" r:id="rId12"/>
    <p:sldId id="292" r:id="rId13"/>
    <p:sldId id="291" r:id="rId14"/>
    <p:sldId id="311" r:id="rId15"/>
    <p:sldId id="293" r:id="rId16"/>
    <p:sldId id="346" r:id="rId17"/>
    <p:sldId id="313" r:id="rId18"/>
    <p:sldId id="324" r:id="rId19"/>
    <p:sldId id="339" r:id="rId20"/>
    <p:sldId id="329" r:id="rId21"/>
    <p:sldId id="342" r:id="rId22"/>
    <p:sldId id="326" r:id="rId23"/>
    <p:sldId id="332" r:id="rId24"/>
    <p:sldId id="349" r:id="rId25"/>
    <p:sldId id="351" r:id="rId26"/>
    <p:sldId id="354" r:id="rId27"/>
    <p:sldId id="355" r:id="rId28"/>
    <p:sldId id="357" r:id="rId29"/>
    <p:sldId id="336" r:id="rId30"/>
    <p:sldId id="352" r:id="rId31"/>
    <p:sldId id="275" r:id="rId32"/>
    <p:sldId id="348" r:id="rId33"/>
    <p:sldId id="295" r:id="rId34"/>
    <p:sldId id="286" r:id="rId35"/>
    <p:sldId id="321" r:id="rId36"/>
    <p:sldId id="287" r:id="rId37"/>
  </p:sldIdLst>
  <p:sldSz cx="12192000" cy="6858000"/>
  <p:notesSz cx="6858000" cy="9144000"/>
  <p:embeddedFontLst>
    <p:embeddedFont>
      <p:font typeface="Poppins" panose="00000500000000000000" pitchFamily="2" charset="0"/>
      <p:regular r:id="rId39"/>
      <p:bold r:id="rId40"/>
      <p:italic r:id="rId41"/>
      <p:boldItalic r:id="rId4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ammond, Catherine (EPS - Digital Learning Division)" initials="HC(-DLD" lastIdx="51" clrIdx="0">
    <p:extLst>
      <p:ext uri="{19B8F6BF-5375-455C-9EA6-DF929625EA0E}">
        <p15:presenceInfo xmlns:p15="http://schemas.microsoft.com/office/powerpoint/2012/main" userId="S-1-5-21-2431647640-172777305-3518478359-48952" providerId="AD"/>
      </p:ext>
    </p:extLst>
  </p:cmAuthor>
  <p:cmAuthor id="2" name="Catherine Slade" initials="CS" lastIdx="33" clrIdx="1">
    <p:extLst>
      <p:ext uri="{19B8F6BF-5375-455C-9EA6-DF929625EA0E}">
        <p15:presenceInfo xmlns:p15="http://schemas.microsoft.com/office/powerpoint/2012/main" userId="S::catherine.slade@uwtsd.ac.uk::8111b2c8-df5f-4978-8c54-12699a69998a" providerId="AD"/>
      </p:ext>
    </p:extLst>
  </p:cmAuthor>
  <p:cmAuthor id="3" name="Catherine Slade" initials="CS [2]" lastIdx="1" clrIdx="2">
    <p:extLst>
      <p:ext uri="{19B8F6BF-5375-455C-9EA6-DF929625EA0E}">
        <p15:presenceInfo xmlns:p15="http://schemas.microsoft.com/office/powerpoint/2012/main" userId="S-1-5-21-809251214-2178901256-4152538893-2541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A96904-9B32-4A34-99E6-DEF63BAB8708}" v="1" dt="2023-02-17T13:44:06.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5" autoAdjust="0"/>
    <p:restoredTop sz="71731" autoAdjust="0"/>
  </p:normalViewPr>
  <p:slideViewPr>
    <p:cSldViewPr snapToGrid="0">
      <p:cViewPr varScale="1">
        <p:scale>
          <a:sx n="82" d="100"/>
          <a:sy n="82" d="100"/>
        </p:scale>
        <p:origin x="42" y="573"/>
      </p:cViewPr>
      <p:guideLst/>
    </p:cSldViewPr>
  </p:slideViewPr>
  <p:notesTextViewPr>
    <p:cViewPr>
      <p:scale>
        <a:sx n="3" d="2"/>
        <a:sy n="3" d="2"/>
      </p:scale>
      <p:origin x="0" y="0"/>
    </p:cViewPr>
  </p:notesTextViewPr>
  <p:sorterViewPr>
    <p:cViewPr>
      <p:scale>
        <a:sx n="100" d="100"/>
        <a:sy n="100" d="100"/>
      </p:scale>
      <p:origin x="0" y="-11097"/>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1.fntdata"/><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4.fntdata"/><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font" Target="fonts/font2.fntdata"/><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commentAuthors" Target="commentAuthor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font" Target="fonts/font3.fntdata"/></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5-17T12:08:25.723" idx="8">
    <p:pos x="4050" y="1378"/>
    <p:text>Would disciplinary be more accessible?</p:text>
    <p:extLst>
      <p:ext uri="{C676402C-5697-4E1C-873F-D02D1690AC5C}">
        <p15:threadingInfo xmlns:p15="http://schemas.microsoft.com/office/powerpoint/2012/main" timeZoneBias="-60"/>
      </p:ext>
    </p:extLst>
  </p:cm>
  <p:cm authorId="2" dt="2021-06-17T03:08:24.039" idx="3">
    <p:pos x="4050" y="1514"/>
    <p:text>Changed to disciplinary
</p:text>
    <p:extLst>
      <p:ext uri="{C676402C-5697-4E1C-873F-D02D1690AC5C}">
        <p15:threadingInfo xmlns:p15="http://schemas.microsoft.com/office/powerpoint/2012/main" timeZoneBias="420">
          <p15:parentCm authorId="1" idx="8"/>
        </p15:threadingInfo>
      </p:ext>
    </p:extLst>
  </p:cm>
</p: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704440-039E-4043-8734-42035002DAA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C9146F2-C654-420A-96D3-E3959EEE05B3}">
      <dgm:prSet/>
      <dgm:spPr/>
      <dgm:t>
        <a:bodyPr/>
        <a:lstStyle/>
        <a:p>
          <a:r>
            <a:rPr lang="en-GB"/>
            <a:t>Poverty</a:t>
          </a:r>
          <a:endParaRPr lang="en-US"/>
        </a:p>
      </dgm:t>
    </dgm:pt>
    <dgm:pt modelId="{58658088-ED73-4B87-BE41-B3C19F7744EE}" type="parTrans" cxnId="{87A4651C-E084-4245-B9B0-EC2D8BE00FAB}">
      <dgm:prSet/>
      <dgm:spPr/>
      <dgm:t>
        <a:bodyPr/>
        <a:lstStyle/>
        <a:p>
          <a:endParaRPr lang="en-US"/>
        </a:p>
      </dgm:t>
    </dgm:pt>
    <dgm:pt modelId="{F89A2757-6A97-49B4-96CD-F31625BAA7CC}" type="sibTrans" cxnId="{87A4651C-E084-4245-B9B0-EC2D8BE00FAB}">
      <dgm:prSet/>
      <dgm:spPr/>
      <dgm:t>
        <a:bodyPr/>
        <a:lstStyle/>
        <a:p>
          <a:endParaRPr lang="en-US"/>
        </a:p>
      </dgm:t>
    </dgm:pt>
    <dgm:pt modelId="{9C1AB61E-7C2B-46A4-9502-BC287E24AFC1}">
      <dgm:prSet/>
      <dgm:spPr/>
      <dgm:t>
        <a:bodyPr/>
        <a:lstStyle/>
        <a:p>
          <a:r>
            <a:rPr lang="en-GB"/>
            <a:t>Racism/ Discrimination</a:t>
          </a:r>
          <a:endParaRPr lang="en-US"/>
        </a:p>
      </dgm:t>
    </dgm:pt>
    <dgm:pt modelId="{BF77CA39-AF1F-4C68-887F-1CEC7574423F}" type="parTrans" cxnId="{3B5BC848-8E21-4B8F-A165-6E44A0D1041A}">
      <dgm:prSet/>
      <dgm:spPr/>
      <dgm:t>
        <a:bodyPr/>
        <a:lstStyle/>
        <a:p>
          <a:endParaRPr lang="en-US"/>
        </a:p>
      </dgm:t>
    </dgm:pt>
    <dgm:pt modelId="{3D2DF9A3-DF7F-42D0-820B-C5B51A977660}" type="sibTrans" cxnId="{3B5BC848-8E21-4B8F-A165-6E44A0D1041A}">
      <dgm:prSet/>
      <dgm:spPr/>
      <dgm:t>
        <a:bodyPr/>
        <a:lstStyle/>
        <a:p>
          <a:endParaRPr lang="en-US"/>
        </a:p>
      </dgm:t>
    </dgm:pt>
    <dgm:pt modelId="{F429F3E4-2788-4BA4-9495-666FB769F614}">
      <dgm:prSet/>
      <dgm:spPr/>
      <dgm:t>
        <a:bodyPr/>
        <a:lstStyle/>
        <a:p>
          <a:r>
            <a:rPr lang="en-GB"/>
            <a:t>Community Disruption and Violence</a:t>
          </a:r>
          <a:endParaRPr lang="en-US"/>
        </a:p>
      </dgm:t>
    </dgm:pt>
    <dgm:pt modelId="{36EBFEE0-9B44-4350-9918-184ABAAB3D47}" type="parTrans" cxnId="{00ACE46E-40DD-40A2-92C9-EFA117996EB5}">
      <dgm:prSet/>
      <dgm:spPr/>
      <dgm:t>
        <a:bodyPr/>
        <a:lstStyle/>
        <a:p>
          <a:endParaRPr lang="en-US"/>
        </a:p>
      </dgm:t>
    </dgm:pt>
    <dgm:pt modelId="{7C84B31D-DEB3-4F04-B271-A2A98C296238}" type="sibTrans" cxnId="{00ACE46E-40DD-40A2-92C9-EFA117996EB5}">
      <dgm:prSet/>
      <dgm:spPr/>
      <dgm:t>
        <a:bodyPr/>
        <a:lstStyle/>
        <a:p>
          <a:endParaRPr lang="en-US"/>
        </a:p>
      </dgm:t>
    </dgm:pt>
    <dgm:pt modelId="{296BAE4A-7BDA-4613-86A2-BC6D8F4AC7DB}">
      <dgm:prSet/>
      <dgm:spPr/>
      <dgm:t>
        <a:bodyPr/>
        <a:lstStyle/>
        <a:p>
          <a:r>
            <a:rPr lang="en-GB"/>
            <a:t>Lack of Opportunity/ Social Mobility</a:t>
          </a:r>
          <a:endParaRPr lang="en-US"/>
        </a:p>
      </dgm:t>
    </dgm:pt>
    <dgm:pt modelId="{8DA42B61-07DD-44D7-8C46-611399893FC8}" type="parTrans" cxnId="{07AB8210-4470-4D65-97E0-EDF44966E7EF}">
      <dgm:prSet/>
      <dgm:spPr/>
      <dgm:t>
        <a:bodyPr/>
        <a:lstStyle/>
        <a:p>
          <a:endParaRPr lang="en-US"/>
        </a:p>
      </dgm:t>
    </dgm:pt>
    <dgm:pt modelId="{E3A2BB0B-9EB9-45AB-83B5-37BAFEB95039}" type="sibTrans" cxnId="{07AB8210-4470-4D65-97E0-EDF44966E7EF}">
      <dgm:prSet/>
      <dgm:spPr/>
      <dgm:t>
        <a:bodyPr/>
        <a:lstStyle/>
        <a:p>
          <a:endParaRPr lang="en-US"/>
        </a:p>
      </dgm:t>
    </dgm:pt>
    <dgm:pt modelId="{67BF48A7-2B83-441F-95D9-175B65DE0170}">
      <dgm:prSet/>
      <dgm:spPr/>
      <dgm:t>
        <a:bodyPr/>
        <a:lstStyle/>
        <a:p>
          <a:r>
            <a:rPr lang="en-GB"/>
            <a:t>Poor Housing</a:t>
          </a:r>
          <a:endParaRPr lang="en-US"/>
        </a:p>
      </dgm:t>
    </dgm:pt>
    <dgm:pt modelId="{D955D887-BF64-4ADE-AAE9-5844E32CC8AB}" type="parTrans" cxnId="{462F4224-3C6A-4113-A7DD-02F80D5FB703}">
      <dgm:prSet/>
      <dgm:spPr/>
      <dgm:t>
        <a:bodyPr/>
        <a:lstStyle/>
        <a:p>
          <a:endParaRPr lang="en-US"/>
        </a:p>
      </dgm:t>
    </dgm:pt>
    <dgm:pt modelId="{DE7D8585-8EB3-441D-B695-9D51DB84D575}" type="sibTrans" cxnId="{462F4224-3C6A-4113-A7DD-02F80D5FB703}">
      <dgm:prSet/>
      <dgm:spPr/>
      <dgm:t>
        <a:bodyPr/>
        <a:lstStyle/>
        <a:p>
          <a:endParaRPr lang="en-US"/>
        </a:p>
      </dgm:t>
    </dgm:pt>
    <dgm:pt modelId="{3B2DA2D0-B397-4D14-AA1E-0DFD6DBA3EB6}">
      <dgm:prSet/>
      <dgm:spPr/>
      <dgm:t>
        <a:bodyPr/>
        <a:lstStyle/>
        <a:p>
          <a:r>
            <a:rPr lang="en-GB"/>
            <a:t>COVID-19</a:t>
          </a:r>
          <a:endParaRPr lang="en-US"/>
        </a:p>
      </dgm:t>
    </dgm:pt>
    <dgm:pt modelId="{E0C948D9-1A25-4A39-90F4-38C059DFF996}" type="parTrans" cxnId="{A7A10247-775B-4418-B3F2-5D1D2197D689}">
      <dgm:prSet/>
      <dgm:spPr/>
      <dgm:t>
        <a:bodyPr/>
        <a:lstStyle/>
        <a:p>
          <a:endParaRPr lang="en-US"/>
        </a:p>
      </dgm:t>
    </dgm:pt>
    <dgm:pt modelId="{3B95428B-0F7B-42D4-9A65-0CF32CD4A169}" type="sibTrans" cxnId="{A7A10247-775B-4418-B3F2-5D1D2197D689}">
      <dgm:prSet/>
      <dgm:spPr/>
      <dgm:t>
        <a:bodyPr/>
        <a:lstStyle/>
        <a:p>
          <a:endParaRPr lang="en-US"/>
        </a:p>
      </dgm:t>
    </dgm:pt>
    <dgm:pt modelId="{EC7E4CE3-CA2F-4F2C-A003-7D4CCEA89BB0}" type="pres">
      <dgm:prSet presAssocID="{A5704440-039E-4043-8734-42035002DAAE}" presName="diagram" presStyleCnt="0">
        <dgm:presLayoutVars>
          <dgm:dir/>
          <dgm:resizeHandles val="exact"/>
        </dgm:presLayoutVars>
      </dgm:prSet>
      <dgm:spPr/>
    </dgm:pt>
    <dgm:pt modelId="{CB19328E-334E-46E2-BFBC-5B36BE1B7F91}" type="pres">
      <dgm:prSet presAssocID="{EC9146F2-C654-420A-96D3-E3959EEE05B3}" presName="node" presStyleLbl="node1" presStyleIdx="0" presStyleCnt="6">
        <dgm:presLayoutVars>
          <dgm:bulletEnabled val="1"/>
        </dgm:presLayoutVars>
      </dgm:prSet>
      <dgm:spPr/>
    </dgm:pt>
    <dgm:pt modelId="{5B84C646-8F41-4FCD-B99B-4DE3918DB57E}" type="pres">
      <dgm:prSet presAssocID="{F89A2757-6A97-49B4-96CD-F31625BAA7CC}" presName="sibTrans" presStyleCnt="0"/>
      <dgm:spPr/>
    </dgm:pt>
    <dgm:pt modelId="{B94495C5-0459-443F-BBED-62FE2E795991}" type="pres">
      <dgm:prSet presAssocID="{9C1AB61E-7C2B-46A4-9502-BC287E24AFC1}" presName="node" presStyleLbl="node1" presStyleIdx="1" presStyleCnt="6">
        <dgm:presLayoutVars>
          <dgm:bulletEnabled val="1"/>
        </dgm:presLayoutVars>
      </dgm:prSet>
      <dgm:spPr/>
    </dgm:pt>
    <dgm:pt modelId="{B2247EDE-56B0-4AEE-B6AB-AA89E1A84472}" type="pres">
      <dgm:prSet presAssocID="{3D2DF9A3-DF7F-42D0-820B-C5B51A977660}" presName="sibTrans" presStyleCnt="0"/>
      <dgm:spPr/>
    </dgm:pt>
    <dgm:pt modelId="{F4A2D035-574D-47EB-8CAD-D8D5C583CF8E}" type="pres">
      <dgm:prSet presAssocID="{F429F3E4-2788-4BA4-9495-666FB769F614}" presName="node" presStyleLbl="node1" presStyleIdx="2" presStyleCnt="6">
        <dgm:presLayoutVars>
          <dgm:bulletEnabled val="1"/>
        </dgm:presLayoutVars>
      </dgm:prSet>
      <dgm:spPr/>
    </dgm:pt>
    <dgm:pt modelId="{4696889C-5916-43AE-B011-C04C66DCEC3C}" type="pres">
      <dgm:prSet presAssocID="{7C84B31D-DEB3-4F04-B271-A2A98C296238}" presName="sibTrans" presStyleCnt="0"/>
      <dgm:spPr/>
    </dgm:pt>
    <dgm:pt modelId="{6F2EED9B-0492-40C8-A828-2683EAB6D77B}" type="pres">
      <dgm:prSet presAssocID="{296BAE4A-7BDA-4613-86A2-BC6D8F4AC7DB}" presName="node" presStyleLbl="node1" presStyleIdx="3" presStyleCnt="6">
        <dgm:presLayoutVars>
          <dgm:bulletEnabled val="1"/>
        </dgm:presLayoutVars>
      </dgm:prSet>
      <dgm:spPr/>
    </dgm:pt>
    <dgm:pt modelId="{61744BEF-2B5F-4FF9-950A-E01C0C5464F9}" type="pres">
      <dgm:prSet presAssocID="{E3A2BB0B-9EB9-45AB-83B5-37BAFEB95039}" presName="sibTrans" presStyleCnt="0"/>
      <dgm:spPr/>
    </dgm:pt>
    <dgm:pt modelId="{3568BC3F-4BA5-4DDE-85D2-75F7DFD1B7F0}" type="pres">
      <dgm:prSet presAssocID="{67BF48A7-2B83-441F-95D9-175B65DE0170}" presName="node" presStyleLbl="node1" presStyleIdx="4" presStyleCnt="6">
        <dgm:presLayoutVars>
          <dgm:bulletEnabled val="1"/>
        </dgm:presLayoutVars>
      </dgm:prSet>
      <dgm:spPr/>
    </dgm:pt>
    <dgm:pt modelId="{747C6F7A-7B12-4AB6-950C-FA6BF4D0CED9}" type="pres">
      <dgm:prSet presAssocID="{DE7D8585-8EB3-441D-B695-9D51DB84D575}" presName="sibTrans" presStyleCnt="0"/>
      <dgm:spPr/>
    </dgm:pt>
    <dgm:pt modelId="{D891F3EB-7F17-4A8A-848C-A0DCED33D89A}" type="pres">
      <dgm:prSet presAssocID="{3B2DA2D0-B397-4D14-AA1E-0DFD6DBA3EB6}" presName="node" presStyleLbl="node1" presStyleIdx="5" presStyleCnt="6">
        <dgm:presLayoutVars>
          <dgm:bulletEnabled val="1"/>
        </dgm:presLayoutVars>
      </dgm:prSet>
      <dgm:spPr/>
    </dgm:pt>
  </dgm:ptLst>
  <dgm:cxnLst>
    <dgm:cxn modelId="{899A470C-C86B-4004-8AE5-166788813DA7}" type="presOf" srcId="{296BAE4A-7BDA-4613-86A2-BC6D8F4AC7DB}" destId="{6F2EED9B-0492-40C8-A828-2683EAB6D77B}" srcOrd="0" destOrd="0" presId="urn:microsoft.com/office/officeart/2005/8/layout/default"/>
    <dgm:cxn modelId="{07AB8210-4470-4D65-97E0-EDF44966E7EF}" srcId="{A5704440-039E-4043-8734-42035002DAAE}" destId="{296BAE4A-7BDA-4613-86A2-BC6D8F4AC7DB}" srcOrd="3" destOrd="0" parTransId="{8DA42B61-07DD-44D7-8C46-611399893FC8}" sibTransId="{E3A2BB0B-9EB9-45AB-83B5-37BAFEB95039}"/>
    <dgm:cxn modelId="{012CA011-C1C1-4169-B32F-1CE53CB195CE}" type="presOf" srcId="{9C1AB61E-7C2B-46A4-9502-BC287E24AFC1}" destId="{B94495C5-0459-443F-BBED-62FE2E795991}" srcOrd="0" destOrd="0" presId="urn:microsoft.com/office/officeart/2005/8/layout/default"/>
    <dgm:cxn modelId="{87A4651C-E084-4245-B9B0-EC2D8BE00FAB}" srcId="{A5704440-039E-4043-8734-42035002DAAE}" destId="{EC9146F2-C654-420A-96D3-E3959EEE05B3}" srcOrd="0" destOrd="0" parTransId="{58658088-ED73-4B87-BE41-B3C19F7744EE}" sibTransId="{F89A2757-6A97-49B4-96CD-F31625BAA7CC}"/>
    <dgm:cxn modelId="{462F4224-3C6A-4113-A7DD-02F80D5FB703}" srcId="{A5704440-039E-4043-8734-42035002DAAE}" destId="{67BF48A7-2B83-441F-95D9-175B65DE0170}" srcOrd="4" destOrd="0" parTransId="{D955D887-BF64-4ADE-AAE9-5844E32CC8AB}" sibTransId="{DE7D8585-8EB3-441D-B695-9D51DB84D575}"/>
    <dgm:cxn modelId="{58F8A92E-D8E2-49EA-ACAD-109341AA648A}" type="presOf" srcId="{3B2DA2D0-B397-4D14-AA1E-0DFD6DBA3EB6}" destId="{D891F3EB-7F17-4A8A-848C-A0DCED33D89A}" srcOrd="0" destOrd="0" presId="urn:microsoft.com/office/officeart/2005/8/layout/default"/>
    <dgm:cxn modelId="{32AAE75B-B9D9-43F1-A46C-814A3A63F4C3}" type="presOf" srcId="{EC9146F2-C654-420A-96D3-E3959EEE05B3}" destId="{CB19328E-334E-46E2-BFBC-5B36BE1B7F91}" srcOrd="0" destOrd="0" presId="urn:microsoft.com/office/officeart/2005/8/layout/default"/>
    <dgm:cxn modelId="{A7A10247-775B-4418-B3F2-5D1D2197D689}" srcId="{A5704440-039E-4043-8734-42035002DAAE}" destId="{3B2DA2D0-B397-4D14-AA1E-0DFD6DBA3EB6}" srcOrd="5" destOrd="0" parTransId="{E0C948D9-1A25-4A39-90F4-38C059DFF996}" sibTransId="{3B95428B-0F7B-42D4-9A65-0CF32CD4A169}"/>
    <dgm:cxn modelId="{3B5BC848-8E21-4B8F-A165-6E44A0D1041A}" srcId="{A5704440-039E-4043-8734-42035002DAAE}" destId="{9C1AB61E-7C2B-46A4-9502-BC287E24AFC1}" srcOrd="1" destOrd="0" parTransId="{BF77CA39-AF1F-4C68-887F-1CEC7574423F}" sibTransId="{3D2DF9A3-DF7F-42D0-820B-C5B51A977660}"/>
    <dgm:cxn modelId="{00ACE46E-40DD-40A2-92C9-EFA117996EB5}" srcId="{A5704440-039E-4043-8734-42035002DAAE}" destId="{F429F3E4-2788-4BA4-9495-666FB769F614}" srcOrd="2" destOrd="0" parTransId="{36EBFEE0-9B44-4350-9918-184ABAAB3D47}" sibTransId="{7C84B31D-DEB3-4F04-B271-A2A98C296238}"/>
    <dgm:cxn modelId="{705ED158-4E15-40C3-BB0F-187F39712FB9}" type="presOf" srcId="{67BF48A7-2B83-441F-95D9-175B65DE0170}" destId="{3568BC3F-4BA5-4DDE-85D2-75F7DFD1B7F0}" srcOrd="0" destOrd="0" presId="urn:microsoft.com/office/officeart/2005/8/layout/default"/>
    <dgm:cxn modelId="{ECCC04A6-7E7E-4F61-AEE9-0CCED65D154C}" type="presOf" srcId="{A5704440-039E-4043-8734-42035002DAAE}" destId="{EC7E4CE3-CA2F-4F2C-A003-7D4CCEA89BB0}" srcOrd="0" destOrd="0" presId="urn:microsoft.com/office/officeart/2005/8/layout/default"/>
    <dgm:cxn modelId="{41779DBB-74E7-43BE-B240-5CF198F12A3B}" type="presOf" srcId="{F429F3E4-2788-4BA4-9495-666FB769F614}" destId="{F4A2D035-574D-47EB-8CAD-D8D5C583CF8E}" srcOrd="0" destOrd="0" presId="urn:microsoft.com/office/officeart/2005/8/layout/default"/>
    <dgm:cxn modelId="{4DF99582-F52B-4782-8F1B-309F3D315B5E}" type="presParOf" srcId="{EC7E4CE3-CA2F-4F2C-A003-7D4CCEA89BB0}" destId="{CB19328E-334E-46E2-BFBC-5B36BE1B7F91}" srcOrd="0" destOrd="0" presId="urn:microsoft.com/office/officeart/2005/8/layout/default"/>
    <dgm:cxn modelId="{822ADF25-A442-4818-9E6C-D09595F69301}" type="presParOf" srcId="{EC7E4CE3-CA2F-4F2C-A003-7D4CCEA89BB0}" destId="{5B84C646-8F41-4FCD-B99B-4DE3918DB57E}" srcOrd="1" destOrd="0" presId="urn:microsoft.com/office/officeart/2005/8/layout/default"/>
    <dgm:cxn modelId="{6741ECCB-0D12-4395-8C50-4AC1A5DF365B}" type="presParOf" srcId="{EC7E4CE3-CA2F-4F2C-A003-7D4CCEA89BB0}" destId="{B94495C5-0459-443F-BBED-62FE2E795991}" srcOrd="2" destOrd="0" presId="urn:microsoft.com/office/officeart/2005/8/layout/default"/>
    <dgm:cxn modelId="{6862C236-8A0D-4302-B160-6BAF091E81E8}" type="presParOf" srcId="{EC7E4CE3-CA2F-4F2C-A003-7D4CCEA89BB0}" destId="{B2247EDE-56B0-4AEE-B6AB-AA89E1A84472}" srcOrd="3" destOrd="0" presId="urn:microsoft.com/office/officeart/2005/8/layout/default"/>
    <dgm:cxn modelId="{0A08E5BA-0EC0-4560-9837-959B9ACA5629}" type="presParOf" srcId="{EC7E4CE3-CA2F-4F2C-A003-7D4CCEA89BB0}" destId="{F4A2D035-574D-47EB-8CAD-D8D5C583CF8E}" srcOrd="4" destOrd="0" presId="urn:microsoft.com/office/officeart/2005/8/layout/default"/>
    <dgm:cxn modelId="{292166A4-4F17-408B-9938-3835C2F33FB8}" type="presParOf" srcId="{EC7E4CE3-CA2F-4F2C-A003-7D4CCEA89BB0}" destId="{4696889C-5916-43AE-B011-C04C66DCEC3C}" srcOrd="5" destOrd="0" presId="urn:microsoft.com/office/officeart/2005/8/layout/default"/>
    <dgm:cxn modelId="{AA68025F-8777-4623-935E-3310DC9378BB}" type="presParOf" srcId="{EC7E4CE3-CA2F-4F2C-A003-7D4CCEA89BB0}" destId="{6F2EED9B-0492-40C8-A828-2683EAB6D77B}" srcOrd="6" destOrd="0" presId="urn:microsoft.com/office/officeart/2005/8/layout/default"/>
    <dgm:cxn modelId="{A562FD91-A69F-4FE6-B7E1-6514208F4476}" type="presParOf" srcId="{EC7E4CE3-CA2F-4F2C-A003-7D4CCEA89BB0}" destId="{61744BEF-2B5F-4FF9-950A-E01C0C5464F9}" srcOrd="7" destOrd="0" presId="urn:microsoft.com/office/officeart/2005/8/layout/default"/>
    <dgm:cxn modelId="{4797FB48-07FA-43B3-A014-67FE2A242408}" type="presParOf" srcId="{EC7E4CE3-CA2F-4F2C-A003-7D4CCEA89BB0}" destId="{3568BC3F-4BA5-4DDE-85D2-75F7DFD1B7F0}" srcOrd="8" destOrd="0" presId="urn:microsoft.com/office/officeart/2005/8/layout/default"/>
    <dgm:cxn modelId="{3ACC4A63-51B7-450B-A2B1-91338DA51AC0}" type="presParOf" srcId="{EC7E4CE3-CA2F-4F2C-A003-7D4CCEA89BB0}" destId="{747C6F7A-7B12-4AB6-950C-FA6BF4D0CED9}" srcOrd="9" destOrd="0" presId="urn:microsoft.com/office/officeart/2005/8/layout/default"/>
    <dgm:cxn modelId="{942DE168-6989-4D2C-920A-84B45E3692BA}" type="presParOf" srcId="{EC7E4CE3-CA2F-4F2C-A003-7D4CCEA89BB0}" destId="{D891F3EB-7F17-4A8A-848C-A0DCED33D89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1A69A8-F92E-49EF-886F-3EC99CAFD2BD}"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71028371-7ACC-4C46-9894-F3D496A52007}">
      <dgm:prSet/>
      <dgm:spPr/>
      <dgm:t>
        <a:bodyPr/>
        <a:lstStyle/>
        <a:p>
          <a:r>
            <a:rPr lang="en-GB"/>
            <a:t>What does being Trauma and ACE (TrACE) Informed mean?</a:t>
          </a:r>
          <a:endParaRPr lang="en-US"/>
        </a:p>
      </dgm:t>
    </dgm:pt>
    <dgm:pt modelId="{2DCAC594-7764-4064-920D-81474BAC6AA3}" type="parTrans" cxnId="{EEF7FD6C-FB01-47B7-896F-11F3A6554217}">
      <dgm:prSet/>
      <dgm:spPr/>
      <dgm:t>
        <a:bodyPr/>
        <a:lstStyle/>
        <a:p>
          <a:endParaRPr lang="en-US"/>
        </a:p>
      </dgm:t>
    </dgm:pt>
    <dgm:pt modelId="{47C8AC9F-1EB0-4BB2-8358-1FB31B143A85}" type="sibTrans" cxnId="{EEF7FD6C-FB01-47B7-896F-11F3A6554217}">
      <dgm:prSet/>
      <dgm:spPr/>
      <dgm:t>
        <a:bodyPr/>
        <a:lstStyle/>
        <a:p>
          <a:endParaRPr lang="en-US"/>
        </a:p>
      </dgm:t>
    </dgm:pt>
    <dgm:pt modelId="{8CFA0B50-A5CA-4CC6-AF11-7809D23B7937}">
      <dgm:prSet/>
      <dgm:spPr/>
      <dgm:t>
        <a:bodyPr/>
        <a:lstStyle/>
        <a:p>
          <a:r>
            <a:rPr lang="en-GB"/>
            <a:t>Being TrACE Informed means recognising that trauma experiences are a possibility for anyone we meet in our personal and professional lives. This isn’t about more referrals or counting ACEs. It’s about taking the time to understand what’s happened to people, rather than blaming or stereotyping.</a:t>
          </a:r>
          <a:endParaRPr lang="en-US"/>
        </a:p>
      </dgm:t>
    </dgm:pt>
    <dgm:pt modelId="{21721194-F83D-48F9-AE99-38AAA417CA44}" type="parTrans" cxnId="{FBD278E0-27FB-4211-AD66-556C6E2AD554}">
      <dgm:prSet/>
      <dgm:spPr/>
      <dgm:t>
        <a:bodyPr/>
        <a:lstStyle/>
        <a:p>
          <a:endParaRPr lang="en-US"/>
        </a:p>
      </dgm:t>
    </dgm:pt>
    <dgm:pt modelId="{E26D11FA-36FA-4392-8A97-3611684DDD05}" type="sibTrans" cxnId="{FBD278E0-27FB-4211-AD66-556C6E2AD554}">
      <dgm:prSet/>
      <dgm:spPr/>
      <dgm:t>
        <a:bodyPr/>
        <a:lstStyle/>
        <a:p>
          <a:endParaRPr lang="en-US"/>
        </a:p>
      </dgm:t>
    </dgm:pt>
    <dgm:pt modelId="{31FD35CC-C845-4215-B7F2-5CD61FF5CB2B}" type="pres">
      <dgm:prSet presAssocID="{101A69A8-F92E-49EF-886F-3EC99CAFD2BD}" presName="hierChild1" presStyleCnt="0">
        <dgm:presLayoutVars>
          <dgm:chPref val="1"/>
          <dgm:dir/>
          <dgm:animOne val="branch"/>
          <dgm:animLvl val="lvl"/>
          <dgm:resizeHandles/>
        </dgm:presLayoutVars>
      </dgm:prSet>
      <dgm:spPr/>
    </dgm:pt>
    <dgm:pt modelId="{B10C1E33-F107-4262-93CD-1AE638E39FB0}" type="pres">
      <dgm:prSet presAssocID="{71028371-7ACC-4C46-9894-F3D496A52007}" presName="hierRoot1" presStyleCnt="0"/>
      <dgm:spPr/>
    </dgm:pt>
    <dgm:pt modelId="{2E670B48-5BBD-427D-B82E-E2FFB968D585}" type="pres">
      <dgm:prSet presAssocID="{71028371-7ACC-4C46-9894-F3D496A52007}" presName="composite" presStyleCnt="0"/>
      <dgm:spPr/>
    </dgm:pt>
    <dgm:pt modelId="{F8A645CF-E174-47CE-8D7F-0DAC39CEEFCD}" type="pres">
      <dgm:prSet presAssocID="{71028371-7ACC-4C46-9894-F3D496A52007}" presName="background" presStyleLbl="node0" presStyleIdx="0" presStyleCnt="2"/>
      <dgm:spPr/>
    </dgm:pt>
    <dgm:pt modelId="{A1E84AA8-0B62-4198-811D-741B85C2D4C7}" type="pres">
      <dgm:prSet presAssocID="{71028371-7ACC-4C46-9894-F3D496A52007}" presName="text" presStyleLbl="fgAcc0" presStyleIdx="0" presStyleCnt="2">
        <dgm:presLayoutVars>
          <dgm:chPref val="3"/>
        </dgm:presLayoutVars>
      </dgm:prSet>
      <dgm:spPr/>
    </dgm:pt>
    <dgm:pt modelId="{051EA6C8-B353-4503-B650-8D3EB5B48DB7}" type="pres">
      <dgm:prSet presAssocID="{71028371-7ACC-4C46-9894-F3D496A52007}" presName="hierChild2" presStyleCnt="0"/>
      <dgm:spPr/>
    </dgm:pt>
    <dgm:pt modelId="{EEA0DB5E-B4A6-4468-BE40-81AEF40A6C17}" type="pres">
      <dgm:prSet presAssocID="{8CFA0B50-A5CA-4CC6-AF11-7809D23B7937}" presName="hierRoot1" presStyleCnt="0"/>
      <dgm:spPr/>
    </dgm:pt>
    <dgm:pt modelId="{F461C5F1-4B0A-4B02-BE33-9B9EEA1B4903}" type="pres">
      <dgm:prSet presAssocID="{8CFA0B50-A5CA-4CC6-AF11-7809D23B7937}" presName="composite" presStyleCnt="0"/>
      <dgm:spPr/>
    </dgm:pt>
    <dgm:pt modelId="{679D19CB-88DB-4C3B-A112-0F169E45705E}" type="pres">
      <dgm:prSet presAssocID="{8CFA0B50-A5CA-4CC6-AF11-7809D23B7937}" presName="background" presStyleLbl="node0" presStyleIdx="1" presStyleCnt="2"/>
      <dgm:spPr/>
    </dgm:pt>
    <dgm:pt modelId="{8CDF754F-1DA3-4674-8BAC-59C9389E2FF0}" type="pres">
      <dgm:prSet presAssocID="{8CFA0B50-A5CA-4CC6-AF11-7809D23B7937}" presName="text" presStyleLbl="fgAcc0" presStyleIdx="1" presStyleCnt="2">
        <dgm:presLayoutVars>
          <dgm:chPref val="3"/>
        </dgm:presLayoutVars>
      </dgm:prSet>
      <dgm:spPr/>
    </dgm:pt>
    <dgm:pt modelId="{B75444A2-BCD1-4D0B-8CE4-8FB2EB16BD37}" type="pres">
      <dgm:prSet presAssocID="{8CFA0B50-A5CA-4CC6-AF11-7809D23B7937}" presName="hierChild2" presStyleCnt="0"/>
      <dgm:spPr/>
    </dgm:pt>
  </dgm:ptLst>
  <dgm:cxnLst>
    <dgm:cxn modelId="{CA722101-907A-4202-BE1B-DBF047DFE28C}" type="presOf" srcId="{71028371-7ACC-4C46-9894-F3D496A52007}" destId="{A1E84AA8-0B62-4198-811D-741B85C2D4C7}" srcOrd="0" destOrd="0" presId="urn:microsoft.com/office/officeart/2005/8/layout/hierarchy1"/>
    <dgm:cxn modelId="{EEF7FD6C-FB01-47B7-896F-11F3A6554217}" srcId="{101A69A8-F92E-49EF-886F-3EC99CAFD2BD}" destId="{71028371-7ACC-4C46-9894-F3D496A52007}" srcOrd="0" destOrd="0" parTransId="{2DCAC594-7764-4064-920D-81474BAC6AA3}" sibTransId="{47C8AC9F-1EB0-4BB2-8358-1FB31B143A85}"/>
    <dgm:cxn modelId="{72896ED8-EBF7-4EBF-85DB-0F66A1E04B82}" type="presOf" srcId="{8CFA0B50-A5CA-4CC6-AF11-7809D23B7937}" destId="{8CDF754F-1DA3-4674-8BAC-59C9389E2FF0}" srcOrd="0" destOrd="0" presId="urn:microsoft.com/office/officeart/2005/8/layout/hierarchy1"/>
    <dgm:cxn modelId="{FBD278E0-27FB-4211-AD66-556C6E2AD554}" srcId="{101A69A8-F92E-49EF-886F-3EC99CAFD2BD}" destId="{8CFA0B50-A5CA-4CC6-AF11-7809D23B7937}" srcOrd="1" destOrd="0" parTransId="{21721194-F83D-48F9-AE99-38AAA417CA44}" sibTransId="{E26D11FA-36FA-4392-8A97-3611684DDD05}"/>
    <dgm:cxn modelId="{622FECF7-43E3-4B84-9EDD-3E7B89CE714F}" type="presOf" srcId="{101A69A8-F92E-49EF-886F-3EC99CAFD2BD}" destId="{31FD35CC-C845-4215-B7F2-5CD61FF5CB2B}" srcOrd="0" destOrd="0" presId="urn:microsoft.com/office/officeart/2005/8/layout/hierarchy1"/>
    <dgm:cxn modelId="{3926835D-C55F-4263-9D2C-FAFE618B58BF}" type="presParOf" srcId="{31FD35CC-C845-4215-B7F2-5CD61FF5CB2B}" destId="{B10C1E33-F107-4262-93CD-1AE638E39FB0}" srcOrd="0" destOrd="0" presId="urn:microsoft.com/office/officeart/2005/8/layout/hierarchy1"/>
    <dgm:cxn modelId="{5FEB68C5-8F65-4DD6-8FA1-F5A96B628940}" type="presParOf" srcId="{B10C1E33-F107-4262-93CD-1AE638E39FB0}" destId="{2E670B48-5BBD-427D-B82E-E2FFB968D585}" srcOrd="0" destOrd="0" presId="urn:microsoft.com/office/officeart/2005/8/layout/hierarchy1"/>
    <dgm:cxn modelId="{98C80A28-187C-4A4C-8290-35129AB3FD62}" type="presParOf" srcId="{2E670B48-5BBD-427D-B82E-E2FFB968D585}" destId="{F8A645CF-E174-47CE-8D7F-0DAC39CEEFCD}" srcOrd="0" destOrd="0" presId="urn:microsoft.com/office/officeart/2005/8/layout/hierarchy1"/>
    <dgm:cxn modelId="{69D481EF-7A21-4977-A681-FA092866CE9D}" type="presParOf" srcId="{2E670B48-5BBD-427D-B82E-E2FFB968D585}" destId="{A1E84AA8-0B62-4198-811D-741B85C2D4C7}" srcOrd="1" destOrd="0" presId="urn:microsoft.com/office/officeart/2005/8/layout/hierarchy1"/>
    <dgm:cxn modelId="{D0A7EABE-EEB5-43C2-933A-93E29884CA1D}" type="presParOf" srcId="{B10C1E33-F107-4262-93CD-1AE638E39FB0}" destId="{051EA6C8-B353-4503-B650-8D3EB5B48DB7}" srcOrd="1" destOrd="0" presId="urn:microsoft.com/office/officeart/2005/8/layout/hierarchy1"/>
    <dgm:cxn modelId="{DBF36E14-412D-4B77-AF24-682131827708}" type="presParOf" srcId="{31FD35CC-C845-4215-B7F2-5CD61FF5CB2B}" destId="{EEA0DB5E-B4A6-4468-BE40-81AEF40A6C17}" srcOrd="1" destOrd="0" presId="urn:microsoft.com/office/officeart/2005/8/layout/hierarchy1"/>
    <dgm:cxn modelId="{0CF5128F-EA00-4AFE-8C2A-9356B7D3F0BA}" type="presParOf" srcId="{EEA0DB5E-B4A6-4468-BE40-81AEF40A6C17}" destId="{F461C5F1-4B0A-4B02-BE33-9B9EEA1B4903}" srcOrd="0" destOrd="0" presId="urn:microsoft.com/office/officeart/2005/8/layout/hierarchy1"/>
    <dgm:cxn modelId="{BA7C2A4D-3BC7-46E3-BC52-ECFB145B5798}" type="presParOf" srcId="{F461C5F1-4B0A-4B02-BE33-9B9EEA1B4903}" destId="{679D19CB-88DB-4C3B-A112-0F169E45705E}" srcOrd="0" destOrd="0" presId="urn:microsoft.com/office/officeart/2005/8/layout/hierarchy1"/>
    <dgm:cxn modelId="{9136D593-18F8-4641-8E44-7D2511BED378}" type="presParOf" srcId="{F461C5F1-4B0A-4B02-BE33-9B9EEA1B4903}" destId="{8CDF754F-1DA3-4674-8BAC-59C9389E2FF0}" srcOrd="1" destOrd="0" presId="urn:microsoft.com/office/officeart/2005/8/layout/hierarchy1"/>
    <dgm:cxn modelId="{2B6E29F0-4CB5-4498-AA74-77C0A14AFBC2}" type="presParOf" srcId="{EEA0DB5E-B4A6-4468-BE40-81AEF40A6C17}" destId="{B75444A2-BCD1-4D0B-8CE4-8FB2EB16BD3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19328E-334E-46E2-BFBC-5B36BE1B7F91}">
      <dsp:nvSpPr>
        <dsp:cNvPr id="0" name=""/>
        <dsp:cNvSpPr/>
      </dsp:nvSpPr>
      <dsp:spPr>
        <a:xfrm>
          <a:off x="377904" y="407"/>
          <a:ext cx="3049934" cy="18299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Poverty</a:t>
          </a:r>
          <a:endParaRPr lang="en-US" sz="3600" kern="1200"/>
        </a:p>
      </dsp:txBody>
      <dsp:txXfrm>
        <a:off x="377904" y="407"/>
        <a:ext cx="3049934" cy="1829960"/>
      </dsp:txXfrm>
    </dsp:sp>
    <dsp:sp modelId="{B94495C5-0459-443F-BBED-62FE2E795991}">
      <dsp:nvSpPr>
        <dsp:cNvPr id="0" name=""/>
        <dsp:cNvSpPr/>
      </dsp:nvSpPr>
      <dsp:spPr>
        <a:xfrm>
          <a:off x="3732832" y="407"/>
          <a:ext cx="3049934" cy="182996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Racism/ Discrimination</a:t>
          </a:r>
          <a:endParaRPr lang="en-US" sz="3600" kern="1200"/>
        </a:p>
      </dsp:txBody>
      <dsp:txXfrm>
        <a:off x="3732832" y="407"/>
        <a:ext cx="3049934" cy="1829960"/>
      </dsp:txXfrm>
    </dsp:sp>
    <dsp:sp modelId="{F4A2D035-574D-47EB-8CAD-D8D5C583CF8E}">
      <dsp:nvSpPr>
        <dsp:cNvPr id="0" name=""/>
        <dsp:cNvSpPr/>
      </dsp:nvSpPr>
      <dsp:spPr>
        <a:xfrm>
          <a:off x="7087760" y="407"/>
          <a:ext cx="3049934" cy="182996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Community Disruption and Violence</a:t>
          </a:r>
          <a:endParaRPr lang="en-US" sz="3600" kern="1200"/>
        </a:p>
      </dsp:txBody>
      <dsp:txXfrm>
        <a:off x="7087760" y="407"/>
        <a:ext cx="3049934" cy="1829960"/>
      </dsp:txXfrm>
    </dsp:sp>
    <dsp:sp modelId="{6F2EED9B-0492-40C8-A828-2683EAB6D77B}">
      <dsp:nvSpPr>
        <dsp:cNvPr id="0" name=""/>
        <dsp:cNvSpPr/>
      </dsp:nvSpPr>
      <dsp:spPr>
        <a:xfrm>
          <a:off x="377904" y="2135361"/>
          <a:ext cx="3049934" cy="182996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Lack of Opportunity/ Social Mobility</a:t>
          </a:r>
          <a:endParaRPr lang="en-US" sz="3600" kern="1200"/>
        </a:p>
      </dsp:txBody>
      <dsp:txXfrm>
        <a:off x="377904" y="2135361"/>
        <a:ext cx="3049934" cy="1829960"/>
      </dsp:txXfrm>
    </dsp:sp>
    <dsp:sp modelId="{3568BC3F-4BA5-4DDE-85D2-75F7DFD1B7F0}">
      <dsp:nvSpPr>
        <dsp:cNvPr id="0" name=""/>
        <dsp:cNvSpPr/>
      </dsp:nvSpPr>
      <dsp:spPr>
        <a:xfrm>
          <a:off x="3732832" y="2135361"/>
          <a:ext cx="3049934" cy="182996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Poor Housing</a:t>
          </a:r>
          <a:endParaRPr lang="en-US" sz="3600" kern="1200"/>
        </a:p>
      </dsp:txBody>
      <dsp:txXfrm>
        <a:off x="3732832" y="2135361"/>
        <a:ext cx="3049934" cy="1829960"/>
      </dsp:txXfrm>
    </dsp:sp>
    <dsp:sp modelId="{D891F3EB-7F17-4A8A-848C-A0DCED33D89A}">
      <dsp:nvSpPr>
        <dsp:cNvPr id="0" name=""/>
        <dsp:cNvSpPr/>
      </dsp:nvSpPr>
      <dsp:spPr>
        <a:xfrm>
          <a:off x="7087760" y="2135361"/>
          <a:ext cx="3049934" cy="18299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COVID-19</a:t>
          </a:r>
          <a:endParaRPr lang="en-US" sz="3600" kern="1200"/>
        </a:p>
      </dsp:txBody>
      <dsp:txXfrm>
        <a:off x="7087760" y="2135361"/>
        <a:ext cx="3049934" cy="18299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645CF-E174-47CE-8D7F-0DAC39CEEFCD}">
      <dsp:nvSpPr>
        <dsp:cNvPr id="0" name=""/>
        <dsp:cNvSpPr/>
      </dsp:nvSpPr>
      <dsp:spPr>
        <a:xfrm>
          <a:off x="1283" y="314546"/>
          <a:ext cx="4505585" cy="28610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E84AA8-0B62-4198-811D-741B85C2D4C7}">
      <dsp:nvSpPr>
        <dsp:cNvPr id="0" name=""/>
        <dsp:cNvSpPr/>
      </dsp:nvSpPr>
      <dsp:spPr>
        <a:xfrm>
          <a:off x="501904" y="790136"/>
          <a:ext cx="4505585" cy="28610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does being Trauma and ACE (TrACE) Informed mean?</a:t>
          </a:r>
          <a:endParaRPr lang="en-US" sz="2000" kern="1200"/>
        </a:p>
      </dsp:txBody>
      <dsp:txXfrm>
        <a:off x="585701" y="873933"/>
        <a:ext cx="4337991" cy="2693452"/>
      </dsp:txXfrm>
    </dsp:sp>
    <dsp:sp modelId="{679D19CB-88DB-4C3B-A112-0F169E45705E}">
      <dsp:nvSpPr>
        <dsp:cNvPr id="0" name=""/>
        <dsp:cNvSpPr/>
      </dsp:nvSpPr>
      <dsp:spPr>
        <a:xfrm>
          <a:off x="5508110" y="314546"/>
          <a:ext cx="4505585" cy="2861046"/>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DF754F-1DA3-4674-8BAC-59C9389E2FF0}">
      <dsp:nvSpPr>
        <dsp:cNvPr id="0" name=""/>
        <dsp:cNvSpPr/>
      </dsp:nvSpPr>
      <dsp:spPr>
        <a:xfrm>
          <a:off x="6008730" y="790136"/>
          <a:ext cx="4505585" cy="2861046"/>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Being TrACE Informed means recognising that trauma experiences are a possibility for anyone we meet in our personal and professional lives. This isn’t about more referrals or counting ACEs. It’s about taking the time to understand what’s happened to people, rather than blaming or stereotyping.</a:t>
          </a:r>
          <a:endParaRPr lang="en-US" sz="2000" kern="1200"/>
        </a:p>
      </dsp:txBody>
      <dsp:txXfrm>
        <a:off x="6092527" y="873933"/>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F165D0-D456-45FF-B0EF-D5A8A15747CF}" type="datetimeFigureOut">
              <a:rPr lang="en-GB" smtClean="0"/>
              <a:t>20/02/2024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1FB7E1-D627-4175-B64F-DAE3AEB9E9C7}" type="slidenum">
              <a:rPr lang="en-GB" smtClean="0"/>
              <a:t>‹#›</a:t>
            </a:fld>
            <a:endParaRPr lang="en-GB"/>
          </a:p>
        </p:txBody>
      </p:sp>
    </p:spTree>
    <p:extLst>
      <p:ext uri="{BB962C8B-B14F-4D97-AF65-F5344CB8AC3E}">
        <p14:creationId xmlns:p14="http://schemas.microsoft.com/office/powerpoint/2010/main" val="25382358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7</a:t>
            </a:fld>
            <a:endParaRPr lang="en-GB"/>
          </a:p>
        </p:txBody>
      </p:sp>
    </p:spTree>
    <p:extLst>
      <p:ext uri="{BB962C8B-B14F-4D97-AF65-F5344CB8AC3E}">
        <p14:creationId xmlns:p14="http://schemas.microsoft.com/office/powerpoint/2010/main" val="745257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10</a:t>
            </a:fld>
            <a:endParaRPr lang="en-GB"/>
          </a:p>
        </p:txBody>
      </p:sp>
    </p:spTree>
    <p:extLst>
      <p:ext uri="{BB962C8B-B14F-4D97-AF65-F5344CB8AC3E}">
        <p14:creationId xmlns:p14="http://schemas.microsoft.com/office/powerpoint/2010/main" val="2689482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11</a:t>
            </a:fld>
            <a:endParaRPr lang="en-GB"/>
          </a:p>
        </p:txBody>
      </p:sp>
    </p:spTree>
    <p:extLst>
      <p:ext uri="{BB962C8B-B14F-4D97-AF65-F5344CB8AC3E}">
        <p14:creationId xmlns:p14="http://schemas.microsoft.com/office/powerpoint/2010/main" val="3205333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13</a:t>
            </a:fld>
            <a:endParaRPr lang="en-GB"/>
          </a:p>
        </p:txBody>
      </p:sp>
    </p:spTree>
    <p:extLst>
      <p:ext uri="{BB962C8B-B14F-4D97-AF65-F5344CB8AC3E}">
        <p14:creationId xmlns:p14="http://schemas.microsoft.com/office/powerpoint/2010/main" val="32133547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15</a:t>
            </a:fld>
            <a:endParaRPr lang="en-GB"/>
          </a:p>
        </p:txBody>
      </p:sp>
    </p:spTree>
    <p:extLst>
      <p:ext uri="{BB962C8B-B14F-4D97-AF65-F5344CB8AC3E}">
        <p14:creationId xmlns:p14="http://schemas.microsoft.com/office/powerpoint/2010/main" val="1894575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16</a:t>
            </a:fld>
            <a:endParaRPr lang="en-GB"/>
          </a:p>
        </p:txBody>
      </p:sp>
    </p:spTree>
    <p:extLst>
      <p:ext uri="{BB962C8B-B14F-4D97-AF65-F5344CB8AC3E}">
        <p14:creationId xmlns:p14="http://schemas.microsoft.com/office/powerpoint/2010/main" val="3063058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17</a:t>
            </a:fld>
            <a:endParaRPr lang="en-GB"/>
          </a:p>
        </p:txBody>
      </p:sp>
    </p:spTree>
    <p:extLst>
      <p:ext uri="{BB962C8B-B14F-4D97-AF65-F5344CB8AC3E}">
        <p14:creationId xmlns:p14="http://schemas.microsoft.com/office/powerpoint/2010/main" val="3897974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model highlights the impact of ACEs on health and well-being, identifying the risks to social, emotional and cognitive development. It also clearly acknowledges that ACEs can be linked to an early death for people who experienced early childhood trauma and toxic stress.</a:t>
            </a:r>
          </a:p>
          <a:p>
            <a:r>
              <a:rPr lang="en-GB" sz="1200" dirty="0"/>
              <a:t>One criticism of this model however, is that it doesn't allow for individual differences, it is possible to interrupt this process and this lecture aims to demonstrate how this can be achieved. </a:t>
            </a:r>
            <a:endParaRPr lang="en-GB" sz="1200" dirty="0">
              <a:cs typeface="Calibri"/>
            </a:endParaRPr>
          </a:p>
          <a:p>
            <a:endParaRPr lang="en-GB" dirty="0"/>
          </a:p>
        </p:txBody>
      </p:sp>
      <p:sp>
        <p:nvSpPr>
          <p:cNvPr id="4" name="Slide Number Placeholder 3"/>
          <p:cNvSpPr>
            <a:spLocks noGrp="1"/>
          </p:cNvSpPr>
          <p:nvPr>
            <p:ph type="sldNum" sz="quarter" idx="10"/>
          </p:nvPr>
        </p:nvSpPr>
        <p:spPr/>
        <p:txBody>
          <a:bodyPr/>
          <a:lstStyle/>
          <a:p>
            <a:fld id="{C844F371-428C-46C6-A1C7-92E676CC7AB3}" type="slidenum">
              <a:rPr lang="en-GB" smtClean="0"/>
              <a:t>25</a:t>
            </a:fld>
            <a:endParaRPr lang="en-GB"/>
          </a:p>
        </p:txBody>
      </p:sp>
    </p:spTree>
    <p:extLst>
      <p:ext uri="{BB962C8B-B14F-4D97-AF65-F5344CB8AC3E}">
        <p14:creationId xmlns:p14="http://schemas.microsoft.com/office/powerpoint/2010/main" val="36802953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fontAlgn="base">
              <a:buNone/>
            </a:pPr>
            <a:endParaRPr lang="en-GB" sz="1200" dirty="0"/>
          </a:p>
          <a:p>
            <a:pPr marL="0" indent="0" fontAlgn="base">
              <a:buNone/>
            </a:pPr>
            <a:endParaRPr lang="en-GB" sz="1200" dirty="0"/>
          </a:p>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26</a:t>
            </a:fld>
            <a:endParaRPr lang="en-GB"/>
          </a:p>
        </p:txBody>
      </p:sp>
    </p:spTree>
    <p:extLst>
      <p:ext uri="{BB962C8B-B14F-4D97-AF65-F5344CB8AC3E}">
        <p14:creationId xmlns:p14="http://schemas.microsoft.com/office/powerpoint/2010/main" val="714089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29</a:t>
            </a:fld>
            <a:endParaRPr lang="en-GB"/>
          </a:p>
        </p:txBody>
      </p:sp>
    </p:spTree>
    <p:extLst>
      <p:ext uri="{BB962C8B-B14F-4D97-AF65-F5344CB8AC3E}">
        <p14:creationId xmlns:p14="http://schemas.microsoft.com/office/powerpoint/2010/main" val="1792283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1FB7E1-D627-4175-B64F-DAE3AEB9E9C7}" type="slidenum">
              <a:rPr lang="en-GB" smtClean="0"/>
              <a:t>30</a:t>
            </a:fld>
            <a:endParaRPr lang="en-GB"/>
          </a:p>
        </p:txBody>
      </p:sp>
    </p:spTree>
    <p:extLst>
      <p:ext uri="{BB962C8B-B14F-4D97-AF65-F5344CB8AC3E}">
        <p14:creationId xmlns:p14="http://schemas.microsoft.com/office/powerpoint/2010/main" val="13537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679552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66988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903721-9FAA-45F2-A838-DA462000C677}"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390495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0903721-9FAA-45F2-A838-DA462000C677}"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2606940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0903721-9FAA-45F2-A838-DA462000C677}" type="datetimeFigureOut">
              <a:rPr lang="en-GB" smtClean="0"/>
              <a:t>20/02/2024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48715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0903721-9FAA-45F2-A838-DA462000C677}" type="datetimeFigureOut">
              <a:rPr lang="en-GB" smtClean="0"/>
              <a:t>20/02/2024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78094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903721-9FAA-45F2-A838-DA462000C677}" type="datetimeFigureOut">
              <a:rPr lang="en-GB" smtClean="0"/>
              <a:t>20/02/2024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1037907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903721-9FAA-45F2-A838-DA462000C677}"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1019425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903721-9FAA-45F2-A838-DA462000C677}" type="datetimeFigureOut">
              <a:rPr lang="en-GB" smtClean="0"/>
              <a:t>20/02/2024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2868886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902296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0903721-9FAA-45F2-A838-DA462000C677}" type="datetimeFigureOut">
              <a:rPr lang="en-GB" smtClean="0"/>
              <a:t>20/02/2024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1FC88-9A0C-4C76-9E5F-416928791BB4}" type="slidenum">
              <a:rPr lang="en-GB" smtClean="0"/>
              <a:t>‹#›</a:t>
            </a:fld>
            <a:endParaRPr lang="en-GB"/>
          </a:p>
        </p:txBody>
      </p:sp>
    </p:spTree>
    <p:extLst>
      <p:ext uri="{BB962C8B-B14F-4D97-AF65-F5344CB8AC3E}">
        <p14:creationId xmlns:p14="http://schemas.microsoft.com/office/powerpoint/2010/main" val="4022649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903721-9FAA-45F2-A838-DA462000C677}" type="datetimeFigureOut">
              <a:rPr lang="en-GB" smtClean="0"/>
              <a:t>20/02/2024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1FC88-9A0C-4C76-9E5F-416928791BB4}" type="slidenum">
              <a:rPr lang="en-GB" smtClean="0"/>
              <a:t>‹#›</a:t>
            </a:fld>
            <a:endParaRPr lang="en-GB"/>
          </a:p>
        </p:txBody>
      </p:sp>
    </p:spTree>
    <p:extLst>
      <p:ext uri="{BB962C8B-B14F-4D97-AF65-F5344CB8AC3E}">
        <p14:creationId xmlns:p14="http://schemas.microsoft.com/office/powerpoint/2010/main" val="810912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uFSsE2qOnuw&amp;t=235s" TargetMode="External"/><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mind.org.uk/information-support/" TargetMode="External"/><Relationship Id="rId7" Type="http://schemas.openxmlformats.org/officeDocument/2006/relationships/image" Target="../media/image32.png"/><Relationship Id="rId2" Type="http://schemas.openxmlformats.org/officeDocument/2006/relationships/hyperlink" Target="https://www.nspcc.org.uk/what-is-child-abuse/types-of-abuse/" TargetMode="External"/><Relationship Id="rId1" Type="http://schemas.openxmlformats.org/officeDocument/2006/relationships/slideLayout" Target="../slideLayouts/slideLayout2.xml"/><Relationship Id="rId6" Type="http://schemas.openxmlformats.org/officeDocument/2006/relationships/hyperlink" Target="https://acehubwales.com/what-are-aces/" TargetMode="External"/><Relationship Id="rId5" Type="http://schemas.openxmlformats.org/officeDocument/2006/relationships/hyperlink" Target="https://www.citizensadvice.org.uk/family/gender-violence/domestic-violence-and-abuse/" TargetMode="External"/><Relationship Id="rId4" Type="http://schemas.openxmlformats.org/officeDocument/2006/relationships/hyperlink" Target="https://www.nhs.uk/live-well/alcohol-support/"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research.bangor.ac.uk/portal/en/researchers/kat-ford(f0a5ad92-e9b5-461b-b9ba-64fa588c8511).html" TargetMode="External"/><Relationship Id="rId7" Type="http://schemas.openxmlformats.org/officeDocument/2006/relationships/hyperlink" Target="https://www.bbc.co.uk/sounds/search?q=Unhappy%20Child%2C%20Unhealthy%20Adult&amp;suggid=urn%3Abbc%3Aprogrammes%3Ab070dksr" TargetMode="External"/><Relationship Id="rId2" Type="http://schemas.openxmlformats.org/officeDocument/2006/relationships/hyperlink" Target="https://doi.org/10.1016/s0749-3797(98)00017-8" TargetMode="External"/><Relationship Id="rId1" Type="http://schemas.openxmlformats.org/officeDocument/2006/relationships/slideLayout" Target="../slideLayouts/slideLayout2.xml"/><Relationship Id="rId6" Type="http://schemas.openxmlformats.org/officeDocument/2006/relationships/hyperlink" Target="https://www.youtube.com/watch?v=XHgLYI9KZ-A" TargetMode="External"/><Relationship Id="rId5" Type="http://schemas.openxmlformats.org/officeDocument/2006/relationships/hyperlink" Target="https://research.bangor.ac.uk/portal/en/researchoutputs/sources-of-resilience-and-their-moderating-relationships-with-harms-from-adverse-childhood-experiences(729bc4ed-92ca-4702-923e-3ca7c90afed3).html" TargetMode="External"/><Relationship Id="rId4" Type="http://schemas.openxmlformats.org/officeDocument/2006/relationships/hyperlink" Target="https://research.bangor.ac.uk/portal/en/researchers/mark-bellis(4cc05b74-3541-4d49-b2fc-a07e0ce80f2d).html"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ree, outdoor, plant, day&#10;&#10;Description automatically generated">
            <a:extLst>
              <a:ext uri="{FF2B5EF4-FFF2-40B4-BE49-F238E27FC236}">
                <a16:creationId xmlns:a16="http://schemas.microsoft.com/office/drawing/2014/main" id="{B11669D1-E9F3-4F0A-8992-432C74561CF4}"/>
              </a:ext>
            </a:extLst>
          </p:cNvPr>
          <p:cNvPicPr>
            <a:picLocks noChangeAspect="1"/>
          </p:cNvPicPr>
          <p:nvPr/>
        </p:nvPicPr>
        <p:blipFill rotWithShape="1">
          <a:blip r:embed="rId2"/>
          <a:srcRect t="9091" r="13818"/>
          <a:stretch/>
        </p:blipFill>
        <p:spPr>
          <a:xfrm>
            <a:off x="3523488" y="10"/>
            <a:ext cx="8668512" cy="6857990"/>
          </a:xfrm>
          <a:prstGeom prst="rect">
            <a:avLst/>
          </a:prstGeom>
        </p:spPr>
      </p:pic>
      <p:sp>
        <p:nvSpPr>
          <p:cNvPr id="7"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3700" b="1" dirty="0"/>
              <a:t>Adverse Childhood Experiences</a:t>
            </a:r>
            <a:endParaRPr lang="en-GB" sz="3700" dirty="0"/>
          </a:p>
        </p:txBody>
      </p:sp>
      <p:sp>
        <p:nvSpPr>
          <p:cNvPr id="3" name="Subtitle 2"/>
          <p:cNvSpPr>
            <a:spLocks noGrp="1"/>
          </p:cNvSpPr>
          <p:nvPr>
            <p:ph type="subTitle" idx="1"/>
          </p:nvPr>
        </p:nvSpPr>
        <p:spPr>
          <a:xfrm>
            <a:off x="477979" y="4949014"/>
            <a:ext cx="4023360" cy="1132049"/>
          </a:xfrm>
        </p:spPr>
        <p:txBody>
          <a:bodyPr vert="horz" lIns="91440" tIns="45720" rIns="91440" bIns="45720" rtlCol="0" anchor="t">
            <a:normAutofit/>
          </a:bodyPr>
          <a:lstStyle/>
          <a:p>
            <a:pPr algn="l"/>
            <a:r>
              <a:rPr lang="en-GB" sz="2000" dirty="0">
                <a:cs typeface="Calibri"/>
              </a:rPr>
              <a:t>A review of ACEs and a deeper exploration of the impact of ACEs on the child.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6075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dirty="0"/>
              <a:t>AIMS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endParaRPr lang="en-GB" sz="2000" dirty="0">
              <a:cs typeface="Calibri"/>
            </a:endParaRPr>
          </a:p>
          <a:p>
            <a:r>
              <a:rPr lang="en-GB" sz="2000" dirty="0">
                <a:cs typeface="Calibri"/>
              </a:rPr>
              <a:t>Understand adverse childhood experiences (ACEs)</a:t>
            </a:r>
          </a:p>
          <a:p>
            <a:r>
              <a:rPr lang="en-GB" sz="2000" dirty="0">
                <a:cs typeface="Calibri"/>
              </a:rPr>
              <a:t>define the impact of ACEs</a:t>
            </a:r>
          </a:p>
          <a:p>
            <a:r>
              <a:rPr lang="en-GB" sz="2000" dirty="0">
                <a:cs typeface="Calibri"/>
              </a:rPr>
              <a:t>consider the support that can be offered to children and young people</a:t>
            </a:r>
          </a:p>
          <a:p>
            <a:r>
              <a:rPr lang="en-GB" sz="2000" dirty="0">
                <a:cs typeface="Calibri"/>
              </a:rPr>
              <a:t>Topics covered: Relationships, Trauma and Toxic Stress</a:t>
            </a:r>
          </a:p>
          <a:p>
            <a:endParaRPr lang="en-GB" sz="2000" dirty="0">
              <a:cs typeface="Calibri"/>
            </a:endParaRPr>
          </a:p>
        </p:txBody>
      </p:sp>
      <p:pic>
        <p:nvPicPr>
          <p:cNvPr id="4" name="Picture 4" descr="A picture containing person, indoor, dessert&#10;&#10;Description automatically generated">
            <a:extLst>
              <a:ext uri="{FF2B5EF4-FFF2-40B4-BE49-F238E27FC236}">
                <a16:creationId xmlns:a16="http://schemas.microsoft.com/office/drawing/2014/main" id="{7E7C4D50-D1EB-480B-ADDD-5CE3C2683783}"/>
              </a:ext>
            </a:extLst>
          </p:cNvPr>
          <p:cNvPicPr>
            <a:picLocks noChangeAspect="1"/>
          </p:cNvPicPr>
          <p:nvPr/>
        </p:nvPicPr>
        <p:blipFill rotWithShape="1">
          <a:blip r:embed="rId2"/>
          <a:srcRect l="19112" r="1393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1054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000" dirty="0"/>
              <a:t> What are ACEs?</a:t>
            </a:r>
          </a:p>
        </p:txBody>
      </p:sp>
      <p:sp>
        <p:nvSpPr>
          <p:cNvPr id="3" name="Content Placeholder 2"/>
          <p:cNvSpPr>
            <a:spLocks noGrp="1"/>
          </p:cNvSpPr>
          <p:nvPr>
            <p:ph idx="1"/>
          </p:nvPr>
        </p:nvSpPr>
        <p:spPr>
          <a:xfrm>
            <a:off x="640080" y="2457814"/>
            <a:ext cx="4243589" cy="4205075"/>
          </a:xfrm>
        </p:spPr>
        <p:txBody>
          <a:bodyPr vert="horz" lIns="91440" tIns="45720" rIns="91440" bIns="45720" rtlCol="0">
            <a:normAutofit/>
          </a:bodyPr>
          <a:lstStyle/>
          <a:p>
            <a:endParaRPr lang="en-GB" sz="2000" b="0" i="0" dirty="0">
              <a:solidFill>
                <a:srgbClr val="151515"/>
              </a:solidFill>
              <a:effectLst/>
              <a:latin typeface="Poppins" panose="00000500000000000000" pitchFamily="2" charset="0"/>
            </a:endParaRPr>
          </a:p>
          <a:p>
            <a:r>
              <a:rPr lang="en-GB" sz="2000" b="0" i="0" dirty="0">
                <a:solidFill>
                  <a:srgbClr val="151515"/>
                </a:solidFill>
                <a:effectLst/>
                <a:latin typeface="Poppins" panose="00000500000000000000" pitchFamily="2" charset="0"/>
              </a:rPr>
              <a:t>Adverse Childhood Experiences (ACEs) are stressful experiences occurring during childhood that directly harm a child (</a:t>
            </a:r>
            <a:r>
              <a:rPr lang="en-GB" sz="2000" b="0" i="0" dirty="0" err="1">
                <a:solidFill>
                  <a:srgbClr val="151515"/>
                </a:solidFill>
                <a:effectLst/>
                <a:latin typeface="Poppins" panose="00000500000000000000" pitchFamily="2" charset="0"/>
              </a:rPr>
              <a:t>e.g</a:t>
            </a:r>
            <a:r>
              <a:rPr lang="en-GB" sz="2000" b="0" i="0" dirty="0">
                <a:solidFill>
                  <a:srgbClr val="151515"/>
                </a:solidFill>
                <a:effectLst/>
                <a:latin typeface="Poppins" panose="00000500000000000000" pitchFamily="2" charset="0"/>
              </a:rPr>
              <a:t> trauma, neglect, abuse) or affect the environment in which they live (</a:t>
            </a:r>
            <a:r>
              <a:rPr lang="en-GB" sz="2000" b="0" i="0" dirty="0" err="1">
                <a:solidFill>
                  <a:srgbClr val="151515"/>
                </a:solidFill>
                <a:effectLst/>
                <a:latin typeface="Poppins" panose="00000500000000000000" pitchFamily="2" charset="0"/>
              </a:rPr>
              <a:t>e.g</a:t>
            </a:r>
            <a:r>
              <a:rPr lang="en-GB" sz="2000" b="0" i="0" dirty="0">
                <a:solidFill>
                  <a:srgbClr val="151515"/>
                </a:solidFill>
                <a:effectLst/>
                <a:latin typeface="Poppins" panose="00000500000000000000" pitchFamily="2" charset="0"/>
              </a:rPr>
              <a:t> racism, or growing up in a household with domestic violence). </a:t>
            </a:r>
          </a:p>
          <a:p>
            <a:r>
              <a:rPr lang="en-GB" sz="2000" b="0" i="0" dirty="0">
                <a:solidFill>
                  <a:srgbClr val="151515"/>
                </a:solidFill>
                <a:effectLst/>
                <a:latin typeface="Poppins" panose="00000500000000000000" pitchFamily="2" charset="0"/>
              </a:rPr>
              <a:t>(Bellis et al 2016)</a:t>
            </a:r>
            <a:r>
              <a:rPr lang="en-GB" sz="2000" dirty="0"/>
              <a:t>.​</a:t>
            </a:r>
          </a:p>
        </p:txBody>
      </p:sp>
      <p:pic>
        <p:nvPicPr>
          <p:cNvPr id="4" name="Picture 4" descr="A picture containing person, ground, outdoor, standing&#10;&#10;Description automatically generated">
            <a:extLst>
              <a:ext uri="{FF2B5EF4-FFF2-40B4-BE49-F238E27FC236}">
                <a16:creationId xmlns:a16="http://schemas.microsoft.com/office/drawing/2014/main" id="{0C70237D-1558-40A2-956E-292980611C25}"/>
              </a:ext>
            </a:extLst>
          </p:cNvPr>
          <p:cNvPicPr>
            <a:picLocks noChangeAspect="1"/>
          </p:cNvPicPr>
          <p:nvPr/>
        </p:nvPicPr>
        <p:blipFill rotWithShape="1">
          <a:blip r:embed="rId2"/>
          <a:srcRect l="8353" r="2469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79289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325631"/>
          </a:xfrm>
        </p:spPr>
        <p:txBody>
          <a:bodyPr anchor="b">
            <a:normAutofit/>
          </a:bodyPr>
          <a:lstStyle/>
          <a:p>
            <a:r>
              <a:rPr lang="en-GB" sz="5400" dirty="0"/>
              <a:t>ACEs</a:t>
            </a:r>
          </a:p>
        </p:txBody>
      </p:sp>
      <p:sp>
        <p:nvSpPr>
          <p:cNvPr id="3" name="Content Placeholder 2"/>
          <p:cNvSpPr>
            <a:spLocks noGrp="1"/>
          </p:cNvSpPr>
          <p:nvPr>
            <p:ph idx="1"/>
          </p:nvPr>
        </p:nvSpPr>
        <p:spPr>
          <a:xfrm>
            <a:off x="337060" y="1651000"/>
            <a:ext cx="4546609" cy="4542567"/>
          </a:xfrm>
        </p:spPr>
        <p:txBody>
          <a:bodyPr vert="horz" lIns="91440" tIns="45720" rIns="91440" bIns="45720" rtlCol="0" anchor="t">
            <a:normAutofit fontScale="92500" lnSpcReduction="10000"/>
          </a:bodyPr>
          <a:lstStyle/>
          <a:p>
            <a:pPr fontAlgn="base"/>
            <a:r>
              <a:rPr lang="en-GB" dirty="0"/>
              <a:t>Abuse: physical, emotional and sexual</a:t>
            </a:r>
            <a:endParaRPr lang="en-GB" dirty="0">
              <a:cs typeface="Calibri"/>
            </a:endParaRPr>
          </a:p>
          <a:p>
            <a:pPr fontAlgn="base"/>
            <a:r>
              <a:rPr lang="en-GB" dirty="0"/>
              <a:t>Neglect</a:t>
            </a:r>
            <a:endParaRPr lang="en-GB" dirty="0">
              <a:cs typeface="Calibri"/>
            </a:endParaRPr>
          </a:p>
          <a:p>
            <a:pPr fontAlgn="base"/>
            <a:r>
              <a:rPr lang="en-GB" dirty="0"/>
              <a:t>Domestic violence</a:t>
            </a:r>
          </a:p>
          <a:p>
            <a:pPr fontAlgn="base"/>
            <a:r>
              <a:rPr lang="en-GB" dirty="0">
                <a:cs typeface="Calibri"/>
              </a:rPr>
              <a:t>Divorce</a:t>
            </a:r>
          </a:p>
          <a:p>
            <a:pPr fontAlgn="base"/>
            <a:r>
              <a:rPr lang="en-GB" dirty="0"/>
              <a:t>Parental separation</a:t>
            </a:r>
            <a:endParaRPr lang="en-GB" dirty="0">
              <a:cs typeface="Calibri"/>
            </a:endParaRPr>
          </a:p>
          <a:p>
            <a:pPr fontAlgn="base"/>
            <a:r>
              <a:rPr lang="en-GB" dirty="0"/>
              <a:t>Mental illness</a:t>
            </a:r>
          </a:p>
          <a:p>
            <a:pPr fontAlgn="base"/>
            <a:r>
              <a:rPr lang="en-GB" dirty="0">
                <a:cs typeface="Calibri"/>
              </a:rPr>
              <a:t>Maternal depression</a:t>
            </a:r>
          </a:p>
          <a:p>
            <a:pPr fontAlgn="base"/>
            <a:r>
              <a:rPr lang="en-GB" dirty="0"/>
              <a:t>Alcohol and substance abuse</a:t>
            </a:r>
          </a:p>
          <a:p>
            <a:pPr fontAlgn="base"/>
            <a:r>
              <a:rPr lang="en-GB" dirty="0"/>
              <a:t>Homelessness</a:t>
            </a:r>
          </a:p>
          <a:p>
            <a:pPr marL="0" indent="0" fontAlgn="base">
              <a:buNone/>
            </a:pPr>
            <a:endParaRPr lang="en-GB" dirty="0">
              <a:cs typeface="Calibri"/>
            </a:endParaRPr>
          </a:p>
          <a:p>
            <a:pPr marL="0" indent="0">
              <a:buNone/>
            </a:pPr>
            <a:endParaRPr lang="en-GB" sz="1500" dirty="0"/>
          </a:p>
        </p:txBody>
      </p:sp>
      <p:pic>
        <p:nvPicPr>
          <p:cNvPr id="4" name="Picture 4">
            <a:extLst>
              <a:ext uri="{FF2B5EF4-FFF2-40B4-BE49-F238E27FC236}">
                <a16:creationId xmlns:a16="http://schemas.microsoft.com/office/drawing/2014/main" id="{6CCAB501-919D-4DBD-A2E8-24F43DF1C2F8}"/>
              </a:ext>
            </a:extLst>
          </p:cNvPr>
          <p:cNvPicPr>
            <a:picLocks noChangeAspect="1"/>
          </p:cNvPicPr>
          <p:nvPr/>
        </p:nvPicPr>
        <p:blipFill rotWithShape="1">
          <a:blip r:embed="rId2"/>
          <a:srcRect l="30590" r="270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21450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1EE62-D329-95BC-C0E3-7F1103EB76AA}"/>
              </a:ext>
            </a:extLst>
          </p:cNvPr>
          <p:cNvSpPr>
            <a:spLocks noGrp="1"/>
          </p:cNvSpPr>
          <p:nvPr>
            <p:ph type="title"/>
          </p:nvPr>
        </p:nvSpPr>
        <p:spPr>
          <a:xfrm>
            <a:off x="838201" y="300580"/>
            <a:ext cx="9829800" cy="1089529"/>
          </a:xfrm>
        </p:spPr>
        <p:txBody>
          <a:bodyPr>
            <a:normAutofit/>
          </a:bodyPr>
          <a:lstStyle/>
          <a:p>
            <a:r>
              <a:rPr lang="en-GB" sz="3600">
                <a:solidFill>
                  <a:srgbClr val="FFFFFF"/>
                </a:solidFill>
              </a:rPr>
              <a:t>Adverse Community Environments</a:t>
            </a: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F854022C-9C32-A678-7657-782D571FB066}"/>
              </a:ext>
            </a:extLst>
          </p:cNvPr>
          <p:cNvGraphicFramePr>
            <a:graphicFrameLocks noGrp="1"/>
          </p:cNvGraphicFramePr>
          <p:nvPr>
            <p:ph idx="1"/>
            <p:extLst>
              <p:ext uri="{D42A27DB-BD31-4B8C-83A1-F6EECF244321}">
                <p14:modId xmlns:p14="http://schemas.microsoft.com/office/powerpoint/2010/main" val="3334173644"/>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0636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orking With Children &amp; Young People Conference 2019 -  onlinevents.co.ukonlinevents.co.uk">
            <a:extLst>
              <a:ext uri="{FF2B5EF4-FFF2-40B4-BE49-F238E27FC236}">
                <a16:creationId xmlns:a16="http://schemas.microsoft.com/office/drawing/2014/main" id="{563E8B79-6597-4CAC-6B6D-51279302AE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50" r="8389" b="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9D4DAE1-30CB-B380-547E-D2DE2750D8A4}"/>
              </a:ext>
            </a:extLst>
          </p:cNvPr>
          <p:cNvSpPr>
            <a:spLocks noGrp="1"/>
          </p:cNvSpPr>
          <p:nvPr>
            <p:ph idx="1"/>
          </p:nvPr>
        </p:nvSpPr>
        <p:spPr>
          <a:xfrm>
            <a:off x="344774" y="404734"/>
            <a:ext cx="4315615" cy="5772229"/>
          </a:xfrm>
        </p:spPr>
        <p:txBody>
          <a:bodyPr>
            <a:noAutofit/>
          </a:bodyPr>
          <a:lstStyle/>
          <a:p>
            <a:r>
              <a:rPr lang="en-GB" sz="3200" dirty="0"/>
              <a:t>Research from Public Health Wales focuses on ten ACEs that occur in the household or family environment and show the link between ACEs and risk of  poor health and social outcomes across the life-course where there are no protective factors, or accessible support.</a:t>
            </a:r>
          </a:p>
        </p:txBody>
      </p:sp>
    </p:spTree>
    <p:extLst>
      <p:ext uri="{BB962C8B-B14F-4D97-AF65-F5344CB8AC3E}">
        <p14:creationId xmlns:p14="http://schemas.microsoft.com/office/powerpoint/2010/main" val="3807299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9E83836-4622-48E8-927C-227ADF4E3C82}"/>
              </a:ext>
            </a:extLst>
          </p:cNvPr>
          <p:cNvPicPr>
            <a:picLocks noChangeAspect="1"/>
          </p:cNvPicPr>
          <p:nvPr/>
        </p:nvPicPr>
        <p:blipFill rotWithShape="1">
          <a:blip r:embed="rId3"/>
          <a:srcRect l="11084" r="9604"/>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EC382C-92F2-4043-A65D-1F713E0CDE00}"/>
              </a:ext>
            </a:extLst>
          </p:cNvPr>
          <p:cNvSpPr>
            <a:spLocks noGrp="1"/>
          </p:cNvSpPr>
          <p:nvPr>
            <p:ph type="title"/>
          </p:nvPr>
        </p:nvSpPr>
        <p:spPr>
          <a:xfrm>
            <a:off x="7531610" y="365124"/>
            <a:ext cx="4411861" cy="6246691"/>
          </a:xfrm>
        </p:spPr>
        <p:txBody>
          <a:bodyPr>
            <a:normAutofit/>
          </a:bodyPr>
          <a:lstStyle/>
          <a:p>
            <a:r>
              <a:rPr lang="en-GB" sz="3100" dirty="0">
                <a:ea typeface="+mj-lt"/>
                <a:cs typeface="+mj-lt"/>
              </a:rPr>
              <a:t>Activity: </a:t>
            </a:r>
            <a:br>
              <a:rPr lang="en-GB" sz="3100" dirty="0">
                <a:ea typeface="+mj-lt"/>
                <a:cs typeface="+mj-lt"/>
              </a:rPr>
            </a:br>
            <a:br>
              <a:rPr lang="en-GB" sz="3100" dirty="0">
                <a:ea typeface="+mj-lt"/>
                <a:cs typeface="+mj-lt"/>
              </a:rPr>
            </a:br>
            <a:br>
              <a:rPr lang="en-GB" sz="3100" dirty="0">
                <a:ea typeface="+mj-lt"/>
                <a:cs typeface="+mj-lt"/>
              </a:rPr>
            </a:br>
            <a:r>
              <a:rPr lang="en-GB" sz="3100" dirty="0">
                <a:ea typeface="+mj-lt"/>
                <a:cs typeface="+mj-lt"/>
              </a:rPr>
              <a:t>Consider the Impact of ACEs on the development of the child</a:t>
            </a:r>
            <a:endParaRPr lang="en-US" sz="3100" dirty="0"/>
          </a:p>
        </p:txBody>
      </p:sp>
    </p:spTree>
    <p:extLst>
      <p:ext uri="{BB962C8B-B14F-4D97-AF65-F5344CB8AC3E}">
        <p14:creationId xmlns:p14="http://schemas.microsoft.com/office/powerpoint/2010/main" val="3520479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4200"/>
              <a:t>Impact on academic attainment</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r>
              <a:rPr lang="en-GB" sz="1700" dirty="0"/>
              <a:t>In a systematic review of research, Perfect et al (2016) explored the outcomes of trauma and ACEs on school-related functioning.​</a:t>
            </a:r>
          </a:p>
          <a:p>
            <a:r>
              <a:rPr lang="en-GB" sz="1700" dirty="0"/>
              <a:t>The study indicated that the cognitive, academic and socio-emotional-behavioural functioning were all impacted by childhood trauma and ACEs.​</a:t>
            </a:r>
          </a:p>
          <a:p>
            <a:r>
              <a:rPr lang="en-GB" sz="1700" dirty="0"/>
              <a:t>School drop-out and poor attendance were also of concern and an indication of ACEs and trauma. </a:t>
            </a:r>
            <a:endParaRPr lang="en-GB" sz="1700" dirty="0">
              <a:cs typeface="Calibri"/>
            </a:endParaRPr>
          </a:p>
        </p:txBody>
      </p:sp>
      <p:pic>
        <p:nvPicPr>
          <p:cNvPr id="4" name="Picture 4">
            <a:extLst>
              <a:ext uri="{FF2B5EF4-FFF2-40B4-BE49-F238E27FC236}">
                <a16:creationId xmlns:a16="http://schemas.microsoft.com/office/drawing/2014/main" id="{438D0E56-9514-4350-917E-5C4E74458498}"/>
              </a:ext>
            </a:extLst>
          </p:cNvPr>
          <p:cNvPicPr>
            <a:picLocks noChangeAspect="1"/>
          </p:cNvPicPr>
          <p:nvPr/>
        </p:nvPicPr>
        <p:blipFill rotWithShape="1">
          <a:blip r:embed="rId2"/>
          <a:srcRect l="16457" r="1659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90786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CE7FA93-E9CC-A762-B350-8A2D59D0B2D3}"/>
              </a:ext>
            </a:extLst>
          </p:cNvPr>
          <p:cNvPicPr>
            <a:picLocks noChangeAspect="1"/>
          </p:cNvPicPr>
          <p:nvPr/>
        </p:nvPicPr>
        <p:blipFill rotWithShape="1">
          <a:blip r:embed="rId2"/>
          <a:srcRect t="1153"/>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GB" sz="4000"/>
              <a:t>Activity: Creating nurturing environments</a:t>
            </a:r>
          </a:p>
        </p:txBody>
      </p:sp>
      <p:sp>
        <p:nvSpPr>
          <p:cNvPr id="3" name="Content Placeholder 2"/>
          <p:cNvSpPr>
            <a:spLocks noGrp="1"/>
          </p:cNvSpPr>
          <p:nvPr>
            <p:ph idx="1"/>
          </p:nvPr>
        </p:nvSpPr>
        <p:spPr>
          <a:xfrm>
            <a:off x="838200" y="2434201"/>
            <a:ext cx="3822189" cy="3742762"/>
          </a:xfrm>
        </p:spPr>
        <p:txBody>
          <a:bodyPr vert="horz" lIns="91440" tIns="45720" rIns="91440" bIns="45720" rtlCol="0">
            <a:normAutofit/>
          </a:bodyPr>
          <a:lstStyle/>
          <a:p>
            <a:pPr marL="0" indent="0">
              <a:buNone/>
            </a:pPr>
            <a:r>
              <a:rPr lang="en-GB" sz="2000" dirty="0"/>
              <a:t>For some children and young people, school is their only safe environment</a:t>
            </a:r>
          </a:p>
          <a:p>
            <a:pPr marL="0" indent="0">
              <a:buNone/>
            </a:pPr>
            <a:r>
              <a:rPr lang="en-GB" sz="2000" dirty="0"/>
              <a:t>Spend 5-10 minutes thinking about this nurturing environment.</a:t>
            </a:r>
          </a:p>
          <a:p>
            <a:pPr marL="0" indent="0">
              <a:buNone/>
            </a:pPr>
            <a:r>
              <a:rPr lang="en-GB" sz="2000" dirty="0"/>
              <a:t>What does it look like?</a:t>
            </a:r>
            <a:endParaRPr lang="en-GB" sz="2000" dirty="0">
              <a:cs typeface="Calibri"/>
            </a:endParaRPr>
          </a:p>
          <a:p>
            <a:pPr marL="0" indent="0">
              <a:buNone/>
            </a:pPr>
            <a:endParaRPr lang="en-GB" sz="2000" dirty="0">
              <a:cs typeface="Calibri"/>
            </a:endParaRPr>
          </a:p>
          <a:p>
            <a:pPr marL="0" indent="0">
              <a:buNone/>
            </a:pPr>
            <a:endParaRPr lang="en-GB" sz="2000"/>
          </a:p>
          <a:p>
            <a:endParaRPr lang="en-GB" sz="2000"/>
          </a:p>
        </p:txBody>
      </p:sp>
    </p:spTree>
    <p:extLst>
      <p:ext uri="{BB962C8B-B14F-4D97-AF65-F5344CB8AC3E}">
        <p14:creationId xmlns:p14="http://schemas.microsoft.com/office/powerpoint/2010/main" val="1103242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Routine</a:t>
            </a:r>
          </a:p>
        </p:txBody>
      </p:sp>
      <p:sp>
        <p:nvSpPr>
          <p:cNvPr id="3" name="Content Placeholder 2"/>
          <p:cNvSpPr>
            <a:spLocks noGrp="1"/>
          </p:cNvSpPr>
          <p:nvPr>
            <p:ph idx="1"/>
          </p:nvPr>
        </p:nvSpPr>
        <p:spPr>
          <a:xfrm>
            <a:off x="63306" y="2778369"/>
            <a:ext cx="4820364" cy="3754262"/>
          </a:xfrm>
        </p:spPr>
        <p:txBody>
          <a:bodyPr vert="horz" lIns="91440" tIns="45720" rIns="91440" bIns="45720" rtlCol="0">
            <a:normAutofit/>
          </a:bodyPr>
          <a:lstStyle/>
          <a:p>
            <a:pPr marL="0" indent="0">
              <a:buNone/>
            </a:pPr>
            <a:r>
              <a:rPr lang="en-GB" sz="3200" dirty="0"/>
              <a:t>Home life can be extremely challenging for some children with ACEs, routines may be limited, and the child or young person may come to school hungry, tired, fidgety and tense.</a:t>
            </a:r>
            <a:endParaRPr lang="en-GB" sz="3200" dirty="0">
              <a:cs typeface="Calibri"/>
            </a:endParaRPr>
          </a:p>
          <a:p>
            <a:pPr marL="0" indent="0">
              <a:buNone/>
            </a:pPr>
            <a:endParaRPr lang="en-GB" sz="1600" dirty="0">
              <a:cs typeface="Calibri"/>
            </a:endParaRPr>
          </a:p>
        </p:txBody>
      </p:sp>
      <p:pic>
        <p:nvPicPr>
          <p:cNvPr id="4" name="Picture 4">
            <a:extLst>
              <a:ext uri="{FF2B5EF4-FFF2-40B4-BE49-F238E27FC236}">
                <a16:creationId xmlns:a16="http://schemas.microsoft.com/office/drawing/2014/main" id="{E90BB050-660B-4977-8953-2FE51DB0D397}"/>
              </a:ext>
            </a:extLst>
          </p:cNvPr>
          <p:cNvPicPr>
            <a:picLocks noChangeAspect="1"/>
          </p:cNvPicPr>
          <p:nvPr/>
        </p:nvPicPr>
        <p:blipFill rotWithShape="1">
          <a:blip r:embed="rId3"/>
          <a:srcRect l="16244" r="1680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21033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a:t>Relationships in school</a:t>
            </a:r>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r>
              <a:rPr lang="en-GB" sz="1700"/>
              <a:t>Nurturing and caring for children and young people is as important as academic achievement. As noted within the ACE studies, children are unable to learn if they feel unsafe, have high cortisol levels or are anxious about their situation.​</a:t>
            </a:r>
          </a:p>
          <a:p>
            <a:r>
              <a:rPr lang="en-GB" sz="1700"/>
              <a:t>Promoting positive friendships in school and supporting children and young people to engage in social interactions is beneficial for both their academic achievements and also their emotional well-being.​ </a:t>
            </a:r>
            <a:endParaRPr lang="en-GB" sz="1700">
              <a:cs typeface="Calibri"/>
            </a:endParaRPr>
          </a:p>
        </p:txBody>
      </p:sp>
      <p:pic>
        <p:nvPicPr>
          <p:cNvPr id="4" name="Picture 4" descr="A picture containing grass, outdoor, person&#10;&#10;Description automatically generated">
            <a:extLst>
              <a:ext uri="{FF2B5EF4-FFF2-40B4-BE49-F238E27FC236}">
                <a16:creationId xmlns:a16="http://schemas.microsoft.com/office/drawing/2014/main" id="{7B7BFEC9-FDC1-442B-82AA-079997B55697}"/>
              </a:ext>
            </a:extLst>
          </p:cNvPr>
          <p:cNvPicPr>
            <a:picLocks noChangeAspect="1"/>
          </p:cNvPicPr>
          <p:nvPr/>
        </p:nvPicPr>
        <p:blipFill rotWithShape="1">
          <a:blip r:embed="rId3"/>
          <a:srcRect l="13564" r="22242"/>
          <a:stretch/>
        </p:blipFill>
        <p:spPr>
          <a:xfrm>
            <a:off x="5156062" y="1857385"/>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193551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93361" cy="1325563"/>
          </a:xfrm>
        </p:spPr>
        <p:txBody>
          <a:bodyPr>
            <a:normAutofit/>
          </a:bodyPr>
          <a:lstStyle/>
          <a:p>
            <a:r>
              <a:rPr lang="en-GB" sz="4100"/>
              <a:t>Classroom behaviours and teacher experience</a:t>
            </a:r>
          </a:p>
        </p:txBody>
      </p:sp>
      <p:sp>
        <p:nvSpPr>
          <p:cNvPr id="3" name="Content Placeholder 2"/>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GB" sz="3200" dirty="0"/>
              <a:t>Not always easy for staff and can cause feelings such as:</a:t>
            </a:r>
          </a:p>
          <a:p>
            <a:r>
              <a:rPr lang="en-GB" sz="3200" dirty="0"/>
              <a:t>Helplessness</a:t>
            </a:r>
          </a:p>
          <a:p>
            <a:r>
              <a:rPr lang="en-GB" sz="3200" dirty="0"/>
              <a:t>Stress</a:t>
            </a:r>
          </a:p>
          <a:p>
            <a:r>
              <a:rPr lang="en-GB" sz="3200" dirty="0"/>
              <a:t>Being undermined </a:t>
            </a:r>
            <a:endParaRPr lang="en-GB" sz="3200" dirty="0">
              <a:cs typeface="Calibri"/>
            </a:endParaRPr>
          </a:p>
          <a:p>
            <a:r>
              <a:rPr lang="en-GB" sz="3200" dirty="0"/>
              <a:t>Hurt</a:t>
            </a:r>
          </a:p>
          <a:p>
            <a:r>
              <a:rPr lang="en-GB" sz="3200" dirty="0"/>
              <a:t>Shame</a:t>
            </a:r>
          </a:p>
          <a:p>
            <a:endParaRPr lang="en-GB" dirty="0"/>
          </a:p>
        </p:txBody>
      </p:sp>
      <p:pic>
        <p:nvPicPr>
          <p:cNvPr id="4" name="Picture 4">
            <a:extLst>
              <a:ext uri="{FF2B5EF4-FFF2-40B4-BE49-F238E27FC236}">
                <a16:creationId xmlns:a16="http://schemas.microsoft.com/office/drawing/2014/main" id="{B291014E-EA40-4868-8473-E414C2429E49}"/>
              </a:ext>
            </a:extLst>
          </p:cNvPr>
          <p:cNvPicPr>
            <a:picLocks noChangeAspect="1"/>
          </p:cNvPicPr>
          <p:nvPr/>
        </p:nvPicPr>
        <p:blipFill rotWithShape="1">
          <a:blip r:embed="rId2"/>
          <a:srcRect l="30314" r="5436"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7622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7B4F6806-5898-4FE8-B610-A058C8B84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7F7C28-E633-9520-06DB-712B1EE9E84E}"/>
              </a:ext>
            </a:extLst>
          </p:cNvPr>
          <p:cNvSpPr>
            <a:spLocks noGrp="1"/>
          </p:cNvSpPr>
          <p:nvPr>
            <p:ph type="title"/>
          </p:nvPr>
        </p:nvSpPr>
        <p:spPr>
          <a:xfrm>
            <a:off x="4335694" y="4224938"/>
            <a:ext cx="6256964" cy="1459355"/>
          </a:xfrm>
        </p:spPr>
        <p:txBody>
          <a:bodyPr vert="horz" lIns="91440" tIns="45720" rIns="91440" bIns="45720" rtlCol="0" anchor="b">
            <a:normAutofit/>
          </a:bodyPr>
          <a:lstStyle/>
          <a:p>
            <a:pPr algn="r"/>
            <a:r>
              <a:rPr lang="en-US" kern="1200">
                <a:solidFill>
                  <a:schemeClr val="tx1"/>
                </a:solidFill>
                <a:latin typeface="+mj-lt"/>
                <a:ea typeface="+mj-ea"/>
                <a:cs typeface="+mj-cs"/>
              </a:rPr>
              <a:t>Key Relationships</a:t>
            </a:r>
          </a:p>
        </p:txBody>
      </p:sp>
      <p:pic>
        <p:nvPicPr>
          <p:cNvPr id="3" name="Content Placeholder 2">
            <a:extLst>
              <a:ext uri="{FF2B5EF4-FFF2-40B4-BE49-F238E27FC236}">
                <a16:creationId xmlns:a16="http://schemas.microsoft.com/office/drawing/2014/main" id="{1DABE37B-9AE4-B22F-2EF3-09B3CBD7E331}"/>
              </a:ext>
            </a:extLst>
          </p:cNvPr>
          <p:cNvPicPr>
            <a:picLocks noChangeAspect="1"/>
          </p:cNvPicPr>
          <p:nvPr/>
        </p:nvPicPr>
        <p:blipFill rotWithShape="1">
          <a:blip r:embed="rId3"/>
          <a:srcRect t="103" r="-2" b="16327"/>
          <a:stretch/>
        </p:blipFill>
        <p:spPr>
          <a:xfrm>
            <a:off x="4406845" y="4"/>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pic>
        <p:nvPicPr>
          <p:cNvPr id="5" name="Content Placeholder 4">
            <a:extLst>
              <a:ext uri="{FF2B5EF4-FFF2-40B4-BE49-F238E27FC236}">
                <a16:creationId xmlns:a16="http://schemas.microsoft.com/office/drawing/2014/main" id="{53222F77-D9AB-5508-F2EF-D25A69463863}"/>
              </a:ext>
            </a:extLst>
          </p:cNvPr>
          <p:cNvPicPr>
            <a:picLocks noGrp="1" noChangeAspect="1"/>
          </p:cNvPicPr>
          <p:nvPr>
            <p:ph idx="1"/>
          </p:nvPr>
        </p:nvPicPr>
        <p:blipFill rotWithShape="1">
          <a:blip r:embed="rId4"/>
          <a:srcRect t="5203" r="-2" b="7614"/>
          <a:stretch/>
        </p:blipFill>
        <p:spPr>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4" name="Picture 4" descr="A picture containing text, person, indoor, group&#10;&#10;Description automatically generated">
            <a:extLst>
              <a:ext uri="{FF2B5EF4-FFF2-40B4-BE49-F238E27FC236}">
                <a16:creationId xmlns:a16="http://schemas.microsoft.com/office/drawing/2014/main" id="{55613A24-2EB0-47CE-AA12-87350A538EF1}"/>
              </a:ext>
            </a:extLst>
          </p:cNvPr>
          <p:cNvPicPr>
            <a:picLocks noChangeAspect="1"/>
          </p:cNvPicPr>
          <p:nvPr/>
        </p:nvPicPr>
        <p:blipFill rotWithShape="1">
          <a:blip r:embed="rId5"/>
          <a:srcRect l="14849" r="30089" b="-1"/>
          <a:stretch/>
        </p:blipFill>
        <p:spPr>
          <a:xfrm>
            <a:off x="8653074" y="-3"/>
            <a:ext cx="3538926"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Tree>
    <p:extLst>
      <p:ext uri="{BB962C8B-B14F-4D97-AF65-F5344CB8AC3E}">
        <p14:creationId xmlns:p14="http://schemas.microsoft.com/office/powerpoint/2010/main" val="2409220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a:normAutofit/>
          </a:bodyPr>
          <a:lstStyle/>
          <a:p>
            <a:r>
              <a:rPr lang="en-GB" sz="4100"/>
              <a:t>Activity: The compassionate helper</a:t>
            </a:r>
          </a:p>
        </p:txBody>
      </p:sp>
      <p:pic>
        <p:nvPicPr>
          <p:cNvPr id="6" name="Picture 5" descr="Large skydiving group mid-air">
            <a:extLst>
              <a:ext uri="{FF2B5EF4-FFF2-40B4-BE49-F238E27FC236}">
                <a16:creationId xmlns:a16="http://schemas.microsoft.com/office/drawing/2014/main" id="{A3E284E4-F898-0D1B-4AA8-32191BBF599F}"/>
              </a:ext>
            </a:extLst>
          </p:cNvPr>
          <p:cNvPicPr>
            <a:picLocks noChangeAspect="1"/>
          </p:cNvPicPr>
          <p:nvPr/>
        </p:nvPicPr>
        <p:blipFill rotWithShape="1">
          <a:blip r:embed="rId2"/>
          <a:srcRect l="20929" r="1976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2333297"/>
            <a:ext cx="4840010" cy="3843666"/>
          </a:xfrm>
        </p:spPr>
        <p:txBody>
          <a:bodyPr vert="horz" lIns="91440" tIns="45720" rIns="91440" bIns="45720" rtlCol="0">
            <a:normAutofit/>
          </a:bodyPr>
          <a:lstStyle/>
          <a:p>
            <a:pPr marL="0" indent="0">
              <a:buNone/>
            </a:pPr>
            <a:r>
              <a:rPr lang="en-GB" sz="2000" b="1"/>
              <a:t>Reflective activity</a:t>
            </a:r>
            <a:endParaRPr lang="en-GB" sz="2000" b="1">
              <a:cs typeface="Calibri"/>
            </a:endParaRPr>
          </a:p>
          <a:p>
            <a:pPr marL="0" indent="0">
              <a:buNone/>
            </a:pPr>
            <a:r>
              <a:rPr lang="en-GB" sz="2000"/>
              <a:t>Think back to your own childhood and adolescence </a:t>
            </a:r>
          </a:p>
          <a:p>
            <a:r>
              <a:rPr lang="en-GB" sz="2000"/>
              <a:t>Who was there for you?</a:t>
            </a:r>
          </a:p>
          <a:p>
            <a:r>
              <a:rPr lang="en-GB" sz="2000"/>
              <a:t>Think about the nature of this adult. </a:t>
            </a:r>
          </a:p>
          <a:p>
            <a:r>
              <a:rPr lang="en-GB" sz="2000"/>
              <a:t>What was it about their relationship with you that made you feel supported and nurtured?</a:t>
            </a:r>
          </a:p>
          <a:p>
            <a:r>
              <a:rPr lang="en-GB" sz="2000"/>
              <a:t>What was special about this person that helped you to know that they cared?</a:t>
            </a:r>
            <a:endParaRPr lang="en-GB" sz="2000">
              <a:cs typeface="Calibri"/>
            </a:endParaRPr>
          </a:p>
          <a:p>
            <a:pPr marL="0" indent="0">
              <a:buNone/>
            </a:pPr>
            <a:endParaRPr lang="en-GB" sz="2000">
              <a:cs typeface="Calibri"/>
            </a:endParaRPr>
          </a:p>
        </p:txBody>
      </p:sp>
    </p:spTree>
    <p:extLst>
      <p:ext uri="{BB962C8B-B14F-4D97-AF65-F5344CB8AC3E}">
        <p14:creationId xmlns:p14="http://schemas.microsoft.com/office/powerpoint/2010/main" val="2926727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What is trauma?</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1800"/>
              <a:t>Trauma refers to an experience that is life-threatening or terrifying. It can also refer to the emotional or psychological response to that experience. An individual does not need to physically experience an event for it to be traumatic, just the very real sense of an impending life-threatening experience can cause a traumatic response in an individual. </a:t>
            </a:r>
          </a:p>
        </p:txBody>
      </p:sp>
      <p:pic>
        <p:nvPicPr>
          <p:cNvPr id="4" name="Picture 4" descr="A person sitting on a bench&#10;&#10;Description automatically generated">
            <a:extLst>
              <a:ext uri="{FF2B5EF4-FFF2-40B4-BE49-F238E27FC236}">
                <a16:creationId xmlns:a16="http://schemas.microsoft.com/office/drawing/2014/main" id="{E219ACA8-3B78-4CA6-BC06-4EFCA68EE0EC}"/>
              </a:ext>
            </a:extLst>
          </p:cNvPr>
          <p:cNvPicPr>
            <a:picLocks noChangeAspect="1"/>
          </p:cNvPicPr>
          <p:nvPr/>
        </p:nvPicPr>
        <p:blipFill rotWithShape="1">
          <a:blip r:embed="rId3"/>
          <a:srcRect l="10132" r="20857"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8778412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1807305"/>
          </a:xfrm>
        </p:spPr>
        <p:txBody>
          <a:bodyPr>
            <a:normAutofit/>
          </a:bodyPr>
          <a:lstStyle/>
          <a:p>
            <a:r>
              <a:rPr lang="en-GB"/>
              <a:t>Not all stress is harmful</a:t>
            </a:r>
          </a:p>
        </p:txBody>
      </p:sp>
      <p:pic>
        <p:nvPicPr>
          <p:cNvPr id="4" name="Picture 4">
            <a:extLst>
              <a:ext uri="{FF2B5EF4-FFF2-40B4-BE49-F238E27FC236}">
                <a16:creationId xmlns:a16="http://schemas.microsoft.com/office/drawing/2014/main" id="{5788A867-07D6-46DC-AA73-D4F5E558F5B6}"/>
              </a:ext>
            </a:extLst>
          </p:cNvPr>
          <p:cNvPicPr>
            <a:picLocks noChangeAspect="1"/>
          </p:cNvPicPr>
          <p:nvPr/>
        </p:nvPicPr>
        <p:blipFill rotWithShape="1">
          <a:blip r:embed="rId3"/>
          <a:srcRect t="11373" r="-2" b="13785"/>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pic>
        <p:nvPicPr>
          <p:cNvPr id="5" name="Content Placeholder 4">
            <a:extLst>
              <a:ext uri="{FF2B5EF4-FFF2-40B4-BE49-F238E27FC236}">
                <a16:creationId xmlns:a16="http://schemas.microsoft.com/office/drawing/2014/main" id="{F570A06C-E86F-07EA-A07D-44FA0DA87884}"/>
              </a:ext>
            </a:extLst>
          </p:cNvPr>
          <p:cNvPicPr>
            <a:picLocks noGrp="1" noChangeAspect="1"/>
          </p:cNvPicPr>
          <p:nvPr>
            <p:ph idx="1"/>
          </p:nvPr>
        </p:nvPicPr>
        <p:blipFill>
          <a:blip r:embed="rId4"/>
          <a:stretch>
            <a:fillRect/>
          </a:stretch>
        </p:blipFill>
        <p:spPr>
          <a:xfrm>
            <a:off x="7005263" y="2333625"/>
            <a:ext cx="3856787" cy="3843338"/>
          </a:xfrm>
          <a:prstGeom prst="rect">
            <a:avLst/>
          </a:prstGeom>
        </p:spPr>
      </p:pic>
    </p:spTree>
    <p:extLst>
      <p:ext uri="{BB962C8B-B14F-4D97-AF65-F5344CB8AC3E}">
        <p14:creationId xmlns:p14="http://schemas.microsoft.com/office/powerpoint/2010/main" val="8312677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The 3 stress response types</a:t>
            </a:r>
          </a:p>
        </p:txBody>
      </p:sp>
      <p:sp>
        <p:nvSpPr>
          <p:cNvPr id="7"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marL="0" indent="0" fontAlgn="base">
              <a:buNone/>
            </a:pPr>
            <a:r>
              <a:rPr lang="en-GB" sz="3200" dirty="0"/>
              <a:t>There are 3 different kinds of responses to stress:</a:t>
            </a:r>
            <a:endParaRPr lang="en-GB" sz="3200" dirty="0">
              <a:cs typeface="Calibri"/>
            </a:endParaRPr>
          </a:p>
          <a:p>
            <a:pPr fontAlgn="base"/>
            <a:r>
              <a:rPr lang="en-GB" sz="3200" dirty="0"/>
              <a:t>Positive stress response</a:t>
            </a:r>
          </a:p>
          <a:p>
            <a:pPr fontAlgn="base"/>
            <a:r>
              <a:rPr lang="en-GB" sz="3200" dirty="0"/>
              <a:t>Tolerable stress response</a:t>
            </a:r>
          </a:p>
          <a:p>
            <a:pPr fontAlgn="base"/>
            <a:r>
              <a:rPr lang="en-GB" sz="3200" dirty="0"/>
              <a:t>Toxic stress response</a:t>
            </a:r>
            <a:endParaRPr lang="en-GB" sz="3200" dirty="0">
              <a:cs typeface="Calibri"/>
            </a:endParaRPr>
          </a:p>
        </p:txBody>
      </p:sp>
      <p:pic>
        <p:nvPicPr>
          <p:cNvPr id="4" name="Picture 4" descr="A picture containing ground, outdoor, person, little&#10;&#10;Description automatically generated">
            <a:extLst>
              <a:ext uri="{FF2B5EF4-FFF2-40B4-BE49-F238E27FC236}">
                <a16:creationId xmlns:a16="http://schemas.microsoft.com/office/drawing/2014/main" id="{125A3AFB-15F7-4D62-8AE2-16F6A0001307}"/>
              </a:ext>
            </a:extLst>
          </p:cNvPr>
          <p:cNvPicPr>
            <a:picLocks noChangeAspect="1"/>
          </p:cNvPicPr>
          <p:nvPr/>
        </p:nvPicPr>
        <p:blipFill rotWithShape="1">
          <a:blip r:embed="rId3"/>
          <a:srcRect l="7381" r="2561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6742494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Rectangle 206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375FC9B-5576-3511-A651-E22C141F620A}"/>
              </a:ext>
            </a:extLst>
          </p:cNvPr>
          <p:cNvSpPr>
            <a:spLocks noGrp="1"/>
          </p:cNvSpPr>
          <p:nvPr>
            <p:ph type="title"/>
          </p:nvPr>
        </p:nvSpPr>
        <p:spPr>
          <a:xfrm>
            <a:off x="838200" y="365125"/>
            <a:ext cx="5393361" cy="1325563"/>
          </a:xfrm>
        </p:spPr>
        <p:txBody>
          <a:bodyPr vert="horz" lIns="91440" tIns="45720" rIns="91440" bIns="45720" rtlCol="0">
            <a:normAutofit/>
          </a:bodyPr>
          <a:lstStyle/>
          <a:p>
            <a:r>
              <a:rPr lang="en-US"/>
              <a:t>Trauma and Toxic Stress</a:t>
            </a:r>
          </a:p>
        </p:txBody>
      </p:sp>
      <p:pic>
        <p:nvPicPr>
          <p:cNvPr id="2050" name="Picture 2" descr="Free Black and white side view of upset girl embracing knees while sitting near boy scrolling cellphone Stock Photo">
            <a:extLst>
              <a:ext uri="{FF2B5EF4-FFF2-40B4-BE49-F238E27FC236}">
                <a16:creationId xmlns:a16="http://schemas.microsoft.com/office/drawing/2014/main" id="{6009155B-8E6D-DADB-5061-86D7F1DAFF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187" r="62"/>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206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7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 name="Picture 4">
            <a:extLst>
              <a:ext uri="{FF2B5EF4-FFF2-40B4-BE49-F238E27FC236}">
                <a16:creationId xmlns:a16="http://schemas.microsoft.com/office/drawing/2014/main" id="{6AB2BAA9-7EC3-7216-3515-18FEB6489687}"/>
              </a:ext>
            </a:extLst>
          </p:cNvPr>
          <p:cNvPicPr>
            <a:picLocks noGrp="1" noChangeAspect="1"/>
          </p:cNvPicPr>
          <p:nvPr>
            <p:ph idx="1"/>
          </p:nvPr>
        </p:nvPicPr>
        <p:blipFill rotWithShape="1">
          <a:blip r:embed="rId3"/>
          <a:srcRect l="7499" r="25498" b="-1"/>
          <a:stretch/>
        </p:blipFill>
        <p:spPr>
          <a:xfrm>
            <a:off x="1347091" y="1825625"/>
            <a:ext cx="4374955" cy="4351338"/>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54709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987552"/>
            <a:ext cx="4485861" cy="1088136"/>
          </a:xfrm>
        </p:spPr>
        <p:txBody>
          <a:bodyPr anchor="b">
            <a:normAutofit/>
          </a:bodyPr>
          <a:lstStyle/>
          <a:p>
            <a:r>
              <a:rPr lang="en-GB" sz="3400"/>
              <a:t>Factors that can impact traumatic experiences</a:t>
            </a: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a:bodyPr>
          <a:lstStyle/>
          <a:p>
            <a:pPr fontAlgn="base"/>
            <a:r>
              <a:rPr lang="en-GB" dirty="0"/>
              <a:t>Previous trauma – childhood trauma.</a:t>
            </a:r>
            <a:endParaRPr lang="en-GB" dirty="0">
              <a:cs typeface="Calibri"/>
            </a:endParaRPr>
          </a:p>
          <a:p>
            <a:pPr fontAlgn="base"/>
            <a:r>
              <a:rPr lang="en-GB" dirty="0"/>
              <a:t>Existing mental health diagnosis such as depression, anxiety or substance misuse</a:t>
            </a:r>
            <a:endParaRPr lang="en-GB" dirty="0">
              <a:cs typeface="Calibri"/>
            </a:endParaRPr>
          </a:p>
          <a:p>
            <a:pPr fontAlgn="base"/>
            <a:r>
              <a:rPr lang="en-GB" dirty="0"/>
              <a:t>Proximity to the trauma</a:t>
            </a:r>
          </a:p>
          <a:p>
            <a:pPr fontAlgn="base"/>
            <a:r>
              <a:rPr lang="en-GB" dirty="0">
                <a:cs typeface="Calibri"/>
              </a:rPr>
              <a:t>Stress Response</a:t>
            </a:r>
          </a:p>
        </p:txBody>
      </p:sp>
      <p:pic>
        <p:nvPicPr>
          <p:cNvPr id="4" name="Picture 4" descr="A picture containing invertebrate, ctenophore, coelenterate, jellyfish&#10;&#10;Description automatically generated">
            <a:extLst>
              <a:ext uri="{FF2B5EF4-FFF2-40B4-BE49-F238E27FC236}">
                <a16:creationId xmlns:a16="http://schemas.microsoft.com/office/drawing/2014/main" id="{1F30F21E-4DBF-42BB-884B-380098826E23}"/>
              </a:ext>
            </a:extLst>
          </p:cNvPr>
          <p:cNvPicPr>
            <a:picLocks noChangeAspect="1"/>
          </p:cNvPicPr>
          <p:nvPr/>
        </p:nvPicPr>
        <p:blipFill rotWithShape="1">
          <a:blip r:embed="rId2"/>
          <a:srcRect l="19939" r="13057"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569216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80" y="198023"/>
            <a:ext cx="4485861" cy="559123"/>
          </a:xfrm>
        </p:spPr>
        <p:txBody>
          <a:bodyPr anchor="b">
            <a:normAutofit/>
          </a:bodyPr>
          <a:lstStyle/>
          <a:p>
            <a:r>
              <a:rPr lang="en-GB" sz="3400" dirty="0"/>
              <a:t>Stress and cortisol levels</a:t>
            </a:r>
          </a:p>
        </p:txBody>
      </p:sp>
      <p:sp>
        <p:nvSpPr>
          <p:cNvPr id="3" name="Content Placeholder 2"/>
          <p:cNvSpPr>
            <a:spLocks noGrp="1"/>
          </p:cNvSpPr>
          <p:nvPr>
            <p:ph idx="1"/>
          </p:nvPr>
        </p:nvSpPr>
        <p:spPr>
          <a:xfrm>
            <a:off x="411479" y="1287149"/>
            <a:ext cx="4498848" cy="4985635"/>
          </a:xfrm>
        </p:spPr>
        <p:txBody>
          <a:bodyPr vert="horz" lIns="91440" tIns="45720" rIns="91440" bIns="45720" rtlCol="0" anchor="t">
            <a:normAutofit/>
          </a:bodyPr>
          <a:lstStyle/>
          <a:p>
            <a:pPr marL="0" indent="0" fontAlgn="base">
              <a:buNone/>
            </a:pPr>
            <a:endParaRPr lang="en-GB" sz="900" dirty="0">
              <a:cs typeface="Calibri"/>
            </a:endParaRPr>
          </a:p>
          <a:p>
            <a:pPr fontAlgn="base"/>
            <a:r>
              <a:rPr lang="en-GB" sz="2000" dirty="0"/>
              <a:t>The stress hormone cortisol is produced when an individual experiences a stressful event. </a:t>
            </a:r>
          </a:p>
          <a:p>
            <a:pPr fontAlgn="base"/>
            <a:r>
              <a:rPr lang="en-GB" sz="2000" dirty="0"/>
              <a:t>Exposure to continued stressful events – when the cortisol level does not quickly return to its baseline level, can cause chronic stress, inhibit immune functionality, and cause deficit mineral loss to the bones as well as a weakening of the muscles.</a:t>
            </a:r>
          </a:p>
          <a:p>
            <a:pPr fontAlgn="base"/>
            <a:r>
              <a:rPr lang="en-GB" sz="2000" dirty="0"/>
              <a:t>When children experience toxic stress Studies have indicated that this can impact the immune response as well as academic engagement and achievement</a:t>
            </a:r>
            <a:r>
              <a:rPr lang="en-GB" sz="900" dirty="0"/>
              <a:t>. </a:t>
            </a:r>
            <a:endParaRPr lang="en-GB" sz="900" dirty="0">
              <a:cs typeface="Calibri"/>
            </a:endParaRPr>
          </a:p>
        </p:txBody>
      </p:sp>
      <p:pic>
        <p:nvPicPr>
          <p:cNvPr id="4" name="Picture 4" descr="A picture containing indoor, arranged&#10;&#10;Description automatically generated">
            <a:extLst>
              <a:ext uri="{FF2B5EF4-FFF2-40B4-BE49-F238E27FC236}">
                <a16:creationId xmlns:a16="http://schemas.microsoft.com/office/drawing/2014/main" id="{4832160E-FDD9-4062-BF01-70D2B33770EA}"/>
              </a:ext>
            </a:extLst>
          </p:cNvPr>
          <p:cNvPicPr>
            <a:picLocks noChangeAspect="1"/>
          </p:cNvPicPr>
          <p:nvPr/>
        </p:nvPicPr>
        <p:blipFill rotWithShape="1">
          <a:blip r:embed="rId2"/>
          <a:srcRect l="12231" r="20766"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30483790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White paper ships being led by a yellow ship">
            <a:extLst>
              <a:ext uri="{FF2B5EF4-FFF2-40B4-BE49-F238E27FC236}">
                <a16:creationId xmlns:a16="http://schemas.microsoft.com/office/drawing/2014/main" id="{5CBB7202-76FB-0C20-CD08-1D86E1BBD5AE}"/>
              </a:ext>
            </a:extLst>
          </p:cNvPr>
          <p:cNvPicPr>
            <a:picLocks noChangeAspect="1"/>
          </p:cNvPicPr>
          <p:nvPr/>
        </p:nvPicPr>
        <p:blipFill rotWithShape="1">
          <a:blip r:embed="rId2"/>
          <a:srcRect l="40150" r="12589"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1F92DE-7FF3-2502-1AB8-CB623F368A00}"/>
              </a:ext>
            </a:extLst>
          </p:cNvPr>
          <p:cNvSpPr>
            <a:spLocks noGrp="1"/>
          </p:cNvSpPr>
          <p:nvPr>
            <p:ph type="title"/>
          </p:nvPr>
        </p:nvSpPr>
        <p:spPr>
          <a:xfrm>
            <a:off x="5827048" y="407987"/>
            <a:ext cx="5721484" cy="1460500"/>
          </a:xfrm>
        </p:spPr>
        <p:txBody>
          <a:bodyPr>
            <a:normAutofit fontScale="90000"/>
          </a:bodyPr>
          <a:lstStyle/>
          <a:p>
            <a:br>
              <a:rPr lang="en-GB" dirty="0"/>
            </a:br>
            <a:r>
              <a:rPr lang="en-GB" dirty="0"/>
              <a:t>ACEs are everyone’s responsibility</a:t>
            </a:r>
            <a:br>
              <a:rPr lang="en-GB" dirty="0"/>
            </a:br>
            <a:endParaRPr lang="en-GB" dirty="0"/>
          </a:p>
        </p:txBody>
      </p:sp>
      <p:sp>
        <p:nvSpPr>
          <p:cNvPr id="3" name="Content Placeholder 2">
            <a:extLst>
              <a:ext uri="{FF2B5EF4-FFF2-40B4-BE49-F238E27FC236}">
                <a16:creationId xmlns:a16="http://schemas.microsoft.com/office/drawing/2014/main" id="{C4A667DD-2C29-0E9E-532E-15EBA5E998BA}"/>
              </a:ext>
            </a:extLst>
          </p:cNvPr>
          <p:cNvSpPr>
            <a:spLocks noGrp="1"/>
          </p:cNvSpPr>
          <p:nvPr>
            <p:ph idx="1"/>
          </p:nvPr>
        </p:nvSpPr>
        <p:spPr>
          <a:xfrm>
            <a:off x="5827048" y="2743199"/>
            <a:ext cx="5721484" cy="3476625"/>
          </a:xfrm>
        </p:spPr>
        <p:txBody>
          <a:bodyPr>
            <a:normAutofit/>
          </a:bodyPr>
          <a:lstStyle/>
          <a:p>
            <a:pPr marL="0" indent="0">
              <a:buNone/>
            </a:pPr>
            <a:r>
              <a:rPr lang="en-GB" dirty="0"/>
              <a:t>For every 100 people in Wales:</a:t>
            </a:r>
          </a:p>
          <a:p>
            <a:endParaRPr lang="en-GB" dirty="0"/>
          </a:p>
          <a:p>
            <a:pPr marL="0" indent="0">
              <a:buNone/>
            </a:pPr>
            <a:r>
              <a:rPr lang="en-GB" dirty="0"/>
              <a:t>50 have experienced one ACE,</a:t>
            </a:r>
          </a:p>
          <a:p>
            <a:endParaRPr lang="en-GB" dirty="0"/>
          </a:p>
          <a:p>
            <a:pPr marL="0" indent="0">
              <a:buNone/>
            </a:pPr>
            <a:r>
              <a:rPr lang="en-GB" dirty="0"/>
              <a:t>14 have experienced 4 or more</a:t>
            </a:r>
          </a:p>
        </p:txBody>
      </p:sp>
    </p:spTree>
    <p:extLst>
      <p:ext uri="{BB962C8B-B14F-4D97-AF65-F5344CB8AC3E}">
        <p14:creationId xmlns:p14="http://schemas.microsoft.com/office/powerpoint/2010/main" val="16826372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49A6D9-693F-34C9-6F35-B149239453F6}"/>
              </a:ext>
            </a:extLst>
          </p:cNvPr>
          <p:cNvSpPr>
            <a:spLocks noGrp="1"/>
          </p:cNvSpPr>
          <p:nvPr>
            <p:ph type="title"/>
          </p:nvPr>
        </p:nvSpPr>
        <p:spPr>
          <a:xfrm>
            <a:off x="838201" y="300580"/>
            <a:ext cx="9829800" cy="1089529"/>
          </a:xfrm>
        </p:spPr>
        <p:txBody>
          <a:bodyPr>
            <a:normAutofit/>
          </a:bodyPr>
          <a:lstStyle/>
          <a:p>
            <a:r>
              <a:rPr lang="en-GB" sz="3600" dirty="0">
                <a:solidFill>
                  <a:srgbClr val="FFFFFF"/>
                </a:solidFill>
              </a:rPr>
              <a:t>Trauma and ACE(</a:t>
            </a:r>
            <a:r>
              <a:rPr lang="en-GB" sz="3600" dirty="0" err="1">
                <a:solidFill>
                  <a:srgbClr val="FFFFFF"/>
                </a:solidFill>
              </a:rPr>
              <a:t>TrACE</a:t>
            </a:r>
            <a:r>
              <a:rPr lang="en-GB" sz="3600" dirty="0">
                <a:solidFill>
                  <a:srgbClr val="FFFFFF"/>
                </a:solidFill>
              </a:rPr>
              <a:t>)</a:t>
            </a: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9CEFB8C8-14DB-D282-2187-48B4C8B5F5F0}"/>
              </a:ext>
            </a:extLst>
          </p:cNvPr>
          <p:cNvGraphicFramePr>
            <a:graphicFrameLocks noGrp="1"/>
          </p:cNvGraphicFramePr>
          <p:nvPr>
            <p:ph idx="1"/>
            <p:extLst>
              <p:ext uri="{D42A27DB-BD31-4B8C-83A1-F6EECF244321}">
                <p14:modId xmlns:p14="http://schemas.microsoft.com/office/powerpoint/2010/main" val="343637223"/>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8229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B6A81E7-2A43-4366-8431-1FA7A780A2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CEBD9F1-92E1-7791-B5C8-A8DDEF82A190}"/>
              </a:ext>
            </a:extLst>
          </p:cNvPr>
          <p:cNvPicPr>
            <a:picLocks noChangeAspect="1"/>
          </p:cNvPicPr>
          <p:nvPr/>
        </p:nvPicPr>
        <p:blipFill rotWithShape="1">
          <a:blip r:embed="rId2"/>
          <a:srcRect l="14830" r="32513" b="-1"/>
          <a:stretch/>
        </p:blipFill>
        <p:spPr>
          <a:xfrm>
            <a:off x="20" y="10"/>
            <a:ext cx="5409897" cy="6857990"/>
          </a:xfrm>
          <a:prstGeom prst="rect">
            <a:avLst/>
          </a:prstGeom>
        </p:spPr>
      </p:pic>
      <p:sp>
        <p:nvSpPr>
          <p:cNvPr id="16" name="Rectangle 15">
            <a:extLst>
              <a:ext uri="{FF2B5EF4-FFF2-40B4-BE49-F238E27FC236}">
                <a16:creationId xmlns:a16="http://schemas.microsoft.com/office/drawing/2014/main" id="{D09B7001-6C15-47E8-8C3B-A6EB53C98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1"/>
            <a:ext cx="6781801" cy="685799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D3D7337-C310-4B2B-BE2D-98E9D6EC0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565" y="685800"/>
            <a:ext cx="5409636"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43B04-7176-92EA-BA41-EEF11121AA98}"/>
              </a:ext>
            </a:extLst>
          </p:cNvPr>
          <p:cNvSpPr>
            <a:spLocks noGrp="1"/>
          </p:cNvSpPr>
          <p:nvPr>
            <p:ph type="title"/>
          </p:nvPr>
        </p:nvSpPr>
        <p:spPr>
          <a:xfrm>
            <a:off x="6746000" y="1253266"/>
            <a:ext cx="4110197" cy="907199"/>
          </a:xfrm>
        </p:spPr>
        <p:txBody>
          <a:bodyPr anchor="b">
            <a:normAutofit/>
          </a:bodyPr>
          <a:lstStyle/>
          <a:p>
            <a:pPr algn="ctr"/>
            <a:r>
              <a:rPr lang="en-GB" sz="3000">
                <a:solidFill>
                  <a:schemeClr val="tx1">
                    <a:lumMod val="65000"/>
                    <a:lumOff val="35000"/>
                  </a:schemeClr>
                </a:solidFill>
              </a:rPr>
              <a:t>Trauma and ACE (TrACE)</a:t>
            </a:r>
          </a:p>
        </p:txBody>
      </p:sp>
      <p:sp>
        <p:nvSpPr>
          <p:cNvPr id="3" name="Content Placeholder 2">
            <a:extLst>
              <a:ext uri="{FF2B5EF4-FFF2-40B4-BE49-F238E27FC236}">
                <a16:creationId xmlns:a16="http://schemas.microsoft.com/office/drawing/2014/main" id="{ECFBD15C-9F8E-84FE-420D-3D402013F378}"/>
              </a:ext>
            </a:extLst>
          </p:cNvPr>
          <p:cNvSpPr>
            <a:spLocks noGrp="1"/>
          </p:cNvSpPr>
          <p:nvPr>
            <p:ph idx="1"/>
          </p:nvPr>
        </p:nvSpPr>
        <p:spPr>
          <a:xfrm>
            <a:off x="6746001" y="2458095"/>
            <a:ext cx="4110198" cy="3075480"/>
          </a:xfrm>
        </p:spPr>
        <p:txBody>
          <a:bodyPr anchor="t">
            <a:normAutofit/>
          </a:bodyPr>
          <a:lstStyle/>
          <a:p>
            <a:r>
              <a:rPr lang="en-GB" sz="2000">
                <a:solidFill>
                  <a:schemeClr val="tx1">
                    <a:lumMod val="65000"/>
                    <a:lumOff val="35000"/>
                  </a:schemeClr>
                </a:solidFill>
              </a:rPr>
              <a:t>Five Principles:</a:t>
            </a:r>
          </a:p>
          <a:p>
            <a:r>
              <a:rPr lang="en-GB" sz="2000">
                <a:solidFill>
                  <a:schemeClr val="tx1">
                    <a:lumMod val="65000"/>
                    <a:lumOff val="35000"/>
                  </a:schemeClr>
                </a:solidFill>
              </a:rPr>
              <a:t>Safety</a:t>
            </a:r>
          </a:p>
          <a:p>
            <a:r>
              <a:rPr lang="en-GB" sz="2000">
                <a:solidFill>
                  <a:schemeClr val="tx1">
                    <a:lumMod val="65000"/>
                    <a:lumOff val="35000"/>
                  </a:schemeClr>
                </a:solidFill>
              </a:rPr>
              <a:t>Choice</a:t>
            </a:r>
          </a:p>
          <a:p>
            <a:r>
              <a:rPr lang="en-GB" sz="2000">
                <a:solidFill>
                  <a:schemeClr val="tx1">
                    <a:lumMod val="65000"/>
                    <a:lumOff val="35000"/>
                  </a:schemeClr>
                </a:solidFill>
              </a:rPr>
              <a:t>Collaboration</a:t>
            </a:r>
          </a:p>
          <a:p>
            <a:r>
              <a:rPr lang="en-GB" sz="2000">
                <a:solidFill>
                  <a:schemeClr val="tx1">
                    <a:lumMod val="65000"/>
                    <a:lumOff val="35000"/>
                  </a:schemeClr>
                </a:solidFill>
              </a:rPr>
              <a:t>Empower</a:t>
            </a:r>
          </a:p>
          <a:p>
            <a:r>
              <a:rPr lang="en-GB" sz="2000">
                <a:solidFill>
                  <a:schemeClr val="tx1">
                    <a:lumMod val="65000"/>
                    <a:lumOff val="35000"/>
                  </a:schemeClr>
                </a:solidFill>
              </a:rPr>
              <a:t>Trust</a:t>
            </a:r>
          </a:p>
        </p:txBody>
      </p:sp>
    </p:spTree>
    <p:extLst>
      <p:ext uri="{BB962C8B-B14F-4D97-AF65-F5344CB8AC3E}">
        <p14:creationId xmlns:p14="http://schemas.microsoft.com/office/powerpoint/2010/main" val="9560506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90FD2CE-9992-A3A2-E171-F7293240F71A}"/>
              </a:ext>
            </a:extLst>
          </p:cNvPr>
          <p:cNvPicPr>
            <a:picLocks noChangeAspect="1"/>
          </p:cNvPicPr>
          <p:nvPr/>
        </p:nvPicPr>
        <p:blipFill rotWithShape="1">
          <a:blip r:embed="rId2"/>
          <a:srcRect t="807"/>
          <a:stretch/>
        </p:blipFill>
        <p:spPr>
          <a:xfrm>
            <a:off x="1" y="10"/>
            <a:ext cx="9669642" cy="6857990"/>
          </a:xfrm>
          <a:prstGeom prst="rect">
            <a:avLst/>
          </a:prstGeom>
        </p:spPr>
      </p:pic>
      <p:sp>
        <p:nvSpPr>
          <p:cNvPr id="39" name="Rectangle 3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743B04-7176-92EA-BA41-EEF11121AA98}"/>
              </a:ext>
            </a:extLst>
          </p:cNvPr>
          <p:cNvSpPr>
            <a:spLocks noGrp="1"/>
          </p:cNvSpPr>
          <p:nvPr>
            <p:ph type="title"/>
          </p:nvPr>
        </p:nvSpPr>
        <p:spPr>
          <a:xfrm>
            <a:off x="7531610" y="365125"/>
            <a:ext cx="3822189" cy="1899912"/>
          </a:xfrm>
        </p:spPr>
        <p:txBody>
          <a:bodyPr>
            <a:normAutofit/>
          </a:bodyPr>
          <a:lstStyle/>
          <a:p>
            <a:r>
              <a:rPr lang="en-GB" sz="4000"/>
              <a:t>What can we do to be more TrACE Informed?</a:t>
            </a:r>
            <a:endParaRPr lang="en-GB" sz="4000" dirty="0"/>
          </a:p>
        </p:txBody>
      </p:sp>
      <p:sp>
        <p:nvSpPr>
          <p:cNvPr id="3" name="Content Placeholder 2">
            <a:extLst>
              <a:ext uri="{FF2B5EF4-FFF2-40B4-BE49-F238E27FC236}">
                <a16:creationId xmlns:a16="http://schemas.microsoft.com/office/drawing/2014/main" id="{ECFBD15C-9F8E-84FE-420D-3D402013F378}"/>
              </a:ext>
            </a:extLst>
          </p:cNvPr>
          <p:cNvSpPr>
            <a:spLocks noGrp="1"/>
          </p:cNvSpPr>
          <p:nvPr>
            <p:ph idx="1"/>
          </p:nvPr>
        </p:nvSpPr>
        <p:spPr>
          <a:xfrm>
            <a:off x="8626839" y="2434201"/>
            <a:ext cx="3562112" cy="4303878"/>
          </a:xfrm>
        </p:spPr>
        <p:txBody>
          <a:bodyPr>
            <a:normAutofit/>
          </a:bodyPr>
          <a:lstStyle/>
          <a:p>
            <a:r>
              <a:rPr lang="en-GB" sz="2400" dirty="0"/>
              <a:t>Empathy</a:t>
            </a:r>
          </a:p>
          <a:p>
            <a:r>
              <a:rPr lang="en-GB" sz="2400" dirty="0"/>
              <a:t>Compassion</a:t>
            </a:r>
          </a:p>
          <a:p>
            <a:r>
              <a:rPr lang="en-GB" sz="2400" dirty="0"/>
              <a:t>Active Listening</a:t>
            </a:r>
          </a:p>
          <a:p>
            <a:r>
              <a:rPr lang="en-GB" sz="2400" dirty="0"/>
              <a:t>Kindness</a:t>
            </a:r>
          </a:p>
          <a:p>
            <a:r>
              <a:rPr lang="en-GB" sz="2400" dirty="0"/>
              <a:t>Enabling and Empowering</a:t>
            </a:r>
          </a:p>
          <a:p>
            <a:r>
              <a:rPr lang="en-GB" sz="2400" dirty="0"/>
              <a:t>Recognise signs and symptoms – </a:t>
            </a:r>
          </a:p>
          <a:p>
            <a:r>
              <a:rPr lang="en-GB" sz="2400" dirty="0"/>
              <a:t>‘What happened rather what is wrong’</a:t>
            </a:r>
          </a:p>
        </p:txBody>
      </p:sp>
    </p:spTree>
    <p:extLst>
      <p:ext uri="{BB962C8B-B14F-4D97-AF65-F5344CB8AC3E}">
        <p14:creationId xmlns:p14="http://schemas.microsoft.com/office/powerpoint/2010/main" val="40298137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06443"/>
          </a:xfrm>
        </p:spPr>
        <p:txBody>
          <a:bodyPr>
            <a:normAutofit/>
          </a:bodyPr>
          <a:lstStyle/>
          <a:p>
            <a:r>
              <a:rPr lang="en-GB" sz="4000" dirty="0"/>
              <a:t>What happens if we do nothing?</a:t>
            </a:r>
          </a:p>
        </p:txBody>
      </p:sp>
      <p:sp>
        <p:nvSpPr>
          <p:cNvPr id="3" name="Content Placeholder 2"/>
          <p:cNvSpPr>
            <a:spLocks noGrp="1"/>
          </p:cNvSpPr>
          <p:nvPr>
            <p:ph idx="1"/>
          </p:nvPr>
        </p:nvSpPr>
        <p:spPr>
          <a:xfrm>
            <a:off x="838200" y="1825625"/>
            <a:ext cx="4152774" cy="4303464"/>
          </a:xfrm>
        </p:spPr>
        <p:txBody>
          <a:bodyPr vert="horz" lIns="91440" tIns="45720" rIns="91440" bIns="45720" rtlCol="0">
            <a:noAutofit/>
          </a:bodyPr>
          <a:lstStyle/>
          <a:p>
            <a:r>
              <a:rPr lang="en-GB" dirty="0"/>
              <a:t>Between 1995 and 1997 a CDC-Kaiser study raised awareness of Adverse Childhood Experiences. ​</a:t>
            </a:r>
          </a:p>
          <a:p>
            <a:r>
              <a:rPr lang="en-GB" dirty="0"/>
              <a:t>From this study the Pyramid of ACEs was developed, this conceptual framework demonstrates the impact of ACEs throughout the life-course.​</a:t>
            </a:r>
          </a:p>
        </p:txBody>
      </p:sp>
      <p:pic>
        <p:nvPicPr>
          <p:cNvPr id="4" name="Picture 4" descr="Diagram&#10;&#10;Description automatically generated">
            <a:extLst>
              <a:ext uri="{FF2B5EF4-FFF2-40B4-BE49-F238E27FC236}">
                <a16:creationId xmlns:a16="http://schemas.microsoft.com/office/drawing/2014/main" id="{E627EF11-9487-43F0-8409-D67B51C04397}"/>
              </a:ext>
            </a:extLst>
          </p:cNvPr>
          <p:cNvPicPr>
            <a:picLocks noChangeAspect="1"/>
          </p:cNvPicPr>
          <p:nvPr/>
        </p:nvPicPr>
        <p:blipFill rotWithShape="1">
          <a:blip r:embed="rId3"/>
          <a:srcRect r="2511" b="-2"/>
          <a:stretch/>
        </p:blipFill>
        <p:spPr>
          <a:xfrm>
            <a:off x="5282554" y="1537588"/>
            <a:ext cx="6187730" cy="5404641"/>
          </a:xfrm>
          <a:prstGeom prst="rect">
            <a:avLst/>
          </a:prstGeom>
        </p:spPr>
      </p:pic>
    </p:spTree>
    <p:extLst>
      <p:ext uri="{BB962C8B-B14F-4D97-AF65-F5344CB8AC3E}">
        <p14:creationId xmlns:p14="http://schemas.microsoft.com/office/powerpoint/2010/main" val="514993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643467"/>
            <a:ext cx="4620584" cy="4567137"/>
          </a:xfrm>
        </p:spPr>
        <p:txBody>
          <a:bodyPr vert="horz" lIns="91440" tIns="45720" rIns="91440" bIns="45720" rtlCol="0" anchor="b">
            <a:normAutofit/>
          </a:bodyPr>
          <a:lstStyle/>
          <a:p>
            <a:r>
              <a:rPr lang="en-US"/>
              <a:t>How can we help children to develop resilience?</a:t>
            </a:r>
          </a:p>
        </p:txBody>
      </p:sp>
      <p:sp>
        <p:nvSpPr>
          <p:cNvPr id="3" name="Content Placeholder 2"/>
          <p:cNvSpPr>
            <a:spLocks noGrp="1"/>
          </p:cNvSpPr>
          <p:nvPr>
            <p:ph idx="1"/>
          </p:nvPr>
        </p:nvSpPr>
        <p:spPr>
          <a:xfrm>
            <a:off x="643467" y="5277684"/>
            <a:ext cx="4620584" cy="775494"/>
          </a:xfrm>
        </p:spPr>
        <p:txBody>
          <a:bodyPr vert="horz" lIns="91440" tIns="45720" rIns="91440" bIns="45720" rtlCol="0">
            <a:normAutofit/>
          </a:bodyPr>
          <a:lstStyle/>
          <a:p>
            <a:pPr marL="0" indent="0" fontAlgn="base">
              <a:buNone/>
            </a:pPr>
            <a:r>
              <a:rPr lang="en-US" sz="2400"/>
              <a:t>Nature or Nurture ?</a:t>
            </a:r>
          </a:p>
        </p:txBody>
      </p:sp>
      <p:pic>
        <p:nvPicPr>
          <p:cNvPr id="4" name="Picture 4" descr="A picture containing grass, outdoor, tree, person&#10;&#10;Description automatically generated">
            <a:extLst>
              <a:ext uri="{FF2B5EF4-FFF2-40B4-BE49-F238E27FC236}">
                <a16:creationId xmlns:a16="http://schemas.microsoft.com/office/drawing/2014/main" id="{BD19B35D-A44C-4B9C-802E-4ABE75D8F230}"/>
              </a:ext>
            </a:extLst>
          </p:cNvPr>
          <p:cNvPicPr>
            <a:picLocks noChangeAspect="1"/>
          </p:cNvPicPr>
          <p:nvPr/>
        </p:nvPicPr>
        <p:blipFill rotWithShape="1">
          <a:blip r:embed="rId3"/>
          <a:srcRect t="5055" r="2" b="1817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8214138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avigating the storm – the need for board leadership - Association of Chairs">
            <a:extLst>
              <a:ext uri="{FF2B5EF4-FFF2-40B4-BE49-F238E27FC236}">
                <a16:creationId xmlns:a16="http://schemas.microsoft.com/office/drawing/2014/main" id="{5C9F8C0E-7B06-69E6-BF25-62AFA1EA30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93" r="22168"/>
          <a:stretch/>
        </p:blipFill>
        <p:spPr bwMode="auto">
          <a:xfrm>
            <a:off x="-1" y="-2"/>
            <a:ext cx="5410198" cy="6858002"/>
          </a:xfrm>
          <a:prstGeom prst="rect">
            <a:avLst/>
          </a:prstGeom>
          <a:noFill/>
          <a:extLst>
            <a:ext uri="{909E8E84-426E-40DD-AFC4-6F175D3DCCD1}">
              <a14:hiddenFill xmlns:a14="http://schemas.microsoft.com/office/drawing/2010/main">
                <a:solidFill>
                  <a:srgbClr val="FFFFFF"/>
                </a:solidFill>
              </a14:hiddenFill>
            </a:ext>
          </a:extLst>
        </p:spPr>
      </p:pic>
      <p:sp useBgFill="1">
        <p:nvSpPr>
          <p:cNvPr id="1033" name="Rectangle 103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7E202-75B7-1E0C-26DC-2C8C45745E23}"/>
              </a:ext>
            </a:extLst>
          </p:cNvPr>
          <p:cNvSpPr>
            <a:spLocks noGrp="1"/>
          </p:cNvSpPr>
          <p:nvPr>
            <p:ph type="title"/>
          </p:nvPr>
        </p:nvSpPr>
        <p:spPr>
          <a:xfrm>
            <a:off x="6115317" y="405685"/>
            <a:ext cx="5464968" cy="1559301"/>
          </a:xfrm>
        </p:spPr>
        <p:txBody>
          <a:bodyPr>
            <a:normAutofit/>
          </a:bodyPr>
          <a:lstStyle/>
          <a:p>
            <a:r>
              <a:rPr lang="en-GB" sz="4000"/>
              <a:t>Resilience</a:t>
            </a:r>
          </a:p>
        </p:txBody>
      </p:sp>
      <p:sp>
        <p:nvSpPr>
          <p:cNvPr id="3" name="Content Placeholder 2">
            <a:extLst>
              <a:ext uri="{FF2B5EF4-FFF2-40B4-BE49-F238E27FC236}">
                <a16:creationId xmlns:a16="http://schemas.microsoft.com/office/drawing/2014/main" id="{511C02D3-37C0-4DE0-0CEC-7E7EE54714FE}"/>
              </a:ext>
            </a:extLst>
          </p:cNvPr>
          <p:cNvSpPr>
            <a:spLocks noGrp="1"/>
          </p:cNvSpPr>
          <p:nvPr>
            <p:ph idx="1"/>
          </p:nvPr>
        </p:nvSpPr>
        <p:spPr>
          <a:xfrm>
            <a:off x="6115317" y="2743200"/>
            <a:ext cx="5247340" cy="3496878"/>
          </a:xfrm>
        </p:spPr>
        <p:txBody>
          <a:bodyPr anchor="ctr">
            <a:normAutofit/>
          </a:bodyPr>
          <a:lstStyle/>
          <a:p>
            <a:r>
              <a:rPr lang="en-GB" sz="2000" dirty="0">
                <a:hlinkClick r:id="rId3"/>
              </a:rPr>
              <a:t>https://www.youtube.com/watch?v=uFSsE2qOnuw&amp;t=235s</a:t>
            </a:r>
            <a:endParaRPr lang="en-GB" sz="2000" dirty="0"/>
          </a:p>
          <a:p>
            <a:endParaRPr lang="en-GB" sz="2000" dirty="0"/>
          </a:p>
          <a:p>
            <a:endParaRPr lang="en-GB" sz="2000" dirty="0"/>
          </a:p>
        </p:txBody>
      </p:sp>
    </p:spTree>
    <p:extLst>
      <p:ext uri="{BB962C8B-B14F-4D97-AF65-F5344CB8AC3E}">
        <p14:creationId xmlns:p14="http://schemas.microsoft.com/office/powerpoint/2010/main" val="4148479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87552"/>
            <a:ext cx="4485861" cy="1088136"/>
          </a:xfrm>
        </p:spPr>
        <p:txBody>
          <a:bodyPr anchor="b">
            <a:normAutofit/>
          </a:bodyPr>
          <a:lstStyle/>
          <a:p>
            <a:r>
              <a:rPr lang="en-GB" sz="3400"/>
              <a:t>Final words</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411479" y="2688336"/>
            <a:ext cx="4498848" cy="3584448"/>
          </a:xfrm>
        </p:spPr>
        <p:txBody>
          <a:bodyPr vert="horz" lIns="91440" tIns="45720" rIns="91440" bIns="45720" rtlCol="0" anchor="t">
            <a:normAutofit fontScale="92500"/>
          </a:bodyPr>
          <a:lstStyle/>
          <a:p>
            <a:r>
              <a:rPr lang="en-GB" dirty="0"/>
              <a:t>It only takes one adult to change a child's future.</a:t>
            </a:r>
          </a:p>
          <a:p>
            <a:r>
              <a:rPr lang="en-GB" dirty="0"/>
              <a:t>Support, listen and be present</a:t>
            </a:r>
          </a:p>
          <a:p>
            <a:r>
              <a:rPr lang="en-GB" dirty="0"/>
              <a:t>Avoid jumping to conclusions </a:t>
            </a:r>
          </a:p>
          <a:p>
            <a:r>
              <a:rPr lang="en-GB" dirty="0"/>
              <a:t>Encourage and enable children to thrive and become healthy, engaged adults. </a:t>
            </a:r>
          </a:p>
          <a:p>
            <a:pPr marL="0" indent="0">
              <a:buNone/>
            </a:pPr>
            <a:endParaRPr lang="en-GB" dirty="0">
              <a:cs typeface="Calibri"/>
            </a:endParaRPr>
          </a:p>
        </p:txBody>
      </p:sp>
      <p:pic>
        <p:nvPicPr>
          <p:cNvPr id="4" name="Picture 4" descr="A picture containing outdoor, beach, ground, water&#10;&#10;Description automatically generated">
            <a:extLst>
              <a:ext uri="{FF2B5EF4-FFF2-40B4-BE49-F238E27FC236}">
                <a16:creationId xmlns:a16="http://schemas.microsoft.com/office/drawing/2014/main" id="{45D1D218-85FF-46EB-8FE3-183891A77607}"/>
              </a:ext>
            </a:extLst>
          </p:cNvPr>
          <p:cNvPicPr>
            <a:picLocks noChangeAspect="1"/>
          </p:cNvPicPr>
          <p:nvPr/>
        </p:nvPicPr>
        <p:blipFill rotWithShape="1">
          <a:blip r:embed="rId2"/>
          <a:srcRect l="14525" r="10192"/>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42712922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Free stock photo of accomplishment, achievement, business Stock Photo">
            <a:extLst>
              <a:ext uri="{FF2B5EF4-FFF2-40B4-BE49-F238E27FC236}">
                <a16:creationId xmlns:a16="http://schemas.microsoft.com/office/drawing/2014/main" id="{6D66CE30-2656-8710-FD8C-1617984C516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4998" b="29235"/>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DACC40-DD9E-47C2-F372-5814A484E1CD}"/>
              </a:ext>
            </a:extLst>
          </p:cNvPr>
          <p:cNvSpPr txBox="1"/>
          <p:nvPr/>
        </p:nvSpPr>
        <p:spPr>
          <a:xfrm>
            <a:off x="2647430" y="3763556"/>
            <a:ext cx="7485413" cy="2452687"/>
          </a:xfrm>
          <a:prstGeom prst="rect">
            <a:avLst/>
          </a:prstGeom>
        </p:spPr>
        <p:txBody>
          <a:bodyPr vert="horz" lIns="91440" tIns="45720" rIns="91440" bIns="45720" rtlCol="0" anchor="ctr">
            <a:normAutofit fontScale="92500" lnSpcReduction="20000"/>
          </a:bodyPr>
          <a:lstStyle/>
          <a:p>
            <a:pPr>
              <a:lnSpc>
                <a:spcPct val="90000"/>
              </a:lnSpc>
              <a:spcAft>
                <a:spcPts val="600"/>
              </a:spcAft>
            </a:pPr>
            <a:r>
              <a:rPr lang="en-US" dirty="0"/>
              <a:t>In today’s session we have looked at the following areas:</a:t>
            </a:r>
          </a:p>
          <a:p>
            <a:pPr indent="-228600">
              <a:lnSpc>
                <a:spcPct val="90000"/>
              </a:lnSpc>
              <a:spcAft>
                <a:spcPts val="600"/>
              </a:spcAft>
              <a:buFont typeface="Arial" panose="020B0604020202020204" pitchFamily="34" charset="0"/>
              <a:buChar char="•"/>
            </a:pPr>
            <a:r>
              <a:rPr lang="en-US" dirty="0"/>
              <a:t>Understanding the term ACEs</a:t>
            </a:r>
          </a:p>
          <a:p>
            <a:pPr indent="-228600">
              <a:lnSpc>
                <a:spcPct val="90000"/>
              </a:lnSpc>
              <a:spcAft>
                <a:spcPts val="600"/>
              </a:spcAft>
              <a:buFont typeface="Arial" panose="020B0604020202020204" pitchFamily="34" charset="0"/>
              <a:buChar char="•"/>
            </a:pPr>
            <a:r>
              <a:rPr lang="en-US" dirty="0"/>
              <a:t>The impact of ACEs on school attainment</a:t>
            </a:r>
          </a:p>
          <a:p>
            <a:pPr indent="-228600">
              <a:lnSpc>
                <a:spcPct val="90000"/>
              </a:lnSpc>
              <a:spcAft>
                <a:spcPts val="600"/>
              </a:spcAft>
              <a:buFont typeface="Arial" panose="020B0604020202020204" pitchFamily="34" charset="0"/>
              <a:buChar char="•"/>
            </a:pPr>
            <a:r>
              <a:rPr lang="en-US" dirty="0"/>
              <a:t>Relationships</a:t>
            </a:r>
          </a:p>
          <a:p>
            <a:pPr indent="-228600">
              <a:lnSpc>
                <a:spcPct val="90000"/>
              </a:lnSpc>
              <a:spcAft>
                <a:spcPts val="600"/>
              </a:spcAft>
              <a:buFont typeface="Arial" panose="020B0604020202020204" pitchFamily="34" charset="0"/>
              <a:buChar char="•"/>
            </a:pPr>
            <a:r>
              <a:rPr lang="en-US" dirty="0"/>
              <a:t>Toxic Stress</a:t>
            </a:r>
          </a:p>
          <a:p>
            <a:pPr indent="-228600">
              <a:lnSpc>
                <a:spcPct val="90000"/>
              </a:lnSpc>
              <a:spcAft>
                <a:spcPts val="600"/>
              </a:spcAft>
              <a:buFont typeface="Arial" panose="020B0604020202020204" pitchFamily="34" charset="0"/>
              <a:buChar char="•"/>
            </a:pPr>
            <a:r>
              <a:rPr lang="en-US" dirty="0"/>
              <a:t>Trauma</a:t>
            </a:r>
          </a:p>
          <a:p>
            <a:pPr indent="-228600">
              <a:lnSpc>
                <a:spcPct val="90000"/>
              </a:lnSpc>
              <a:spcAft>
                <a:spcPts val="600"/>
              </a:spcAft>
              <a:buFont typeface="Arial" panose="020B0604020202020204" pitchFamily="34" charset="0"/>
              <a:buChar char="•"/>
            </a:pPr>
            <a:r>
              <a:rPr lang="en-US" dirty="0"/>
              <a:t>Resilience </a:t>
            </a:r>
          </a:p>
          <a:p>
            <a:pPr>
              <a:lnSpc>
                <a:spcPct val="90000"/>
              </a:lnSpc>
              <a:spcAft>
                <a:spcPts val="600"/>
              </a:spcAft>
            </a:pPr>
            <a:endParaRPr lang="en-US" dirty="0"/>
          </a:p>
          <a:p>
            <a:pPr>
              <a:lnSpc>
                <a:spcPct val="90000"/>
              </a:lnSpc>
              <a:spcAft>
                <a:spcPts val="600"/>
              </a:spcAft>
            </a:pPr>
            <a:r>
              <a:rPr lang="en-US" dirty="0"/>
              <a:t>Any questions?</a:t>
            </a:r>
          </a:p>
        </p:txBody>
      </p:sp>
    </p:spTree>
    <p:extLst>
      <p:ext uri="{BB962C8B-B14F-4D97-AF65-F5344CB8AC3E}">
        <p14:creationId xmlns:p14="http://schemas.microsoft.com/office/powerpoint/2010/main" val="26462949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946219"/>
          </a:xfrm>
        </p:spPr>
        <p:txBody>
          <a:bodyPr anchor="b">
            <a:normAutofit/>
          </a:bodyPr>
          <a:lstStyle/>
          <a:p>
            <a:r>
              <a:rPr lang="en-GB" sz="5400" dirty="0"/>
              <a:t>Resources</a:t>
            </a:r>
          </a:p>
        </p:txBody>
      </p:sp>
      <p:sp>
        <p:nvSpPr>
          <p:cNvPr id="3" name="Content Placeholder 2"/>
          <p:cNvSpPr>
            <a:spLocks noGrp="1"/>
          </p:cNvSpPr>
          <p:nvPr>
            <p:ph idx="1"/>
          </p:nvPr>
        </p:nvSpPr>
        <p:spPr>
          <a:xfrm>
            <a:off x="192880" y="1478756"/>
            <a:ext cx="7472363" cy="5179219"/>
          </a:xfrm>
        </p:spPr>
        <p:txBody>
          <a:bodyPr vert="horz" lIns="91440" tIns="45720" rIns="91440" bIns="45720" rtlCol="0">
            <a:normAutofit/>
          </a:bodyPr>
          <a:lstStyle/>
          <a:p>
            <a:pPr marL="0" indent="0">
              <a:buNone/>
            </a:pPr>
            <a:r>
              <a:rPr lang="en-GB" sz="1600" b="1" dirty="0"/>
              <a:t>Books, Games and Card Packs to discuss feelings and experiences</a:t>
            </a:r>
            <a:endParaRPr lang="en-GB" sz="1600" dirty="0"/>
          </a:p>
          <a:p>
            <a:r>
              <a:rPr lang="en-GB" sz="1600" dirty="0"/>
              <a:t>Draw On Your Emotions– </a:t>
            </a:r>
            <a:r>
              <a:rPr lang="en-GB" sz="1600" i="1" dirty="0"/>
              <a:t>Margot Sunderland, Nicky Armstrong, 2nd Edition. 2018 </a:t>
            </a:r>
            <a:endParaRPr lang="en-GB" sz="1600" dirty="0"/>
          </a:p>
          <a:p>
            <a:r>
              <a:rPr lang="en-GB" sz="1600" dirty="0"/>
              <a:t>Bothered – Helping teenagers talk about their feelings – </a:t>
            </a:r>
            <a:r>
              <a:rPr lang="en-GB" sz="1600" i="1" dirty="0"/>
              <a:t>Margot Sunderland, Nicky Armstrong </a:t>
            </a:r>
            <a:endParaRPr lang="en-GB" sz="1600" dirty="0"/>
          </a:p>
          <a:p>
            <a:r>
              <a:rPr lang="en-GB" sz="1600" dirty="0"/>
              <a:t>Hollie Rankin (a trained therapist) has developed a range of books and resources on the following themes: Rebuilding Trust, Following Trauma and Bereavement and Loss </a:t>
            </a:r>
            <a:endParaRPr lang="en-GB" sz="1600" dirty="0">
              <a:cs typeface="Calibri"/>
            </a:endParaRPr>
          </a:p>
          <a:p>
            <a:r>
              <a:rPr lang="en-GB" sz="1600" dirty="0"/>
              <a:t>The Big Book of Blob Trees - </a:t>
            </a:r>
            <a:r>
              <a:rPr lang="en-GB" sz="1600" i="1" dirty="0"/>
              <a:t>Pip Wilson and Ian Long , also available as a set of</a:t>
            </a:r>
            <a:r>
              <a:rPr lang="en-GB" sz="1600" dirty="0"/>
              <a:t> </a:t>
            </a:r>
            <a:r>
              <a:rPr lang="en-GB" sz="1600" i="1" dirty="0"/>
              <a:t>cards</a:t>
            </a:r>
            <a:endParaRPr lang="en-GB" sz="1600" dirty="0"/>
          </a:p>
          <a:p>
            <a:r>
              <a:rPr lang="en-GB" sz="1600" dirty="0" err="1"/>
              <a:t>Totika</a:t>
            </a:r>
            <a:r>
              <a:rPr lang="en-GB" sz="1600" dirty="0"/>
              <a:t> – </a:t>
            </a:r>
            <a:r>
              <a:rPr lang="en-GB" sz="1600" i="1" dirty="0"/>
              <a:t>a game of</a:t>
            </a:r>
            <a:r>
              <a:rPr lang="en-GB" sz="1600" dirty="0"/>
              <a:t> </a:t>
            </a:r>
            <a:r>
              <a:rPr lang="en-GB" sz="1600" i="1" dirty="0"/>
              <a:t>Jenga, with a self-development twist </a:t>
            </a:r>
            <a:endParaRPr lang="en-GB" sz="1600" dirty="0"/>
          </a:p>
          <a:p>
            <a:r>
              <a:rPr lang="en-GB" sz="1600" dirty="0"/>
              <a:t>Sometimes I feel – </a:t>
            </a:r>
            <a:r>
              <a:rPr lang="en-GB" sz="1600" i="1" dirty="0"/>
              <a:t>discussion cards – Pia Jones </a:t>
            </a:r>
            <a:endParaRPr lang="en-GB" sz="1600" dirty="0"/>
          </a:p>
          <a:p>
            <a:pPr marL="0" indent="0">
              <a:buNone/>
            </a:pPr>
            <a:r>
              <a:rPr lang="en-GB" sz="1600" b="1" dirty="0"/>
              <a:t>Additional practical resources</a:t>
            </a:r>
          </a:p>
          <a:p>
            <a:r>
              <a:rPr lang="en-GB" sz="1600" dirty="0"/>
              <a:t>Story cubes – useful to enable children to verbalise their experience in a non-threatening manner ◦Small world figures – to explore feelings and emotional experience</a:t>
            </a:r>
          </a:p>
          <a:p>
            <a:r>
              <a:rPr lang="en-GB" sz="1600" dirty="0"/>
              <a:t>Puppets to project out feelings of insecurity, worry and anxiety</a:t>
            </a:r>
          </a:p>
          <a:p>
            <a:r>
              <a:rPr lang="en-GB" sz="1600" dirty="0"/>
              <a:t>Mindfulness art therapy books are also an excellent tool to use with both children and young people. Whilst the child or young person are spending time with the resource, they can share their experiences in a less direct and challenging manner</a:t>
            </a:r>
            <a:r>
              <a:rPr lang="en-GB" sz="1400" dirty="0"/>
              <a:t>. </a:t>
            </a:r>
          </a:p>
          <a:p>
            <a:endParaRPr lang="en-GB" sz="700" dirty="0"/>
          </a:p>
        </p:txBody>
      </p:sp>
      <p:pic>
        <p:nvPicPr>
          <p:cNvPr id="4" name="Picture 4" descr="A picture containing indoor, table, floor, LEGO&#10;&#10;Description automatically generated">
            <a:extLst>
              <a:ext uri="{FF2B5EF4-FFF2-40B4-BE49-F238E27FC236}">
                <a16:creationId xmlns:a16="http://schemas.microsoft.com/office/drawing/2014/main" id="{42BE8674-54EF-47CA-860F-7A72847F394D}"/>
              </a:ext>
            </a:extLst>
          </p:cNvPr>
          <p:cNvPicPr>
            <a:picLocks noChangeAspect="1"/>
          </p:cNvPicPr>
          <p:nvPr/>
        </p:nvPicPr>
        <p:blipFill rotWithShape="1">
          <a:blip r:embed="rId3"/>
          <a:srcRect l="30687" r="2360" b="-1"/>
          <a:stretch/>
        </p:blipFill>
        <p:spPr>
          <a:xfrm>
            <a:off x="7758113" y="10"/>
            <a:ext cx="4432364"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742436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3800"/>
              <a:t>Useful organisations for additional information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chor="t">
            <a:normAutofit lnSpcReduction="10000"/>
          </a:bodyPr>
          <a:lstStyle/>
          <a:p>
            <a:pPr fontAlgn="base"/>
            <a:r>
              <a:rPr lang="en-GB" sz="2400" dirty="0">
                <a:hlinkClick r:id="rId2"/>
              </a:rPr>
              <a:t>NSPCC – Types of abuse and keeping children safe</a:t>
            </a:r>
            <a:endParaRPr lang="en-GB" sz="2400" dirty="0">
              <a:hlinkClick r:id="rId3"/>
            </a:endParaRPr>
          </a:p>
          <a:p>
            <a:pPr fontAlgn="base"/>
            <a:r>
              <a:rPr lang="en-GB" sz="2400" dirty="0">
                <a:hlinkClick r:id="rId3"/>
              </a:rPr>
              <a:t>MIND - Information and Support</a:t>
            </a:r>
            <a:endParaRPr lang="en-GB" sz="2400" dirty="0"/>
          </a:p>
          <a:p>
            <a:pPr fontAlgn="base"/>
            <a:r>
              <a:rPr lang="en-GB" sz="2400" dirty="0">
                <a:hlinkClick r:id="rId4"/>
              </a:rPr>
              <a:t>NHS - Live well</a:t>
            </a:r>
            <a:endParaRPr lang="en-GB" sz="2400" dirty="0"/>
          </a:p>
          <a:p>
            <a:pPr fontAlgn="base"/>
            <a:r>
              <a:rPr lang="en-GB" sz="2400" dirty="0">
                <a:hlinkClick r:id="rId5"/>
              </a:rPr>
              <a:t>Citizens Advice - Domestic violence and abuse</a:t>
            </a:r>
            <a:endParaRPr lang="en-GB" sz="2400" dirty="0"/>
          </a:p>
          <a:p>
            <a:pPr fontAlgn="base"/>
            <a:r>
              <a:rPr lang="en-GB" sz="2000" dirty="0">
                <a:hlinkClick r:id="rId6"/>
              </a:rPr>
              <a:t>About ACEs and a trauma-informed approach - ACE Hub Wales</a:t>
            </a:r>
            <a:endParaRPr lang="en-GB" sz="2000" dirty="0"/>
          </a:p>
          <a:p>
            <a:pPr fontAlgn="base"/>
            <a:endParaRPr lang="en-GB" sz="2400" dirty="0"/>
          </a:p>
          <a:p>
            <a:endParaRPr lang="en-GB" sz="1700" dirty="0"/>
          </a:p>
        </p:txBody>
      </p:sp>
      <p:pic>
        <p:nvPicPr>
          <p:cNvPr id="4" name="Picture 4">
            <a:extLst>
              <a:ext uri="{FF2B5EF4-FFF2-40B4-BE49-F238E27FC236}">
                <a16:creationId xmlns:a16="http://schemas.microsoft.com/office/drawing/2014/main" id="{83D127A3-B425-45BD-ACE1-2F391C5EF3BC}"/>
              </a:ext>
            </a:extLst>
          </p:cNvPr>
          <p:cNvPicPr>
            <a:picLocks noChangeAspect="1"/>
          </p:cNvPicPr>
          <p:nvPr/>
        </p:nvPicPr>
        <p:blipFill rotWithShape="1">
          <a:blip r:embed="rId7"/>
          <a:srcRect l="1363" r="3168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62282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1100"/>
              <a:t>•</a:t>
            </a:r>
            <a:r>
              <a:rPr lang="en-GB" sz="1100" i="1"/>
              <a:t>Ashton, K., Bellis, M.,</a:t>
            </a:r>
            <a:r>
              <a:rPr lang="en-GB" sz="1100"/>
              <a:t> </a:t>
            </a:r>
            <a:r>
              <a:rPr lang="en-GB" sz="1100" i="1"/>
              <a:t>Hardcastle,</a:t>
            </a:r>
            <a:r>
              <a:rPr lang="en-GB" sz="1100"/>
              <a:t> </a:t>
            </a:r>
            <a:r>
              <a:rPr lang="en-GB" sz="1100" i="1"/>
              <a:t>K.,</a:t>
            </a:r>
            <a:r>
              <a:rPr lang="en-GB" sz="1100"/>
              <a:t> </a:t>
            </a:r>
            <a:r>
              <a:rPr lang="en-GB" sz="1100" i="1"/>
              <a:t>Hughes, K.,</a:t>
            </a:r>
            <a:r>
              <a:rPr lang="en-GB" sz="1100"/>
              <a:t> </a:t>
            </a:r>
            <a:r>
              <a:rPr lang="en-GB" sz="1100" i="1" err="1"/>
              <a:t>Mably</a:t>
            </a:r>
            <a:r>
              <a:rPr lang="en-GB" sz="1100" i="1"/>
              <a:t>, S. &amp; Evans, M. (2016)</a:t>
            </a:r>
            <a:r>
              <a:rPr lang="en-GB" sz="1100"/>
              <a:t> </a:t>
            </a:r>
            <a:r>
              <a:rPr lang="en-GB" sz="1100" i="1"/>
              <a:t>Adverse Childhood Experiences and their association with Mental Well-being in the Welsh adult</a:t>
            </a:r>
            <a:r>
              <a:rPr lang="en-GB" sz="1100"/>
              <a:t> </a:t>
            </a:r>
            <a:r>
              <a:rPr lang="en-GB" sz="1100" i="1"/>
              <a:t>population. Public Health Wales NHS Trust</a:t>
            </a:r>
            <a:endParaRPr lang="en-GB" sz="1100"/>
          </a:p>
          <a:p>
            <a:r>
              <a:rPr lang="en-GB" sz="1100"/>
              <a:t>•</a:t>
            </a:r>
            <a:r>
              <a:rPr lang="en-GB" sz="1100" i="1"/>
              <a:t>Ashton, K., Bellis, M., Davies, A.,</a:t>
            </a:r>
            <a:r>
              <a:rPr lang="en-GB" sz="1100"/>
              <a:t> </a:t>
            </a:r>
            <a:r>
              <a:rPr lang="en-GB" sz="1100" i="1"/>
              <a:t>Hardcastle, K. &amp;</a:t>
            </a:r>
            <a:r>
              <a:rPr lang="en-GB" sz="1100"/>
              <a:t> </a:t>
            </a:r>
            <a:r>
              <a:rPr lang="en-GB" sz="1100" i="1" err="1"/>
              <a:t>Hughes.</a:t>
            </a:r>
            <a:r>
              <a:rPr lang="en-GB" sz="1100" err="1"/>
              <a:t>K</a:t>
            </a:r>
            <a:r>
              <a:rPr lang="en-GB" sz="1100"/>
              <a:t>. (2016) </a:t>
            </a:r>
            <a:r>
              <a:rPr lang="en-GB" sz="1100" i="1"/>
              <a:t>Adverse Childhood Experiences and their association with chronic disease and health service use in the Welsh adult</a:t>
            </a:r>
            <a:r>
              <a:rPr lang="en-GB" sz="1100"/>
              <a:t> </a:t>
            </a:r>
            <a:r>
              <a:rPr lang="en-GB" sz="1100" i="1"/>
              <a:t>population. Public Health Wales NHS Trust</a:t>
            </a:r>
            <a:endParaRPr lang="en-GB" sz="1100"/>
          </a:p>
          <a:p>
            <a:r>
              <a:rPr lang="en-GB" sz="1100"/>
              <a:t>•</a:t>
            </a:r>
            <a:r>
              <a:rPr lang="en-GB" sz="1100" i="1"/>
              <a:t>Bellis, M., Ashton, K., Hughes, K.,</a:t>
            </a:r>
            <a:r>
              <a:rPr lang="en-GB" sz="1100"/>
              <a:t> </a:t>
            </a:r>
            <a:r>
              <a:rPr lang="en-GB" sz="1100" i="1"/>
              <a:t>Ford,</a:t>
            </a:r>
            <a:r>
              <a:rPr lang="en-GB" sz="1100"/>
              <a:t> </a:t>
            </a:r>
            <a:r>
              <a:rPr lang="en-GB" sz="1100" i="1"/>
              <a:t>K., Bishop, J., &amp;</a:t>
            </a:r>
            <a:r>
              <a:rPr lang="en-GB" sz="1100"/>
              <a:t> </a:t>
            </a:r>
            <a:r>
              <a:rPr lang="en-GB" sz="1100" i="1" err="1"/>
              <a:t>Paranjothy</a:t>
            </a:r>
            <a:r>
              <a:rPr lang="en-GB" sz="1100" i="1"/>
              <a:t>, S (2015)</a:t>
            </a:r>
            <a:r>
              <a:rPr lang="en-GB" sz="1100"/>
              <a:t> </a:t>
            </a:r>
            <a:r>
              <a:rPr lang="en-GB" sz="1100" i="1"/>
              <a:t>Adverse Childhood Experiences and their impact on health-harming behaviours in the Welsh adult population : Alcohol Use, Drug Use, Violence, Sexual Behaviour, Incarceration, Smoking and Poor</a:t>
            </a:r>
            <a:r>
              <a:rPr lang="en-GB" sz="1100"/>
              <a:t> </a:t>
            </a:r>
            <a:r>
              <a:rPr lang="en-GB" sz="1100" i="1"/>
              <a:t>Diet. Public Health Wales NHS Trust</a:t>
            </a:r>
            <a:endParaRPr lang="en-GB" sz="1100"/>
          </a:p>
          <a:p>
            <a:r>
              <a:rPr lang="en-GB" sz="1100"/>
              <a:t>•Blodgett, C. and Lanigan, J. D. (2018) ‘The association between adverse childhood experience (ACE) and school success in elementary school children’, </a:t>
            </a:r>
            <a:r>
              <a:rPr lang="en-GB" sz="1100" i="1"/>
              <a:t>School Psychology Quarterly</a:t>
            </a:r>
            <a:r>
              <a:rPr lang="en-GB" sz="1100"/>
              <a:t>, 33(1), pp. 137–146. </a:t>
            </a:r>
            <a:r>
              <a:rPr lang="en-GB" sz="1100" err="1"/>
              <a:t>doi</a:t>
            </a:r>
            <a:r>
              <a:rPr lang="en-GB" sz="1100"/>
              <a:t>: 10.1037/spq0000256.supp (Supplemental).</a:t>
            </a:r>
          </a:p>
          <a:p>
            <a:r>
              <a:rPr lang="en-GB" sz="1100"/>
              <a:t>•</a:t>
            </a:r>
            <a:r>
              <a:rPr lang="en-GB" sz="1100" err="1"/>
              <a:t>Felitti</a:t>
            </a:r>
            <a:r>
              <a:rPr lang="en-GB" sz="1100"/>
              <a:t>, V. J., Anda, R. F., Nordenberg, D., Williamson, D. F., Spitz, A. M., Edwards, V., Koss, M. P., &amp; Marks, J. S. (1998). Relationship of childhood abuse and household dysfunction to many of the leading causes of death in adults. The Adverse Childhood Experiences (ACE) Study. </a:t>
            </a:r>
            <a:r>
              <a:rPr lang="en-GB" sz="1100" i="1"/>
              <a:t>American journal of preventive medicine</a:t>
            </a:r>
            <a:r>
              <a:rPr lang="en-GB" sz="1100"/>
              <a:t>, </a:t>
            </a:r>
            <a:r>
              <a:rPr lang="en-GB" sz="1100" i="1"/>
              <a:t>14</a:t>
            </a:r>
            <a:r>
              <a:rPr lang="en-GB" sz="1100"/>
              <a:t>(4), 245–258. </a:t>
            </a:r>
            <a:r>
              <a:rPr lang="en-GB" sz="1100">
                <a:hlinkClick r:id="rId2"/>
              </a:rPr>
              <a:t>https://doi.org/10.1016/s0749-3797(98)00017-8</a:t>
            </a:r>
            <a:endParaRPr lang="en-GB" sz="1100"/>
          </a:p>
          <a:p>
            <a:r>
              <a:rPr lang="en-GB" sz="1100"/>
              <a:t>•Hughes, K</a:t>
            </a:r>
            <a:r>
              <a:rPr lang="en-GB" sz="1100">
                <a:hlinkClick r:id="rId3"/>
              </a:rPr>
              <a:t>, Ford, K</a:t>
            </a:r>
            <a:r>
              <a:rPr lang="en-GB" sz="1100"/>
              <a:t>, Davies, A, </a:t>
            </a:r>
            <a:r>
              <a:rPr lang="en-GB" sz="1100" err="1"/>
              <a:t>Homolova</a:t>
            </a:r>
            <a:r>
              <a:rPr lang="en-GB" sz="1100"/>
              <a:t>, L </a:t>
            </a:r>
            <a:r>
              <a:rPr lang="en-GB" sz="1100">
                <a:hlinkClick r:id="rId4"/>
              </a:rPr>
              <a:t>&amp; Bellis, M</a:t>
            </a:r>
            <a:r>
              <a:rPr lang="en-GB" sz="1100"/>
              <a:t> 2018, </a:t>
            </a:r>
            <a:r>
              <a:rPr lang="en-GB" sz="1100" i="1">
                <a:hlinkClick r:id="rId5"/>
              </a:rPr>
              <a:t>Sources of resilience and their moderating relationships with harms from adverse childhood experiences. Report 1: Mental illness</a:t>
            </a:r>
            <a:r>
              <a:rPr lang="en-GB" sz="1100"/>
              <a:t>. Public Health Wales NHS Trust.</a:t>
            </a:r>
          </a:p>
          <a:p>
            <a:r>
              <a:rPr lang="en-GB" sz="1100"/>
              <a:t>Public Health Network Cymru (2017) </a:t>
            </a:r>
            <a:r>
              <a:rPr lang="en-GB" sz="1100" i="1"/>
              <a:t>Adverse Childhood Experiences.</a:t>
            </a:r>
            <a:r>
              <a:rPr lang="en-GB" sz="1100"/>
              <a:t> Nov 6 2017. Available at </a:t>
            </a:r>
            <a:r>
              <a:rPr lang="en-GB" sz="1100">
                <a:hlinkClick r:id="rId6"/>
              </a:rPr>
              <a:t>https://www.youtube.com/watch?v=XHgLYI9KZ-A</a:t>
            </a:r>
            <a:r>
              <a:rPr lang="en-GB" sz="1100"/>
              <a:t> (accessed 17 June 2020)</a:t>
            </a:r>
          </a:p>
          <a:p>
            <a:r>
              <a:rPr lang="en-GB" sz="1100"/>
              <a:t>The Policy, Research and International Development Directorate (2015) Adverse Childhood Experiences (ACEs) in Wales (Infographic). Public Health Wales NHS Trust.</a:t>
            </a:r>
          </a:p>
          <a:p>
            <a:r>
              <a:rPr lang="en-GB" sz="1100"/>
              <a:t>Unhappy Child, Unhealthy Adult (2016) BBC Radio 4. 16 February 2016. Available at </a:t>
            </a:r>
            <a:r>
              <a:rPr lang="en-GB" sz="1100">
                <a:hlinkClick r:id="rId7"/>
              </a:rPr>
              <a:t>https://www.bbc.co.uk/sounds/search?q=Unhappy%20Child%2C%20Unhealthy%20Adult&amp;suggid=urn%3Abbc%3Aprogrammes%3Ab070dksr</a:t>
            </a:r>
            <a:r>
              <a:rPr lang="en-GB" sz="1100"/>
              <a:t> (Accessed 16 June 2020)</a:t>
            </a:r>
          </a:p>
          <a:p>
            <a:endParaRPr lang="en-GB" sz="1100"/>
          </a:p>
        </p:txBody>
      </p:sp>
    </p:spTree>
    <p:extLst>
      <p:ext uri="{BB962C8B-B14F-4D97-AF65-F5344CB8AC3E}">
        <p14:creationId xmlns:p14="http://schemas.microsoft.com/office/powerpoint/2010/main" val="5842922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06443"/>
          </a:xfrm>
        </p:spPr>
        <p:txBody>
          <a:bodyPr>
            <a:normAutofit/>
          </a:bodyPr>
          <a:lstStyle/>
          <a:p>
            <a:r>
              <a:rPr lang="en-GB" sz="4000" dirty="0"/>
              <a:t>Group Activity: The Children you Work With</a:t>
            </a:r>
          </a:p>
        </p:txBody>
      </p:sp>
      <p:sp>
        <p:nvSpPr>
          <p:cNvPr id="3" name="Content Placeholder 2"/>
          <p:cNvSpPr>
            <a:spLocks noGrp="1"/>
          </p:cNvSpPr>
          <p:nvPr>
            <p:ph idx="1"/>
          </p:nvPr>
        </p:nvSpPr>
        <p:spPr>
          <a:xfrm>
            <a:off x="838200" y="1825625"/>
            <a:ext cx="4152774" cy="4303464"/>
          </a:xfrm>
        </p:spPr>
        <p:txBody>
          <a:bodyPr vert="horz" lIns="91440" tIns="45720" rIns="91440" bIns="45720" rtlCol="0" anchor="t">
            <a:normAutofit/>
          </a:bodyPr>
          <a:lstStyle/>
          <a:p>
            <a:pPr fontAlgn="base"/>
            <a:r>
              <a:rPr lang="en-GB" sz="1400" dirty="0"/>
              <a:t>We have just explored the impact that ACEs can have on cognitive, academic and socio-emotional-behavioural functioning.</a:t>
            </a:r>
          </a:p>
          <a:p>
            <a:pPr fontAlgn="base"/>
            <a:r>
              <a:rPr lang="en-GB" sz="1400" dirty="0"/>
              <a:t>Working in small groups, or individually, consider some of the children that you have known that perhaps demonstrated some of these behaviours </a:t>
            </a:r>
          </a:p>
          <a:p>
            <a:pPr fontAlgn="base"/>
            <a:r>
              <a:rPr lang="en-GB" sz="1400" dirty="0"/>
              <a:t>Think particularly about children where there was a high level of absenteeism. Consider why this may have been the case. Think about the family situation, consider whether there were any adverse conditions that might have been impacting the child or young person. This may be due to bereavement, parental separation and/or divorce, or due to parental ill-health.</a:t>
            </a:r>
            <a:endParaRPr lang="en-GB" sz="1400" dirty="0">
              <a:cs typeface="Calibri"/>
            </a:endParaRPr>
          </a:p>
          <a:p>
            <a:pPr fontAlgn="base"/>
            <a:r>
              <a:rPr lang="en-GB" sz="1400" dirty="0"/>
              <a:t>Now reflect on the support that was in place for this learner. Consider the strengths and limitations of the support offered for this young learner. </a:t>
            </a:r>
          </a:p>
          <a:p>
            <a:pPr fontAlgn="base"/>
            <a:r>
              <a:rPr lang="en-GB" sz="1400" dirty="0"/>
              <a:t>What else might have also supported this young person as they progressed through school?</a:t>
            </a:r>
          </a:p>
        </p:txBody>
      </p:sp>
      <p:pic>
        <p:nvPicPr>
          <p:cNvPr id="4" name="Picture 4">
            <a:extLst>
              <a:ext uri="{FF2B5EF4-FFF2-40B4-BE49-F238E27FC236}">
                <a16:creationId xmlns:a16="http://schemas.microsoft.com/office/drawing/2014/main" id="{446D1872-9A1A-49A3-8D01-5583C28EE5CA}"/>
              </a:ext>
            </a:extLst>
          </p:cNvPr>
          <p:cNvPicPr>
            <a:picLocks noChangeAspect="1"/>
          </p:cNvPicPr>
          <p:nvPr/>
        </p:nvPicPr>
        <p:blipFill rotWithShape="1">
          <a:blip r:embed="rId2"/>
          <a:srcRect r="2511" b="-2"/>
          <a:stretch/>
        </p:blipFill>
        <p:spPr>
          <a:xfrm>
            <a:off x="5183500" y="1904282"/>
            <a:ext cx="6170299" cy="4224808"/>
          </a:xfrm>
          <a:prstGeom prst="rect">
            <a:avLst/>
          </a:prstGeom>
        </p:spPr>
      </p:pic>
    </p:spTree>
    <p:extLst>
      <p:ext uri="{BB962C8B-B14F-4D97-AF65-F5344CB8AC3E}">
        <p14:creationId xmlns:p14="http://schemas.microsoft.com/office/powerpoint/2010/main" val="20695890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86F9648-6B7B-4D2D-8481-4FA08934F0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9FDB420-3830-4A85-8022-4CFEFFDFA197}">
  <ds:schemaRefs>
    <ds:schemaRef ds:uri="http://purl.org/dc/terms/"/>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696490a5-0429-499a-a254-a60426c02ef0"/>
    <ds:schemaRef ds:uri="d2d6d51c-be45-489c-bfaa-c0c3d4c0c982"/>
    <ds:schemaRef ds:uri="http://www.w3.org/XML/1998/namespace"/>
  </ds:schemaRefs>
</ds:datastoreItem>
</file>

<file path=customXml/itemProps3.xml><?xml version="1.0" encoding="utf-8"?>
<ds:datastoreItem xmlns:ds="http://schemas.openxmlformats.org/officeDocument/2006/customXml" ds:itemID="{4627950F-03CC-4D0A-AA73-80B37BEF7BB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11319</TotalTime>
  <Words>1980</Words>
  <Application>Microsoft Office PowerPoint</Application>
  <PresentationFormat>Widescreen</PresentationFormat>
  <Paragraphs>172</Paragraphs>
  <Slides>33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 Light</vt:lpstr>
      <vt:lpstr>Calibri</vt:lpstr>
      <vt:lpstr>Poppins</vt:lpstr>
      <vt:lpstr>Office Theme</vt:lpstr>
      <vt:lpstr>Adverse Childhood Experiences</vt:lpstr>
      <vt:lpstr>AIMS</vt:lpstr>
      <vt:lpstr> What are ACEs?</vt:lpstr>
      <vt:lpstr>ACEs</vt:lpstr>
      <vt:lpstr>Adverse Community Environments</vt:lpstr>
      <vt:lpstr>PowerPoint Presentation</vt:lpstr>
      <vt:lpstr>Activity:    Consider the Impact of ACEs on the development of the child</vt:lpstr>
      <vt:lpstr>Impact on academic attainment</vt:lpstr>
      <vt:lpstr>Activity: Creating nurturing environments</vt:lpstr>
      <vt:lpstr>Routine</vt:lpstr>
      <vt:lpstr>Relationships in school</vt:lpstr>
      <vt:lpstr>Classroom behaviours and teacher experience</vt:lpstr>
      <vt:lpstr>Key Relationships</vt:lpstr>
      <vt:lpstr>Activity: The compassionate helper</vt:lpstr>
      <vt:lpstr>What is trauma?</vt:lpstr>
      <vt:lpstr>Not all stress is harmful</vt:lpstr>
      <vt:lpstr>The 3 stress response types</vt:lpstr>
      <vt:lpstr>Trauma and Toxic Stress</vt:lpstr>
      <vt:lpstr>Factors that can impact traumatic experiences</vt:lpstr>
      <vt:lpstr>Stress and cortisol levels</vt:lpstr>
      <vt:lpstr> ACEs are everyone’s responsibility </vt:lpstr>
      <vt:lpstr>Trauma and ACE(TrACE)</vt:lpstr>
      <vt:lpstr>Trauma and ACE (TrACE)</vt:lpstr>
      <vt:lpstr>What can we do to be more TrACE Informed?</vt:lpstr>
      <vt:lpstr>What happens if we do nothing?</vt:lpstr>
      <vt:lpstr>How can we help children to develop resilience?</vt:lpstr>
      <vt:lpstr>Resilience</vt:lpstr>
      <vt:lpstr>Final words</vt:lpstr>
      <vt:lpstr>PowerPoint Presentation</vt:lpstr>
      <vt:lpstr>Resources</vt:lpstr>
      <vt:lpstr>Useful organisations for additional information</vt:lpstr>
      <vt:lpstr>References</vt:lpstr>
      <vt:lpstr>Group Activity: The Children you Work With</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 Level 1: A guide for Parents, Carers and Governors</dc:title>
  <dc:creator>Catherine Slade</dc:creator>
  <cp:lastModifiedBy>Andrea Williams</cp:lastModifiedBy>
  <cp:revision>165</cp:revision>
  <dcterms:created xsi:type="dcterms:W3CDTF">2020-11-24T10:19:54Z</dcterms:created>
  <dcterms:modified xsi:type="dcterms:W3CDTF">2024-02-20T18:52:55Z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