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0"/>
  </p:notesMasterIdLst>
  <p:sldIdLst>
    <p:sldId id="256" r:id="rId2"/>
    <p:sldId id="257" r:id="rId3"/>
    <p:sldId id="263" r:id="rId4"/>
    <p:sldId id="264" r:id="rId5"/>
    <p:sldId id="266" r:id="rId6"/>
    <p:sldId id="267" r:id="rId7"/>
    <p:sldId id="265" r:id="rId8"/>
    <p:sldId id="258" r:id="rId9"/>
    <p:sldId id="277" r:id="rId10"/>
    <p:sldId id="269" r:id="rId11"/>
    <p:sldId id="270" r:id="rId12"/>
    <p:sldId id="272" r:id="rId13"/>
    <p:sldId id="287" r:id="rId14"/>
    <p:sldId id="273" r:id="rId15"/>
    <p:sldId id="274" r:id="rId16"/>
    <p:sldId id="275" r:id="rId17"/>
    <p:sldId id="276" r:id="rId18"/>
    <p:sldId id="259" r:id="rId19"/>
    <p:sldId id="261" r:id="rId20"/>
    <p:sldId id="262" r:id="rId21"/>
    <p:sldId id="284" r:id="rId22"/>
    <p:sldId id="279" r:id="rId23"/>
    <p:sldId id="280" r:id="rId24"/>
    <p:sldId id="281" r:id="rId25"/>
    <p:sldId id="283" r:id="rId26"/>
    <p:sldId id="282" r:id="rId27"/>
    <p:sldId id="285" r:id="rId28"/>
    <p:sldId id="286"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2" d="100"/>
          <a:sy n="102" d="100"/>
        </p:scale>
        <p:origin x="967" y="5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902EF3-698E-42B0-B26C-B19698B426C1}" type="datetimeFigureOut">
              <a:rPr lang="en-GB" smtClean="0"/>
              <a:t>19/01/2020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37A358-D76E-4FB4-9192-7E0380201125}" type="slidenum">
              <a:rPr lang="en-GB" smtClean="0"/>
              <a:t>‹#›</a:t>
            </a:fld>
            <a:endParaRPr lang="en-GB"/>
          </a:p>
        </p:txBody>
      </p:sp>
    </p:spTree>
    <p:extLst>
      <p:ext uri="{BB962C8B-B14F-4D97-AF65-F5344CB8AC3E}">
        <p14:creationId xmlns:p14="http://schemas.microsoft.com/office/powerpoint/2010/main" val="1614160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xfrm>
            <a:off x="1143000" y="685800"/>
            <a:ext cx="4572000" cy="3429000"/>
          </a:xfrm>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Arial" charset="0"/>
                <a:cs typeface="Arial" charset="0"/>
              </a:defRPr>
            </a:lvl1pPr>
            <a:lvl2pPr marL="742950" indent="-285750" eaLnBrk="0" hangingPunct="0">
              <a:defRPr sz="2800">
                <a:solidFill>
                  <a:schemeClr val="tx1"/>
                </a:solidFill>
                <a:latin typeface="Arial" charset="0"/>
                <a:cs typeface="Arial" charset="0"/>
              </a:defRPr>
            </a:lvl2pPr>
            <a:lvl3pPr marL="1143000" indent="-228600" eaLnBrk="0" hangingPunct="0">
              <a:defRPr sz="2800">
                <a:solidFill>
                  <a:schemeClr val="tx1"/>
                </a:solidFill>
                <a:latin typeface="Arial" charset="0"/>
                <a:cs typeface="Arial" charset="0"/>
              </a:defRPr>
            </a:lvl3pPr>
            <a:lvl4pPr marL="1600200" indent="-228600" eaLnBrk="0" hangingPunct="0">
              <a:defRPr sz="2800">
                <a:solidFill>
                  <a:schemeClr val="tx1"/>
                </a:solidFill>
                <a:latin typeface="Arial" charset="0"/>
                <a:cs typeface="Arial" charset="0"/>
              </a:defRPr>
            </a:lvl4pPr>
            <a:lvl5pPr marL="2057400" indent="-228600" eaLnBrk="0" hangingPunct="0">
              <a:defRPr sz="2800">
                <a:solidFill>
                  <a:schemeClr val="tx1"/>
                </a:solidFill>
                <a:latin typeface="Arial" charset="0"/>
                <a:cs typeface="Arial" charset="0"/>
              </a:defRPr>
            </a:lvl5pPr>
            <a:lvl6pPr marL="2514600" indent="-228600" eaLnBrk="0" fontAlgn="base" hangingPunct="0">
              <a:spcBef>
                <a:spcPct val="0"/>
              </a:spcBef>
              <a:spcAft>
                <a:spcPct val="0"/>
              </a:spcAft>
              <a:defRPr sz="2800">
                <a:solidFill>
                  <a:schemeClr val="tx1"/>
                </a:solidFill>
                <a:latin typeface="Arial" charset="0"/>
                <a:cs typeface="Arial" charset="0"/>
              </a:defRPr>
            </a:lvl6pPr>
            <a:lvl7pPr marL="2971800" indent="-228600" eaLnBrk="0" fontAlgn="base" hangingPunct="0">
              <a:spcBef>
                <a:spcPct val="0"/>
              </a:spcBef>
              <a:spcAft>
                <a:spcPct val="0"/>
              </a:spcAft>
              <a:defRPr sz="2800">
                <a:solidFill>
                  <a:schemeClr val="tx1"/>
                </a:solidFill>
                <a:latin typeface="Arial" charset="0"/>
                <a:cs typeface="Arial" charset="0"/>
              </a:defRPr>
            </a:lvl7pPr>
            <a:lvl8pPr marL="3429000" indent="-228600" eaLnBrk="0" fontAlgn="base" hangingPunct="0">
              <a:spcBef>
                <a:spcPct val="0"/>
              </a:spcBef>
              <a:spcAft>
                <a:spcPct val="0"/>
              </a:spcAft>
              <a:defRPr sz="2800">
                <a:solidFill>
                  <a:schemeClr val="tx1"/>
                </a:solidFill>
                <a:latin typeface="Arial" charset="0"/>
                <a:cs typeface="Arial" charset="0"/>
              </a:defRPr>
            </a:lvl8pPr>
            <a:lvl9pPr marL="3886200" indent="-228600" eaLnBrk="0" fontAlgn="base" hangingPunct="0">
              <a:spcBef>
                <a:spcPct val="0"/>
              </a:spcBef>
              <a:spcAft>
                <a:spcPct val="0"/>
              </a:spcAft>
              <a:defRPr sz="2800">
                <a:solidFill>
                  <a:schemeClr val="tx1"/>
                </a:solidFill>
                <a:latin typeface="Arial" charset="0"/>
                <a:cs typeface="Arial" charset="0"/>
              </a:defRPr>
            </a:lvl9pPr>
          </a:lstStyle>
          <a:p>
            <a:pPr eaLnBrk="1" hangingPunct="1"/>
            <a:fld id="{1CD9D971-67AC-4EA0-B348-CBA5017B1834}" type="slidenum">
              <a:rPr lang="en-GB" sz="1200" smtClean="0"/>
              <a:pPr eaLnBrk="1" hangingPunct="1"/>
              <a:t>21</a:t>
            </a:fld>
            <a:endParaRPr lang="en-GB" sz="120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4EF4BE85-FDEB-4E7A-878F-41C0042A8811}" type="datetimeFigureOut">
              <a:rPr lang="en-GB" smtClean="0"/>
              <a:t>19/01/2020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5B55B5C7-0BD1-4590-AC40-BF23236B2594}"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F4BE85-FDEB-4E7A-878F-41C0042A8811}" type="datetimeFigureOut">
              <a:rPr lang="en-GB" smtClean="0"/>
              <a:t>19/01/2020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5B5C7-0BD1-4590-AC40-BF23236B2594}"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EF4BE85-FDEB-4E7A-878F-41C0042A8811}" type="datetimeFigureOut">
              <a:rPr lang="en-GB" smtClean="0"/>
              <a:t>19/01/2020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5B5C7-0BD1-4590-AC40-BF23236B2594}"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EF4BE85-FDEB-4E7A-878F-41C0042A8811}" type="datetimeFigureOut">
              <a:rPr lang="en-GB" smtClean="0"/>
              <a:t>19/01/2020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55B5C7-0BD1-4590-AC40-BF23236B2594}"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EF4BE85-FDEB-4E7A-878F-41C0042A8811}" type="datetimeFigureOut">
              <a:rPr lang="en-GB" smtClean="0"/>
              <a:t>19/01/2020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55B5C7-0BD1-4590-AC40-BF23236B259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EF4BE85-FDEB-4E7A-878F-41C0042A8811}" type="datetimeFigureOut">
              <a:rPr lang="en-GB" smtClean="0"/>
              <a:t>19/01/2020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55B5C7-0BD1-4590-AC40-BF23236B259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F4BE85-FDEB-4E7A-878F-41C0042A8811}" type="datetimeFigureOut">
              <a:rPr lang="en-GB" smtClean="0"/>
              <a:t>19/01/2020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55B5C7-0BD1-4590-AC40-BF23236B259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EF4BE85-FDEB-4E7A-878F-41C0042A8811}" type="datetimeFigureOut">
              <a:rPr lang="en-GB" smtClean="0"/>
              <a:t>19/01/2020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55B5C7-0BD1-4590-AC40-BF23236B2594}"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EF4BE85-FDEB-4E7A-878F-41C0042A8811}" type="datetimeFigureOut">
              <a:rPr lang="en-GB" smtClean="0"/>
              <a:t>19/01/2020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5B55B5C7-0BD1-4590-AC40-BF23236B2594}"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F4BE85-FDEB-4E7A-878F-41C0042A8811}" type="datetimeFigureOut">
              <a:rPr lang="en-GB" smtClean="0"/>
              <a:t>19/01/2020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5B5C7-0BD1-4590-AC40-BF23236B259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EF4BE85-FDEB-4E7A-878F-41C0042A8811}" type="datetimeFigureOut">
              <a:rPr lang="en-GB" smtClean="0"/>
              <a:t>19/01/2020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55B5C7-0BD1-4590-AC40-BF23236B2594}"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EF4BE85-FDEB-4E7A-878F-41C0042A8811}" type="datetimeFigureOut">
              <a:rPr lang="en-GB" smtClean="0"/>
              <a:t>19/01/2020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B55B5C7-0BD1-4590-AC40-BF23236B2594}"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url?sa=i&amp;rct=j&amp;q=clean+residential+street&amp;source=images&amp;cd=&amp;cad=rja&amp;docid=w_nlzehjUdWegM&amp;tbnid=chbLbPlWtDb1GM:&amp;ved=0CAUQjRw&amp;url=http://www.walmsleywindowcleaning.co.uk/about-us&amp;ei=lzhlUc_MMcGj0QXZgoHYDQ&amp;bvm=bv.44990110,d.ZWU&amp;psig=AFQjCNEr_XTsN7WNteCxqdtGc_a_gbvfXw&amp;ust=1365674508887664" TargetMode="Externa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hyperlink" Target="http://www.google.co.uk/url?sa=i&amp;rct=j&amp;q=littered+residential+street&amp;source=images&amp;cd=&amp;cad=rja&amp;docid=xq54RVlSuOVeXM&amp;tbnid=mJNUczmhdHWANM:&amp;ved=0CAUQjRw&amp;url=http://www.rctcbc.gov.uk/en/transportstreets/streetcareandcleaning/streetlitter/&amp;ei=zDhlUdmjKYqy0QXgt4GACA&amp;bvm=bv.44990110,d.ZWU&amp;psig=AFQjCNGcr1qR7HG-BccdaEgNZO1GdNiu-A&amp;ust=1365674546521358"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BgRoiTWkBHU"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hyperlink" Target="https://www.youtube.com/watch?v=qA-gbpt7Ts8"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google.co.uk/url?sa=i&amp;rct=j&amp;q=juvenile+delinquents+grafitti&amp;source=images&amp;cd=&amp;cad=rja&amp;docid=655D3sQPC2dmKM&amp;tbnid=U04C930k1SX4uM:&amp;ved=&amp;url=http://www.ehow.com/info_8143011_media-influences-juvenile-delinquency.html&amp;ei=K99nUY6TAe-Y1AXZqIH4Aw&amp;psig=AFQjCNHPhSuG7W87jpPlsTaoIy6NG2o5ag&amp;ust=1365848235747054" TargetMode="External"/><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268760"/>
            <a:ext cx="7851648" cy="1152128"/>
          </a:xfrm>
        </p:spPr>
        <p:txBody>
          <a:bodyPr>
            <a:normAutofit/>
          </a:bodyPr>
          <a:lstStyle/>
          <a:p>
            <a:r>
              <a:rPr lang="en-GB" sz="4000" dirty="0" smtClean="0"/>
              <a:t>SOCIAL INFLUENCE</a:t>
            </a:r>
            <a:endParaRPr lang="en-GB" sz="4000" dirty="0"/>
          </a:p>
        </p:txBody>
      </p:sp>
      <p:sp>
        <p:nvSpPr>
          <p:cNvPr id="3" name="Subtitle 2"/>
          <p:cNvSpPr>
            <a:spLocks noGrp="1"/>
          </p:cNvSpPr>
          <p:nvPr>
            <p:ph type="subTitle" idx="1"/>
          </p:nvPr>
        </p:nvSpPr>
        <p:spPr>
          <a:xfrm>
            <a:off x="611560" y="6241968"/>
            <a:ext cx="7854696" cy="616032"/>
          </a:xfrm>
        </p:spPr>
        <p:txBody>
          <a:bodyPr/>
          <a:lstStyle/>
          <a:p>
            <a:pPr algn="ctr"/>
            <a:r>
              <a:rPr lang="en-GB" sz="1400" smtClean="0">
                <a:latin typeface="Arial" pitchFamily="34" charset="0"/>
                <a:cs typeface="Arial" pitchFamily="34" charset="0"/>
              </a:rPr>
              <a:t>Social Psychology                                                                                                   Dr </a:t>
            </a:r>
            <a:r>
              <a:rPr lang="en-GB" sz="1400" dirty="0">
                <a:latin typeface="Arial" pitchFamily="34" charset="0"/>
                <a:cs typeface="Arial" pitchFamily="34" charset="0"/>
              </a:rPr>
              <a:t>Judith Marshall</a:t>
            </a:r>
          </a:p>
          <a:p>
            <a:endParaRPr lang="en-GB" dirty="0"/>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3068960"/>
            <a:ext cx="4313412" cy="2690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9748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dirty="0" smtClean="0"/>
              <a:t>Social Facilitation</a:t>
            </a:r>
            <a:endParaRPr lang="en-GB" sz="2800" dirty="0"/>
          </a:p>
        </p:txBody>
      </p:sp>
      <p:sp>
        <p:nvSpPr>
          <p:cNvPr id="3" name="Content Placeholder 2"/>
          <p:cNvSpPr>
            <a:spLocks noGrp="1"/>
          </p:cNvSpPr>
          <p:nvPr>
            <p:ph idx="1"/>
          </p:nvPr>
        </p:nvSpPr>
        <p:spPr/>
        <p:txBody>
          <a:bodyPr/>
          <a:lstStyle/>
          <a:p>
            <a:endParaRPr lang="en-GB" dirty="0"/>
          </a:p>
          <a:p>
            <a:pPr marL="0" indent="0">
              <a:buNone/>
            </a:pPr>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6096" y="2348880"/>
            <a:ext cx="2957222"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2102" y="4479371"/>
            <a:ext cx="2971216" cy="2066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67544" y="2708920"/>
            <a:ext cx="4464496" cy="2308324"/>
          </a:xfrm>
          <a:prstGeom prst="rect">
            <a:avLst/>
          </a:prstGeom>
          <a:noFill/>
        </p:spPr>
        <p:txBody>
          <a:bodyPr wrap="square" rtlCol="0">
            <a:spAutoFit/>
          </a:bodyPr>
          <a:lstStyle/>
          <a:p>
            <a:r>
              <a:rPr lang="en-GB" dirty="0" smtClean="0">
                <a:latin typeface="+mj-lt"/>
              </a:rPr>
              <a:t>Early example of social facilitation:</a:t>
            </a:r>
          </a:p>
          <a:p>
            <a:endParaRPr lang="en-GB" dirty="0">
              <a:latin typeface="+mj-lt"/>
            </a:endParaRPr>
          </a:p>
          <a:p>
            <a:r>
              <a:rPr lang="en-GB" dirty="0" smtClean="0">
                <a:latin typeface="+mj-lt"/>
              </a:rPr>
              <a:t>Triplett (1898) - cyclists</a:t>
            </a:r>
          </a:p>
          <a:p>
            <a:endParaRPr lang="en-GB" dirty="0">
              <a:latin typeface="+mj-lt"/>
            </a:endParaRPr>
          </a:p>
          <a:p>
            <a:r>
              <a:rPr lang="en-GB" dirty="0">
                <a:latin typeface="+mj-lt"/>
              </a:rPr>
              <a:t>C</a:t>
            </a:r>
            <a:r>
              <a:rPr lang="en-GB" dirty="0" smtClean="0">
                <a:latin typeface="+mj-lt"/>
              </a:rPr>
              <a:t>ycled </a:t>
            </a:r>
            <a:r>
              <a:rPr lang="en-GB" dirty="0">
                <a:latin typeface="+mj-lt"/>
              </a:rPr>
              <a:t>faster </a:t>
            </a:r>
            <a:r>
              <a:rPr lang="en-GB" dirty="0" smtClean="0">
                <a:latin typeface="+mj-lt"/>
              </a:rPr>
              <a:t>when </a:t>
            </a:r>
            <a:r>
              <a:rPr lang="en-GB" dirty="0">
                <a:latin typeface="+mj-lt"/>
              </a:rPr>
              <a:t>racing together or being </a:t>
            </a:r>
            <a:r>
              <a:rPr lang="en-GB" dirty="0" smtClean="0">
                <a:latin typeface="+mj-lt"/>
              </a:rPr>
              <a:t>paced, than </a:t>
            </a:r>
            <a:r>
              <a:rPr lang="en-GB" dirty="0">
                <a:latin typeface="+mj-lt"/>
              </a:rPr>
              <a:t>when they were alone cycling against the clock</a:t>
            </a:r>
          </a:p>
          <a:p>
            <a:endParaRPr lang="en-GB" dirty="0"/>
          </a:p>
        </p:txBody>
      </p:sp>
    </p:spTree>
    <p:extLst>
      <p:ext uri="{BB962C8B-B14F-4D97-AF65-F5344CB8AC3E}">
        <p14:creationId xmlns:p14="http://schemas.microsoft.com/office/powerpoint/2010/main" val="11593474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body" idx="1"/>
          </p:nvPr>
        </p:nvSpPr>
        <p:spPr>
          <a:xfrm>
            <a:off x="457200" y="1935480"/>
            <a:ext cx="8229600" cy="4733880"/>
          </a:xfrm>
        </p:spPr>
        <p:txBody>
          <a:bodyPr>
            <a:normAutofit/>
          </a:bodyPr>
          <a:lstStyle/>
          <a:p>
            <a:pPr eaLnBrk="1" hangingPunct="1">
              <a:lnSpc>
                <a:spcPct val="90000"/>
              </a:lnSpc>
            </a:pPr>
            <a:r>
              <a:rPr lang="en-GB" sz="1800" dirty="0" err="1" smtClean="0">
                <a:latin typeface="Calibri" pitchFamily="34" charset="0"/>
                <a:cs typeface="Arial" pitchFamily="34" charset="0"/>
              </a:rPr>
              <a:t>Allport</a:t>
            </a:r>
            <a:r>
              <a:rPr lang="en-GB" sz="1800" dirty="0" smtClean="0">
                <a:latin typeface="Calibri" pitchFamily="34" charset="0"/>
                <a:cs typeface="Arial" pitchFamily="34" charset="0"/>
              </a:rPr>
              <a:t> – 1920s </a:t>
            </a:r>
          </a:p>
          <a:p>
            <a:pPr eaLnBrk="1" hangingPunct="1">
              <a:lnSpc>
                <a:spcPct val="90000"/>
              </a:lnSpc>
            </a:pPr>
            <a:endParaRPr lang="en-GB" sz="2000" i="1" dirty="0" smtClean="0">
              <a:latin typeface="Arial" pitchFamily="34" charset="0"/>
              <a:cs typeface="Arial" pitchFamily="34" charset="0"/>
            </a:endParaRPr>
          </a:p>
          <a:p>
            <a:pPr eaLnBrk="1" hangingPunct="1">
              <a:lnSpc>
                <a:spcPct val="90000"/>
              </a:lnSpc>
            </a:pPr>
            <a:endParaRPr lang="en-GB" sz="2000" i="1" dirty="0" smtClean="0">
              <a:latin typeface="Arial" pitchFamily="34" charset="0"/>
              <a:cs typeface="Arial" pitchFamily="34" charset="0"/>
            </a:endParaRPr>
          </a:p>
          <a:p>
            <a:pPr eaLnBrk="1" hangingPunct="1">
              <a:lnSpc>
                <a:spcPct val="90000"/>
              </a:lnSpc>
            </a:pPr>
            <a:endParaRPr lang="en-GB" sz="2000" dirty="0" smtClean="0">
              <a:latin typeface="Arial" pitchFamily="34" charset="0"/>
              <a:cs typeface="Arial" pitchFamily="34" charset="0"/>
            </a:endParaRPr>
          </a:p>
          <a:p>
            <a:pPr lvl="1" eaLnBrk="1" hangingPunct="1">
              <a:lnSpc>
                <a:spcPct val="90000"/>
              </a:lnSpc>
            </a:pPr>
            <a:r>
              <a:rPr lang="en-GB" sz="1800" dirty="0" smtClean="0">
                <a:latin typeface="Calibri" pitchFamily="34" charset="0"/>
                <a:cs typeface="Calibri" pitchFamily="34" charset="0"/>
              </a:rPr>
              <a:t>93% of participants could make more word associations in the presence of two other people than when alone </a:t>
            </a:r>
          </a:p>
          <a:p>
            <a:pPr lvl="1" eaLnBrk="1" hangingPunct="1">
              <a:lnSpc>
                <a:spcPct val="90000"/>
              </a:lnSpc>
            </a:pPr>
            <a:endParaRPr lang="en-GB" sz="1800" dirty="0" smtClean="0">
              <a:latin typeface="Calibri" pitchFamily="34" charset="0"/>
              <a:cs typeface="Calibri" pitchFamily="34" charset="0"/>
            </a:endParaRPr>
          </a:p>
          <a:p>
            <a:pPr lvl="1" eaLnBrk="1" hangingPunct="1">
              <a:lnSpc>
                <a:spcPct val="90000"/>
              </a:lnSpc>
            </a:pPr>
            <a:r>
              <a:rPr lang="en-GB" sz="1800" dirty="0" smtClean="0">
                <a:latin typeface="Calibri" pitchFamily="34" charset="0"/>
                <a:cs typeface="Calibri" pitchFamily="34" charset="0"/>
              </a:rPr>
              <a:t>Could produce more and better arguments against a passage of text they had read when with others</a:t>
            </a:r>
          </a:p>
          <a:p>
            <a:pPr lvl="1" eaLnBrk="1" hangingPunct="1">
              <a:lnSpc>
                <a:spcPct val="90000"/>
              </a:lnSpc>
            </a:pPr>
            <a:endParaRPr lang="en-GB" sz="1800" dirty="0" smtClean="0">
              <a:latin typeface="Calibri" pitchFamily="34" charset="0"/>
              <a:cs typeface="Calibri" pitchFamily="34" charset="0"/>
            </a:endParaRPr>
          </a:p>
          <a:p>
            <a:pPr lvl="1" eaLnBrk="1" hangingPunct="1">
              <a:lnSpc>
                <a:spcPct val="90000"/>
              </a:lnSpc>
            </a:pPr>
            <a:r>
              <a:rPr lang="en-GB" sz="1800" dirty="0" smtClean="0">
                <a:latin typeface="Calibri" pitchFamily="34" charset="0"/>
                <a:cs typeface="Calibri" pitchFamily="34" charset="0"/>
              </a:rPr>
              <a:t>Mere presence of others improves performance</a:t>
            </a:r>
          </a:p>
          <a:p>
            <a:pPr lvl="1" eaLnBrk="1" hangingPunct="1">
              <a:lnSpc>
                <a:spcPct val="90000"/>
              </a:lnSpc>
            </a:pPr>
            <a:endParaRPr lang="en-GB" sz="1800" dirty="0" smtClean="0">
              <a:latin typeface="Calibri" pitchFamily="34" charset="0"/>
              <a:cs typeface="Calibri" pitchFamily="34" charset="0"/>
            </a:endParaRPr>
          </a:p>
          <a:p>
            <a:pPr lvl="1" eaLnBrk="1" hangingPunct="1">
              <a:lnSpc>
                <a:spcPct val="90000"/>
              </a:lnSpc>
            </a:pPr>
            <a:r>
              <a:rPr lang="en-GB" sz="1800" b="1" dirty="0" smtClean="0">
                <a:latin typeface="Calibri" pitchFamily="34" charset="0"/>
                <a:cs typeface="Calibri" pitchFamily="34" charset="0"/>
              </a:rPr>
              <a:t>But</a:t>
            </a:r>
            <a:r>
              <a:rPr lang="en-GB" sz="1800" dirty="0" smtClean="0">
                <a:latin typeface="Calibri" pitchFamily="34" charset="0"/>
                <a:cs typeface="Calibri" pitchFamily="34" charset="0"/>
              </a:rPr>
              <a:t> - sometimes presence of others facilitates performance - sometimes it undermines it  </a:t>
            </a:r>
            <a:r>
              <a:rPr lang="en-GB" sz="1800" i="1" dirty="0" smtClean="0">
                <a:latin typeface="Calibri" pitchFamily="34" charset="0"/>
                <a:cs typeface="Calibri" pitchFamily="34" charset="0"/>
              </a:rPr>
              <a:t>(</a:t>
            </a:r>
            <a:r>
              <a:rPr lang="en-GB" sz="1800" i="1" dirty="0" err="1" smtClean="0">
                <a:latin typeface="Calibri" pitchFamily="34" charset="0"/>
                <a:cs typeface="Calibri" pitchFamily="34" charset="0"/>
              </a:rPr>
              <a:t>Pessin</a:t>
            </a:r>
            <a:r>
              <a:rPr lang="en-GB" sz="1800" i="1" dirty="0" smtClean="0">
                <a:latin typeface="Calibri" pitchFamily="34" charset="0"/>
                <a:cs typeface="Calibri" pitchFamily="34" charset="0"/>
              </a:rPr>
              <a:t>, 1933)</a:t>
            </a:r>
          </a:p>
          <a:p>
            <a:pPr eaLnBrk="1" hangingPunct="1">
              <a:lnSpc>
                <a:spcPct val="90000"/>
              </a:lnSpc>
            </a:pPr>
            <a:endParaRPr lang="en-GB" sz="1800" dirty="0" smtClean="0">
              <a:latin typeface="Calibri" pitchFamily="34" charset="0"/>
              <a:cs typeface="Calibri" pitchFamily="34" charset="0"/>
            </a:endParaRPr>
          </a:p>
          <a:p>
            <a:pPr eaLnBrk="1" hangingPunct="1">
              <a:lnSpc>
                <a:spcPct val="90000"/>
              </a:lnSpc>
            </a:pPr>
            <a:endParaRPr lang="en-GB" sz="1800" dirty="0" smtClean="0"/>
          </a:p>
          <a:p>
            <a:pPr eaLnBrk="1" hangingPunct="1">
              <a:lnSpc>
                <a:spcPct val="90000"/>
              </a:lnSpc>
            </a:pPr>
            <a:endParaRPr lang="en-GB" sz="2000" dirty="0" smtClean="0"/>
          </a:p>
          <a:p>
            <a:pPr eaLnBrk="1" hangingPunct="1">
              <a:lnSpc>
                <a:spcPct val="90000"/>
              </a:lnSpc>
            </a:pPr>
            <a:endParaRPr lang="en-GB" sz="2000" dirty="0" smtClean="0"/>
          </a:p>
        </p:txBody>
      </p:sp>
      <p:pic>
        <p:nvPicPr>
          <p:cNvPr id="15364" name="Picture 7" descr="3_Werkoverle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5292080" y="908720"/>
            <a:ext cx="3275459" cy="217451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9831584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17500" y="965200"/>
            <a:ext cx="8637588" cy="519113"/>
          </a:xfrm>
        </p:spPr>
        <p:txBody>
          <a:bodyPr>
            <a:normAutofit/>
          </a:bodyPr>
          <a:lstStyle/>
          <a:p>
            <a:pPr eaLnBrk="1" hangingPunct="1"/>
            <a:r>
              <a:rPr lang="en-GB" sz="2000" b="1" dirty="0" smtClean="0">
                <a:latin typeface="Arial" pitchFamily="34" charset="0"/>
                <a:cs typeface="Arial" pitchFamily="34" charset="0"/>
              </a:rPr>
              <a:t>Drive Theory (</a:t>
            </a:r>
            <a:r>
              <a:rPr lang="en-GB" sz="2000" b="1" dirty="0" err="1" smtClean="0">
                <a:latin typeface="Arial" pitchFamily="34" charset="0"/>
                <a:cs typeface="Arial" pitchFamily="34" charset="0"/>
              </a:rPr>
              <a:t>Zajonc</a:t>
            </a:r>
            <a:r>
              <a:rPr lang="en-GB" sz="2000" b="1" dirty="0" smtClean="0">
                <a:latin typeface="Arial" pitchFamily="34" charset="0"/>
                <a:cs typeface="Arial" pitchFamily="34" charset="0"/>
              </a:rPr>
              <a:t>, 1966) </a:t>
            </a:r>
          </a:p>
        </p:txBody>
      </p:sp>
      <p:sp>
        <p:nvSpPr>
          <p:cNvPr id="16387" name="Rectangle 3"/>
          <p:cNvSpPr>
            <a:spLocks noGrp="1" noChangeArrowheads="1"/>
          </p:cNvSpPr>
          <p:nvPr>
            <p:ph type="body" idx="1"/>
          </p:nvPr>
        </p:nvSpPr>
        <p:spPr>
          <a:xfrm>
            <a:off x="179512" y="2276872"/>
            <a:ext cx="5328592" cy="4581128"/>
          </a:xfrm>
        </p:spPr>
        <p:txBody>
          <a:bodyPr>
            <a:normAutofit/>
          </a:bodyPr>
          <a:lstStyle/>
          <a:p>
            <a:pPr marL="609600" indent="-609600" eaLnBrk="1" hangingPunct="1"/>
            <a:r>
              <a:rPr lang="en-GB" sz="1800" dirty="0" smtClean="0">
                <a:latin typeface="Calibri" pitchFamily="34" charset="0"/>
                <a:cs typeface="Calibri" pitchFamily="34" charset="0"/>
              </a:rPr>
              <a:t>Increments in arousal increase the occurrence of </a:t>
            </a:r>
            <a:r>
              <a:rPr lang="en-GB" sz="1800" b="1" dirty="0" smtClean="0">
                <a:latin typeface="Calibri" pitchFamily="34" charset="0"/>
                <a:cs typeface="Calibri" pitchFamily="34" charset="0"/>
              </a:rPr>
              <a:t>dominant responses </a:t>
            </a:r>
          </a:p>
          <a:p>
            <a:pPr marL="609600" indent="-609600" eaLnBrk="1" hangingPunct="1"/>
            <a:endParaRPr lang="en-GB" sz="1800" dirty="0" smtClean="0">
              <a:latin typeface="Calibri" pitchFamily="34" charset="0"/>
              <a:cs typeface="Calibri" pitchFamily="34" charset="0"/>
            </a:endParaRPr>
          </a:p>
          <a:p>
            <a:pPr marL="609600" indent="-609600" eaLnBrk="1" hangingPunct="1"/>
            <a:r>
              <a:rPr lang="en-GB" sz="1800" dirty="0" smtClean="0">
                <a:latin typeface="Calibri" pitchFamily="34" charset="0"/>
                <a:cs typeface="Calibri" pitchFamily="34" charset="0"/>
              </a:rPr>
              <a:t>The dominant response can be either </a:t>
            </a:r>
            <a:r>
              <a:rPr lang="en-GB" sz="1800" b="1" dirty="0" smtClean="0">
                <a:latin typeface="Calibri" pitchFamily="34" charset="0"/>
                <a:cs typeface="Calibri" pitchFamily="34" charset="0"/>
              </a:rPr>
              <a:t>correct or incorrect</a:t>
            </a:r>
            <a:r>
              <a:rPr lang="en-GB" sz="1800" dirty="0" smtClean="0">
                <a:latin typeface="Calibri" pitchFamily="34" charset="0"/>
                <a:cs typeface="Calibri" pitchFamily="34" charset="0"/>
              </a:rPr>
              <a:t> for that particular task  </a:t>
            </a:r>
          </a:p>
          <a:p>
            <a:pPr marL="609600" indent="-609600" eaLnBrk="1" hangingPunct="1"/>
            <a:endParaRPr lang="en-GB" sz="1800" dirty="0">
              <a:latin typeface="Calibri" pitchFamily="34" charset="0"/>
              <a:cs typeface="Calibri" pitchFamily="34" charset="0"/>
            </a:endParaRPr>
          </a:p>
          <a:p>
            <a:pPr marL="609600" indent="-609600" eaLnBrk="1" hangingPunct="1"/>
            <a:r>
              <a:rPr lang="en-GB" sz="1800" dirty="0" smtClean="0">
                <a:latin typeface="Calibri" pitchFamily="34" charset="0"/>
                <a:cs typeface="Calibri" pitchFamily="34" charset="0"/>
              </a:rPr>
              <a:t>Whether correct or incorrect - people more likely to do it under pressure of being observed </a:t>
            </a:r>
          </a:p>
          <a:p>
            <a:pPr marL="609600" indent="-609600" eaLnBrk="1" hangingPunct="1"/>
            <a:endParaRPr lang="en-GB" sz="1800" dirty="0">
              <a:latin typeface="Calibri" pitchFamily="34" charset="0"/>
              <a:cs typeface="Calibri" pitchFamily="34" charset="0"/>
            </a:endParaRPr>
          </a:p>
          <a:p>
            <a:pPr marL="609600" indent="-609600"/>
            <a:r>
              <a:rPr lang="en-GB" sz="1800" dirty="0" smtClean="0">
                <a:latin typeface="Calibri" pitchFamily="34" charset="0"/>
                <a:cs typeface="Calibri" pitchFamily="34" charset="0"/>
              </a:rPr>
              <a:t>Also: </a:t>
            </a:r>
            <a:r>
              <a:rPr lang="en-GB" sz="1800" i="1" dirty="0">
                <a:latin typeface="Calibri" pitchFamily="34" charset="0"/>
                <a:cs typeface="Calibri" pitchFamily="34" charset="0"/>
              </a:rPr>
              <a:t>Matlin and </a:t>
            </a:r>
            <a:r>
              <a:rPr lang="en-GB" sz="1800" i="1" dirty="0" err="1" smtClean="0">
                <a:latin typeface="Calibri" pitchFamily="34" charset="0"/>
                <a:cs typeface="Calibri" pitchFamily="34" charset="0"/>
              </a:rPr>
              <a:t>Zajonc</a:t>
            </a:r>
            <a:r>
              <a:rPr lang="en-GB" sz="1800" i="1" dirty="0" smtClean="0">
                <a:latin typeface="Calibri" pitchFamily="34" charset="0"/>
                <a:cs typeface="Calibri" pitchFamily="34" charset="0"/>
              </a:rPr>
              <a:t> (1968); </a:t>
            </a:r>
            <a:r>
              <a:rPr lang="en-GB" sz="1800" i="1" dirty="0" err="1">
                <a:latin typeface="Calibri" pitchFamily="34" charset="0"/>
                <a:cs typeface="Calibri" pitchFamily="34" charset="0"/>
              </a:rPr>
              <a:t>Geen</a:t>
            </a:r>
            <a:r>
              <a:rPr lang="en-GB" sz="1800" i="1" dirty="0">
                <a:latin typeface="Calibri" pitchFamily="34" charset="0"/>
                <a:cs typeface="Calibri" pitchFamily="34" charset="0"/>
              </a:rPr>
              <a:t> and </a:t>
            </a:r>
            <a:r>
              <a:rPr lang="en-GB" sz="1800" i="1" dirty="0" err="1" smtClean="0">
                <a:latin typeface="Calibri" pitchFamily="34" charset="0"/>
                <a:cs typeface="Calibri" pitchFamily="34" charset="0"/>
              </a:rPr>
              <a:t>Gange</a:t>
            </a:r>
            <a:r>
              <a:rPr lang="en-GB" sz="1800" i="1" dirty="0" smtClean="0">
                <a:latin typeface="Calibri" pitchFamily="34" charset="0"/>
                <a:cs typeface="Calibri" pitchFamily="34" charset="0"/>
              </a:rPr>
              <a:t> (1977); </a:t>
            </a:r>
            <a:r>
              <a:rPr lang="en-GB" sz="1800" i="1" dirty="0" err="1" smtClean="0">
                <a:latin typeface="Calibri" pitchFamily="34" charset="0"/>
                <a:cs typeface="Calibri" pitchFamily="34" charset="0"/>
              </a:rPr>
              <a:t>Geen</a:t>
            </a:r>
            <a:r>
              <a:rPr lang="en-GB" sz="1800" i="1" dirty="0" smtClean="0">
                <a:latin typeface="Calibri" pitchFamily="34" charset="0"/>
                <a:cs typeface="Calibri" pitchFamily="34" charset="0"/>
              </a:rPr>
              <a:t> (1989)</a:t>
            </a:r>
            <a:endParaRPr lang="en-GB" sz="1800" i="1" dirty="0">
              <a:latin typeface="Calibri" pitchFamily="34" charset="0"/>
              <a:cs typeface="Calibri" pitchFamily="34" charset="0"/>
            </a:endParaRPr>
          </a:p>
          <a:p>
            <a:pPr marL="609600" indent="-609600" eaLnBrk="1" hangingPunct="1"/>
            <a:endParaRPr lang="en-GB" sz="2000" dirty="0" smtClean="0">
              <a:latin typeface="Arial" pitchFamily="34" charset="0"/>
              <a:cs typeface="Arial" pitchFamily="34" charset="0"/>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7566" y="836711"/>
            <a:ext cx="3437145" cy="6021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4413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17500" y="965200"/>
            <a:ext cx="8637588" cy="519113"/>
          </a:xfrm>
        </p:spPr>
        <p:txBody>
          <a:bodyPr>
            <a:normAutofit/>
          </a:bodyPr>
          <a:lstStyle/>
          <a:p>
            <a:pPr eaLnBrk="1" hangingPunct="1"/>
            <a:r>
              <a:rPr lang="en-GB" sz="2000" b="1" dirty="0" smtClean="0">
                <a:latin typeface="Arial" pitchFamily="34" charset="0"/>
                <a:cs typeface="Arial" pitchFamily="34" charset="0"/>
              </a:rPr>
              <a:t>Evaluation Apprehension</a:t>
            </a:r>
          </a:p>
        </p:txBody>
      </p:sp>
      <p:sp>
        <p:nvSpPr>
          <p:cNvPr id="18435" name="Rectangle 3"/>
          <p:cNvSpPr>
            <a:spLocks noGrp="1" noChangeArrowheads="1"/>
          </p:cNvSpPr>
          <p:nvPr>
            <p:ph type="body" idx="1"/>
          </p:nvPr>
        </p:nvSpPr>
        <p:spPr>
          <a:xfrm>
            <a:off x="323528" y="1916832"/>
            <a:ext cx="4675063" cy="4186808"/>
          </a:xfrm>
        </p:spPr>
        <p:txBody>
          <a:bodyPr/>
          <a:lstStyle/>
          <a:p>
            <a:pPr eaLnBrk="1" hangingPunct="1"/>
            <a:r>
              <a:rPr lang="en-GB" sz="1800" i="1" dirty="0" smtClean="0">
                <a:latin typeface="Calibri" pitchFamily="34" charset="0"/>
                <a:cs typeface="Calibri" pitchFamily="34" charset="0"/>
              </a:rPr>
              <a:t>Cottrell et al (1968); Bond (1982)</a:t>
            </a:r>
            <a:r>
              <a:rPr lang="en-GB" sz="1800" dirty="0" smtClean="0">
                <a:latin typeface="Calibri" pitchFamily="34" charset="0"/>
                <a:cs typeface="Calibri" pitchFamily="34" charset="0"/>
              </a:rPr>
              <a:t>:</a:t>
            </a:r>
          </a:p>
          <a:p>
            <a:pPr eaLnBrk="1" hangingPunct="1"/>
            <a:endParaRPr lang="en-GB" sz="1800" dirty="0" smtClean="0">
              <a:latin typeface="Calibri" pitchFamily="34" charset="0"/>
              <a:cs typeface="Calibri" pitchFamily="34" charset="0"/>
            </a:endParaRPr>
          </a:p>
          <a:p>
            <a:pPr eaLnBrk="1" hangingPunct="1"/>
            <a:endParaRPr lang="en-GB" sz="1800" dirty="0" smtClean="0">
              <a:latin typeface="Calibri" pitchFamily="34" charset="0"/>
              <a:cs typeface="Calibri" pitchFamily="34" charset="0"/>
            </a:endParaRPr>
          </a:p>
          <a:p>
            <a:pPr lvl="1" eaLnBrk="1" hangingPunct="1"/>
            <a:r>
              <a:rPr lang="en-GB" sz="1800" dirty="0" smtClean="0">
                <a:latin typeface="Calibri" pitchFamily="34" charset="0"/>
                <a:cs typeface="Calibri" pitchFamily="34" charset="0"/>
              </a:rPr>
              <a:t>Social facilitation only occurs when people believe their performances are being watched and judged by others </a:t>
            </a:r>
          </a:p>
          <a:p>
            <a:pPr lvl="1" eaLnBrk="1" hangingPunct="1"/>
            <a:endParaRPr lang="en-GB" sz="1800" dirty="0" smtClean="0">
              <a:latin typeface="Calibri" pitchFamily="34" charset="0"/>
              <a:cs typeface="Calibri" pitchFamily="34" charset="0"/>
            </a:endParaRPr>
          </a:p>
          <a:p>
            <a:pPr lvl="1" eaLnBrk="1" hangingPunct="1"/>
            <a:r>
              <a:rPr lang="en-GB" sz="1800" dirty="0" smtClean="0">
                <a:latin typeface="Calibri" pitchFamily="34" charset="0"/>
                <a:cs typeface="Calibri" pitchFamily="34" charset="0"/>
              </a:rPr>
              <a:t>Chance of being watched and </a:t>
            </a:r>
            <a:r>
              <a:rPr lang="en-GB" sz="1800" i="1" u="sng" dirty="0" smtClean="0">
                <a:latin typeface="Calibri" pitchFamily="34" charset="0"/>
                <a:cs typeface="Calibri" pitchFamily="34" charset="0"/>
              </a:rPr>
              <a:t>evaluated</a:t>
            </a:r>
            <a:r>
              <a:rPr lang="en-GB" sz="1800" dirty="0" smtClean="0">
                <a:latin typeface="Calibri" pitchFamily="34" charset="0"/>
                <a:cs typeface="Calibri" pitchFamily="34" charset="0"/>
              </a:rPr>
              <a:t> increases arousal and improves performance the most </a:t>
            </a:r>
          </a:p>
          <a:p>
            <a:pPr lvl="1" eaLnBrk="1" hangingPunct="1"/>
            <a:endParaRPr lang="en-GB" sz="1800" dirty="0" smtClean="0">
              <a:latin typeface="Comic Sans MS" pitchFamily="66" charset="0"/>
            </a:endParaRPr>
          </a:p>
          <a:p>
            <a:pPr lvl="1" eaLnBrk="1" hangingPunct="1">
              <a:buFont typeface="Wingdings" pitchFamily="2" charset="2"/>
              <a:buNone/>
            </a:pPr>
            <a:endParaRPr lang="en-GB" sz="2000" dirty="0" smtClean="0">
              <a:latin typeface="Comic Sans MS" pitchFamily="66" charset="0"/>
            </a:endParaRPr>
          </a:p>
        </p:txBody>
      </p:sp>
      <p:pic>
        <p:nvPicPr>
          <p:cNvPr id="18436" name="Picture 5" descr="knRACISM_wideweb__470x315,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96943" y="2348880"/>
            <a:ext cx="3708400" cy="248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26531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17500" y="965200"/>
            <a:ext cx="8637588" cy="519113"/>
          </a:xfrm>
        </p:spPr>
        <p:txBody>
          <a:bodyPr>
            <a:normAutofit/>
          </a:bodyPr>
          <a:lstStyle/>
          <a:p>
            <a:pPr eaLnBrk="1" hangingPunct="1"/>
            <a:r>
              <a:rPr lang="en-GB" sz="2000" b="1" dirty="0" smtClean="0">
                <a:latin typeface="Arial" pitchFamily="34" charset="0"/>
                <a:cs typeface="Arial" pitchFamily="34" charset="0"/>
              </a:rPr>
              <a:t>Distraction-Conflict Theory</a:t>
            </a:r>
          </a:p>
        </p:txBody>
      </p:sp>
      <p:sp>
        <p:nvSpPr>
          <p:cNvPr id="19459" name="Rectangle 3"/>
          <p:cNvSpPr>
            <a:spLocks noGrp="1" noChangeArrowheads="1"/>
          </p:cNvSpPr>
          <p:nvPr>
            <p:ph type="body" idx="1"/>
          </p:nvPr>
        </p:nvSpPr>
        <p:spPr>
          <a:xfrm>
            <a:off x="323850" y="1844675"/>
            <a:ext cx="8510588" cy="4611688"/>
          </a:xfrm>
        </p:spPr>
        <p:txBody>
          <a:bodyPr/>
          <a:lstStyle/>
          <a:p>
            <a:pPr eaLnBrk="1" hangingPunct="1">
              <a:lnSpc>
                <a:spcPct val="90000"/>
              </a:lnSpc>
            </a:pPr>
            <a:r>
              <a:rPr lang="en-GB" sz="2000" i="1" dirty="0" smtClean="0">
                <a:latin typeface="Calibri" pitchFamily="34" charset="0"/>
              </a:rPr>
              <a:t>Baron (1986); Sanders (1983); Sanders, Baron and Moore,(1978)</a:t>
            </a:r>
          </a:p>
          <a:p>
            <a:pPr eaLnBrk="1" hangingPunct="1">
              <a:lnSpc>
                <a:spcPct val="90000"/>
              </a:lnSpc>
            </a:pPr>
            <a:endParaRPr lang="en-GB" sz="2000" i="1" dirty="0" smtClean="0">
              <a:latin typeface="Calibri" pitchFamily="34" charset="0"/>
            </a:endParaRPr>
          </a:p>
          <a:p>
            <a:pPr eaLnBrk="1" hangingPunct="1">
              <a:lnSpc>
                <a:spcPct val="90000"/>
              </a:lnSpc>
            </a:pPr>
            <a:r>
              <a:rPr lang="en-GB" sz="2000" dirty="0" smtClean="0">
                <a:latin typeface="Calibri" pitchFamily="34" charset="0"/>
                <a:cs typeface="Arial" charset="0"/>
              </a:rPr>
              <a:t>Presence of others increases arousal - stems from conflict between two tendencies:</a:t>
            </a:r>
            <a:endParaRPr lang="en-GB" sz="2000" dirty="0" smtClean="0">
              <a:latin typeface="Calibri" pitchFamily="34" charset="0"/>
              <a:cs typeface="Times New Roman" pitchFamily="18" charset="0"/>
            </a:endParaRPr>
          </a:p>
          <a:p>
            <a:pPr eaLnBrk="1" hangingPunct="1">
              <a:lnSpc>
                <a:spcPct val="90000"/>
              </a:lnSpc>
            </a:pPr>
            <a:endParaRPr lang="en-GB" sz="2000" dirty="0" smtClean="0">
              <a:latin typeface="Calibri" pitchFamily="34" charset="0"/>
              <a:cs typeface="Times New Roman" pitchFamily="18" charset="0"/>
            </a:endParaRPr>
          </a:p>
          <a:p>
            <a:pPr lvl="1" eaLnBrk="1" hangingPunct="1">
              <a:lnSpc>
                <a:spcPct val="90000"/>
              </a:lnSpc>
            </a:pPr>
            <a:r>
              <a:rPr lang="en-GB" sz="1800" dirty="0" smtClean="0">
                <a:latin typeface="Calibri" pitchFamily="34" charset="0"/>
                <a:cs typeface="Arial" charset="0"/>
              </a:rPr>
              <a:t>Pay attention to the task being performed</a:t>
            </a:r>
            <a:endParaRPr lang="en-GB" sz="1800" dirty="0" smtClean="0">
              <a:latin typeface="Calibri" pitchFamily="34" charset="0"/>
            </a:endParaRPr>
          </a:p>
          <a:p>
            <a:pPr lvl="1" eaLnBrk="1" hangingPunct="1">
              <a:lnSpc>
                <a:spcPct val="90000"/>
              </a:lnSpc>
            </a:pPr>
            <a:r>
              <a:rPr lang="en-GB" sz="1800" dirty="0" smtClean="0">
                <a:latin typeface="Calibri" pitchFamily="34" charset="0"/>
                <a:cs typeface="Arial" charset="0"/>
              </a:rPr>
              <a:t>Direct attention to and audience or co-actors</a:t>
            </a:r>
            <a:r>
              <a:rPr lang="en-GB" sz="1800" dirty="0" smtClean="0">
                <a:latin typeface="Calibri" pitchFamily="34" charset="0"/>
              </a:rPr>
              <a:t> </a:t>
            </a:r>
          </a:p>
          <a:p>
            <a:pPr lvl="1" eaLnBrk="1" hangingPunct="1">
              <a:lnSpc>
                <a:spcPct val="90000"/>
              </a:lnSpc>
            </a:pPr>
            <a:endParaRPr lang="en-GB" sz="1800" dirty="0" smtClean="0">
              <a:latin typeface="Calibri" pitchFamily="34" charset="0"/>
            </a:endParaRPr>
          </a:p>
          <a:p>
            <a:pPr lvl="1" eaLnBrk="1" hangingPunct="1">
              <a:lnSpc>
                <a:spcPct val="90000"/>
              </a:lnSpc>
            </a:pPr>
            <a:r>
              <a:rPr lang="en-GB" sz="1800" dirty="0" smtClean="0">
                <a:latin typeface="Calibri" pitchFamily="34" charset="0"/>
                <a:cs typeface="Arial" charset="0"/>
              </a:rPr>
              <a:t>Impair performance of difficult tasks </a:t>
            </a:r>
          </a:p>
          <a:p>
            <a:pPr lvl="1" eaLnBrk="1" hangingPunct="1">
              <a:lnSpc>
                <a:spcPct val="90000"/>
              </a:lnSpc>
            </a:pPr>
            <a:r>
              <a:rPr lang="en-GB" sz="1800" dirty="0" smtClean="0">
                <a:latin typeface="Calibri" pitchFamily="34" charset="0"/>
                <a:cs typeface="Arial" charset="0"/>
              </a:rPr>
              <a:t>Improve the performance of easy tasks </a:t>
            </a:r>
          </a:p>
          <a:p>
            <a:pPr lvl="1" eaLnBrk="1" hangingPunct="1">
              <a:lnSpc>
                <a:spcPct val="90000"/>
              </a:lnSpc>
            </a:pPr>
            <a:endParaRPr lang="en-GB" sz="1800" dirty="0" smtClean="0">
              <a:latin typeface="Calibri" pitchFamily="34" charset="0"/>
              <a:cs typeface="Times New Roman" pitchFamily="18" charset="0"/>
            </a:endParaRPr>
          </a:p>
          <a:p>
            <a:pPr lvl="1" eaLnBrk="1" hangingPunct="1">
              <a:lnSpc>
                <a:spcPct val="90000"/>
              </a:lnSpc>
            </a:pPr>
            <a:r>
              <a:rPr lang="en-GB" sz="1800" dirty="0" smtClean="0">
                <a:latin typeface="Calibri" pitchFamily="34" charset="0"/>
                <a:cs typeface="Arial" charset="0"/>
              </a:rPr>
              <a:t>Little reason to pay attention to others – no social facilitation </a:t>
            </a:r>
          </a:p>
          <a:p>
            <a:pPr lvl="1" eaLnBrk="1" hangingPunct="1">
              <a:lnSpc>
                <a:spcPct val="90000"/>
              </a:lnSpc>
            </a:pPr>
            <a:r>
              <a:rPr lang="en-GB" sz="1800" dirty="0" smtClean="0">
                <a:latin typeface="Calibri" pitchFamily="34" charset="0"/>
                <a:cs typeface="Arial" charset="0"/>
              </a:rPr>
              <a:t>Reason to pay attention – social facilitation occurs</a:t>
            </a:r>
            <a:endParaRPr lang="en-GB" sz="1800" dirty="0" smtClean="0">
              <a:latin typeface="Calibri" pitchFamily="34" charset="0"/>
              <a:cs typeface="Times New Roman" pitchFamily="18" charset="0"/>
            </a:endParaRPr>
          </a:p>
          <a:p>
            <a:pPr lvl="1" algn="r" eaLnBrk="1" hangingPunct="1">
              <a:lnSpc>
                <a:spcPct val="90000"/>
              </a:lnSpc>
              <a:buFont typeface="Wingdings" pitchFamily="2" charset="2"/>
              <a:buNone/>
            </a:pPr>
            <a:r>
              <a:rPr lang="en-GB" sz="1800" i="1" dirty="0" smtClean="0">
                <a:latin typeface="Calibri" pitchFamily="34" charset="0"/>
                <a:cs typeface="Arial" charset="0"/>
              </a:rPr>
              <a:t>(Sanders, 1983)</a:t>
            </a:r>
          </a:p>
        </p:txBody>
      </p:sp>
    </p:spTree>
    <p:extLst>
      <p:ext uri="{BB962C8B-B14F-4D97-AF65-F5344CB8AC3E}">
        <p14:creationId xmlns:p14="http://schemas.microsoft.com/office/powerpoint/2010/main" val="419575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type="body" idx="1"/>
          </p:nvPr>
        </p:nvSpPr>
        <p:spPr>
          <a:xfrm>
            <a:off x="328613" y="1941513"/>
            <a:ext cx="8208962" cy="4459287"/>
          </a:xfrm>
        </p:spPr>
        <p:txBody>
          <a:bodyPr/>
          <a:lstStyle/>
          <a:p>
            <a:pPr eaLnBrk="1" hangingPunct="1"/>
            <a:endParaRPr lang="en-GB" sz="2000" dirty="0" smtClean="0">
              <a:cs typeface="Times New Roman" pitchFamily="18" charset="0"/>
            </a:endParaRPr>
          </a:p>
          <a:p>
            <a:pPr eaLnBrk="1" hangingPunct="1"/>
            <a:endParaRPr lang="en-GB" sz="2000" dirty="0" smtClean="0">
              <a:latin typeface="Comic Sans MS" pitchFamily="66" charset="0"/>
              <a:cs typeface="Arial" charset="0"/>
            </a:endParaRPr>
          </a:p>
          <a:p>
            <a:pPr marL="0" indent="0" eaLnBrk="1" hangingPunct="1">
              <a:buNone/>
            </a:pPr>
            <a:r>
              <a:rPr lang="en-GB" sz="2000" dirty="0" smtClean="0">
                <a:latin typeface="Comic Sans MS" pitchFamily="66" charset="0"/>
                <a:cs typeface="Times New Roman" pitchFamily="18" charset="0"/>
              </a:rPr>
              <a:t> </a:t>
            </a:r>
          </a:p>
        </p:txBody>
      </p:sp>
      <p:pic>
        <p:nvPicPr>
          <p:cNvPr id="1032" name="Picture 8" descr="http://www.walmsleywindowcleaning.co.uk/wp-content/uploads/2012/12/clean-windows-frodsham-church-street.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6205" y="1336066"/>
            <a:ext cx="2684321" cy="201622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ttp://www.rctcbc.gov.uk/Images/StreetCareandCleaning/litter-before.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16205" y="3824843"/>
            <a:ext cx="2714051" cy="203553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39552" y="1124744"/>
            <a:ext cx="5544616" cy="5386090"/>
          </a:xfrm>
          <a:prstGeom prst="rect">
            <a:avLst/>
          </a:prstGeom>
        </p:spPr>
        <p:txBody>
          <a:bodyPr wrap="square">
            <a:spAutoFit/>
          </a:bodyPr>
          <a:lstStyle/>
          <a:p>
            <a:pPr algn="ctr"/>
            <a:r>
              <a:rPr lang="en-GB" sz="2000" b="1" dirty="0" smtClean="0">
                <a:solidFill>
                  <a:schemeClr val="tx2"/>
                </a:solidFill>
                <a:latin typeface="Arial" pitchFamily="34" charset="0"/>
                <a:cs typeface="Arial" pitchFamily="34" charset="0"/>
              </a:rPr>
              <a:t>Social Norms</a:t>
            </a:r>
          </a:p>
          <a:p>
            <a:endParaRPr lang="en-GB" i="1" dirty="0" smtClean="0">
              <a:latin typeface="+mj-lt"/>
            </a:endParaRPr>
          </a:p>
          <a:p>
            <a:endParaRPr lang="en-GB" i="1" dirty="0">
              <a:latin typeface="+mj-lt"/>
            </a:endParaRPr>
          </a:p>
          <a:p>
            <a:r>
              <a:rPr lang="en-GB" i="1" dirty="0" err="1" smtClean="0">
                <a:latin typeface="+mj-lt"/>
              </a:rPr>
              <a:t>Cialdini</a:t>
            </a:r>
            <a:r>
              <a:rPr lang="en-GB" i="1" dirty="0">
                <a:latin typeface="+mj-lt"/>
              </a:rPr>
              <a:t>, Reno and </a:t>
            </a:r>
            <a:r>
              <a:rPr lang="en-GB" i="1" dirty="0" err="1">
                <a:latin typeface="+mj-lt"/>
              </a:rPr>
              <a:t>Kallgren</a:t>
            </a:r>
            <a:r>
              <a:rPr lang="en-GB" i="1" dirty="0">
                <a:latin typeface="+mj-lt"/>
              </a:rPr>
              <a:t> (1990</a:t>
            </a:r>
            <a:r>
              <a:rPr lang="en-GB" i="1" dirty="0" smtClean="0">
                <a:latin typeface="+mj-lt"/>
              </a:rPr>
              <a:t>):</a:t>
            </a:r>
          </a:p>
          <a:p>
            <a:endParaRPr lang="en-GB" dirty="0" smtClean="0"/>
          </a:p>
          <a:p>
            <a:r>
              <a:rPr lang="en-GB" dirty="0" smtClean="0">
                <a:latin typeface="+mj-lt"/>
              </a:rPr>
              <a:t>Manipulated </a:t>
            </a:r>
            <a:r>
              <a:rPr lang="en-GB" dirty="0">
                <a:latin typeface="+mj-lt"/>
              </a:rPr>
              <a:t>the descriptive norm for littering behaviour by controlling the amount of </a:t>
            </a:r>
            <a:r>
              <a:rPr lang="en-GB" dirty="0" smtClean="0">
                <a:latin typeface="+mj-lt"/>
              </a:rPr>
              <a:t>litter in various settings</a:t>
            </a:r>
            <a:endParaRPr lang="en-GB" dirty="0">
              <a:latin typeface="+mj-lt"/>
            </a:endParaRPr>
          </a:p>
          <a:p>
            <a:r>
              <a:rPr lang="en-GB" dirty="0">
                <a:latin typeface="+mj-lt"/>
              </a:rPr>
              <a:t> </a:t>
            </a:r>
          </a:p>
          <a:p>
            <a:pPr marL="285750" indent="-285750">
              <a:buFont typeface="Arial" pitchFamily="34" charset="0"/>
              <a:buChar char="•"/>
            </a:pPr>
            <a:r>
              <a:rPr lang="en-GB" dirty="0" smtClean="0">
                <a:latin typeface="+mj-lt"/>
              </a:rPr>
              <a:t>Clean - anti-littering norm</a:t>
            </a:r>
          </a:p>
          <a:p>
            <a:pPr marL="285750" indent="-285750">
              <a:buFont typeface="Arial" pitchFamily="34" charset="0"/>
              <a:buChar char="•"/>
            </a:pPr>
            <a:r>
              <a:rPr lang="en-GB" dirty="0" smtClean="0">
                <a:latin typeface="+mj-lt"/>
              </a:rPr>
              <a:t>Littered - pro-littering norm</a:t>
            </a:r>
            <a:endParaRPr lang="en-GB" dirty="0">
              <a:latin typeface="+mj-lt"/>
            </a:endParaRPr>
          </a:p>
          <a:p>
            <a:r>
              <a:rPr lang="en-GB" dirty="0">
                <a:latin typeface="+mj-lt"/>
              </a:rPr>
              <a:t> </a:t>
            </a:r>
          </a:p>
          <a:p>
            <a:pPr marL="285750" indent="-285750">
              <a:buFont typeface="Arial" pitchFamily="34" charset="0"/>
              <a:buChar char="•"/>
            </a:pPr>
            <a:r>
              <a:rPr lang="en-GB" dirty="0" smtClean="0">
                <a:latin typeface="+mj-lt"/>
              </a:rPr>
              <a:t>Leaflet </a:t>
            </a:r>
            <a:r>
              <a:rPr lang="en-GB" dirty="0">
                <a:latin typeface="+mj-lt"/>
              </a:rPr>
              <a:t>that could be discarded </a:t>
            </a:r>
            <a:endParaRPr lang="en-GB" dirty="0" smtClean="0">
              <a:latin typeface="+mj-lt"/>
            </a:endParaRPr>
          </a:p>
          <a:p>
            <a:r>
              <a:rPr lang="en-GB" dirty="0">
                <a:latin typeface="+mj-lt"/>
              </a:rPr>
              <a:t> </a:t>
            </a:r>
            <a:r>
              <a:rPr lang="en-GB" dirty="0" smtClean="0">
                <a:latin typeface="+mj-lt"/>
              </a:rPr>
              <a:t>     e.g</a:t>
            </a:r>
            <a:r>
              <a:rPr lang="en-GB" dirty="0">
                <a:latin typeface="+mj-lt"/>
              </a:rPr>
              <a:t>. </a:t>
            </a:r>
            <a:r>
              <a:rPr lang="en-GB" dirty="0" smtClean="0">
                <a:latin typeface="+mj-lt"/>
              </a:rPr>
              <a:t> </a:t>
            </a:r>
            <a:r>
              <a:rPr lang="en-GB" dirty="0">
                <a:latin typeface="+mj-lt"/>
              </a:rPr>
              <a:t>‘Drive carefully’ leaflet under </a:t>
            </a:r>
            <a:r>
              <a:rPr lang="en-GB" dirty="0" smtClean="0">
                <a:latin typeface="+mj-lt"/>
              </a:rPr>
              <a:t>car windscreens </a:t>
            </a:r>
          </a:p>
          <a:p>
            <a:r>
              <a:rPr lang="en-GB" dirty="0" smtClean="0">
                <a:latin typeface="+mj-lt"/>
              </a:rPr>
              <a:t>           </a:t>
            </a:r>
          </a:p>
          <a:p>
            <a:endParaRPr lang="en-GB" dirty="0">
              <a:latin typeface="+mj-lt"/>
            </a:endParaRPr>
          </a:p>
          <a:p>
            <a:r>
              <a:rPr lang="en-GB" dirty="0" smtClean="0">
                <a:latin typeface="+mj-lt"/>
              </a:rPr>
              <a:t>Results - people more </a:t>
            </a:r>
            <a:r>
              <a:rPr lang="en-GB" dirty="0">
                <a:latin typeface="+mj-lt"/>
              </a:rPr>
              <a:t>willing to drop litter in a littered environment than in a clean </a:t>
            </a:r>
            <a:r>
              <a:rPr lang="en-GB" dirty="0" smtClean="0">
                <a:latin typeface="+mj-lt"/>
              </a:rPr>
              <a:t>one</a:t>
            </a:r>
          </a:p>
          <a:p>
            <a:endParaRPr lang="en-GB" dirty="0">
              <a:latin typeface="+mj-lt"/>
            </a:endParaRPr>
          </a:p>
          <a:p>
            <a:r>
              <a:rPr lang="en-GB" dirty="0" smtClean="0">
                <a:latin typeface="+mj-lt"/>
              </a:rPr>
              <a:t>Responding to social norms</a:t>
            </a:r>
            <a:endParaRPr lang="en-GB" dirty="0">
              <a:latin typeface="+mj-lt"/>
            </a:endParaRPr>
          </a:p>
        </p:txBody>
      </p:sp>
    </p:spTree>
    <p:extLst>
      <p:ext uri="{BB962C8B-B14F-4D97-AF65-F5344CB8AC3E}">
        <p14:creationId xmlns:p14="http://schemas.microsoft.com/office/powerpoint/2010/main" val="2099777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2659" y="836712"/>
            <a:ext cx="8229600" cy="4749160"/>
          </a:xfrm>
        </p:spPr>
        <p:txBody>
          <a:bodyPr>
            <a:normAutofit/>
          </a:bodyPr>
          <a:lstStyle/>
          <a:p>
            <a:pPr marL="0" indent="0">
              <a:buNone/>
            </a:pPr>
            <a:r>
              <a:rPr lang="en-GB" sz="1800" i="1" dirty="0" err="1" smtClean="0">
                <a:latin typeface="+mj-lt"/>
              </a:rPr>
              <a:t>Zimbardo</a:t>
            </a:r>
            <a:r>
              <a:rPr lang="en-GB" sz="1800" i="1" dirty="0" smtClean="0">
                <a:latin typeface="+mj-lt"/>
              </a:rPr>
              <a:t> (1973): </a:t>
            </a:r>
            <a:r>
              <a:rPr lang="en-GB" sz="1800" dirty="0" smtClean="0">
                <a:latin typeface="+mj-lt"/>
              </a:rPr>
              <a:t>Stanford Prison Experiment</a:t>
            </a:r>
          </a:p>
          <a:p>
            <a:r>
              <a:rPr lang="en-GB" sz="1800" dirty="0" smtClean="0">
                <a:latin typeface="+mj-lt"/>
              </a:rPr>
              <a:t>Dramatic study of impact of norms on behaviour</a:t>
            </a:r>
          </a:p>
          <a:p>
            <a:endParaRPr lang="en-GB" sz="1800" dirty="0">
              <a:latin typeface="+mj-lt"/>
            </a:endParaRPr>
          </a:p>
          <a:p>
            <a:pPr lvl="1"/>
            <a:r>
              <a:rPr lang="en-GB" sz="1800" dirty="0">
                <a:latin typeface="+mj-lt"/>
              </a:rPr>
              <a:t>Social representations of </a:t>
            </a:r>
            <a:r>
              <a:rPr lang="en-GB" sz="1800" dirty="0" smtClean="0">
                <a:latin typeface="+mj-lt"/>
              </a:rPr>
              <a:t>roles</a:t>
            </a:r>
          </a:p>
          <a:p>
            <a:pPr lvl="1"/>
            <a:endParaRPr lang="en-GB" sz="1800" dirty="0">
              <a:latin typeface="+mj-lt"/>
            </a:endParaRPr>
          </a:p>
          <a:p>
            <a:pPr lvl="1"/>
            <a:r>
              <a:rPr lang="en-GB" sz="1800" dirty="0" err="1" smtClean="0">
                <a:latin typeface="+mj-lt"/>
              </a:rPr>
              <a:t>Deindividuation</a:t>
            </a:r>
            <a:r>
              <a:rPr lang="en-GB" sz="1800" dirty="0" smtClean="0">
                <a:latin typeface="+mj-lt"/>
              </a:rPr>
              <a:t>  (</a:t>
            </a:r>
            <a:r>
              <a:rPr lang="en-GB" sz="1800" dirty="0">
                <a:latin typeface="+mj-lt"/>
              </a:rPr>
              <a:t>not seen as individual human beings)	</a:t>
            </a:r>
            <a:endParaRPr lang="en-GB" sz="1800" dirty="0" smtClean="0">
              <a:latin typeface="+mj-lt"/>
            </a:endParaRPr>
          </a:p>
          <a:p>
            <a:pPr marL="393192" lvl="1" indent="0">
              <a:buNone/>
            </a:pPr>
            <a:r>
              <a:rPr lang="en-GB" sz="1800" dirty="0">
                <a:latin typeface="+mj-lt"/>
              </a:rPr>
              <a:t>	</a:t>
            </a:r>
            <a:r>
              <a:rPr lang="en-GB" sz="1800" dirty="0" smtClean="0">
                <a:latin typeface="+mj-lt"/>
              </a:rPr>
              <a:t>	- clothing (gowns, caps)</a:t>
            </a:r>
          </a:p>
          <a:p>
            <a:pPr marL="393192" lvl="1" indent="0">
              <a:buNone/>
            </a:pPr>
            <a:r>
              <a:rPr lang="en-GB" sz="1800" dirty="0" smtClean="0">
                <a:latin typeface="+mj-lt"/>
              </a:rPr>
              <a:t>		- numbers instead of names</a:t>
            </a:r>
          </a:p>
          <a:p>
            <a:pPr marL="393192" lvl="1" indent="0">
              <a:buNone/>
            </a:pPr>
            <a:endParaRPr lang="en-GB" sz="1800" dirty="0" smtClean="0">
              <a:latin typeface="+mj-lt"/>
            </a:endParaRPr>
          </a:p>
          <a:p>
            <a:pPr lvl="1"/>
            <a:r>
              <a:rPr lang="en-GB" sz="1800" dirty="0" smtClean="0">
                <a:latin typeface="+mj-lt"/>
              </a:rPr>
              <a:t>Strongly </a:t>
            </a:r>
            <a:r>
              <a:rPr lang="en-GB" sz="1800" dirty="0">
                <a:latin typeface="+mj-lt"/>
              </a:rPr>
              <a:t>demarcated group </a:t>
            </a:r>
            <a:r>
              <a:rPr lang="en-GB" sz="1800" dirty="0" smtClean="0">
                <a:latin typeface="+mj-lt"/>
              </a:rPr>
              <a:t>memberships</a:t>
            </a:r>
          </a:p>
          <a:p>
            <a:pPr lvl="2"/>
            <a:r>
              <a:rPr lang="en-GB" sz="1800" dirty="0" smtClean="0">
                <a:latin typeface="+mj-lt"/>
              </a:rPr>
              <a:t>New group norms</a:t>
            </a:r>
          </a:p>
          <a:p>
            <a:pPr lvl="2"/>
            <a:endParaRPr lang="en-GB" sz="1800" dirty="0" smtClean="0">
              <a:latin typeface="+mj-lt"/>
            </a:endParaRPr>
          </a:p>
          <a:p>
            <a:pPr lvl="1"/>
            <a:endParaRPr lang="en-GB" sz="1800" dirty="0">
              <a:latin typeface="+mj-lt"/>
            </a:endParaRPr>
          </a:p>
          <a:p>
            <a:endParaRPr lang="en-GB" sz="1800" dirty="0" smtClean="0">
              <a:latin typeface="+mj-lt"/>
            </a:endParaRP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216" y="786668"/>
            <a:ext cx="2297055" cy="1490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8212" y="2420888"/>
            <a:ext cx="1835059" cy="24561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6016" y="4382226"/>
            <a:ext cx="1368152" cy="22451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23728" y="4665562"/>
            <a:ext cx="2185888" cy="1961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6215" y="5016031"/>
            <a:ext cx="2297055" cy="16113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15612" y="4692878"/>
            <a:ext cx="1307795" cy="19072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9136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52704"/>
          </a:xfrm>
        </p:spPr>
        <p:txBody>
          <a:bodyPr>
            <a:normAutofit/>
          </a:bodyPr>
          <a:lstStyle/>
          <a:p>
            <a:pPr lvl="0" algn="ctr"/>
            <a:r>
              <a:rPr lang="en-GB" sz="2000" b="1" dirty="0">
                <a:latin typeface="Arial" pitchFamily="34" charset="0"/>
                <a:cs typeface="Arial" pitchFamily="34" charset="0"/>
              </a:rPr>
              <a:t>Informational social influence</a:t>
            </a:r>
            <a:r>
              <a:rPr lang="en-GB" sz="2000" dirty="0">
                <a:latin typeface="Arial" pitchFamily="34" charset="0"/>
                <a:cs typeface="Arial" pitchFamily="34" charset="0"/>
              </a:rPr>
              <a:t> </a:t>
            </a:r>
          </a:p>
        </p:txBody>
      </p:sp>
      <p:sp>
        <p:nvSpPr>
          <p:cNvPr id="3" name="Content Placeholder 2"/>
          <p:cNvSpPr>
            <a:spLocks noGrp="1"/>
          </p:cNvSpPr>
          <p:nvPr>
            <p:ph idx="1"/>
          </p:nvPr>
        </p:nvSpPr>
        <p:spPr>
          <a:xfrm>
            <a:off x="457200" y="1935480"/>
            <a:ext cx="8229600" cy="5453960"/>
          </a:xfrm>
        </p:spPr>
        <p:txBody>
          <a:bodyPr>
            <a:normAutofit fontScale="77500" lnSpcReduction="20000"/>
          </a:bodyPr>
          <a:lstStyle/>
          <a:p>
            <a:pPr marL="0" indent="0">
              <a:buNone/>
            </a:pPr>
            <a:r>
              <a:rPr lang="en-GB" sz="2300" dirty="0" smtClean="0">
                <a:latin typeface="Calibri" pitchFamily="34" charset="0"/>
              </a:rPr>
              <a:t>The </a:t>
            </a:r>
            <a:r>
              <a:rPr lang="en-GB" sz="2300" dirty="0">
                <a:latin typeface="Calibri" pitchFamily="34" charset="0"/>
              </a:rPr>
              <a:t>need to know what is </a:t>
            </a:r>
            <a:r>
              <a:rPr lang="en-GB" sz="2300" dirty="0" smtClean="0">
                <a:latin typeface="Calibri" pitchFamily="34" charset="0"/>
              </a:rPr>
              <a:t>right</a:t>
            </a:r>
          </a:p>
          <a:p>
            <a:pPr marL="0" indent="0">
              <a:buNone/>
            </a:pPr>
            <a:r>
              <a:rPr lang="en-GB" sz="2300" dirty="0" smtClean="0">
                <a:latin typeface="Calibri" pitchFamily="34" charset="0"/>
              </a:rPr>
              <a:t>The </a:t>
            </a:r>
            <a:r>
              <a:rPr lang="en-GB" sz="2300" dirty="0">
                <a:latin typeface="Calibri" pitchFamily="34" charset="0"/>
              </a:rPr>
              <a:t>need for </a:t>
            </a:r>
            <a:r>
              <a:rPr lang="en-GB" sz="2300" dirty="0" smtClean="0">
                <a:latin typeface="Calibri" pitchFamily="34" charset="0"/>
              </a:rPr>
              <a:t>accuracy</a:t>
            </a:r>
          </a:p>
          <a:p>
            <a:pPr>
              <a:buFont typeface="Wingdings" pitchFamily="2" charset="2"/>
              <a:buNone/>
            </a:pPr>
            <a:endParaRPr lang="en-GB" sz="2300" dirty="0" smtClean="0">
              <a:latin typeface="Calibri" pitchFamily="34" charset="0"/>
            </a:endParaRPr>
          </a:p>
          <a:p>
            <a:r>
              <a:rPr lang="en-GB" sz="2300" i="1" dirty="0" err="1" smtClean="0">
                <a:latin typeface="Calibri" pitchFamily="34" charset="0"/>
              </a:rPr>
              <a:t>Cialdini</a:t>
            </a:r>
            <a:r>
              <a:rPr lang="en-GB" sz="2300" i="1" dirty="0" smtClean="0">
                <a:latin typeface="Calibri" pitchFamily="34" charset="0"/>
              </a:rPr>
              <a:t> (2000); </a:t>
            </a:r>
            <a:r>
              <a:rPr lang="en-GB" sz="2300" i="1" dirty="0" err="1">
                <a:latin typeface="Calibri" pitchFamily="34" charset="0"/>
              </a:rPr>
              <a:t>Cialdini</a:t>
            </a:r>
            <a:r>
              <a:rPr lang="en-GB" sz="2300" i="1" dirty="0">
                <a:latin typeface="Calibri" pitchFamily="34" charset="0"/>
              </a:rPr>
              <a:t> and </a:t>
            </a:r>
            <a:r>
              <a:rPr lang="en-GB" sz="2300" i="1" dirty="0" smtClean="0">
                <a:latin typeface="Calibri" pitchFamily="34" charset="0"/>
              </a:rPr>
              <a:t>Goldstein (2004); </a:t>
            </a:r>
            <a:r>
              <a:rPr lang="en-GB" sz="2300" i="1" dirty="0">
                <a:latin typeface="Calibri" pitchFamily="34" charset="0"/>
              </a:rPr>
              <a:t>Deutsch and </a:t>
            </a:r>
            <a:r>
              <a:rPr lang="en-GB" sz="2300" i="1" dirty="0" smtClean="0">
                <a:latin typeface="Calibri" pitchFamily="34" charset="0"/>
              </a:rPr>
              <a:t>Gerard (1955</a:t>
            </a:r>
            <a:r>
              <a:rPr lang="en-GB" sz="2300" i="1" dirty="0">
                <a:latin typeface="Calibri" pitchFamily="34" charset="0"/>
              </a:rPr>
              <a:t>)</a:t>
            </a:r>
          </a:p>
          <a:p>
            <a:pPr>
              <a:buFont typeface="Wingdings" pitchFamily="2" charset="2"/>
              <a:buNone/>
            </a:pPr>
            <a:r>
              <a:rPr lang="en-GB" sz="2300" i="1" dirty="0">
                <a:latin typeface="Calibri" pitchFamily="34" charset="0"/>
              </a:rPr>
              <a:t>									</a:t>
            </a:r>
          </a:p>
          <a:p>
            <a:pPr>
              <a:buFont typeface="Wingdings" pitchFamily="2" charset="2"/>
              <a:buNone/>
            </a:pPr>
            <a:r>
              <a:rPr lang="en-GB" sz="2300" dirty="0" smtClean="0">
                <a:latin typeface="Calibri" pitchFamily="34" charset="0"/>
              </a:rPr>
              <a:t>     Using </a:t>
            </a:r>
            <a:r>
              <a:rPr lang="en-GB" sz="2300" dirty="0">
                <a:latin typeface="Calibri" pitchFamily="34" charset="0"/>
              </a:rPr>
              <a:t>others as a source of information – think that others are interpreting the situation more accurately </a:t>
            </a:r>
            <a:endParaRPr lang="en-GB" sz="2300" dirty="0" smtClean="0">
              <a:latin typeface="Calibri" pitchFamily="34" charset="0"/>
            </a:endParaRPr>
          </a:p>
          <a:p>
            <a:pPr>
              <a:buFont typeface="Wingdings" pitchFamily="2" charset="2"/>
              <a:buNone/>
            </a:pPr>
            <a:endParaRPr lang="en-GB" sz="2300" dirty="0">
              <a:latin typeface="Calibri" pitchFamily="34" charset="0"/>
            </a:endParaRPr>
          </a:p>
          <a:p>
            <a:r>
              <a:rPr lang="en-GB" sz="2300" i="1" dirty="0" err="1">
                <a:latin typeface="Calibri" pitchFamily="34" charset="0"/>
              </a:rPr>
              <a:t>Sherif</a:t>
            </a:r>
            <a:r>
              <a:rPr lang="en-GB" sz="2300" i="1" dirty="0">
                <a:latin typeface="Calibri" pitchFamily="34" charset="0"/>
              </a:rPr>
              <a:t> (1936) - </a:t>
            </a:r>
            <a:r>
              <a:rPr lang="en-GB" sz="2300" dirty="0" err="1">
                <a:latin typeface="Calibri" pitchFamily="34" charset="0"/>
              </a:rPr>
              <a:t>Autokinetic</a:t>
            </a:r>
            <a:r>
              <a:rPr lang="en-GB" sz="2300" dirty="0">
                <a:latin typeface="Calibri" pitchFamily="34" charset="0"/>
              </a:rPr>
              <a:t> effect</a:t>
            </a:r>
          </a:p>
          <a:p>
            <a:pPr>
              <a:buFont typeface="Wingdings" pitchFamily="2" charset="2"/>
              <a:buNone/>
            </a:pPr>
            <a:endParaRPr lang="en-GB" sz="2300" i="1" dirty="0">
              <a:latin typeface="Calibri" pitchFamily="34" charset="0"/>
            </a:endParaRPr>
          </a:p>
          <a:p>
            <a:pPr lvl="2"/>
            <a:r>
              <a:rPr lang="en-GB" sz="2300" dirty="0">
                <a:latin typeface="Calibri" pitchFamily="34" charset="0"/>
              </a:rPr>
              <a:t>Movement of point of light</a:t>
            </a:r>
          </a:p>
          <a:p>
            <a:pPr lvl="2"/>
            <a:r>
              <a:rPr lang="en-GB" sz="2300" dirty="0">
                <a:latin typeface="Calibri" pitchFamily="34" charset="0"/>
              </a:rPr>
              <a:t>Ambiguity</a:t>
            </a:r>
          </a:p>
          <a:p>
            <a:pPr lvl="2"/>
            <a:endParaRPr lang="en-GB" sz="2300" dirty="0">
              <a:latin typeface="Calibri" pitchFamily="34" charset="0"/>
            </a:endParaRPr>
          </a:p>
          <a:p>
            <a:pPr lvl="2"/>
            <a:r>
              <a:rPr lang="en-GB" sz="2300" dirty="0">
                <a:latin typeface="Calibri" pitchFamily="34" charset="0"/>
              </a:rPr>
              <a:t>Saccadic movements of eyes</a:t>
            </a:r>
          </a:p>
          <a:p>
            <a:pPr lvl="2"/>
            <a:r>
              <a:rPr lang="en-GB" sz="2300" dirty="0">
                <a:latin typeface="Calibri" pitchFamily="34" charset="0"/>
              </a:rPr>
              <a:t>No frame of reference</a:t>
            </a:r>
          </a:p>
          <a:p>
            <a:pPr marL="667512" lvl="2" indent="0">
              <a:buNone/>
            </a:pPr>
            <a:r>
              <a:rPr lang="en-GB" sz="2600" dirty="0">
                <a:latin typeface="Calibri" pitchFamily="34" charset="0"/>
              </a:rPr>
              <a:t>		</a:t>
            </a:r>
          </a:p>
          <a:p>
            <a:pPr>
              <a:buFont typeface="Wingdings" pitchFamily="2" charset="2"/>
              <a:buNone/>
            </a:pPr>
            <a:endParaRPr lang="en-GB" sz="1800" dirty="0">
              <a:latin typeface="Calibri" pitchFamily="34" charset="0"/>
            </a:endParaRPr>
          </a:p>
          <a:p>
            <a:pPr marL="0" indent="0">
              <a:buNone/>
            </a:pPr>
            <a:r>
              <a:rPr lang="en-GB" sz="1800" dirty="0">
                <a:latin typeface="Calibri" pitchFamily="34" charset="0"/>
              </a:rPr>
              <a:t/>
            </a:r>
            <a:br>
              <a:rPr lang="en-GB" sz="1800" dirty="0">
                <a:latin typeface="Calibri" pitchFamily="34" charset="0"/>
              </a:rPr>
            </a:br>
            <a:endParaRPr lang="en-GB" sz="1800" dirty="0">
              <a:latin typeface="Calibri" pitchFamily="34" charset="0"/>
            </a:endParaRPr>
          </a:p>
        </p:txBody>
      </p:sp>
    </p:spTree>
    <p:extLst>
      <p:ext uri="{BB962C8B-B14F-4D97-AF65-F5344CB8AC3E}">
        <p14:creationId xmlns:p14="http://schemas.microsoft.com/office/powerpoint/2010/main" val="2554251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6" name="Rectangle 8"/>
          <p:cNvSpPr>
            <a:spLocks noGrp="1" noChangeArrowheads="1"/>
          </p:cNvSpPr>
          <p:nvPr>
            <p:ph type="body" idx="1"/>
          </p:nvPr>
        </p:nvSpPr>
        <p:spPr>
          <a:xfrm>
            <a:off x="457200" y="1600200"/>
            <a:ext cx="8229600" cy="4852988"/>
          </a:xfrm>
        </p:spPr>
        <p:txBody>
          <a:bodyPr/>
          <a:lstStyle/>
          <a:p>
            <a:pPr>
              <a:buFont typeface="Wingdings" pitchFamily="2" charset="2"/>
              <a:buNone/>
            </a:pPr>
            <a:endParaRPr lang="en-GB" sz="2000" dirty="0">
              <a:latin typeface="Comic Sans MS" pitchFamily="66" charset="0"/>
            </a:endParaRPr>
          </a:p>
          <a:p>
            <a:pPr>
              <a:buFont typeface="Wingdings" pitchFamily="2" charset="2"/>
              <a:buNone/>
            </a:pPr>
            <a:endParaRPr lang="en-GB" sz="2000" dirty="0">
              <a:latin typeface="Comic Sans MS" pitchFamily="66" charset="0"/>
            </a:endParaRPr>
          </a:p>
          <a:p>
            <a:pPr>
              <a:buFont typeface="Wingdings" pitchFamily="2" charset="2"/>
              <a:buNone/>
            </a:pPr>
            <a:endParaRPr lang="en-GB" sz="2000" dirty="0">
              <a:latin typeface="Comic Sans MS" pitchFamily="66" charset="0"/>
            </a:endParaRPr>
          </a:p>
          <a:p>
            <a:pPr>
              <a:buFont typeface="Wingdings" pitchFamily="2" charset="2"/>
              <a:buNone/>
            </a:pPr>
            <a:endParaRPr lang="en-GB" sz="2000" dirty="0">
              <a:latin typeface="Comic Sans MS" pitchFamily="66" charset="0"/>
            </a:endParaRPr>
          </a:p>
          <a:p>
            <a:pPr>
              <a:buFont typeface="Wingdings" pitchFamily="2" charset="2"/>
              <a:buNone/>
            </a:pPr>
            <a:endParaRPr lang="en-GB" sz="2000" dirty="0">
              <a:latin typeface="Comic Sans MS" pitchFamily="66" charset="0"/>
            </a:endParaRPr>
          </a:p>
          <a:p>
            <a:pPr>
              <a:buFont typeface="Wingdings" pitchFamily="2" charset="2"/>
              <a:buNone/>
            </a:pPr>
            <a:endParaRPr lang="en-GB" sz="2000" dirty="0">
              <a:latin typeface="Comic Sans MS" pitchFamily="66" charset="0"/>
            </a:endParaRPr>
          </a:p>
          <a:p>
            <a:pPr>
              <a:buFont typeface="Wingdings" pitchFamily="2" charset="2"/>
              <a:buNone/>
            </a:pPr>
            <a:endParaRPr lang="en-GB" sz="2000" dirty="0">
              <a:latin typeface="Comic Sans MS" pitchFamily="66" charset="0"/>
            </a:endParaRPr>
          </a:p>
          <a:p>
            <a:pPr>
              <a:buFont typeface="Wingdings" pitchFamily="2" charset="2"/>
              <a:buNone/>
            </a:pPr>
            <a:endParaRPr lang="en-GB" sz="2000" dirty="0">
              <a:latin typeface="Comic Sans MS" pitchFamily="66" charset="0"/>
            </a:endParaRPr>
          </a:p>
          <a:p>
            <a:pPr>
              <a:buFont typeface="Wingdings" pitchFamily="2" charset="2"/>
              <a:buNone/>
            </a:pPr>
            <a:endParaRPr lang="en-GB" sz="2000" dirty="0">
              <a:latin typeface="Comic Sans MS" pitchFamily="66" charset="0"/>
            </a:endParaRPr>
          </a:p>
          <a:p>
            <a:pPr>
              <a:buFont typeface="Wingdings" pitchFamily="2" charset="2"/>
              <a:buNone/>
            </a:pPr>
            <a:endParaRPr lang="en-GB" sz="2000" dirty="0">
              <a:latin typeface="Comic Sans MS" pitchFamily="66" charset="0"/>
            </a:endParaRPr>
          </a:p>
          <a:p>
            <a:pPr>
              <a:buFont typeface="Wingdings" pitchFamily="2" charset="2"/>
              <a:buNone/>
            </a:pPr>
            <a:endParaRPr lang="en-GB" sz="2000" dirty="0">
              <a:latin typeface="Comic Sans MS" pitchFamily="66" charset="0"/>
            </a:endParaRPr>
          </a:p>
          <a:p>
            <a:pPr algn="r">
              <a:buFont typeface="Wingdings" pitchFamily="2" charset="2"/>
              <a:buNone/>
            </a:pPr>
            <a:endParaRPr lang="en-GB" sz="2000" dirty="0">
              <a:latin typeface="Comic Sans MS" pitchFamily="66" charset="0"/>
            </a:endParaRPr>
          </a:p>
        </p:txBody>
      </p:sp>
      <p:pic>
        <p:nvPicPr>
          <p:cNvPr id="22532" name="Picture 4" descr="60E7F28D"/>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179512" y="1052736"/>
            <a:ext cx="8543925" cy="52974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Box 1"/>
          <p:cNvSpPr txBox="1"/>
          <p:nvPr/>
        </p:nvSpPr>
        <p:spPr>
          <a:xfrm>
            <a:off x="7308304" y="6381328"/>
            <a:ext cx="1393330" cy="369332"/>
          </a:xfrm>
          <a:prstGeom prst="rect">
            <a:avLst/>
          </a:prstGeom>
          <a:noFill/>
        </p:spPr>
        <p:txBody>
          <a:bodyPr wrap="none" rtlCol="0">
            <a:spAutoFit/>
          </a:bodyPr>
          <a:lstStyle/>
          <a:p>
            <a:pPr algn="r">
              <a:buFont typeface="Wingdings" pitchFamily="2" charset="2"/>
              <a:buNone/>
            </a:pPr>
            <a:r>
              <a:rPr lang="en-GB" dirty="0" err="1">
                <a:latin typeface="Calibri" pitchFamily="34" charset="0"/>
              </a:rPr>
              <a:t>Sherif</a:t>
            </a:r>
            <a:r>
              <a:rPr lang="en-GB" dirty="0">
                <a:latin typeface="Calibri" pitchFamily="34" charset="0"/>
              </a:rPr>
              <a:t> (1936)</a:t>
            </a:r>
          </a:p>
        </p:txBody>
      </p:sp>
      <p:sp>
        <p:nvSpPr>
          <p:cNvPr id="3" name="TextBox 2"/>
          <p:cNvSpPr txBox="1"/>
          <p:nvPr/>
        </p:nvSpPr>
        <p:spPr>
          <a:xfrm>
            <a:off x="2843808" y="940078"/>
            <a:ext cx="2897075" cy="369332"/>
          </a:xfrm>
          <a:prstGeom prst="rect">
            <a:avLst/>
          </a:prstGeom>
          <a:noFill/>
        </p:spPr>
        <p:txBody>
          <a:bodyPr wrap="none" rtlCol="0">
            <a:spAutoFit/>
          </a:bodyPr>
          <a:lstStyle/>
          <a:p>
            <a:r>
              <a:rPr lang="en-GB" dirty="0" smtClean="0">
                <a:latin typeface="Calibri" pitchFamily="34" charset="0"/>
              </a:rPr>
              <a:t>Individual to group condition</a:t>
            </a:r>
            <a:endParaRPr lang="en-GB" dirty="0">
              <a:latin typeface="Calibri" pitchFamily="34" charset="0"/>
            </a:endParaRPr>
          </a:p>
        </p:txBody>
      </p:sp>
    </p:spTree>
    <p:extLst>
      <p:ext uri="{BB962C8B-B14F-4D97-AF65-F5344CB8AC3E}">
        <p14:creationId xmlns:p14="http://schemas.microsoft.com/office/powerpoint/2010/main" val="11909541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type="body" idx="1"/>
          </p:nvPr>
        </p:nvSpPr>
        <p:spPr>
          <a:xfrm>
            <a:off x="467544" y="1196752"/>
            <a:ext cx="8229600" cy="4530725"/>
          </a:xfrm>
        </p:spPr>
        <p:txBody>
          <a:bodyPr>
            <a:normAutofit/>
          </a:bodyPr>
          <a:lstStyle/>
          <a:p>
            <a:r>
              <a:rPr lang="en-GB" sz="1800" dirty="0">
                <a:latin typeface="Calibri" pitchFamily="34" charset="0"/>
              </a:rPr>
              <a:t>Both public acceptance and private compliance </a:t>
            </a:r>
            <a:endParaRPr lang="en-GB" sz="1800" dirty="0" smtClean="0">
              <a:latin typeface="Calibri" pitchFamily="34" charset="0"/>
            </a:endParaRPr>
          </a:p>
          <a:p>
            <a:endParaRPr lang="en-GB" sz="1800" dirty="0">
              <a:latin typeface="Calibri" pitchFamily="34" charset="0"/>
            </a:endParaRPr>
          </a:p>
          <a:p>
            <a:r>
              <a:rPr lang="en-GB" sz="1800" dirty="0" err="1" smtClean="0">
                <a:latin typeface="Calibri" pitchFamily="34" charset="0"/>
              </a:rPr>
              <a:t>Sherif’s</a:t>
            </a:r>
            <a:r>
              <a:rPr lang="en-GB" sz="1800" dirty="0" smtClean="0">
                <a:latin typeface="Calibri" pitchFamily="34" charset="0"/>
              </a:rPr>
              <a:t> study – after participating in groups, allowed to make a private judgement – generally stayed around the original group assessment</a:t>
            </a:r>
            <a:endParaRPr lang="en-GB" sz="1800" dirty="0">
              <a:latin typeface="Calibri" pitchFamily="34" charset="0"/>
            </a:endParaRPr>
          </a:p>
          <a:p>
            <a:endParaRPr lang="en-GB" sz="1800" dirty="0">
              <a:latin typeface="Calibri" pitchFamily="34" charset="0"/>
            </a:endParaRPr>
          </a:p>
          <a:p>
            <a:r>
              <a:rPr lang="en-GB" sz="1800" dirty="0">
                <a:latin typeface="Calibri" pitchFamily="34" charset="0"/>
              </a:rPr>
              <a:t>Later participation in study one year later – still conformed to group estimate </a:t>
            </a:r>
            <a:endParaRPr lang="en-GB" sz="1800" i="1" dirty="0">
              <a:latin typeface="Calibri" pitchFamily="34" charset="0"/>
            </a:endParaRPr>
          </a:p>
          <a:p>
            <a:pPr algn="r">
              <a:buFont typeface="Wingdings" pitchFamily="2" charset="2"/>
              <a:buNone/>
            </a:pPr>
            <a:r>
              <a:rPr lang="en-GB" sz="1800" i="1" dirty="0">
                <a:latin typeface="Calibri" pitchFamily="34" charset="0"/>
              </a:rPr>
              <a:t>(Rohrer, Baron, Hoffman and </a:t>
            </a:r>
            <a:r>
              <a:rPr lang="en-GB" sz="1800" i="1" dirty="0" err="1">
                <a:latin typeface="Calibri" pitchFamily="34" charset="0"/>
              </a:rPr>
              <a:t>Swander</a:t>
            </a:r>
            <a:r>
              <a:rPr lang="en-GB" sz="1800" i="1" dirty="0">
                <a:latin typeface="Calibri" pitchFamily="34" charset="0"/>
              </a:rPr>
              <a:t>, 1954)</a:t>
            </a:r>
          </a:p>
          <a:p>
            <a:pPr>
              <a:buFont typeface="Wingdings" pitchFamily="2" charset="2"/>
              <a:buNone/>
            </a:pPr>
            <a:endParaRPr lang="en-GB" sz="1800" i="1" dirty="0">
              <a:latin typeface="Calibri" pitchFamily="34" charset="0"/>
            </a:endParaRPr>
          </a:p>
          <a:p>
            <a:r>
              <a:rPr lang="en-GB" sz="1800" dirty="0">
                <a:latin typeface="Calibri" pitchFamily="34" charset="0"/>
              </a:rPr>
              <a:t>Informational social influence – we rely on others to define reality </a:t>
            </a:r>
            <a:r>
              <a:rPr lang="en-GB" sz="1800" i="1" u="sng" dirty="0">
                <a:latin typeface="Calibri" pitchFamily="34" charset="0"/>
              </a:rPr>
              <a:t>and</a:t>
            </a:r>
            <a:r>
              <a:rPr lang="en-GB" sz="1800" dirty="0">
                <a:latin typeface="Calibri" pitchFamily="34" charset="0"/>
              </a:rPr>
              <a:t> we come to privately accept this reality</a:t>
            </a:r>
          </a:p>
          <a:p>
            <a:pPr>
              <a:buFont typeface="Wingdings" pitchFamily="2" charset="2"/>
              <a:buNone/>
            </a:pPr>
            <a:endParaRPr lang="en-GB" sz="1800" dirty="0">
              <a:latin typeface="Calibri" pitchFamily="34" charset="0"/>
            </a:endParaRPr>
          </a:p>
        </p:txBody>
      </p:sp>
    </p:spTree>
    <p:extLst>
      <p:ext uri="{BB962C8B-B14F-4D97-AF65-F5344CB8AC3E}">
        <p14:creationId xmlns:p14="http://schemas.microsoft.com/office/powerpoint/2010/main" val="378428177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704088"/>
            <a:ext cx="8229600" cy="636680"/>
          </a:xfrm>
        </p:spPr>
        <p:txBody>
          <a:bodyPr>
            <a:normAutofit/>
          </a:bodyPr>
          <a:lstStyle/>
          <a:p>
            <a:r>
              <a:rPr lang="en-GB" sz="2000" b="1" dirty="0">
                <a:solidFill>
                  <a:schemeClr val="tx1"/>
                </a:solidFill>
                <a:latin typeface="Calibri" pitchFamily="34" charset="0"/>
              </a:rPr>
              <a:t>When will we conform to informational social influence?</a:t>
            </a:r>
          </a:p>
        </p:txBody>
      </p:sp>
      <p:sp>
        <p:nvSpPr>
          <p:cNvPr id="29699" name="Rectangle 3"/>
          <p:cNvSpPr>
            <a:spLocks noGrp="1" noChangeArrowheads="1"/>
          </p:cNvSpPr>
          <p:nvPr>
            <p:ph type="body" idx="1"/>
          </p:nvPr>
        </p:nvSpPr>
        <p:spPr>
          <a:xfrm>
            <a:off x="468313" y="1773238"/>
            <a:ext cx="8229600" cy="4530725"/>
          </a:xfrm>
        </p:spPr>
        <p:txBody>
          <a:bodyPr>
            <a:normAutofit/>
          </a:bodyPr>
          <a:lstStyle/>
          <a:p>
            <a:pPr marL="609600" indent="-609600"/>
            <a:r>
              <a:rPr lang="en-GB" sz="1800" dirty="0">
                <a:latin typeface="Calibri" pitchFamily="34" charset="0"/>
              </a:rPr>
              <a:t>When the situation is ambiguous - the more uncertain you are, the more you will conform</a:t>
            </a:r>
          </a:p>
          <a:p>
            <a:pPr marL="609600" indent="-609600" algn="r">
              <a:buFont typeface="Wingdings" pitchFamily="2" charset="2"/>
              <a:buNone/>
            </a:pPr>
            <a:r>
              <a:rPr lang="en-GB" sz="1800" dirty="0">
                <a:latin typeface="Calibri" pitchFamily="34" charset="0"/>
              </a:rPr>
              <a:t>(Allen, 1965; Walther et al, 2002)</a:t>
            </a:r>
          </a:p>
          <a:p>
            <a:pPr marL="609600" indent="-609600"/>
            <a:endParaRPr lang="en-GB" sz="1800" dirty="0">
              <a:latin typeface="Calibri" pitchFamily="34" charset="0"/>
            </a:endParaRPr>
          </a:p>
          <a:p>
            <a:pPr marL="609600" indent="-609600"/>
            <a:endParaRPr lang="en-GB" sz="1800" dirty="0" smtClean="0">
              <a:latin typeface="Calibri" pitchFamily="34" charset="0"/>
            </a:endParaRPr>
          </a:p>
          <a:p>
            <a:pPr marL="0" indent="0">
              <a:buNone/>
            </a:pPr>
            <a:r>
              <a:rPr lang="en-GB" sz="1800" dirty="0" smtClean="0">
                <a:latin typeface="Calibri" pitchFamily="34" charset="0"/>
              </a:rPr>
              <a:t>	</a:t>
            </a:r>
          </a:p>
          <a:p>
            <a:pPr marL="609600" indent="-609600"/>
            <a:endParaRPr lang="en-GB" sz="1800" dirty="0">
              <a:latin typeface="Calibri" pitchFamily="34" charset="0"/>
            </a:endParaRPr>
          </a:p>
          <a:p>
            <a:pPr marL="609600" indent="-609600"/>
            <a:r>
              <a:rPr lang="en-GB" sz="1800" dirty="0">
                <a:latin typeface="Calibri" pitchFamily="34" charset="0"/>
              </a:rPr>
              <a:t>When the situation is a crisis  - promotes the use of others as a source of information –often co-occurs with ambiguity</a:t>
            </a:r>
          </a:p>
          <a:p>
            <a:pPr marL="609600" indent="-609600">
              <a:buFont typeface="Wingdings" pitchFamily="2" charset="2"/>
              <a:buNone/>
            </a:pPr>
            <a:endParaRPr lang="en-GB" sz="1800" dirty="0">
              <a:latin typeface="Calibri" pitchFamily="34" charset="0"/>
            </a:endParaRPr>
          </a:p>
          <a:p>
            <a:pPr marL="609600" indent="-609600">
              <a:buFont typeface="Wingdings" pitchFamily="2" charset="2"/>
              <a:buNone/>
            </a:pPr>
            <a:endParaRPr lang="en-GB" sz="1800" dirty="0">
              <a:latin typeface="Calibri" pitchFamily="34" charset="0"/>
            </a:endParaRPr>
          </a:p>
          <a:p>
            <a:pPr marL="609600" indent="-609600"/>
            <a:r>
              <a:rPr lang="en-GB" sz="1800" dirty="0">
                <a:latin typeface="Calibri" pitchFamily="34" charset="0"/>
              </a:rPr>
              <a:t>When other people are experts</a:t>
            </a:r>
          </a:p>
          <a:p>
            <a:pPr marL="609600" indent="-609600" algn="r">
              <a:buFont typeface="Wingdings" pitchFamily="2" charset="2"/>
              <a:buNone/>
            </a:pPr>
            <a:r>
              <a:rPr lang="en-GB" sz="1800" i="1" dirty="0">
                <a:latin typeface="Calibri" pitchFamily="34" charset="0"/>
              </a:rPr>
              <a:t>(e.g. Allison 1992)</a:t>
            </a:r>
          </a:p>
          <a:p>
            <a:pPr marL="609600" indent="-609600">
              <a:buFont typeface="Wingdings" pitchFamily="2" charset="2"/>
              <a:buNone/>
            </a:pPr>
            <a:endParaRPr lang="en-GB" sz="2400" i="1" dirty="0">
              <a:latin typeface="Comic Sans MS" pitchFamily="66" charset="0"/>
            </a:endParaRPr>
          </a:p>
          <a:p>
            <a:pPr marL="609600" indent="-609600">
              <a:buFont typeface="Wingdings" pitchFamily="2" charset="2"/>
              <a:buNone/>
            </a:pPr>
            <a:endParaRPr lang="en-GB" i="1" dirty="0"/>
          </a:p>
        </p:txBody>
      </p:sp>
    </p:spTree>
    <p:extLst>
      <p:ext uri="{BB962C8B-B14F-4D97-AF65-F5344CB8AC3E}">
        <p14:creationId xmlns:p14="http://schemas.microsoft.com/office/powerpoint/2010/main" val="20581186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gn="ctr">
              <a:buNone/>
            </a:pPr>
            <a:r>
              <a:rPr lang="en-GB" sz="4400" dirty="0" smtClean="0">
                <a:latin typeface="+mj-lt"/>
              </a:rPr>
              <a:t>Break</a:t>
            </a:r>
          </a:p>
          <a:p>
            <a:pPr marL="0" indent="0" algn="ctr">
              <a:buNone/>
            </a:pPr>
            <a:endParaRPr lang="en-GB" sz="4400" dirty="0">
              <a:latin typeface="+mj-lt"/>
            </a:endParaRPr>
          </a:p>
          <a:p>
            <a:pPr marL="0" indent="0" algn="ctr">
              <a:buNone/>
            </a:pPr>
            <a:endParaRPr lang="en-GB" sz="4400" dirty="0" smtClean="0">
              <a:latin typeface="+mj-lt"/>
            </a:endParaRPr>
          </a:p>
          <a:p>
            <a:pPr marL="0" indent="0" algn="ctr">
              <a:buNone/>
            </a:pPr>
            <a:r>
              <a:rPr lang="en-GB" sz="4400" dirty="0" smtClean="0">
                <a:latin typeface="+mj-lt"/>
              </a:rPr>
              <a:t>10 minutes</a:t>
            </a:r>
            <a:endParaRPr lang="en-GB" sz="4400" dirty="0">
              <a:latin typeface="+mj-lt"/>
            </a:endParaRPr>
          </a:p>
        </p:txBody>
      </p:sp>
    </p:spTree>
    <p:extLst>
      <p:ext uri="{BB962C8B-B14F-4D97-AF65-F5344CB8AC3E}">
        <p14:creationId xmlns:p14="http://schemas.microsoft.com/office/powerpoint/2010/main" val="5508053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57200" y="704088"/>
            <a:ext cx="8229600" cy="420656"/>
          </a:xfrm>
        </p:spPr>
        <p:txBody>
          <a:bodyPr>
            <a:normAutofit/>
          </a:bodyPr>
          <a:lstStyle/>
          <a:p>
            <a:r>
              <a:rPr lang="en-GB" sz="2000" b="1" dirty="0">
                <a:solidFill>
                  <a:schemeClr val="tx1"/>
                </a:solidFill>
                <a:latin typeface="Calibri" pitchFamily="34" charset="0"/>
              </a:rPr>
              <a:t>Normative social influence</a:t>
            </a:r>
          </a:p>
        </p:txBody>
      </p:sp>
      <p:sp>
        <p:nvSpPr>
          <p:cNvPr id="30723" name="Rectangle 3"/>
          <p:cNvSpPr>
            <a:spLocks noGrp="1" noChangeArrowheads="1"/>
          </p:cNvSpPr>
          <p:nvPr>
            <p:ph type="body" idx="1"/>
          </p:nvPr>
        </p:nvSpPr>
        <p:spPr>
          <a:xfrm>
            <a:off x="457200" y="1412776"/>
            <a:ext cx="8229600" cy="5760640"/>
          </a:xfrm>
        </p:spPr>
        <p:txBody>
          <a:bodyPr>
            <a:normAutofit lnSpcReduction="10000"/>
          </a:bodyPr>
          <a:lstStyle/>
          <a:p>
            <a:pPr>
              <a:lnSpc>
                <a:spcPct val="80000"/>
              </a:lnSpc>
            </a:pPr>
            <a:r>
              <a:rPr lang="en-GB" sz="1800" dirty="0" smtClean="0">
                <a:latin typeface="Calibri" pitchFamily="34" charset="0"/>
              </a:rPr>
              <a:t>The need to be accepted</a:t>
            </a:r>
          </a:p>
          <a:p>
            <a:pPr>
              <a:lnSpc>
                <a:spcPct val="80000"/>
              </a:lnSpc>
            </a:pPr>
            <a:endParaRPr lang="en-GB" sz="1800" dirty="0" smtClean="0">
              <a:latin typeface="Calibri" pitchFamily="34" charset="0"/>
            </a:endParaRPr>
          </a:p>
          <a:p>
            <a:pPr>
              <a:lnSpc>
                <a:spcPct val="80000"/>
              </a:lnSpc>
            </a:pPr>
            <a:r>
              <a:rPr lang="en-GB" sz="1800" dirty="0" smtClean="0">
                <a:latin typeface="Calibri" pitchFamily="34" charset="0"/>
              </a:rPr>
              <a:t>What social groups do you belong to?</a:t>
            </a:r>
          </a:p>
          <a:p>
            <a:pPr>
              <a:lnSpc>
                <a:spcPct val="80000"/>
              </a:lnSpc>
            </a:pPr>
            <a:endParaRPr lang="en-GB" sz="1800" dirty="0" smtClean="0">
              <a:latin typeface="Calibri" pitchFamily="34" charset="0"/>
            </a:endParaRPr>
          </a:p>
          <a:p>
            <a:pPr>
              <a:lnSpc>
                <a:spcPct val="80000"/>
              </a:lnSpc>
            </a:pPr>
            <a:r>
              <a:rPr lang="en-GB" sz="1800" dirty="0" smtClean="0">
                <a:latin typeface="Calibri" pitchFamily="34" charset="0"/>
              </a:rPr>
              <a:t>What behaviours are expected of you?</a:t>
            </a:r>
          </a:p>
          <a:p>
            <a:pPr>
              <a:lnSpc>
                <a:spcPct val="80000"/>
              </a:lnSpc>
            </a:pPr>
            <a:endParaRPr lang="en-GB" sz="1800" dirty="0" smtClean="0">
              <a:latin typeface="Calibri" pitchFamily="34" charset="0"/>
            </a:endParaRPr>
          </a:p>
          <a:p>
            <a:pPr>
              <a:lnSpc>
                <a:spcPct val="80000"/>
              </a:lnSpc>
            </a:pPr>
            <a:r>
              <a:rPr lang="en-GB" sz="1800" dirty="0" smtClean="0">
                <a:latin typeface="Calibri" pitchFamily="34" charset="0"/>
              </a:rPr>
              <a:t>Why do you conform to these expectations?</a:t>
            </a:r>
          </a:p>
          <a:p>
            <a:pPr>
              <a:lnSpc>
                <a:spcPct val="80000"/>
              </a:lnSpc>
            </a:pPr>
            <a:endParaRPr lang="en-GB" sz="1800" dirty="0" smtClean="0">
              <a:latin typeface="Calibri" pitchFamily="34" charset="0"/>
            </a:endParaRPr>
          </a:p>
          <a:p>
            <a:pPr>
              <a:lnSpc>
                <a:spcPct val="80000"/>
              </a:lnSpc>
            </a:pPr>
            <a:endParaRPr lang="en-GB" sz="1800" dirty="0" smtClean="0">
              <a:latin typeface="Calibri" pitchFamily="34" charset="0"/>
            </a:endParaRPr>
          </a:p>
          <a:p>
            <a:pPr>
              <a:lnSpc>
                <a:spcPct val="80000"/>
              </a:lnSpc>
            </a:pPr>
            <a:r>
              <a:rPr lang="en-GB" sz="1800" dirty="0" smtClean="0">
                <a:latin typeface="Calibri" pitchFamily="34" charset="0"/>
              </a:rPr>
              <a:t>Social norms - implicit and sometimes explicit rules for acceptable behaviours, values and beliefs </a:t>
            </a:r>
            <a:endParaRPr lang="en-GB" sz="1800" i="1" dirty="0" smtClean="0">
              <a:latin typeface="Calibri" pitchFamily="34" charset="0"/>
            </a:endParaRPr>
          </a:p>
          <a:p>
            <a:pPr algn="r">
              <a:lnSpc>
                <a:spcPct val="80000"/>
              </a:lnSpc>
              <a:buFont typeface="Wingdings" pitchFamily="2" charset="2"/>
              <a:buNone/>
            </a:pPr>
            <a:r>
              <a:rPr lang="en-GB" sz="1800" i="1" dirty="0" smtClean="0">
                <a:latin typeface="Calibri" pitchFamily="34" charset="0"/>
              </a:rPr>
              <a:t>(Deutsch and Gerard, 1955; Miller and Prentice, 1996)</a:t>
            </a:r>
          </a:p>
          <a:p>
            <a:pPr algn="r">
              <a:lnSpc>
                <a:spcPct val="80000"/>
              </a:lnSpc>
              <a:buFont typeface="Wingdings" pitchFamily="2" charset="2"/>
              <a:buNone/>
            </a:pPr>
            <a:endParaRPr lang="en-GB" sz="1800" dirty="0" smtClean="0">
              <a:latin typeface="Calibri" pitchFamily="34" charset="0"/>
            </a:endParaRPr>
          </a:p>
          <a:p>
            <a:pPr algn="r">
              <a:lnSpc>
                <a:spcPct val="80000"/>
              </a:lnSpc>
              <a:buFont typeface="Wingdings" pitchFamily="2" charset="2"/>
              <a:buNone/>
            </a:pPr>
            <a:endParaRPr lang="en-GB" sz="1800" dirty="0" smtClean="0">
              <a:latin typeface="Calibri" pitchFamily="34" charset="0"/>
            </a:endParaRPr>
          </a:p>
          <a:p>
            <a:pPr>
              <a:lnSpc>
                <a:spcPct val="80000"/>
              </a:lnSpc>
            </a:pPr>
            <a:r>
              <a:rPr lang="en-GB" sz="1800" dirty="0" smtClean="0">
                <a:latin typeface="Calibri" pitchFamily="34" charset="0"/>
              </a:rPr>
              <a:t>Deviant members can ridiculed, punished or rejected by other group members </a:t>
            </a:r>
          </a:p>
          <a:p>
            <a:pPr algn="r">
              <a:lnSpc>
                <a:spcPct val="80000"/>
              </a:lnSpc>
              <a:buFont typeface="Wingdings" pitchFamily="2" charset="2"/>
              <a:buNone/>
            </a:pPr>
            <a:r>
              <a:rPr lang="en-GB" sz="1800" i="1" dirty="0" smtClean="0">
                <a:latin typeface="Calibri" pitchFamily="34" charset="0"/>
              </a:rPr>
              <a:t>(e.g. James and Olsen, 2000)</a:t>
            </a:r>
          </a:p>
          <a:p>
            <a:pPr algn="r">
              <a:lnSpc>
                <a:spcPct val="80000"/>
              </a:lnSpc>
              <a:buFont typeface="Wingdings" pitchFamily="2" charset="2"/>
              <a:buNone/>
            </a:pPr>
            <a:endParaRPr lang="en-GB" sz="1800" i="1" dirty="0" smtClean="0">
              <a:latin typeface="Calibri" pitchFamily="34" charset="0"/>
            </a:endParaRPr>
          </a:p>
          <a:p>
            <a:pPr algn="r">
              <a:lnSpc>
                <a:spcPct val="80000"/>
              </a:lnSpc>
              <a:buFont typeface="Wingdings" pitchFamily="2" charset="2"/>
              <a:buNone/>
            </a:pPr>
            <a:endParaRPr lang="en-GB" sz="1800" i="1" dirty="0" smtClean="0">
              <a:latin typeface="Calibri" pitchFamily="34" charset="0"/>
            </a:endParaRPr>
          </a:p>
          <a:p>
            <a:pPr>
              <a:lnSpc>
                <a:spcPct val="80000"/>
              </a:lnSpc>
            </a:pPr>
            <a:r>
              <a:rPr lang="en-GB" sz="1800" dirty="0" smtClean="0">
                <a:latin typeface="Calibri" pitchFamily="34" charset="0"/>
              </a:rPr>
              <a:t>Humans – social creatures deprivation of human contact is stressful and traumatic</a:t>
            </a:r>
          </a:p>
          <a:p>
            <a:pPr marL="0" indent="0" algn="r">
              <a:lnSpc>
                <a:spcPct val="80000"/>
              </a:lnSpc>
              <a:buNone/>
            </a:pPr>
            <a:r>
              <a:rPr lang="en-GB" sz="1800" i="1" dirty="0">
                <a:latin typeface="Calibri" pitchFamily="34" charset="0"/>
              </a:rPr>
              <a:t>(</a:t>
            </a:r>
            <a:r>
              <a:rPr lang="en-GB" sz="1800" i="1" dirty="0" err="1">
                <a:latin typeface="Calibri" pitchFamily="34" charset="0"/>
              </a:rPr>
              <a:t>Baumeister</a:t>
            </a:r>
            <a:r>
              <a:rPr lang="en-GB" sz="1800" i="1" dirty="0">
                <a:latin typeface="Calibri" pitchFamily="34" charset="0"/>
              </a:rPr>
              <a:t> and Leary, 1995; </a:t>
            </a:r>
            <a:r>
              <a:rPr lang="en-GB" sz="1800" i="1" dirty="0" err="1">
                <a:latin typeface="Calibri" pitchFamily="34" charset="0"/>
              </a:rPr>
              <a:t>Schacter</a:t>
            </a:r>
            <a:r>
              <a:rPr lang="en-GB" sz="1800" i="1" dirty="0">
                <a:latin typeface="Calibri" pitchFamily="34" charset="0"/>
              </a:rPr>
              <a:t>, 1959; Williams, 2001</a:t>
            </a:r>
            <a:r>
              <a:rPr lang="en-GB" sz="1800" i="1" dirty="0" smtClean="0">
                <a:latin typeface="Calibri" pitchFamily="34" charset="0"/>
              </a:rPr>
              <a:t>)</a:t>
            </a:r>
          </a:p>
          <a:p>
            <a:pPr marL="0" indent="0" algn="r">
              <a:lnSpc>
                <a:spcPct val="80000"/>
              </a:lnSpc>
              <a:buNone/>
            </a:pPr>
            <a:endParaRPr lang="en-GB" sz="1800" i="1" dirty="0">
              <a:latin typeface="Calibri" pitchFamily="34" charset="0"/>
            </a:endParaRPr>
          </a:p>
          <a:p>
            <a:pPr marL="0" indent="0" algn="r">
              <a:lnSpc>
                <a:spcPct val="80000"/>
              </a:lnSpc>
              <a:buNone/>
            </a:pPr>
            <a:r>
              <a:rPr lang="en-GB" sz="1800" dirty="0">
                <a:latin typeface="Calibri" pitchFamily="34" charset="0"/>
                <a:hlinkClick r:id="rId2"/>
              </a:rPr>
              <a:t>https://</a:t>
            </a:r>
            <a:r>
              <a:rPr lang="en-GB" sz="1800" dirty="0" smtClean="0">
                <a:latin typeface="Calibri" pitchFamily="34" charset="0"/>
                <a:hlinkClick r:id="rId2"/>
              </a:rPr>
              <a:t>www.youtube.com/watch?v=BgRoiTWkBHU</a:t>
            </a:r>
            <a:endParaRPr lang="en-GB" sz="1800" dirty="0" smtClean="0">
              <a:latin typeface="Calibri" pitchFamily="34" charset="0"/>
            </a:endParaRPr>
          </a:p>
          <a:p>
            <a:pPr marL="0" indent="0" algn="r">
              <a:lnSpc>
                <a:spcPct val="80000"/>
              </a:lnSpc>
              <a:buNone/>
            </a:pPr>
            <a:endParaRPr lang="en-GB" sz="1800" dirty="0">
              <a:latin typeface="Calibri" pitchFamily="34" charset="0"/>
            </a:endParaRPr>
          </a:p>
          <a:p>
            <a:pPr>
              <a:lnSpc>
                <a:spcPct val="80000"/>
              </a:lnSpc>
            </a:pPr>
            <a:endParaRPr lang="en-GB" sz="1800" dirty="0" smtClean="0">
              <a:latin typeface="Calibri" pitchFamily="34" charset="0"/>
            </a:endParaRPr>
          </a:p>
          <a:p>
            <a:pPr marL="0" indent="0">
              <a:lnSpc>
                <a:spcPct val="80000"/>
              </a:lnSpc>
              <a:buNone/>
            </a:pPr>
            <a:endParaRPr lang="en-GB" sz="1800" dirty="0" smtClean="0">
              <a:latin typeface="Calibri" pitchFamily="34" charset="0"/>
            </a:endParaRPr>
          </a:p>
          <a:p>
            <a:pPr marL="0" indent="0" algn="r">
              <a:lnSpc>
                <a:spcPct val="80000"/>
              </a:lnSpc>
              <a:buNone/>
            </a:pPr>
            <a:endParaRPr lang="en-GB" sz="1800" dirty="0">
              <a:latin typeface="Calibri" pitchFamily="34" charset="0"/>
            </a:endParaRPr>
          </a:p>
        </p:txBody>
      </p:sp>
    </p:spTree>
    <p:extLst>
      <p:ext uri="{BB962C8B-B14F-4D97-AF65-F5344CB8AC3E}">
        <p14:creationId xmlns:p14="http://schemas.microsoft.com/office/powerpoint/2010/main" val="8993835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dissolve">
                                      <p:cBhvr>
                                        <p:cTn id="7" dur="500"/>
                                        <p:tgtEl>
                                          <p:spTgt spid="3072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30723">
                                            <p:txEl>
                                              <p:pRg st="0" end="0"/>
                                            </p:txEl>
                                          </p:spTgt>
                                        </p:tgtEl>
                                        <p:attrNameLst>
                                          <p:attrName>style.visibility</p:attrName>
                                        </p:attrNameLst>
                                      </p:cBhvr>
                                      <p:to>
                                        <p:strVal val="visible"/>
                                      </p:to>
                                    </p:set>
                                    <p:animEffect transition="in" filter="dissolve">
                                      <p:cBhvr>
                                        <p:cTn id="12" dur="500"/>
                                        <p:tgtEl>
                                          <p:spTgt spid="3072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30723">
                                            <p:txEl>
                                              <p:pRg st="9" end="9"/>
                                            </p:txEl>
                                          </p:spTgt>
                                        </p:tgtEl>
                                        <p:attrNameLst>
                                          <p:attrName>style.visibility</p:attrName>
                                        </p:attrNameLst>
                                      </p:cBhvr>
                                      <p:to>
                                        <p:strVal val="visible"/>
                                      </p:to>
                                    </p:set>
                                    <p:animEffect transition="in" filter="dissolve">
                                      <p:cBhvr>
                                        <p:cTn id="17" dur="500"/>
                                        <p:tgtEl>
                                          <p:spTgt spid="30723">
                                            <p:txEl>
                                              <p:pRg st="9" end="9"/>
                                            </p:txEl>
                                          </p:spTgt>
                                        </p:tgtEl>
                                      </p:cBhvr>
                                    </p:animEffect>
                                  </p:childTnLst>
                                </p:cTn>
                              </p:par>
                              <p:par>
                                <p:cTn id="18" presetID="9" presetClass="entr" presetSubtype="0" fill="hold" nodeType="withEffect">
                                  <p:stCondLst>
                                    <p:cond delay="0"/>
                                  </p:stCondLst>
                                  <p:childTnLst>
                                    <p:set>
                                      <p:cBhvr>
                                        <p:cTn id="19" dur="1" fill="hold">
                                          <p:stCondLst>
                                            <p:cond delay="0"/>
                                          </p:stCondLst>
                                        </p:cTn>
                                        <p:tgtEl>
                                          <p:spTgt spid="30723">
                                            <p:txEl>
                                              <p:pRg st="10" end="10"/>
                                            </p:txEl>
                                          </p:spTgt>
                                        </p:tgtEl>
                                        <p:attrNameLst>
                                          <p:attrName>style.visibility</p:attrName>
                                        </p:attrNameLst>
                                      </p:cBhvr>
                                      <p:to>
                                        <p:strVal val="visible"/>
                                      </p:to>
                                    </p:set>
                                    <p:animEffect transition="in" filter="dissolve">
                                      <p:cBhvr>
                                        <p:cTn id="20" dur="500"/>
                                        <p:tgtEl>
                                          <p:spTgt spid="30723">
                                            <p:txEl>
                                              <p:pRg st="10" end="10"/>
                                            </p:txEl>
                                          </p:spTgt>
                                        </p:tgtEl>
                                      </p:cBhvr>
                                    </p:animEffect>
                                  </p:childTnLst>
                                </p:cTn>
                              </p:par>
                              <p:par>
                                <p:cTn id="21" presetID="9" presetClass="entr" presetSubtype="0" fill="hold" nodeType="withEffect">
                                  <p:stCondLst>
                                    <p:cond delay="0"/>
                                  </p:stCondLst>
                                  <p:childTnLst>
                                    <p:set>
                                      <p:cBhvr>
                                        <p:cTn id="22" dur="1" fill="hold">
                                          <p:stCondLst>
                                            <p:cond delay="0"/>
                                          </p:stCondLst>
                                        </p:cTn>
                                        <p:tgtEl>
                                          <p:spTgt spid="30723">
                                            <p:txEl>
                                              <p:pRg st="13" end="13"/>
                                            </p:txEl>
                                          </p:spTgt>
                                        </p:tgtEl>
                                        <p:attrNameLst>
                                          <p:attrName>style.visibility</p:attrName>
                                        </p:attrNameLst>
                                      </p:cBhvr>
                                      <p:to>
                                        <p:strVal val="visible"/>
                                      </p:to>
                                    </p:set>
                                    <p:animEffect transition="in" filter="dissolve">
                                      <p:cBhvr>
                                        <p:cTn id="23" dur="500"/>
                                        <p:tgtEl>
                                          <p:spTgt spid="30723">
                                            <p:txEl>
                                              <p:pRg st="13" end="13"/>
                                            </p:txEl>
                                          </p:spTgt>
                                        </p:tgtEl>
                                      </p:cBhvr>
                                    </p:animEffect>
                                  </p:childTnLst>
                                </p:cTn>
                              </p:par>
                              <p:par>
                                <p:cTn id="24" presetID="9" presetClass="entr" presetSubtype="0" fill="hold" nodeType="withEffect">
                                  <p:stCondLst>
                                    <p:cond delay="0"/>
                                  </p:stCondLst>
                                  <p:childTnLst>
                                    <p:set>
                                      <p:cBhvr>
                                        <p:cTn id="25" dur="1" fill="hold">
                                          <p:stCondLst>
                                            <p:cond delay="0"/>
                                          </p:stCondLst>
                                        </p:cTn>
                                        <p:tgtEl>
                                          <p:spTgt spid="30723">
                                            <p:txEl>
                                              <p:pRg st="14" end="14"/>
                                            </p:txEl>
                                          </p:spTgt>
                                        </p:tgtEl>
                                        <p:attrNameLst>
                                          <p:attrName>style.visibility</p:attrName>
                                        </p:attrNameLst>
                                      </p:cBhvr>
                                      <p:to>
                                        <p:strVal val="visible"/>
                                      </p:to>
                                    </p:set>
                                    <p:animEffect transition="in" filter="dissolve">
                                      <p:cBhvr>
                                        <p:cTn id="26" dur="500"/>
                                        <p:tgtEl>
                                          <p:spTgt spid="30723">
                                            <p:txEl>
                                              <p:pRg st="14" end="14"/>
                                            </p:txEl>
                                          </p:spTgt>
                                        </p:tgtEl>
                                      </p:cBhvr>
                                    </p:animEffect>
                                  </p:childTnLst>
                                </p:cTn>
                              </p:par>
                              <p:par>
                                <p:cTn id="27" presetID="9" presetClass="entr" presetSubtype="0" fill="hold" nodeType="withEffect">
                                  <p:stCondLst>
                                    <p:cond delay="0"/>
                                  </p:stCondLst>
                                  <p:childTnLst>
                                    <p:set>
                                      <p:cBhvr>
                                        <p:cTn id="28" dur="1" fill="hold">
                                          <p:stCondLst>
                                            <p:cond delay="0"/>
                                          </p:stCondLst>
                                        </p:cTn>
                                        <p:tgtEl>
                                          <p:spTgt spid="30723">
                                            <p:txEl>
                                              <p:pRg st="17" end="17"/>
                                            </p:txEl>
                                          </p:spTgt>
                                        </p:tgtEl>
                                        <p:attrNameLst>
                                          <p:attrName>style.visibility</p:attrName>
                                        </p:attrNameLst>
                                      </p:cBhvr>
                                      <p:to>
                                        <p:strVal val="visible"/>
                                      </p:to>
                                    </p:set>
                                    <p:animEffect transition="in" filter="dissolve">
                                      <p:cBhvr>
                                        <p:cTn id="29" dur="500"/>
                                        <p:tgtEl>
                                          <p:spTgt spid="30723">
                                            <p:txEl>
                                              <p:pRg st="17" end="17"/>
                                            </p:txEl>
                                          </p:spTgt>
                                        </p:tgtEl>
                                      </p:cBhvr>
                                    </p:animEffect>
                                  </p:childTnLst>
                                </p:cTn>
                              </p:par>
                              <p:par>
                                <p:cTn id="30" presetID="9" presetClass="entr" presetSubtype="0" fill="hold" nodeType="withEffect">
                                  <p:stCondLst>
                                    <p:cond delay="0"/>
                                  </p:stCondLst>
                                  <p:childTnLst>
                                    <p:set>
                                      <p:cBhvr>
                                        <p:cTn id="31" dur="1" fill="hold">
                                          <p:stCondLst>
                                            <p:cond delay="0"/>
                                          </p:stCondLst>
                                        </p:cTn>
                                        <p:tgtEl>
                                          <p:spTgt spid="30723">
                                            <p:txEl>
                                              <p:pRg st="18" end="18"/>
                                            </p:txEl>
                                          </p:spTgt>
                                        </p:tgtEl>
                                        <p:attrNameLst>
                                          <p:attrName>style.visibility</p:attrName>
                                        </p:attrNameLst>
                                      </p:cBhvr>
                                      <p:to>
                                        <p:strVal val="visible"/>
                                      </p:to>
                                    </p:set>
                                    <p:animEffect transition="in" filter="dissolve">
                                      <p:cBhvr>
                                        <p:cTn id="32" dur="500"/>
                                        <p:tgtEl>
                                          <p:spTgt spid="30723">
                                            <p:txEl>
                                              <p:pRg st="18" end="18"/>
                                            </p:txEl>
                                          </p:spTgt>
                                        </p:tgtEl>
                                      </p:cBhvr>
                                    </p:animEffect>
                                  </p:childTnLst>
                                </p:cTn>
                              </p:par>
                              <p:par>
                                <p:cTn id="33" presetID="9" presetClass="entr" presetSubtype="0" fill="hold" nodeType="withEffect">
                                  <p:stCondLst>
                                    <p:cond delay="0"/>
                                  </p:stCondLst>
                                  <p:childTnLst>
                                    <p:set>
                                      <p:cBhvr>
                                        <p:cTn id="34" dur="1" fill="hold">
                                          <p:stCondLst>
                                            <p:cond delay="0"/>
                                          </p:stCondLst>
                                        </p:cTn>
                                        <p:tgtEl>
                                          <p:spTgt spid="30723">
                                            <p:txEl>
                                              <p:pRg st="20" end="20"/>
                                            </p:txEl>
                                          </p:spTgt>
                                        </p:tgtEl>
                                        <p:attrNameLst>
                                          <p:attrName>style.visibility</p:attrName>
                                        </p:attrNameLst>
                                      </p:cBhvr>
                                      <p:to>
                                        <p:strVal val="visible"/>
                                      </p:to>
                                    </p:set>
                                    <p:animEffect transition="in" filter="dissolve">
                                      <p:cBhvr>
                                        <p:cTn id="35" dur="500"/>
                                        <p:tgtEl>
                                          <p:spTgt spid="30723">
                                            <p:txEl>
                                              <p:pRg st="20" end="2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type="body" idx="1"/>
          </p:nvPr>
        </p:nvSpPr>
        <p:spPr>
          <a:xfrm>
            <a:off x="468313" y="1268760"/>
            <a:ext cx="8229600" cy="3954115"/>
          </a:xfrm>
        </p:spPr>
        <p:txBody>
          <a:bodyPr/>
          <a:lstStyle/>
          <a:p>
            <a:r>
              <a:rPr lang="en-GB" sz="1800" dirty="0">
                <a:latin typeface="Calibri" pitchFamily="34" charset="0"/>
              </a:rPr>
              <a:t>Behaviour might be public compliance - does not necessarily mean private acceptance </a:t>
            </a:r>
            <a:endParaRPr lang="en-GB" sz="1800" i="1" dirty="0">
              <a:latin typeface="Calibri" pitchFamily="34" charset="0"/>
            </a:endParaRPr>
          </a:p>
          <a:p>
            <a:pPr algn="r">
              <a:buFont typeface="Wingdings" pitchFamily="2" charset="2"/>
              <a:buNone/>
            </a:pPr>
            <a:r>
              <a:rPr lang="en-GB" sz="1800" i="1" dirty="0">
                <a:latin typeface="Calibri" pitchFamily="34" charset="0"/>
              </a:rPr>
              <a:t>(e.g. </a:t>
            </a:r>
            <a:r>
              <a:rPr lang="en-GB" sz="1800" i="1" dirty="0" err="1">
                <a:latin typeface="Calibri" pitchFamily="34" charset="0"/>
              </a:rPr>
              <a:t>Cialdini</a:t>
            </a:r>
            <a:r>
              <a:rPr lang="en-GB" sz="1800" i="1" dirty="0">
                <a:latin typeface="Calibri" pitchFamily="34" charset="0"/>
              </a:rPr>
              <a:t> et al, 1991, Deutsch and Gerard, 1955; Levine, 1999)</a:t>
            </a:r>
          </a:p>
          <a:p>
            <a:pPr>
              <a:buFont typeface="Wingdings" pitchFamily="2" charset="2"/>
              <a:buNone/>
            </a:pPr>
            <a:endParaRPr lang="en-GB" sz="1800" i="1" dirty="0">
              <a:latin typeface="Calibri" pitchFamily="34" charset="0"/>
            </a:endParaRPr>
          </a:p>
          <a:p>
            <a:endParaRPr lang="en-GB" sz="1800" i="1" dirty="0">
              <a:latin typeface="Calibri" pitchFamily="34" charset="0"/>
            </a:endParaRPr>
          </a:p>
          <a:p>
            <a:r>
              <a:rPr lang="en-GB" sz="1800" dirty="0">
                <a:latin typeface="Calibri" pitchFamily="34" charset="0"/>
              </a:rPr>
              <a:t>But what if the situation is </a:t>
            </a:r>
            <a:r>
              <a:rPr lang="en-GB" sz="1800" b="1" dirty="0" smtClean="0">
                <a:latin typeface="Calibri" pitchFamily="34" charset="0"/>
              </a:rPr>
              <a:t>unambiguous?</a:t>
            </a:r>
            <a:endParaRPr lang="en-GB" sz="1800" b="1" i="1" dirty="0">
              <a:latin typeface="Calibri" pitchFamily="34" charset="0"/>
            </a:endParaRPr>
          </a:p>
          <a:p>
            <a:endParaRPr lang="en-GB" sz="2000" i="1" dirty="0">
              <a:latin typeface="Comic Sans MS" pitchFamily="66" charset="0"/>
            </a:endParaRPr>
          </a:p>
        </p:txBody>
      </p:sp>
      <p:pic>
        <p:nvPicPr>
          <p:cNvPr id="31750" name="Picture 6" descr="GoodEvil"/>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5004048" y="4060275"/>
            <a:ext cx="2664296" cy="199854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3834935"/>
            <a:ext cx="2230316" cy="22238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380709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sz="2800" b="1" dirty="0">
                <a:solidFill>
                  <a:srgbClr val="FFFF66"/>
                </a:solidFill>
                <a:latin typeface="Comic Sans MS" pitchFamily="66" charset="0"/>
              </a:rPr>
              <a:t>Asch (1951, 1956</a:t>
            </a:r>
            <a:r>
              <a:rPr lang="en-GB" sz="2800" b="1" dirty="0" smtClean="0">
                <a:solidFill>
                  <a:srgbClr val="FFFF66"/>
                </a:solidFill>
                <a:latin typeface="Comic Sans MS" pitchFamily="66" charset="0"/>
              </a:rPr>
              <a:t>)</a:t>
            </a:r>
            <a:endParaRPr lang="en-GB" sz="2800" b="1" dirty="0">
              <a:solidFill>
                <a:srgbClr val="FFFF66"/>
              </a:solidFill>
              <a:latin typeface="Comic Sans MS" pitchFamily="66" charset="0"/>
            </a:endParaRPr>
          </a:p>
        </p:txBody>
      </p:sp>
      <p:sp>
        <p:nvSpPr>
          <p:cNvPr id="34826" name="Rectangle 10"/>
          <p:cNvSpPr>
            <a:spLocks noGrp="1" noChangeArrowheads="1"/>
          </p:cNvSpPr>
          <p:nvPr>
            <p:ph type="body" idx="1"/>
          </p:nvPr>
        </p:nvSpPr>
        <p:spPr>
          <a:xfrm>
            <a:off x="4499992" y="1484784"/>
            <a:ext cx="4402708" cy="4646141"/>
          </a:xfrm>
        </p:spPr>
        <p:txBody>
          <a:bodyPr>
            <a:normAutofit/>
          </a:bodyPr>
          <a:lstStyle/>
          <a:p>
            <a:pPr>
              <a:lnSpc>
                <a:spcPct val="90000"/>
              </a:lnSpc>
            </a:pPr>
            <a:r>
              <a:rPr lang="en-GB" sz="1800" dirty="0">
                <a:latin typeface="Calibri" pitchFamily="34" charset="0"/>
              </a:rPr>
              <a:t>76% of the participants conformed on at least one trial </a:t>
            </a:r>
          </a:p>
          <a:p>
            <a:pPr>
              <a:lnSpc>
                <a:spcPct val="90000"/>
              </a:lnSpc>
            </a:pPr>
            <a:endParaRPr lang="en-GB" sz="1800" dirty="0">
              <a:latin typeface="Calibri" pitchFamily="34" charset="0"/>
            </a:endParaRPr>
          </a:p>
          <a:p>
            <a:pPr>
              <a:lnSpc>
                <a:spcPct val="90000"/>
              </a:lnSpc>
            </a:pPr>
            <a:r>
              <a:rPr lang="en-GB" sz="1800" dirty="0">
                <a:latin typeface="Calibri" pitchFamily="34" charset="0"/>
              </a:rPr>
              <a:t>On average - conformed on about a 1/3 of ‘wrong answer’ trials</a:t>
            </a:r>
          </a:p>
          <a:p>
            <a:pPr>
              <a:lnSpc>
                <a:spcPct val="90000"/>
              </a:lnSpc>
            </a:pPr>
            <a:endParaRPr lang="en-GB" sz="1800" dirty="0">
              <a:latin typeface="Calibri" pitchFamily="34" charset="0"/>
            </a:endParaRPr>
          </a:p>
          <a:p>
            <a:pPr>
              <a:lnSpc>
                <a:spcPct val="90000"/>
              </a:lnSpc>
            </a:pPr>
            <a:r>
              <a:rPr lang="en-GB" sz="1800" dirty="0">
                <a:latin typeface="Calibri" pitchFamily="34" charset="0"/>
              </a:rPr>
              <a:t>Controls accurate more than 98% of the time – conformity 2%</a:t>
            </a:r>
          </a:p>
        </p:txBody>
      </p:sp>
      <p:pic>
        <p:nvPicPr>
          <p:cNvPr id="34820" name="Picture 4" descr="B403371F"/>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250825" y="1412874"/>
            <a:ext cx="4156648" cy="295222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4824" name="Picture 8" descr="D5CFED85"/>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4644008" y="4171590"/>
            <a:ext cx="4146506" cy="252008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827" name="Text Box 11"/>
          <p:cNvSpPr txBox="1">
            <a:spLocks noChangeArrowheads="1"/>
          </p:cNvSpPr>
          <p:nvPr/>
        </p:nvSpPr>
        <p:spPr bwMode="auto">
          <a:xfrm>
            <a:off x="950913" y="5248275"/>
            <a:ext cx="2468562"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p>
        </p:txBody>
      </p:sp>
      <p:sp>
        <p:nvSpPr>
          <p:cNvPr id="3" name="TextBox 2"/>
          <p:cNvSpPr txBox="1"/>
          <p:nvPr/>
        </p:nvSpPr>
        <p:spPr>
          <a:xfrm>
            <a:off x="1476506" y="755412"/>
            <a:ext cx="1417376" cy="369332"/>
          </a:xfrm>
          <a:prstGeom prst="rect">
            <a:avLst/>
          </a:prstGeom>
          <a:noFill/>
        </p:spPr>
        <p:txBody>
          <a:bodyPr wrap="none" rtlCol="0">
            <a:spAutoFit/>
          </a:bodyPr>
          <a:lstStyle/>
          <a:p>
            <a:r>
              <a:rPr lang="en-GB" b="1" dirty="0" smtClean="0">
                <a:latin typeface="Calibri" pitchFamily="34" charset="0"/>
              </a:rPr>
              <a:t>Unambiguity</a:t>
            </a:r>
            <a:endParaRPr lang="en-GB" b="1" dirty="0">
              <a:latin typeface="Calibri" pitchFamily="34" charset="0"/>
            </a:endParaRPr>
          </a:p>
        </p:txBody>
      </p:sp>
      <p:sp>
        <p:nvSpPr>
          <p:cNvPr id="2" name="TextBox 1"/>
          <p:cNvSpPr txBox="1"/>
          <p:nvPr/>
        </p:nvSpPr>
        <p:spPr>
          <a:xfrm>
            <a:off x="395537" y="5013176"/>
            <a:ext cx="3960440" cy="584775"/>
          </a:xfrm>
          <a:prstGeom prst="rect">
            <a:avLst/>
          </a:prstGeom>
          <a:noFill/>
        </p:spPr>
        <p:txBody>
          <a:bodyPr wrap="square" rtlCol="0">
            <a:spAutoFit/>
          </a:bodyPr>
          <a:lstStyle/>
          <a:p>
            <a:r>
              <a:rPr lang="en-GB" sz="1400" dirty="0">
                <a:latin typeface="+mj-lt"/>
                <a:hlinkClick r:id="rId4"/>
              </a:rPr>
              <a:t>https://</a:t>
            </a:r>
            <a:r>
              <a:rPr lang="en-GB" sz="1400" dirty="0" smtClean="0">
                <a:latin typeface="+mj-lt"/>
                <a:hlinkClick r:id="rId4"/>
              </a:rPr>
              <a:t>www.youtube.com/watch?v=qA-gbpt7Ts8</a:t>
            </a:r>
            <a:endParaRPr lang="en-GB" sz="1400" dirty="0" smtClean="0">
              <a:latin typeface="+mj-lt"/>
            </a:endParaRPr>
          </a:p>
          <a:p>
            <a:endParaRPr lang="en-GB" dirty="0"/>
          </a:p>
        </p:txBody>
      </p:sp>
    </p:spTree>
    <p:extLst>
      <p:ext uri="{BB962C8B-B14F-4D97-AF65-F5344CB8AC3E}">
        <p14:creationId xmlns:p14="http://schemas.microsoft.com/office/powerpoint/2010/main" val="39325365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idx="1"/>
          </p:nvPr>
        </p:nvSpPr>
        <p:spPr>
          <a:xfrm>
            <a:off x="467544" y="1772816"/>
            <a:ext cx="8229600" cy="4170685"/>
          </a:xfrm>
        </p:spPr>
        <p:txBody>
          <a:bodyPr>
            <a:normAutofit/>
          </a:bodyPr>
          <a:lstStyle/>
          <a:p>
            <a:r>
              <a:rPr lang="en-GB" sz="1800" dirty="0">
                <a:latin typeface="Calibri" pitchFamily="34" charset="0"/>
              </a:rPr>
              <a:t>“Here was a group; they had a definite idea; my idea </a:t>
            </a:r>
            <a:r>
              <a:rPr lang="en-GB" sz="1800" dirty="0" smtClean="0">
                <a:latin typeface="Calibri" pitchFamily="34" charset="0"/>
              </a:rPr>
              <a:t>disagreed</a:t>
            </a:r>
            <a:r>
              <a:rPr lang="en-GB" sz="1800" dirty="0">
                <a:latin typeface="Calibri" pitchFamily="34" charset="0"/>
              </a:rPr>
              <a:t>; this might arouse anger…..I was standing out like a sore thumb….I didn’t particularly want to make a fool of myself….I felt I was definitely right….but that they might think I was peculiar”</a:t>
            </a:r>
          </a:p>
          <a:p>
            <a:pPr algn="r">
              <a:buFont typeface="Wingdings" pitchFamily="2" charset="2"/>
              <a:buNone/>
            </a:pPr>
            <a:r>
              <a:rPr lang="en-GB" sz="1800" i="1" dirty="0">
                <a:latin typeface="Calibri" pitchFamily="34" charset="0"/>
              </a:rPr>
              <a:t>(Asch, 1959, No.416)</a:t>
            </a:r>
          </a:p>
          <a:p>
            <a:pPr>
              <a:buFont typeface="Wingdings" pitchFamily="2" charset="2"/>
              <a:buNone/>
            </a:pPr>
            <a:endParaRPr lang="en-GB" sz="1800" dirty="0">
              <a:latin typeface="Calibri" pitchFamily="34" charset="0"/>
            </a:endParaRPr>
          </a:p>
          <a:p>
            <a:pPr>
              <a:buFont typeface="Wingdings" pitchFamily="2" charset="2"/>
              <a:buNone/>
            </a:pPr>
            <a:endParaRPr lang="en-GB" sz="1800" dirty="0">
              <a:latin typeface="Calibri" pitchFamily="34" charset="0"/>
            </a:endParaRPr>
          </a:p>
          <a:p>
            <a:pPr>
              <a:buFont typeface="Wingdings" pitchFamily="2" charset="2"/>
              <a:buNone/>
            </a:pPr>
            <a:endParaRPr lang="en-GB" sz="1800" dirty="0">
              <a:latin typeface="Calibri" pitchFamily="34" charset="0"/>
            </a:endParaRPr>
          </a:p>
          <a:p>
            <a:r>
              <a:rPr lang="en-GB" sz="1800" dirty="0">
                <a:latin typeface="Calibri" pitchFamily="34" charset="0"/>
              </a:rPr>
              <a:t>“…one of the most dramatic illustrations of conformity, of blindly going along with the group, even when the individual realizes that by doing so he turns his back on reality and the truth”</a:t>
            </a:r>
            <a:endParaRPr lang="en-GB" sz="1800" i="1" dirty="0">
              <a:latin typeface="Calibri" pitchFamily="34" charset="0"/>
            </a:endParaRPr>
          </a:p>
          <a:p>
            <a:pPr algn="r"/>
            <a:r>
              <a:rPr lang="en-GB" sz="1800" dirty="0">
                <a:latin typeface="Calibri" pitchFamily="34" charset="0"/>
              </a:rPr>
              <a:t>(</a:t>
            </a:r>
            <a:r>
              <a:rPr lang="en-GB" sz="1800" dirty="0" err="1">
                <a:latin typeface="Calibri" pitchFamily="34" charset="0"/>
              </a:rPr>
              <a:t>Moscovici</a:t>
            </a:r>
            <a:r>
              <a:rPr lang="en-GB" sz="1800" dirty="0">
                <a:latin typeface="Calibri" pitchFamily="34" charset="0"/>
              </a:rPr>
              <a:t>, 1985, p.349)</a:t>
            </a:r>
          </a:p>
          <a:p>
            <a:endParaRPr lang="en-GB" sz="1800" dirty="0">
              <a:latin typeface="Calibri" pitchFamily="34" charset="0"/>
            </a:endParaRPr>
          </a:p>
        </p:txBody>
      </p:sp>
    </p:spTree>
    <p:extLst>
      <p:ext uri="{BB962C8B-B14F-4D97-AF65-F5344CB8AC3E}">
        <p14:creationId xmlns:p14="http://schemas.microsoft.com/office/powerpoint/2010/main" val="23256929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52704"/>
          </a:xfrm>
        </p:spPr>
        <p:txBody>
          <a:bodyPr>
            <a:normAutofit/>
          </a:bodyPr>
          <a:lstStyle/>
          <a:p>
            <a:pPr algn="ctr"/>
            <a:r>
              <a:rPr lang="en-GB" sz="2000" b="1" dirty="0" smtClean="0">
                <a:latin typeface="Arial" pitchFamily="34" charset="0"/>
                <a:cs typeface="Arial" pitchFamily="34" charset="0"/>
              </a:rPr>
              <a:t>Social Impact Theory </a:t>
            </a:r>
            <a:r>
              <a:rPr lang="en-GB" sz="2000" dirty="0" smtClean="0">
                <a:latin typeface="Arial" pitchFamily="34" charset="0"/>
                <a:cs typeface="Arial" pitchFamily="34" charset="0"/>
              </a:rPr>
              <a:t>(</a:t>
            </a:r>
            <a:r>
              <a:rPr lang="en-GB" sz="2000" dirty="0" err="1">
                <a:latin typeface="Arial" pitchFamily="34" charset="0"/>
                <a:cs typeface="Arial" pitchFamily="34" charset="0"/>
              </a:rPr>
              <a:t>Latane</a:t>
            </a:r>
            <a:r>
              <a:rPr lang="en-GB" sz="2000" dirty="0">
                <a:latin typeface="Arial" pitchFamily="34" charset="0"/>
                <a:cs typeface="Arial" pitchFamily="34" charset="0"/>
              </a:rPr>
              <a:t>, 1981) </a:t>
            </a:r>
            <a:endParaRPr lang="en-GB" sz="2000" b="1" dirty="0">
              <a:latin typeface="Arial" pitchFamily="34" charset="0"/>
              <a:cs typeface="Arial" pitchFamily="34" charset="0"/>
            </a:endParaRPr>
          </a:p>
        </p:txBody>
      </p:sp>
      <p:sp>
        <p:nvSpPr>
          <p:cNvPr id="3" name="Content Placeholder 2"/>
          <p:cNvSpPr>
            <a:spLocks noGrp="1"/>
          </p:cNvSpPr>
          <p:nvPr>
            <p:ph idx="1"/>
          </p:nvPr>
        </p:nvSpPr>
        <p:spPr>
          <a:xfrm>
            <a:off x="457200" y="2204864"/>
            <a:ext cx="8229600" cy="4119736"/>
          </a:xfrm>
        </p:spPr>
        <p:txBody>
          <a:bodyPr>
            <a:normAutofit/>
          </a:bodyPr>
          <a:lstStyle/>
          <a:p>
            <a:pPr marL="0" indent="0">
              <a:buNone/>
            </a:pPr>
            <a:r>
              <a:rPr lang="en-GB" sz="1800" dirty="0" smtClean="0">
                <a:latin typeface="Calibri" pitchFamily="34" charset="0"/>
              </a:rPr>
              <a:t>Likelihood of conformity depends </a:t>
            </a:r>
            <a:r>
              <a:rPr lang="en-GB" sz="1800" dirty="0">
                <a:latin typeface="Calibri" pitchFamily="34" charset="0"/>
              </a:rPr>
              <a:t>on three variables:</a:t>
            </a:r>
          </a:p>
          <a:p>
            <a:endParaRPr lang="en-GB" sz="1800" dirty="0">
              <a:latin typeface="Calibri" pitchFamily="34" charset="0"/>
            </a:endParaRPr>
          </a:p>
          <a:p>
            <a:pPr lvl="0"/>
            <a:r>
              <a:rPr lang="en-GB" sz="1800" b="1" dirty="0">
                <a:latin typeface="Calibri" pitchFamily="34" charset="0"/>
              </a:rPr>
              <a:t>Strength</a:t>
            </a:r>
            <a:r>
              <a:rPr lang="en-GB" sz="1800" dirty="0">
                <a:latin typeface="Calibri" pitchFamily="34" charset="0"/>
              </a:rPr>
              <a:t> – how important to you is the group?</a:t>
            </a:r>
          </a:p>
          <a:p>
            <a:pPr marL="0" indent="0">
              <a:buNone/>
            </a:pPr>
            <a:r>
              <a:rPr lang="en-GB" sz="1800" dirty="0">
                <a:latin typeface="Calibri" pitchFamily="34" charset="0"/>
              </a:rPr>
              <a:t>	</a:t>
            </a:r>
          </a:p>
          <a:p>
            <a:pPr lvl="0"/>
            <a:r>
              <a:rPr lang="en-GB" sz="1800" b="1" dirty="0">
                <a:latin typeface="Calibri" pitchFamily="34" charset="0"/>
              </a:rPr>
              <a:t>Immediacy </a:t>
            </a:r>
            <a:r>
              <a:rPr lang="en-GB" sz="1800" dirty="0">
                <a:latin typeface="Calibri" pitchFamily="34" charset="0"/>
              </a:rPr>
              <a:t>– how close is the group to you in space and time during the attempt </a:t>
            </a:r>
            <a:r>
              <a:rPr lang="en-GB" sz="1800" dirty="0" smtClean="0">
                <a:latin typeface="Calibri" pitchFamily="34" charset="0"/>
              </a:rPr>
              <a:t>to</a:t>
            </a:r>
          </a:p>
          <a:p>
            <a:pPr marL="0" lvl="0" indent="0">
              <a:buNone/>
            </a:pPr>
            <a:r>
              <a:rPr lang="en-GB" sz="1800" dirty="0" smtClean="0">
                <a:latin typeface="Calibri" pitchFamily="34" charset="0"/>
              </a:rPr>
              <a:t>                                                                                                                               </a:t>
            </a:r>
            <a:r>
              <a:rPr lang="en-GB" sz="1800" dirty="0">
                <a:latin typeface="Calibri" pitchFamily="34" charset="0"/>
              </a:rPr>
              <a:t>influence you?</a:t>
            </a:r>
          </a:p>
          <a:p>
            <a:pPr lvl="0"/>
            <a:r>
              <a:rPr lang="en-GB" sz="1800" b="1" dirty="0" smtClean="0">
                <a:latin typeface="Calibri" pitchFamily="34" charset="0"/>
              </a:rPr>
              <a:t>Number</a:t>
            </a:r>
            <a:r>
              <a:rPr lang="en-GB" sz="1800" dirty="0" smtClean="0">
                <a:latin typeface="Calibri" pitchFamily="34" charset="0"/>
              </a:rPr>
              <a:t> </a:t>
            </a:r>
            <a:r>
              <a:rPr lang="en-GB" sz="1800" dirty="0">
                <a:latin typeface="Calibri" pitchFamily="34" charset="0"/>
              </a:rPr>
              <a:t>– How many people are in the group?</a:t>
            </a:r>
          </a:p>
          <a:p>
            <a:pPr marL="0" indent="0">
              <a:buNone/>
            </a:pPr>
            <a:endParaRPr lang="en-GB" dirty="0" smtClean="0"/>
          </a:p>
          <a:p>
            <a:pPr marL="365760" lvl="1" indent="0">
              <a:buNone/>
            </a:pPr>
            <a:r>
              <a:rPr lang="en-GB" sz="1800" dirty="0" smtClean="0">
                <a:latin typeface="Calibri" pitchFamily="34" charset="0"/>
              </a:rPr>
              <a:t>e.g. disordered </a:t>
            </a:r>
            <a:r>
              <a:rPr lang="en-GB" sz="1800" dirty="0">
                <a:latin typeface="Calibri" pitchFamily="34" charset="0"/>
              </a:rPr>
              <a:t>eating </a:t>
            </a:r>
            <a:r>
              <a:rPr lang="en-GB" sz="1800" dirty="0" smtClean="0">
                <a:latin typeface="Calibri" pitchFamily="34" charset="0"/>
              </a:rPr>
              <a:t>more </a:t>
            </a:r>
            <a:r>
              <a:rPr lang="en-GB" sz="1800" dirty="0">
                <a:latin typeface="Calibri" pitchFamily="34" charset="0"/>
              </a:rPr>
              <a:t>likely </a:t>
            </a:r>
            <a:r>
              <a:rPr lang="en-GB" sz="1800" dirty="0" smtClean="0">
                <a:latin typeface="Calibri" pitchFamily="34" charset="0"/>
              </a:rPr>
              <a:t>for young </a:t>
            </a:r>
            <a:r>
              <a:rPr lang="en-GB" sz="1800" dirty="0">
                <a:latin typeface="Calibri" pitchFamily="34" charset="0"/>
              </a:rPr>
              <a:t>women in </a:t>
            </a:r>
            <a:endParaRPr lang="en-GB" sz="1800" dirty="0" smtClean="0">
              <a:latin typeface="Calibri" pitchFamily="34" charset="0"/>
            </a:endParaRPr>
          </a:p>
          <a:p>
            <a:pPr marL="365760" lvl="1" indent="0">
              <a:buNone/>
            </a:pPr>
            <a:r>
              <a:rPr lang="en-GB" sz="1800" dirty="0" smtClean="0">
                <a:latin typeface="Calibri" pitchFamily="34" charset="0"/>
              </a:rPr>
              <a:t>sororities (</a:t>
            </a:r>
            <a:r>
              <a:rPr lang="en-GB" sz="1800" dirty="0">
                <a:latin typeface="Calibri" pitchFamily="34" charset="0"/>
              </a:rPr>
              <a:t>Crandall, 1988)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176" y="4653136"/>
            <a:ext cx="2516510" cy="1887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72395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6093296"/>
          </a:xfrm>
        </p:spPr>
        <p:txBody>
          <a:bodyPr>
            <a:normAutofit lnSpcReduction="10000"/>
          </a:bodyPr>
          <a:lstStyle/>
          <a:p>
            <a:pPr marL="0" indent="0">
              <a:buNone/>
            </a:pPr>
            <a:r>
              <a:rPr lang="en-GB" sz="1800" dirty="0" smtClean="0">
                <a:latin typeface="Calibri" pitchFamily="34" charset="0"/>
              </a:rPr>
              <a:t>Social Impact Theory suggests:</a:t>
            </a:r>
          </a:p>
          <a:p>
            <a:pPr marL="0" indent="0">
              <a:buNone/>
            </a:pPr>
            <a:endParaRPr lang="en-GB" sz="1800" dirty="0">
              <a:latin typeface="Calibri" pitchFamily="34" charset="0"/>
            </a:endParaRPr>
          </a:p>
          <a:p>
            <a:pPr lvl="0"/>
            <a:r>
              <a:rPr lang="en-GB" sz="1800" b="1" dirty="0" smtClean="0">
                <a:latin typeface="Calibri" pitchFamily="34" charset="0"/>
              </a:rPr>
              <a:t>Group size </a:t>
            </a:r>
            <a:r>
              <a:rPr lang="en-GB" sz="1800" dirty="0" smtClean="0">
                <a:latin typeface="Calibri" pitchFamily="34" charset="0"/>
              </a:rPr>
              <a:t>– once it </a:t>
            </a:r>
            <a:r>
              <a:rPr lang="en-GB" sz="1800" dirty="0">
                <a:latin typeface="Calibri" pitchFamily="34" charset="0"/>
              </a:rPr>
              <a:t>increases to 4 or 5, conformity does not increase much with further increases in </a:t>
            </a:r>
            <a:r>
              <a:rPr lang="en-GB" sz="1800" dirty="0" smtClean="0">
                <a:latin typeface="Calibri" pitchFamily="34" charset="0"/>
              </a:rPr>
              <a:t>numbers  </a:t>
            </a:r>
          </a:p>
          <a:p>
            <a:pPr marL="0" lvl="0" indent="0" algn="r">
              <a:buNone/>
            </a:pPr>
            <a:r>
              <a:rPr lang="en-GB" sz="1800" i="1" dirty="0" smtClean="0">
                <a:latin typeface="Calibri" pitchFamily="34" charset="0"/>
              </a:rPr>
              <a:t>(</a:t>
            </a:r>
            <a:r>
              <a:rPr lang="en-GB" sz="1800" i="1" dirty="0">
                <a:latin typeface="Calibri" pitchFamily="34" charset="0"/>
              </a:rPr>
              <a:t>e.g. Bond, 2005; Campbell and </a:t>
            </a:r>
            <a:r>
              <a:rPr lang="en-GB" sz="1800" i="1" dirty="0" err="1">
                <a:latin typeface="Calibri" pitchFamily="34" charset="0"/>
              </a:rPr>
              <a:t>Fairey</a:t>
            </a:r>
            <a:r>
              <a:rPr lang="en-GB" sz="1800" i="1" dirty="0">
                <a:latin typeface="Calibri" pitchFamily="34" charset="0"/>
              </a:rPr>
              <a:t>, 1989)</a:t>
            </a:r>
            <a:endParaRPr lang="en-GB" sz="1800" dirty="0">
              <a:latin typeface="Calibri" pitchFamily="34" charset="0"/>
            </a:endParaRPr>
          </a:p>
          <a:p>
            <a:endParaRPr lang="en-GB" sz="1800" dirty="0" smtClean="0">
              <a:latin typeface="Calibri" pitchFamily="34" charset="0"/>
            </a:endParaRPr>
          </a:p>
          <a:p>
            <a:pPr lvl="0"/>
            <a:r>
              <a:rPr lang="en-GB" sz="1800" b="1" dirty="0" smtClean="0">
                <a:latin typeface="Calibri" pitchFamily="34" charset="0"/>
              </a:rPr>
              <a:t>When the group </a:t>
            </a:r>
            <a:r>
              <a:rPr lang="en-GB" sz="1800" b="1" dirty="0">
                <a:latin typeface="Calibri" pitchFamily="34" charset="0"/>
              </a:rPr>
              <a:t>is important </a:t>
            </a:r>
            <a:r>
              <a:rPr lang="en-GB" sz="1800" b="1" dirty="0" smtClean="0">
                <a:latin typeface="Calibri" pitchFamily="34" charset="0"/>
              </a:rPr>
              <a:t>- </a:t>
            </a:r>
            <a:r>
              <a:rPr lang="en-GB" sz="1800" dirty="0" smtClean="0">
                <a:latin typeface="Calibri" pitchFamily="34" charset="0"/>
              </a:rPr>
              <a:t>conformity </a:t>
            </a:r>
            <a:r>
              <a:rPr lang="en-GB" sz="1800" dirty="0">
                <a:latin typeface="Calibri" pitchFamily="34" charset="0"/>
              </a:rPr>
              <a:t>increases dramatically </a:t>
            </a:r>
            <a:endParaRPr lang="en-GB" sz="1800" dirty="0" smtClean="0">
              <a:latin typeface="Calibri" pitchFamily="34" charset="0"/>
            </a:endParaRPr>
          </a:p>
          <a:p>
            <a:pPr marL="0" lvl="0" indent="0" algn="r">
              <a:buNone/>
            </a:pPr>
            <a:r>
              <a:rPr lang="en-GB" sz="1800" i="1" dirty="0" smtClean="0">
                <a:latin typeface="Calibri" pitchFamily="34" charset="0"/>
              </a:rPr>
              <a:t>                                                                                       (</a:t>
            </a:r>
            <a:r>
              <a:rPr lang="en-GB" sz="1800" i="1" dirty="0">
                <a:latin typeface="Calibri" pitchFamily="34" charset="0"/>
              </a:rPr>
              <a:t>e.g. </a:t>
            </a:r>
            <a:r>
              <a:rPr lang="en-GB" sz="1800" i="1" dirty="0" err="1">
                <a:latin typeface="Calibri" pitchFamily="34" charset="0"/>
              </a:rPr>
              <a:t>Guimond</a:t>
            </a:r>
            <a:r>
              <a:rPr lang="en-GB" sz="1800" i="1" dirty="0">
                <a:latin typeface="Calibri" pitchFamily="34" charset="0"/>
              </a:rPr>
              <a:t>, 1999; Hogg, 1992</a:t>
            </a:r>
            <a:r>
              <a:rPr lang="en-GB" sz="1800" i="1" dirty="0" smtClean="0">
                <a:latin typeface="Calibri" pitchFamily="34" charset="0"/>
              </a:rPr>
              <a:t>)</a:t>
            </a:r>
          </a:p>
          <a:p>
            <a:pPr marL="0" lvl="0" indent="0">
              <a:buNone/>
            </a:pPr>
            <a:endParaRPr lang="en-GB" sz="1800" i="1" dirty="0" smtClean="0">
              <a:latin typeface="Calibri" pitchFamily="34" charset="0"/>
            </a:endParaRPr>
          </a:p>
          <a:p>
            <a:pPr lvl="0"/>
            <a:r>
              <a:rPr lang="en-GB" sz="1800" b="1" dirty="0" smtClean="0">
                <a:latin typeface="Calibri" pitchFamily="34" charset="0"/>
              </a:rPr>
              <a:t>No </a:t>
            </a:r>
            <a:r>
              <a:rPr lang="en-GB" sz="1800" b="1" dirty="0">
                <a:latin typeface="Calibri" pitchFamily="34" charset="0"/>
              </a:rPr>
              <a:t>allies </a:t>
            </a:r>
            <a:r>
              <a:rPr lang="en-GB" sz="1800" dirty="0">
                <a:latin typeface="Calibri" pitchFamily="34" charset="0"/>
              </a:rPr>
              <a:t>in the group </a:t>
            </a:r>
            <a:r>
              <a:rPr lang="en-GB" sz="1800" dirty="0" smtClean="0">
                <a:latin typeface="Calibri" pitchFamily="34" charset="0"/>
              </a:rPr>
              <a:t>- normative </a:t>
            </a:r>
            <a:r>
              <a:rPr lang="en-GB" sz="1800" dirty="0">
                <a:latin typeface="Calibri" pitchFamily="34" charset="0"/>
              </a:rPr>
              <a:t>pressures </a:t>
            </a:r>
            <a:r>
              <a:rPr lang="en-GB" sz="1800" dirty="0" smtClean="0">
                <a:latin typeface="Calibri" pitchFamily="34" charset="0"/>
              </a:rPr>
              <a:t>very strong</a:t>
            </a:r>
          </a:p>
          <a:p>
            <a:pPr marL="0" lvl="0" indent="0">
              <a:buNone/>
            </a:pPr>
            <a:r>
              <a:rPr lang="en-GB" sz="1800" dirty="0">
                <a:latin typeface="Calibri" pitchFamily="34" charset="0"/>
              </a:rPr>
              <a:t>	</a:t>
            </a:r>
            <a:r>
              <a:rPr lang="en-GB" sz="1800" dirty="0" smtClean="0">
                <a:latin typeface="Calibri" pitchFamily="34" charset="0"/>
              </a:rPr>
              <a:t>(e.g. American </a:t>
            </a:r>
            <a:r>
              <a:rPr lang="en-GB" sz="1800" dirty="0">
                <a:latin typeface="Calibri" pitchFamily="34" charset="0"/>
              </a:rPr>
              <a:t>study </a:t>
            </a:r>
            <a:r>
              <a:rPr lang="en-GB" sz="1800" dirty="0" smtClean="0">
                <a:latin typeface="Calibri" pitchFamily="34" charset="0"/>
              </a:rPr>
              <a:t>- of Supreme </a:t>
            </a:r>
            <a:r>
              <a:rPr lang="en-GB" sz="1800" dirty="0">
                <a:latin typeface="Calibri" pitchFamily="34" charset="0"/>
              </a:rPr>
              <a:t>Court decisions </a:t>
            </a:r>
            <a:r>
              <a:rPr lang="en-GB" sz="1800" dirty="0" smtClean="0">
                <a:latin typeface="Calibri" pitchFamily="34" charset="0"/>
              </a:rPr>
              <a:t>between 1953 </a:t>
            </a:r>
            <a:r>
              <a:rPr lang="en-GB" sz="1800" dirty="0">
                <a:latin typeface="Calibri" pitchFamily="34" charset="0"/>
              </a:rPr>
              <a:t>and </a:t>
            </a:r>
            <a:r>
              <a:rPr lang="en-GB" sz="1800" dirty="0" smtClean="0">
                <a:latin typeface="Calibri" pitchFamily="34" charset="0"/>
              </a:rPr>
              <a:t>2001)</a:t>
            </a:r>
          </a:p>
          <a:p>
            <a:pPr marL="0" lvl="0" indent="0">
              <a:buNone/>
            </a:pPr>
            <a:endParaRPr lang="en-GB" sz="1800" dirty="0" smtClean="0">
              <a:latin typeface="Calibri" pitchFamily="34" charset="0"/>
            </a:endParaRPr>
          </a:p>
          <a:p>
            <a:pPr lvl="0"/>
            <a:r>
              <a:rPr lang="en-GB" sz="1800" b="1" dirty="0">
                <a:latin typeface="Calibri" pitchFamily="34" charset="0"/>
              </a:rPr>
              <a:t>When the group is collectivistic </a:t>
            </a:r>
          </a:p>
          <a:p>
            <a:pPr marL="914400" lvl="3" indent="0">
              <a:buNone/>
            </a:pPr>
            <a:r>
              <a:rPr lang="en-GB" sz="1800" dirty="0">
                <a:latin typeface="Calibri" pitchFamily="34" charset="0"/>
              </a:rPr>
              <a:t>(e.g. Markus and Kitayama (1991, p.224):  ‘In America, the squeaky wheel gets the grease.  In Japan, the nail that stands out gets pounded down.’)</a:t>
            </a:r>
          </a:p>
          <a:p>
            <a:pPr marL="0" lvl="0" indent="0">
              <a:buNone/>
            </a:pPr>
            <a:endParaRPr lang="en-GB" sz="1800" dirty="0">
              <a:latin typeface="Calibri" pitchFamily="34" charset="0"/>
            </a:endParaRPr>
          </a:p>
          <a:p>
            <a:r>
              <a:rPr lang="en-GB" sz="1800" dirty="0" smtClean="0">
                <a:latin typeface="Calibri" pitchFamily="34" charset="0"/>
              </a:rPr>
              <a:t>Also -  </a:t>
            </a:r>
            <a:r>
              <a:rPr lang="en-GB" sz="1800" b="1" dirty="0">
                <a:latin typeface="Calibri" pitchFamily="34" charset="0"/>
              </a:rPr>
              <a:t>Low desire for individuation</a:t>
            </a:r>
          </a:p>
          <a:p>
            <a:pPr lvl="1"/>
            <a:r>
              <a:rPr lang="en-GB" sz="1800" dirty="0">
                <a:latin typeface="Calibri" pitchFamily="34" charset="0"/>
              </a:rPr>
              <a:t>Members high in Need for Individuation (</a:t>
            </a:r>
            <a:r>
              <a:rPr lang="en-GB" sz="1800" dirty="0" err="1">
                <a:latin typeface="Calibri" pitchFamily="34" charset="0"/>
              </a:rPr>
              <a:t>Maslach</a:t>
            </a:r>
            <a:r>
              <a:rPr lang="en-GB" sz="1800" dirty="0">
                <a:latin typeface="Calibri" pitchFamily="34" charset="0"/>
              </a:rPr>
              <a:t>, </a:t>
            </a:r>
            <a:r>
              <a:rPr lang="en-GB" sz="1800" dirty="0" err="1">
                <a:latin typeface="Calibri" pitchFamily="34" charset="0"/>
              </a:rPr>
              <a:t>Stapp</a:t>
            </a:r>
            <a:r>
              <a:rPr lang="en-GB" sz="1800" dirty="0">
                <a:latin typeface="Calibri" pitchFamily="34" charset="0"/>
              </a:rPr>
              <a:t>, &amp; Santee, 1985) or low in Right Wing Authoritarianism less likely to conform</a:t>
            </a:r>
          </a:p>
          <a:p>
            <a:pPr marL="0" lvl="0" indent="0">
              <a:buNone/>
            </a:pPr>
            <a:endParaRPr lang="en-GB" sz="1800" dirty="0" smtClean="0">
              <a:latin typeface="Calibri" pitchFamily="34" charset="0"/>
            </a:endParaRPr>
          </a:p>
          <a:p>
            <a:pPr marL="0" lvl="0" indent="0">
              <a:buNone/>
            </a:pPr>
            <a:endParaRPr lang="en-GB" sz="1800" dirty="0">
              <a:latin typeface="Calibri" pitchFamily="34" charset="0"/>
            </a:endParaRPr>
          </a:p>
          <a:p>
            <a:pPr lvl="1"/>
            <a:endParaRPr lang="en-GB" sz="1800" dirty="0">
              <a:latin typeface="Calibri" pitchFamily="34" charset="0"/>
            </a:endParaRPr>
          </a:p>
          <a:p>
            <a:endParaRPr lang="en-GB" dirty="0" smtClean="0"/>
          </a:p>
          <a:p>
            <a:endParaRPr lang="en-GB" dirty="0"/>
          </a:p>
        </p:txBody>
      </p:sp>
    </p:spTree>
    <p:extLst>
      <p:ext uri="{BB962C8B-B14F-4D97-AF65-F5344CB8AC3E}">
        <p14:creationId xmlns:p14="http://schemas.microsoft.com/office/powerpoint/2010/main" val="14104492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24744"/>
            <a:ext cx="8229600" cy="648072"/>
          </a:xfrm>
        </p:spPr>
        <p:txBody>
          <a:bodyPr>
            <a:normAutofit fontScale="90000"/>
          </a:bodyPr>
          <a:lstStyle/>
          <a:p>
            <a:pPr lvl="0" algn="ctr"/>
            <a:r>
              <a:rPr lang="en-GB" sz="2200" b="1" dirty="0">
                <a:latin typeface="Arial" pitchFamily="34" charset="0"/>
                <a:cs typeface="Arial" pitchFamily="34" charset="0"/>
              </a:rPr>
              <a:t>Minority Influence</a:t>
            </a:r>
            <a:r>
              <a:rPr lang="en-GB" dirty="0"/>
              <a:t/>
            </a:r>
            <a:br>
              <a:rPr lang="en-GB" dirty="0"/>
            </a:br>
            <a:endParaRPr lang="en-GB" dirty="0"/>
          </a:p>
        </p:txBody>
      </p:sp>
      <p:sp>
        <p:nvSpPr>
          <p:cNvPr id="3" name="Content Placeholder 2"/>
          <p:cNvSpPr>
            <a:spLocks noGrp="1"/>
          </p:cNvSpPr>
          <p:nvPr>
            <p:ph idx="1"/>
          </p:nvPr>
        </p:nvSpPr>
        <p:spPr>
          <a:xfrm>
            <a:off x="467544" y="1340768"/>
            <a:ext cx="8229600" cy="5832648"/>
          </a:xfrm>
        </p:spPr>
        <p:txBody>
          <a:bodyPr>
            <a:normAutofit fontScale="92500" lnSpcReduction="20000"/>
          </a:bodyPr>
          <a:lstStyle/>
          <a:p>
            <a:pPr marL="0" indent="0">
              <a:buNone/>
            </a:pPr>
            <a:r>
              <a:rPr lang="en-GB" sz="1900" dirty="0" smtClean="0">
                <a:latin typeface="Calibri" pitchFamily="34" charset="0"/>
              </a:rPr>
              <a:t>Minority influence on direct attitudes can be weak – e.g. may not </a:t>
            </a:r>
          </a:p>
          <a:p>
            <a:pPr marL="0" indent="0">
              <a:buNone/>
            </a:pPr>
            <a:r>
              <a:rPr lang="en-GB" sz="1900" dirty="0" smtClean="0">
                <a:latin typeface="Calibri" pitchFamily="34" charset="0"/>
              </a:rPr>
              <a:t>want to identify with the minority group</a:t>
            </a:r>
          </a:p>
          <a:p>
            <a:pPr marL="0" indent="0">
              <a:buNone/>
            </a:pPr>
            <a:endParaRPr lang="en-GB" sz="1900" dirty="0">
              <a:latin typeface="Calibri" pitchFamily="34" charset="0"/>
            </a:endParaRPr>
          </a:p>
          <a:p>
            <a:pPr marL="0" indent="0">
              <a:buNone/>
            </a:pPr>
            <a:r>
              <a:rPr lang="en-GB" sz="1900" dirty="0" smtClean="0">
                <a:latin typeface="Calibri" pitchFamily="34" charset="0"/>
              </a:rPr>
              <a:t>Individuals </a:t>
            </a:r>
            <a:r>
              <a:rPr lang="en-GB" sz="1900" dirty="0">
                <a:latin typeface="Calibri" pitchFamily="34" charset="0"/>
              </a:rPr>
              <a:t>or minority groups </a:t>
            </a:r>
            <a:r>
              <a:rPr lang="en-GB" sz="1900" b="1" dirty="0">
                <a:latin typeface="Calibri" pitchFamily="34" charset="0"/>
              </a:rPr>
              <a:t>can</a:t>
            </a:r>
            <a:r>
              <a:rPr lang="en-GB" sz="1900" dirty="0">
                <a:latin typeface="Calibri" pitchFamily="34" charset="0"/>
              </a:rPr>
              <a:t> effect change</a:t>
            </a:r>
          </a:p>
          <a:p>
            <a:pPr marL="0" indent="0">
              <a:buNone/>
            </a:pPr>
            <a:r>
              <a:rPr lang="en-GB" sz="1900" dirty="0">
                <a:latin typeface="Calibri" pitchFamily="34" charset="0"/>
              </a:rPr>
              <a:t> </a:t>
            </a:r>
            <a:endParaRPr lang="en-GB" sz="1900" dirty="0" smtClean="0">
              <a:latin typeface="Calibri" pitchFamily="34" charset="0"/>
            </a:endParaRPr>
          </a:p>
          <a:p>
            <a:pPr marL="0" indent="0">
              <a:buNone/>
            </a:pPr>
            <a:endParaRPr lang="en-GB" sz="1900" dirty="0">
              <a:latin typeface="Calibri" pitchFamily="34" charset="0"/>
            </a:endParaRPr>
          </a:p>
          <a:p>
            <a:r>
              <a:rPr lang="en-GB" sz="1900" b="1" dirty="0" smtClean="0">
                <a:latin typeface="Calibri" pitchFamily="34" charset="0"/>
              </a:rPr>
              <a:t>Consistency</a:t>
            </a:r>
            <a:r>
              <a:rPr lang="en-GB" sz="1900" dirty="0" smtClean="0">
                <a:latin typeface="Calibri" pitchFamily="34" charset="0"/>
              </a:rPr>
              <a:t> </a:t>
            </a:r>
          </a:p>
          <a:p>
            <a:endParaRPr lang="en-GB" sz="1900" dirty="0">
              <a:latin typeface="Calibri" pitchFamily="34" charset="0"/>
            </a:endParaRPr>
          </a:p>
          <a:p>
            <a:pPr lvl="1"/>
            <a:r>
              <a:rPr lang="en-GB" sz="1900" dirty="0" smtClean="0">
                <a:latin typeface="Calibri" pitchFamily="34" charset="0"/>
              </a:rPr>
              <a:t>If individual/minority </a:t>
            </a:r>
            <a:r>
              <a:rPr lang="en-GB" sz="1900" dirty="0">
                <a:latin typeface="Calibri" pitchFamily="34" charset="0"/>
              </a:rPr>
              <a:t>group </a:t>
            </a:r>
            <a:r>
              <a:rPr lang="en-GB" sz="1900" dirty="0" smtClean="0">
                <a:latin typeface="Calibri" pitchFamily="34" charset="0"/>
              </a:rPr>
              <a:t>stays consistent </a:t>
            </a:r>
            <a:r>
              <a:rPr lang="en-GB" sz="1900" dirty="0">
                <a:latin typeface="Calibri" pitchFamily="34" charset="0"/>
              </a:rPr>
              <a:t>and unwavering, they will be noticed and their views might even become adopted by the </a:t>
            </a:r>
            <a:r>
              <a:rPr lang="en-GB" sz="1900" dirty="0" smtClean="0">
                <a:latin typeface="Calibri" pitchFamily="34" charset="0"/>
              </a:rPr>
              <a:t>majority </a:t>
            </a:r>
          </a:p>
          <a:p>
            <a:pPr lvl="1"/>
            <a:endParaRPr lang="en-GB" sz="1900" dirty="0" smtClean="0">
              <a:latin typeface="Calibri" pitchFamily="34" charset="0"/>
            </a:endParaRPr>
          </a:p>
          <a:p>
            <a:pPr marL="0" indent="0" algn="r">
              <a:buNone/>
            </a:pPr>
            <a:r>
              <a:rPr lang="en-GB" sz="1900" dirty="0" smtClean="0">
                <a:latin typeface="Calibri" pitchFamily="34" charset="0"/>
              </a:rPr>
              <a:t>(</a:t>
            </a:r>
            <a:r>
              <a:rPr lang="en-GB" sz="1900" dirty="0">
                <a:latin typeface="Calibri" pitchFamily="34" charset="0"/>
              </a:rPr>
              <a:t>Moscovici and </a:t>
            </a:r>
            <a:r>
              <a:rPr lang="en-GB" sz="1900" smtClean="0">
                <a:latin typeface="Calibri" pitchFamily="34" charset="0"/>
              </a:rPr>
              <a:t>Personnaz, </a:t>
            </a:r>
            <a:r>
              <a:rPr lang="en-GB" sz="1900" dirty="0" smtClean="0">
                <a:latin typeface="Calibri" pitchFamily="34" charset="0"/>
              </a:rPr>
              <a:t>1980)</a:t>
            </a:r>
            <a:endParaRPr lang="en-GB" sz="1900" dirty="0">
              <a:latin typeface="Calibri" pitchFamily="34" charset="0"/>
            </a:endParaRPr>
          </a:p>
          <a:p>
            <a:endParaRPr lang="en-GB" sz="1900" dirty="0" smtClean="0">
              <a:latin typeface="Calibri" pitchFamily="34" charset="0"/>
            </a:endParaRPr>
          </a:p>
          <a:p>
            <a:r>
              <a:rPr lang="en-GB" sz="1900" dirty="0">
                <a:latin typeface="Calibri" pitchFamily="34" charset="0"/>
              </a:rPr>
              <a:t> </a:t>
            </a:r>
            <a:r>
              <a:rPr lang="en-GB" sz="1900" b="1" dirty="0" smtClean="0">
                <a:latin typeface="Calibri" pitchFamily="34" charset="0"/>
              </a:rPr>
              <a:t>Informational </a:t>
            </a:r>
            <a:r>
              <a:rPr lang="en-GB" sz="1900" b="1" dirty="0">
                <a:latin typeface="Calibri" pitchFamily="34" charset="0"/>
              </a:rPr>
              <a:t>social influence</a:t>
            </a:r>
            <a:r>
              <a:rPr lang="en-GB" sz="1900" dirty="0">
                <a:latin typeface="Calibri" pitchFamily="34" charset="0"/>
              </a:rPr>
              <a:t> </a:t>
            </a:r>
            <a:endParaRPr lang="en-GB" sz="1900" dirty="0" smtClean="0">
              <a:latin typeface="Calibri" pitchFamily="34" charset="0"/>
            </a:endParaRPr>
          </a:p>
          <a:p>
            <a:pPr marL="0" indent="0">
              <a:buNone/>
            </a:pPr>
            <a:endParaRPr lang="en-GB" sz="1900" dirty="0">
              <a:latin typeface="Calibri" pitchFamily="34" charset="0"/>
            </a:endParaRPr>
          </a:p>
          <a:p>
            <a:pPr lvl="1"/>
            <a:r>
              <a:rPr lang="en-GB" sz="1900" dirty="0" smtClean="0">
                <a:latin typeface="Calibri" pitchFamily="34" charset="0"/>
              </a:rPr>
              <a:t>Individuals/minority groups can rarely employ normative social influence </a:t>
            </a:r>
          </a:p>
          <a:p>
            <a:pPr lvl="1"/>
            <a:endParaRPr lang="en-GB" sz="1900" dirty="0" smtClean="0">
              <a:latin typeface="Calibri" pitchFamily="34" charset="0"/>
            </a:endParaRPr>
          </a:p>
          <a:p>
            <a:pPr lvl="1"/>
            <a:r>
              <a:rPr lang="en-GB" sz="1900" dirty="0" smtClean="0">
                <a:latin typeface="Calibri" pitchFamily="34" charset="0"/>
              </a:rPr>
              <a:t>Need </a:t>
            </a:r>
            <a:r>
              <a:rPr lang="en-GB" sz="1900" dirty="0">
                <a:latin typeface="Calibri" pitchFamily="34" charset="0"/>
              </a:rPr>
              <a:t>to </a:t>
            </a:r>
            <a:r>
              <a:rPr lang="en-GB" sz="1900" b="1" dirty="0">
                <a:latin typeface="Calibri" pitchFamily="34" charset="0"/>
              </a:rPr>
              <a:t>introduce new and unexpected information</a:t>
            </a:r>
            <a:r>
              <a:rPr lang="en-GB" sz="1900" dirty="0">
                <a:latin typeface="Calibri" pitchFamily="34" charset="0"/>
              </a:rPr>
              <a:t> to the group </a:t>
            </a:r>
            <a:endParaRPr lang="en-GB" sz="1800" dirty="0">
              <a:latin typeface="Calibri" pitchFamily="34" charset="0"/>
            </a:endParaRPr>
          </a:p>
          <a:p>
            <a:pPr marL="0" indent="0" algn="r">
              <a:buNone/>
            </a:pPr>
            <a:r>
              <a:rPr lang="en-GB" sz="1900" i="1" dirty="0" smtClean="0">
                <a:latin typeface="Calibri" pitchFamily="34" charset="0"/>
              </a:rPr>
              <a:t>	(e.g</a:t>
            </a:r>
            <a:r>
              <a:rPr lang="en-GB" sz="1900" i="1" dirty="0">
                <a:latin typeface="Calibri" pitchFamily="34" charset="0"/>
              </a:rPr>
              <a:t>. De </a:t>
            </a:r>
            <a:r>
              <a:rPr lang="en-GB" sz="1900" i="1" dirty="0" err="1">
                <a:latin typeface="Calibri" pitchFamily="34" charset="0"/>
              </a:rPr>
              <a:t>Dreu</a:t>
            </a:r>
            <a:r>
              <a:rPr lang="en-GB" sz="1900" i="1" dirty="0">
                <a:latin typeface="Calibri" pitchFamily="34" charset="0"/>
              </a:rPr>
              <a:t> and De </a:t>
            </a:r>
            <a:r>
              <a:rPr lang="en-GB" sz="1900" i="1" dirty="0" err="1">
                <a:latin typeface="Calibri" pitchFamily="34" charset="0"/>
              </a:rPr>
              <a:t>Vries</a:t>
            </a:r>
            <a:r>
              <a:rPr lang="en-GB" sz="1900" i="1" dirty="0">
                <a:latin typeface="Calibri" pitchFamily="34" charset="0"/>
              </a:rPr>
              <a:t>, 2001; Levine, Moreland and Chiles, 2001; Wood, Pool, </a:t>
            </a:r>
            <a:r>
              <a:rPr lang="en-GB" sz="1900" i="1" dirty="0" err="1">
                <a:latin typeface="Calibri" pitchFamily="34" charset="0"/>
              </a:rPr>
              <a:t>Leck</a:t>
            </a:r>
            <a:r>
              <a:rPr lang="en-GB" sz="1900" i="1" dirty="0">
                <a:latin typeface="Calibri" pitchFamily="34" charset="0"/>
              </a:rPr>
              <a:t> and Purvis, 1996)</a:t>
            </a:r>
          </a:p>
          <a:p>
            <a:pPr marL="0" indent="0" algn="r">
              <a:buNone/>
            </a:pPr>
            <a:r>
              <a:rPr lang="en-GB" sz="1800" dirty="0" smtClean="0">
                <a:latin typeface="Calibri" pitchFamily="34" charset="0"/>
              </a:rPr>
              <a:t> </a:t>
            </a:r>
            <a:endParaRPr lang="en-GB" sz="1800" dirty="0">
              <a:latin typeface="Calibri" pitchFamily="34" charset="0"/>
            </a:endParaRPr>
          </a:p>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1628800"/>
            <a:ext cx="2109787" cy="1627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9828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704088"/>
            <a:ext cx="8229600" cy="420656"/>
          </a:xfrm>
        </p:spPr>
        <p:txBody>
          <a:bodyPr>
            <a:normAutofit/>
          </a:bodyPr>
          <a:lstStyle/>
          <a:p>
            <a:pPr algn="ctr" eaLnBrk="1" hangingPunct="1"/>
            <a:r>
              <a:rPr lang="en-GB" sz="2000" b="1" dirty="0" smtClean="0">
                <a:latin typeface="Arial" pitchFamily="34" charset="0"/>
                <a:cs typeface="Arial" pitchFamily="34" charset="0"/>
              </a:rPr>
              <a:t>Bases of Social Power</a:t>
            </a:r>
            <a:endParaRPr lang="en-US" sz="2000" b="1" dirty="0" smtClean="0">
              <a:latin typeface="Arial" pitchFamily="34" charset="0"/>
              <a:cs typeface="Arial" pitchFamily="34" charset="0"/>
            </a:endParaRPr>
          </a:p>
        </p:txBody>
      </p:sp>
      <p:sp>
        <p:nvSpPr>
          <p:cNvPr id="20483" name="Rectangle 3"/>
          <p:cNvSpPr>
            <a:spLocks noGrp="1" noChangeArrowheads="1"/>
          </p:cNvSpPr>
          <p:nvPr>
            <p:ph idx="1"/>
          </p:nvPr>
        </p:nvSpPr>
        <p:spPr>
          <a:xfrm>
            <a:off x="457200" y="1340768"/>
            <a:ext cx="8507288" cy="5517232"/>
          </a:xfrm>
        </p:spPr>
        <p:txBody>
          <a:bodyPr>
            <a:normAutofit lnSpcReduction="10000"/>
          </a:bodyPr>
          <a:lstStyle/>
          <a:p>
            <a:pPr eaLnBrk="1" hangingPunct="1"/>
            <a:r>
              <a:rPr lang="en-GB" sz="1800" dirty="0" smtClean="0">
                <a:latin typeface="Calibri" pitchFamily="34" charset="0"/>
              </a:rPr>
              <a:t>French and Raven (1959)</a:t>
            </a:r>
          </a:p>
          <a:p>
            <a:pPr eaLnBrk="1" hangingPunct="1"/>
            <a:endParaRPr lang="en-GB" sz="1800" dirty="0" smtClean="0">
              <a:latin typeface="Calibri" pitchFamily="34" charset="0"/>
            </a:endParaRPr>
          </a:p>
          <a:p>
            <a:pPr lvl="1" eaLnBrk="1" hangingPunct="1"/>
            <a:r>
              <a:rPr lang="en-GB" sz="1800" b="1" dirty="0" smtClean="0">
                <a:latin typeface="Calibri" pitchFamily="34" charset="0"/>
              </a:rPr>
              <a:t>Reward</a:t>
            </a:r>
            <a:r>
              <a:rPr lang="en-GB" sz="1800" dirty="0" smtClean="0">
                <a:latin typeface="Calibri" pitchFamily="34" charset="0"/>
              </a:rPr>
              <a:t> – having the ability to reward someone for doing something for you</a:t>
            </a:r>
          </a:p>
          <a:p>
            <a:pPr lvl="1" eaLnBrk="1" hangingPunct="1"/>
            <a:endParaRPr lang="en-GB" sz="1800" dirty="0" smtClean="0">
              <a:latin typeface="Calibri" pitchFamily="34" charset="0"/>
            </a:endParaRPr>
          </a:p>
          <a:p>
            <a:pPr lvl="1" eaLnBrk="1" hangingPunct="1"/>
            <a:r>
              <a:rPr lang="en-GB" sz="1800" b="1" dirty="0" smtClean="0">
                <a:latin typeface="Calibri" pitchFamily="34" charset="0"/>
              </a:rPr>
              <a:t>Coercion</a:t>
            </a:r>
            <a:r>
              <a:rPr lang="en-GB" sz="1800" dirty="0" smtClean="0">
                <a:latin typeface="Calibri" pitchFamily="34" charset="0"/>
              </a:rPr>
              <a:t> – having the ability to punish someone for not doing something for you</a:t>
            </a:r>
          </a:p>
          <a:p>
            <a:pPr lvl="1" eaLnBrk="1" hangingPunct="1"/>
            <a:endParaRPr lang="en-GB" sz="1800" dirty="0" smtClean="0">
              <a:latin typeface="Calibri" pitchFamily="34" charset="0"/>
            </a:endParaRPr>
          </a:p>
          <a:p>
            <a:pPr lvl="1" eaLnBrk="1" hangingPunct="1"/>
            <a:r>
              <a:rPr lang="en-GB" sz="1800" b="1" dirty="0" smtClean="0">
                <a:latin typeface="Calibri" pitchFamily="34" charset="0"/>
              </a:rPr>
              <a:t>Expertise</a:t>
            </a:r>
            <a:r>
              <a:rPr lang="en-GB" sz="1800" dirty="0" smtClean="0">
                <a:latin typeface="Calibri" pitchFamily="34" charset="0"/>
              </a:rPr>
              <a:t> – possessing knowledge or skills that others need or trust</a:t>
            </a:r>
          </a:p>
          <a:p>
            <a:pPr lvl="1" eaLnBrk="1" hangingPunct="1"/>
            <a:endParaRPr lang="en-GB" sz="1800" dirty="0" smtClean="0">
              <a:latin typeface="Calibri" pitchFamily="34" charset="0"/>
            </a:endParaRPr>
          </a:p>
          <a:p>
            <a:pPr lvl="1" eaLnBrk="1" hangingPunct="1"/>
            <a:r>
              <a:rPr lang="en-GB" sz="1800" b="1" dirty="0" smtClean="0">
                <a:latin typeface="Calibri" pitchFamily="34" charset="0"/>
              </a:rPr>
              <a:t>Information</a:t>
            </a:r>
            <a:r>
              <a:rPr lang="en-GB" sz="1800" dirty="0" smtClean="0">
                <a:latin typeface="Calibri" pitchFamily="34" charset="0"/>
              </a:rPr>
              <a:t> – having information that persuades someone else (do not have to be expert)</a:t>
            </a:r>
          </a:p>
          <a:p>
            <a:pPr lvl="1" eaLnBrk="1" hangingPunct="1"/>
            <a:endParaRPr lang="en-GB" sz="1800" dirty="0" smtClean="0">
              <a:latin typeface="Calibri" pitchFamily="34" charset="0"/>
            </a:endParaRPr>
          </a:p>
          <a:p>
            <a:pPr lvl="1" eaLnBrk="1" hangingPunct="1"/>
            <a:r>
              <a:rPr lang="en-GB" sz="1800" b="1" dirty="0" smtClean="0">
                <a:latin typeface="Calibri" pitchFamily="34" charset="0"/>
              </a:rPr>
              <a:t>Referent power</a:t>
            </a:r>
            <a:r>
              <a:rPr lang="en-GB" sz="1800" dirty="0" smtClean="0">
                <a:latin typeface="Calibri" pitchFamily="34" charset="0"/>
              </a:rPr>
              <a:t> – being a source that someone else would like to be like</a:t>
            </a:r>
          </a:p>
          <a:p>
            <a:pPr lvl="1" eaLnBrk="1" hangingPunct="1"/>
            <a:endParaRPr lang="en-GB" sz="1800" dirty="0" smtClean="0">
              <a:latin typeface="Calibri" pitchFamily="34" charset="0"/>
            </a:endParaRPr>
          </a:p>
          <a:p>
            <a:pPr lvl="1" eaLnBrk="1" hangingPunct="1"/>
            <a:r>
              <a:rPr lang="en-GB" sz="1800" b="1" dirty="0" smtClean="0">
                <a:latin typeface="Calibri" pitchFamily="34" charset="0"/>
              </a:rPr>
              <a:t>Legitimate authority</a:t>
            </a:r>
            <a:r>
              <a:rPr lang="en-GB" sz="1800" dirty="0" smtClean="0">
                <a:latin typeface="Calibri" pitchFamily="34" charset="0"/>
              </a:rPr>
              <a:t> – someone in a position of power who has the right to make a request (police, parent)</a:t>
            </a:r>
          </a:p>
          <a:p>
            <a:pPr lvl="1" eaLnBrk="1" hangingPunct="1"/>
            <a:endParaRPr lang="en-GB" sz="1800" dirty="0" smtClean="0">
              <a:latin typeface="Calibri" pitchFamily="34" charset="0"/>
            </a:endParaRPr>
          </a:p>
          <a:p>
            <a:pPr lvl="1" eaLnBrk="1" hangingPunct="1"/>
            <a:r>
              <a:rPr lang="en-GB" sz="1800" b="1" dirty="0" smtClean="0">
                <a:latin typeface="Calibri" pitchFamily="34" charset="0"/>
              </a:rPr>
              <a:t>Helplessness</a:t>
            </a:r>
            <a:r>
              <a:rPr lang="en-GB" sz="1800" dirty="0" smtClean="0">
                <a:latin typeface="Calibri" pitchFamily="34" charset="0"/>
              </a:rPr>
              <a:t> – someone we have a social responsibility for (child, person with disability)</a:t>
            </a:r>
            <a:endParaRPr lang="en-GB" sz="1800" b="1" dirty="0" smtClean="0">
              <a:latin typeface="Calibri" pitchFamily="34" charset="0"/>
            </a:endParaRPr>
          </a:p>
          <a:p>
            <a:pPr lvl="1" eaLnBrk="1" hangingPunct="1"/>
            <a:endParaRPr lang="en-US" sz="1800" dirty="0" smtClean="0"/>
          </a:p>
        </p:txBody>
      </p:sp>
    </p:spTree>
    <p:extLst>
      <p:ext uri="{BB962C8B-B14F-4D97-AF65-F5344CB8AC3E}">
        <p14:creationId xmlns:p14="http://schemas.microsoft.com/office/powerpoint/2010/main" val="20885492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type="body" idx="1"/>
          </p:nvPr>
        </p:nvSpPr>
        <p:spPr>
          <a:xfrm>
            <a:off x="179512" y="836712"/>
            <a:ext cx="5832648" cy="6093296"/>
          </a:xfrm>
        </p:spPr>
        <p:txBody>
          <a:bodyPr>
            <a:normAutofit lnSpcReduction="10000"/>
          </a:bodyPr>
          <a:lstStyle/>
          <a:p>
            <a:pPr>
              <a:defRPr/>
            </a:pPr>
            <a:r>
              <a:rPr lang="en-GB" sz="1900" b="1" dirty="0" smtClean="0">
                <a:latin typeface="Calibri" pitchFamily="34" charset="0"/>
              </a:rPr>
              <a:t>Conformity</a:t>
            </a:r>
            <a:r>
              <a:rPr lang="en-GB" sz="1900" dirty="0" smtClean="0">
                <a:latin typeface="Calibri" pitchFamily="34" charset="0"/>
              </a:rPr>
              <a:t> - the </a:t>
            </a:r>
            <a:r>
              <a:rPr lang="en-GB" sz="1900" dirty="0">
                <a:latin typeface="Calibri" pitchFamily="34" charset="0"/>
              </a:rPr>
              <a:t>tendency to change one’s beliefs or behaviours to match those of others (</a:t>
            </a:r>
            <a:r>
              <a:rPr lang="en-GB" sz="1900" dirty="0" err="1">
                <a:latin typeface="Calibri" pitchFamily="34" charset="0"/>
              </a:rPr>
              <a:t>Cialdini</a:t>
            </a:r>
            <a:r>
              <a:rPr lang="en-GB" sz="1900" dirty="0">
                <a:latin typeface="Calibri" pitchFamily="34" charset="0"/>
              </a:rPr>
              <a:t> &amp; Goldstein, 2004</a:t>
            </a:r>
            <a:r>
              <a:rPr lang="en-GB" sz="1900" dirty="0" smtClean="0">
                <a:latin typeface="Calibri" pitchFamily="34" charset="0"/>
              </a:rPr>
              <a:t>)</a:t>
            </a:r>
            <a:r>
              <a:rPr lang="en-GB" sz="1900" dirty="0">
                <a:latin typeface="Calibri" pitchFamily="34" charset="0"/>
              </a:rPr>
              <a:t> - yielding to group pressure</a:t>
            </a:r>
          </a:p>
          <a:p>
            <a:pPr eaLnBrk="1" hangingPunct="1">
              <a:buFont typeface="Wingdings" pitchFamily="2" charset="2"/>
              <a:buNone/>
              <a:defRPr/>
            </a:pPr>
            <a:endParaRPr lang="en-GB" sz="1900" dirty="0" smtClean="0">
              <a:latin typeface="Calibri" pitchFamily="34" charset="0"/>
            </a:endParaRPr>
          </a:p>
          <a:p>
            <a:pPr eaLnBrk="1" hangingPunct="1">
              <a:buFont typeface="Wingdings" pitchFamily="2" charset="2"/>
              <a:buNone/>
              <a:defRPr/>
            </a:pPr>
            <a:r>
              <a:rPr lang="en-GB" sz="1900" dirty="0" smtClean="0">
                <a:latin typeface="Calibri" pitchFamily="34" charset="0"/>
              </a:rPr>
              <a:t>	Following the example of peers</a:t>
            </a:r>
          </a:p>
          <a:p>
            <a:pPr eaLnBrk="1" hangingPunct="1">
              <a:buFont typeface="Wingdings" pitchFamily="2" charset="2"/>
              <a:buNone/>
              <a:defRPr/>
            </a:pPr>
            <a:endParaRPr lang="en-GB" sz="1900" dirty="0" smtClean="0">
              <a:latin typeface="Calibri" pitchFamily="34" charset="0"/>
            </a:endParaRPr>
          </a:p>
          <a:p>
            <a:pPr eaLnBrk="1" hangingPunct="1">
              <a:buFont typeface="Wingdings" pitchFamily="2" charset="2"/>
              <a:buNone/>
              <a:defRPr/>
            </a:pPr>
            <a:endParaRPr lang="en-GB" sz="1900" dirty="0" smtClean="0">
              <a:latin typeface="Calibri" pitchFamily="34" charset="0"/>
            </a:endParaRPr>
          </a:p>
          <a:p>
            <a:pPr>
              <a:defRPr/>
            </a:pPr>
            <a:r>
              <a:rPr lang="en-GB" sz="1900" b="1" dirty="0">
                <a:latin typeface="Calibri" pitchFamily="34" charset="0"/>
              </a:rPr>
              <a:t>Compliance</a:t>
            </a:r>
            <a:r>
              <a:rPr lang="en-GB" sz="1900" dirty="0">
                <a:latin typeface="Calibri" pitchFamily="34" charset="0"/>
              </a:rPr>
              <a:t> – doing what we are asked to do, even though we might prefer not to (Taylor et al., 2006)</a:t>
            </a:r>
          </a:p>
          <a:p>
            <a:pPr eaLnBrk="1" hangingPunct="1">
              <a:buFont typeface="Wingdings" pitchFamily="2" charset="2"/>
              <a:buNone/>
              <a:defRPr/>
            </a:pPr>
            <a:endParaRPr lang="en-GB" sz="1900" dirty="0">
              <a:latin typeface="Calibri" pitchFamily="34" charset="0"/>
            </a:endParaRPr>
          </a:p>
          <a:p>
            <a:pPr eaLnBrk="1" hangingPunct="1">
              <a:buFont typeface="Wingdings" pitchFamily="2" charset="2"/>
              <a:buNone/>
              <a:defRPr/>
            </a:pPr>
            <a:endParaRPr lang="en-GB" sz="1900" dirty="0" smtClean="0">
              <a:latin typeface="Calibri" pitchFamily="34" charset="0"/>
            </a:endParaRPr>
          </a:p>
          <a:p>
            <a:pPr>
              <a:defRPr/>
            </a:pPr>
            <a:r>
              <a:rPr lang="en-GB" sz="1900" b="1" dirty="0" smtClean="0">
                <a:latin typeface="Calibri" pitchFamily="34" charset="0"/>
              </a:rPr>
              <a:t>Obedience</a:t>
            </a:r>
            <a:r>
              <a:rPr lang="en-GB" sz="1900" dirty="0" smtClean="0">
                <a:latin typeface="Calibri" pitchFamily="34" charset="0"/>
              </a:rPr>
              <a:t>–  </a:t>
            </a:r>
            <a:r>
              <a:rPr lang="en-GB" sz="1900" dirty="0">
                <a:latin typeface="Calibri" pitchFamily="34" charset="0"/>
              </a:rPr>
              <a:t>complying with orders from a person of higher social status within a hierarchy or chain of command </a:t>
            </a:r>
            <a:r>
              <a:rPr lang="en-GB" sz="1900" dirty="0" smtClean="0">
                <a:latin typeface="Calibri" pitchFamily="34" charset="0"/>
              </a:rPr>
              <a:t>(</a:t>
            </a:r>
            <a:r>
              <a:rPr lang="en-GB" sz="1900" dirty="0">
                <a:latin typeface="Calibri" pitchFamily="34" charset="0"/>
              </a:rPr>
              <a:t>Miller, 1995).</a:t>
            </a:r>
            <a:endParaRPr lang="en-GB" sz="1900" b="1" dirty="0" smtClean="0">
              <a:latin typeface="Calibri" pitchFamily="34" charset="0"/>
            </a:endParaRPr>
          </a:p>
          <a:p>
            <a:pPr eaLnBrk="1" hangingPunct="1">
              <a:defRPr/>
            </a:pPr>
            <a:endParaRPr lang="en-GB" sz="1900" dirty="0" smtClean="0">
              <a:latin typeface="Calibri" pitchFamily="34" charset="0"/>
            </a:endParaRPr>
          </a:p>
          <a:p>
            <a:pPr eaLnBrk="1" hangingPunct="1">
              <a:buFont typeface="Wingdings" pitchFamily="2" charset="2"/>
              <a:buNone/>
              <a:defRPr/>
            </a:pPr>
            <a:r>
              <a:rPr lang="en-GB" sz="1900" dirty="0" smtClean="0">
                <a:latin typeface="Calibri" pitchFamily="34" charset="0"/>
              </a:rPr>
              <a:t>	Following the direction of an authority figure</a:t>
            </a:r>
          </a:p>
          <a:p>
            <a:pPr eaLnBrk="1" hangingPunct="1">
              <a:buFont typeface="Wingdings" pitchFamily="2" charset="2"/>
              <a:buNone/>
              <a:defRPr/>
            </a:pPr>
            <a:endParaRPr lang="en-GB" sz="1900" b="1" dirty="0">
              <a:latin typeface="Calibri" pitchFamily="34" charset="0"/>
            </a:endParaRPr>
          </a:p>
          <a:p>
            <a:pPr>
              <a:defRPr/>
            </a:pPr>
            <a:r>
              <a:rPr lang="en-GB" sz="1900" b="1" dirty="0" smtClean="0">
                <a:latin typeface="Calibri" pitchFamily="34" charset="0"/>
              </a:rPr>
              <a:t>The power of legitimate authority </a:t>
            </a:r>
            <a:r>
              <a:rPr lang="en-GB" sz="1900" dirty="0" smtClean="0">
                <a:latin typeface="Calibri" pitchFamily="34" charset="0"/>
              </a:rPr>
              <a:t>– possibly the most dangerous form of power – open to abuse</a:t>
            </a:r>
          </a:p>
          <a:p>
            <a:pPr eaLnBrk="1" hangingPunct="1">
              <a:buFont typeface="Wingdings" pitchFamily="2" charset="2"/>
              <a:buNone/>
              <a:defRPr/>
            </a:pPr>
            <a:endParaRPr lang="en-GB" sz="1800" b="1" dirty="0">
              <a:latin typeface="Calibri" pitchFamily="34" charset="0"/>
            </a:endParaRPr>
          </a:p>
          <a:p>
            <a:pPr eaLnBrk="1" hangingPunct="1">
              <a:buFont typeface="Wingdings" pitchFamily="2" charset="2"/>
              <a:buNone/>
              <a:defRPr/>
            </a:pPr>
            <a:endParaRPr lang="en-GB" sz="1800" b="1" dirty="0" smtClean="0">
              <a:latin typeface="Calibri" pitchFamily="34" charset="0"/>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7510" y="4293096"/>
            <a:ext cx="3010920" cy="20554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descr="http://img.ehowcdn.com/article-new/ehow/images/a07/og/53/media-influences-juvenile-delinquency-800x800.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7509" y="1196752"/>
            <a:ext cx="3031915"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91370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2" end="2"/>
                                            </p:txEl>
                                          </p:spTgt>
                                        </p:tgtEl>
                                        <p:attrNameLst>
                                          <p:attrName>style.visibility</p:attrName>
                                        </p:attrNameLst>
                                      </p:cBhvr>
                                      <p:to>
                                        <p:strVal val="visible"/>
                                      </p:to>
                                    </p:set>
                                    <p:anim calcmode="lin" valueType="num">
                                      <p:cBhvr additive="base">
                                        <p:cTn id="7"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9699">
                                            <p:txEl>
                                              <p:pRg st="5" end="5"/>
                                            </p:txEl>
                                          </p:spTgt>
                                        </p:tgtEl>
                                        <p:attrNameLst>
                                          <p:attrName>style.visibility</p:attrName>
                                        </p:attrNameLst>
                                      </p:cBhvr>
                                      <p:to>
                                        <p:strVal val="visible"/>
                                      </p:to>
                                    </p:set>
                                    <p:anim calcmode="lin" valueType="num">
                                      <p:cBhvr additive="base">
                                        <p:cTn id="11" dur="500" fill="hold"/>
                                        <p:tgtEl>
                                          <p:spTgt spid="29699">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969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29699">
                                            <p:txEl>
                                              <p:pRg st="8" end="8"/>
                                            </p:txEl>
                                          </p:spTgt>
                                        </p:tgtEl>
                                        <p:attrNameLst>
                                          <p:attrName>style.visibility</p:attrName>
                                        </p:attrNameLst>
                                      </p:cBhvr>
                                      <p:to>
                                        <p:strVal val="visible"/>
                                      </p:to>
                                    </p:set>
                                    <p:anim calcmode="lin" valueType="num">
                                      <p:cBhvr additive="base">
                                        <p:cTn id="17" dur="500" fill="hold"/>
                                        <p:tgtEl>
                                          <p:spTgt spid="29699">
                                            <p:txEl>
                                              <p:pRg st="8" end="8"/>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969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29699">
                                            <p:txEl>
                                              <p:pRg st="10" end="10"/>
                                            </p:txEl>
                                          </p:spTgt>
                                        </p:tgtEl>
                                        <p:attrNameLst>
                                          <p:attrName>style.visibility</p:attrName>
                                        </p:attrNameLst>
                                      </p:cBhvr>
                                      <p:to>
                                        <p:strVal val="visible"/>
                                      </p:to>
                                    </p:set>
                                    <p:anim calcmode="lin" valueType="num">
                                      <p:cBhvr additive="base">
                                        <p:cTn id="23" dur="500" fill="hold"/>
                                        <p:tgtEl>
                                          <p:spTgt spid="29699">
                                            <p:txEl>
                                              <p:pRg st="10" end="1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969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9699">
                                            <p:txEl>
                                              <p:pRg st="12" end="12"/>
                                            </p:txEl>
                                          </p:spTgt>
                                        </p:tgtEl>
                                        <p:attrNameLst>
                                          <p:attrName>style.visibility</p:attrName>
                                        </p:attrNameLst>
                                      </p:cBhvr>
                                      <p:to>
                                        <p:strVal val="visible"/>
                                      </p:to>
                                    </p:set>
                                    <p:anim calcmode="lin" valueType="num">
                                      <p:cBhvr additive="base">
                                        <p:cTn id="29" dur="500" fill="hold"/>
                                        <p:tgtEl>
                                          <p:spTgt spid="29699">
                                            <p:txEl>
                                              <p:pRg st="12" end="1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9699">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8507288" cy="5904656"/>
          </a:xfrm>
        </p:spPr>
        <p:txBody>
          <a:bodyPr>
            <a:normAutofit/>
          </a:bodyPr>
          <a:lstStyle/>
          <a:p>
            <a:r>
              <a:rPr lang="en-GB" sz="1800" dirty="0" err="1">
                <a:latin typeface="Calibri" pitchFamily="34" charset="0"/>
              </a:rPr>
              <a:t>Milgram</a:t>
            </a:r>
            <a:r>
              <a:rPr lang="en-GB" sz="1800" dirty="0">
                <a:latin typeface="Calibri" pitchFamily="34" charset="0"/>
              </a:rPr>
              <a:t> (1963, 1965, 1974</a:t>
            </a:r>
            <a:r>
              <a:rPr lang="en-GB" sz="1800" dirty="0" smtClean="0">
                <a:latin typeface="Calibri" pitchFamily="34" charset="0"/>
              </a:rPr>
              <a:t>) - The </a:t>
            </a:r>
            <a:r>
              <a:rPr lang="en-GB" sz="1800" dirty="0">
                <a:latin typeface="Calibri" pitchFamily="34" charset="0"/>
              </a:rPr>
              <a:t>‘Germans are different’ </a:t>
            </a:r>
            <a:r>
              <a:rPr lang="en-GB" sz="1800" dirty="0" smtClean="0">
                <a:latin typeface="Calibri" pitchFamily="34" charset="0"/>
              </a:rPr>
              <a:t>hypothesis</a:t>
            </a:r>
          </a:p>
          <a:p>
            <a:endParaRPr lang="en-GB" sz="1800" dirty="0">
              <a:latin typeface="Calibri" pitchFamily="34" charset="0"/>
            </a:endParaRPr>
          </a:p>
          <a:p>
            <a:r>
              <a:rPr lang="en-GB" sz="1800" dirty="0" smtClean="0">
                <a:latin typeface="Calibri" pitchFamily="34" charset="0"/>
              </a:rPr>
              <a:t>Controversial study</a:t>
            </a:r>
          </a:p>
          <a:p>
            <a:endParaRPr lang="en-GB" sz="1800" dirty="0">
              <a:latin typeface="Calibri" pitchFamily="34" charset="0"/>
            </a:endParaRPr>
          </a:p>
          <a:p>
            <a:pPr>
              <a:lnSpc>
                <a:spcPct val="90000"/>
              </a:lnSpc>
              <a:defRPr/>
            </a:pPr>
            <a:r>
              <a:rPr lang="en-GB" sz="1800" dirty="0" smtClean="0">
                <a:latin typeface="Calibri" pitchFamily="34" charset="0"/>
              </a:rPr>
              <a:t>65</a:t>
            </a:r>
            <a:r>
              <a:rPr lang="en-GB" sz="1800" dirty="0">
                <a:latin typeface="Calibri" pitchFamily="34" charset="0"/>
              </a:rPr>
              <a:t>% continued up to the very </a:t>
            </a:r>
            <a:r>
              <a:rPr lang="en-GB" sz="1800" dirty="0" smtClean="0">
                <a:latin typeface="Calibri" pitchFamily="34" charset="0"/>
              </a:rPr>
              <a:t>end:  435-450 - XXX</a:t>
            </a:r>
            <a:endParaRPr lang="en-GB" sz="1800" dirty="0">
              <a:latin typeface="Calibri" pitchFamily="34" charset="0"/>
            </a:endParaRPr>
          </a:p>
          <a:p>
            <a:pPr>
              <a:lnSpc>
                <a:spcPct val="90000"/>
              </a:lnSpc>
              <a:defRPr/>
            </a:pPr>
            <a:endParaRPr lang="en-GB" sz="1800" dirty="0" smtClean="0">
              <a:latin typeface="Calibri" pitchFamily="34" charset="0"/>
            </a:endParaRPr>
          </a:p>
          <a:p>
            <a:pPr>
              <a:lnSpc>
                <a:spcPct val="90000"/>
              </a:lnSpc>
              <a:defRPr/>
            </a:pPr>
            <a:endParaRPr lang="en-GB" sz="1800" dirty="0">
              <a:latin typeface="Calibri" pitchFamily="34" charset="0"/>
            </a:endParaRPr>
          </a:p>
          <a:p>
            <a:pPr>
              <a:lnSpc>
                <a:spcPct val="90000"/>
              </a:lnSpc>
              <a:defRPr/>
            </a:pPr>
            <a:endParaRPr lang="en-GB" sz="1800" dirty="0" smtClean="0">
              <a:latin typeface="Calibri" pitchFamily="34" charset="0"/>
            </a:endParaRPr>
          </a:p>
          <a:p>
            <a:pPr>
              <a:lnSpc>
                <a:spcPct val="90000"/>
              </a:lnSpc>
              <a:defRPr/>
            </a:pPr>
            <a:endParaRPr lang="en-GB" sz="1800" dirty="0">
              <a:latin typeface="Calibri" pitchFamily="34" charset="0"/>
            </a:endParaRPr>
          </a:p>
          <a:p>
            <a:pPr>
              <a:lnSpc>
                <a:spcPct val="90000"/>
              </a:lnSpc>
              <a:defRPr/>
            </a:pPr>
            <a:endParaRPr lang="en-GB" sz="1800" dirty="0" smtClean="0">
              <a:latin typeface="Calibri" pitchFamily="34" charset="0"/>
            </a:endParaRPr>
          </a:p>
          <a:p>
            <a:pPr>
              <a:lnSpc>
                <a:spcPct val="90000"/>
              </a:lnSpc>
              <a:defRPr/>
            </a:pPr>
            <a:endParaRPr lang="en-GB" sz="1800" dirty="0" smtClean="0">
              <a:latin typeface="Calibri" pitchFamily="34" charset="0"/>
            </a:endParaRPr>
          </a:p>
          <a:p>
            <a:pPr>
              <a:lnSpc>
                <a:spcPct val="90000"/>
              </a:lnSpc>
              <a:defRPr/>
            </a:pPr>
            <a:endParaRPr lang="en-GB" sz="1800" dirty="0">
              <a:latin typeface="Calibri" pitchFamily="34" charset="0"/>
            </a:endParaRPr>
          </a:p>
          <a:p>
            <a:pPr>
              <a:lnSpc>
                <a:spcPct val="90000"/>
              </a:lnSpc>
              <a:defRPr/>
            </a:pPr>
            <a:endParaRPr lang="en-GB" sz="1800" dirty="0">
              <a:latin typeface="Calibri" pitchFamily="34" charset="0"/>
            </a:endParaRPr>
          </a:p>
          <a:p>
            <a:pPr>
              <a:lnSpc>
                <a:spcPct val="90000"/>
              </a:lnSpc>
              <a:defRPr/>
            </a:pPr>
            <a:r>
              <a:rPr lang="en-GB" sz="1800" dirty="0" smtClean="0">
                <a:latin typeface="Calibri" pitchFamily="34" charset="0"/>
              </a:rPr>
              <a:t>Culture</a:t>
            </a:r>
          </a:p>
          <a:p>
            <a:pPr marL="0" indent="0">
              <a:lnSpc>
                <a:spcPct val="90000"/>
              </a:lnSpc>
              <a:buNone/>
              <a:defRPr/>
            </a:pPr>
            <a:r>
              <a:rPr lang="en-GB" sz="1800" dirty="0" smtClean="0">
                <a:latin typeface="Calibri" pitchFamily="34" charset="0"/>
              </a:rPr>
              <a:t>     Complete </a:t>
            </a:r>
            <a:r>
              <a:rPr lang="en-GB" sz="1800" dirty="0">
                <a:latin typeface="Calibri" pitchFamily="34" charset="0"/>
              </a:rPr>
              <a:t>obedience ranged from:</a:t>
            </a:r>
          </a:p>
          <a:p>
            <a:pPr lvl="1">
              <a:lnSpc>
                <a:spcPct val="90000"/>
              </a:lnSpc>
              <a:defRPr/>
            </a:pPr>
            <a:r>
              <a:rPr lang="en-GB" sz="1800" dirty="0" smtClean="0">
                <a:latin typeface="Calibri" pitchFamily="34" charset="0"/>
              </a:rPr>
              <a:t>Over </a:t>
            </a:r>
            <a:r>
              <a:rPr lang="en-GB" sz="1800" dirty="0">
                <a:latin typeface="Calibri" pitchFamily="34" charset="0"/>
              </a:rPr>
              <a:t>90% in Spain and the Netherlands (</a:t>
            </a:r>
            <a:r>
              <a:rPr lang="en-GB" sz="1800" dirty="0" err="1">
                <a:latin typeface="Calibri" pitchFamily="34" charset="0"/>
              </a:rPr>
              <a:t>Meeus</a:t>
            </a:r>
            <a:r>
              <a:rPr lang="en-GB" sz="1800" dirty="0">
                <a:latin typeface="Calibri" pitchFamily="34" charset="0"/>
              </a:rPr>
              <a:t> and </a:t>
            </a:r>
            <a:r>
              <a:rPr lang="en-GB" sz="1800" dirty="0" err="1">
                <a:latin typeface="Calibri" pitchFamily="34" charset="0"/>
              </a:rPr>
              <a:t>Raaismakers</a:t>
            </a:r>
            <a:r>
              <a:rPr lang="en-GB" sz="1800" dirty="0">
                <a:latin typeface="Calibri" pitchFamily="34" charset="0"/>
              </a:rPr>
              <a:t>, 1986) </a:t>
            </a:r>
          </a:p>
          <a:p>
            <a:pPr lvl="1">
              <a:lnSpc>
                <a:spcPct val="90000"/>
              </a:lnSpc>
              <a:defRPr/>
            </a:pPr>
            <a:r>
              <a:rPr lang="en-GB" sz="1800" dirty="0" smtClean="0">
                <a:latin typeface="Calibri" pitchFamily="34" charset="0"/>
              </a:rPr>
              <a:t>Over </a:t>
            </a:r>
            <a:r>
              <a:rPr lang="en-GB" sz="1800" dirty="0">
                <a:latin typeface="Calibri" pitchFamily="34" charset="0"/>
              </a:rPr>
              <a:t>80% in Italy, Germany and Austria (</a:t>
            </a:r>
            <a:r>
              <a:rPr lang="en-GB" sz="1800" dirty="0" err="1">
                <a:latin typeface="Calibri" pitchFamily="34" charset="0"/>
              </a:rPr>
              <a:t>Mantell</a:t>
            </a:r>
            <a:r>
              <a:rPr lang="en-GB" sz="1800" dirty="0">
                <a:latin typeface="Calibri" pitchFamily="34" charset="0"/>
              </a:rPr>
              <a:t>, 1971) </a:t>
            </a:r>
          </a:p>
          <a:p>
            <a:pPr lvl="1">
              <a:lnSpc>
                <a:spcPct val="90000"/>
              </a:lnSpc>
              <a:defRPr/>
            </a:pPr>
            <a:r>
              <a:rPr lang="en-GB" sz="1800" dirty="0" smtClean="0">
                <a:latin typeface="Calibri" pitchFamily="34" charset="0"/>
              </a:rPr>
              <a:t>40</a:t>
            </a:r>
            <a:r>
              <a:rPr lang="en-GB" sz="1800" dirty="0">
                <a:latin typeface="Calibri" pitchFamily="34" charset="0"/>
              </a:rPr>
              <a:t>% </a:t>
            </a:r>
            <a:r>
              <a:rPr lang="en-GB" sz="1800" dirty="0" smtClean="0">
                <a:latin typeface="Calibri" pitchFamily="34" charset="0"/>
              </a:rPr>
              <a:t>among Australian </a:t>
            </a:r>
            <a:r>
              <a:rPr lang="en-GB" sz="1800" dirty="0">
                <a:latin typeface="Calibri" pitchFamily="34" charset="0"/>
              </a:rPr>
              <a:t>males </a:t>
            </a:r>
            <a:r>
              <a:rPr lang="en-GB" sz="1800" dirty="0" smtClean="0">
                <a:latin typeface="Calibri" pitchFamily="34" charset="0"/>
              </a:rPr>
              <a:t>/16</a:t>
            </a:r>
            <a:r>
              <a:rPr lang="en-GB" sz="1800" dirty="0">
                <a:latin typeface="Calibri" pitchFamily="34" charset="0"/>
              </a:rPr>
              <a:t>% </a:t>
            </a:r>
            <a:r>
              <a:rPr lang="en-GB" sz="1800" dirty="0" smtClean="0">
                <a:latin typeface="Calibri" pitchFamily="34" charset="0"/>
              </a:rPr>
              <a:t>Australian </a:t>
            </a:r>
            <a:r>
              <a:rPr lang="en-GB" sz="1800" dirty="0">
                <a:latin typeface="Calibri" pitchFamily="34" charset="0"/>
              </a:rPr>
              <a:t>females (</a:t>
            </a:r>
            <a:r>
              <a:rPr lang="en-GB" sz="1800" dirty="0" err="1">
                <a:latin typeface="Calibri" pitchFamily="34" charset="0"/>
              </a:rPr>
              <a:t>Kilham</a:t>
            </a:r>
            <a:r>
              <a:rPr lang="en-GB" sz="1800" dirty="0">
                <a:latin typeface="Calibri" pitchFamily="34" charset="0"/>
              </a:rPr>
              <a:t> and Mann, 1974) </a:t>
            </a:r>
            <a:endParaRPr lang="en-GB" sz="1800" dirty="0" smtClean="0">
              <a:latin typeface="Calibri" pitchFamily="34" charset="0"/>
            </a:endParaRPr>
          </a:p>
          <a:p>
            <a:pPr marL="393192" lvl="1" indent="0">
              <a:lnSpc>
                <a:spcPct val="90000"/>
              </a:lnSpc>
              <a:buNone/>
              <a:defRPr/>
            </a:pPr>
            <a:r>
              <a:rPr lang="en-GB" sz="1800" dirty="0">
                <a:latin typeface="Calibri" pitchFamily="34" charset="0"/>
              </a:rPr>
              <a:t>	</a:t>
            </a:r>
            <a:r>
              <a:rPr lang="en-GB" sz="1800" dirty="0" smtClean="0">
                <a:latin typeface="Calibri" pitchFamily="34" charset="0"/>
              </a:rPr>
              <a:t>						</a:t>
            </a:r>
            <a:endParaRPr lang="en-GB" sz="1800" dirty="0">
              <a:latin typeface="Calibri" pitchFamily="34" charset="0"/>
            </a:endParaRPr>
          </a:p>
          <a:p>
            <a:endParaRPr lang="en-GB" sz="1800" dirty="0">
              <a:latin typeface="Calibri" pitchFamily="34" charset="0"/>
            </a:endParaRP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08104" y="2996952"/>
            <a:ext cx="2528355" cy="1894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75349" y="2996952"/>
            <a:ext cx="1940375" cy="19444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013998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579296" cy="5904656"/>
          </a:xfrm>
        </p:spPr>
        <p:txBody>
          <a:bodyPr>
            <a:normAutofit/>
          </a:bodyPr>
          <a:lstStyle/>
          <a:p>
            <a:pPr>
              <a:lnSpc>
                <a:spcPct val="90000"/>
              </a:lnSpc>
              <a:buNone/>
              <a:defRPr/>
            </a:pPr>
            <a:r>
              <a:rPr lang="en-GB" sz="1800" dirty="0">
                <a:latin typeface="Calibri" pitchFamily="34" charset="0"/>
              </a:rPr>
              <a:t>Possible </a:t>
            </a:r>
            <a:r>
              <a:rPr lang="en-GB" sz="1800" dirty="0" smtClean="0">
                <a:latin typeface="Calibri" pitchFamily="34" charset="0"/>
              </a:rPr>
              <a:t>explanations for obedience:</a:t>
            </a:r>
            <a:endParaRPr lang="en-GB" sz="1800" dirty="0">
              <a:latin typeface="Calibri" pitchFamily="34" charset="0"/>
            </a:endParaRPr>
          </a:p>
          <a:p>
            <a:pPr>
              <a:lnSpc>
                <a:spcPct val="90000"/>
              </a:lnSpc>
              <a:defRPr/>
            </a:pPr>
            <a:endParaRPr lang="en-GB" sz="1800" dirty="0">
              <a:latin typeface="Calibri" pitchFamily="34" charset="0"/>
            </a:endParaRPr>
          </a:p>
          <a:p>
            <a:pPr>
              <a:lnSpc>
                <a:spcPct val="90000"/>
              </a:lnSpc>
              <a:defRPr/>
            </a:pPr>
            <a:r>
              <a:rPr lang="en-GB" sz="1800" b="1" dirty="0" smtClean="0">
                <a:latin typeface="Calibri" pitchFamily="34" charset="0"/>
              </a:rPr>
              <a:t>Fairly innocuous start </a:t>
            </a:r>
            <a:r>
              <a:rPr lang="en-GB" sz="1800" dirty="0" smtClean="0">
                <a:latin typeface="Calibri" pitchFamily="34" charset="0"/>
              </a:rPr>
              <a:t>(mild shocks) – once committed, difficult to stop</a:t>
            </a:r>
            <a:endParaRPr lang="en-GB" sz="1800" dirty="0">
              <a:latin typeface="Calibri" pitchFamily="34" charset="0"/>
            </a:endParaRPr>
          </a:p>
          <a:p>
            <a:pPr>
              <a:lnSpc>
                <a:spcPct val="90000"/>
              </a:lnSpc>
              <a:defRPr/>
            </a:pPr>
            <a:endParaRPr lang="en-GB" sz="1800" dirty="0" smtClean="0">
              <a:latin typeface="Calibri" pitchFamily="34" charset="0"/>
            </a:endParaRPr>
          </a:p>
          <a:p>
            <a:pPr>
              <a:lnSpc>
                <a:spcPct val="90000"/>
              </a:lnSpc>
              <a:defRPr/>
            </a:pPr>
            <a:endParaRPr lang="en-GB" sz="1800" dirty="0">
              <a:latin typeface="Calibri" pitchFamily="34" charset="0"/>
            </a:endParaRPr>
          </a:p>
          <a:p>
            <a:pPr>
              <a:lnSpc>
                <a:spcPct val="90000"/>
              </a:lnSpc>
              <a:defRPr/>
            </a:pPr>
            <a:r>
              <a:rPr lang="en-GB" sz="1800" b="1" dirty="0" smtClean="0">
                <a:latin typeface="Calibri" pitchFamily="34" charset="0"/>
              </a:rPr>
              <a:t>Proximity </a:t>
            </a:r>
            <a:r>
              <a:rPr lang="en-GB" sz="1800" b="1" dirty="0">
                <a:latin typeface="Calibri" pitchFamily="34" charset="0"/>
              </a:rPr>
              <a:t>of </a:t>
            </a:r>
            <a:r>
              <a:rPr lang="en-GB" sz="1800" b="1" dirty="0" smtClean="0">
                <a:latin typeface="Calibri" pitchFamily="34" charset="0"/>
              </a:rPr>
              <a:t>victim </a:t>
            </a:r>
            <a:r>
              <a:rPr lang="en-GB" sz="1800" b="1" dirty="0">
                <a:latin typeface="Calibri" pitchFamily="34" charset="0"/>
              </a:rPr>
              <a:t>to </a:t>
            </a:r>
            <a:r>
              <a:rPr lang="en-GB" sz="1800" b="1" dirty="0" smtClean="0">
                <a:latin typeface="Calibri" pitchFamily="34" charset="0"/>
              </a:rPr>
              <a:t>participant  </a:t>
            </a:r>
            <a:r>
              <a:rPr lang="en-GB" sz="1800" dirty="0" smtClean="0">
                <a:latin typeface="Calibri" pitchFamily="34" charset="0"/>
              </a:rPr>
              <a:t>- </a:t>
            </a:r>
            <a:r>
              <a:rPr lang="en-GB" sz="1800" dirty="0" err="1" smtClean="0">
                <a:latin typeface="Calibri" pitchFamily="34" charset="0"/>
              </a:rPr>
              <a:t>Milgram</a:t>
            </a:r>
            <a:r>
              <a:rPr lang="en-GB" sz="1800" dirty="0" smtClean="0">
                <a:latin typeface="Calibri" pitchFamily="34" charset="0"/>
              </a:rPr>
              <a:t> found </a:t>
            </a:r>
            <a:r>
              <a:rPr lang="en-GB" sz="1800" dirty="0">
                <a:latin typeface="Calibri" pitchFamily="34" charset="0"/>
              </a:rPr>
              <a:t>that as immediacy decreased, </a:t>
            </a:r>
            <a:r>
              <a:rPr lang="en-GB" sz="1800" dirty="0" smtClean="0">
                <a:latin typeface="Calibri" pitchFamily="34" charset="0"/>
              </a:rPr>
              <a:t>so </a:t>
            </a:r>
            <a:r>
              <a:rPr lang="en-GB" sz="1800" dirty="0">
                <a:latin typeface="Calibri" pitchFamily="34" charset="0"/>
              </a:rPr>
              <a:t>did obedience </a:t>
            </a:r>
            <a:endParaRPr lang="en-GB" sz="1800" dirty="0" smtClean="0">
              <a:latin typeface="Calibri" pitchFamily="34" charset="0"/>
            </a:endParaRPr>
          </a:p>
          <a:p>
            <a:pPr>
              <a:lnSpc>
                <a:spcPct val="90000"/>
              </a:lnSpc>
              <a:defRPr/>
            </a:pPr>
            <a:endParaRPr lang="en-GB" sz="1800" dirty="0" smtClean="0">
              <a:latin typeface="Calibri" pitchFamily="34" charset="0"/>
            </a:endParaRPr>
          </a:p>
          <a:p>
            <a:pPr>
              <a:lnSpc>
                <a:spcPct val="90000"/>
              </a:lnSpc>
              <a:defRPr/>
            </a:pPr>
            <a:endParaRPr lang="en-GB" sz="1800" dirty="0">
              <a:latin typeface="Calibri" pitchFamily="34" charset="0"/>
            </a:endParaRPr>
          </a:p>
          <a:p>
            <a:pPr>
              <a:lnSpc>
                <a:spcPct val="80000"/>
              </a:lnSpc>
              <a:defRPr/>
            </a:pPr>
            <a:r>
              <a:rPr lang="en-GB" sz="1800" b="1" dirty="0">
                <a:latin typeface="Calibri" pitchFamily="34" charset="0"/>
              </a:rPr>
              <a:t>Proximity of </a:t>
            </a:r>
            <a:r>
              <a:rPr lang="en-GB" sz="1800" b="1" dirty="0" smtClean="0">
                <a:latin typeface="Calibri" pitchFamily="34" charset="0"/>
              </a:rPr>
              <a:t>experimenter to participant </a:t>
            </a:r>
            <a:r>
              <a:rPr lang="en-GB" sz="1800" dirty="0" smtClean="0">
                <a:latin typeface="Calibri" pitchFamily="34" charset="0"/>
              </a:rPr>
              <a:t>- Obedience </a:t>
            </a:r>
            <a:r>
              <a:rPr lang="en-GB" sz="1800" dirty="0">
                <a:latin typeface="Calibri" pitchFamily="34" charset="0"/>
              </a:rPr>
              <a:t>reduced to only 20.5% when experimenter was out of the room</a:t>
            </a:r>
          </a:p>
          <a:p>
            <a:pPr>
              <a:lnSpc>
                <a:spcPct val="80000"/>
              </a:lnSpc>
              <a:buNone/>
              <a:defRPr/>
            </a:pPr>
            <a:endParaRPr lang="en-GB" sz="1800" dirty="0">
              <a:latin typeface="Calibri" pitchFamily="34" charset="0"/>
            </a:endParaRPr>
          </a:p>
          <a:p>
            <a:pPr>
              <a:lnSpc>
                <a:spcPct val="80000"/>
              </a:lnSpc>
              <a:buNone/>
              <a:defRPr/>
            </a:pPr>
            <a:endParaRPr lang="en-GB" sz="1800" dirty="0">
              <a:latin typeface="Calibri" pitchFamily="34" charset="0"/>
            </a:endParaRPr>
          </a:p>
          <a:p>
            <a:pPr>
              <a:lnSpc>
                <a:spcPct val="80000"/>
              </a:lnSpc>
              <a:defRPr/>
            </a:pPr>
            <a:r>
              <a:rPr lang="en-GB" sz="1800" b="1" dirty="0">
                <a:latin typeface="Calibri" pitchFamily="34" charset="0"/>
              </a:rPr>
              <a:t>Legitimacy of experimenter </a:t>
            </a:r>
            <a:r>
              <a:rPr lang="en-GB" sz="1800" dirty="0">
                <a:latin typeface="Calibri" pitchFamily="34" charset="0"/>
              </a:rPr>
              <a:t>– When experiment conducted in a shabby inner-city office building - obedience decreased to 48%</a:t>
            </a:r>
          </a:p>
          <a:p>
            <a:pPr>
              <a:lnSpc>
                <a:spcPct val="80000"/>
              </a:lnSpc>
              <a:defRPr/>
            </a:pPr>
            <a:endParaRPr lang="en-GB" sz="1800" dirty="0" smtClean="0">
              <a:latin typeface="Calibri" pitchFamily="34" charset="0"/>
            </a:endParaRPr>
          </a:p>
          <a:p>
            <a:pPr>
              <a:lnSpc>
                <a:spcPct val="80000"/>
              </a:lnSpc>
              <a:defRPr/>
            </a:pPr>
            <a:endParaRPr lang="en-GB" sz="1800" dirty="0">
              <a:latin typeface="Calibri" pitchFamily="34" charset="0"/>
            </a:endParaRPr>
          </a:p>
          <a:p>
            <a:pPr>
              <a:lnSpc>
                <a:spcPct val="80000"/>
              </a:lnSpc>
              <a:defRPr/>
            </a:pPr>
            <a:r>
              <a:rPr lang="en-GB" sz="1800" b="1" dirty="0" smtClean="0">
                <a:latin typeface="Calibri" pitchFamily="34" charset="0"/>
              </a:rPr>
              <a:t>Group pressure</a:t>
            </a:r>
            <a:r>
              <a:rPr lang="en-GB" sz="1800" dirty="0" smtClean="0">
                <a:latin typeface="Calibri" pitchFamily="34" charset="0"/>
              </a:rPr>
              <a:t> - Presence </a:t>
            </a:r>
            <a:r>
              <a:rPr lang="en-GB" sz="1800" dirty="0">
                <a:latin typeface="Calibri" pitchFamily="34" charset="0"/>
              </a:rPr>
              <a:t>of ‘disobedient peers’ reduced obedience to 10%</a:t>
            </a:r>
          </a:p>
          <a:p>
            <a:pPr>
              <a:lnSpc>
                <a:spcPct val="80000"/>
              </a:lnSpc>
              <a:buNone/>
              <a:defRPr/>
            </a:pPr>
            <a:r>
              <a:rPr lang="en-GB" sz="1800" dirty="0">
                <a:latin typeface="Calibri" pitchFamily="34" charset="0"/>
              </a:rPr>
              <a:t>	</a:t>
            </a:r>
            <a:r>
              <a:rPr lang="en-GB" sz="1800" dirty="0" smtClean="0">
                <a:latin typeface="Calibri" pitchFamily="34" charset="0"/>
              </a:rPr>
              <a:t>                               Presence </a:t>
            </a:r>
            <a:r>
              <a:rPr lang="en-GB" sz="1800" dirty="0">
                <a:latin typeface="Calibri" pitchFamily="34" charset="0"/>
              </a:rPr>
              <a:t>of two obedient peers increased obedience to 92.5%.  </a:t>
            </a:r>
          </a:p>
          <a:p>
            <a:pPr>
              <a:lnSpc>
                <a:spcPct val="80000"/>
              </a:lnSpc>
              <a:buNone/>
              <a:defRPr/>
            </a:pPr>
            <a:endParaRPr lang="en-GB" sz="1800" dirty="0">
              <a:latin typeface="Calibri" pitchFamily="34" charset="0"/>
            </a:endParaRPr>
          </a:p>
          <a:p>
            <a:pPr>
              <a:lnSpc>
                <a:spcPct val="80000"/>
              </a:lnSpc>
              <a:buNone/>
              <a:defRPr/>
            </a:pPr>
            <a:endParaRPr lang="en-GB" sz="1800" dirty="0">
              <a:latin typeface="Calibri" pitchFamily="34" charset="0"/>
            </a:endParaRPr>
          </a:p>
          <a:p>
            <a:pPr>
              <a:lnSpc>
                <a:spcPct val="90000"/>
              </a:lnSpc>
              <a:defRPr/>
            </a:pPr>
            <a:endParaRPr lang="en-GB" sz="2100" dirty="0">
              <a:latin typeface="Calibri" pitchFamily="34" charset="0"/>
            </a:endParaRPr>
          </a:p>
          <a:p>
            <a:endParaRPr lang="en-GB" dirty="0"/>
          </a:p>
        </p:txBody>
      </p:sp>
    </p:spTree>
    <p:extLst>
      <p:ext uri="{BB962C8B-B14F-4D97-AF65-F5344CB8AC3E}">
        <p14:creationId xmlns:p14="http://schemas.microsoft.com/office/powerpoint/2010/main" val="114612177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229600" cy="4983832"/>
          </a:xfrm>
        </p:spPr>
        <p:txBody>
          <a:bodyPr>
            <a:normAutofit/>
          </a:bodyPr>
          <a:lstStyle/>
          <a:p>
            <a:pPr marL="0" indent="0">
              <a:buNone/>
            </a:pPr>
            <a:r>
              <a:rPr lang="en-GB" sz="1800" dirty="0">
                <a:latin typeface="Calibri" pitchFamily="34" charset="0"/>
              </a:rPr>
              <a:t>Major difference between </a:t>
            </a:r>
            <a:r>
              <a:rPr lang="en-GB" sz="1800" dirty="0" err="1">
                <a:latin typeface="Calibri" pitchFamily="34" charset="0"/>
              </a:rPr>
              <a:t>Milgrams</a:t>
            </a:r>
            <a:r>
              <a:rPr lang="en-GB" sz="1800" dirty="0">
                <a:latin typeface="Calibri" pitchFamily="34" charset="0"/>
              </a:rPr>
              <a:t> and </a:t>
            </a:r>
            <a:r>
              <a:rPr lang="en-GB" sz="1800" dirty="0" err="1">
                <a:latin typeface="Calibri" pitchFamily="34" charset="0"/>
              </a:rPr>
              <a:t>Zimbardo’s</a:t>
            </a:r>
            <a:r>
              <a:rPr lang="en-GB" sz="1800" dirty="0">
                <a:latin typeface="Calibri" pitchFamily="34" charset="0"/>
              </a:rPr>
              <a:t> </a:t>
            </a:r>
            <a:r>
              <a:rPr lang="en-GB" sz="1800" dirty="0" smtClean="0">
                <a:latin typeface="Calibri" pitchFamily="34" charset="0"/>
              </a:rPr>
              <a:t>experiments</a:t>
            </a:r>
          </a:p>
          <a:p>
            <a:endParaRPr lang="en-GB" sz="1800" dirty="0" smtClean="0">
              <a:latin typeface="Calibri" pitchFamily="34" charset="0"/>
            </a:endParaRPr>
          </a:p>
          <a:p>
            <a:endParaRPr lang="en-GB" sz="1800" dirty="0">
              <a:latin typeface="Calibri" pitchFamily="34" charset="0"/>
            </a:endParaRPr>
          </a:p>
          <a:p>
            <a:pPr>
              <a:defRPr/>
            </a:pPr>
            <a:r>
              <a:rPr lang="en-GB" sz="1800" dirty="0" err="1" smtClean="0">
                <a:latin typeface="Calibri" pitchFamily="34" charset="0"/>
              </a:rPr>
              <a:t>Milgram</a:t>
            </a:r>
            <a:r>
              <a:rPr lang="en-GB" sz="1800" dirty="0" smtClean="0">
                <a:latin typeface="Calibri" pitchFamily="34" charset="0"/>
              </a:rPr>
              <a:t>:  Role conflict - the </a:t>
            </a:r>
            <a:r>
              <a:rPr lang="en-GB" sz="1800" dirty="0">
                <a:latin typeface="Calibri" pitchFamily="34" charset="0"/>
              </a:rPr>
              <a:t>role of teacher not seen as associated with administering electric shocks </a:t>
            </a:r>
          </a:p>
          <a:p>
            <a:pPr>
              <a:buNone/>
              <a:defRPr/>
            </a:pPr>
            <a:r>
              <a:rPr lang="en-GB" sz="1800" dirty="0">
                <a:latin typeface="Calibri" pitchFamily="34" charset="0"/>
              </a:rPr>
              <a:t>				</a:t>
            </a:r>
          </a:p>
          <a:p>
            <a:pPr>
              <a:defRPr/>
            </a:pPr>
            <a:endParaRPr lang="en-GB" sz="1800" dirty="0">
              <a:latin typeface="Calibri" pitchFamily="34" charset="0"/>
            </a:endParaRPr>
          </a:p>
          <a:p>
            <a:pPr>
              <a:defRPr/>
            </a:pPr>
            <a:r>
              <a:rPr lang="en-GB" sz="1800" dirty="0" err="1" smtClean="0">
                <a:latin typeface="Calibri" pitchFamily="34" charset="0"/>
              </a:rPr>
              <a:t>Zimbardo</a:t>
            </a:r>
            <a:r>
              <a:rPr lang="en-GB" sz="1800" dirty="0" smtClean="0">
                <a:latin typeface="Calibri" pitchFamily="34" charset="0"/>
              </a:rPr>
              <a:t>: No </a:t>
            </a:r>
            <a:r>
              <a:rPr lang="en-GB" sz="1800" dirty="0">
                <a:latin typeface="Calibri" pitchFamily="34" charset="0"/>
              </a:rPr>
              <a:t>role </a:t>
            </a:r>
            <a:r>
              <a:rPr lang="en-GB" sz="1800" dirty="0" smtClean="0">
                <a:latin typeface="Calibri" pitchFamily="34" charset="0"/>
              </a:rPr>
              <a:t>conflict - association </a:t>
            </a:r>
            <a:r>
              <a:rPr lang="en-GB" sz="1800" dirty="0">
                <a:latin typeface="Calibri" pitchFamily="34" charset="0"/>
              </a:rPr>
              <a:t>between the role of prison guard and brutality was expected </a:t>
            </a:r>
            <a:endParaRPr lang="en-GB" sz="1800" dirty="0" smtClean="0">
              <a:latin typeface="Calibri" pitchFamily="34" charset="0"/>
            </a:endParaRPr>
          </a:p>
          <a:p>
            <a:pPr>
              <a:defRPr/>
            </a:pPr>
            <a:endParaRPr lang="en-GB" sz="1800" dirty="0" smtClean="0">
              <a:latin typeface="Calibri" pitchFamily="34" charset="0"/>
            </a:endParaRPr>
          </a:p>
          <a:p>
            <a:pPr>
              <a:defRPr/>
            </a:pPr>
            <a:endParaRPr lang="en-GB" sz="1800" dirty="0">
              <a:latin typeface="Calibri" pitchFamily="34" charset="0"/>
            </a:endParaRPr>
          </a:p>
          <a:p>
            <a:pPr>
              <a:defRPr/>
            </a:pPr>
            <a:r>
              <a:rPr lang="en-GB" sz="1800" dirty="0" smtClean="0">
                <a:latin typeface="Calibri" pitchFamily="34" charset="0"/>
              </a:rPr>
              <a:t>WWII – roles, </a:t>
            </a:r>
            <a:r>
              <a:rPr lang="en-GB" sz="1800" dirty="0">
                <a:latin typeface="Calibri" pitchFamily="34" charset="0"/>
              </a:rPr>
              <a:t>o</a:t>
            </a:r>
            <a:r>
              <a:rPr lang="en-GB" sz="1800" dirty="0" smtClean="0">
                <a:latin typeface="Calibri" pitchFamily="34" charset="0"/>
              </a:rPr>
              <a:t>rders from authority figures, </a:t>
            </a:r>
            <a:r>
              <a:rPr lang="en-GB" sz="1800" dirty="0">
                <a:latin typeface="Calibri" pitchFamily="34" charset="0"/>
              </a:rPr>
              <a:t>i</a:t>
            </a:r>
            <a:r>
              <a:rPr lang="en-GB" sz="1800" dirty="0" smtClean="0">
                <a:latin typeface="Calibri" pitchFamily="34" charset="0"/>
              </a:rPr>
              <a:t>nitial commitment to cause, </a:t>
            </a:r>
            <a:r>
              <a:rPr lang="en-GB" sz="1800" dirty="0">
                <a:latin typeface="Calibri" pitchFamily="34" charset="0"/>
              </a:rPr>
              <a:t>n</a:t>
            </a:r>
            <a:r>
              <a:rPr lang="en-GB" sz="1800" dirty="0" smtClean="0">
                <a:latin typeface="Calibri" pitchFamily="34" charset="0"/>
              </a:rPr>
              <a:t>ormative social influence, informational social influence etc…..</a:t>
            </a:r>
            <a:endParaRPr lang="en-GB" sz="1800" dirty="0">
              <a:latin typeface="Calibri" pitchFamily="34" charset="0"/>
            </a:endParaRPr>
          </a:p>
          <a:p>
            <a:pPr>
              <a:defRPr/>
            </a:pPr>
            <a:endParaRPr lang="en-GB" sz="1800" dirty="0">
              <a:latin typeface="Calibri" pitchFamily="34" charset="0"/>
            </a:endParaRPr>
          </a:p>
          <a:p>
            <a:pPr>
              <a:buNone/>
              <a:defRPr/>
            </a:pPr>
            <a:r>
              <a:rPr lang="en-GB" sz="1800" dirty="0">
                <a:latin typeface="Calibri" pitchFamily="34" charset="0"/>
              </a:rPr>
              <a:t>				</a:t>
            </a:r>
          </a:p>
        </p:txBody>
      </p:sp>
    </p:spTree>
    <p:extLst>
      <p:ext uri="{BB962C8B-B14F-4D97-AF65-F5344CB8AC3E}">
        <p14:creationId xmlns:p14="http://schemas.microsoft.com/office/powerpoint/2010/main" val="277178072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616624"/>
          </a:xfrm>
        </p:spPr>
        <p:txBody>
          <a:bodyPr>
            <a:normAutofit lnSpcReduction="10000"/>
          </a:bodyPr>
          <a:lstStyle/>
          <a:p>
            <a:r>
              <a:rPr lang="en-GB" sz="1800" dirty="0">
                <a:latin typeface="Calibri" pitchFamily="34" charset="0"/>
              </a:rPr>
              <a:t>Criticisms </a:t>
            </a:r>
            <a:r>
              <a:rPr lang="en-GB" sz="1800" dirty="0" smtClean="0">
                <a:latin typeface="Calibri" pitchFamily="34" charset="0"/>
              </a:rPr>
              <a:t>of Milgram’s study include:</a:t>
            </a:r>
          </a:p>
          <a:p>
            <a:endParaRPr lang="en-GB" sz="1800" dirty="0">
              <a:latin typeface="Calibri" pitchFamily="34" charset="0"/>
            </a:endParaRPr>
          </a:p>
          <a:p>
            <a:r>
              <a:rPr lang="en-GB" sz="1800" dirty="0" smtClean="0">
                <a:latin typeface="Calibri" pitchFamily="34" charset="0"/>
              </a:rPr>
              <a:t>Ethics</a:t>
            </a:r>
          </a:p>
          <a:p>
            <a:endParaRPr lang="en-GB" sz="1800" dirty="0" smtClean="0">
              <a:latin typeface="Calibri" pitchFamily="34" charset="0"/>
            </a:endParaRPr>
          </a:p>
          <a:p>
            <a:r>
              <a:rPr lang="en-GB" sz="1800" dirty="0" err="1" smtClean="0">
                <a:latin typeface="Calibri" pitchFamily="34" charset="0"/>
              </a:rPr>
              <a:t>Generalisability</a:t>
            </a:r>
            <a:endParaRPr lang="en-GB" sz="1800" dirty="0" smtClean="0">
              <a:latin typeface="Calibri" pitchFamily="34" charset="0"/>
            </a:endParaRPr>
          </a:p>
          <a:p>
            <a:endParaRPr lang="en-GB" sz="1800" dirty="0" smtClean="0">
              <a:latin typeface="Calibri" pitchFamily="34" charset="0"/>
            </a:endParaRPr>
          </a:p>
          <a:p>
            <a:r>
              <a:rPr lang="en-GB" sz="1800" dirty="0" smtClean="0">
                <a:latin typeface="Calibri" pitchFamily="34" charset="0"/>
              </a:rPr>
              <a:t>Ecological validity?</a:t>
            </a:r>
          </a:p>
          <a:p>
            <a:pPr marL="0" indent="0">
              <a:buNone/>
            </a:pPr>
            <a:endParaRPr lang="en-GB" sz="1800" dirty="0">
              <a:latin typeface="Calibri" pitchFamily="34" charset="0"/>
            </a:endParaRPr>
          </a:p>
          <a:p>
            <a:pPr marL="393192" lvl="1" indent="0">
              <a:buNone/>
            </a:pPr>
            <a:r>
              <a:rPr lang="en-GB" sz="1800" dirty="0" smtClean="0">
                <a:latin typeface="Calibri" pitchFamily="34" charset="0"/>
              </a:rPr>
              <a:t>(</a:t>
            </a:r>
            <a:r>
              <a:rPr lang="en-GB" sz="1800" dirty="0" err="1" smtClean="0">
                <a:latin typeface="Calibri" pitchFamily="34" charset="0"/>
              </a:rPr>
              <a:t>Hofling</a:t>
            </a:r>
            <a:r>
              <a:rPr lang="en-GB" sz="1800" dirty="0" smtClean="0">
                <a:latin typeface="Calibri" pitchFamily="34" charset="0"/>
              </a:rPr>
              <a:t> et al, 1966) </a:t>
            </a:r>
          </a:p>
          <a:p>
            <a:pPr lvl="1"/>
            <a:r>
              <a:rPr lang="en-GB" sz="1800" dirty="0" smtClean="0">
                <a:latin typeface="Calibri" pitchFamily="34" charset="0"/>
              </a:rPr>
              <a:t>Twenty-two </a:t>
            </a:r>
            <a:r>
              <a:rPr lang="en-GB" sz="1800" dirty="0">
                <a:latin typeface="Calibri" pitchFamily="34" charset="0"/>
              </a:rPr>
              <a:t>wards of both public and private psychiatric hospitals in the </a:t>
            </a:r>
            <a:r>
              <a:rPr lang="en-GB" sz="1800" dirty="0" smtClean="0">
                <a:latin typeface="Calibri" pitchFamily="34" charset="0"/>
              </a:rPr>
              <a:t>USA</a:t>
            </a:r>
          </a:p>
          <a:p>
            <a:pPr lvl="1"/>
            <a:r>
              <a:rPr lang="en-GB" sz="1800" dirty="0">
                <a:latin typeface="Calibri" pitchFamily="34" charset="0"/>
              </a:rPr>
              <a:t>Nurses instructed by ‘Dr Smith’ to administer an overdose of medication to a patient</a:t>
            </a:r>
          </a:p>
          <a:p>
            <a:pPr lvl="1"/>
            <a:r>
              <a:rPr lang="en-GB" sz="1800" dirty="0" smtClean="0">
                <a:latin typeface="Calibri" pitchFamily="34" charset="0"/>
              </a:rPr>
              <a:t>Male doctor (fictitious name) – gave instruction by phone (doctor not known to nurse, not seen by nurse)</a:t>
            </a:r>
          </a:p>
          <a:p>
            <a:pPr lvl="1"/>
            <a:r>
              <a:rPr lang="en-GB" sz="1800" dirty="0" smtClean="0">
                <a:latin typeface="Calibri" pitchFamily="34" charset="0"/>
              </a:rPr>
              <a:t>Administration of drug </a:t>
            </a:r>
          </a:p>
          <a:p>
            <a:pPr marL="393192" lvl="1" indent="0">
              <a:buNone/>
            </a:pPr>
            <a:r>
              <a:rPr lang="en-GB" sz="1800" dirty="0">
                <a:latin typeface="Calibri" pitchFamily="34" charset="0"/>
              </a:rPr>
              <a:t>	</a:t>
            </a:r>
            <a:r>
              <a:rPr lang="en-GB" sz="1800" dirty="0" smtClean="0">
                <a:latin typeface="Calibri" pitchFamily="34" charset="0"/>
              </a:rPr>
              <a:t>	– uncommon drug, dose too large, no authorisation signature </a:t>
            </a:r>
          </a:p>
          <a:p>
            <a:pPr lvl="1"/>
            <a:r>
              <a:rPr lang="en-GB" sz="1800" dirty="0" smtClean="0">
                <a:latin typeface="Calibri" pitchFamily="34" charset="0"/>
              </a:rPr>
              <a:t>22 nurses tested</a:t>
            </a:r>
          </a:p>
          <a:p>
            <a:pPr lvl="1"/>
            <a:r>
              <a:rPr lang="en-GB" sz="1800" dirty="0" smtClean="0">
                <a:latin typeface="Calibri" pitchFamily="34" charset="0"/>
              </a:rPr>
              <a:t>21 stopped as they prepared to administer the drug</a:t>
            </a:r>
          </a:p>
        </p:txBody>
      </p:sp>
    </p:spTree>
    <p:extLst>
      <p:ext uri="{BB962C8B-B14F-4D97-AF65-F5344CB8AC3E}">
        <p14:creationId xmlns:p14="http://schemas.microsoft.com/office/powerpoint/2010/main" val="2839907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Effect transition="in" filter="fade">
                                      <p:cBhvr>
                                        <p:cTn id="7" dur="500"/>
                                        <p:tgtEl>
                                          <p:spTgt spid="3">
                                            <p:txEl>
                                              <p:pRg st="8" end="8"/>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9" end="9"/>
                                            </p:txEl>
                                          </p:spTgt>
                                        </p:tgtEl>
                                        <p:attrNameLst>
                                          <p:attrName>style.visibility</p:attrName>
                                        </p:attrNameLst>
                                      </p:cBhvr>
                                      <p:to>
                                        <p:strVal val="visible"/>
                                      </p:to>
                                    </p:set>
                                    <p:animEffect transition="in" filter="fade">
                                      <p:cBhvr>
                                        <p:cTn id="10" dur="500"/>
                                        <p:tgtEl>
                                          <p:spTgt spid="3">
                                            <p:txEl>
                                              <p:pRg st="9" end="9"/>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10" end="10"/>
                                            </p:txEl>
                                          </p:spTgt>
                                        </p:tgtEl>
                                        <p:attrNameLst>
                                          <p:attrName>style.visibility</p:attrName>
                                        </p:attrNameLst>
                                      </p:cBhvr>
                                      <p:to>
                                        <p:strVal val="visible"/>
                                      </p:to>
                                    </p:set>
                                    <p:animEffect transition="in" filter="fade">
                                      <p:cBhvr>
                                        <p:cTn id="13" dur="500"/>
                                        <p:tgtEl>
                                          <p:spTgt spid="3">
                                            <p:txEl>
                                              <p:pRg st="10" end="10"/>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11" end="11"/>
                                            </p:txEl>
                                          </p:spTgt>
                                        </p:tgtEl>
                                        <p:attrNameLst>
                                          <p:attrName>style.visibility</p:attrName>
                                        </p:attrNameLst>
                                      </p:cBhvr>
                                      <p:to>
                                        <p:strVal val="visible"/>
                                      </p:to>
                                    </p:set>
                                    <p:animEffect transition="in" filter="fade">
                                      <p:cBhvr>
                                        <p:cTn id="16" dur="500"/>
                                        <p:tgtEl>
                                          <p:spTgt spid="3">
                                            <p:txEl>
                                              <p:pRg st="11" end="1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12" end="12"/>
                                            </p:txEl>
                                          </p:spTgt>
                                        </p:tgtEl>
                                        <p:attrNameLst>
                                          <p:attrName>style.visibility</p:attrName>
                                        </p:attrNameLst>
                                      </p:cBhvr>
                                      <p:to>
                                        <p:strVal val="visible"/>
                                      </p:to>
                                    </p:set>
                                    <p:animEffect transition="in" filter="fade">
                                      <p:cBhvr>
                                        <p:cTn id="19" dur="500"/>
                                        <p:tgtEl>
                                          <p:spTgt spid="3">
                                            <p:txEl>
                                              <p:pRg st="12" end="1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13" end="13"/>
                                            </p:txEl>
                                          </p:spTgt>
                                        </p:tgtEl>
                                        <p:attrNameLst>
                                          <p:attrName>style.visibility</p:attrName>
                                        </p:attrNameLst>
                                      </p:cBhvr>
                                      <p:to>
                                        <p:strVal val="visible"/>
                                      </p:to>
                                    </p:set>
                                    <p:animEffect transition="in" filter="fade">
                                      <p:cBhvr>
                                        <p:cTn id="22" dur="500"/>
                                        <p:tgtEl>
                                          <p:spTgt spid="3">
                                            <p:txEl>
                                              <p:pRg st="13" end="1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14" end="14"/>
                                            </p:txEl>
                                          </p:spTgt>
                                        </p:tgtEl>
                                        <p:attrNameLst>
                                          <p:attrName>style.visibility</p:attrName>
                                        </p:attrNameLst>
                                      </p:cBhvr>
                                      <p:to>
                                        <p:strVal val="visible"/>
                                      </p:to>
                                    </p:set>
                                    <p:animEffect transition="in" filter="fade">
                                      <p:cBhvr>
                                        <p:cTn id="25" dur="500"/>
                                        <p:tgtEl>
                                          <p:spTgt spid="3">
                                            <p:txEl>
                                              <p:pRg st="14" end="1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15" end="15"/>
                                            </p:txEl>
                                          </p:spTgt>
                                        </p:tgtEl>
                                        <p:attrNameLst>
                                          <p:attrName>style.visibility</p:attrName>
                                        </p:attrNameLst>
                                      </p:cBhvr>
                                      <p:to>
                                        <p:strVal val="visible"/>
                                      </p:to>
                                    </p:set>
                                    <p:anim calcmode="lin" valueType="num">
                                      <p:cBhvr additive="base">
                                        <p:cTn id="30"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36680"/>
          </a:xfrm>
        </p:spPr>
        <p:txBody>
          <a:bodyPr>
            <a:normAutofit/>
          </a:bodyPr>
          <a:lstStyle/>
          <a:p>
            <a:pPr algn="ctr"/>
            <a:r>
              <a:rPr lang="en-GB" sz="2000" dirty="0" smtClean="0">
                <a:latin typeface="Arial" pitchFamily="34" charset="0"/>
                <a:cs typeface="Arial" pitchFamily="34" charset="0"/>
              </a:rPr>
              <a:t>Summary</a:t>
            </a:r>
            <a:endParaRPr lang="en-GB" sz="2000" dirty="0">
              <a:latin typeface="Arial" pitchFamily="34" charset="0"/>
              <a:cs typeface="Arial" pitchFamily="34" charset="0"/>
            </a:endParaRPr>
          </a:p>
        </p:txBody>
      </p:sp>
      <p:sp>
        <p:nvSpPr>
          <p:cNvPr id="3" name="Content Placeholder 2"/>
          <p:cNvSpPr>
            <a:spLocks noGrp="1"/>
          </p:cNvSpPr>
          <p:nvPr>
            <p:ph sz="half" idx="1"/>
          </p:nvPr>
        </p:nvSpPr>
        <p:spPr/>
        <p:txBody>
          <a:bodyPr>
            <a:noAutofit/>
          </a:bodyPr>
          <a:lstStyle/>
          <a:p>
            <a:r>
              <a:rPr lang="en-GB" sz="1800" dirty="0">
                <a:latin typeface="Calibri" pitchFamily="34" charset="0"/>
              </a:rPr>
              <a:t>Social </a:t>
            </a:r>
            <a:r>
              <a:rPr lang="en-GB" sz="1800" dirty="0" smtClean="0">
                <a:latin typeface="Calibri" pitchFamily="34" charset="0"/>
              </a:rPr>
              <a:t>Facilitation</a:t>
            </a:r>
          </a:p>
          <a:p>
            <a:pPr lvl="1"/>
            <a:r>
              <a:rPr lang="en-GB" sz="1800" dirty="0" smtClean="0">
                <a:latin typeface="Calibri" pitchFamily="34" charset="0"/>
                <a:cs typeface="Arial" pitchFamily="34" charset="0"/>
              </a:rPr>
              <a:t>Drive </a:t>
            </a:r>
            <a:r>
              <a:rPr lang="en-GB" sz="1800" dirty="0">
                <a:latin typeface="Calibri" pitchFamily="34" charset="0"/>
                <a:cs typeface="Arial" pitchFamily="34" charset="0"/>
              </a:rPr>
              <a:t>Theory (</a:t>
            </a:r>
            <a:r>
              <a:rPr lang="en-GB" sz="1800" dirty="0" err="1">
                <a:latin typeface="Calibri" pitchFamily="34" charset="0"/>
                <a:cs typeface="Arial" pitchFamily="34" charset="0"/>
              </a:rPr>
              <a:t>Zajonc</a:t>
            </a:r>
            <a:r>
              <a:rPr lang="en-GB" sz="1800" dirty="0">
                <a:latin typeface="Calibri" pitchFamily="34" charset="0"/>
                <a:cs typeface="Arial" pitchFamily="34" charset="0"/>
              </a:rPr>
              <a:t>, 1966)</a:t>
            </a:r>
          </a:p>
          <a:p>
            <a:pPr lvl="1"/>
            <a:r>
              <a:rPr lang="en-GB" sz="1800" dirty="0">
                <a:latin typeface="Calibri" pitchFamily="34" charset="0"/>
                <a:cs typeface="Arial" pitchFamily="34" charset="0"/>
              </a:rPr>
              <a:t>Evaluation apprehension</a:t>
            </a:r>
          </a:p>
          <a:p>
            <a:pPr lvl="1"/>
            <a:r>
              <a:rPr lang="en-GB" sz="1800" dirty="0">
                <a:latin typeface="Calibri" pitchFamily="34" charset="0"/>
                <a:cs typeface="Arial" pitchFamily="34" charset="0"/>
              </a:rPr>
              <a:t>Distraction-Conflict Theory</a:t>
            </a:r>
            <a:endParaRPr lang="en-GB" sz="1800" dirty="0">
              <a:latin typeface="Calibri" pitchFamily="34" charset="0"/>
            </a:endParaRPr>
          </a:p>
          <a:p>
            <a:endParaRPr lang="en-GB" sz="1800" dirty="0" smtClean="0">
              <a:latin typeface="Calibri" pitchFamily="34" charset="0"/>
              <a:cs typeface="Arial" pitchFamily="34" charset="0"/>
            </a:endParaRPr>
          </a:p>
          <a:p>
            <a:r>
              <a:rPr lang="en-GB" sz="1800" dirty="0" smtClean="0">
                <a:latin typeface="Calibri" pitchFamily="34" charset="0"/>
                <a:cs typeface="Arial" pitchFamily="34" charset="0"/>
              </a:rPr>
              <a:t>Social norms</a:t>
            </a:r>
          </a:p>
          <a:p>
            <a:pPr lvl="1"/>
            <a:r>
              <a:rPr lang="en-GB" sz="1800" dirty="0" err="1" smtClean="0">
                <a:latin typeface="Calibri" pitchFamily="34" charset="0"/>
                <a:cs typeface="Arial" pitchFamily="34" charset="0"/>
              </a:rPr>
              <a:t>Zimbardo</a:t>
            </a:r>
            <a:r>
              <a:rPr lang="en-GB" sz="1800" dirty="0" smtClean="0">
                <a:latin typeface="Calibri" pitchFamily="34" charset="0"/>
                <a:cs typeface="Arial" pitchFamily="34" charset="0"/>
              </a:rPr>
              <a:t> – Prison experiment</a:t>
            </a:r>
          </a:p>
          <a:p>
            <a:pPr marL="393192" lvl="1" indent="0">
              <a:buNone/>
            </a:pPr>
            <a:r>
              <a:rPr lang="en-GB" sz="1800" dirty="0">
                <a:latin typeface="Calibri" pitchFamily="34" charset="0"/>
                <a:cs typeface="Arial" pitchFamily="34" charset="0"/>
              </a:rPr>
              <a:t>	</a:t>
            </a:r>
            <a:r>
              <a:rPr lang="en-GB" sz="1800" dirty="0" smtClean="0">
                <a:latin typeface="Calibri" pitchFamily="34" charset="0"/>
                <a:cs typeface="Arial" pitchFamily="34" charset="0"/>
              </a:rPr>
              <a:t>- roles</a:t>
            </a:r>
          </a:p>
          <a:p>
            <a:pPr marL="393192" lvl="1" indent="0">
              <a:buNone/>
            </a:pPr>
            <a:r>
              <a:rPr lang="en-GB" sz="1800" dirty="0">
                <a:latin typeface="Calibri" pitchFamily="34" charset="0"/>
                <a:cs typeface="Arial" pitchFamily="34" charset="0"/>
              </a:rPr>
              <a:t>	</a:t>
            </a:r>
            <a:r>
              <a:rPr lang="en-GB" sz="1800" dirty="0" smtClean="0">
                <a:latin typeface="Calibri" pitchFamily="34" charset="0"/>
                <a:cs typeface="Arial" pitchFamily="34" charset="0"/>
              </a:rPr>
              <a:t>- </a:t>
            </a:r>
            <a:r>
              <a:rPr lang="en-GB" sz="1800" dirty="0" err="1" smtClean="0">
                <a:latin typeface="Calibri" pitchFamily="34" charset="0"/>
                <a:cs typeface="Arial" pitchFamily="34" charset="0"/>
              </a:rPr>
              <a:t>deindividuation</a:t>
            </a:r>
            <a:endParaRPr lang="en-GB" sz="1800" dirty="0" smtClean="0">
              <a:latin typeface="Calibri" pitchFamily="34" charset="0"/>
              <a:cs typeface="Arial" pitchFamily="34" charset="0"/>
            </a:endParaRPr>
          </a:p>
          <a:p>
            <a:pPr marL="393192" lvl="1" indent="0">
              <a:buNone/>
            </a:pPr>
            <a:r>
              <a:rPr lang="en-GB" sz="1800" dirty="0" smtClean="0">
                <a:latin typeface="Calibri" pitchFamily="34" charset="0"/>
                <a:cs typeface="Arial" pitchFamily="34" charset="0"/>
              </a:rPr>
              <a:t>	- group memberships</a:t>
            </a:r>
          </a:p>
          <a:p>
            <a:pPr lvl="1"/>
            <a:r>
              <a:rPr lang="en-GB" sz="1800" dirty="0">
                <a:latin typeface="Calibri" pitchFamily="34" charset="0"/>
                <a:cs typeface="Arial" pitchFamily="34" charset="0"/>
              </a:rPr>
              <a:t>Informational social influence</a:t>
            </a:r>
          </a:p>
          <a:p>
            <a:pPr lvl="1"/>
            <a:r>
              <a:rPr lang="en-GB" sz="1800" dirty="0">
                <a:latin typeface="Calibri" pitchFamily="34" charset="0"/>
                <a:cs typeface="Arial" pitchFamily="34" charset="0"/>
              </a:rPr>
              <a:t>Normative social influence</a:t>
            </a:r>
          </a:p>
          <a:p>
            <a:endParaRPr lang="en-GB" sz="1800" dirty="0">
              <a:latin typeface="Calibri" pitchFamily="34" charset="0"/>
              <a:cs typeface="Arial" pitchFamily="34" charset="0"/>
            </a:endParaRPr>
          </a:p>
        </p:txBody>
      </p:sp>
      <p:sp>
        <p:nvSpPr>
          <p:cNvPr id="5" name="Content Placeholder 4"/>
          <p:cNvSpPr>
            <a:spLocks noGrp="1"/>
          </p:cNvSpPr>
          <p:nvPr>
            <p:ph sz="half" idx="2"/>
          </p:nvPr>
        </p:nvSpPr>
        <p:spPr/>
        <p:txBody>
          <a:bodyPr>
            <a:normAutofit/>
          </a:bodyPr>
          <a:lstStyle/>
          <a:p>
            <a:r>
              <a:rPr lang="en-GB" sz="1800" dirty="0">
                <a:latin typeface="Calibri" pitchFamily="34" charset="0"/>
                <a:cs typeface="Arial" pitchFamily="34" charset="0"/>
              </a:rPr>
              <a:t>Conformity and Compliance</a:t>
            </a:r>
          </a:p>
          <a:p>
            <a:pPr lvl="1"/>
            <a:r>
              <a:rPr lang="en-GB" sz="1800" dirty="0">
                <a:latin typeface="Calibri" pitchFamily="34" charset="0"/>
                <a:cs typeface="Arial" pitchFamily="34" charset="0"/>
              </a:rPr>
              <a:t> e.g. </a:t>
            </a:r>
            <a:r>
              <a:rPr lang="en-GB" sz="1800" dirty="0" err="1">
                <a:latin typeface="Calibri" pitchFamily="34" charset="0"/>
                <a:cs typeface="Arial" pitchFamily="34" charset="0"/>
              </a:rPr>
              <a:t>Sherif</a:t>
            </a:r>
            <a:r>
              <a:rPr lang="en-GB" sz="1800" dirty="0">
                <a:latin typeface="Calibri" pitchFamily="34" charset="0"/>
                <a:cs typeface="Arial" pitchFamily="34" charset="0"/>
              </a:rPr>
              <a:t>, Asch</a:t>
            </a:r>
          </a:p>
          <a:p>
            <a:pPr lvl="1"/>
            <a:r>
              <a:rPr lang="en-GB" sz="1800" dirty="0">
                <a:latin typeface="Calibri" pitchFamily="34" charset="0"/>
                <a:cs typeface="Arial" pitchFamily="34" charset="0"/>
              </a:rPr>
              <a:t>Social impact </a:t>
            </a:r>
            <a:r>
              <a:rPr lang="en-GB" sz="1800" dirty="0" smtClean="0">
                <a:latin typeface="Calibri" pitchFamily="34" charset="0"/>
                <a:cs typeface="Arial" pitchFamily="34" charset="0"/>
              </a:rPr>
              <a:t>theory</a:t>
            </a:r>
          </a:p>
          <a:p>
            <a:pPr lvl="1"/>
            <a:r>
              <a:rPr lang="en-GB" sz="1800" dirty="0">
                <a:latin typeface="Calibri" pitchFamily="34" charset="0"/>
                <a:cs typeface="Arial" pitchFamily="34" charset="0"/>
              </a:rPr>
              <a:t>Minority influence</a:t>
            </a:r>
          </a:p>
          <a:p>
            <a:pPr marL="393192" lvl="1" indent="0">
              <a:buNone/>
            </a:pPr>
            <a:endParaRPr lang="en-GB" sz="1800" dirty="0" smtClean="0">
              <a:latin typeface="Calibri" pitchFamily="34" charset="0"/>
              <a:cs typeface="Arial" pitchFamily="34" charset="0"/>
            </a:endParaRPr>
          </a:p>
          <a:p>
            <a:r>
              <a:rPr lang="en-GB" sz="1800" dirty="0" smtClean="0">
                <a:latin typeface="Calibri" pitchFamily="34" charset="0"/>
                <a:cs typeface="Arial" pitchFamily="34" charset="0"/>
              </a:rPr>
              <a:t>Bases of social power</a:t>
            </a:r>
          </a:p>
          <a:p>
            <a:endParaRPr lang="en-GB" sz="1800" dirty="0">
              <a:latin typeface="Calibri" pitchFamily="34" charset="0"/>
              <a:cs typeface="Arial" pitchFamily="34" charset="0"/>
            </a:endParaRPr>
          </a:p>
          <a:p>
            <a:r>
              <a:rPr lang="en-GB" sz="1800" dirty="0">
                <a:latin typeface="Calibri" pitchFamily="34" charset="0"/>
                <a:cs typeface="Arial" pitchFamily="34" charset="0"/>
              </a:rPr>
              <a:t>Obedience </a:t>
            </a:r>
          </a:p>
          <a:p>
            <a:pPr lvl="1"/>
            <a:r>
              <a:rPr lang="en-GB" sz="1800" dirty="0">
                <a:latin typeface="Calibri" pitchFamily="34" charset="0"/>
                <a:cs typeface="Arial" pitchFamily="34" charset="0"/>
              </a:rPr>
              <a:t>e.g. </a:t>
            </a:r>
            <a:r>
              <a:rPr lang="en-GB" sz="1800" dirty="0" err="1">
                <a:latin typeface="Calibri" pitchFamily="34" charset="0"/>
                <a:cs typeface="Arial" pitchFamily="34" charset="0"/>
              </a:rPr>
              <a:t>Milgram</a:t>
            </a:r>
            <a:r>
              <a:rPr lang="en-GB" sz="1800" dirty="0">
                <a:latin typeface="Calibri" pitchFamily="34" charset="0"/>
                <a:cs typeface="Arial" pitchFamily="34" charset="0"/>
              </a:rPr>
              <a:t>, </a:t>
            </a:r>
            <a:r>
              <a:rPr lang="en-GB" sz="1800" dirty="0" err="1" smtClean="0">
                <a:latin typeface="Calibri" pitchFamily="34" charset="0"/>
                <a:cs typeface="Arial" pitchFamily="34" charset="0"/>
              </a:rPr>
              <a:t>Hofling</a:t>
            </a:r>
            <a:endParaRPr lang="en-GB" sz="1800" dirty="0" smtClean="0">
              <a:latin typeface="Calibri" pitchFamily="34" charset="0"/>
              <a:cs typeface="Arial" pitchFamily="34" charset="0"/>
            </a:endParaRPr>
          </a:p>
          <a:p>
            <a:pPr lvl="1"/>
            <a:r>
              <a:rPr lang="en-GB" sz="1800" dirty="0" smtClean="0">
                <a:latin typeface="Calibri" pitchFamily="34" charset="0"/>
                <a:cs typeface="Arial" pitchFamily="34" charset="0"/>
              </a:rPr>
              <a:t>Explanations for obedience</a:t>
            </a:r>
          </a:p>
          <a:p>
            <a:pPr lvl="1"/>
            <a:r>
              <a:rPr lang="en-GB" sz="1800" dirty="0" smtClean="0">
                <a:latin typeface="Calibri" pitchFamily="34" charset="0"/>
                <a:cs typeface="Arial" pitchFamily="34" charset="0"/>
              </a:rPr>
              <a:t>Critique of </a:t>
            </a:r>
            <a:r>
              <a:rPr lang="en-GB" sz="1800" dirty="0" err="1" smtClean="0">
                <a:latin typeface="Calibri" pitchFamily="34" charset="0"/>
                <a:cs typeface="Arial" pitchFamily="34" charset="0"/>
              </a:rPr>
              <a:t>Milgram’s</a:t>
            </a:r>
            <a:r>
              <a:rPr lang="en-GB" sz="1800" dirty="0" smtClean="0">
                <a:latin typeface="Calibri" pitchFamily="34" charset="0"/>
                <a:cs typeface="Arial" pitchFamily="34" charset="0"/>
              </a:rPr>
              <a:t> study</a:t>
            </a:r>
          </a:p>
          <a:p>
            <a:endParaRPr lang="en-GB" sz="1800" dirty="0"/>
          </a:p>
        </p:txBody>
      </p:sp>
    </p:spTree>
    <p:extLst>
      <p:ext uri="{BB962C8B-B14F-4D97-AF65-F5344CB8AC3E}">
        <p14:creationId xmlns:p14="http://schemas.microsoft.com/office/powerpoint/2010/main" val="155777220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704088"/>
            <a:ext cx="8229600" cy="492664"/>
          </a:xfrm>
        </p:spPr>
        <p:txBody>
          <a:bodyPr>
            <a:normAutofit/>
          </a:bodyPr>
          <a:lstStyle/>
          <a:p>
            <a:pPr algn="ctr"/>
            <a:r>
              <a:rPr lang="en-GB" sz="2000" dirty="0" smtClean="0">
                <a:latin typeface="Arial" pitchFamily="34" charset="0"/>
                <a:cs typeface="Arial" pitchFamily="34" charset="0"/>
              </a:rPr>
              <a:t>Reading</a:t>
            </a:r>
            <a:endParaRPr lang="en-GB" sz="2000" dirty="0">
              <a:latin typeface="Arial" pitchFamily="34" charset="0"/>
              <a:cs typeface="Arial" pitchFamily="34" charset="0"/>
            </a:endParaRPr>
          </a:p>
        </p:txBody>
      </p:sp>
      <p:sp>
        <p:nvSpPr>
          <p:cNvPr id="6" name="Content Placeholder 5"/>
          <p:cNvSpPr>
            <a:spLocks noGrp="1"/>
          </p:cNvSpPr>
          <p:nvPr>
            <p:ph idx="1"/>
          </p:nvPr>
        </p:nvSpPr>
        <p:spPr>
          <a:xfrm>
            <a:off x="611560" y="1556792"/>
            <a:ext cx="8075240" cy="5301208"/>
          </a:xfrm>
        </p:spPr>
        <p:txBody>
          <a:bodyPr>
            <a:normAutofit fontScale="92500" lnSpcReduction="10000"/>
          </a:bodyPr>
          <a:lstStyle/>
          <a:p>
            <a:pPr marL="0" indent="0">
              <a:buNone/>
            </a:pPr>
            <a:r>
              <a:rPr lang="en-GB" sz="1800" dirty="0" err="1">
                <a:latin typeface="Calibri" pitchFamily="34" charset="0"/>
              </a:rPr>
              <a:t>Cialdini</a:t>
            </a:r>
            <a:r>
              <a:rPr lang="en-GB" sz="1800" dirty="0">
                <a:latin typeface="Calibri" pitchFamily="34" charset="0"/>
              </a:rPr>
              <a:t>, R. B., Goldstein, N. J. (2004</a:t>
            </a:r>
            <a:r>
              <a:rPr lang="en-GB" sz="1800" dirty="0" smtClean="0">
                <a:latin typeface="Calibri" pitchFamily="34" charset="0"/>
              </a:rPr>
              <a:t>).  Social Influence:</a:t>
            </a:r>
            <a:r>
              <a:rPr lang="en-GB" sz="1800" b="1" dirty="0" smtClean="0">
                <a:latin typeface="Calibri" pitchFamily="34" charset="0"/>
              </a:rPr>
              <a:t> </a:t>
            </a:r>
            <a:r>
              <a:rPr lang="en-GB" sz="1800" dirty="0">
                <a:latin typeface="Calibri" pitchFamily="34" charset="0"/>
              </a:rPr>
              <a:t>Compliance and </a:t>
            </a:r>
            <a:r>
              <a:rPr lang="en-GB" sz="1800" dirty="0" smtClean="0">
                <a:latin typeface="Calibri" pitchFamily="34" charset="0"/>
              </a:rPr>
              <a:t>Conformity. </a:t>
            </a:r>
            <a:r>
              <a:rPr lang="fr-FR" sz="1800" i="1" dirty="0" err="1" smtClean="0">
                <a:latin typeface="Calibri" pitchFamily="34" charset="0"/>
              </a:rPr>
              <a:t>Annual</a:t>
            </a:r>
            <a:r>
              <a:rPr lang="fr-FR" sz="1800" i="1" dirty="0" smtClean="0">
                <a:latin typeface="Calibri" pitchFamily="34" charset="0"/>
              </a:rPr>
              <a:t> </a:t>
            </a:r>
            <a:r>
              <a:rPr lang="fr-FR" sz="1800" i="1" dirty="0" err="1" smtClean="0">
                <a:latin typeface="Calibri" pitchFamily="34" charset="0"/>
              </a:rPr>
              <a:t>Review</a:t>
            </a:r>
            <a:r>
              <a:rPr lang="fr-FR" sz="1800" i="1" dirty="0" smtClean="0">
                <a:latin typeface="Calibri" pitchFamily="34" charset="0"/>
              </a:rPr>
              <a:t> of </a:t>
            </a:r>
            <a:r>
              <a:rPr lang="fr-FR" sz="1800" i="1" dirty="0" err="1" smtClean="0">
                <a:latin typeface="Calibri" pitchFamily="34" charset="0"/>
              </a:rPr>
              <a:t>Psychology</a:t>
            </a:r>
            <a:r>
              <a:rPr lang="fr-FR" sz="1800" i="1" dirty="0" smtClean="0">
                <a:latin typeface="Calibri" pitchFamily="34" charset="0"/>
              </a:rPr>
              <a:t>  </a:t>
            </a:r>
            <a:r>
              <a:rPr lang="fr-FR" sz="1800" i="1" dirty="0">
                <a:latin typeface="Calibri" pitchFamily="34" charset="0"/>
              </a:rPr>
              <a:t>55:591–621</a:t>
            </a:r>
            <a:endParaRPr lang="en-GB" sz="1800" i="1" dirty="0">
              <a:latin typeface="Calibri" pitchFamily="34" charset="0"/>
            </a:endParaRPr>
          </a:p>
          <a:p>
            <a:endParaRPr lang="en-GB" sz="1800" dirty="0" smtClean="0">
              <a:latin typeface="Calibri" pitchFamily="34" charset="0"/>
            </a:endParaRPr>
          </a:p>
          <a:p>
            <a:pPr marL="0" indent="0">
              <a:buNone/>
            </a:pPr>
            <a:r>
              <a:rPr lang="en-GB" sz="1800" dirty="0" smtClean="0">
                <a:latin typeface="Calibri" pitchFamily="34" charset="0"/>
              </a:rPr>
              <a:t>Hogg</a:t>
            </a:r>
            <a:r>
              <a:rPr lang="en-GB" sz="1800" dirty="0">
                <a:latin typeface="Calibri" pitchFamily="34" charset="0"/>
              </a:rPr>
              <a:t>, M. A., &amp; Vaughan, G. M. (2008). </a:t>
            </a:r>
            <a:r>
              <a:rPr lang="en-GB" sz="1800" i="1" dirty="0">
                <a:latin typeface="Calibri" pitchFamily="34" charset="0"/>
              </a:rPr>
              <a:t>Social Psychology</a:t>
            </a:r>
            <a:r>
              <a:rPr lang="en-GB" sz="1800" dirty="0">
                <a:latin typeface="Calibri" pitchFamily="34" charset="0"/>
              </a:rPr>
              <a:t>. Harlow, Essex: Pearson Prentice Hall. (Chapter 7) </a:t>
            </a:r>
            <a:endParaRPr lang="en-GB" sz="1800" dirty="0" smtClean="0">
              <a:latin typeface="Calibri" pitchFamily="34" charset="0"/>
            </a:endParaRPr>
          </a:p>
          <a:p>
            <a:pPr marL="0" indent="0">
              <a:buNone/>
            </a:pPr>
            <a:endParaRPr lang="en-GB" sz="1800" dirty="0">
              <a:latin typeface="Calibri" pitchFamily="34" charset="0"/>
            </a:endParaRPr>
          </a:p>
          <a:p>
            <a:pPr marL="0" indent="0">
              <a:buNone/>
            </a:pPr>
            <a:r>
              <a:rPr lang="en-GB" sz="1800" dirty="0" smtClean="0">
                <a:latin typeface="Calibri" pitchFamily="34" charset="0"/>
              </a:rPr>
              <a:t>Kassin</a:t>
            </a:r>
            <a:r>
              <a:rPr lang="en-GB" sz="1800" dirty="0">
                <a:latin typeface="Calibri" pitchFamily="34" charset="0"/>
              </a:rPr>
              <a:t>, S., Fein, S., &amp; Markus, H. R. (2011). </a:t>
            </a:r>
            <a:r>
              <a:rPr lang="en-GB" sz="1800" i="1" dirty="0">
                <a:latin typeface="Calibri" pitchFamily="34" charset="0"/>
              </a:rPr>
              <a:t>Social psychology </a:t>
            </a:r>
            <a:r>
              <a:rPr lang="en-GB" sz="1800" dirty="0">
                <a:latin typeface="Calibri" pitchFamily="34" charset="0"/>
              </a:rPr>
              <a:t>(8th Edition). Belmont, CA: Wadsworth. (Chapter 7</a:t>
            </a:r>
            <a:r>
              <a:rPr lang="en-GB" sz="1800" dirty="0" smtClean="0">
                <a:latin typeface="Calibri" pitchFamily="34" charset="0"/>
              </a:rPr>
              <a:t>)</a:t>
            </a:r>
          </a:p>
          <a:p>
            <a:pPr marL="0" indent="0">
              <a:buNone/>
            </a:pPr>
            <a:endParaRPr lang="en-GB" sz="1800" dirty="0" smtClean="0">
              <a:latin typeface="Calibri" pitchFamily="34" charset="0"/>
            </a:endParaRPr>
          </a:p>
          <a:p>
            <a:pPr marL="0" indent="0">
              <a:buNone/>
            </a:pPr>
            <a:r>
              <a:rPr lang="en-GB" sz="1800" dirty="0" err="1">
                <a:latin typeface="Calibri" pitchFamily="34" charset="0"/>
              </a:rPr>
              <a:t>Galinsky</a:t>
            </a:r>
            <a:r>
              <a:rPr lang="en-GB" sz="1800" dirty="0">
                <a:latin typeface="Calibri" pitchFamily="34" charset="0"/>
              </a:rPr>
              <a:t> et al. (2008). Power reduces the press of the situation:  Implications for creativity, conformity and dissonance.  </a:t>
            </a:r>
            <a:r>
              <a:rPr lang="en-GB" sz="1800" i="1" dirty="0">
                <a:latin typeface="Calibri" pitchFamily="34" charset="0"/>
              </a:rPr>
              <a:t>Journal of Personality and Social Psychology, 95 (6), 1450-1466</a:t>
            </a:r>
            <a:endParaRPr lang="en-GB" sz="1800" dirty="0">
              <a:latin typeface="Calibri" pitchFamily="34" charset="0"/>
            </a:endParaRPr>
          </a:p>
          <a:p>
            <a:pPr marL="0" indent="0">
              <a:buNone/>
            </a:pPr>
            <a:endParaRPr lang="en-GB" sz="1800" dirty="0">
              <a:latin typeface="Calibri" pitchFamily="34" charset="0"/>
            </a:endParaRPr>
          </a:p>
          <a:p>
            <a:pPr marL="0" indent="0">
              <a:buNone/>
            </a:pPr>
            <a:r>
              <a:rPr lang="en-GB" sz="1800" dirty="0">
                <a:latin typeface="Calibri" pitchFamily="34" charset="0"/>
              </a:rPr>
              <a:t>Gross, R. (2010). </a:t>
            </a:r>
            <a:r>
              <a:rPr lang="en-GB" sz="1800" i="1" dirty="0">
                <a:latin typeface="Calibri" pitchFamily="34" charset="0"/>
              </a:rPr>
              <a:t>Psychology: The science of mind and behaviour </a:t>
            </a:r>
            <a:r>
              <a:rPr lang="en-GB" sz="1800" dirty="0">
                <a:latin typeface="Calibri" pitchFamily="34" charset="0"/>
              </a:rPr>
              <a:t>(6th </a:t>
            </a:r>
            <a:r>
              <a:rPr lang="en-GB" sz="1800" dirty="0" err="1">
                <a:latin typeface="Calibri" pitchFamily="34" charset="0"/>
              </a:rPr>
              <a:t>ed</a:t>
            </a:r>
            <a:r>
              <a:rPr lang="en-GB" sz="1800" dirty="0">
                <a:latin typeface="Calibri" pitchFamily="34" charset="0"/>
              </a:rPr>
              <a:t>). London: Hodder Education. (Chapters 26 and 27). </a:t>
            </a:r>
            <a:endParaRPr lang="en-GB" sz="1800" dirty="0" smtClean="0">
              <a:latin typeface="Calibri" pitchFamily="34" charset="0"/>
            </a:endParaRPr>
          </a:p>
          <a:p>
            <a:pPr marL="0" indent="0">
              <a:buNone/>
            </a:pPr>
            <a:endParaRPr lang="en-GB" sz="1800" dirty="0">
              <a:latin typeface="Calibri" pitchFamily="34" charset="0"/>
            </a:endParaRPr>
          </a:p>
          <a:p>
            <a:pPr marL="0" indent="0">
              <a:buNone/>
            </a:pPr>
            <a:r>
              <a:rPr lang="en-GB" sz="1800" dirty="0" smtClean="0">
                <a:latin typeface="Calibri" pitchFamily="34" charset="0"/>
              </a:rPr>
              <a:t>Schultz</a:t>
            </a:r>
            <a:r>
              <a:rPr lang="en-GB" sz="1800" dirty="0">
                <a:latin typeface="Calibri" pitchFamily="34" charset="0"/>
              </a:rPr>
              <a:t>, P. W., Nolan, J. M., </a:t>
            </a:r>
            <a:r>
              <a:rPr lang="en-GB" sz="1800" dirty="0" err="1">
                <a:latin typeface="Calibri" pitchFamily="34" charset="0"/>
              </a:rPr>
              <a:t>Cialdini</a:t>
            </a:r>
            <a:r>
              <a:rPr lang="en-GB" sz="1800" dirty="0">
                <a:latin typeface="Calibri" pitchFamily="34" charset="0"/>
              </a:rPr>
              <a:t>, R. B., Goldstein, N. J. and </a:t>
            </a:r>
            <a:r>
              <a:rPr lang="en-GB" sz="1800" dirty="0" err="1">
                <a:latin typeface="Calibri" pitchFamily="34" charset="0"/>
              </a:rPr>
              <a:t>Griskevicius</a:t>
            </a:r>
            <a:r>
              <a:rPr lang="en-GB" sz="1800" dirty="0">
                <a:latin typeface="Calibri" pitchFamily="34" charset="0"/>
              </a:rPr>
              <a:t>, V. (2007). The Constructive, Destructive, and Reconstructive Power of Social Norms.  </a:t>
            </a:r>
            <a:r>
              <a:rPr lang="en-GB" sz="1800" i="1" dirty="0">
                <a:latin typeface="Calibri" pitchFamily="34" charset="0"/>
              </a:rPr>
              <a:t>Psychological Science, 18 (5), 429-434.</a:t>
            </a:r>
          </a:p>
          <a:p>
            <a:pPr marL="0" indent="0">
              <a:buNone/>
            </a:pPr>
            <a:endParaRPr lang="en-GB" sz="1800" dirty="0">
              <a:latin typeface="Calibri" pitchFamily="34" charset="0"/>
            </a:endParaRPr>
          </a:p>
        </p:txBody>
      </p:sp>
    </p:spTree>
    <p:extLst>
      <p:ext uri="{BB962C8B-B14F-4D97-AF65-F5344CB8AC3E}">
        <p14:creationId xmlns:p14="http://schemas.microsoft.com/office/powerpoint/2010/main" val="225724913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857</TotalTime>
  <Words>1592</Words>
  <Application>Microsoft Office PowerPoint</Application>
  <PresentationFormat>On-screen Show (4:3)</PresentationFormat>
  <Paragraphs>361</Paragraphs>
  <Slides>28</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Comic Sans MS</vt:lpstr>
      <vt:lpstr>Constantia</vt:lpstr>
      <vt:lpstr>Times New Roman</vt:lpstr>
      <vt:lpstr>Wingdings</vt:lpstr>
      <vt:lpstr>Wingdings 2</vt:lpstr>
      <vt:lpstr>Flow</vt:lpstr>
      <vt:lpstr>SOCIAL INFLUENCE</vt:lpstr>
      <vt:lpstr>Social Facilitation</vt:lpstr>
      <vt:lpstr>PowerPoint Presentation</vt:lpstr>
      <vt:lpstr>Drive Theory (Zajonc, 1966) </vt:lpstr>
      <vt:lpstr>Evaluation Apprehension</vt:lpstr>
      <vt:lpstr>Distraction-Conflict Theory</vt:lpstr>
      <vt:lpstr>PowerPoint Presentation</vt:lpstr>
      <vt:lpstr>PowerPoint Presentation</vt:lpstr>
      <vt:lpstr>Informational social influence </vt:lpstr>
      <vt:lpstr>PowerPoint Presentation</vt:lpstr>
      <vt:lpstr>PowerPoint Presentation</vt:lpstr>
      <vt:lpstr>When will we conform to informational social influence?</vt:lpstr>
      <vt:lpstr>PowerPoint Presentation</vt:lpstr>
      <vt:lpstr>Normative social influence</vt:lpstr>
      <vt:lpstr>PowerPoint Presentation</vt:lpstr>
      <vt:lpstr>Asch (1951, 1956)</vt:lpstr>
      <vt:lpstr>PowerPoint Presentation</vt:lpstr>
      <vt:lpstr>Social Impact Theory (Latane, 1981) </vt:lpstr>
      <vt:lpstr>PowerPoint Presentation</vt:lpstr>
      <vt:lpstr>Minority Influence </vt:lpstr>
      <vt:lpstr>Bases of Social Power</vt:lpstr>
      <vt:lpstr>PowerPoint Presentation</vt:lpstr>
      <vt:lpstr>PowerPoint Presentation</vt:lpstr>
      <vt:lpstr>PowerPoint Presentation</vt:lpstr>
      <vt:lpstr>PowerPoint Presentation</vt:lpstr>
      <vt:lpstr>PowerPoint Presentation</vt:lpstr>
      <vt:lpstr>Summary</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INFLUENCE</dc:title>
  <dc:creator>Marshall, Judith</dc:creator>
  <cp:lastModifiedBy>Judith Marshall</cp:lastModifiedBy>
  <cp:revision>81</cp:revision>
  <dcterms:created xsi:type="dcterms:W3CDTF">2013-04-09T12:57:02Z</dcterms:created>
  <dcterms:modified xsi:type="dcterms:W3CDTF">2020-01-19T16:42:54Z</dcterms:modified>
</cp:coreProperties>
</file>