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handoutMasterIdLst>
    <p:handoutMasterId r:id="rId15"/>
  </p:handoutMasterIdLst>
  <p:sldIdLst>
    <p:sldId id="268" r:id="rId2"/>
    <p:sldId id="256" r:id="rId3"/>
    <p:sldId id="258" r:id="rId4"/>
    <p:sldId id="259" r:id="rId5"/>
    <p:sldId id="260" r:id="rId6"/>
    <p:sldId id="261" r:id="rId7"/>
    <p:sldId id="262" r:id="rId8"/>
    <p:sldId id="263" r:id="rId9"/>
    <p:sldId id="264" r:id="rId10"/>
    <p:sldId id="265" r:id="rId11"/>
    <p:sldId id="267" r:id="rId12"/>
    <p:sldId id="266" r:id="rId13"/>
  </p:sldIdLst>
  <p:sldSz cx="18288000" cy="10287000"/>
  <p:notesSz cx="6858000" cy="9144000"/>
  <p:embeddedFontLst>
    <p:embeddedFont>
      <p:font typeface="Calibri" panose="020F0502020204030204" pitchFamily="34" charset="0"/>
      <p:regular r:id="rId16"/>
      <p:bold r:id="rId17"/>
      <p:italic r:id="rId18"/>
      <p:bold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d Abidur Rahman (1815081)" id="{A0AC6DFE-A132-4836-A519-FE1B0D1E7B1D}">
          <p14:sldIdLst>
            <p14:sldId id="268"/>
            <p14:sldId id="256"/>
            <p14:sldId id="258"/>
            <p14:sldId id="259"/>
            <p14:sldId id="260"/>
            <p14:sldId id="261"/>
            <p14:sldId id="262"/>
            <p14:sldId id="263"/>
            <p14:sldId id="264"/>
            <p14:sldId id="265"/>
            <p14:sldId id="267"/>
            <p14:sldId id="26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0" autoAdjust="0"/>
    <p:restoredTop sz="94648" autoAdjust="0"/>
  </p:normalViewPr>
  <p:slideViewPr>
    <p:cSldViewPr>
      <p:cViewPr>
        <p:scale>
          <a:sx n="47" d="100"/>
          <a:sy n="47" d="100"/>
        </p:scale>
        <p:origin x="-456" y="-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3E2AB7-2719-44EF-BAB3-C374DB418AF9}"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en-GB"/>
        </a:p>
      </dgm:t>
    </dgm:pt>
    <dgm:pt modelId="{0AD63AEE-7898-4B92-9BB1-53F8C314C022}">
      <dgm:prSet/>
      <dgm:spPr/>
      <dgm:t>
        <a:bodyPr/>
        <a:lstStyle/>
        <a:p>
          <a:pPr rtl="0"/>
          <a:r>
            <a:rPr lang="en-GB" dirty="0" smtClean="0"/>
            <a:t>Managing people </a:t>
          </a:r>
          <a:endParaRPr lang="en-GB" dirty="0"/>
        </a:p>
      </dgm:t>
    </dgm:pt>
    <dgm:pt modelId="{84766FEB-ABC8-4491-93D5-0C18C895FCBC}" type="parTrans" cxnId="{CA452E57-101D-468D-B616-BA764318A062}">
      <dgm:prSet/>
      <dgm:spPr/>
      <dgm:t>
        <a:bodyPr/>
        <a:lstStyle/>
        <a:p>
          <a:endParaRPr lang="en-GB"/>
        </a:p>
      </dgm:t>
    </dgm:pt>
    <dgm:pt modelId="{B09A9E01-F844-44CC-BC18-E108D990AE94}" type="sibTrans" cxnId="{CA452E57-101D-468D-B616-BA764318A062}">
      <dgm:prSet/>
      <dgm:spPr/>
      <dgm:t>
        <a:bodyPr/>
        <a:lstStyle/>
        <a:p>
          <a:endParaRPr lang="en-GB"/>
        </a:p>
      </dgm:t>
    </dgm:pt>
    <dgm:pt modelId="{53C8E29E-E328-4705-AB4F-E00A6C67CA06}">
      <dgm:prSet/>
      <dgm:spPr/>
      <dgm:t>
        <a:bodyPr/>
        <a:lstStyle/>
        <a:p>
          <a:pPr rtl="0"/>
          <a:r>
            <a:rPr lang="en-GB" dirty="0" smtClean="0"/>
            <a:t>LCBB5004</a:t>
          </a:r>
          <a:endParaRPr lang="en-GB" dirty="0"/>
        </a:p>
      </dgm:t>
    </dgm:pt>
    <dgm:pt modelId="{658D5F9D-C469-4685-ADA5-D2764486BE09}" type="parTrans" cxnId="{95A32C6C-D4E6-4378-AC8B-B411F7768D00}">
      <dgm:prSet/>
      <dgm:spPr/>
      <dgm:t>
        <a:bodyPr/>
        <a:lstStyle/>
        <a:p>
          <a:endParaRPr lang="en-GB"/>
        </a:p>
      </dgm:t>
    </dgm:pt>
    <dgm:pt modelId="{7EFF02BC-5BB2-4C25-A3D4-72EAA6DC3D17}" type="sibTrans" cxnId="{95A32C6C-D4E6-4378-AC8B-B411F7768D00}">
      <dgm:prSet/>
      <dgm:spPr/>
      <dgm:t>
        <a:bodyPr/>
        <a:lstStyle/>
        <a:p>
          <a:endParaRPr lang="en-GB"/>
        </a:p>
      </dgm:t>
    </dgm:pt>
    <dgm:pt modelId="{324F0C4B-8C87-4F4A-9CD3-5375D8EBC481}">
      <dgm:prSet/>
      <dgm:spPr/>
      <dgm:t>
        <a:bodyPr/>
        <a:lstStyle/>
        <a:p>
          <a:pPr rtl="0"/>
          <a:r>
            <a:rPr lang="en-GB" dirty="0" smtClean="0"/>
            <a:t>Lecturer: Dr </a:t>
          </a:r>
          <a:r>
            <a:rPr lang="en-GB" dirty="0" err="1" smtClean="0"/>
            <a:t>Aderemi</a:t>
          </a:r>
          <a:r>
            <a:rPr lang="en-GB" dirty="0" smtClean="0"/>
            <a:t> </a:t>
          </a:r>
          <a:r>
            <a:rPr lang="en-GB" dirty="0" err="1" smtClean="0"/>
            <a:t>Ojebode</a:t>
          </a:r>
          <a:endParaRPr lang="en-GB" dirty="0"/>
        </a:p>
      </dgm:t>
    </dgm:pt>
    <dgm:pt modelId="{F6B6F5FE-3EB0-4157-97AC-5B658FD2359C}" type="parTrans" cxnId="{40E2412E-FC64-48A1-8E9D-C9B7C4CE0B58}">
      <dgm:prSet/>
      <dgm:spPr/>
      <dgm:t>
        <a:bodyPr/>
        <a:lstStyle/>
        <a:p>
          <a:endParaRPr lang="en-GB"/>
        </a:p>
      </dgm:t>
    </dgm:pt>
    <dgm:pt modelId="{756EAFD0-B628-44CE-9E51-81DCC75EE8AB}" type="sibTrans" cxnId="{40E2412E-FC64-48A1-8E9D-C9B7C4CE0B58}">
      <dgm:prSet/>
      <dgm:spPr/>
      <dgm:t>
        <a:bodyPr/>
        <a:lstStyle/>
        <a:p>
          <a:endParaRPr lang="en-GB"/>
        </a:p>
      </dgm:t>
    </dgm:pt>
    <dgm:pt modelId="{DFBFBCB2-57D6-4E12-A366-5FF916AA2D4F}" type="pres">
      <dgm:prSet presAssocID="{733E2AB7-2719-44EF-BAB3-C374DB418AF9}" presName="Name0" presStyleCnt="0">
        <dgm:presLayoutVars>
          <dgm:chMax val="7"/>
          <dgm:dir/>
          <dgm:animLvl val="lvl"/>
          <dgm:resizeHandles val="exact"/>
        </dgm:presLayoutVars>
      </dgm:prSet>
      <dgm:spPr/>
    </dgm:pt>
    <dgm:pt modelId="{08FD369E-005F-4882-A858-D40C29206733}" type="pres">
      <dgm:prSet presAssocID="{0AD63AEE-7898-4B92-9BB1-53F8C314C022}" presName="circle1" presStyleLbl="node1" presStyleIdx="0" presStyleCnt="3"/>
      <dgm:spPr/>
    </dgm:pt>
    <dgm:pt modelId="{B2B17649-9766-458F-98A4-6B0E7174CECD}" type="pres">
      <dgm:prSet presAssocID="{0AD63AEE-7898-4B92-9BB1-53F8C314C022}" presName="space" presStyleCnt="0"/>
      <dgm:spPr/>
    </dgm:pt>
    <dgm:pt modelId="{0F35B4D4-E5AD-44E0-AE72-AB5A2AECF87A}" type="pres">
      <dgm:prSet presAssocID="{0AD63AEE-7898-4B92-9BB1-53F8C314C022}" presName="rect1" presStyleLbl="alignAcc1" presStyleIdx="0" presStyleCnt="3"/>
      <dgm:spPr/>
    </dgm:pt>
    <dgm:pt modelId="{2A83AF31-45AE-49C2-8871-B5FC0AB65B45}" type="pres">
      <dgm:prSet presAssocID="{53C8E29E-E328-4705-AB4F-E00A6C67CA06}" presName="vertSpace2" presStyleLbl="node1" presStyleIdx="0" presStyleCnt="3"/>
      <dgm:spPr/>
    </dgm:pt>
    <dgm:pt modelId="{EC0DD42B-ADEE-4A7C-A073-1971C1761BCA}" type="pres">
      <dgm:prSet presAssocID="{53C8E29E-E328-4705-AB4F-E00A6C67CA06}" presName="circle2" presStyleLbl="node1" presStyleIdx="1" presStyleCnt="3"/>
      <dgm:spPr/>
    </dgm:pt>
    <dgm:pt modelId="{8AEA9886-287A-4C57-9915-251816E42D07}" type="pres">
      <dgm:prSet presAssocID="{53C8E29E-E328-4705-AB4F-E00A6C67CA06}" presName="rect2" presStyleLbl="alignAcc1" presStyleIdx="1" presStyleCnt="3"/>
      <dgm:spPr/>
    </dgm:pt>
    <dgm:pt modelId="{9D5598A4-1737-43D0-84D7-84C6DD3464A7}" type="pres">
      <dgm:prSet presAssocID="{324F0C4B-8C87-4F4A-9CD3-5375D8EBC481}" presName="vertSpace3" presStyleLbl="node1" presStyleIdx="1" presStyleCnt="3"/>
      <dgm:spPr/>
    </dgm:pt>
    <dgm:pt modelId="{E5600EB9-82A6-446F-AEC9-1374EB488348}" type="pres">
      <dgm:prSet presAssocID="{324F0C4B-8C87-4F4A-9CD3-5375D8EBC481}" presName="circle3" presStyleLbl="node1" presStyleIdx="2" presStyleCnt="3"/>
      <dgm:spPr/>
    </dgm:pt>
    <dgm:pt modelId="{098CA0F2-DFFD-4DD1-AAFA-4BDD617E11E3}" type="pres">
      <dgm:prSet presAssocID="{324F0C4B-8C87-4F4A-9CD3-5375D8EBC481}" presName="rect3" presStyleLbl="alignAcc1" presStyleIdx="2" presStyleCnt="3"/>
      <dgm:spPr/>
      <dgm:t>
        <a:bodyPr/>
        <a:lstStyle/>
        <a:p>
          <a:endParaRPr lang="en-GB"/>
        </a:p>
      </dgm:t>
    </dgm:pt>
    <dgm:pt modelId="{C5591D00-EC07-4F21-8EF5-776C243CD42C}" type="pres">
      <dgm:prSet presAssocID="{0AD63AEE-7898-4B92-9BB1-53F8C314C022}" presName="rect1ParTxNoCh" presStyleLbl="alignAcc1" presStyleIdx="2" presStyleCnt="3">
        <dgm:presLayoutVars>
          <dgm:chMax val="1"/>
          <dgm:bulletEnabled val="1"/>
        </dgm:presLayoutVars>
      </dgm:prSet>
      <dgm:spPr/>
    </dgm:pt>
    <dgm:pt modelId="{1AAA73C2-0834-4A29-B61A-61B9DECBBB29}" type="pres">
      <dgm:prSet presAssocID="{53C8E29E-E328-4705-AB4F-E00A6C67CA06}" presName="rect2ParTxNoCh" presStyleLbl="alignAcc1" presStyleIdx="2" presStyleCnt="3">
        <dgm:presLayoutVars>
          <dgm:chMax val="1"/>
          <dgm:bulletEnabled val="1"/>
        </dgm:presLayoutVars>
      </dgm:prSet>
      <dgm:spPr/>
    </dgm:pt>
    <dgm:pt modelId="{055BA8C9-4591-4EBA-B64C-183D573D7FE6}" type="pres">
      <dgm:prSet presAssocID="{324F0C4B-8C87-4F4A-9CD3-5375D8EBC481}" presName="rect3ParTxNoCh" presStyleLbl="alignAcc1" presStyleIdx="2" presStyleCnt="3">
        <dgm:presLayoutVars>
          <dgm:chMax val="1"/>
          <dgm:bulletEnabled val="1"/>
        </dgm:presLayoutVars>
      </dgm:prSet>
      <dgm:spPr/>
      <dgm:t>
        <a:bodyPr/>
        <a:lstStyle/>
        <a:p>
          <a:endParaRPr lang="en-GB"/>
        </a:p>
      </dgm:t>
    </dgm:pt>
  </dgm:ptLst>
  <dgm:cxnLst>
    <dgm:cxn modelId="{714B5DEC-5DB9-4B7F-BAC5-9F7AC18D91E9}" type="presOf" srcId="{0AD63AEE-7898-4B92-9BB1-53F8C314C022}" destId="{C5591D00-EC07-4F21-8EF5-776C243CD42C}" srcOrd="1" destOrd="0" presId="urn:microsoft.com/office/officeart/2005/8/layout/target3"/>
    <dgm:cxn modelId="{40E2412E-FC64-48A1-8E9D-C9B7C4CE0B58}" srcId="{733E2AB7-2719-44EF-BAB3-C374DB418AF9}" destId="{324F0C4B-8C87-4F4A-9CD3-5375D8EBC481}" srcOrd="2" destOrd="0" parTransId="{F6B6F5FE-3EB0-4157-97AC-5B658FD2359C}" sibTransId="{756EAFD0-B628-44CE-9E51-81DCC75EE8AB}"/>
    <dgm:cxn modelId="{BF4D6231-71D4-4F15-AF81-2640BDDAFED0}" type="presOf" srcId="{733E2AB7-2719-44EF-BAB3-C374DB418AF9}" destId="{DFBFBCB2-57D6-4E12-A366-5FF916AA2D4F}" srcOrd="0" destOrd="0" presId="urn:microsoft.com/office/officeart/2005/8/layout/target3"/>
    <dgm:cxn modelId="{7D8735EE-9737-415E-B4C2-0AB7733D52E9}" type="presOf" srcId="{53C8E29E-E328-4705-AB4F-E00A6C67CA06}" destId="{8AEA9886-287A-4C57-9915-251816E42D07}" srcOrd="0" destOrd="0" presId="urn:microsoft.com/office/officeart/2005/8/layout/target3"/>
    <dgm:cxn modelId="{97941C5A-CE3C-4C9D-B614-7F21E960562F}" type="presOf" srcId="{53C8E29E-E328-4705-AB4F-E00A6C67CA06}" destId="{1AAA73C2-0834-4A29-B61A-61B9DECBBB29}" srcOrd="1" destOrd="0" presId="urn:microsoft.com/office/officeart/2005/8/layout/target3"/>
    <dgm:cxn modelId="{A5706DD3-A6ED-46D3-BB3F-BF9C9DECF27D}" type="presOf" srcId="{324F0C4B-8C87-4F4A-9CD3-5375D8EBC481}" destId="{098CA0F2-DFFD-4DD1-AAFA-4BDD617E11E3}" srcOrd="0" destOrd="0" presId="urn:microsoft.com/office/officeart/2005/8/layout/target3"/>
    <dgm:cxn modelId="{BE52D259-E872-400B-BB38-2787DFD478BA}" type="presOf" srcId="{324F0C4B-8C87-4F4A-9CD3-5375D8EBC481}" destId="{055BA8C9-4591-4EBA-B64C-183D573D7FE6}" srcOrd="1" destOrd="0" presId="urn:microsoft.com/office/officeart/2005/8/layout/target3"/>
    <dgm:cxn modelId="{CA452E57-101D-468D-B616-BA764318A062}" srcId="{733E2AB7-2719-44EF-BAB3-C374DB418AF9}" destId="{0AD63AEE-7898-4B92-9BB1-53F8C314C022}" srcOrd="0" destOrd="0" parTransId="{84766FEB-ABC8-4491-93D5-0C18C895FCBC}" sibTransId="{B09A9E01-F844-44CC-BC18-E108D990AE94}"/>
    <dgm:cxn modelId="{69A87255-E0BE-4252-92F6-74CC5DCD5248}" type="presOf" srcId="{0AD63AEE-7898-4B92-9BB1-53F8C314C022}" destId="{0F35B4D4-E5AD-44E0-AE72-AB5A2AECF87A}" srcOrd="0" destOrd="0" presId="urn:microsoft.com/office/officeart/2005/8/layout/target3"/>
    <dgm:cxn modelId="{95A32C6C-D4E6-4378-AC8B-B411F7768D00}" srcId="{733E2AB7-2719-44EF-BAB3-C374DB418AF9}" destId="{53C8E29E-E328-4705-AB4F-E00A6C67CA06}" srcOrd="1" destOrd="0" parTransId="{658D5F9D-C469-4685-ADA5-D2764486BE09}" sibTransId="{7EFF02BC-5BB2-4C25-A3D4-72EAA6DC3D17}"/>
    <dgm:cxn modelId="{54E11EDC-43E8-4811-98F0-661EEA0B9E4B}" type="presParOf" srcId="{DFBFBCB2-57D6-4E12-A366-5FF916AA2D4F}" destId="{08FD369E-005F-4882-A858-D40C29206733}" srcOrd="0" destOrd="0" presId="urn:microsoft.com/office/officeart/2005/8/layout/target3"/>
    <dgm:cxn modelId="{5522BA89-9BC7-4E52-9231-CA2E734E7245}" type="presParOf" srcId="{DFBFBCB2-57D6-4E12-A366-5FF916AA2D4F}" destId="{B2B17649-9766-458F-98A4-6B0E7174CECD}" srcOrd="1" destOrd="0" presId="urn:microsoft.com/office/officeart/2005/8/layout/target3"/>
    <dgm:cxn modelId="{6F1C0B73-C86B-4463-B848-1CC9B55467BF}" type="presParOf" srcId="{DFBFBCB2-57D6-4E12-A366-5FF916AA2D4F}" destId="{0F35B4D4-E5AD-44E0-AE72-AB5A2AECF87A}" srcOrd="2" destOrd="0" presId="urn:microsoft.com/office/officeart/2005/8/layout/target3"/>
    <dgm:cxn modelId="{381928E6-7CA0-4D4E-91AD-169A5A1BE8C9}" type="presParOf" srcId="{DFBFBCB2-57D6-4E12-A366-5FF916AA2D4F}" destId="{2A83AF31-45AE-49C2-8871-B5FC0AB65B45}" srcOrd="3" destOrd="0" presId="urn:microsoft.com/office/officeart/2005/8/layout/target3"/>
    <dgm:cxn modelId="{65BCA201-F9D6-4C75-A7E4-9B11A438C76E}" type="presParOf" srcId="{DFBFBCB2-57D6-4E12-A366-5FF916AA2D4F}" destId="{EC0DD42B-ADEE-4A7C-A073-1971C1761BCA}" srcOrd="4" destOrd="0" presId="urn:microsoft.com/office/officeart/2005/8/layout/target3"/>
    <dgm:cxn modelId="{A3356774-AB09-474E-A4FC-72CCFA9A86B4}" type="presParOf" srcId="{DFBFBCB2-57D6-4E12-A366-5FF916AA2D4F}" destId="{8AEA9886-287A-4C57-9915-251816E42D07}" srcOrd="5" destOrd="0" presId="urn:microsoft.com/office/officeart/2005/8/layout/target3"/>
    <dgm:cxn modelId="{0C12605F-77B3-4FA8-9CBE-5E0D510C95DA}" type="presParOf" srcId="{DFBFBCB2-57D6-4E12-A366-5FF916AA2D4F}" destId="{9D5598A4-1737-43D0-84D7-84C6DD3464A7}" srcOrd="6" destOrd="0" presId="urn:microsoft.com/office/officeart/2005/8/layout/target3"/>
    <dgm:cxn modelId="{60029A77-6030-4A41-B98E-87604D659F29}" type="presParOf" srcId="{DFBFBCB2-57D6-4E12-A366-5FF916AA2D4F}" destId="{E5600EB9-82A6-446F-AEC9-1374EB488348}" srcOrd="7" destOrd="0" presId="urn:microsoft.com/office/officeart/2005/8/layout/target3"/>
    <dgm:cxn modelId="{6742C82D-5CE2-4680-BB67-C8A21104579E}" type="presParOf" srcId="{DFBFBCB2-57D6-4E12-A366-5FF916AA2D4F}" destId="{098CA0F2-DFFD-4DD1-AAFA-4BDD617E11E3}" srcOrd="8" destOrd="0" presId="urn:microsoft.com/office/officeart/2005/8/layout/target3"/>
    <dgm:cxn modelId="{B6E79EDB-9497-436C-A258-FE7E8BA1820D}" type="presParOf" srcId="{DFBFBCB2-57D6-4E12-A366-5FF916AA2D4F}" destId="{C5591D00-EC07-4F21-8EF5-776C243CD42C}" srcOrd="9" destOrd="0" presId="urn:microsoft.com/office/officeart/2005/8/layout/target3"/>
    <dgm:cxn modelId="{EB0B42B9-E112-44BF-AC88-480C46F06F64}" type="presParOf" srcId="{DFBFBCB2-57D6-4E12-A366-5FF916AA2D4F}" destId="{1AAA73C2-0834-4A29-B61A-61B9DECBBB29}" srcOrd="10" destOrd="0" presId="urn:microsoft.com/office/officeart/2005/8/layout/target3"/>
    <dgm:cxn modelId="{74D4E686-3024-44D7-9063-5D77C89C5A4A}" type="presParOf" srcId="{DFBFBCB2-57D6-4E12-A366-5FF916AA2D4F}" destId="{055BA8C9-4591-4EBA-B64C-183D573D7FE6}"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72DADB-135C-46AC-9ED0-E09D197D574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9F7AFFED-CD63-4719-B1ED-7B8CB9B74FBB}">
      <dgm:prSet phldrT="[Text]" custT="1"/>
      <dgm:spPr/>
      <dgm:t>
        <a:bodyPr/>
        <a:lstStyle/>
        <a:p>
          <a:pPr>
            <a:lnSpc>
              <a:spcPct val="150000"/>
            </a:lnSpc>
          </a:pPr>
          <a:r>
            <a:rPr lang="en-US" sz="1200" b="1" dirty="0" smtClean="0">
              <a:solidFill>
                <a:schemeClr val="bg1"/>
              </a:solidFill>
              <a:latin typeface="Times New Roman" pitchFamily="18" charset="0"/>
              <a:cs typeface="Times New Roman" pitchFamily="18" charset="0"/>
            </a:rPr>
            <a:t>Inter-departmental meetings and update sessions </a:t>
          </a:r>
          <a:endParaRPr lang="en-US" sz="1200" b="1" dirty="0">
            <a:solidFill>
              <a:schemeClr val="bg1"/>
            </a:solidFill>
            <a:latin typeface="Times New Roman" pitchFamily="18" charset="0"/>
            <a:cs typeface="Times New Roman" pitchFamily="18" charset="0"/>
          </a:endParaRPr>
        </a:p>
      </dgm:t>
    </dgm:pt>
    <dgm:pt modelId="{11EF0935-2F92-4581-A55C-AA9D9EE38258}" type="parTrans" cxnId="{5C6A296E-7996-48A5-96F3-8FE721A1D152}">
      <dgm:prSet/>
      <dgm:spPr/>
      <dgm:t>
        <a:bodyPr/>
        <a:lstStyle/>
        <a:p>
          <a:endParaRPr lang="en-US"/>
        </a:p>
      </dgm:t>
    </dgm:pt>
    <dgm:pt modelId="{3CE49BAB-FA3C-42D0-B3B4-1A6369F03123}" type="sibTrans" cxnId="{5C6A296E-7996-48A5-96F3-8FE721A1D152}">
      <dgm:prSet custT="1"/>
      <dgm:spPr>
        <a:solidFill>
          <a:srgbClr val="00B050"/>
        </a:solidFill>
      </dgm:spPr>
      <dgm:t>
        <a:bodyPr/>
        <a:lstStyle/>
        <a:p>
          <a:r>
            <a:rPr lang="en-US" sz="1600" dirty="0" smtClean="0">
              <a:solidFill>
                <a:schemeClr val="bg1"/>
              </a:solidFill>
              <a:latin typeface="Times New Roman" pitchFamily="18" charset="0"/>
              <a:cs typeface="Times New Roman" pitchFamily="18" charset="0"/>
            </a:rPr>
            <a:t>Effective communication</a:t>
          </a:r>
          <a:endParaRPr lang="en-US" sz="1600" dirty="0">
            <a:solidFill>
              <a:schemeClr val="bg1"/>
            </a:solidFill>
            <a:latin typeface="Times New Roman" pitchFamily="18" charset="0"/>
            <a:cs typeface="Times New Roman" pitchFamily="18" charset="0"/>
          </a:endParaRPr>
        </a:p>
      </dgm:t>
    </dgm:pt>
    <dgm:pt modelId="{324619DA-6288-4FE0-BD47-996C7E15A7E0}">
      <dgm:prSet phldrT="[Text]" custT="1"/>
      <dgm:spPr>
        <a:solidFill>
          <a:schemeClr val="tx2">
            <a:lumMod val="75000"/>
          </a:schemeClr>
        </a:solidFill>
      </dgm:spPr>
      <dgm:t>
        <a:bodyPr/>
        <a:lstStyle/>
        <a:p>
          <a:r>
            <a:rPr lang="en-US" sz="1800" dirty="0" smtClean="0">
              <a:solidFill>
                <a:schemeClr val="bg1"/>
              </a:solidFill>
              <a:latin typeface="Times New Roman" pitchFamily="18" charset="0"/>
              <a:cs typeface="Times New Roman" pitchFamily="18" charset="0"/>
            </a:rPr>
            <a:t>Incentive schemes </a:t>
          </a:r>
          <a:endParaRPr lang="en-US" sz="2000" dirty="0">
            <a:solidFill>
              <a:schemeClr val="bg1"/>
            </a:solidFill>
            <a:latin typeface="Times New Roman" pitchFamily="18" charset="0"/>
            <a:cs typeface="Times New Roman" pitchFamily="18" charset="0"/>
          </a:endParaRPr>
        </a:p>
      </dgm:t>
    </dgm:pt>
    <dgm:pt modelId="{63496F2A-938D-498B-9690-913D8CC0491C}" type="parTrans" cxnId="{AA615EFA-DEA8-42C2-BC88-A2F9B417B752}">
      <dgm:prSet/>
      <dgm:spPr/>
      <dgm:t>
        <a:bodyPr/>
        <a:lstStyle/>
        <a:p>
          <a:endParaRPr lang="en-US"/>
        </a:p>
      </dgm:t>
    </dgm:pt>
    <dgm:pt modelId="{3C308699-EBB9-46CD-B863-B9C5834CCC66}" type="sibTrans" cxnId="{AA615EFA-DEA8-42C2-BC88-A2F9B417B752}">
      <dgm:prSet custT="1"/>
      <dgm:spPr>
        <a:solidFill>
          <a:schemeClr val="accent5">
            <a:lumMod val="75000"/>
          </a:schemeClr>
        </a:solidFill>
      </dgm:spPr>
      <dgm:t>
        <a:bodyPr/>
        <a:lstStyle/>
        <a:p>
          <a:r>
            <a:rPr lang="en-US" sz="1600" dirty="0" smtClean="0">
              <a:solidFill>
                <a:schemeClr val="bg1"/>
              </a:solidFill>
              <a:latin typeface="Times New Roman" pitchFamily="18" charset="0"/>
              <a:cs typeface="Times New Roman" pitchFamily="18" charset="0"/>
            </a:rPr>
            <a:t>Organizing team-building activities</a:t>
          </a:r>
          <a:endParaRPr lang="en-US" sz="1600" dirty="0">
            <a:solidFill>
              <a:schemeClr val="bg1"/>
            </a:solidFill>
            <a:latin typeface="Times New Roman" pitchFamily="18" charset="0"/>
            <a:cs typeface="Times New Roman" pitchFamily="18" charset="0"/>
          </a:endParaRPr>
        </a:p>
      </dgm:t>
    </dgm:pt>
    <dgm:pt modelId="{3618F0C3-D764-4B3D-BF3E-8F8C8E8BA760}" type="pres">
      <dgm:prSet presAssocID="{F772DADB-135C-46AC-9ED0-E09D197D5748}" presName="Name0" presStyleCnt="0">
        <dgm:presLayoutVars>
          <dgm:chMax/>
          <dgm:chPref/>
          <dgm:dir/>
          <dgm:animLvl val="lvl"/>
        </dgm:presLayoutVars>
      </dgm:prSet>
      <dgm:spPr/>
      <dgm:t>
        <a:bodyPr/>
        <a:lstStyle/>
        <a:p>
          <a:endParaRPr lang="en-US"/>
        </a:p>
      </dgm:t>
    </dgm:pt>
    <dgm:pt modelId="{2B98927B-E63A-485D-A89C-A344ED9B8E9D}" type="pres">
      <dgm:prSet presAssocID="{9F7AFFED-CD63-4719-B1ED-7B8CB9B74FBB}" presName="composite" presStyleCnt="0"/>
      <dgm:spPr/>
    </dgm:pt>
    <dgm:pt modelId="{AD6BAAAF-0512-4EFD-BD67-9A0A6E09B24E}" type="pres">
      <dgm:prSet presAssocID="{9F7AFFED-CD63-4719-B1ED-7B8CB9B74FBB}" presName="Parent1" presStyleLbl="node1" presStyleIdx="0" presStyleCnt="4">
        <dgm:presLayoutVars>
          <dgm:chMax val="1"/>
          <dgm:chPref val="1"/>
          <dgm:bulletEnabled val="1"/>
        </dgm:presLayoutVars>
      </dgm:prSet>
      <dgm:spPr/>
      <dgm:t>
        <a:bodyPr/>
        <a:lstStyle/>
        <a:p>
          <a:endParaRPr lang="en-US"/>
        </a:p>
      </dgm:t>
    </dgm:pt>
    <dgm:pt modelId="{5C46FA5B-F66E-40C4-AFA8-712B9309EBED}" type="pres">
      <dgm:prSet presAssocID="{9F7AFFED-CD63-4719-B1ED-7B8CB9B74FBB}" presName="Childtext1" presStyleLbl="revTx" presStyleIdx="0" presStyleCnt="2">
        <dgm:presLayoutVars>
          <dgm:chMax val="0"/>
          <dgm:chPref val="0"/>
          <dgm:bulletEnabled val="1"/>
        </dgm:presLayoutVars>
      </dgm:prSet>
      <dgm:spPr/>
      <dgm:t>
        <a:bodyPr/>
        <a:lstStyle/>
        <a:p>
          <a:endParaRPr lang="en-US"/>
        </a:p>
      </dgm:t>
    </dgm:pt>
    <dgm:pt modelId="{B4DC1D3C-BECA-4843-AF44-8223274A51E5}" type="pres">
      <dgm:prSet presAssocID="{9F7AFFED-CD63-4719-B1ED-7B8CB9B74FBB}" presName="BalanceSpacing" presStyleCnt="0"/>
      <dgm:spPr/>
    </dgm:pt>
    <dgm:pt modelId="{1E9B8800-E7B1-4150-B4E4-CF2EB56B29D3}" type="pres">
      <dgm:prSet presAssocID="{9F7AFFED-CD63-4719-B1ED-7B8CB9B74FBB}" presName="BalanceSpacing1" presStyleCnt="0"/>
      <dgm:spPr/>
    </dgm:pt>
    <dgm:pt modelId="{EAA4EC27-46D5-4AC8-AF71-4941F992147B}" type="pres">
      <dgm:prSet presAssocID="{3CE49BAB-FA3C-42D0-B3B4-1A6369F03123}" presName="Accent1Text" presStyleLbl="node1" presStyleIdx="1" presStyleCnt="4"/>
      <dgm:spPr/>
      <dgm:t>
        <a:bodyPr/>
        <a:lstStyle/>
        <a:p>
          <a:endParaRPr lang="en-US"/>
        </a:p>
      </dgm:t>
    </dgm:pt>
    <dgm:pt modelId="{1BDF2664-062F-4793-AEB5-1AADFDE83BBB}" type="pres">
      <dgm:prSet presAssocID="{3CE49BAB-FA3C-42D0-B3B4-1A6369F03123}" presName="spaceBetweenRectangles" presStyleCnt="0"/>
      <dgm:spPr/>
    </dgm:pt>
    <dgm:pt modelId="{93C8C205-0005-42FA-916B-D503EC989759}" type="pres">
      <dgm:prSet presAssocID="{324619DA-6288-4FE0-BD47-996C7E15A7E0}" presName="composite" presStyleCnt="0"/>
      <dgm:spPr/>
    </dgm:pt>
    <dgm:pt modelId="{7863CBD0-9CF3-4EAE-B4C6-DAB9854C8C92}" type="pres">
      <dgm:prSet presAssocID="{324619DA-6288-4FE0-BD47-996C7E15A7E0}" presName="Parent1" presStyleLbl="node1" presStyleIdx="2" presStyleCnt="4">
        <dgm:presLayoutVars>
          <dgm:chMax val="1"/>
          <dgm:chPref val="1"/>
          <dgm:bulletEnabled val="1"/>
        </dgm:presLayoutVars>
      </dgm:prSet>
      <dgm:spPr/>
      <dgm:t>
        <a:bodyPr/>
        <a:lstStyle/>
        <a:p>
          <a:endParaRPr lang="en-US"/>
        </a:p>
      </dgm:t>
    </dgm:pt>
    <dgm:pt modelId="{7DAD83D6-95B9-4FD0-9C0E-637D7FF402B8}" type="pres">
      <dgm:prSet presAssocID="{324619DA-6288-4FE0-BD47-996C7E15A7E0}" presName="Childtext1" presStyleLbl="revTx" presStyleIdx="1" presStyleCnt="2">
        <dgm:presLayoutVars>
          <dgm:chMax val="0"/>
          <dgm:chPref val="0"/>
          <dgm:bulletEnabled val="1"/>
        </dgm:presLayoutVars>
      </dgm:prSet>
      <dgm:spPr/>
      <dgm:t>
        <a:bodyPr/>
        <a:lstStyle/>
        <a:p>
          <a:endParaRPr lang="en-US"/>
        </a:p>
      </dgm:t>
    </dgm:pt>
    <dgm:pt modelId="{B841A3A8-8ED8-4EB0-8277-A9A03D0F1307}" type="pres">
      <dgm:prSet presAssocID="{324619DA-6288-4FE0-BD47-996C7E15A7E0}" presName="BalanceSpacing" presStyleCnt="0"/>
      <dgm:spPr/>
    </dgm:pt>
    <dgm:pt modelId="{7E9E1A99-5734-4BF2-8A32-BA2AF19D70E8}" type="pres">
      <dgm:prSet presAssocID="{324619DA-6288-4FE0-BD47-996C7E15A7E0}" presName="BalanceSpacing1" presStyleCnt="0"/>
      <dgm:spPr/>
    </dgm:pt>
    <dgm:pt modelId="{25DAFFFB-A0AD-493C-BFEC-C1D26DF3FE54}" type="pres">
      <dgm:prSet presAssocID="{3C308699-EBB9-46CD-B863-B9C5834CCC66}" presName="Accent1Text" presStyleLbl="node1" presStyleIdx="3" presStyleCnt="4"/>
      <dgm:spPr/>
      <dgm:t>
        <a:bodyPr/>
        <a:lstStyle/>
        <a:p>
          <a:endParaRPr lang="en-US"/>
        </a:p>
      </dgm:t>
    </dgm:pt>
  </dgm:ptLst>
  <dgm:cxnLst>
    <dgm:cxn modelId="{75ADB385-C16C-4771-9E8A-101DAE96DF7D}" type="presOf" srcId="{324619DA-6288-4FE0-BD47-996C7E15A7E0}" destId="{7863CBD0-9CF3-4EAE-B4C6-DAB9854C8C92}" srcOrd="0" destOrd="0" presId="urn:microsoft.com/office/officeart/2008/layout/AlternatingHexagons"/>
    <dgm:cxn modelId="{5C6A296E-7996-48A5-96F3-8FE721A1D152}" srcId="{F772DADB-135C-46AC-9ED0-E09D197D5748}" destId="{9F7AFFED-CD63-4719-B1ED-7B8CB9B74FBB}" srcOrd="0" destOrd="0" parTransId="{11EF0935-2F92-4581-A55C-AA9D9EE38258}" sibTransId="{3CE49BAB-FA3C-42D0-B3B4-1A6369F03123}"/>
    <dgm:cxn modelId="{5EFF010C-0D47-4CB4-AA90-1D298DA0EA1D}" type="presOf" srcId="{9F7AFFED-CD63-4719-B1ED-7B8CB9B74FBB}" destId="{AD6BAAAF-0512-4EFD-BD67-9A0A6E09B24E}" srcOrd="0" destOrd="0" presId="urn:microsoft.com/office/officeart/2008/layout/AlternatingHexagons"/>
    <dgm:cxn modelId="{255A6447-9C4E-4A81-9DA7-6C40BCAA2A82}" type="presOf" srcId="{F772DADB-135C-46AC-9ED0-E09D197D5748}" destId="{3618F0C3-D764-4B3D-BF3E-8F8C8E8BA760}" srcOrd="0" destOrd="0" presId="urn:microsoft.com/office/officeart/2008/layout/AlternatingHexagons"/>
    <dgm:cxn modelId="{7F2FCB8C-EB9B-4B46-8305-8E65F1E6774A}" type="presOf" srcId="{3C308699-EBB9-46CD-B863-B9C5834CCC66}" destId="{25DAFFFB-A0AD-493C-BFEC-C1D26DF3FE54}" srcOrd="0" destOrd="0" presId="urn:microsoft.com/office/officeart/2008/layout/AlternatingHexagons"/>
    <dgm:cxn modelId="{3D72E9DF-B8EC-4FE1-A7BD-9C0436609311}" type="presOf" srcId="{3CE49BAB-FA3C-42D0-B3B4-1A6369F03123}" destId="{EAA4EC27-46D5-4AC8-AF71-4941F992147B}" srcOrd="0" destOrd="0" presId="urn:microsoft.com/office/officeart/2008/layout/AlternatingHexagons"/>
    <dgm:cxn modelId="{AA615EFA-DEA8-42C2-BC88-A2F9B417B752}" srcId="{F772DADB-135C-46AC-9ED0-E09D197D5748}" destId="{324619DA-6288-4FE0-BD47-996C7E15A7E0}" srcOrd="1" destOrd="0" parTransId="{63496F2A-938D-498B-9690-913D8CC0491C}" sibTransId="{3C308699-EBB9-46CD-B863-B9C5834CCC66}"/>
    <dgm:cxn modelId="{70DC8318-D51E-498A-8658-EE883C2197BB}" type="presParOf" srcId="{3618F0C3-D764-4B3D-BF3E-8F8C8E8BA760}" destId="{2B98927B-E63A-485D-A89C-A344ED9B8E9D}" srcOrd="0" destOrd="0" presId="urn:microsoft.com/office/officeart/2008/layout/AlternatingHexagons"/>
    <dgm:cxn modelId="{5ABBF71D-C928-4964-B081-1C453491D104}" type="presParOf" srcId="{2B98927B-E63A-485D-A89C-A344ED9B8E9D}" destId="{AD6BAAAF-0512-4EFD-BD67-9A0A6E09B24E}" srcOrd="0" destOrd="0" presId="urn:microsoft.com/office/officeart/2008/layout/AlternatingHexagons"/>
    <dgm:cxn modelId="{D1741B82-EC2E-4995-B2DD-A934EFBDF5C9}" type="presParOf" srcId="{2B98927B-E63A-485D-A89C-A344ED9B8E9D}" destId="{5C46FA5B-F66E-40C4-AFA8-712B9309EBED}" srcOrd="1" destOrd="0" presId="urn:microsoft.com/office/officeart/2008/layout/AlternatingHexagons"/>
    <dgm:cxn modelId="{9F32698E-9ED5-4D33-8731-884378DC3BBA}" type="presParOf" srcId="{2B98927B-E63A-485D-A89C-A344ED9B8E9D}" destId="{B4DC1D3C-BECA-4843-AF44-8223274A51E5}" srcOrd="2" destOrd="0" presId="urn:microsoft.com/office/officeart/2008/layout/AlternatingHexagons"/>
    <dgm:cxn modelId="{5DD6C50E-E425-4EDF-922E-89987880D52F}" type="presParOf" srcId="{2B98927B-E63A-485D-A89C-A344ED9B8E9D}" destId="{1E9B8800-E7B1-4150-B4E4-CF2EB56B29D3}" srcOrd="3" destOrd="0" presId="urn:microsoft.com/office/officeart/2008/layout/AlternatingHexagons"/>
    <dgm:cxn modelId="{C9997C9D-EECB-4DCF-8C54-32C2E9D24092}" type="presParOf" srcId="{2B98927B-E63A-485D-A89C-A344ED9B8E9D}" destId="{EAA4EC27-46D5-4AC8-AF71-4941F992147B}" srcOrd="4" destOrd="0" presId="urn:microsoft.com/office/officeart/2008/layout/AlternatingHexagons"/>
    <dgm:cxn modelId="{CE7033D9-F45D-4D64-9ADC-D90AF11460BA}" type="presParOf" srcId="{3618F0C3-D764-4B3D-BF3E-8F8C8E8BA760}" destId="{1BDF2664-062F-4793-AEB5-1AADFDE83BBB}" srcOrd="1" destOrd="0" presId="urn:microsoft.com/office/officeart/2008/layout/AlternatingHexagons"/>
    <dgm:cxn modelId="{A092FA3E-3EE7-4690-997C-329C04A78A10}" type="presParOf" srcId="{3618F0C3-D764-4B3D-BF3E-8F8C8E8BA760}" destId="{93C8C205-0005-42FA-916B-D503EC989759}" srcOrd="2" destOrd="0" presId="urn:microsoft.com/office/officeart/2008/layout/AlternatingHexagons"/>
    <dgm:cxn modelId="{3530CCC9-B1BE-46FC-9E06-0F2EE11D58D5}" type="presParOf" srcId="{93C8C205-0005-42FA-916B-D503EC989759}" destId="{7863CBD0-9CF3-4EAE-B4C6-DAB9854C8C92}" srcOrd="0" destOrd="0" presId="urn:microsoft.com/office/officeart/2008/layout/AlternatingHexagons"/>
    <dgm:cxn modelId="{84AA6787-1B39-4F89-85D6-56E3936482E5}" type="presParOf" srcId="{93C8C205-0005-42FA-916B-D503EC989759}" destId="{7DAD83D6-95B9-4FD0-9C0E-637D7FF402B8}" srcOrd="1" destOrd="0" presId="urn:microsoft.com/office/officeart/2008/layout/AlternatingHexagons"/>
    <dgm:cxn modelId="{98165068-56F7-41B3-88E4-7A81D22B6932}" type="presParOf" srcId="{93C8C205-0005-42FA-916B-D503EC989759}" destId="{B841A3A8-8ED8-4EB0-8277-A9A03D0F1307}" srcOrd="2" destOrd="0" presId="urn:microsoft.com/office/officeart/2008/layout/AlternatingHexagons"/>
    <dgm:cxn modelId="{7972652F-1728-40EE-AB14-32D65CC71064}" type="presParOf" srcId="{93C8C205-0005-42FA-916B-D503EC989759}" destId="{7E9E1A99-5734-4BF2-8A32-BA2AF19D70E8}" srcOrd="3" destOrd="0" presId="urn:microsoft.com/office/officeart/2008/layout/AlternatingHexagons"/>
    <dgm:cxn modelId="{3FE3C936-F672-4305-8F5B-393320BFB60E}" type="presParOf" srcId="{93C8C205-0005-42FA-916B-D503EC989759}" destId="{25DAFFFB-A0AD-493C-BFEC-C1D26DF3FE54}"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D369E-005F-4882-A858-D40C29206733}">
      <dsp:nvSpPr>
        <dsp:cNvPr id="0" name=""/>
        <dsp:cNvSpPr/>
      </dsp:nvSpPr>
      <dsp:spPr>
        <a:xfrm>
          <a:off x="0" y="0"/>
          <a:ext cx="1752600" cy="1752600"/>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F35B4D4-E5AD-44E0-AE72-AB5A2AECF87A}">
      <dsp:nvSpPr>
        <dsp:cNvPr id="0" name=""/>
        <dsp:cNvSpPr/>
      </dsp:nvSpPr>
      <dsp:spPr>
        <a:xfrm>
          <a:off x="876300" y="0"/>
          <a:ext cx="8343900" cy="1752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GB" sz="2400" kern="1200" dirty="0" smtClean="0"/>
            <a:t>Managing people </a:t>
          </a:r>
          <a:endParaRPr lang="en-GB" sz="2400" kern="1200" dirty="0"/>
        </a:p>
      </dsp:txBody>
      <dsp:txXfrm>
        <a:off x="876300" y="0"/>
        <a:ext cx="8343900" cy="525781"/>
      </dsp:txXfrm>
    </dsp:sp>
    <dsp:sp modelId="{EC0DD42B-ADEE-4A7C-A073-1971C1761BCA}">
      <dsp:nvSpPr>
        <dsp:cNvPr id="0" name=""/>
        <dsp:cNvSpPr/>
      </dsp:nvSpPr>
      <dsp:spPr>
        <a:xfrm>
          <a:off x="306705" y="525781"/>
          <a:ext cx="1139188" cy="113918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AEA9886-287A-4C57-9915-251816E42D07}">
      <dsp:nvSpPr>
        <dsp:cNvPr id="0" name=""/>
        <dsp:cNvSpPr/>
      </dsp:nvSpPr>
      <dsp:spPr>
        <a:xfrm>
          <a:off x="876300" y="525781"/>
          <a:ext cx="8343900" cy="113918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GB" sz="2400" kern="1200" dirty="0" smtClean="0"/>
            <a:t>LCBB5004</a:t>
          </a:r>
          <a:endParaRPr lang="en-GB" sz="2400" kern="1200" dirty="0"/>
        </a:p>
      </dsp:txBody>
      <dsp:txXfrm>
        <a:off x="876300" y="525781"/>
        <a:ext cx="8343900" cy="525779"/>
      </dsp:txXfrm>
    </dsp:sp>
    <dsp:sp modelId="{E5600EB9-82A6-446F-AEC9-1374EB488348}">
      <dsp:nvSpPr>
        <dsp:cNvPr id="0" name=""/>
        <dsp:cNvSpPr/>
      </dsp:nvSpPr>
      <dsp:spPr>
        <a:xfrm>
          <a:off x="613410" y="1051560"/>
          <a:ext cx="525779" cy="525779"/>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98CA0F2-DFFD-4DD1-AAFA-4BDD617E11E3}">
      <dsp:nvSpPr>
        <dsp:cNvPr id="0" name=""/>
        <dsp:cNvSpPr/>
      </dsp:nvSpPr>
      <dsp:spPr>
        <a:xfrm>
          <a:off x="876300" y="1051560"/>
          <a:ext cx="8343900" cy="525779"/>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GB" sz="2400" kern="1200" dirty="0" smtClean="0"/>
            <a:t>Lecturer: Dr </a:t>
          </a:r>
          <a:r>
            <a:rPr lang="en-GB" sz="2400" kern="1200" dirty="0" err="1" smtClean="0"/>
            <a:t>Aderemi</a:t>
          </a:r>
          <a:r>
            <a:rPr lang="en-GB" sz="2400" kern="1200" dirty="0" smtClean="0"/>
            <a:t> </a:t>
          </a:r>
          <a:r>
            <a:rPr lang="en-GB" sz="2400" kern="1200" dirty="0" err="1" smtClean="0"/>
            <a:t>Ojebode</a:t>
          </a:r>
          <a:endParaRPr lang="en-GB" sz="2400" kern="1200" dirty="0"/>
        </a:p>
      </dsp:txBody>
      <dsp:txXfrm>
        <a:off x="876300" y="1051560"/>
        <a:ext cx="8343900" cy="525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6BAAAF-0512-4EFD-BD67-9A0A6E09B24E}">
      <dsp:nvSpPr>
        <dsp:cNvPr id="0" name=""/>
        <dsp:cNvSpPr/>
      </dsp:nvSpPr>
      <dsp:spPr>
        <a:xfrm rot="5400000">
          <a:off x="3351750" y="1037521"/>
          <a:ext cx="2201333" cy="1915160"/>
        </a:xfrm>
        <a:prstGeom prst="hexagon">
          <a:avLst>
            <a:gd name="adj" fmla="val 25000"/>
            <a:gd name="vf" fmla="val 11547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b="1" kern="1200" dirty="0" smtClean="0">
              <a:solidFill>
                <a:schemeClr val="bg1"/>
              </a:solidFill>
              <a:latin typeface="Times New Roman" pitchFamily="18" charset="0"/>
              <a:cs typeface="Times New Roman" pitchFamily="18" charset="0"/>
            </a:rPr>
            <a:t>Inter-departmental meetings and update sessions </a:t>
          </a:r>
          <a:endParaRPr lang="en-US" sz="1200" b="1" kern="1200" dirty="0">
            <a:solidFill>
              <a:schemeClr val="bg1"/>
            </a:solidFill>
            <a:latin typeface="Times New Roman" pitchFamily="18" charset="0"/>
            <a:cs typeface="Times New Roman" pitchFamily="18" charset="0"/>
          </a:endParaRPr>
        </a:p>
      </dsp:txBody>
      <dsp:txXfrm rot="-5400000">
        <a:off x="3793282" y="1237476"/>
        <a:ext cx="1318268" cy="1515251"/>
      </dsp:txXfrm>
    </dsp:sp>
    <dsp:sp modelId="{5C46FA5B-F66E-40C4-AFA8-712B9309EBED}">
      <dsp:nvSpPr>
        <dsp:cNvPr id="0" name=""/>
        <dsp:cNvSpPr/>
      </dsp:nvSpPr>
      <dsp:spPr>
        <a:xfrm>
          <a:off x="5468112" y="1334701"/>
          <a:ext cx="2456688" cy="1320800"/>
        </a:xfrm>
        <a:prstGeom prst="rect">
          <a:avLst/>
        </a:prstGeom>
        <a:noFill/>
        <a:ln>
          <a:noFill/>
        </a:ln>
        <a:effectLst/>
      </dsp:spPr>
      <dsp:style>
        <a:lnRef idx="0">
          <a:scrgbClr r="0" g="0" b="0"/>
        </a:lnRef>
        <a:fillRef idx="0">
          <a:scrgbClr r="0" g="0" b="0"/>
        </a:fillRef>
        <a:effectRef idx="0">
          <a:scrgbClr r="0" g="0" b="0"/>
        </a:effectRef>
        <a:fontRef idx="minor"/>
      </dsp:style>
    </dsp:sp>
    <dsp:sp modelId="{EAA4EC27-46D5-4AC8-AF71-4941F992147B}">
      <dsp:nvSpPr>
        <dsp:cNvPr id="0" name=""/>
        <dsp:cNvSpPr/>
      </dsp:nvSpPr>
      <dsp:spPr>
        <a:xfrm rot="5400000">
          <a:off x="1283377" y="1037521"/>
          <a:ext cx="2201333" cy="1915160"/>
        </a:xfrm>
        <a:prstGeom prst="hexagon">
          <a:avLst>
            <a:gd name="adj" fmla="val 25000"/>
            <a:gd name="vf" fmla="val 11547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bg1"/>
              </a:solidFill>
              <a:latin typeface="Times New Roman" pitchFamily="18" charset="0"/>
              <a:cs typeface="Times New Roman" pitchFamily="18" charset="0"/>
            </a:rPr>
            <a:t>Effective communication</a:t>
          </a:r>
          <a:endParaRPr lang="en-US" sz="1600" kern="1200" dirty="0">
            <a:solidFill>
              <a:schemeClr val="bg1"/>
            </a:solidFill>
            <a:latin typeface="Times New Roman" pitchFamily="18" charset="0"/>
            <a:cs typeface="Times New Roman" pitchFamily="18" charset="0"/>
          </a:endParaRPr>
        </a:p>
      </dsp:txBody>
      <dsp:txXfrm rot="-5400000">
        <a:off x="1724909" y="1237476"/>
        <a:ext cx="1318268" cy="1515251"/>
      </dsp:txXfrm>
    </dsp:sp>
    <dsp:sp modelId="{7863CBD0-9CF3-4EAE-B4C6-DAB9854C8C92}">
      <dsp:nvSpPr>
        <dsp:cNvPr id="0" name=""/>
        <dsp:cNvSpPr/>
      </dsp:nvSpPr>
      <dsp:spPr>
        <a:xfrm rot="5400000">
          <a:off x="2313601" y="2906012"/>
          <a:ext cx="2201333" cy="1915160"/>
        </a:xfrm>
        <a:prstGeom prst="hexagon">
          <a:avLst>
            <a:gd name="adj" fmla="val 25000"/>
            <a:gd name="vf" fmla="val 115470"/>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solidFill>
                <a:schemeClr val="bg1"/>
              </a:solidFill>
              <a:latin typeface="Times New Roman" pitchFamily="18" charset="0"/>
              <a:cs typeface="Times New Roman" pitchFamily="18" charset="0"/>
            </a:rPr>
            <a:t>Incentive schemes </a:t>
          </a:r>
          <a:endParaRPr lang="en-US" sz="2000" kern="1200" dirty="0">
            <a:solidFill>
              <a:schemeClr val="bg1"/>
            </a:solidFill>
            <a:latin typeface="Times New Roman" pitchFamily="18" charset="0"/>
            <a:cs typeface="Times New Roman" pitchFamily="18" charset="0"/>
          </a:endParaRPr>
        </a:p>
      </dsp:txBody>
      <dsp:txXfrm rot="-5400000">
        <a:off x="2755133" y="3105967"/>
        <a:ext cx="1318268" cy="1515251"/>
      </dsp:txXfrm>
    </dsp:sp>
    <dsp:sp modelId="{7DAD83D6-95B9-4FD0-9C0E-637D7FF402B8}">
      <dsp:nvSpPr>
        <dsp:cNvPr id="0" name=""/>
        <dsp:cNvSpPr/>
      </dsp:nvSpPr>
      <dsp:spPr>
        <a:xfrm>
          <a:off x="0" y="3203192"/>
          <a:ext cx="2377440" cy="1320800"/>
        </a:xfrm>
        <a:prstGeom prst="rect">
          <a:avLst/>
        </a:prstGeom>
        <a:noFill/>
        <a:ln>
          <a:noFill/>
        </a:ln>
        <a:effectLst/>
      </dsp:spPr>
      <dsp:style>
        <a:lnRef idx="0">
          <a:scrgbClr r="0" g="0" b="0"/>
        </a:lnRef>
        <a:fillRef idx="0">
          <a:scrgbClr r="0" g="0" b="0"/>
        </a:fillRef>
        <a:effectRef idx="0">
          <a:scrgbClr r="0" g="0" b="0"/>
        </a:effectRef>
        <a:fontRef idx="minor"/>
      </dsp:style>
    </dsp:sp>
    <dsp:sp modelId="{25DAFFFB-A0AD-493C-BFEC-C1D26DF3FE54}">
      <dsp:nvSpPr>
        <dsp:cNvPr id="0" name=""/>
        <dsp:cNvSpPr/>
      </dsp:nvSpPr>
      <dsp:spPr>
        <a:xfrm rot="5400000">
          <a:off x="4381974" y="2906012"/>
          <a:ext cx="2201333" cy="1915160"/>
        </a:xfrm>
        <a:prstGeom prst="hexagon">
          <a:avLst>
            <a:gd name="adj" fmla="val 25000"/>
            <a:gd name="vf" fmla="val 115470"/>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bg1"/>
              </a:solidFill>
              <a:latin typeface="Times New Roman" pitchFamily="18" charset="0"/>
              <a:cs typeface="Times New Roman" pitchFamily="18" charset="0"/>
            </a:rPr>
            <a:t>Organizing team-building activities</a:t>
          </a:r>
          <a:endParaRPr lang="en-US" sz="1600" kern="1200" dirty="0">
            <a:solidFill>
              <a:schemeClr val="bg1"/>
            </a:solidFill>
            <a:latin typeface="Times New Roman" pitchFamily="18" charset="0"/>
            <a:cs typeface="Times New Roman" pitchFamily="18" charset="0"/>
          </a:endParaRPr>
        </a:p>
      </dsp:txBody>
      <dsp:txXfrm rot="-5400000">
        <a:off x="4823506" y="3105967"/>
        <a:ext cx="1318268" cy="151525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F6385A3-8E33-47A2-9BB6-F1047035B366}" type="datetimeFigureOut">
              <a:rPr lang="en-GB" smtClean="0"/>
              <a:t>19/06/2024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24D245E-C258-4D4F-A509-9D716B2DE1E8}" type="slidenum">
              <a:rPr lang="en-GB" smtClean="0"/>
              <a:t>‹#›</a:t>
            </a:fld>
            <a:endParaRPr lang="en-GB"/>
          </a:p>
        </p:txBody>
      </p:sp>
    </p:spTree>
    <p:extLst>
      <p:ext uri="{BB962C8B-B14F-4D97-AF65-F5344CB8AC3E}">
        <p14:creationId xmlns:p14="http://schemas.microsoft.com/office/powerpoint/2010/main" val="9531670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06273F-F454-4596-8F5D-14C964B66F44}" type="datetimeFigureOut">
              <a:rPr lang="en-US" smtClean="0"/>
              <a:t>6/19/2024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F2BDE8-9A35-41F2-A586-DB6088EB97A1}" type="slidenum">
              <a:rPr lang="en-US" smtClean="0"/>
              <a:t>‹#›</a:t>
            </a:fld>
            <a:endParaRPr lang="en-US"/>
          </a:p>
        </p:txBody>
      </p:sp>
    </p:spTree>
    <p:extLst>
      <p:ext uri="{BB962C8B-B14F-4D97-AF65-F5344CB8AC3E}">
        <p14:creationId xmlns:p14="http://schemas.microsoft.com/office/powerpoint/2010/main" val="2933529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F2BDE8-9A35-41F2-A586-DB6088EB97A1}" type="slidenum">
              <a:rPr lang="en-US" smtClean="0"/>
              <a:t>1</a:t>
            </a:fld>
            <a:endParaRPr lang="en-US"/>
          </a:p>
        </p:txBody>
      </p:sp>
    </p:spTree>
    <p:extLst>
      <p:ext uri="{BB962C8B-B14F-4D97-AF65-F5344CB8AC3E}">
        <p14:creationId xmlns:p14="http://schemas.microsoft.com/office/powerpoint/2010/main" val="3890730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Human Resource Management is a managerial approach to overseeing a firm’s workers as valuable corporate assets. It involves the entire process of attracting, selecting, developing and rewarding employees by linking them to the improvement of organizational performance and corporate culture which results in achieving employee and organizational objectives (Wilton, 2022).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3</a:t>
            </a:fld>
            <a:endParaRPr lang="en-US"/>
          </a:p>
        </p:txBody>
      </p:sp>
    </p:spTree>
    <p:extLst>
      <p:ext uri="{BB962C8B-B14F-4D97-AF65-F5344CB8AC3E}">
        <p14:creationId xmlns:p14="http://schemas.microsoft.com/office/powerpoint/2010/main" val="1377240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daily functioning of an HR Manager implies assuming a large number of activities directed at the management of the organizational personnel. This encompasses the process of selecting, screening and employing staff which ensures that an organization acquires the best workforce. They are responsible for the proper placement of trainees so that the may assimilate well to the organizational settings as well as the positions they are assigned to. Processing of salary and wages, managing employee benefits and ensuring conducts compliance with fair labor standards are also among the tasks accomplished by them (Kang  and Sung , 2017). Also, the HR Managers hear complaints and grievances from employees, act as mediators to solve conflicts and help and guide employees on professional matters including the performing appraisal. They manage and update employees’ records as well as supervise execution of health and safety procedures for organizational compliance (Wilton, 2022).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4</a:t>
            </a:fld>
            <a:endParaRPr lang="en-US"/>
          </a:p>
        </p:txBody>
      </p:sp>
    </p:spTree>
    <p:extLst>
      <p:ext uri="{BB962C8B-B14F-4D97-AF65-F5344CB8AC3E}">
        <p14:creationId xmlns:p14="http://schemas.microsoft.com/office/powerpoint/2010/main" val="337281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Apart from these routine appearances, there are other crucial areas that fall under the purview of an HR Manager that play a critical function in the general framework of the organisation. These people are central to the development and growth of the organizational culture and ensuring the company has and maintains a healthy corporate culture (Nishii and </a:t>
            </a:r>
            <a:r>
              <a:rPr lang="en-US" sz="1200" kern="1200" dirty="0" err="1" smtClean="0">
                <a:solidFill>
                  <a:schemeClr val="tx1"/>
                </a:solidFill>
                <a:effectLst/>
                <a:latin typeface="+mn-lt"/>
                <a:ea typeface="+mn-ea"/>
                <a:cs typeface="+mn-cs"/>
              </a:rPr>
              <a:t>Paluch</a:t>
            </a:r>
            <a:r>
              <a:rPr lang="en-US" sz="1200" kern="1200" dirty="0" smtClean="0">
                <a:solidFill>
                  <a:schemeClr val="tx1"/>
                </a:solidFill>
                <a:effectLst/>
                <a:latin typeface="+mn-lt"/>
                <a:ea typeface="+mn-ea"/>
                <a:cs typeface="+mn-cs"/>
              </a:rPr>
              <a:t>, 2018). HR Managers participate in formulating and revising HR practices and standards in relation to the business strategies. They are involved in workforce planning which entails anticipating and preparing for any human resources shortfalls that may be expected in the future due to growth in the organizations’. Also, they are important in management of change processes as they assist in the processes during changes of organizations such as mergers, acquisitions, or other structural changes. They also drive the talent engagement and development processes and, therefore, the identification of the succession plans of the organization (Kehoe et al., 2020).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5</a:t>
            </a:fld>
            <a:endParaRPr lang="en-US"/>
          </a:p>
        </p:txBody>
      </p:sp>
    </p:spTree>
    <p:extLst>
      <p:ext uri="{BB962C8B-B14F-4D97-AF65-F5344CB8AC3E}">
        <p14:creationId xmlns:p14="http://schemas.microsoft.com/office/powerpoint/2010/main" val="2704528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Indeed, Expectations from an HR Manager are highly diverse and challenging. They are expected to be long-term allies who are familiar with the business climate of the enterprise and promote organisational effectiveness through the management of human capital (Bryson et al., 2017). This entails the ability to anticipate prospective human resource problems and resolve them before they worsen. Based on the results, it is clear that the job involves multiple interpersonal and communication demands thus; HR Managers should have good interpersonal skills and be in a position to gain the confidence of the employees and management (Wang et al., 2020). Ethical judgment and integrity are crucial since they will be implementing fairness and equality to all employees while embracing company’s standards. They too have to be conversant with HR trends and the likes, always striving to come up with better ways of doing the work of HR and impacting organization performance. Finally, an HR Manager is a strategic partner and a change agent who transforms organization’s workforce priorities into organisational objectives and encourages performance to uphold company goals (Guest, 2017).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6</a:t>
            </a:fld>
            <a:endParaRPr lang="en-US"/>
          </a:p>
        </p:txBody>
      </p:sp>
    </p:spTree>
    <p:extLst>
      <p:ext uri="{BB962C8B-B14F-4D97-AF65-F5344CB8AC3E}">
        <p14:creationId xmlns:p14="http://schemas.microsoft.com/office/powerpoint/2010/main" val="980790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HR department is given the responsibility of maintaining a healthy relationship between the subordinates and their superiors or between different departments of an organization. This entails advocating for different kind of relationships such as working relationships, coaching relationships, and relationship across different departments (</a:t>
            </a:r>
            <a:r>
              <a:rPr lang="en-US" sz="1200" kern="1200" dirty="0" err="1" smtClean="0">
                <a:solidFill>
                  <a:schemeClr val="tx1"/>
                </a:solidFill>
                <a:effectLst/>
                <a:latin typeface="+mn-lt"/>
                <a:ea typeface="+mn-ea"/>
                <a:cs typeface="+mn-cs"/>
              </a:rPr>
              <a:t>Alfes</a:t>
            </a:r>
            <a:r>
              <a:rPr lang="en-US" sz="1200" kern="1200" dirty="0" smtClean="0">
                <a:solidFill>
                  <a:schemeClr val="tx1"/>
                </a:solidFill>
                <a:effectLst/>
                <a:latin typeface="+mn-lt"/>
                <a:ea typeface="+mn-ea"/>
                <a:cs typeface="+mn-cs"/>
              </a:rPr>
              <a:t> et. al., 2019). For instance, working relationships can occur out of teamwork assignments under which employees from various departments are required to achieve certain goals. Another type of social capital is the mentorship relations, which reflects more experienced employees’ influence and support on the employees with less experience, providing the positive impact on their career development. Good relations between departments can come from supporting employees to become involved in cross-functional projects and focus groups, which makes people in different departments become more aware of the work being done by others and recognize the value of their colleagues’ contributions to the company (</a:t>
            </a:r>
            <a:r>
              <a:rPr lang="en-US" sz="1200" kern="1200" dirty="0" err="1" smtClean="0">
                <a:solidFill>
                  <a:schemeClr val="tx1"/>
                </a:solidFill>
                <a:effectLst/>
                <a:latin typeface="+mn-lt"/>
                <a:ea typeface="+mn-ea"/>
                <a:cs typeface="+mn-cs"/>
              </a:rPr>
              <a:t>Diamantidis</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Chatzoglou</a:t>
            </a:r>
            <a:r>
              <a:rPr lang="en-US" sz="1200" kern="1200" dirty="0" smtClean="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7</a:t>
            </a:fld>
            <a:endParaRPr lang="en-US"/>
          </a:p>
        </p:txBody>
      </p:sp>
    </p:spTree>
    <p:extLst>
      <p:ext uri="{BB962C8B-B14F-4D97-AF65-F5344CB8AC3E}">
        <p14:creationId xmlns:p14="http://schemas.microsoft.com/office/powerpoint/2010/main" val="1326667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There are numerous real life contextual determinants that affect the quality of the relationships in organizations. Thus communication is key; effective communication, which must be timely and unhampered and, must be sincere and without ambiguity (</a:t>
            </a:r>
            <a:r>
              <a:rPr lang="en-US" sz="1200" kern="1200" dirty="0" err="1" smtClean="0">
                <a:solidFill>
                  <a:schemeClr val="tx1"/>
                </a:solidFill>
                <a:effectLst/>
                <a:latin typeface="+mn-lt"/>
                <a:ea typeface="+mn-ea"/>
                <a:cs typeface="+mn-cs"/>
              </a:rPr>
              <a:t>Klimkiewicz</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Oltra</a:t>
            </a:r>
            <a:r>
              <a:rPr lang="en-US" sz="1200" kern="1200" dirty="0" smtClean="0">
                <a:solidFill>
                  <a:schemeClr val="tx1"/>
                </a:solidFill>
                <a:effectLst/>
                <a:latin typeface="+mn-lt"/>
                <a:ea typeface="+mn-ea"/>
                <a:cs typeface="+mn-cs"/>
              </a:rPr>
              <a:t>, 2017). It is possible to recommend the scheduled inter-departmental meetings and update sessions that can help improve the information exchange in the organization this way. Incentive schemes also have a great influence; employees are highly valued when their work is appreciated and honored while on the same note promotion of employees also encourages them. Also, organizing team-building activities and other company events contributing to the strengthening of colleagues’ relationships assists in addressing issues concerning the lack of integration between certain departments (</a:t>
            </a:r>
            <a:r>
              <a:rPr lang="en-US" sz="1200" kern="1200" dirty="0" err="1" smtClean="0">
                <a:solidFill>
                  <a:schemeClr val="tx1"/>
                </a:solidFill>
                <a:effectLst/>
                <a:latin typeface="+mn-lt"/>
                <a:ea typeface="+mn-ea"/>
                <a:cs typeface="+mn-cs"/>
              </a:rPr>
              <a:t>Kulik</a:t>
            </a:r>
            <a:r>
              <a:rPr lang="en-US" sz="1200" kern="1200" dirty="0" smtClean="0">
                <a:solidFill>
                  <a:schemeClr val="tx1"/>
                </a:solidFill>
                <a:effectLst/>
                <a:latin typeface="+mn-lt"/>
                <a:ea typeface="+mn-ea"/>
                <a:cs typeface="+mn-cs"/>
              </a:rPr>
              <a:t> and Perry, 2023). Consequently, programs that could enhance interpersonal skills, conflicts, and leadership can also enhance the ability of employees in nurturing good interpersonal relationships.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8</a:t>
            </a:fld>
            <a:endParaRPr lang="en-US"/>
          </a:p>
        </p:txBody>
      </p:sp>
    </p:spTree>
    <p:extLst>
      <p:ext uri="{BB962C8B-B14F-4D97-AF65-F5344CB8AC3E}">
        <p14:creationId xmlns:p14="http://schemas.microsoft.com/office/powerpoint/2010/main" val="577903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Some of the good practices that I have witnessed take place for healthy inter-departmental relations include Features like everyone’s voice is heard and respected. Although this has not yet been done in our organization, in my previous workplace while implementing strategic management we used a buddy system for the new employees whereby they were attached to a colleague from another department. Besides, it made a lot of sense because not only new employees felt more comfortable with moving around within the organization but, more importantly, the teams started building connections that did not exist before. Cross-training programs between functions were also included as part of the training regime so that the employees could gain an understanding of how other functions operate and what difficulties they face, thus promoting respect between the functions. Further, we had quarterly team building sessions where the main objectives were problem solving and social break </a:t>
            </a:r>
            <a:r>
              <a:rPr lang="en-US" sz="1200" kern="1200" dirty="0" err="1" smtClean="0">
                <a:solidFill>
                  <a:schemeClr val="tx1"/>
                </a:solidFill>
                <a:effectLst/>
                <a:latin typeface="+mn-lt"/>
                <a:ea typeface="+mn-ea"/>
                <a:cs typeface="+mn-cs"/>
              </a:rPr>
              <a:t>throughs</a:t>
            </a:r>
            <a:r>
              <a:rPr lang="en-US" sz="1200" kern="1200" dirty="0" smtClean="0">
                <a:solidFill>
                  <a:schemeClr val="tx1"/>
                </a:solidFill>
                <a:effectLst/>
                <a:latin typeface="+mn-lt"/>
                <a:ea typeface="+mn-ea"/>
                <a:cs typeface="+mn-cs"/>
              </a:rPr>
              <a:t> to foster team spirit and integration to all teams across the department.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9</a:t>
            </a:fld>
            <a:endParaRPr lang="en-US"/>
          </a:p>
        </p:txBody>
      </p:sp>
    </p:spTree>
    <p:extLst>
      <p:ext uri="{BB962C8B-B14F-4D97-AF65-F5344CB8AC3E}">
        <p14:creationId xmlns:p14="http://schemas.microsoft.com/office/powerpoint/2010/main" val="2655369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All in all, it could be stated that the HR department can create a beneficial basis for constructive interaction between the employees at different levels and in different departments: communication, appreciation, and interaction opportunities. Thus, strategies such as incorporating diversity and inclusion into the policies and procedures, promoting and supporting the idea of mentorship, recognizing and valuing the employee contribution and feedback are crucial. In this regard, through the investments on these areas, HR can contribute to the development of ideal organizational culture of togetherness, cooperation and effectiveness. </a:t>
            </a:r>
          </a:p>
          <a:p>
            <a:endParaRPr lang="en-US" dirty="0"/>
          </a:p>
        </p:txBody>
      </p:sp>
      <p:sp>
        <p:nvSpPr>
          <p:cNvPr id="4" name="Slide Number Placeholder 3"/>
          <p:cNvSpPr>
            <a:spLocks noGrp="1"/>
          </p:cNvSpPr>
          <p:nvPr>
            <p:ph type="sldNum" sz="quarter" idx="10"/>
          </p:nvPr>
        </p:nvSpPr>
        <p:spPr/>
        <p:txBody>
          <a:bodyPr/>
          <a:lstStyle/>
          <a:p>
            <a:fld id="{74F2BDE8-9A35-41F2-A586-DB6088EB97A1}" type="slidenum">
              <a:rPr lang="en-US" smtClean="0"/>
              <a:t>10</a:t>
            </a:fld>
            <a:endParaRPr lang="en-US"/>
          </a:p>
        </p:txBody>
      </p:sp>
    </p:spTree>
    <p:extLst>
      <p:ext uri="{BB962C8B-B14F-4D97-AF65-F5344CB8AC3E}">
        <p14:creationId xmlns:p14="http://schemas.microsoft.com/office/powerpoint/2010/main" val="3626990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4.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5.png"/><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4.png"/><Relationship Id="rId4" Type="http://schemas.openxmlformats.org/officeDocument/2006/relationships/image" Target="../media/image18.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971800" y="1943100"/>
            <a:ext cx="10439400" cy="1470025"/>
          </a:xfrm>
        </p:spPr>
        <p:txBody>
          <a:bodyPr>
            <a:noAutofit/>
          </a:bodyPr>
          <a:lstStyle/>
          <a:p>
            <a:r>
              <a:rPr lang="en-GB" sz="6000" dirty="0" smtClean="0"/>
              <a:t>Assessment component 1 </a:t>
            </a:r>
            <a:endParaRPr lang="en-GB" sz="6000" dirty="0"/>
          </a:p>
        </p:txBody>
      </p:sp>
      <p:graphicFrame>
        <p:nvGraphicFramePr>
          <p:cNvPr id="8" name="Diagram 7"/>
          <p:cNvGraphicFramePr/>
          <p:nvPr>
            <p:extLst>
              <p:ext uri="{D42A27DB-BD31-4B8C-83A1-F6EECF244321}">
                <p14:modId xmlns:p14="http://schemas.microsoft.com/office/powerpoint/2010/main" val="1344988880"/>
              </p:ext>
            </p:extLst>
          </p:nvPr>
        </p:nvGraphicFramePr>
        <p:xfrm>
          <a:off x="3352800" y="3924300"/>
          <a:ext cx="9220200" cy="175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p:cNvSpPr txBox="1"/>
          <p:nvPr/>
        </p:nvSpPr>
        <p:spPr>
          <a:xfrm>
            <a:off x="6858000" y="6196426"/>
            <a:ext cx="4462233" cy="1477328"/>
          </a:xfrm>
          <a:prstGeom prst="rect">
            <a:avLst/>
          </a:prstGeom>
          <a:noFill/>
        </p:spPr>
        <p:txBody>
          <a:bodyPr wrap="square" rtlCol="0">
            <a:spAutoFit/>
          </a:bodyPr>
          <a:lstStyle/>
          <a:p>
            <a:r>
              <a:rPr lang="en-GB" sz="3600" dirty="0" err="1" smtClean="0">
                <a:latin typeface="Arial" panose="020B0604020202020204" pitchFamily="34" charset="0"/>
                <a:cs typeface="Arial" panose="020B0604020202020204" pitchFamily="34" charset="0"/>
              </a:rPr>
              <a:t>Md</a:t>
            </a:r>
            <a:r>
              <a:rPr lang="en-GB" sz="3600" dirty="0" smtClean="0">
                <a:latin typeface="Arial" panose="020B0604020202020204" pitchFamily="34" charset="0"/>
                <a:cs typeface="Arial" panose="020B0604020202020204" pitchFamily="34" charset="0"/>
              </a:rPr>
              <a:t> Abidur Rahman</a:t>
            </a:r>
          </a:p>
          <a:p>
            <a:r>
              <a:rPr lang="en-GB" sz="3600" dirty="0" smtClean="0">
                <a:latin typeface="Arial" panose="020B0604020202020204" pitchFamily="34" charset="0"/>
                <a:cs typeface="Arial" panose="020B0604020202020204" pitchFamily="34" charset="0"/>
              </a:rPr>
              <a:t>1815081</a:t>
            </a:r>
            <a:endParaRPr lang="en-GB" sz="3600"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2076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6725B"/>
        </a:solidFill>
        <a:effectLst/>
      </p:bgPr>
    </p:bg>
    <p:spTree>
      <p:nvGrpSpPr>
        <p:cNvPr id="1" name=""/>
        <p:cNvGrpSpPr/>
        <p:nvPr/>
      </p:nvGrpSpPr>
      <p:grpSpPr>
        <a:xfrm>
          <a:off x="0" y="0"/>
          <a:ext cx="0" cy="0"/>
          <a:chOff x="0" y="0"/>
          <a:chExt cx="0" cy="0"/>
        </a:xfrm>
      </p:grpSpPr>
      <p:sp>
        <p:nvSpPr>
          <p:cNvPr id="2" name="Freeform 2"/>
          <p:cNvSpPr/>
          <p:nvPr/>
        </p:nvSpPr>
        <p:spPr>
          <a:xfrm>
            <a:off x="12203312" y="675597"/>
            <a:ext cx="5409092" cy="6172200"/>
          </a:xfrm>
          <a:custGeom>
            <a:avLst/>
            <a:gdLst/>
            <a:ahLst/>
            <a:cxnLst/>
            <a:rect l="l" t="t" r="r" b="b"/>
            <a:pathLst>
              <a:path w="5409092" h="6172200">
                <a:moveTo>
                  <a:pt x="0" y="0"/>
                </a:moveTo>
                <a:lnTo>
                  <a:pt x="5409091" y="0"/>
                </a:lnTo>
                <a:lnTo>
                  <a:pt x="5409091" y="6172200"/>
                </a:lnTo>
                <a:lnTo>
                  <a:pt x="0" y="61722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6" name="Freeform 6"/>
          <p:cNvSpPr/>
          <p:nvPr/>
        </p:nvSpPr>
        <p:spPr>
          <a:xfrm rot="8456569">
            <a:off x="5123641" y="976237"/>
            <a:ext cx="3808435" cy="4114800"/>
          </a:xfrm>
          <a:custGeom>
            <a:avLst/>
            <a:gdLst/>
            <a:ahLst/>
            <a:cxnLst/>
            <a:rect l="l" t="t" r="r" b="b"/>
            <a:pathLst>
              <a:path w="3808435" h="4114800">
                <a:moveTo>
                  <a:pt x="0" y="0"/>
                </a:moveTo>
                <a:lnTo>
                  <a:pt x="3808435" y="0"/>
                </a:lnTo>
                <a:lnTo>
                  <a:pt x="3808435" y="4114800"/>
                </a:lnTo>
                <a:lnTo>
                  <a:pt x="0" y="41148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Freeform 7"/>
          <p:cNvSpPr/>
          <p:nvPr/>
        </p:nvSpPr>
        <p:spPr>
          <a:xfrm rot="-3271884">
            <a:off x="12206946" y="6888438"/>
            <a:ext cx="1312888" cy="1885348"/>
          </a:xfrm>
          <a:custGeom>
            <a:avLst/>
            <a:gdLst/>
            <a:ahLst/>
            <a:cxnLst/>
            <a:rect l="l" t="t" r="r" b="b"/>
            <a:pathLst>
              <a:path w="1312888" h="1885348">
                <a:moveTo>
                  <a:pt x="0" y="0"/>
                </a:moveTo>
                <a:lnTo>
                  <a:pt x="1312888" y="0"/>
                </a:lnTo>
                <a:lnTo>
                  <a:pt x="1312888" y="1885349"/>
                </a:lnTo>
                <a:lnTo>
                  <a:pt x="0" y="1885349"/>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8" name="TextBox 8"/>
          <p:cNvSpPr txBox="1"/>
          <p:nvPr/>
        </p:nvSpPr>
        <p:spPr>
          <a:xfrm>
            <a:off x="813871" y="3924300"/>
            <a:ext cx="10463729" cy="4001095"/>
          </a:xfrm>
          <a:prstGeom prst="rect">
            <a:avLst/>
          </a:prstGeom>
        </p:spPr>
        <p:txBody>
          <a:bodyPr lIns="0" tIns="0" rIns="0" bIns="0" rtlCol="0" anchor="t">
            <a:spAutoFit/>
          </a:bodyPr>
          <a:lstStyle/>
          <a:p>
            <a:pPr algn="l">
              <a:lnSpc>
                <a:spcPts val="15615"/>
              </a:lnSpc>
            </a:pPr>
            <a:r>
              <a:rPr lang="en-US" sz="16611" dirty="0">
                <a:solidFill>
                  <a:srgbClr val="FAF7E8"/>
                </a:solidFill>
                <a:latin typeface="Times New Roman" pitchFamily="18" charset="0"/>
                <a:cs typeface="Times New Roman" pitchFamily="18" charset="0"/>
              </a:rPr>
              <a:t>Human Resources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2" name="TextBox 2"/>
          <p:cNvSpPr txBox="1"/>
          <p:nvPr/>
        </p:nvSpPr>
        <p:spPr>
          <a:xfrm>
            <a:off x="988992" y="3086100"/>
            <a:ext cx="11993974" cy="3623556"/>
          </a:xfrm>
          <a:prstGeom prst="rect">
            <a:avLst/>
          </a:prstGeom>
        </p:spPr>
        <p:txBody>
          <a:bodyPr wrap="square" lIns="0" tIns="0" rIns="0" bIns="0" rtlCol="0" anchor="t">
            <a:spAutoFit/>
          </a:bodyPr>
          <a:lstStyle/>
          <a:p>
            <a:pPr marL="734059" lvl="1" indent="-367030" algn="l">
              <a:lnSpc>
                <a:spcPts val="4759"/>
              </a:lnSpc>
              <a:buFont typeface="Arial"/>
              <a:buChar char="•"/>
            </a:pPr>
            <a:r>
              <a:rPr lang="en-US" sz="2800" dirty="0">
                <a:solidFill>
                  <a:srgbClr val="06725B"/>
                </a:solidFill>
                <a:latin typeface="Times New Roman"/>
              </a:rPr>
              <a:t>A managerial approach to overseeing a firm’s workers as valuable corporate assets</a:t>
            </a:r>
          </a:p>
          <a:p>
            <a:pPr algn="l">
              <a:lnSpc>
                <a:spcPts val="4759"/>
              </a:lnSpc>
            </a:pPr>
            <a:endParaRPr lang="en-US" sz="2800" dirty="0">
              <a:solidFill>
                <a:srgbClr val="06725B"/>
              </a:solidFill>
              <a:latin typeface="Times New Roman"/>
            </a:endParaRPr>
          </a:p>
          <a:p>
            <a:pPr marL="734059" lvl="1" indent="-367030" algn="l">
              <a:lnSpc>
                <a:spcPts val="4759"/>
              </a:lnSpc>
              <a:buFont typeface="Arial"/>
              <a:buChar char="•"/>
            </a:pPr>
            <a:r>
              <a:rPr lang="en-US" sz="2800" dirty="0">
                <a:solidFill>
                  <a:srgbClr val="06725B"/>
                </a:solidFill>
                <a:latin typeface="Times New Roman"/>
              </a:rPr>
              <a:t>Process of attracting, selecting, developing and rewarding employees</a:t>
            </a:r>
          </a:p>
          <a:p>
            <a:pPr algn="l">
              <a:lnSpc>
                <a:spcPts val="4759"/>
              </a:lnSpc>
            </a:pPr>
            <a:endParaRPr lang="en-US" sz="2800" dirty="0">
              <a:solidFill>
                <a:srgbClr val="06725B"/>
              </a:solidFill>
              <a:latin typeface="Times New Roman"/>
            </a:endParaRPr>
          </a:p>
          <a:p>
            <a:pPr algn="l">
              <a:lnSpc>
                <a:spcPts val="4759"/>
              </a:lnSpc>
            </a:pPr>
            <a:endParaRPr lang="en-US" sz="2800" dirty="0">
              <a:solidFill>
                <a:srgbClr val="06725B"/>
              </a:solidFill>
              <a:latin typeface="Times New Roman"/>
            </a:endParaRPr>
          </a:p>
        </p:txBody>
      </p:sp>
      <p:grpSp>
        <p:nvGrpSpPr>
          <p:cNvPr id="18" name="Group 17"/>
          <p:cNvGrpSpPr/>
          <p:nvPr/>
        </p:nvGrpSpPr>
        <p:grpSpPr>
          <a:xfrm>
            <a:off x="12115800" y="5524500"/>
            <a:ext cx="5347954" cy="3605564"/>
            <a:chOff x="11861738" y="5764604"/>
            <a:chExt cx="6455875" cy="4352520"/>
          </a:xfrm>
        </p:grpSpPr>
        <p:grpSp>
          <p:nvGrpSpPr>
            <p:cNvPr id="3" name="Group 3"/>
            <p:cNvGrpSpPr/>
            <p:nvPr/>
          </p:nvGrpSpPr>
          <p:grpSpPr>
            <a:xfrm rot="-1128517">
              <a:off x="15223459" y="8987672"/>
              <a:ext cx="3086100" cy="943939"/>
              <a:chOff x="0" y="0"/>
              <a:chExt cx="812800" cy="248609"/>
            </a:xfrm>
          </p:grpSpPr>
          <p:sp>
            <p:nvSpPr>
              <p:cNvPr id="4" name="Freeform 4"/>
              <p:cNvSpPr/>
              <p:nvPr/>
            </p:nvSpPr>
            <p:spPr>
              <a:xfrm>
                <a:off x="0" y="0"/>
                <a:ext cx="812800" cy="248609"/>
              </a:xfrm>
              <a:custGeom>
                <a:avLst/>
                <a:gdLst/>
                <a:ahLst/>
                <a:cxnLst/>
                <a:rect l="l" t="t" r="r" b="b"/>
                <a:pathLst>
                  <a:path w="812800" h="248609">
                    <a:moveTo>
                      <a:pt x="124305" y="0"/>
                    </a:moveTo>
                    <a:lnTo>
                      <a:pt x="688495" y="0"/>
                    </a:lnTo>
                    <a:cubicBezTo>
                      <a:pt x="757147" y="0"/>
                      <a:pt x="812800" y="55653"/>
                      <a:pt x="812800" y="124305"/>
                    </a:cubicBezTo>
                    <a:lnTo>
                      <a:pt x="812800" y="124305"/>
                    </a:lnTo>
                    <a:cubicBezTo>
                      <a:pt x="812800" y="192956"/>
                      <a:pt x="757147" y="248609"/>
                      <a:pt x="688495" y="248609"/>
                    </a:cubicBezTo>
                    <a:lnTo>
                      <a:pt x="124305" y="248609"/>
                    </a:lnTo>
                    <a:cubicBezTo>
                      <a:pt x="55653" y="248609"/>
                      <a:pt x="0" y="192956"/>
                      <a:pt x="0" y="124305"/>
                    </a:cubicBezTo>
                    <a:lnTo>
                      <a:pt x="0" y="124305"/>
                    </a:lnTo>
                    <a:cubicBezTo>
                      <a:pt x="0" y="55653"/>
                      <a:pt x="55653" y="0"/>
                      <a:pt x="124305" y="0"/>
                    </a:cubicBezTo>
                    <a:close/>
                  </a:path>
                </a:pathLst>
              </a:custGeom>
              <a:solidFill>
                <a:srgbClr val="000000">
                  <a:alpha val="0"/>
                </a:srgbClr>
              </a:solidFill>
              <a:ln w="38100" cap="rnd">
                <a:solidFill>
                  <a:srgbClr val="06725B"/>
                </a:solidFill>
                <a:prstDash val="solid"/>
                <a:round/>
              </a:ln>
            </p:spPr>
          </p:sp>
          <p:sp>
            <p:nvSpPr>
              <p:cNvPr id="5" name="TextBox 5"/>
              <p:cNvSpPr txBox="1"/>
              <p:nvPr/>
            </p:nvSpPr>
            <p:spPr>
              <a:xfrm>
                <a:off x="0" y="-133350"/>
                <a:ext cx="812800" cy="381959"/>
              </a:xfrm>
              <a:prstGeom prst="rect">
                <a:avLst/>
              </a:prstGeom>
            </p:spPr>
            <p:txBody>
              <a:bodyPr lIns="50800" tIns="50800" rIns="50800" bIns="50800" rtlCol="0" anchor="ctr"/>
              <a:lstStyle/>
              <a:p>
                <a:pPr algn="ctr">
                  <a:lnSpc>
                    <a:spcPts val="4059"/>
                  </a:lnSpc>
                  <a:spcBef>
                    <a:spcPct val="0"/>
                  </a:spcBef>
                </a:pPr>
                <a:r>
                  <a:rPr lang="en-US" sz="2899" dirty="0">
                    <a:solidFill>
                      <a:srgbClr val="06725B"/>
                    </a:solidFill>
                    <a:latin typeface="Times New Roman" pitchFamily="18" charset="0"/>
                    <a:cs typeface="Times New Roman" pitchFamily="18" charset="0"/>
                  </a:rPr>
                  <a:t>People</a:t>
                </a:r>
              </a:p>
            </p:txBody>
          </p:sp>
        </p:grpSp>
        <p:grpSp>
          <p:nvGrpSpPr>
            <p:cNvPr id="6" name="Group 6"/>
            <p:cNvGrpSpPr/>
            <p:nvPr/>
          </p:nvGrpSpPr>
          <p:grpSpPr>
            <a:xfrm rot="217339">
              <a:off x="13653673" y="8091038"/>
              <a:ext cx="3086100" cy="943939"/>
              <a:chOff x="0" y="0"/>
              <a:chExt cx="812800" cy="248609"/>
            </a:xfrm>
          </p:grpSpPr>
          <p:sp>
            <p:nvSpPr>
              <p:cNvPr id="7" name="Freeform 7"/>
              <p:cNvSpPr/>
              <p:nvPr/>
            </p:nvSpPr>
            <p:spPr>
              <a:xfrm>
                <a:off x="0" y="0"/>
                <a:ext cx="812800" cy="248609"/>
              </a:xfrm>
              <a:custGeom>
                <a:avLst/>
                <a:gdLst/>
                <a:ahLst/>
                <a:cxnLst/>
                <a:rect l="l" t="t" r="r" b="b"/>
                <a:pathLst>
                  <a:path w="812800" h="248609">
                    <a:moveTo>
                      <a:pt x="124305" y="0"/>
                    </a:moveTo>
                    <a:lnTo>
                      <a:pt x="688495" y="0"/>
                    </a:lnTo>
                    <a:cubicBezTo>
                      <a:pt x="757147" y="0"/>
                      <a:pt x="812800" y="55653"/>
                      <a:pt x="812800" y="124305"/>
                    </a:cubicBezTo>
                    <a:lnTo>
                      <a:pt x="812800" y="124305"/>
                    </a:lnTo>
                    <a:cubicBezTo>
                      <a:pt x="812800" y="192956"/>
                      <a:pt x="757147" y="248609"/>
                      <a:pt x="688495" y="248609"/>
                    </a:cubicBezTo>
                    <a:lnTo>
                      <a:pt x="124305" y="248609"/>
                    </a:lnTo>
                    <a:cubicBezTo>
                      <a:pt x="55653" y="248609"/>
                      <a:pt x="0" y="192956"/>
                      <a:pt x="0" y="124305"/>
                    </a:cubicBezTo>
                    <a:lnTo>
                      <a:pt x="0" y="124305"/>
                    </a:lnTo>
                    <a:cubicBezTo>
                      <a:pt x="0" y="55653"/>
                      <a:pt x="55653" y="0"/>
                      <a:pt x="124305" y="0"/>
                    </a:cubicBezTo>
                    <a:close/>
                  </a:path>
                </a:pathLst>
              </a:custGeom>
              <a:solidFill>
                <a:srgbClr val="000000">
                  <a:alpha val="0"/>
                </a:srgbClr>
              </a:solidFill>
              <a:ln w="38100" cap="rnd">
                <a:solidFill>
                  <a:srgbClr val="06725B"/>
                </a:solidFill>
                <a:prstDash val="solid"/>
                <a:round/>
              </a:ln>
            </p:spPr>
          </p:sp>
          <p:sp>
            <p:nvSpPr>
              <p:cNvPr id="8" name="TextBox 8"/>
              <p:cNvSpPr txBox="1"/>
              <p:nvPr/>
            </p:nvSpPr>
            <p:spPr>
              <a:xfrm>
                <a:off x="0" y="-133350"/>
                <a:ext cx="812800" cy="381959"/>
              </a:xfrm>
              <a:prstGeom prst="rect">
                <a:avLst/>
              </a:prstGeom>
            </p:spPr>
            <p:txBody>
              <a:bodyPr lIns="50800" tIns="50800" rIns="50800" bIns="50800" rtlCol="0" anchor="ctr"/>
              <a:lstStyle/>
              <a:p>
                <a:pPr algn="ctr">
                  <a:lnSpc>
                    <a:spcPts val="4059"/>
                  </a:lnSpc>
                  <a:spcBef>
                    <a:spcPct val="0"/>
                  </a:spcBef>
                </a:pPr>
                <a:r>
                  <a:rPr lang="en-US" sz="2899" dirty="0">
                    <a:solidFill>
                      <a:srgbClr val="06725B"/>
                    </a:solidFill>
                    <a:latin typeface="Times New Roman" pitchFamily="18" charset="0"/>
                    <a:cs typeface="Times New Roman" pitchFamily="18" charset="0"/>
                  </a:rPr>
                  <a:t>Team</a:t>
                </a:r>
              </a:p>
            </p:txBody>
          </p:sp>
        </p:grpSp>
        <p:grpSp>
          <p:nvGrpSpPr>
            <p:cNvPr id="9" name="Group 9"/>
            <p:cNvGrpSpPr/>
            <p:nvPr/>
          </p:nvGrpSpPr>
          <p:grpSpPr>
            <a:xfrm rot="-787024">
              <a:off x="14837985" y="6868380"/>
              <a:ext cx="3479628" cy="943939"/>
              <a:chOff x="0" y="0"/>
              <a:chExt cx="916445" cy="248609"/>
            </a:xfrm>
          </p:grpSpPr>
          <p:sp>
            <p:nvSpPr>
              <p:cNvPr id="10" name="Freeform 10"/>
              <p:cNvSpPr/>
              <p:nvPr/>
            </p:nvSpPr>
            <p:spPr>
              <a:xfrm>
                <a:off x="0" y="0"/>
                <a:ext cx="916445" cy="248609"/>
              </a:xfrm>
              <a:custGeom>
                <a:avLst/>
                <a:gdLst/>
                <a:ahLst/>
                <a:cxnLst/>
                <a:rect l="l" t="t" r="r" b="b"/>
                <a:pathLst>
                  <a:path w="916445" h="248609">
                    <a:moveTo>
                      <a:pt x="113471" y="0"/>
                    </a:moveTo>
                    <a:lnTo>
                      <a:pt x="802974" y="0"/>
                    </a:lnTo>
                    <a:cubicBezTo>
                      <a:pt x="865642" y="0"/>
                      <a:pt x="916445" y="50803"/>
                      <a:pt x="916445" y="113471"/>
                    </a:cubicBezTo>
                    <a:lnTo>
                      <a:pt x="916445" y="135138"/>
                    </a:lnTo>
                    <a:cubicBezTo>
                      <a:pt x="916445" y="197807"/>
                      <a:pt x="865642" y="248609"/>
                      <a:pt x="802974" y="248609"/>
                    </a:cubicBezTo>
                    <a:lnTo>
                      <a:pt x="113471" y="248609"/>
                    </a:lnTo>
                    <a:cubicBezTo>
                      <a:pt x="83377" y="248609"/>
                      <a:pt x="54515" y="236654"/>
                      <a:pt x="33235" y="215374"/>
                    </a:cubicBezTo>
                    <a:cubicBezTo>
                      <a:pt x="11955" y="194094"/>
                      <a:pt x="0" y="165233"/>
                      <a:pt x="0" y="135138"/>
                    </a:cubicBezTo>
                    <a:lnTo>
                      <a:pt x="0" y="113471"/>
                    </a:lnTo>
                    <a:cubicBezTo>
                      <a:pt x="0" y="50803"/>
                      <a:pt x="50803" y="0"/>
                      <a:pt x="113471" y="0"/>
                    </a:cubicBezTo>
                    <a:close/>
                  </a:path>
                </a:pathLst>
              </a:custGeom>
              <a:solidFill>
                <a:srgbClr val="000000">
                  <a:alpha val="0"/>
                </a:srgbClr>
              </a:solidFill>
              <a:ln w="38100" cap="rnd">
                <a:solidFill>
                  <a:srgbClr val="06725B"/>
                </a:solidFill>
                <a:prstDash val="solid"/>
                <a:round/>
              </a:ln>
            </p:spPr>
          </p:sp>
          <p:sp>
            <p:nvSpPr>
              <p:cNvPr id="11" name="TextBox 11"/>
              <p:cNvSpPr txBox="1"/>
              <p:nvPr/>
            </p:nvSpPr>
            <p:spPr>
              <a:xfrm>
                <a:off x="0" y="-133350"/>
                <a:ext cx="916445" cy="381959"/>
              </a:xfrm>
              <a:prstGeom prst="rect">
                <a:avLst/>
              </a:prstGeom>
            </p:spPr>
            <p:txBody>
              <a:bodyPr lIns="50800" tIns="50800" rIns="50800" bIns="50800" rtlCol="0" anchor="ctr"/>
              <a:lstStyle/>
              <a:p>
                <a:pPr algn="ctr">
                  <a:lnSpc>
                    <a:spcPts val="4059"/>
                  </a:lnSpc>
                  <a:spcBef>
                    <a:spcPct val="0"/>
                  </a:spcBef>
                </a:pPr>
                <a:r>
                  <a:rPr lang="en-US" sz="2899" dirty="0">
                    <a:solidFill>
                      <a:srgbClr val="06725B"/>
                    </a:solidFill>
                    <a:latin typeface="Times New Roman" pitchFamily="18" charset="0"/>
                    <a:cs typeface="Times New Roman" pitchFamily="18" charset="0"/>
                  </a:rPr>
                  <a:t>Goals</a:t>
                </a:r>
              </a:p>
            </p:txBody>
          </p:sp>
        </p:grpSp>
        <p:grpSp>
          <p:nvGrpSpPr>
            <p:cNvPr id="12" name="Group 12"/>
            <p:cNvGrpSpPr/>
            <p:nvPr/>
          </p:nvGrpSpPr>
          <p:grpSpPr>
            <a:xfrm rot="-564934">
              <a:off x="11861738" y="9173185"/>
              <a:ext cx="3086100" cy="943939"/>
              <a:chOff x="0" y="0"/>
              <a:chExt cx="812800" cy="248609"/>
            </a:xfrm>
          </p:grpSpPr>
          <p:sp>
            <p:nvSpPr>
              <p:cNvPr id="13" name="Freeform 13"/>
              <p:cNvSpPr/>
              <p:nvPr/>
            </p:nvSpPr>
            <p:spPr>
              <a:xfrm>
                <a:off x="0" y="0"/>
                <a:ext cx="812800" cy="248609"/>
              </a:xfrm>
              <a:custGeom>
                <a:avLst/>
                <a:gdLst/>
                <a:ahLst/>
                <a:cxnLst/>
                <a:rect l="l" t="t" r="r" b="b"/>
                <a:pathLst>
                  <a:path w="812800" h="248609">
                    <a:moveTo>
                      <a:pt x="124305" y="0"/>
                    </a:moveTo>
                    <a:lnTo>
                      <a:pt x="688495" y="0"/>
                    </a:lnTo>
                    <a:cubicBezTo>
                      <a:pt x="757147" y="0"/>
                      <a:pt x="812800" y="55653"/>
                      <a:pt x="812800" y="124305"/>
                    </a:cubicBezTo>
                    <a:lnTo>
                      <a:pt x="812800" y="124305"/>
                    </a:lnTo>
                    <a:cubicBezTo>
                      <a:pt x="812800" y="192956"/>
                      <a:pt x="757147" y="248609"/>
                      <a:pt x="688495" y="248609"/>
                    </a:cubicBezTo>
                    <a:lnTo>
                      <a:pt x="124305" y="248609"/>
                    </a:lnTo>
                    <a:cubicBezTo>
                      <a:pt x="55653" y="248609"/>
                      <a:pt x="0" y="192956"/>
                      <a:pt x="0" y="124305"/>
                    </a:cubicBezTo>
                    <a:lnTo>
                      <a:pt x="0" y="124305"/>
                    </a:lnTo>
                    <a:cubicBezTo>
                      <a:pt x="0" y="55653"/>
                      <a:pt x="55653" y="0"/>
                      <a:pt x="124305" y="0"/>
                    </a:cubicBezTo>
                    <a:close/>
                  </a:path>
                </a:pathLst>
              </a:custGeom>
              <a:solidFill>
                <a:srgbClr val="000000">
                  <a:alpha val="0"/>
                </a:srgbClr>
              </a:solidFill>
              <a:ln w="38100" cap="rnd">
                <a:solidFill>
                  <a:srgbClr val="06725B"/>
                </a:solidFill>
                <a:prstDash val="solid"/>
                <a:round/>
              </a:ln>
            </p:spPr>
          </p:sp>
          <p:sp>
            <p:nvSpPr>
              <p:cNvPr id="14" name="TextBox 14"/>
              <p:cNvSpPr txBox="1"/>
              <p:nvPr/>
            </p:nvSpPr>
            <p:spPr>
              <a:xfrm>
                <a:off x="0" y="-133350"/>
                <a:ext cx="812800" cy="381959"/>
              </a:xfrm>
              <a:prstGeom prst="rect">
                <a:avLst/>
              </a:prstGeom>
            </p:spPr>
            <p:txBody>
              <a:bodyPr lIns="50800" tIns="50800" rIns="50800" bIns="50800" rtlCol="0" anchor="ctr"/>
              <a:lstStyle/>
              <a:p>
                <a:pPr algn="ctr">
                  <a:lnSpc>
                    <a:spcPts val="4059"/>
                  </a:lnSpc>
                  <a:spcBef>
                    <a:spcPct val="0"/>
                  </a:spcBef>
                </a:pPr>
                <a:r>
                  <a:rPr lang="en-US" sz="2899" dirty="0">
                    <a:solidFill>
                      <a:srgbClr val="06725B"/>
                    </a:solidFill>
                    <a:latin typeface="Times New Roman" pitchFamily="18" charset="0"/>
                    <a:cs typeface="Times New Roman" pitchFamily="18" charset="0"/>
                  </a:rPr>
                  <a:t>Talent</a:t>
                </a:r>
              </a:p>
            </p:txBody>
          </p:sp>
        </p:grpSp>
        <p:sp>
          <p:nvSpPr>
            <p:cNvPr id="15" name="Freeform 15"/>
            <p:cNvSpPr/>
            <p:nvPr/>
          </p:nvSpPr>
          <p:spPr>
            <a:xfrm rot="3457116">
              <a:off x="13568603" y="5501716"/>
              <a:ext cx="1205818" cy="1731593"/>
            </a:xfrm>
            <a:custGeom>
              <a:avLst/>
              <a:gdLst/>
              <a:ahLst/>
              <a:cxnLst/>
              <a:rect l="l" t="t" r="r" b="b"/>
              <a:pathLst>
                <a:path w="1205818" h="1731593">
                  <a:moveTo>
                    <a:pt x="0" y="0"/>
                  </a:moveTo>
                  <a:lnTo>
                    <a:pt x="1205819" y="0"/>
                  </a:lnTo>
                  <a:lnTo>
                    <a:pt x="1205819" y="1731593"/>
                  </a:lnTo>
                  <a:lnTo>
                    <a:pt x="0" y="173159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sp>
        <p:nvSpPr>
          <p:cNvPr id="16" name="Freeform 16"/>
          <p:cNvSpPr/>
          <p:nvPr/>
        </p:nvSpPr>
        <p:spPr>
          <a:xfrm rot="10667362" flipH="1">
            <a:off x="4922445" y="8048414"/>
            <a:ext cx="4273536" cy="1398612"/>
          </a:xfrm>
          <a:custGeom>
            <a:avLst/>
            <a:gdLst/>
            <a:ahLst/>
            <a:cxnLst/>
            <a:rect l="l" t="t" r="r" b="b"/>
            <a:pathLst>
              <a:path w="5448136" h="1783026">
                <a:moveTo>
                  <a:pt x="5448135" y="0"/>
                </a:moveTo>
                <a:lnTo>
                  <a:pt x="0" y="0"/>
                </a:lnTo>
                <a:lnTo>
                  <a:pt x="0" y="1783026"/>
                </a:lnTo>
                <a:lnTo>
                  <a:pt x="5448135" y="1783026"/>
                </a:lnTo>
                <a:lnTo>
                  <a:pt x="5448135"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7" name="TextBox 17"/>
          <p:cNvSpPr txBox="1"/>
          <p:nvPr/>
        </p:nvSpPr>
        <p:spPr>
          <a:xfrm>
            <a:off x="1371600" y="1577340"/>
            <a:ext cx="9660552" cy="836768"/>
          </a:xfrm>
          <a:prstGeom prst="rect">
            <a:avLst/>
          </a:prstGeom>
        </p:spPr>
        <p:txBody>
          <a:bodyPr lIns="0" tIns="0" rIns="0" bIns="0" rtlCol="0" anchor="t">
            <a:spAutoFit/>
          </a:bodyPr>
          <a:lstStyle/>
          <a:p>
            <a:pPr algn="l">
              <a:lnSpc>
                <a:spcPts val="7249"/>
              </a:lnSpc>
            </a:pPr>
            <a:r>
              <a:rPr lang="en-US" sz="4800" b="1" dirty="0" smtClean="0">
                <a:solidFill>
                  <a:srgbClr val="06725B"/>
                </a:solidFill>
                <a:latin typeface="Times New Roman" pitchFamily="18" charset="0"/>
                <a:cs typeface="Times New Roman" pitchFamily="18" charset="0"/>
              </a:rPr>
              <a:t>DEFINITION</a:t>
            </a:r>
            <a:endParaRPr lang="en-US" sz="4800" b="1" dirty="0">
              <a:solidFill>
                <a:srgbClr val="06725B"/>
              </a:solidFill>
              <a:latin typeface="Times New Roman" pitchFamily="18" charset="0"/>
              <a:cs typeface="Times New Roman" pitchFamily="18" charset="0"/>
            </a:endParaRPr>
          </a:p>
        </p:txBody>
      </p:sp>
    </p:spTree>
  </p:cSld>
  <p:clrMapOvr>
    <a:masterClrMapping/>
  </p:clrMapOvr>
  <p:transition spd="slow">
    <p:push/>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grpSp>
        <p:nvGrpSpPr>
          <p:cNvPr id="8" name="Group 7"/>
          <p:cNvGrpSpPr/>
          <p:nvPr/>
        </p:nvGrpSpPr>
        <p:grpSpPr>
          <a:xfrm>
            <a:off x="10968991" y="3171313"/>
            <a:ext cx="6290310" cy="5663402"/>
            <a:chOff x="10210800" y="2425909"/>
            <a:chExt cx="7806691" cy="7028658"/>
          </a:xfrm>
        </p:grpSpPr>
        <p:sp>
          <p:nvSpPr>
            <p:cNvPr id="2" name="Freeform 2"/>
            <p:cNvSpPr/>
            <p:nvPr/>
          </p:nvSpPr>
          <p:spPr>
            <a:xfrm>
              <a:off x="11745019" y="4591974"/>
              <a:ext cx="5514281" cy="4862593"/>
            </a:xfrm>
            <a:custGeom>
              <a:avLst/>
              <a:gdLst/>
              <a:ahLst/>
              <a:cxnLst/>
              <a:rect l="l" t="t" r="r" b="b"/>
              <a:pathLst>
                <a:path w="5514281" h="4862593">
                  <a:moveTo>
                    <a:pt x="0" y="0"/>
                  </a:moveTo>
                  <a:lnTo>
                    <a:pt x="5514281" y="0"/>
                  </a:lnTo>
                  <a:lnTo>
                    <a:pt x="5514281" y="4862594"/>
                  </a:lnTo>
                  <a:lnTo>
                    <a:pt x="0" y="486259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10210800" y="2425909"/>
              <a:ext cx="7806691" cy="1974768"/>
              <a:chOff x="0" y="-161925"/>
              <a:chExt cx="2196567" cy="494706"/>
            </a:xfrm>
          </p:grpSpPr>
          <p:sp>
            <p:nvSpPr>
              <p:cNvPr id="4" name="Freeform 4"/>
              <p:cNvSpPr/>
              <p:nvPr/>
            </p:nvSpPr>
            <p:spPr>
              <a:xfrm>
                <a:off x="0" y="-46273"/>
                <a:ext cx="2196567" cy="338282"/>
              </a:xfrm>
              <a:custGeom>
                <a:avLst/>
                <a:gdLst/>
                <a:ahLst/>
                <a:cxnLst/>
                <a:rect l="l" t="t" r="r" b="b"/>
                <a:pathLst>
                  <a:path w="2196567" h="292009">
                    <a:moveTo>
                      <a:pt x="47342" y="0"/>
                    </a:moveTo>
                    <a:lnTo>
                      <a:pt x="2149225" y="0"/>
                    </a:lnTo>
                    <a:cubicBezTo>
                      <a:pt x="2161781" y="0"/>
                      <a:pt x="2173823" y="4988"/>
                      <a:pt x="2182701" y="13866"/>
                    </a:cubicBezTo>
                    <a:cubicBezTo>
                      <a:pt x="2191579" y="22745"/>
                      <a:pt x="2196567" y="34786"/>
                      <a:pt x="2196567" y="47342"/>
                    </a:cubicBezTo>
                    <a:lnTo>
                      <a:pt x="2196567" y="244667"/>
                    </a:lnTo>
                    <a:cubicBezTo>
                      <a:pt x="2196567" y="257223"/>
                      <a:pt x="2191579" y="269264"/>
                      <a:pt x="2182701" y="278143"/>
                    </a:cubicBezTo>
                    <a:cubicBezTo>
                      <a:pt x="2173823" y="287021"/>
                      <a:pt x="2161781" y="292009"/>
                      <a:pt x="2149225" y="292009"/>
                    </a:cubicBezTo>
                    <a:lnTo>
                      <a:pt x="47342" y="292009"/>
                    </a:lnTo>
                    <a:cubicBezTo>
                      <a:pt x="21196" y="292009"/>
                      <a:pt x="0" y="270813"/>
                      <a:pt x="0" y="244667"/>
                    </a:cubicBezTo>
                    <a:lnTo>
                      <a:pt x="0" y="47342"/>
                    </a:lnTo>
                    <a:cubicBezTo>
                      <a:pt x="0" y="34786"/>
                      <a:pt x="4988" y="22745"/>
                      <a:pt x="13866" y="13866"/>
                    </a:cubicBezTo>
                    <a:cubicBezTo>
                      <a:pt x="22745" y="4988"/>
                      <a:pt x="34786" y="0"/>
                      <a:pt x="47342" y="0"/>
                    </a:cubicBezTo>
                    <a:close/>
                  </a:path>
                </a:pathLst>
              </a:custGeom>
              <a:solidFill>
                <a:srgbClr val="000000">
                  <a:alpha val="0"/>
                </a:srgbClr>
              </a:solidFill>
              <a:ln w="38100" cap="rnd">
                <a:solidFill>
                  <a:srgbClr val="06725B"/>
                </a:solidFill>
                <a:prstDash val="solid"/>
                <a:round/>
              </a:ln>
            </p:spPr>
          </p:sp>
          <p:sp>
            <p:nvSpPr>
              <p:cNvPr id="5" name="TextBox 5"/>
              <p:cNvSpPr txBox="1"/>
              <p:nvPr/>
            </p:nvSpPr>
            <p:spPr>
              <a:xfrm>
                <a:off x="0" y="-161925"/>
                <a:ext cx="2196567" cy="494706"/>
              </a:xfrm>
              <a:prstGeom prst="rect">
                <a:avLst/>
              </a:prstGeom>
            </p:spPr>
            <p:txBody>
              <a:bodyPr lIns="50800" tIns="50800" rIns="50800" bIns="50800" rtlCol="0" anchor="ctr"/>
              <a:lstStyle/>
              <a:p>
                <a:pPr algn="ctr">
                  <a:lnSpc>
                    <a:spcPts val="4619"/>
                  </a:lnSpc>
                  <a:spcBef>
                    <a:spcPct val="0"/>
                  </a:spcBef>
                </a:pPr>
                <a:r>
                  <a:rPr lang="en-US" sz="2400" dirty="0" smtClean="0">
                    <a:solidFill>
                      <a:srgbClr val="06725B"/>
                    </a:solidFill>
                    <a:latin typeface="Times New Roman" pitchFamily="18" charset="0"/>
                    <a:cs typeface="Times New Roman" pitchFamily="18" charset="0"/>
                  </a:rPr>
                  <a:t>“</a:t>
                </a:r>
                <a:r>
                  <a:rPr lang="en-US" sz="2400" dirty="0">
                    <a:solidFill>
                      <a:srgbClr val="06725B"/>
                    </a:solidFill>
                    <a:latin typeface="Times New Roman" pitchFamily="18" charset="0"/>
                    <a:cs typeface="Times New Roman" pitchFamily="18" charset="0"/>
                  </a:rPr>
                  <a:t>We encourage assertive communication”</a:t>
                </a:r>
              </a:p>
            </p:txBody>
          </p:sp>
        </p:grpSp>
      </p:grpSp>
      <p:sp>
        <p:nvSpPr>
          <p:cNvPr id="6" name="TextBox 6"/>
          <p:cNvSpPr txBox="1"/>
          <p:nvPr/>
        </p:nvSpPr>
        <p:spPr>
          <a:xfrm>
            <a:off x="1028700" y="3362189"/>
            <a:ext cx="10048920" cy="5642570"/>
          </a:xfrm>
          <a:prstGeom prst="rect">
            <a:avLst/>
          </a:prstGeom>
        </p:spPr>
        <p:txBody>
          <a:bodyPr lIns="0" tIns="0" rIns="0" bIns="0" rtlCol="0" anchor="t">
            <a:spAutoFit/>
          </a:bodyPr>
          <a:lstStyle/>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Proper placement of trainees</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Processing of salary and wages</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Managing employee benefits </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Ensuring conducts compliance with fair labor standards </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Hearing complaints and grievances from employees</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Act as mediators to solve conflicts </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Help and guide employees on professional matters </a:t>
            </a:r>
          </a:p>
          <a:p>
            <a:pPr marL="647702" lvl="1" indent="-323851" algn="l">
              <a:lnSpc>
                <a:spcPts val="5460"/>
              </a:lnSpc>
              <a:buFont typeface="Arial"/>
              <a:buChar char="•"/>
            </a:pPr>
            <a:r>
              <a:rPr lang="en-US" sz="3000" dirty="0">
                <a:solidFill>
                  <a:srgbClr val="06725B"/>
                </a:solidFill>
                <a:latin typeface="Times New Roman" pitchFamily="18" charset="0"/>
                <a:cs typeface="Times New Roman" pitchFamily="18" charset="0"/>
              </a:rPr>
              <a:t>Manage and update employees’ records </a:t>
            </a:r>
          </a:p>
        </p:txBody>
      </p:sp>
      <p:sp>
        <p:nvSpPr>
          <p:cNvPr id="7" name="TextBox 7"/>
          <p:cNvSpPr txBox="1"/>
          <p:nvPr/>
        </p:nvSpPr>
        <p:spPr>
          <a:xfrm>
            <a:off x="1293904" y="876300"/>
            <a:ext cx="15851096" cy="2385268"/>
          </a:xfrm>
          <a:prstGeom prst="rect">
            <a:avLst/>
          </a:prstGeom>
        </p:spPr>
        <p:txBody>
          <a:bodyPr wrap="square" lIns="0" tIns="0" rIns="0" bIns="0" rtlCol="0" anchor="t">
            <a:spAutoFit/>
          </a:bodyPr>
          <a:lstStyle/>
          <a:p>
            <a:pPr algn="l">
              <a:lnSpc>
                <a:spcPts val="6204"/>
              </a:lnSpc>
            </a:pPr>
            <a:endParaRPr lang="en-US" sz="4800" b="1" dirty="0" smtClean="0">
              <a:solidFill>
                <a:srgbClr val="06725B"/>
              </a:solidFill>
              <a:latin typeface="Times New Roman" pitchFamily="18" charset="0"/>
              <a:cs typeface="Times New Roman" pitchFamily="18" charset="0"/>
            </a:endParaRPr>
          </a:p>
          <a:p>
            <a:pPr algn="l">
              <a:lnSpc>
                <a:spcPts val="6204"/>
              </a:lnSpc>
            </a:pPr>
            <a:r>
              <a:rPr lang="en-US" sz="4800" b="1" dirty="0" smtClean="0">
                <a:solidFill>
                  <a:srgbClr val="06725B"/>
                </a:solidFill>
                <a:latin typeface="Times New Roman" pitchFamily="18" charset="0"/>
                <a:cs typeface="Times New Roman" pitchFamily="18" charset="0"/>
              </a:rPr>
              <a:t>DAY </a:t>
            </a:r>
            <a:r>
              <a:rPr lang="en-US" sz="4800" b="1" dirty="0">
                <a:solidFill>
                  <a:srgbClr val="06725B"/>
                </a:solidFill>
                <a:latin typeface="Times New Roman" pitchFamily="18" charset="0"/>
                <a:cs typeface="Times New Roman" pitchFamily="18" charset="0"/>
              </a:rPr>
              <a:t>TO DAY RESPONSIBILITIES OF HR MANAGER </a:t>
            </a:r>
          </a:p>
          <a:p>
            <a:pPr algn="l">
              <a:lnSpc>
                <a:spcPts val="6204"/>
              </a:lnSpc>
            </a:pPr>
            <a:endParaRPr lang="en-US" sz="7200" b="1" dirty="0">
              <a:solidFill>
                <a:srgbClr val="06725B"/>
              </a:solidFill>
              <a:latin typeface="Times New Roman" pitchFamily="18" charset="0"/>
              <a:cs typeface="Times New Roman" pitchFamily="18" charset="0"/>
            </a:endParaRPr>
          </a:p>
        </p:txBody>
      </p:sp>
    </p:spTree>
  </p:cSld>
  <p:clrMapOvr>
    <a:masterClrMapping/>
  </p:clrMapOvr>
  <p:transition spd="slow">
    <p:push/>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3" name="TextBox 3"/>
          <p:cNvSpPr txBox="1"/>
          <p:nvPr/>
        </p:nvSpPr>
        <p:spPr>
          <a:xfrm>
            <a:off x="1066800" y="1409700"/>
            <a:ext cx="12297057" cy="865622"/>
          </a:xfrm>
          <a:prstGeom prst="rect">
            <a:avLst/>
          </a:prstGeom>
        </p:spPr>
        <p:txBody>
          <a:bodyPr lIns="0" tIns="0" rIns="0" bIns="0" rtlCol="0" anchor="t">
            <a:spAutoFit/>
          </a:bodyPr>
          <a:lstStyle/>
          <a:p>
            <a:pPr algn="l">
              <a:lnSpc>
                <a:spcPts val="7520"/>
              </a:lnSpc>
            </a:pPr>
            <a:r>
              <a:rPr lang="en-US" sz="4800" b="1" dirty="0">
                <a:solidFill>
                  <a:srgbClr val="06725B"/>
                </a:solidFill>
                <a:latin typeface="Times New Roman" pitchFamily="18" charset="0"/>
                <a:cs typeface="Times New Roman" pitchFamily="18" charset="0"/>
              </a:rPr>
              <a:t>WIDER REMIT OF HR ROLE</a:t>
            </a:r>
          </a:p>
        </p:txBody>
      </p:sp>
      <p:sp>
        <p:nvSpPr>
          <p:cNvPr id="4" name="TextBox 4"/>
          <p:cNvSpPr txBox="1"/>
          <p:nvPr/>
        </p:nvSpPr>
        <p:spPr>
          <a:xfrm>
            <a:off x="1066799" y="3524136"/>
            <a:ext cx="8766169" cy="3372077"/>
          </a:xfrm>
          <a:prstGeom prst="rect">
            <a:avLst/>
          </a:prstGeom>
        </p:spPr>
        <p:txBody>
          <a:bodyPr lIns="0" tIns="0" rIns="0" bIns="0" rtlCol="0" anchor="t">
            <a:spAutoFit/>
          </a:bodyPr>
          <a:lstStyle/>
          <a:p>
            <a:pPr marL="626112" lvl="1" indent="-313056" algn="just">
              <a:lnSpc>
                <a:spcPts val="5394"/>
              </a:lnSpc>
              <a:buFont typeface="Arial"/>
              <a:buChar char="•"/>
            </a:pPr>
            <a:r>
              <a:rPr lang="en-US" sz="2400" dirty="0">
                <a:solidFill>
                  <a:srgbClr val="06725B"/>
                </a:solidFill>
                <a:latin typeface="Times New Roman" pitchFamily="18" charset="0"/>
                <a:cs typeface="Times New Roman" pitchFamily="18" charset="0"/>
              </a:rPr>
              <a:t>Formulating and revising HR practices and standards </a:t>
            </a:r>
          </a:p>
          <a:p>
            <a:pPr marL="626112" lvl="1" indent="-313056" algn="just">
              <a:lnSpc>
                <a:spcPts val="5394"/>
              </a:lnSpc>
              <a:buFont typeface="Arial"/>
              <a:buChar char="•"/>
            </a:pPr>
            <a:r>
              <a:rPr lang="en-US" sz="2400" dirty="0">
                <a:solidFill>
                  <a:srgbClr val="06725B"/>
                </a:solidFill>
                <a:latin typeface="Times New Roman" pitchFamily="18" charset="0"/>
                <a:cs typeface="Times New Roman" pitchFamily="18" charset="0"/>
              </a:rPr>
              <a:t>Workforce planning </a:t>
            </a:r>
          </a:p>
          <a:p>
            <a:pPr marL="626112" lvl="1" indent="-313056" algn="just">
              <a:lnSpc>
                <a:spcPts val="5394"/>
              </a:lnSpc>
              <a:buFont typeface="Arial"/>
              <a:buChar char="•"/>
            </a:pPr>
            <a:r>
              <a:rPr lang="en-US" sz="2400" dirty="0">
                <a:solidFill>
                  <a:srgbClr val="06725B"/>
                </a:solidFill>
                <a:latin typeface="Times New Roman" pitchFamily="18" charset="0"/>
                <a:cs typeface="Times New Roman" pitchFamily="18" charset="0"/>
              </a:rPr>
              <a:t>Management of change processes </a:t>
            </a:r>
          </a:p>
          <a:p>
            <a:pPr marL="626112" lvl="1" indent="-313056" algn="just">
              <a:lnSpc>
                <a:spcPts val="5394"/>
              </a:lnSpc>
              <a:buFont typeface="Arial"/>
              <a:buChar char="•"/>
            </a:pPr>
            <a:r>
              <a:rPr lang="en-US" sz="2400" dirty="0">
                <a:solidFill>
                  <a:srgbClr val="06725B"/>
                </a:solidFill>
                <a:latin typeface="Times New Roman" pitchFamily="18" charset="0"/>
                <a:cs typeface="Times New Roman" pitchFamily="18" charset="0"/>
              </a:rPr>
              <a:t>Talent engagement and development processes </a:t>
            </a:r>
          </a:p>
          <a:p>
            <a:pPr marL="626112" lvl="1" indent="-313056" algn="just">
              <a:lnSpc>
                <a:spcPts val="5394"/>
              </a:lnSpc>
              <a:buFont typeface="Arial"/>
              <a:buChar char="•"/>
            </a:pPr>
            <a:r>
              <a:rPr lang="en-US" sz="2400" dirty="0">
                <a:solidFill>
                  <a:srgbClr val="06725B"/>
                </a:solidFill>
                <a:latin typeface="Times New Roman" pitchFamily="18" charset="0"/>
                <a:cs typeface="Times New Roman" pitchFamily="18" charset="0"/>
              </a:rPr>
              <a:t>Identification of the succession plans of the organization </a:t>
            </a:r>
          </a:p>
        </p:txBody>
      </p:sp>
      <p:grpSp>
        <p:nvGrpSpPr>
          <p:cNvPr id="21" name="Group 20"/>
          <p:cNvGrpSpPr/>
          <p:nvPr/>
        </p:nvGrpSpPr>
        <p:grpSpPr>
          <a:xfrm>
            <a:off x="11408455" y="2618742"/>
            <a:ext cx="5534272" cy="5344159"/>
            <a:chOff x="10591608" y="1759893"/>
            <a:chExt cx="7167966" cy="6921731"/>
          </a:xfrm>
        </p:grpSpPr>
        <p:sp>
          <p:nvSpPr>
            <p:cNvPr id="2" name="Freeform 2"/>
            <p:cNvSpPr/>
            <p:nvPr/>
          </p:nvSpPr>
          <p:spPr>
            <a:xfrm>
              <a:off x="11930029" y="5210175"/>
              <a:ext cx="5829545" cy="3471449"/>
            </a:xfrm>
            <a:custGeom>
              <a:avLst/>
              <a:gdLst/>
              <a:ahLst/>
              <a:cxnLst/>
              <a:rect l="l" t="t" r="r" b="b"/>
              <a:pathLst>
                <a:path w="5829545" h="3471449">
                  <a:moveTo>
                    <a:pt x="0" y="0"/>
                  </a:moveTo>
                  <a:lnTo>
                    <a:pt x="5829544" y="0"/>
                  </a:lnTo>
                  <a:lnTo>
                    <a:pt x="5829544" y="3471449"/>
                  </a:lnTo>
                  <a:lnTo>
                    <a:pt x="0" y="347144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a:off x="12017280" y="1759893"/>
              <a:ext cx="5655043" cy="2461904"/>
              <a:chOff x="0" y="-161925"/>
              <a:chExt cx="1489394" cy="648402"/>
            </a:xfrm>
          </p:grpSpPr>
          <p:sp>
            <p:nvSpPr>
              <p:cNvPr id="6" name="Freeform 6"/>
              <p:cNvSpPr/>
              <p:nvPr/>
            </p:nvSpPr>
            <p:spPr>
              <a:xfrm>
                <a:off x="0" y="-54486"/>
                <a:ext cx="1489394" cy="540963"/>
              </a:xfrm>
              <a:custGeom>
                <a:avLst/>
                <a:gdLst/>
                <a:ahLst/>
                <a:cxnLst/>
                <a:rect l="l" t="t" r="r" b="b"/>
                <a:pathLst>
                  <a:path w="1489394" h="486477">
                    <a:moveTo>
                      <a:pt x="69821" y="0"/>
                    </a:moveTo>
                    <a:lnTo>
                      <a:pt x="1419573" y="0"/>
                    </a:lnTo>
                    <a:cubicBezTo>
                      <a:pt x="1458134" y="0"/>
                      <a:pt x="1489394" y="31260"/>
                      <a:pt x="1489394" y="69821"/>
                    </a:cubicBezTo>
                    <a:lnTo>
                      <a:pt x="1489394" y="416657"/>
                    </a:lnTo>
                    <a:cubicBezTo>
                      <a:pt x="1489394" y="455218"/>
                      <a:pt x="1458134" y="486477"/>
                      <a:pt x="1419573" y="486477"/>
                    </a:cubicBezTo>
                    <a:lnTo>
                      <a:pt x="69821" y="486477"/>
                    </a:lnTo>
                    <a:cubicBezTo>
                      <a:pt x="31260" y="486477"/>
                      <a:pt x="0" y="455218"/>
                      <a:pt x="0" y="416657"/>
                    </a:cubicBezTo>
                    <a:lnTo>
                      <a:pt x="0" y="69821"/>
                    </a:lnTo>
                    <a:cubicBezTo>
                      <a:pt x="0" y="31260"/>
                      <a:pt x="31260" y="0"/>
                      <a:pt x="69821" y="0"/>
                    </a:cubicBezTo>
                    <a:close/>
                  </a:path>
                </a:pathLst>
              </a:custGeom>
              <a:solidFill>
                <a:srgbClr val="000000">
                  <a:alpha val="0"/>
                </a:srgbClr>
              </a:solidFill>
              <a:ln w="38100" cap="rnd">
                <a:solidFill>
                  <a:srgbClr val="06725B"/>
                </a:solidFill>
                <a:prstDash val="solid"/>
                <a:round/>
              </a:ln>
            </p:spPr>
          </p:sp>
          <p:sp>
            <p:nvSpPr>
              <p:cNvPr id="7" name="TextBox 7"/>
              <p:cNvSpPr txBox="1"/>
              <p:nvPr/>
            </p:nvSpPr>
            <p:spPr>
              <a:xfrm>
                <a:off x="0" y="-161925"/>
                <a:ext cx="1489394" cy="648402"/>
              </a:xfrm>
              <a:prstGeom prst="rect">
                <a:avLst/>
              </a:prstGeom>
            </p:spPr>
            <p:txBody>
              <a:bodyPr lIns="50800" tIns="50800" rIns="50800" bIns="50800" rtlCol="0" anchor="ctr"/>
              <a:lstStyle/>
              <a:p>
                <a:pPr algn="ctr">
                  <a:lnSpc>
                    <a:spcPts val="4619"/>
                  </a:lnSpc>
                  <a:spcBef>
                    <a:spcPct val="0"/>
                  </a:spcBef>
                </a:pPr>
                <a:r>
                  <a:rPr lang="en-US" sz="2000" dirty="0">
                    <a:solidFill>
                      <a:srgbClr val="06725B"/>
                    </a:solidFill>
                    <a:latin typeface="Times New Roman" pitchFamily="18" charset="0"/>
                    <a:cs typeface="Times New Roman" pitchFamily="18" charset="0"/>
                  </a:rPr>
                  <a:t>“It is important to define each position”</a:t>
                </a:r>
              </a:p>
            </p:txBody>
          </p:sp>
        </p:grpSp>
        <p:sp>
          <p:nvSpPr>
            <p:cNvPr id="8" name="Freeform 8"/>
            <p:cNvSpPr/>
            <p:nvPr/>
          </p:nvSpPr>
          <p:spPr>
            <a:xfrm rot="2577539">
              <a:off x="10591608" y="3877513"/>
              <a:ext cx="987597" cy="1418220"/>
            </a:xfrm>
            <a:custGeom>
              <a:avLst/>
              <a:gdLst/>
              <a:ahLst/>
              <a:cxnLst/>
              <a:rect l="l" t="t" r="r" b="b"/>
              <a:pathLst>
                <a:path w="987597" h="1418220">
                  <a:moveTo>
                    <a:pt x="0" y="0"/>
                  </a:moveTo>
                  <a:lnTo>
                    <a:pt x="987596" y="0"/>
                  </a:lnTo>
                  <a:lnTo>
                    <a:pt x="987596" y="1418220"/>
                  </a:lnTo>
                  <a:lnTo>
                    <a:pt x="0" y="141822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spTree>
  </p:cSld>
  <p:clrMapOvr>
    <a:masterClrMapping/>
  </p:clrMapOvr>
  <p:transition spd="slow">
    <p:push/>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2" name="TextBox 2"/>
          <p:cNvSpPr txBox="1"/>
          <p:nvPr/>
        </p:nvSpPr>
        <p:spPr>
          <a:xfrm>
            <a:off x="1028700" y="2933700"/>
            <a:ext cx="13411092" cy="5804434"/>
          </a:xfrm>
          <a:prstGeom prst="rect">
            <a:avLst/>
          </a:prstGeom>
        </p:spPr>
        <p:txBody>
          <a:bodyPr lIns="0" tIns="0" rIns="0" bIns="0" rtlCol="0" anchor="t">
            <a:spAutoFit/>
          </a:bodyPr>
          <a:lstStyle/>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Long-term allies who are familiar with the business climate of the enterprise </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Promote organisational effectiveness through  of human capital </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Anticipate prospective human resource problems </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Resolve them before they worsen.</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Good interpersonal skills </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Ethical judgment and integrity</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Conversant with HR trends </a:t>
            </a:r>
          </a:p>
          <a:p>
            <a:pPr marL="602183" lvl="1" indent="-301091" algn="l">
              <a:lnSpc>
                <a:spcPts val="5717"/>
              </a:lnSpc>
              <a:buFont typeface="Arial"/>
              <a:buChar char="•"/>
            </a:pPr>
            <a:r>
              <a:rPr lang="en-US" sz="2789" dirty="0">
                <a:solidFill>
                  <a:srgbClr val="06725B"/>
                </a:solidFill>
                <a:latin typeface="Times New Roman" pitchFamily="18" charset="0"/>
                <a:cs typeface="Times New Roman" pitchFamily="18" charset="0"/>
              </a:rPr>
              <a:t>Always striving to come up with better ways of doing the work of HR </a:t>
            </a:r>
          </a:p>
        </p:txBody>
      </p:sp>
      <p:sp>
        <p:nvSpPr>
          <p:cNvPr id="3" name="TextBox 3"/>
          <p:cNvSpPr txBox="1"/>
          <p:nvPr/>
        </p:nvSpPr>
        <p:spPr>
          <a:xfrm>
            <a:off x="1140425" y="1399179"/>
            <a:ext cx="16134115" cy="779059"/>
          </a:xfrm>
          <a:prstGeom prst="rect">
            <a:avLst/>
          </a:prstGeom>
        </p:spPr>
        <p:txBody>
          <a:bodyPr lIns="0" tIns="0" rIns="0" bIns="0" rtlCol="0" anchor="t">
            <a:spAutoFit/>
          </a:bodyPr>
          <a:lstStyle/>
          <a:p>
            <a:pPr algn="l">
              <a:lnSpc>
                <a:spcPts val="6580"/>
              </a:lnSpc>
            </a:pPr>
            <a:r>
              <a:rPr lang="en-US" sz="4800" b="1" dirty="0">
                <a:solidFill>
                  <a:srgbClr val="06725B"/>
                </a:solidFill>
                <a:latin typeface="Times New Roman" pitchFamily="18" charset="0"/>
                <a:cs typeface="Times New Roman" pitchFamily="18" charset="0"/>
              </a:rPr>
              <a:t>EXPECTATATION FROM HR MANAGER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6191" y="3543300"/>
            <a:ext cx="4267202" cy="4267202"/>
          </a:xfrm>
          <a:prstGeom prst="rect">
            <a:avLst/>
          </a:prstGeom>
        </p:spPr>
      </p:pic>
    </p:spTree>
  </p:cSld>
  <p:clrMapOvr>
    <a:masterClrMapping/>
  </p:clrMapOvr>
  <p:transition spd="slow">
    <p:push/>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grpSp>
        <p:nvGrpSpPr>
          <p:cNvPr id="27" name="Group 26"/>
          <p:cNvGrpSpPr/>
          <p:nvPr/>
        </p:nvGrpSpPr>
        <p:grpSpPr>
          <a:xfrm>
            <a:off x="2169864" y="3463142"/>
            <a:ext cx="12934985" cy="5549190"/>
            <a:chOff x="2790808" y="3344008"/>
            <a:chExt cx="12934985" cy="5549190"/>
          </a:xfrm>
        </p:grpSpPr>
        <p:grpSp>
          <p:nvGrpSpPr>
            <p:cNvPr id="2" name="Group 2"/>
            <p:cNvGrpSpPr/>
            <p:nvPr/>
          </p:nvGrpSpPr>
          <p:grpSpPr>
            <a:xfrm>
              <a:off x="2790808" y="3344008"/>
              <a:ext cx="2964782" cy="978333"/>
              <a:chOff x="0" y="0"/>
              <a:chExt cx="780848" cy="257668"/>
            </a:xfrm>
          </p:grpSpPr>
          <p:sp>
            <p:nvSpPr>
              <p:cNvPr id="3" name="Freeform 3"/>
              <p:cNvSpPr/>
              <p:nvPr/>
            </p:nvSpPr>
            <p:spPr>
              <a:xfrm>
                <a:off x="0" y="0"/>
                <a:ext cx="780848" cy="257668"/>
              </a:xfrm>
              <a:custGeom>
                <a:avLst/>
                <a:gdLst/>
                <a:ahLst/>
                <a:cxnLst/>
                <a:rect l="l" t="t" r="r" b="b"/>
                <a:pathLst>
                  <a:path w="780848" h="257668">
                    <a:moveTo>
                      <a:pt x="585636" y="0"/>
                    </a:moveTo>
                    <a:lnTo>
                      <a:pt x="0" y="0"/>
                    </a:lnTo>
                    <a:lnTo>
                      <a:pt x="0" y="257668"/>
                    </a:lnTo>
                    <a:lnTo>
                      <a:pt x="585636" y="257668"/>
                    </a:lnTo>
                    <a:lnTo>
                      <a:pt x="780848" y="128834"/>
                    </a:lnTo>
                    <a:lnTo>
                      <a:pt x="585636" y="0"/>
                    </a:lnTo>
                    <a:close/>
                  </a:path>
                </a:pathLst>
              </a:custGeom>
              <a:solidFill>
                <a:srgbClr val="06725B"/>
              </a:solidFill>
              <a:ln w="38100" cap="sq">
                <a:solidFill>
                  <a:srgbClr val="000000"/>
                </a:solidFill>
                <a:prstDash val="solid"/>
                <a:miter/>
              </a:ln>
            </p:spPr>
          </p:sp>
          <p:sp>
            <p:nvSpPr>
              <p:cNvPr id="4" name="TextBox 4"/>
              <p:cNvSpPr txBox="1"/>
              <p:nvPr/>
            </p:nvSpPr>
            <p:spPr>
              <a:xfrm>
                <a:off x="0" y="-76200"/>
                <a:ext cx="671041" cy="333868"/>
              </a:xfrm>
              <a:prstGeom prst="rect">
                <a:avLst/>
              </a:prstGeom>
            </p:spPr>
            <p:txBody>
              <a:bodyPr lIns="50800" tIns="50800" rIns="50800" bIns="50800" rtlCol="0" anchor="ctr"/>
              <a:lstStyle/>
              <a:p>
                <a:pPr algn="ctr">
                  <a:lnSpc>
                    <a:spcPts val="5599"/>
                  </a:lnSpc>
                </a:pPr>
                <a:r>
                  <a:rPr lang="en-US" sz="3999" spc="119" dirty="0">
                    <a:solidFill>
                      <a:srgbClr val="FFFFFF"/>
                    </a:solidFill>
                    <a:latin typeface="Times New Roman" pitchFamily="18" charset="0"/>
                    <a:cs typeface="Times New Roman" pitchFamily="18" charset="0"/>
                  </a:rPr>
                  <a:t>1</a:t>
                </a:r>
              </a:p>
            </p:txBody>
          </p:sp>
        </p:grpSp>
        <p:grpSp>
          <p:nvGrpSpPr>
            <p:cNvPr id="5" name="Group 5"/>
            <p:cNvGrpSpPr/>
            <p:nvPr/>
          </p:nvGrpSpPr>
          <p:grpSpPr>
            <a:xfrm>
              <a:off x="6070995" y="3344008"/>
              <a:ext cx="2964782" cy="978333"/>
              <a:chOff x="0" y="0"/>
              <a:chExt cx="780848" cy="257668"/>
            </a:xfrm>
          </p:grpSpPr>
          <p:sp>
            <p:nvSpPr>
              <p:cNvPr id="6" name="Freeform 6"/>
              <p:cNvSpPr/>
              <p:nvPr/>
            </p:nvSpPr>
            <p:spPr>
              <a:xfrm>
                <a:off x="0" y="0"/>
                <a:ext cx="780848" cy="257668"/>
              </a:xfrm>
              <a:custGeom>
                <a:avLst/>
                <a:gdLst/>
                <a:ahLst/>
                <a:cxnLst/>
                <a:rect l="l" t="t" r="r" b="b"/>
                <a:pathLst>
                  <a:path w="780848" h="257668">
                    <a:moveTo>
                      <a:pt x="585636" y="0"/>
                    </a:moveTo>
                    <a:lnTo>
                      <a:pt x="0" y="0"/>
                    </a:lnTo>
                    <a:lnTo>
                      <a:pt x="0" y="257668"/>
                    </a:lnTo>
                    <a:lnTo>
                      <a:pt x="585636" y="257668"/>
                    </a:lnTo>
                    <a:lnTo>
                      <a:pt x="780848" y="128834"/>
                    </a:lnTo>
                    <a:lnTo>
                      <a:pt x="585636" y="0"/>
                    </a:lnTo>
                    <a:close/>
                  </a:path>
                </a:pathLst>
              </a:custGeom>
              <a:solidFill>
                <a:srgbClr val="06725B"/>
              </a:solidFill>
              <a:ln w="38100" cap="sq">
                <a:solidFill>
                  <a:srgbClr val="000000"/>
                </a:solidFill>
                <a:prstDash val="solid"/>
                <a:miter/>
              </a:ln>
            </p:spPr>
          </p:sp>
          <p:sp>
            <p:nvSpPr>
              <p:cNvPr id="7" name="TextBox 7"/>
              <p:cNvSpPr txBox="1"/>
              <p:nvPr/>
            </p:nvSpPr>
            <p:spPr>
              <a:xfrm>
                <a:off x="0" y="-76200"/>
                <a:ext cx="671041" cy="333868"/>
              </a:xfrm>
              <a:prstGeom prst="rect">
                <a:avLst/>
              </a:prstGeom>
            </p:spPr>
            <p:txBody>
              <a:bodyPr lIns="50800" tIns="50800" rIns="50800" bIns="50800" rtlCol="0" anchor="ctr"/>
              <a:lstStyle/>
              <a:p>
                <a:pPr algn="ctr">
                  <a:lnSpc>
                    <a:spcPts val="5599"/>
                  </a:lnSpc>
                </a:pPr>
                <a:r>
                  <a:rPr lang="en-US" sz="3999" spc="119" dirty="0">
                    <a:solidFill>
                      <a:srgbClr val="FFFFFF"/>
                    </a:solidFill>
                    <a:latin typeface="Times New Roman" pitchFamily="18" charset="0"/>
                    <a:cs typeface="Times New Roman" pitchFamily="18" charset="0"/>
                  </a:rPr>
                  <a:t>2</a:t>
                </a:r>
              </a:p>
            </p:txBody>
          </p:sp>
        </p:grpSp>
        <p:grpSp>
          <p:nvGrpSpPr>
            <p:cNvPr id="8" name="Group 8"/>
            <p:cNvGrpSpPr/>
            <p:nvPr/>
          </p:nvGrpSpPr>
          <p:grpSpPr>
            <a:xfrm>
              <a:off x="9359593" y="3344008"/>
              <a:ext cx="2964782" cy="978333"/>
              <a:chOff x="0" y="0"/>
              <a:chExt cx="780848" cy="257668"/>
            </a:xfrm>
          </p:grpSpPr>
          <p:sp>
            <p:nvSpPr>
              <p:cNvPr id="9" name="Freeform 9"/>
              <p:cNvSpPr/>
              <p:nvPr/>
            </p:nvSpPr>
            <p:spPr>
              <a:xfrm>
                <a:off x="0" y="0"/>
                <a:ext cx="780848" cy="257668"/>
              </a:xfrm>
              <a:custGeom>
                <a:avLst/>
                <a:gdLst/>
                <a:ahLst/>
                <a:cxnLst/>
                <a:rect l="l" t="t" r="r" b="b"/>
                <a:pathLst>
                  <a:path w="780848" h="257668">
                    <a:moveTo>
                      <a:pt x="585636" y="0"/>
                    </a:moveTo>
                    <a:lnTo>
                      <a:pt x="0" y="0"/>
                    </a:lnTo>
                    <a:lnTo>
                      <a:pt x="0" y="257668"/>
                    </a:lnTo>
                    <a:lnTo>
                      <a:pt x="585636" y="257668"/>
                    </a:lnTo>
                    <a:lnTo>
                      <a:pt x="780848" y="128834"/>
                    </a:lnTo>
                    <a:lnTo>
                      <a:pt x="585636" y="0"/>
                    </a:lnTo>
                    <a:close/>
                  </a:path>
                </a:pathLst>
              </a:custGeom>
              <a:solidFill>
                <a:srgbClr val="06725B"/>
              </a:solidFill>
              <a:ln w="38100" cap="sq">
                <a:solidFill>
                  <a:srgbClr val="000000"/>
                </a:solidFill>
                <a:prstDash val="solid"/>
                <a:miter/>
              </a:ln>
            </p:spPr>
          </p:sp>
          <p:sp>
            <p:nvSpPr>
              <p:cNvPr id="10" name="TextBox 10"/>
              <p:cNvSpPr txBox="1"/>
              <p:nvPr/>
            </p:nvSpPr>
            <p:spPr>
              <a:xfrm>
                <a:off x="0" y="-76200"/>
                <a:ext cx="671041" cy="333868"/>
              </a:xfrm>
              <a:prstGeom prst="rect">
                <a:avLst/>
              </a:prstGeom>
            </p:spPr>
            <p:txBody>
              <a:bodyPr lIns="50800" tIns="50800" rIns="50800" bIns="50800" rtlCol="0" anchor="ctr"/>
              <a:lstStyle/>
              <a:p>
                <a:pPr algn="ctr">
                  <a:lnSpc>
                    <a:spcPts val="5599"/>
                  </a:lnSpc>
                </a:pPr>
                <a:r>
                  <a:rPr lang="en-US" sz="3999" spc="119" dirty="0">
                    <a:solidFill>
                      <a:srgbClr val="FFFFFF"/>
                    </a:solidFill>
                    <a:latin typeface="Times New Roman" pitchFamily="18" charset="0"/>
                    <a:cs typeface="Times New Roman" pitchFamily="18" charset="0"/>
                  </a:rPr>
                  <a:t>3</a:t>
                </a:r>
              </a:p>
            </p:txBody>
          </p:sp>
        </p:grpSp>
        <p:grpSp>
          <p:nvGrpSpPr>
            <p:cNvPr id="11" name="Group 11"/>
            <p:cNvGrpSpPr/>
            <p:nvPr/>
          </p:nvGrpSpPr>
          <p:grpSpPr>
            <a:xfrm>
              <a:off x="12761011" y="3344008"/>
              <a:ext cx="2964782" cy="978333"/>
              <a:chOff x="0" y="0"/>
              <a:chExt cx="780848" cy="257668"/>
            </a:xfrm>
          </p:grpSpPr>
          <p:sp>
            <p:nvSpPr>
              <p:cNvPr id="12" name="Freeform 12"/>
              <p:cNvSpPr/>
              <p:nvPr/>
            </p:nvSpPr>
            <p:spPr>
              <a:xfrm>
                <a:off x="0" y="0"/>
                <a:ext cx="780848" cy="257668"/>
              </a:xfrm>
              <a:custGeom>
                <a:avLst/>
                <a:gdLst/>
                <a:ahLst/>
                <a:cxnLst/>
                <a:rect l="l" t="t" r="r" b="b"/>
                <a:pathLst>
                  <a:path w="780848" h="257668">
                    <a:moveTo>
                      <a:pt x="585636" y="0"/>
                    </a:moveTo>
                    <a:lnTo>
                      <a:pt x="0" y="0"/>
                    </a:lnTo>
                    <a:lnTo>
                      <a:pt x="0" y="257668"/>
                    </a:lnTo>
                    <a:lnTo>
                      <a:pt x="585636" y="257668"/>
                    </a:lnTo>
                    <a:lnTo>
                      <a:pt x="780848" y="128834"/>
                    </a:lnTo>
                    <a:lnTo>
                      <a:pt x="585636" y="0"/>
                    </a:lnTo>
                    <a:close/>
                  </a:path>
                </a:pathLst>
              </a:custGeom>
              <a:solidFill>
                <a:srgbClr val="06725B"/>
              </a:solidFill>
              <a:ln w="38100" cap="sq">
                <a:solidFill>
                  <a:srgbClr val="000000"/>
                </a:solidFill>
                <a:prstDash val="solid"/>
                <a:miter/>
              </a:ln>
            </p:spPr>
          </p:sp>
          <p:sp>
            <p:nvSpPr>
              <p:cNvPr id="13" name="TextBox 13"/>
              <p:cNvSpPr txBox="1"/>
              <p:nvPr/>
            </p:nvSpPr>
            <p:spPr>
              <a:xfrm>
                <a:off x="0" y="-76200"/>
                <a:ext cx="671041" cy="333868"/>
              </a:xfrm>
              <a:prstGeom prst="rect">
                <a:avLst/>
              </a:prstGeom>
            </p:spPr>
            <p:txBody>
              <a:bodyPr lIns="50800" tIns="50800" rIns="50800" bIns="50800" rtlCol="0" anchor="ctr"/>
              <a:lstStyle/>
              <a:p>
                <a:pPr algn="ctr">
                  <a:lnSpc>
                    <a:spcPts val="5599"/>
                  </a:lnSpc>
                </a:pPr>
                <a:r>
                  <a:rPr lang="en-US" sz="3999" spc="119" dirty="0">
                    <a:solidFill>
                      <a:srgbClr val="FFFFFF"/>
                    </a:solidFill>
                    <a:latin typeface="Times New Roman" pitchFamily="18" charset="0"/>
                    <a:cs typeface="Times New Roman" pitchFamily="18" charset="0"/>
                  </a:rPr>
                  <a:t>4</a:t>
                </a:r>
              </a:p>
            </p:txBody>
          </p:sp>
        </p:grpSp>
        <p:grpSp>
          <p:nvGrpSpPr>
            <p:cNvPr id="14" name="Group 14"/>
            <p:cNvGrpSpPr/>
            <p:nvPr/>
          </p:nvGrpSpPr>
          <p:grpSpPr>
            <a:xfrm rot="-10800000">
              <a:off x="2790808" y="4810743"/>
              <a:ext cx="2928601" cy="4082455"/>
              <a:chOff x="0" y="0"/>
              <a:chExt cx="7620000" cy="10622241"/>
            </a:xfrm>
          </p:grpSpPr>
          <p:sp>
            <p:nvSpPr>
              <p:cNvPr id="15" name="Freeform 15"/>
              <p:cNvSpPr/>
              <p:nvPr/>
            </p:nvSpPr>
            <p:spPr>
              <a:xfrm>
                <a:off x="-1270" y="-2540"/>
                <a:ext cx="7623809" cy="10624781"/>
              </a:xfrm>
              <a:custGeom>
                <a:avLst/>
                <a:gdLst/>
                <a:ahLst/>
                <a:cxnLst/>
                <a:rect l="l" t="t" r="r" b="b"/>
                <a:pathLst>
                  <a:path w="7623809" h="10624781">
                    <a:moveTo>
                      <a:pt x="3810" y="0"/>
                    </a:moveTo>
                    <a:lnTo>
                      <a:pt x="0" y="9734510"/>
                    </a:lnTo>
                    <a:lnTo>
                      <a:pt x="0" y="10092650"/>
                    </a:lnTo>
                    <a:lnTo>
                      <a:pt x="3591560" y="10095191"/>
                    </a:lnTo>
                    <a:lnTo>
                      <a:pt x="3810000" y="10624781"/>
                    </a:lnTo>
                    <a:lnTo>
                      <a:pt x="4028440" y="10095191"/>
                    </a:lnTo>
                    <a:lnTo>
                      <a:pt x="7620000" y="10097731"/>
                    </a:lnTo>
                    <a:lnTo>
                      <a:pt x="7620000" y="9739591"/>
                    </a:lnTo>
                    <a:lnTo>
                      <a:pt x="7623809" y="5080"/>
                    </a:lnTo>
                    <a:lnTo>
                      <a:pt x="3810" y="0"/>
                    </a:lnTo>
                    <a:close/>
                  </a:path>
                </a:pathLst>
              </a:custGeom>
              <a:solidFill>
                <a:srgbClr val="06725B"/>
              </a:solidFill>
            </p:spPr>
          </p:sp>
        </p:grpSp>
        <p:grpSp>
          <p:nvGrpSpPr>
            <p:cNvPr id="16" name="Group 16"/>
            <p:cNvGrpSpPr/>
            <p:nvPr/>
          </p:nvGrpSpPr>
          <p:grpSpPr>
            <a:xfrm rot="-10800000">
              <a:off x="6070995" y="4810743"/>
              <a:ext cx="2928601" cy="4082455"/>
              <a:chOff x="0" y="0"/>
              <a:chExt cx="7620000" cy="10622241"/>
            </a:xfrm>
          </p:grpSpPr>
          <p:sp>
            <p:nvSpPr>
              <p:cNvPr id="17" name="Freeform 17"/>
              <p:cNvSpPr/>
              <p:nvPr/>
            </p:nvSpPr>
            <p:spPr>
              <a:xfrm>
                <a:off x="-1270" y="-2540"/>
                <a:ext cx="7623809" cy="10624781"/>
              </a:xfrm>
              <a:custGeom>
                <a:avLst/>
                <a:gdLst/>
                <a:ahLst/>
                <a:cxnLst/>
                <a:rect l="l" t="t" r="r" b="b"/>
                <a:pathLst>
                  <a:path w="7623809" h="10624781">
                    <a:moveTo>
                      <a:pt x="3810" y="0"/>
                    </a:moveTo>
                    <a:lnTo>
                      <a:pt x="0" y="9734510"/>
                    </a:lnTo>
                    <a:lnTo>
                      <a:pt x="0" y="10092650"/>
                    </a:lnTo>
                    <a:lnTo>
                      <a:pt x="3591560" y="10095191"/>
                    </a:lnTo>
                    <a:lnTo>
                      <a:pt x="3810000" y="10624781"/>
                    </a:lnTo>
                    <a:lnTo>
                      <a:pt x="4028440" y="10095191"/>
                    </a:lnTo>
                    <a:lnTo>
                      <a:pt x="7620000" y="10097731"/>
                    </a:lnTo>
                    <a:lnTo>
                      <a:pt x="7620000" y="9739591"/>
                    </a:lnTo>
                    <a:lnTo>
                      <a:pt x="7623809" y="5080"/>
                    </a:lnTo>
                    <a:lnTo>
                      <a:pt x="3810" y="0"/>
                    </a:lnTo>
                    <a:close/>
                  </a:path>
                </a:pathLst>
              </a:custGeom>
              <a:solidFill>
                <a:srgbClr val="06725B"/>
              </a:solidFill>
            </p:spPr>
          </p:sp>
        </p:grpSp>
        <p:grpSp>
          <p:nvGrpSpPr>
            <p:cNvPr id="18" name="Group 18"/>
            <p:cNvGrpSpPr/>
            <p:nvPr/>
          </p:nvGrpSpPr>
          <p:grpSpPr>
            <a:xfrm rot="-10800000">
              <a:off x="9359593" y="4810743"/>
              <a:ext cx="2928601" cy="4082455"/>
              <a:chOff x="0" y="0"/>
              <a:chExt cx="7620000" cy="10622241"/>
            </a:xfrm>
          </p:grpSpPr>
          <p:sp>
            <p:nvSpPr>
              <p:cNvPr id="19" name="Freeform 19"/>
              <p:cNvSpPr/>
              <p:nvPr/>
            </p:nvSpPr>
            <p:spPr>
              <a:xfrm>
                <a:off x="-1270" y="-2540"/>
                <a:ext cx="7623809" cy="10624781"/>
              </a:xfrm>
              <a:custGeom>
                <a:avLst/>
                <a:gdLst/>
                <a:ahLst/>
                <a:cxnLst/>
                <a:rect l="l" t="t" r="r" b="b"/>
                <a:pathLst>
                  <a:path w="7623809" h="10624781">
                    <a:moveTo>
                      <a:pt x="3810" y="0"/>
                    </a:moveTo>
                    <a:lnTo>
                      <a:pt x="0" y="9734510"/>
                    </a:lnTo>
                    <a:lnTo>
                      <a:pt x="0" y="10092650"/>
                    </a:lnTo>
                    <a:lnTo>
                      <a:pt x="3591560" y="10095191"/>
                    </a:lnTo>
                    <a:lnTo>
                      <a:pt x="3810000" y="10624781"/>
                    </a:lnTo>
                    <a:lnTo>
                      <a:pt x="4028440" y="10095191"/>
                    </a:lnTo>
                    <a:lnTo>
                      <a:pt x="7620000" y="10097731"/>
                    </a:lnTo>
                    <a:lnTo>
                      <a:pt x="7620000" y="9739591"/>
                    </a:lnTo>
                    <a:lnTo>
                      <a:pt x="7623809" y="5080"/>
                    </a:lnTo>
                    <a:lnTo>
                      <a:pt x="3810" y="0"/>
                    </a:lnTo>
                    <a:close/>
                  </a:path>
                </a:pathLst>
              </a:custGeom>
              <a:solidFill>
                <a:srgbClr val="06725B"/>
              </a:solidFill>
            </p:spPr>
          </p:sp>
        </p:grpSp>
        <p:grpSp>
          <p:nvGrpSpPr>
            <p:cNvPr id="20" name="Group 20"/>
            <p:cNvGrpSpPr/>
            <p:nvPr/>
          </p:nvGrpSpPr>
          <p:grpSpPr>
            <a:xfrm rot="-10800000">
              <a:off x="12761011" y="4810743"/>
              <a:ext cx="2928601" cy="4082455"/>
              <a:chOff x="0" y="0"/>
              <a:chExt cx="7620000" cy="10622241"/>
            </a:xfrm>
          </p:grpSpPr>
          <p:sp>
            <p:nvSpPr>
              <p:cNvPr id="21" name="Freeform 21"/>
              <p:cNvSpPr/>
              <p:nvPr/>
            </p:nvSpPr>
            <p:spPr>
              <a:xfrm>
                <a:off x="-1270" y="-2540"/>
                <a:ext cx="7623809" cy="10624781"/>
              </a:xfrm>
              <a:custGeom>
                <a:avLst/>
                <a:gdLst/>
                <a:ahLst/>
                <a:cxnLst/>
                <a:rect l="l" t="t" r="r" b="b"/>
                <a:pathLst>
                  <a:path w="7623809" h="10624781">
                    <a:moveTo>
                      <a:pt x="3810" y="0"/>
                    </a:moveTo>
                    <a:lnTo>
                      <a:pt x="0" y="9734510"/>
                    </a:lnTo>
                    <a:lnTo>
                      <a:pt x="0" y="10092650"/>
                    </a:lnTo>
                    <a:lnTo>
                      <a:pt x="3591560" y="10095191"/>
                    </a:lnTo>
                    <a:lnTo>
                      <a:pt x="3810000" y="10624781"/>
                    </a:lnTo>
                    <a:lnTo>
                      <a:pt x="4028440" y="10095191"/>
                    </a:lnTo>
                    <a:lnTo>
                      <a:pt x="7620000" y="10097731"/>
                    </a:lnTo>
                    <a:lnTo>
                      <a:pt x="7620000" y="9739591"/>
                    </a:lnTo>
                    <a:lnTo>
                      <a:pt x="7623809" y="5080"/>
                    </a:lnTo>
                    <a:lnTo>
                      <a:pt x="3810" y="0"/>
                    </a:lnTo>
                    <a:close/>
                  </a:path>
                </a:pathLst>
              </a:custGeom>
              <a:solidFill>
                <a:srgbClr val="06725B"/>
              </a:solidFill>
            </p:spPr>
          </p:sp>
        </p:grpSp>
        <p:sp>
          <p:nvSpPr>
            <p:cNvPr id="22" name="TextBox 22"/>
            <p:cNvSpPr txBox="1"/>
            <p:nvPr/>
          </p:nvSpPr>
          <p:spPr>
            <a:xfrm>
              <a:off x="3255996" y="5802762"/>
              <a:ext cx="1998225" cy="869950"/>
            </a:xfrm>
            <a:prstGeom prst="rect">
              <a:avLst/>
            </a:prstGeom>
          </p:spPr>
          <p:txBody>
            <a:bodyPr lIns="0" tIns="0" rIns="0" bIns="0" rtlCol="0" anchor="t">
              <a:spAutoFit/>
            </a:bodyPr>
            <a:lstStyle/>
            <a:p>
              <a:pPr marL="0" lvl="0" indent="0" algn="ctr">
                <a:lnSpc>
                  <a:spcPts val="3500"/>
                </a:lnSpc>
              </a:pPr>
              <a:r>
                <a:rPr lang="en-US" sz="2500" spc="75" dirty="0">
                  <a:solidFill>
                    <a:srgbClr val="FFFFFF"/>
                  </a:solidFill>
                  <a:latin typeface="Times New Roman" pitchFamily="18" charset="0"/>
                  <a:cs typeface="Times New Roman" pitchFamily="18" charset="0"/>
                </a:rPr>
                <a:t>Working relationships</a:t>
              </a:r>
            </a:p>
          </p:txBody>
        </p:sp>
        <p:sp>
          <p:nvSpPr>
            <p:cNvPr id="23" name="TextBox 23"/>
            <p:cNvSpPr txBox="1"/>
            <p:nvPr/>
          </p:nvSpPr>
          <p:spPr>
            <a:xfrm>
              <a:off x="6536184" y="5793237"/>
              <a:ext cx="1998225" cy="869950"/>
            </a:xfrm>
            <a:prstGeom prst="rect">
              <a:avLst/>
            </a:prstGeom>
          </p:spPr>
          <p:txBody>
            <a:bodyPr lIns="0" tIns="0" rIns="0" bIns="0" rtlCol="0" anchor="t">
              <a:spAutoFit/>
            </a:bodyPr>
            <a:lstStyle/>
            <a:p>
              <a:pPr marL="0" lvl="0" indent="0" algn="ctr">
                <a:lnSpc>
                  <a:spcPts val="3500"/>
                </a:lnSpc>
              </a:pPr>
              <a:r>
                <a:rPr lang="en-US" sz="2500" spc="75" dirty="0">
                  <a:solidFill>
                    <a:srgbClr val="FFFFFF"/>
                  </a:solidFill>
                  <a:latin typeface="Times New Roman" pitchFamily="18" charset="0"/>
                  <a:cs typeface="Times New Roman" pitchFamily="18" charset="0"/>
                </a:rPr>
                <a:t>Coaching relationships</a:t>
              </a:r>
            </a:p>
          </p:txBody>
        </p:sp>
        <p:sp>
          <p:nvSpPr>
            <p:cNvPr id="24" name="TextBox 24"/>
            <p:cNvSpPr txBox="1"/>
            <p:nvPr/>
          </p:nvSpPr>
          <p:spPr>
            <a:xfrm>
              <a:off x="13226199" y="5776727"/>
              <a:ext cx="1998225" cy="869950"/>
            </a:xfrm>
            <a:prstGeom prst="rect">
              <a:avLst/>
            </a:prstGeom>
          </p:spPr>
          <p:txBody>
            <a:bodyPr lIns="0" tIns="0" rIns="0" bIns="0" rtlCol="0" anchor="t">
              <a:spAutoFit/>
            </a:bodyPr>
            <a:lstStyle/>
            <a:p>
              <a:pPr marL="0" lvl="0" indent="0" algn="ctr">
                <a:lnSpc>
                  <a:spcPts val="3500"/>
                </a:lnSpc>
              </a:pPr>
              <a:r>
                <a:rPr lang="en-US" sz="2500" spc="75" dirty="0">
                  <a:solidFill>
                    <a:srgbClr val="FFFFFF"/>
                  </a:solidFill>
                  <a:latin typeface="Times New Roman" pitchFamily="18" charset="0"/>
                  <a:cs typeface="Times New Roman" pitchFamily="18" charset="0"/>
                </a:rPr>
                <a:t>Mentorship Relation </a:t>
              </a:r>
            </a:p>
          </p:txBody>
        </p:sp>
        <p:sp>
          <p:nvSpPr>
            <p:cNvPr id="25" name="TextBox 25"/>
            <p:cNvSpPr txBox="1"/>
            <p:nvPr/>
          </p:nvSpPr>
          <p:spPr>
            <a:xfrm>
              <a:off x="9824781" y="5757677"/>
              <a:ext cx="1998225" cy="1189355"/>
            </a:xfrm>
            <a:prstGeom prst="rect">
              <a:avLst/>
            </a:prstGeom>
          </p:spPr>
          <p:txBody>
            <a:bodyPr lIns="0" tIns="0" rIns="0" bIns="0" rtlCol="0" anchor="t">
              <a:spAutoFit/>
            </a:bodyPr>
            <a:lstStyle/>
            <a:p>
              <a:pPr marL="0" lvl="0" indent="0" algn="ctr">
                <a:lnSpc>
                  <a:spcPts val="3220"/>
                </a:lnSpc>
              </a:pPr>
              <a:r>
                <a:rPr lang="en-US" sz="2300" spc="69" dirty="0">
                  <a:solidFill>
                    <a:srgbClr val="FFFFFF"/>
                  </a:solidFill>
                  <a:latin typeface="Times New Roman" pitchFamily="18" charset="0"/>
                  <a:cs typeface="Times New Roman" pitchFamily="18" charset="0"/>
                </a:rPr>
                <a:t>Cross Departmental Relationship </a:t>
              </a:r>
            </a:p>
          </p:txBody>
        </p:sp>
      </p:grpSp>
      <p:sp>
        <p:nvSpPr>
          <p:cNvPr id="26" name="TextBox 26"/>
          <p:cNvSpPr txBox="1"/>
          <p:nvPr/>
        </p:nvSpPr>
        <p:spPr>
          <a:xfrm>
            <a:off x="1627447" y="1242624"/>
            <a:ext cx="13411200" cy="846386"/>
          </a:xfrm>
          <a:prstGeom prst="rect">
            <a:avLst/>
          </a:prstGeom>
        </p:spPr>
        <p:txBody>
          <a:bodyPr wrap="square" lIns="0" tIns="0" rIns="0" bIns="0" rtlCol="0" anchor="t">
            <a:spAutoFit/>
          </a:bodyPr>
          <a:lstStyle/>
          <a:p>
            <a:pPr algn="l">
              <a:lnSpc>
                <a:spcPts val="6580"/>
              </a:lnSpc>
            </a:pPr>
            <a:r>
              <a:rPr lang="en-US" sz="4800" b="1" dirty="0">
                <a:solidFill>
                  <a:srgbClr val="06725B"/>
                </a:solidFill>
                <a:latin typeface="Times New Roman" pitchFamily="18" charset="0"/>
                <a:cs typeface="Times New Roman" pitchFamily="18" charset="0"/>
              </a:rPr>
              <a:t>TYPES OF </a:t>
            </a:r>
            <a:r>
              <a:rPr lang="en-US" sz="4800" b="1" dirty="0" smtClean="0">
                <a:solidFill>
                  <a:srgbClr val="06725B"/>
                </a:solidFill>
                <a:latin typeface="Times New Roman" pitchFamily="18" charset="0"/>
                <a:cs typeface="Times New Roman" pitchFamily="18" charset="0"/>
              </a:rPr>
              <a:t>RELATIONSHIPS</a:t>
            </a:r>
            <a:endParaRPr lang="en-US" sz="4800" b="1" dirty="0">
              <a:solidFill>
                <a:srgbClr val="06725B"/>
              </a:solidFill>
              <a:latin typeface="Times New Roman" pitchFamily="18" charset="0"/>
              <a:cs typeface="Times New Roman" pitchFamily="18" charset="0"/>
            </a:endParaRPr>
          </a:p>
        </p:txBody>
      </p:sp>
    </p:spTree>
  </p:cSld>
  <p:clrMapOvr>
    <a:masterClrMapping/>
  </p:clrMapOvr>
  <p:transition spd="slow">
    <p:push/>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2" name="TextBox 2"/>
          <p:cNvSpPr txBox="1"/>
          <p:nvPr/>
        </p:nvSpPr>
        <p:spPr>
          <a:xfrm>
            <a:off x="1028700" y="1638300"/>
            <a:ext cx="14321517" cy="865622"/>
          </a:xfrm>
          <a:prstGeom prst="rect">
            <a:avLst/>
          </a:prstGeom>
        </p:spPr>
        <p:txBody>
          <a:bodyPr lIns="0" tIns="0" rIns="0" bIns="0" rtlCol="0" anchor="t">
            <a:spAutoFit/>
          </a:bodyPr>
          <a:lstStyle/>
          <a:p>
            <a:pPr algn="l">
              <a:lnSpc>
                <a:spcPts val="7520"/>
              </a:lnSpc>
            </a:pPr>
            <a:r>
              <a:rPr lang="en-US" sz="4800" b="1" dirty="0" smtClean="0">
                <a:solidFill>
                  <a:srgbClr val="06725B"/>
                </a:solidFill>
                <a:latin typeface="Times New Roman" pitchFamily="18" charset="0"/>
                <a:cs typeface="Times New Roman" pitchFamily="18" charset="0"/>
              </a:rPr>
              <a:t>PRACTICAL EXAMPLES </a:t>
            </a:r>
          </a:p>
        </p:txBody>
      </p:sp>
      <p:graphicFrame>
        <p:nvGraphicFramePr>
          <p:cNvPr id="6" name="Diagram 5"/>
          <p:cNvGraphicFramePr/>
          <p:nvPr>
            <p:extLst>
              <p:ext uri="{D42A27DB-BD31-4B8C-83A1-F6EECF244321}">
                <p14:modId xmlns:p14="http://schemas.microsoft.com/office/powerpoint/2010/main" val="1367791290"/>
              </p:ext>
            </p:extLst>
          </p:nvPr>
        </p:nvGraphicFramePr>
        <p:xfrm>
          <a:off x="5181600" y="2628900"/>
          <a:ext cx="7924800" cy="58586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7924800" y="8420100"/>
            <a:ext cx="3245502" cy="230832"/>
          </a:xfrm>
          <a:prstGeom prst="rect">
            <a:avLst/>
          </a:prstGeom>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a:lstStyle>
          <a:p>
            <a:pPr algn="ctr"/>
            <a:r>
              <a:rPr lang="en-US" sz="900" b="1" dirty="0" smtClean="0">
                <a:latin typeface="Times New Roman" pitchFamily="18" charset="0"/>
                <a:cs typeface="Times New Roman" pitchFamily="18" charset="0"/>
              </a:rPr>
              <a:t>FIGURE : EXAMPLES </a:t>
            </a:r>
            <a:endParaRPr lang="en-US" sz="9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2" name="TextBox 2"/>
          <p:cNvSpPr txBox="1"/>
          <p:nvPr/>
        </p:nvSpPr>
        <p:spPr>
          <a:xfrm>
            <a:off x="1219200" y="1333500"/>
            <a:ext cx="14321517" cy="886718"/>
          </a:xfrm>
          <a:prstGeom prst="rect">
            <a:avLst/>
          </a:prstGeom>
        </p:spPr>
        <p:txBody>
          <a:bodyPr lIns="0" tIns="0" rIns="0" bIns="0" rtlCol="0" anchor="t">
            <a:spAutoFit/>
          </a:bodyPr>
          <a:lstStyle/>
          <a:p>
            <a:pPr algn="l">
              <a:lnSpc>
                <a:spcPts val="7520"/>
              </a:lnSpc>
            </a:pPr>
            <a:r>
              <a:rPr lang="en-US" sz="4800" b="1" dirty="0" smtClean="0">
                <a:solidFill>
                  <a:srgbClr val="06725B"/>
                </a:solidFill>
                <a:latin typeface="Times New Roman" pitchFamily="18" charset="0"/>
                <a:cs typeface="Times New Roman" pitchFamily="18" charset="0"/>
              </a:rPr>
              <a:t>PERSONAL EXPERIENCE </a:t>
            </a:r>
            <a:endParaRPr lang="en-US" sz="4800" b="1" dirty="0">
              <a:solidFill>
                <a:srgbClr val="06725B"/>
              </a:solidFill>
              <a:latin typeface="Times New Roman" pitchFamily="18" charset="0"/>
              <a:cs typeface="Times New Roman" pitchFamily="18" charset="0"/>
            </a:endParaRPr>
          </a:p>
        </p:txBody>
      </p:sp>
      <p:sp>
        <p:nvSpPr>
          <p:cNvPr id="3" name="TextBox 3"/>
          <p:cNvSpPr txBox="1"/>
          <p:nvPr/>
        </p:nvSpPr>
        <p:spPr>
          <a:xfrm>
            <a:off x="1028700" y="2864146"/>
            <a:ext cx="11954412" cy="5264784"/>
          </a:xfrm>
          <a:prstGeom prst="rect">
            <a:avLst/>
          </a:prstGeom>
        </p:spPr>
        <p:txBody>
          <a:bodyPr lIns="0" tIns="0" rIns="0" bIns="0" rtlCol="0" anchor="t">
            <a:spAutoFit/>
          </a:bodyPr>
          <a:lstStyle/>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Cross-training programs</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promoting respect </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quarterly team building sessions </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problem solving </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constructive interaction between the employees </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incorporating diversity and inclusion into the policies and procedures</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promoting and supporting the idea of mentorship</a:t>
            </a:r>
          </a:p>
          <a:p>
            <a:pPr marL="604523" lvl="1" indent="-302261" algn="l">
              <a:lnSpc>
                <a:spcPts val="5180"/>
              </a:lnSpc>
              <a:buFont typeface="Arial"/>
              <a:buChar char="•"/>
            </a:pPr>
            <a:r>
              <a:rPr lang="en-US" sz="2800" dirty="0">
                <a:solidFill>
                  <a:srgbClr val="06725B"/>
                </a:solidFill>
                <a:latin typeface="Times New Roman" pitchFamily="18" charset="0"/>
                <a:cs typeface="Times New Roman" pitchFamily="18" charset="0"/>
              </a:rPr>
              <a:t>recognizing and valuing the employee contribution </a:t>
            </a:r>
          </a:p>
        </p:txBody>
      </p:sp>
    </p:spTree>
  </p:cSld>
  <p:clrMapOvr>
    <a:masterClrMapping/>
  </p:clrMapOvr>
  <p:transition spd="slow">
    <p:push/>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2" name="TextBox 2"/>
          <p:cNvSpPr txBox="1"/>
          <p:nvPr/>
        </p:nvSpPr>
        <p:spPr>
          <a:xfrm>
            <a:off x="1219357" y="1831265"/>
            <a:ext cx="14321517" cy="886718"/>
          </a:xfrm>
          <a:prstGeom prst="rect">
            <a:avLst/>
          </a:prstGeom>
        </p:spPr>
        <p:txBody>
          <a:bodyPr lIns="0" tIns="0" rIns="0" bIns="0" rtlCol="0" anchor="t">
            <a:spAutoFit/>
          </a:bodyPr>
          <a:lstStyle/>
          <a:p>
            <a:pPr algn="l">
              <a:lnSpc>
                <a:spcPts val="7520"/>
              </a:lnSpc>
            </a:pPr>
            <a:r>
              <a:rPr lang="en-US" sz="4800" b="1" dirty="0">
                <a:solidFill>
                  <a:srgbClr val="06725B"/>
                </a:solidFill>
                <a:latin typeface="Times New Roman" pitchFamily="18" charset="0"/>
                <a:cs typeface="Times New Roman" pitchFamily="18" charset="0"/>
              </a:rPr>
              <a:t>CONCLUSION</a:t>
            </a:r>
          </a:p>
        </p:txBody>
      </p:sp>
      <p:sp>
        <p:nvSpPr>
          <p:cNvPr id="3" name="TextBox 3"/>
          <p:cNvSpPr txBox="1"/>
          <p:nvPr/>
        </p:nvSpPr>
        <p:spPr>
          <a:xfrm>
            <a:off x="1028700" y="3347781"/>
            <a:ext cx="10706100" cy="3390352"/>
          </a:xfrm>
          <a:prstGeom prst="rect">
            <a:avLst/>
          </a:prstGeom>
        </p:spPr>
        <p:txBody>
          <a:bodyPr wrap="square" lIns="0" tIns="0" rIns="0" bIns="0" rtlCol="0" anchor="t">
            <a:spAutoFit/>
          </a:bodyPr>
          <a:lstStyle/>
          <a:p>
            <a:pPr marL="604523" lvl="1" indent="-302261" algn="just">
              <a:lnSpc>
                <a:spcPts val="6944"/>
              </a:lnSpc>
              <a:buFont typeface="Arial"/>
              <a:buChar char="•"/>
            </a:pPr>
            <a:r>
              <a:rPr lang="en-US" sz="2400" dirty="0" smtClean="0">
                <a:solidFill>
                  <a:srgbClr val="06725B"/>
                </a:solidFill>
                <a:latin typeface="Times New Roman" pitchFamily="18" charset="0"/>
                <a:cs typeface="Times New Roman" pitchFamily="18" charset="0"/>
              </a:rPr>
              <a:t>Creation of </a:t>
            </a:r>
            <a:r>
              <a:rPr lang="en-US" sz="2400" dirty="0">
                <a:solidFill>
                  <a:srgbClr val="06725B"/>
                </a:solidFill>
                <a:latin typeface="Times New Roman" pitchFamily="18" charset="0"/>
                <a:cs typeface="Times New Roman" pitchFamily="18" charset="0"/>
              </a:rPr>
              <a:t>a beneficial basis for constructive interaction between the employees at different levels and in different departments</a:t>
            </a:r>
          </a:p>
          <a:p>
            <a:pPr marL="604523" lvl="1" indent="-302261" algn="just">
              <a:lnSpc>
                <a:spcPts val="6944"/>
              </a:lnSpc>
              <a:buFont typeface="Arial"/>
              <a:buChar char="•"/>
            </a:pPr>
            <a:r>
              <a:rPr lang="en-US" sz="2400" dirty="0" smtClean="0">
                <a:solidFill>
                  <a:srgbClr val="06725B"/>
                </a:solidFill>
                <a:latin typeface="Times New Roman" pitchFamily="18" charset="0"/>
                <a:cs typeface="Times New Roman" pitchFamily="18" charset="0"/>
              </a:rPr>
              <a:t>Contribution </a:t>
            </a:r>
            <a:r>
              <a:rPr lang="en-US" sz="2400" dirty="0">
                <a:solidFill>
                  <a:srgbClr val="06725B"/>
                </a:solidFill>
                <a:latin typeface="Times New Roman" pitchFamily="18" charset="0"/>
                <a:cs typeface="Times New Roman" pitchFamily="18" charset="0"/>
              </a:rPr>
              <a:t>to the development of ideal organizational culture of togetherness, cooperation and effectiveness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64947" y="3648360"/>
            <a:ext cx="4721506" cy="2638140"/>
          </a:xfrm>
          <a:prstGeom prst="rect">
            <a:avLst/>
          </a:prstGeom>
        </p:spPr>
      </p:pic>
    </p:spTree>
  </p:cSld>
  <p:clrMapOvr>
    <a:masterClrMapping/>
  </p:clrMapOvr>
  <p:transition spd="slow">
    <p:push/>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7E8"/>
        </a:solidFill>
        <a:effectLst/>
      </p:bgPr>
    </p:bg>
    <p:spTree>
      <p:nvGrpSpPr>
        <p:cNvPr id="1" name=""/>
        <p:cNvGrpSpPr/>
        <p:nvPr/>
      </p:nvGrpSpPr>
      <p:grpSpPr>
        <a:xfrm>
          <a:off x="0" y="0"/>
          <a:ext cx="0" cy="0"/>
          <a:chOff x="0" y="0"/>
          <a:chExt cx="0" cy="0"/>
        </a:xfrm>
      </p:grpSpPr>
      <p:sp>
        <p:nvSpPr>
          <p:cNvPr id="3" name="TextBox 3"/>
          <p:cNvSpPr txBox="1"/>
          <p:nvPr/>
        </p:nvSpPr>
        <p:spPr>
          <a:xfrm>
            <a:off x="1333500" y="2324100"/>
            <a:ext cx="16649700" cy="7551106"/>
          </a:xfrm>
          <a:prstGeom prst="rect">
            <a:avLst/>
          </a:prstGeom>
        </p:spPr>
        <p:txBody>
          <a:bodyPr wrap="square" lIns="0" tIns="0" rIns="0" bIns="0" rtlCol="0" anchor="t">
            <a:spAutoFit/>
          </a:bodyPr>
          <a:lstStyle/>
          <a:p>
            <a:pPr>
              <a:lnSpc>
                <a:spcPct val="150000"/>
              </a:lnSpc>
            </a:pPr>
            <a:r>
              <a:rPr lang="en-US" dirty="0" err="1">
                <a:latin typeface="Times New Roman" pitchFamily="18" charset="0"/>
                <a:cs typeface="Times New Roman" pitchFamily="18" charset="0"/>
              </a:rPr>
              <a:t>Alfes</a:t>
            </a:r>
            <a:r>
              <a:rPr lang="en-US" dirty="0">
                <a:latin typeface="Times New Roman" pitchFamily="18" charset="0"/>
                <a:cs typeface="Times New Roman" pitchFamily="18" charset="0"/>
              </a:rPr>
              <a:t>, K., </a:t>
            </a:r>
            <a:r>
              <a:rPr lang="en-US" dirty="0" err="1">
                <a:latin typeface="Times New Roman" pitchFamily="18" charset="0"/>
                <a:cs typeface="Times New Roman" pitchFamily="18" charset="0"/>
              </a:rPr>
              <a:t>Shantz</a:t>
            </a:r>
            <a:r>
              <a:rPr lang="en-US" dirty="0">
                <a:latin typeface="Times New Roman" pitchFamily="18" charset="0"/>
                <a:cs typeface="Times New Roman" pitchFamily="18" charset="0"/>
              </a:rPr>
              <a:t>, A.D., Bailey, C., Conway, E., Monks, K. and Fu, N., 2019. Perceived human resource system strength and employee reactions toward change: Revisiting human resource's remit as change agent. </a:t>
            </a:r>
            <a:r>
              <a:rPr lang="en-US" i="1" dirty="0">
                <a:latin typeface="Times New Roman" pitchFamily="18" charset="0"/>
                <a:cs typeface="Times New Roman" pitchFamily="18" charset="0"/>
              </a:rPr>
              <a:t>Human Resource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58</a:t>
            </a:r>
            <a:r>
              <a:rPr lang="en-US" dirty="0">
                <a:latin typeface="Times New Roman" pitchFamily="18" charset="0"/>
                <a:cs typeface="Times New Roman" pitchFamily="18" charset="0"/>
              </a:rPr>
              <a:t>(3), pp.239-252.</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Bryson, A., Forth, J. and Stokes, L., 2017. Does employees’ subjective well-being affect workplace performance?. </a:t>
            </a:r>
            <a:r>
              <a:rPr lang="en-US" i="1" dirty="0">
                <a:latin typeface="Times New Roman" pitchFamily="18" charset="0"/>
                <a:cs typeface="Times New Roman" pitchFamily="18" charset="0"/>
              </a:rPr>
              <a:t>Human relations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70</a:t>
            </a:r>
            <a:r>
              <a:rPr lang="en-US" dirty="0">
                <a:latin typeface="Times New Roman" pitchFamily="18" charset="0"/>
                <a:cs typeface="Times New Roman" pitchFamily="18" charset="0"/>
              </a:rPr>
              <a:t>(8), pp.1017-1037.</a:t>
            </a:r>
            <a:endParaRPr lang="en-US" sz="1600" dirty="0">
              <a:latin typeface="Times New Roman" pitchFamily="18" charset="0"/>
              <a:cs typeface="Times New Roman" pitchFamily="18" charset="0"/>
            </a:endParaRPr>
          </a:p>
          <a:p>
            <a:pPr>
              <a:lnSpc>
                <a:spcPct val="150000"/>
              </a:lnSpc>
            </a:pPr>
            <a:r>
              <a:rPr lang="en-US" dirty="0" err="1">
                <a:latin typeface="Times New Roman" pitchFamily="18" charset="0"/>
                <a:cs typeface="Times New Roman" pitchFamily="18" charset="0"/>
              </a:rPr>
              <a:t>Diamantidis</a:t>
            </a:r>
            <a:r>
              <a:rPr lang="en-US" dirty="0">
                <a:latin typeface="Times New Roman" pitchFamily="18" charset="0"/>
                <a:cs typeface="Times New Roman" pitchFamily="18" charset="0"/>
              </a:rPr>
              <a:t>, A.D. and </a:t>
            </a:r>
            <a:r>
              <a:rPr lang="en-US" dirty="0" err="1">
                <a:latin typeface="Times New Roman" pitchFamily="18" charset="0"/>
                <a:cs typeface="Times New Roman" pitchFamily="18" charset="0"/>
              </a:rPr>
              <a:t>Chatzoglou</a:t>
            </a:r>
            <a:r>
              <a:rPr lang="en-US" dirty="0">
                <a:latin typeface="Times New Roman" pitchFamily="18" charset="0"/>
                <a:cs typeface="Times New Roman" pitchFamily="18" charset="0"/>
              </a:rPr>
              <a:t>, P., 2019. Factors affecting employee performance: an empirical approach. </a:t>
            </a:r>
            <a:r>
              <a:rPr lang="en-US" i="1" dirty="0">
                <a:latin typeface="Times New Roman" pitchFamily="18" charset="0"/>
                <a:cs typeface="Times New Roman" pitchFamily="18" charset="0"/>
              </a:rPr>
              <a:t>International journal of productivity and performance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68</a:t>
            </a:r>
            <a:r>
              <a:rPr lang="en-US" dirty="0">
                <a:latin typeface="Times New Roman" pitchFamily="18" charset="0"/>
                <a:cs typeface="Times New Roman" pitchFamily="18" charset="0"/>
              </a:rPr>
              <a:t>(1), pp.171-193.</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Guest, D.E., 2017. Human resource management and employee well‐being: Towards a new analytic framework. </a:t>
            </a:r>
            <a:r>
              <a:rPr lang="en-US" i="1" dirty="0">
                <a:latin typeface="Times New Roman" pitchFamily="18" charset="0"/>
                <a:cs typeface="Times New Roman" pitchFamily="18" charset="0"/>
              </a:rPr>
              <a:t>Human resource management journal</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27</a:t>
            </a:r>
            <a:r>
              <a:rPr lang="en-US" dirty="0">
                <a:latin typeface="Times New Roman" pitchFamily="18" charset="0"/>
                <a:cs typeface="Times New Roman" pitchFamily="18" charset="0"/>
              </a:rPr>
              <a:t>(1), pp.22-38.</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Kang, M. and Sung, M., 2017. How symmetrical employee communication leads to employee engagement and positive employee communication behaviors: The mediation of employee-organization relationships. </a:t>
            </a:r>
            <a:r>
              <a:rPr lang="en-US" i="1" dirty="0">
                <a:latin typeface="Times New Roman" pitchFamily="18" charset="0"/>
                <a:cs typeface="Times New Roman" pitchFamily="18" charset="0"/>
              </a:rPr>
              <a:t>Journal of communication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21</a:t>
            </a:r>
            <a:r>
              <a:rPr lang="en-US" dirty="0">
                <a:latin typeface="Times New Roman" pitchFamily="18" charset="0"/>
                <a:cs typeface="Times New Roman" pitchFamily="18" charset="0"/>
              </a:rPr>
              <a:t>(1), pp.82-102.</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Kehoe, R.R. and Han, J.H., 2020. An expanded conceptualization of line managers’ involvement in human resource management. </a:t>
            </a:r>
            <a:r>
              <a:rPr lang="en-US" i="1" dirty="0">
                <a:latin typeface="Times New Roman" pitchFamily="18" charset="0"/>
                <a:cs typeface="Times New Roman" pitchFamily="18" charset="0"/>
              </a:rPr>
              <a:t>Journal of Applied Psychology</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105</a:t>
            </a:r>
            <a:r>
              <a:rPr lang="en-US" dirty="0">
                <a:latin typeface="Times New Roman" pitchFamily="18" charset="0"/>
                <a:cs typeface="Times New Roman" pitchFamily="18" charset="0"/>
              </a:rPr>
              <a:t>(2), p.111.</a:t>
            </a:r>
            <a:endParaRPr lang="en-US" sz="1600" dirty="0">
              <a:latin typeface="Times New Roman" pitchFamily="18" charset="0"/>
              <a:cs typeface="Times New Roman" pitchFamily="18" charset="0"/>
            </a:endParaRPr>
          </a:p>
          <a:p>
            <a:pPr>
              <a:lnSpc>
                <a:spcPct val="150000"/>
              </a:lnSpc>
            </a:pPr>
            <a:r>
              <a:rPr lang="en-US" dirty="0" err="1">
                <a:latin typeface="Times New Roman" pitchFamily="18" charset="0"/>
                <a:cs typeface="Times New Roman" pitchFamily="18" charset="0"/>
              </a:rPr>
              <a:t>Klimkiewicz</a:t>
            </a:r>
            <a:r>
              <a:rPr lang="en-US" dirty="0">
                <a:latin typeface="Times New Roman" pitchFamily="18" charset="0"/>
                <a:cs typeface="Times New Roman" pitchFamily="18" charset="0"/>
              </a:rPr>
              <a:t>, K. and </a:t>
            </a:r>
            <a:r>
              <a:rPr lang="en-US" dirty="0" err="1">
                <a:latin typeface="Times New Roman" pitchFamily="18" charset="0"/>
                <a:cs typeface="Times New Roman" pitchFamily="18" charset="0"/>
              </a:rPr>
              <a:t>Oltra</a:t>
            </a:r>
            <a:r>
              <a:rPr lang="en-US" dirty="0">
                <a:latin typeface="Times New Roman" pitchFamily="18" charset="0"/>
                <a:cs typeface="Times New Roman" pitchFamily="18" charset="0"/>
              </a:rPr>
              <a:t>, V., 2017. Does CSR enhance employer attractiveness? The role of millennial job seekers' attitudes. </a:t>
            </a:r>
            <a:r>
              <a:rPr lang="en-US" i="1" dirty="0">
                <a:latin typeface="Times New Roman" pitchFamily="18" charset="0"/>
                <a:cs typeface="Times New Roman" pitchFamily="18" charset="0"/>
              </a:rPr>
              <a:t>Corporate Social Responsibility and Environmental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24</a:t>
            </a:r>
            <a:r>
              <a:rPr lang="en-US" dirty="0">
                <a:latin typeface="Times New Roman" pitchFamily="18" charset="0"/>
                <a:cs typeface="Times New Roman" pitchFamily="18" charset="0"/>
              </a:rPr>
              <a:t>(5), pp.449-463.</a:t>
            </a:r>
            <a:endParaRPr lang="en-US" sz="1600" dirty="0">
              <a:latin typeface="Times New Roman" pitchFamily="18" charset="0"/>
              <a:cs typeface="Times New Roman" pitchFamily="18" charset="0"/>
            </a:endParaRPr>
          </a:p>
          <a:p>
            <a:pPr>
              <a:lnSpc>
                <a:spcPct val="150000"/>
              </a:lnSpc>
            </a:pPr>
            <a:r>
              <a:rPr lang="en-US" dirty="0" err="1">
                <a:latin typeface="Times New Roman" pitchFamily="18" charset="0"/>
                <a:cs typeface="Times New Roman" pitchFamily="18" charset="0"/>
              </a:rPr>
              <a:t>Kulik</a:t>
            </a:r>
            <a:r>
              <a:rPr lang="en-US" dirty="0">
                <a:latin typeface="Times New Roman" pitchFamily="18" charset="0"/>
                <a:cs typeface="Times New Roman" pitchFamily="18" charset="0"/>
              </a:rPr>
              <a:t>, C.T. and Perry, E.L., 2023. </a:t>
            </a:r>
            <a:r>
              <a:rPr lang="en-US" i="1" dirty="0">
                <a:latin typeface="Times New Roman" pitchFamily="18" charset="0"/>
                <a:cs typeface="Times New Roman" pitchFamily="18" charset="0"/>
              </a:rPr>
              <a:t>Human resources for the non-HR manager</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Routledge</a:t>
            </a:r>
            <a:r>
              <a:rPr lang="en-US" dirty="0">
                <a:latin typeface="Times New Roman" pitchFamily="18" charset="0"/>
                <a:cs typeface="Times New Roman" pitchFamily="18" charset="0"/>
              </a:rPr>
              <a:t>.</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Nishii, L.H. and </a:t>
            </a:r>
            <a:r>
              <a:rPr lang="en-US" dirty="0" err="1">
                <a:latin typeface="Times New Roman" pitchFamily="18" charset="0"/>
                <a:cs typeface="Times New Roman" pitchFamily="18" charset="0"/>
              </a:rPr>
              <a:t>Paluch</a:t>
            </a:r>
            <a:r>
              <a:rPr lang="en-US" dirty="0">
                <a:latin typeface="Times New Roman" pitchFamily="18" charset="0"/>
                <a:cs typeface="Times New Roman" pitchFamily="18" charset="0"/>
              </a:rPr>
              <a:t>, R.M., 2018. Leaders as HR </a:t>
            </a:r>
            <a:r>
              <a:rPr lang="en-US" dirty="0" err="1">
                <a:latin typeface="Times New Roman" pitchFamily="18" charset="0"/>
                <a:cs typeface="Times New Roman" pitchFamily="18" charset="0"/>
              </a:rPr>
              <a:t>sensegivers</a:t>
            </a:r>
            <a:r>
              <a:rPr lang="en-US" dirty="0">
                <a:latin typeface="Times New Roman" pitchFamily="18" charset="0"/>
                <a:cs typeface="Times New Roman" pitchFamily="18" charset="0"/>
              </a:rPr>
              <a:t>: Four HR implementation behaviors that create strong HR systems. </a:t>
            </a:r>
            <a:r>
              <a:rPr lang="en-US" i="1" dirty="0">
                <a:latin typeface="Times New Roman" pitchFamily="18" charset="0"/>
                <a:cs typeface="Times New Roman" pitchFamily="18" charset="0"/>
              </a:rPr>
              <a:t>Human Resource Management Review</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28</a:t>
            </a:r>
            <a:r>
              <a:rPr lang="en-US" dirty="0">
                <a:latin typeface="Times New Roman" pitchFamily="18" charset="0"/>
                <a:cs typeface="Times New Roman" pitchFamily="18" charset="0"/>
              </a:rPr>
              <a:t>(3), pp.319-323.</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Wang, Y., Kim, S., Rafferty, A. and Sanders, K., 2020. Employee perceptions of HR practices: A critical review and future directions. </a:t>
            </a:r>
            <a:r>
              <a:rPr lang="en-US" i="1" dirty="0">
                <a:latin typeface="Times New Roman" pitchFamily="18" charset="0"/>
                <a:cs typeface="Times New Roman" pitchFamily="18" charset="0"/>
              </a:rPr>
              <a:t>The International Journal of Human Resource Management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31</a:t>
            </a:r>
            <a:r>
              <a:rPr lang="en-US" dirty="0">
                <a:latin typeface="Times New Roman" pitchFamily="18" charset="0"/>
                <a:cs typeface="Times New Roman" pitchFamily="18" charset="0"/>
              </a:rPr>
              <a:t>(1), pp.128-173.</a:t>
            </a:r>
            <a:endParaRPr lang="en-US" sz="1600" dirty="0">
              <a:latin typeface="Times New Roman" pitchFamily="18" charset="0"/>
              <a:cs typeface="Times New Roman" pitchFamily="18" charset="0"/>
            </a:endParaRPr>
          </a:p>
          <a:p>
            <a:pPr>
              <a:lnSpc>
                <a:spcPct val="150000"/>
              </a:lnSpc>
            </a:pPr>
            <a:r>
              <a:rPr lang="en-US" dirty="0">
                <a:latin typeface="Times New Roman" pitchFamily="18" charset="0"/>
                <a:cs typeface="Times New Roman" pitchFamily="18" charset="0"/>
              </a:rPr>
              <a:t>Wilton, N., 2022. An introduction to human resource management.</a:t>
            </a:r>
            <a:endParaRPr lang="en-US" sz="1600" dirty="0">
              <a:latin typeface="Times New Roman" pitchFamily="18" charset="0"/>
              <a:cs typeface="Times New Roman" pitchFamily="18" charset="0"/>
            </a:endParaRPr>
          </a:p>
          <a:p>
            <a:pPr marL="302262" lvl="1" algn="just">
              <a:lnSpc>
                <a:spcPct val="150000"/>
              </a:lnSpc>
            </a:pPr>
            <a:endParaRPr lang="en-US" sz="2400" dirty="0">
              <a:solidFill>
                <a:srgbClr val="06725B"/>
              </a:solidFill>
              <a:latin typeface="Times New Roman" pitchFamily="18" charset="0"/>
              <a:cs typeface="Times New Roman" pitchFamily="18" charset="0"/>
            </a:endParaRPr>
          </a:p>
        </p:txBody>
      </p:sp>
      <p:sp>
        <p:nvSpPr>
          <p:cNvPr id="5" name="TextBox 2"/>
          <p:cNvSpPr txBox="1"/>
          <p:nvPr/>
        </p:nvSpPr>
        <p:spPr>
          <a:xfrm>
            <a:off x="1219200" y="1104900"/>
            <a:ext cx="14321517" cy="886718"/>
          </a:xfrm>
          <a:prstGeom prst="rect">
            <a:avLst/>
          </a:prstGeom>
        </p:spPr>
        <p:txBody>
          <a:bodyPr lIns="0" tIns="0" rIns="0" bIns="0" rtlCol="0" anchor="t">
            <a:spAutoFit/>
          </a:bodyPr>
          <a:lstStyle/>
          <a:p>
            <a:pPr algn="l">
              <a:lnSpc>
                <a:spcPts val="7520"/>
              </a:lnSpc>
            </a:pPr>
            <a:r>
              <a:rPr lang="en-US" sz="4800" b="1" dirty="0" smtClean="0">
                <a:solidFill>
                  <a:srgbClr val="06725B"/>
                </a:solidFill>
                <a:latin typeface="Times New Roman" pitchFamily="18" charset="0"/>
                <a:cs typeface="Times New Roman" pitchFamily="18" charset="0"/>
              </a:rPr>
              <a:t>REFERENCES </a:t>
            </a:r>
            <a:endParaRPr lang="en-US" sz="4800" b="1" dirty="0">
              <a:solidFill>
                <a:srgbClr val="06725B"/>
              </a:solidFill>
              <a:latin typeface="Times New Roman" pitchFamily="18" charset="0"/>
              <a:cs typeface="Times New Roman" pitchFamily="18" charset="0"/>
            </a:endParaRPr>
          </a:p>
        </p:txBody>
      </p:sp>
    </p:spTree>
    <p:extLst>
      <p:ext uri="{BB962C8B-B14F-4D97-AF65-F5344CB8AC3E}">
        <p14:creationId xmlns:p14="http://schemas.microsoft.com/office/powerpoint/2010/main" val="1793841419"/>
      </p:ext>
    </p:extLst>
  </p:cSld>
  <p:clrMapOvr>
    <a:masterClrMapping/>
  </p:clrMapOvr>
  <p:transition spd="slow">
    <p:push/>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6725B"/>
        </a:solidFill>
        <a:effectLst/>
      </p:bgPr>
    </p:bg>
    <p:spTree>
      <p:nvGrpSpPr>
        <p:cNvPr id="1" name=""/>
        <p:cNvGrpSpPr/>
        <p:nvPr/>
      </p:nvGrpSpPr>
      <p:grpSpPr>
        <a:xfrm>
          <a:off x="0" y="0"/>
          <a:ext cx="0" cy="0"/>
          <a:chOff x="0" y="0"/>
          <a:chExt cx="0" cy="0"/>
        </a:xfrm>
      </p:grpSpPr>
      <p:sp>
        <p:nvSpPr>
          <p:cNvPr id="5" name="TextBox 5"/>
          <p:cNvSpPr txBox="1"/>
          <p:nvPr/>
        </p:nvSpPr>
        <p:spPr>
          <a:xfrm>
            <a:off x="1081769" y="3390900"/>
            <a:ext cx="11262631" cy="3717364"/>
          </a:xfrm>
          <a:prstGeom prst="rect">
            <a:avLst/>
          </a:prstGeom>
        </p:spPr>
        <p:txBody>
          <a:bodyPr wrap="square" lIns="0" tIns="0" rIns="0" bIns="0" rtlCol="0" anchor="t">
            <a:spAutoFit/>
          </a:bodyPr>
          <a:lstStyle/>
          <a:p>
            <a:pPr algn="l">
              <a:lnSpc>
                <a:spcPts val="15615"/>
              </a:lnSpc>
            </a:pPr>
            <a:r>
              <a:rPr lang="en-US" sz="7200" dirty="0" smtClean="0">
                <a:solidFill>
                  <a:srgbClr val="FAF7E8"/>
                </a:solidFill>
                <a:latin typeface="Times New Roman" pitchFamily="18" charset="0"/>
                <a:cs typeface="Times New Roman" pitchFamily="18" charset="0"/>
              </a:rPr>
              <a:t>Thank You </a:t>
            </a:r>
          </a:p>
          <a:p>
            <a:pPr algn="l">
              <a:lnSpc>
                <a:spcPts val="15615"/>
              </a:lnSpc>
            </a:pPr>
            <a:r>
              <a:rPr lang="en-US" sz="7200" dirty="0" smtClean="0">
                <a:solidFill>
                  <a:srgbClr val="FAF7E8"/>
                </a:solidFill>
                <a:latin typeface="Times New Roman" pitchFamily="18" charset="0"/>
                <a:cs typeface="Times New Roman" pitchFamily="18" charset="0"/>
              </a:rPr>
              <a:t>For Your Patience</a:t>
            </a:r>
            <a:endParaRPr lang="en-US" sz="7200" dirty="0">
              <a:solidFill>
                <a:srgbClr val="FAF7E8"/>
              </a:solidFill>
              <a:latin typeface="Times New Roman" pitchFamily="18" charset="0"/>
              <a:cs typeface="Times New Roman" pitchFamily="18" charset="0"/>
            </a:endParaRPr>
          </a:p>
        </p:txBody>
      </p:sp>
      <p:grpSp>
        <p:nvGrpSpPr>
          <p:cNvPr id="9" name="Group 8"/>
          <p:cNvGrpSpPr/>
          <p:nvPr/>
        </p:nvGrpSpPr>
        <p:grpSpPr>
          <a:xfrm>
            <a:off x="10194738" y="2933700"/>
            <a:ext cx="6264462" cy="4749592"/>
            <a:chOff x="8332346" y="2454547"/>
            <a:chExt cx="7461966" cy="5657515"/>
          </a:xfrm>
        </p:grpSpPr>
        <p:sp>
          <p:nvSpPr>
            <p:cNvPr id="6" name="TextBox 6"/>
            <p:cNvSpPr txBox="1"/>
            <p:nvPr/>
          </p:nvSpPr>
          <p:spPr>
            <a:xfrm>
              <a:off x="8904165" y="4980873"/>
              <a:ext cx="5567711" cy="666849"/>
            </a:xfrm>
            <a:prstGeom prst="rect">
              <a:avLst/>
            </a:prstGeom>
          </p:spPr>
          <p:txBody>
            <a:bodyPr lIns="0" tIns="0" rIns="0" bIns="0" rtlCol="0" anchor="t">
              <a:spAutoFit/>
            </a:bodyPr>
            <a:lstStyle/>
            <a:p>
              <a:pPr algn="ctr">
                <a:lnSpc>
                  <a:spcPts val="5194"/>
                </a:lnSpc>
              </a:pPr>
              <a:r>
                <a:rPr lang="en-US" sz="4765" dirty="0">
                  <a:solidFill>
                    <a:srgbClr val="FAF7E8"/>
                  </a:solidFill>
                  <a:latin typeface="Times New Roman" pitchFamily="18" charset="0"/>
                  <a:cs typeface="Times New Roman" pitchFamily="18" charset="0"/>
                </a:rPr>
                <a:t>Do not forget to smile</a:t>
              </a:r>
            </a:p>
          </p:txBody>
        </p:sp>
        <p:sp>
          <p:nvSpPr>
            <p:cNvPr id="7" name="Freeform 7"/>
            <p:cNvSpPr/>
            <p:nvPr/>
          </p:nvSpPr>
          <p:spPr>
            <a:xfrm rot="-2154279">
              <a:off x="8332346" y="6251111"/>
              <a:ext cx="1143639" cy="1860951"/>
            </a:xfrm>
            <a:custGeom>
              <a:avLst/>
              <a:gdLst/>
              <a:ahLst/>
              <a:cxnLst/>
              <a:rect l="l" t="t" r="r" b="b"/>
              <a:pathLst>
                <a:path w="1143639" h="1860951">
                  <a:moveTo>
                    <a:pt x="0" y="0"/>
                  </a:moveTo>
                  <a:lnTo>
                    <a:pt x="1143639" y="0"/>
                  </a:lnTo>
                  <a:lnTo>
                    <a:pt x="1143639" y="1860951"/>
                  </a:lnTo>
                  <a:lnTo>
                    <a:pt x="0" y="1860951"/>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8" name="Freeform 8"/>
            <p:cNvSpPr/>
            <p:nvPr/>
          </p:nvSpPr>
          <p:spPr>
            <a:xfrm rot="9296642">
              <a:off x="12319508" y="2454547"/>
              <a:ext cx="3474804" cy="3754331"/>
            </a:xfrm>
            <a:custGeom>
              <a:avLst/>
              <a:gdLst/>
              <a:ahLst/>
              <a:cxnLst/>
              <a:rect l="l" t="t" r="r" b="b"/>
              <a:pathLst>
                <a:path w="3474804" h="3754331">
                  <a:moveTo>
                    <a:pt x="0" y="0"/>
                  </a:moveTo>
                  <a:lnTo>
                    <a:pt x="3474804" y="0"/>
                  </a:lnTo>
                  <a:lnTo>
                    <a:pt x="3474804" y="3754330"/>
                  </a:lnTo>
                  <a:lnTo>
                    <a:pt x="0" y="375433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spTree>
  </p:cSld>
  <p:clrMapOvr>
    <a:masterClrMapping/>
  </p:clrMapOvr>
  <p:transition spd="slow">
    <p:push/>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1565</Words>
  <Application>Microsoft Office PowerPoint</Application>
  <PresentationFormat>Custom</PresentationFormat>
  <Paragraphs>102</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Times New Roman</vt:lpstr>
      <vt:lpstr>Calibri</vt:lpstr>
      <vt:lpstr>Office Theme</vt:lpstr>
      <vt:lpstr>Assessment component 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2024-06-18T07:20:54Z</dcterms:created>
  <dcterms:modified xsi:type="dcterms:W3CDTF">2024-06-19T11:41:33Z</dcterms:modified>
  <dc:identifier/>
</cp:coreProperties>
</file>