
<file path=[Content_Types].xml><?xml version="1.0" encoding="utf-8"?>
<Types xmlns="http://schemas.openxmlformats.org/package/2006/content-types">
  <Default Extension="dotx" ContentType="application/vnd.openxmlformats-officedocument.wordprocessingml.template"/>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 id="2147483672" r:id="rId2"/>
  </p:sldMasterIdLst>
  <p:notesMasterIdLst>
    <p:notesMasterId r:id="rId29"/>
  </p:notesMasterIdLst>
  <p:sldIdLst>
    <p:sldId id="256" r:id="rId3"/>
    <p:sldId id="257" r:id="rId4"/>
    <p:sldId id="258" r:id="rId5"/>
    <p:sldId id="273" r:id="rId6"/>
    <p:sldId id="275" r:id="rId7"/>
    <p:sldId id="266" r:id="rId8"/>
    <p:sldId id="265" r:id="rId9"/>
    <p:sldId id="274" r:id="rId10"/>
    <p:sldId id="288" r:id="rId11"/>
    <p:sldId id="289" r:id="rId12"/>
    <p:sldId id="290" r:id="rId13"/>
    <p:sldId id="292" r:id="rId14"/>
    <p:sldId id="294" r:id="rId15"/>
    <p:sldId id="259" r:id="rId16"/>
    <p:sldId id="260" r:id="rId17"/>
    <p:sldId id="261" r:id="rId18"/>
    <p:sldId id="262" r:id="rId19"/>
    <p:sldId id="284" r:id="rId20"/>
    <p:sldId id="283" r:id="rId21"/>
    <p:sldId id="269" r:id="rId22"/>
    <p:sldId id="278" r:id="rId23"/>
    <p:sldId id="277" r:id="rId24"/>
    <p:sldId id="279" r:id="rId25"/>
    <p:sldId id="280" r:id="rId26"/>
    <p:sldId id="281" r:id="rId27"/>
    <p:sldId id="28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115E4B-4ABB-684A-BDC4-2838462A98E5}" v="199" dt="2026-03-15T19:24:53.598"/>
    <p1510:client id="{1103EF58-5B7B-69DE-5BCD-42F2E2D09334}" v="183" dt="2026-03-15T11:49:18.092"/>
    <p1510:client id="{D3375CA2-41ED-4B2C-B609-702BE60256AF}" v="1487" dt="2026-03-15T19:59:16.881"/>
    <p1510:client id="{E5306E95-1591-C93A-DD22-285F912763B5}" v="707" dt="2026-03-15T02:24:57.1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8" Type="http://schemas.openxmlformats.org/officeDocument/2006/relationships/slide" Target="slides/slide6.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B21C7E-5395-447B-8E3E-A2249C7A579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DB4DCD9-D606-4E88-B656-D2C30C6065A1}">
      <dgm:prSet/>
      <dgm:spPr/>
      <dgm:t>
        <a:bodyPr/>
        <a:lstStyle/>
        <a:p>
          <a:r>
            <a:rPr lang="en-US" b="1"/>
            <a:t>Improve School Hygiene and Sanitation</a:t>
          </a:r>
          <a:endParaRPr lang="en-US"/>
        </a:p>
      </dgm:t>
    </dgm:pt>
    <dgm:pt modelId="{558BD761-D83B-4DE8-BD3C-E99A1457F61C}" type="parTrans" cxnId="{95418238-A7DC-4F46-B955-AF14E9C29915}">
      <dgm:prSet/>
      <dgm:spPr/>
      <dgm:t>
        <a:bodyPr/>
        <a:lstStyle/>
        <a:p>
          <a:endParaRPr lang="en-US"/>
        </a:p>
      </dgm:t>
    </dgm:pt>
    <dgm:pt modelId="{A4A8400E-5083-4A67-96A0-37F357B95977}" type="sibTrans" cxnId="{95418238-A7DC-4F46-B955-AF14E9C29915}">
      <dgm:prSet/>
      <dgm:spPr/>
      <dgm:t>
        <a:bodyPr/>
        <a:lstStyle/>
        <a:p>
          <a:endParaRPr lang="en-US"/>
        </a:p>
      </dgm:t>
    </dgm:pt>
    <dgm:pt modelId="{7B52B6AB-75D5-42C5-9765-00CDAE28F592}">
      <dgm:prSet/>
      <dgm:spPr/>
      <dgm:t>
        <a:bodyPr/>
        <a:lstStyle/>
        <a:p>
          <a:r>
            <a:rPr lang="en-US"/>
            <a:t>Schools should maintain clean and well-ventilated environments by:</a:t>
          </a:r>
        </a:p>
      </dgm:t>
    </dgm:pt>
    <dgm:pt modelId="{FB9749CF-AF61-40F9-959B-7B44E8EEB8B5}" type="parTrans" cxnId="{25773F15-2FFF-47CC-980D-DF7574C614F4}">
      <dgm:prSet/>
      <dgm:spPr/>
      <dgm:t>
        <a:bodyPr/>
        <a:lstStyle/>
        <a:p>
          <a:endParaRPr lang="en-US"/>
        </a:p>
      </dgm:t>
    </dgm:pt>
    <dgm:pt modelId="{CFAD2AB3-F058-4485-ADDD-CBA18795CFF9}" type="sibTrans" cxnId="{25773F15-2FFF-47CC-980D-DF7574C614F4}">
      <dgm:prSet/>
      <dgm:spPr/>
      <dgm:t>
        <a:bodyPr/>
        <a:lstStyle/>
        <a:p>
          <a:endParaRPr lang="en-US"/>
        </a:p>
      </dgm:t>
    </dgm:pt>
    <dgm:pt modelId="{26CBF4BA-1AA0-49A2-88B9-81C0792B3879}">
      <dgm:prSet/>
      <dgm:spPr/>
      <dgm:t>
        <a:bodyPr/>
        <a:lstStyle/>
        <a:p>
          <a:r>
            <a:rPr lang="en-US"/>
            <a:t>Regularly disinfecting classrooms and shared surfaces.</a:t>
          </a:r>
        </a:p>
      </dgm:t>
    </dgm:pt>
    <dgm:pt modelId="{4E1250B9-2325-4110-9C1F-97B000E8FE7E}" type="parTrans" cxnId="{3A8C84BF-14BA-4B7C-B9E4-AED4A36C3016}">
      <dgm:prSet/>
      <dgm:spPr/>
      <dgm:t>
        <a:bodyPr/>
        <a:lstStyle/>
        <a:p>
          <a:endParaRPr lang="en-US"/>
        </a:p>
      </dgm:t>
    </dgm:pt>
    <dgm:pt modelId="{E6D3FE1F-48F6-40AB-AB51-1C129FC4EDFB}" type="sibTrans" cxnId="{3A8C84BF-14BA-4B7C-B9E4-AED4A36C3016}">
      <dgm:prSet/>
      <dgm:spPr/>
      <dgm:t>
        <a:bodyPr/>
        <a:lstStyle/>
        <a:p>
          <a:endParaRPr lang="en-US"/>
        </a:p>
      </dgm:t>
    </dgm:pt>
    <dgm:pt modelId="{AF4FC88B-8A6D-486C-96C6-C49AEA3F2B49}">
      <dgm:prSet/>
      <dgm:spPr/>
      <dgm:t>
        <a:bodyPr/>
        <a:lstStyle/>
        <a:p>
          <a:r>
            <a:rPr lang="en-US"/>
            <a:t>Ensuring good ventilation in classrooms.</a:t>
          </a:r>
        </a:p>
      </dgm:t>
    </dgm:pt>
    <dgm:pt modelId="{99C72623-BF4A-455C-9A67-F5AC38E188D4}" type="parTrans" cxnId="{56873E0F-5193-40B2-844F-4343B5E1941F}">
      <dgm:prSet/>
      <dgm:spPr/>
      <dgm:t>
        <a:bodyPr/>
        <a:lstStyle/>
        <a:p>
          <a:endParaRPr lang="en-US"/>
        </a:p>
      </dgm:t>
    </dgm:pt>
    <dgm:pt modelId="{BDB28727-D9E6-44BE-822E-1A503B80B3D5}" type="sibTrans" cxnId="{56873E0F-5193-40B2-844F-4343B5E1941F}">
      <dgm:prSet/>
      <dgm:spPr/>
      <dgm:t>
        <a:bodyPr/>
        <a:lstStyle/>
        <a:p>
          <a:endParaRPr lang="en-US"/>
        </a:p>
      </dgm:t>
    </dgm:pt>
    <dgm:pt modelId="{18012F95-DF8E-46C7-BC6B-EE09CFBC0534}">
      <dgm:prSet/>
      <dgm:spPr/>
      <dgm:t>
        <a:bodyPr/>
        <a:lstStyle/>
        <a:p>
          <a:r>
            <a:rPr lang="en-US"/>
            <a:t>Providing adequate handwashing facilities.</a:t>
          </a:r>
        </a:p>
      </dgm:t>
    </dgm:pt>
    <dgm:pt modelId="{19165055-911B-47D0-83CC-0175B2CBCDD6}" type="parTrans" cxnId="{64197E47-F8A0-4FAE-B565-794F94B3604A}">
      <dgm:prSet/>
      <dgm:spPr/>
      <dgm:t>
        <a:bodyPr/>
        <a:lstStyle/>
        <a:p>
          <a:endParaRPr lang="en-US"/>
        </a:p>
      </dgm:t>
    </dgm:pt>
    <dgm:pt modelId="{EA3DDAAD-5FC2-4018-9917-4D403D2211D6}" type="sibTrans" cxnId="{64197E47-F8A0-4FAE-B565-794F94B3604A}">
      <dgm:prSet/>
      <dgm:spPr/>
      <dgm:t>
        <a:bodyPr/>
        <a:lstStyle/>
        <a:p>
          <a:endParaRPr lang="en-US"/>
        </a:p>
      </dgm:t>
    </dgm:pt>
    <dgm:pt modelId="{B952F710-8291-4041-B8A2-253F382DF1E6}" type="pres">
      <dgm:prSet presAssocID="{60B21C7E-5395-447B-8E3E-A2249C7A5795}" presName="linear" presStyleCnt="0">
        <dgm:presLayoutVars>
          <dgm:animLvl val="lvl"/>
          <dgm:resizeHandles val="exact"/>
        </dgm:presLayoutVars>
      </dgm:prSet>
      <dgm:spPr/>
    </dgm:pt>
    <dgm:pt modelId="{61E79C27-7DFB-4B7B-B9C2-318F82C87086}" type="pres">
      <dgm:prSet presAssocID="{FDB4DCD9-D606-4E88-B656-D2C30C6065A1}" presName="parentText" presStyleLbl="node1" presStyleIdx="0" presStyleCnt="5">
        <dgm:presLayoutVars>
          <dgm:chMax val="0"/>
          <dgm:bulletEnabled val="1"/>
        </dgm:presLayoutVars>
      </dgm:prSet>
      <dgm:spPr/>
    </dgm:pt>
    <dgm:pt modelId="{1C28A3E1-D051-47BE-97C3-0CCB00CC7B93}" type="pres">
      <dgm:prSet presAssocID="{A4A8400E-5083-4A67-96A0-37F357B95977}" presName="spacer" presStyleCnt="0"/>
      <dgm:spPr/>
    </dgm:pt>
    <dgm:pt modelId="{3AB4FECA-31A4-41F5-8BB8-03F45BDCDF53}" type="pres">
      <dgm:prSet presAssocID="{7B52B6AB-75D5-42C5-9765-00CDAE28F592}" presName="parentText" presStyleLbl="node1" presStyleIdx="1" presStyleCnt="5">
        <dgm:presLayoutVars>
          <dgm:chMax val="0"/>
          <dgm:bulletEnabled val="1"/>
        </dgm:presLayoutVars>
      </dgm:prSet>
      <dgm:spPr/>
    </dgm:pt>
    <dgm:pt modelId="{33277CC8-C521-4654-ADCB-D04574700954}" type="pres">
      <dgm:prSet presAssocID="{CFAD2AB3-F058-4485-ADDD-CBA18795CFF9}" presName="spacer" presStyleCnt="0"/>
      <dgm:spPr/>
    </dgm:pt>
    <dgm:pt modelId="{6D99CFBB-AF68-449C-9831-66A14150A05D}" type="pres">
      <dgm:prSet presAssocID="{26CBF4BA-1AA0-49A2-88B9-81C0792B3879}" presName="parentText" presStyleLbl="node1" presStyleIdx="2" presStyleCnt="5">
        <dgm:presLayoutVars>
          <dgm:chMax val="0"/>
          <dgm:bulletEnabled val="1"/>
        </dgm:presLayoutVars>
      </dgm:prSet>
      <dgm:spPr/>
    </dgm:pt>
    <dgm:pt modelId="{8D8928F3-F114-42F9-8FDA-7FA59C46E0EA}" type="pres">
      <dgm:prSet presAssocID="{E6D3FE1F-48F6-40AB-AB51-1C129FC4EDFB}" presName="spacer" presStyleCnt="0"/>
      <dgm:spPr/>
    </dgm:pt>
    <dgm:pt modelId="{4D286141-20CA-4C46-86AD-0FE0D49DA00B}" type="pres">
      <dgm:prSet presAssocID="{AF4FC88B-8A6D-486C-96C6-C49AEA3F2B49}" presName="parentText" presStyleLbl="node1" presStyleIdx="3" presStyleCnt="5">
        <dgm:presLayoutVars>
          <dgm:chMax val="0"/>
          <dgm:bulletEnabled val="1"/>
        </dgm:presLayoutVars>
      </dgm:prSet>
      <dgm:spPr/>
    </dgm:pt>
    <dgm:pt modelId="{269FAB0B-9689-4AF4-9D3D-9B4F5280D5DA}" type="pres">
      <dgm:prSet presAssocID="{BDB28727-D9E6-44BE-822E-1A503B80B3D5}" presName="spacer" presStyleCnt="0"/>
      <dgm:spPr/>
    </dgm:pt>
    <dgm:pt modelId="{7A48B931-C334-4E0C-B347-201989C220C9}" type="pres">
      <dgm:prSet presAssocID="{18012F95-DF8E-46C7-BC6B-EE09CFBC0534}" presName="parentText" presStyleLbl="node1" presStyleIdx="4" presStyleCnt="5">
        <dgm:presLayoutVars>
          <dgm:chMax val="0"/>
          <dgm:bulletEnabled val="1"/>
        </dgm:presLayoutVars>
      </dgm:prSet>
      <dgm:spPr/>
    </dgm:pt>
  </dgm:ptLst>
  <dgm:cxnLst>
    <dgm:cxn modelId="{E49E2F08-F195-4A00-8F6E-F1FFA86B552E}" type="presOf" srcId="{7B52B6AB-75D5-42C5-9765-00CDAE28F592}" destId="{3AB4FECA-31A4-41F5-8BB8-03F45BDCDF53}" srcOrd="0" destOrd="0" presId="urn:microsoft.com/office/officeart/2005/8/layout/vList2"/>
    <dgm:cxn modelId="{56873E0F-5193-40B2-844F-4343B5E1941F}" srcId="{60B21C7E-5395-447B-8E3E-A2249C7A5795}" destId="{AF4FC88B-8A6D-486C-96C6-C49AEA3F2B49}" srcOrd="3" destOrd="0" parTransId="{99C72623-BF4A-455C-9A67-F5AC38E188D4}" sibTransId="{BDB28727-D9E6-44BE-822E-1A503B80B3D5}"/>
    <dgm:cxn modelId="{25773F15-2FFF-47CC-980D-DF7574C614F4}" srcId="{60B21C7E-5395-447B-8E3E-A2249C7A5795}" destId="{7B52B6AB-75D5-42C5-9765-00CDAE28F592}" srcOrd="1" destOrd="0" parTransId="{FB9749CF-AF61-40F9-959B-7B44E8EEB8B5}" sibTransId="{CFAD2AB3-F058-4485-ADDD-CBA18795CFF9}"/>
    <dgm:cxn modelId="{4910B52C-593E-4E8C-BBE3-43DFD04DA5F7}" type="presOf" srcId="{AF4FC88B-8A6D-486C-96C6-C49AEA3F2B49}" destId="{4D286141-20CA-4C46-86AD-0FE0D49DA00B}" srcOrd="0" destOrd="0" presId="urn:microsoft.com/office/officeart/2005/8/layout/vList2"/>
    <dgm:cxn modelId="{95418238-A7DC-4F46-B955-AF14E9C29915}" srcId="{60B21C7E-5395-447B-8E3E-A2249C7A5795}" destId="{FDB4DCD9-D606-4E88-B656-D2C30C6065A1}" srcOrd="0" destOrd="0" parTransId="{558BD761-D83B-4DE8-BD3C-E99A1457F61C}" sibTransId="{A4A8400E-5083-4A67-96A0-37F357B95977}"/>
    <dgm:cxn modelId="{D8A4CF3E-A4CD-4485-9F03-7E840A9AD04C}" type="presOf" srcId="{FDB4DCD9-D606-4E88-B656-D2C30C6065A1}" destId="{61E79C27-7DFB-4B7B-B9C2-318F82C87086}" srcOrd="0" destOrd="0" presId="urn:microsoft.com/office/officeart/2005/8/layout/vList2"/>
    <dgm:cxn modelId="{9CC84162-2922-45E5-9BA1-C93D746C1711}" type="presOf" srcId="{18012F95-DF8E-46C7-BC6B-EE09CFBC0534}" destId="{7A48B931-C334-4E0C-B347-201989C220C9}" srcOrd="0" destOrd="0" presId="urn:microsoft.com/office/officeart/2005/8/layout/vList2"/>
    <dgm:cxn modelId="{64197E47-F8A0-4FAE-B565-794F94B3604A}" srcId="{60B21C7E-5395-447B-8E3E-A2249C7A5795}" destId="{18012F95-DF8E-46C7-BC6B-EE09CFBC0534}" srcOrd="4" destOrd="0" parTransId="{19165055-911B-47D0-83CC-0175B2CBCDD6}" sibTransId="{EA3DDAAD-5FC2-4018-9917-4D403D2211D6}"/>
    <dgm:cxn modelId="{3A8C84BF-14BA-4B7C-B9E4-AED4A36C3016}" srcId="{60B21C7E-5395-447B-8E3E-A2249C7A5795}" destId="{26CBF4BA-1AA0-49A2-88B9-81C0792B3879}" srcOrd="2" destOrd="0" parTransId="{4E1250B9-2325-4110-9C1F-97B000E8FE7E}" sibTransId="{E6D3FE1F-48F6-40AB-AB51-1C129FC4EDFB}"/>
    <dgm:cxn modelId="{91CF49C0-56DD-4C50-BCCB-669FB5486E8C}" type="presOf" srcId="{26CBF4BA-1AA0-49A2-88B9-81C0792B3879}" destId="{6D99CFBB-AF68-449C-9831-66A14150A05D}" srcOrd="0" destOrd="0" presId="urn:microsoft.com/office/officeart/2005/8/layout/vList2"/>
    <dgm:cxn modelId="{777AD6EC-AB10-4308-BD33-B4083C5F775C}" type="presOf" srcId="{60B21C7E-5395-447B-8E3E-A2249C7A5795}" destId="{B952F710-8291-4041-B8A2-253F382DF1E6}" srcOrd="0" destOrd="0" presId="urn:microsoft.com/office/officeart/2005/8/layout/vList2"/>
    <dgm:cxn modelId="{778002B5-1CE7-461F-A443-3AF25DCE880D}" type="presParOf" srcId="{B952F710-8291-4041-B8A2-253F382DF1E6}" destId="{61E79C27-7DFB-4B7B-B9C2-318F82C87086}" srcOrd="0" destOrd="0" presId="urn:microsoft.com/office/officeart/2005/8/layout/vList2"/>
    <dgm:cxn modelId="{6A43E8F0-DD68-46B0-A015-432E3D5461A3}" type="presParOf" srcId="{B952F710-8291-4041-B8A2-253F382DF1E6}" destId="{1C28A3E1-D051-47BE-97C3-0CCB00CC7B93}" srcOrd="1" destOrd="0" presId="urn:microsoft.com/office/officeart/2005/8/layout/vList2"/>
    <dgm:cxn modelId="{76BEBDE7-EB33-4391-B0AB-0A8E41A1234D}" type="presParOf" srcId="{B952F710-8291-4041-B8A2-253F382DF1E6}" destId="{3AB4FECA-31A4-41F5-8BB8-03F45BDCDF53}" srcOrd="2" destOrd="0" presId="urn:microsoft.com/office/officeart/2005/8/layout/vList2"/>
    <dgm:cxn modelId="{3BCD494A-7180-4B27-BF64-2922B4E13435}" type="presParOf" srcId="{B952F710-8291-4041-B8A2-253F382DF1E6}" destId="{33277CC8-C521-4654-ADCB-D04574700954}" srcOrd="3" destOrd="0" presId="urn:microsoft.com/office/officeart/2005/8/layout/vList2"/>
    <dgm:cxn modelId="{0A6379C8-711E-498C-ACB9-AC8EDCD2D8AB}" type="presParOf" srcId="{B952F710-8291-4041-B8A2-253F382DF1E6}" destId="{6D99CFBB-AF68-449C-9831-66A14150A05D}" srcOrd="4" destOrd="0" presId="urn:microsoft.com/office/officeart/2005/8/layout/vList2"/>
    <dgm:cxn modelId="{B8AF1992-299B-44F5-9042-ECB13105E64D}" type="presParOf" srcId="{B952F710-8291-4041-B8A2-253F382DF1E6}" destId="{8D8928F3-F114-42F9-8FDA-7FA59C46E0EA}" srcOrd="5" destOrd="0" presId="urn:microsoft.com/office/officeart/2005/8/layout/vList2"/>
    <dgm:cxn modelId="{64E6DC01-9288-4A4A-AE32-ED057685B3E3}" type="presParOf" srcId="{B952F710-8291-4041-B8A2-253F382DF1E6}" destId="{4D286141-20CA-4C46-86AD-0FE0D49DA00B}" srcOrd="6" destOrd="0" presId="urn:microsoft.com/office/officeart/2005/8/layout/vList2"/>
    <dgm:cxn modelId="{24FDD88E-3105-417D-8802-069C51EEB317}" type="presParOf" srcId="{B952F710-8291-4041-B8A2-253F382DF1E6}" destId="{269FAB0B-9689-4AF4-9D3D-9B4F5280D5DA}" srcOrd="7" destOrd="0" presId="urn:microsoft.com/office/officeart/2005/8/layout/vList2"/>
    <dgm:cxn modelId="{4DFF0C4A-678C-4B78-BA6C-95571D3199A3}" type="presParOf" srcId="{B952F710-8291-4041-B8A2-253F382DF1E6}" destId="{7A48B931-C334-4E0C-B347-201989C220C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E79C27-7DFB-4B7B-B9C2-318F82C87086}">
      <dsp:nvSpPr>
        <dsp:cNvPr id="0" name=""/>
        <dsp:cNvSpPr/>
      </dsp:nvSpPr>
      <dsp:spPr>
        <a:xfrm>
          <a:off x="0" y="30950"/>
          <a:ext cx="6492875" cy="953403"/>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Improve School Hygiene and Sanitation</a:t>
          </a:r>
          <a:endParaRPr lang="en-US" sz="2400" kern="1200"/>
        </a:p>
      </dsp:txBody>
      <dsp:txXfrm>
        <a:off x="46541" y="77491"/>
        <a:ext cx="6399793" cy="860321"/>
      </dsp:txXfrm>
    </dsp:sp>
    <dsp:sp modelId="{3AB4FECA-31A4-41F5-8BB8-03F45BDCDF53}">
      <dsp:nvSpPr>
        <dsp:cNvPr id="0" name=""/>
        <dsp:cNvSpPr/>
      </dsp:nvSpPr>
      <dsp:spPr>
        <a:xfrm>
          <a:off x="0" y="1053474"/>
          <a:ext cx="6492875" cy="953403"/>
        </a:xfrm>
        <a:prstGeom prst="roundRect">
          <a:avLst/>
        </a:prstGeom>
        <a:solidFill>
          <a:schemeClr val="accent2">
            <a:hueOff val="-898490"/>
            <a:satOff val="6181"/>
            <a:lumOff val="68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Schools should maintain clean and well-ventilated environments by:</a:t>
          </a:r>
        </a:p>
      </dsp:txBody>
      <dsp:txXfrm>
        <a:off x="46541" y="1100015"/>
        <a:ext cx="6399793" cy="860321"/>
      </dsp:txXfrm>
    </dsp:sp>
    <dsp:sp modelId="{6D99CFBB-AF68-449C-9831-66A14150A05D}">
      <dsp:nvSpPr>
        <dsp:cNvPr id="0" name=""/>
        <dsp:cNvSpPr/>
      </dsp:nvSpPr>
      <dsp:spPr>
        <a:xfrm>
          <a:off x="0" y="2075998"/>
          <a:ext cx="6492875" cy="953403"/>
        </a:xfrm>
        <a:prstGeom prst="roundRect">
          <a:avLst/>
        </a:prstGeom>
        <a:solidFill>
          <a:schemeClr val="accent2">
            <a:hueOff val="-1796981"/>
            <a:satOff val="12361"/>
            <a:lumOff val="1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Regularly disinfecting classrooms and shared surfaces.</a:t>
          </a:r>
        </a:p>
      </dsp:txBody>
      <dsp:txXfrm>
        <a:off x="46541" y="2122539"/>
        <a:ext cx="6399793" cy="860321"/>
      </dsp:txXfrm>
    </dsp:sp>
    <dsp:sp modelId="{4D286141-20CA-4C46-86AD-0FE0D49DA00B}">
      <dsp:nvSpPr>
        <dsp:cNvPr id="0" name=""/>
        <dsp:cNvSpPr/>
      </dsp:nvSpPr>
      <dsp:spPr>
        <a:xfrm>
          <a:off x="0" y="3098521"/>
          <a:ext cx="6492875" cy="953403"/>
        </a:xfrm>
        <a:prstGeom prst="roundRect">
          <a:avLst/>
        </a:prstGeom>
        <a:solidFill>
          <a:schemeClr val="accent2">
            <a:hueOff val="-2695471"/>
            <a:satOff val="18542"/>
            <a:lumOff val="205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Ensuring good ventilation in classrooms.</a:t>
          </a:r>
        </a:p>
      </dsp:txBody>
      <dsp:txXfrm>
        <a:off x="46541" y="3145062"/>
        <a:ext cx="6399793" cy="860321"/>
      </dsp:txXfrm>
    </dsp:sp>
    <dsp:sp modelId="{7A48B931-C334-4E0C-B347-201989C220C9}">
      <dsp:nvSpPr>
        <dsp:cNvPr id="0" name=""/>
        <dsp:cNvSpPr/>
      </dsp:nvSpPr>
      <dsp:spPr>
        <a:xfrm>
          <a:off x="0" y="4121045"/>
          <a:ext cx="6492875" cy="953403"/>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Providing adequate handwashing facilities.</a:t>
          </a:r>
        </a:p>
      </dsp:txBody>
      <dsp:txXfrm>
        <a:off x="46541" y="4167586"/>
        <a:ext cx="6399793" cy="86032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8E779C-85F3-446C-8F94-A69BB74056E2}"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748F49-13E3-4B35-94B2-87AB6E0D89AD}" type="slidenum">
              <a:rPr lang="en-GB" smtClean="0"/>
              <a:t>‹#›</a:t>
            </a:fld>
            <a:endParaRPr lang="en-GB"/>
          </a:p>
        </p:txBody>
      </p:sp>
    </p:spTree>
    <p:extLst>
      <p:ext uri="{BB962C8B-B14F-4D97-AF65-F5344CB8AC3E}">
        <p14:creationId xmlns:p14="http://schemas.microsoft.com/office/powerpoint/2010/main" val="2351642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72CF53A-4F45-2544-907C-EDA811490A2C}" type="slidenum">
              <a:rPr lang="en-US" smtClean="0"/>
              <a:t>10</a:t>
            </a:fld>
            <a:endParaRPr lang="en-US"/>
          </a:p>
        </p:txBody>
      </p:sp>
    </p:spTree>
    <p:extLst>
      <p:ext uri="{BB962C8B-B14F-4D97-AF65-F5344CB8AC3E}">
        <p14:creationId xmlns:p14="http://schemas.microsoft.com/office/powerpoint/2010/main" val="19466659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72CF53A-4F45-2544-907C-EDA811490A2C}" type="slidenum">
              <a:rPr lang="en-US" smtClean="0"/>
              <a:t>13</a:t>
            </a:fld>
            <a:endParaRPr lang="en-US"/>
          </a:p>
        </p:txBody>
      </p:sp>
    </p:spTree>
    <p:extLst>
      <p:ext uri="{BB962C8B-B14F-4D97-AF65-F5344CB8AC3E}">
        <p14:creationId xmlns:p14="http://schemas.microsoft.com/office/powerpoint/2010/main" val="3232109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8748F49-13E3-4B35-94B2-87AB6E0D89AD}" type="slidenum">
              <a:rPr lang="en-GB" smtClean="0"/>
              <a:t>9</a:t>
            </a:fld>
            <a:endParaRPr lang="en-GB"/>
          </a:p>
        </p:txBody>
      </p:sp>
    </p:spTree>
    <p:extLst>
      <p:ext uri="{BB962C8B-B14F-4D97-AF65-F5344CB8AC3E}">
        <p14:creationId xmlns:p14="http://schemas.microsoft.com/office/powerpoint/2010/main" val="33199234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C764DE79-268F-4C1A-8933-263129D2AF90}" type="datetimeFigureOut">
              <a:rPr lang="en-US" dirty="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05184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764DE79-268F-4C1A-8933-263129D2AF90}" type="datetimeFigureOut">
              <a:rPr lang="en-US" dirty="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642662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18241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764DE79-268F-4C1A-8933-263129D2AF90}" type="datetimeFigureOut">
              <a:rPr lang="en-US" dirty="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73300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764DE79-268F-4C1A-8933-263129D2AF90}" type="datetimeFigureOut">
              <a:rPr lang="en-US" dirty="0"/>
              <a:t>3/15/2026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76551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C764DE79-268F-4C1A-8933-263129D2AF90}" type="datetimeFigureOut">
              <a:rPr lang="en-US" dirty="0"/>
              <a:t>3/15/2026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98988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11462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315329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970096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764DE79-268F-4C1A-8933-263129D2AF90}" type="datetimeFigureOut">
              <a:rPr lang="en-US" dirty="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03458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764DE79-268F-4C1A-8933-263129D2AF90}" type="datetimeFigureOut">
              <a:rPr lang="en-US" dirty="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60268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E6C3F47-1A37-498B-9778-BCC2947F626C}" type="datetimeFigureOut">
              <a:rPr lang="en-GB" smtClean="0"/>
              <a:t>15/03/2026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59B1D2AF-768B-40E8-BF3D-756B04D16CB8}" type="slidenum">
              <a:rPr lang="en-GB" smtClean="0"/>
              <a:t>‹#›</a:t>
            </a:fld>
            <a:endParaRPr lang="en-GB"/>
          </a:p>
        </p:txBody>
      </p:sp>
    </p:spTree>
    <p:extLst>
      <p:ext uri="{BB962C8B-B14F-4D97-AF65-F5344CB8AC3E}">
        <p14:creationId xmlns:p14="http://schemas.microsoft.com/office/powerpoint/2010/main" val="16820733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E6C3F47-1A37-498B-9778-BCC2947F626C}"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59B1D2AF-768B-40E8-BF3D-756B04D16CB8}" type="slidenum">
              <a:rPr lang="en-GB" smtClean="0"/>
              <a:t>‹#›</a:t>
            </a:fld>
            <a:endParaRPr lang="en-GB"/>
          </a:p>
        </p:txBody>
      </p:sp>
    </p:spTree>
    <p:extLst>
      <p:ext uri="{BB962C8B-B14F-4D97-AF65-F5344CB8AC3E}">
        <p14:creationId xmlns:p14="http://schemas.microsoft.com/office/powerpoint/2010/main" val="12531926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6C3F47-1A37-498B-9778-BCC2947F626C}"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B1D2AF-768B-40E8-BF3D-756B04D16CB8}" type="slidenum">
              <a:rPr lang="en-GB" smtClean="0"/>
              <a:t>‹#›</a:t>
            </a:fld>
            <a:endParaRPr lang="en-GB"/>
          </a:p>
        </p:txBody>
      </p:sp>
    </p:spTree>
    <p:extLst>
      <p:ext uri="{BB962C8B-B14F-4D97-AF65-F5344CB8AC3E}">
        <p14:creationId xmlns:p14="http://schemas.microsoft.com/office/powerpoint/2010/main" val="11239619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E6C3F47-1A37-498B-9778-BCC2947F626C}"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B1D2AF-768B-40E8-BF3D-756B04D16CB8}" type="slidenum">
              <a:rPr lang="en-GB" smtClean="0"/>
              <a:t>‹#›</a:t>
            </a:fld>
            <a:endParaRPr lang="en-GB"/>
          </a:p>
        </p:txBody>
      </p:sp>
    </p:spTree>
    <p:extLst>
      <p:ext uri="{BB962C8B-B14F-4D97-AF65-F5344CB8AC3E}">
        <p14:creationId xmlns:p14="http://schemas.microsoft.com/office/powerpoint/2010/main" val="28147101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E6C3F47-1A37-498B-9778-BCC2947F626C}"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B1D2AF-768B-40E8-BF3D-756B04D16CB8}" type="slidenum">
              <a:rPr lang="en-GB" smtClean="0"/>
              <a:t>‹#›</a:t>
            </a:fld>
            <a:endParaRPr lang="en-GB"/>
          </a:p>
        </p:txBody>
      </p:sp>
    </p:spTree>
    <p:extLst>
      <p:ext uri="{BB962C8B-B14F-4D97-AF65-F5344CB8AC3E}">
        <p14:creationId xmlns:p14="http://schemas.microsoft.com/office/powerpoint/2010/main" val="114944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E6C3F47-1A37-498B-9778-BCC2947F626C}"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B1D2AF-768B-40E8-BF3D-756B04D16CB8}" type="slidenum">
              <a:rPr lang="en-GB" smtClean="0"/>
              <a:t>‹#›</a:t>
            </a:fld>
            <a:endParaRPr lang="en-GB"/>
          </a:p>
        </p:txBody>
      </p:sp>
    </p:spTree>
    <p:extLst>
      <p:ext uri="{BB962C8B-B14F-4D97-AF65-F5344CB8AC3E}">
        <p14:creationId xmlns:p14="http://schemas.microsoft.com/office/powerpoint/2010/main" val="39779710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6C3F47-1A37-498B-9778-BCC2947F626C}"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B1D2AF-768B-40E8-BF3D-756B04D16CB8}" type="slidenum">
              <a:rPr lang="en-GB" smtClean="0"/>
              <a:t>‹#›</a:t>
            </a:fld>
            <a:endParaRPr lang="en-GB"/>
          </a:p>
        </p:txBody>
      </p:sp>
    </p:spTree>
    <p:extLst>
      <p:ext uri="{BB962C8B-B14F-4D97-AF65-F5344CB8AC3E}">
        <p14:creationId xmlns:p14="http://schemas.microsoft.com/office/powerpoint/2010/main" val="19803229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6C3F47-1A37-498B-9778-BCC2947F626C}"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B1D2AF-768B-40E8-BF3D-756B04D16CB8}" type="slidenum">
              <a:rPr lang="en-GB" smtClean="0"/>
              <a:t>‹#›</a:t>
            </a:fld>
            <a:endParaRPr lang="en-GB"/>
          </a:p>
        </p:txBody>
      </p:sp>
    </p:spTree>
    <p:extLst>
      <p:ext uri="{BB962C8B-B14F-4D97-AF65-F5344CB8AC3E}">
        <p14:creationId xmlns:p14="http://schemas.microsoft.com/office/powerpoint/2010/main" val="2325145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6C3F47-1A37-498B-9778-BCC2947F626C}"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B1D2AF-768B-40E8-BF3D-756B04D16CB8}" type="slidenum">
              <a:rPr lang="en-GB" smtClean="0"/>
              <a:t>‹#›</a:t>
            </a:fld>
            <a:endParaRPr lang="en-GB"/>
          </a:p>
        </p:txBody>
      </p:sp>
    </p:spTree>
    <p:extLst>
      <p:ext uri="{BB962C8B-B14F-4D97-AF65-F5344CB8AC3E}">
        <p14:creationId xmlns:p14="http://schemas.microsoft.com/office/powerpoint/2010/main" val="37102158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6C3F47-1A37-498B-9778-BCC2947F626C}"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B1D2AF-768B-40E8-BF3D-756B04D16CB8}" type="slidenum">
              <a:rPr lang="en-GB" smtClean="0"/>
              <a:t>‹#›</a:t>
            </a:fld>
            <a:endParaRPr lang="en-GB"/>
          </a:p>
        </p:txBody>
      </p:sp>
    </p:spTree>
    <p:extLst>
      <p:ext uri="{BB962C8B-B14F-4D97-AF65-F5344CB8AC3E}">
        <p14:creationId xmlns:p14="http://schemas.microsoft.com/office/powerpoint/2010/main" val="34943497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6C3F47-1A37-498B-9778-BCC2947F626C}"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B1D2AF-768B-40E8-BF3D-756B04D16CB8}" type="slidenum">
              <a:rPr lang="en-GB" smtClean="0"/>
              <a:t>‹#›</a:t>
            </a:fld>
            <a:endParaRPr lang="en-GB"/>
          </a:p>
        </p:txBody>
      </p:sp>
    </p:spTree>
    <p:extLst>
      <p:ext uri="{BB962C8B-B14F-4D97-AF65-F5344CB8AC3E}">
        <p14:creationId xmlns:p14="http://schemas.microsoft.com/office/powerpoint/2010/main" val="27847534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6C3F47-1A37-498B-9778-BCC2947F626C}"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B1D2AF-768B-40E8-BF3D-756B04D16CB8}" type="slidenum">
              <a:rPr lang="en-GB" smtClean="0"/>
              <a:t>‹#›</a:t>
            </a:fld>
            <a:endParaRPr lang="en-GB"/>
          </a:p>
        </p:txBody>
      </p:sp>
    </p:spTree>
    <p:extLst>
      <p:ext uri="{BB962C8B-B14F-4D97-AF65-F5344CB8AC3E}">
        <p14:creationId xmlns:p14="http://schemas.microsoft.com/office/powerpoint/2010/main" val="35500935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6C3F47-1A37-498B-9778-BCC2947F626C}"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B1D2AF-768B-40E8-BF3D-756B04D16CB8}" type="slidenum">
              <a:rPr lang="en-GB" smtClean="0"/>
              <a:t>‹#›</a:t>
            </a:fld>
            <a:endParaRPr lang="en-GB"/>
          </a:p>
        </p:txBody>
      </p:sp>
    </p:spTree>
    <p:extLst>
      <p:ext uri="{BB962C8B-B14F-4D97-AF65-F5344CB8AC3E}">
        <p14:creationId xmlns:p14="http://schemas.microsoft.com/office/powerpoint/2010/main" val="240339721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6C3F47-1A37-498B-9778-BCC2947F626C}"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B1D2AF-768B-40E8-BF3D-756B04D16CB8}" type="slidenum">
              <a:rPr lang="en-GB" smtClean="0"/>
              <a:t>‹#›</a:t>
            </a:fld>
            <a:endParaRPr lang="en-GB"/>
          </a:p>
        </p:txBody>
      </p:sp>
    </p:spTree>
    <p:extLst>
      <p:ext uri="{BB962C8B-B14F-4D97-AF65-F5344CB8AC3E}">
        <p14:creationId xmlns:p14="http://schemas.microsoft.com/office/powerpoint/2010/main" val="367538306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6C3F47-1A37-498B-9778-BCC2947F626C}"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B1D2AF-768B-40E8-BF3D-756B04D16CB8}" type="slidenum">
              <a:rPr lang="en-GB" smtClean="0"/>
              <a:t>‹#›</a:t>
            </a:fld>
            <a:endParaRPr lang="en-GB"/>
          </a:p>
        </p:txBody>
      </p:sp>
    </p:spTree>
    <p:extLst>
      <p:ext uri="{BB962C8B-B14F-4D97-AF65-F5344CB8AC3E}">
        <p14:creationId xmlns:p14="http://schemas.microsoft.com/office/powerpoint/2010/main" val="28109124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E6C3F47-1A37-498B-9778-BCC2947F626C}"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B1D2AF-768B-40E8-BF3D-756B04D16CB8}" type="slidenum">
              <a:rPr lang="en-GB" smtClean="0"/>
              <a:t>‹#›</a:t>
            </a:fld>
            <a:endParaRPr lang="en-GB"/>
          </a:p>
        </p:txBody>
      </p:sp>
    </p:spTree>
    <p:extLst>
      <p:ext uri="{BB962C8B-B14F-4D97-AF65-F5344CB8AC3E}">
        <p14:creationId xmlns:p14="http://schemas.microsoft.com/office/powerpoint/2010/main" val="12586648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E6C3F47-1A37-498B-9778-BCC2947F626C}"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B1D2AF-768B-40E8-BF3D-756B04D16CB8}" type="slidenum">
              <a:rPr lang="en-GB" smtClean="0"/>
              <a:t>‹#›</a:t>
            </a:fld>
            <a:endParaRPr lang="en-GB"/>
          </a:p>
        </p:txBody>
      </p:sp>
    </p:spTree>
    <p:extLst>
      <p:ext uri="{BB962C8B-B14F-4D97-AF65-F5344CB8AC3E}">
        <p14:creationId xmlns:p14="http://schemas.microsoft.com/office/powerpoint/2010/main" val="3358711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3/15/2026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725033803"/>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E6C3F47-1A37-498B-9778-BCC2947F626C}" type="datetimeFigureOut">
              <a:rPr lang="en-GB" smtClean="0"/>
              <a:t>15/03/2026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9B1D2AF-768B-40E8-BF3D-756B04D16CB8}" type="slidenum">
              <a:rPr lang="en-GB" smtClean="0"/>
              <a:t>‹#›</a:t>
            </a:fld>
            <a:endParaRPr lang="en-GB"/>
          </a:p>
        </p:txBody>
      </p:sp>
    </p:spTree>
    <p:extLst>
      <p:ext uri="{BB962C8B-B14F-4D97-AF65-F5344CB8AC3E}">
        <p14:creationId xmlns:p14="http://schemas.microsoft.com/office/powerpoint/2010/main" val="250790367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20Startstemcells.com" TargetMode="Externa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package" Target="../embeddings/Microsoft_Word_Template_3304F0B6.dotx"/><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www.pixnio.com/science/medical-science/nurse-administering-an-intramuscular-vaccination-in-the-left-shoulder-muscle-of-this-young-pre-teen-boy" TargetMode="External"/></Relationships>
</file>

<file path=ppt/slides/_rels/slide15.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hyperlink" Target="https://www.flickr.com/photos/nestle/16975494872" TargetMode="External"/><Relationship Id="rId7" Type="http://schemas.openxmlformats.org/officeDocument/2006/relationships/hyperlink" Target="https://culturacientifica.com/2015/06/15/los-fundamentos-del-altruismo-humano/sharing/" TargetMode="External"/><Relationship Id="rId2" Type="http://schemas.openxmlformats.org/officeDocument/2006/relationships/image" Target="../media/image15.jpe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hyperlink" Target="https://www.pexels.com/photo/man-wearing-face-mask-4826426/" TargetMode="External"/><Relationship Id="rId4" Type="http://schemas.openxmlformats.org/officeDocument/2006/relationships/image" Target="../media/image16.jpeg"/><Relationship Id="rId9" Type="http://schemas.openxmlformats.org/officeDocument/2006/relationships/hyperlink" Target="https://vibraclean.com/the-role-of-training-in-cleanroom-contamination-control/"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loonylabs.org/2016/06/13/experimental-antibiotic-treats-mrsa/" TargetMode="External"/><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pxhere.com/ko/photo/1620247" TargetMode="External"/><Relationship Id="rId2" Type="http://schemas.openxmlformats.org/officeDocument/2006/relationships/image" Target="../media/image20.jpeg"/><Relationship Id="rId1" Type="http://schemas.openxmlformats.org/officeDocument/2006/relationships/slideLayout" Target="../slideLayouts/slideLayout7.xml"/><Relationship Id="rId5" Type="http://schemas.openxmlformats.org/officeDocument/2006/relationships/hyperlink" Target="https://www.flickr.com/photos/trinitycarefoundation/50129607923/" TargetMode="External"/><Relationship Id="rId4" Type="http://schemas.openxmlformats.org/officeDocument/2006/relationships/image" Target="../media/image21.jpeg"/></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25.jpeg"/><Relationship Id="rId5" Type="http://schemas.openxmlformats.org/officeDocument/2006/relationships/hyperlink" Target="https://www.derrickaviles.com/category/news/health/physiotherapy/" TargetMode="External"/><Relationship Id="rId4" Type="http://schemas.openxmlformats.org/officeDocument/2006/relationships/image" Target="../media/image24.jpeg"/></Relationships>
</file>

<file path=ppt/slides/_rels/slide19.xml.rels><?xml version="1.0" encoding="UTF-8" standalone="yes"?>
<Relationships xmlns="http://schemas.openxmlformats.org/package/2006/relationships"><Relationship Id="rId3" Type="http://schemas.openxmlformats.org/officeDocument/2006/relationships/hyperlink" Target="https://www.who.int/publications/i/item/9789240108042" TargetMode="External"/><Relationship Id="rId2" Type="http://schemas.openxmlformats.org/officeDocument/2006/relationships/hyperlink" Target="https://www.nhs.uk/conditions/meningitis/" TargetMode="External"/><Relationship Id="rId1" Type="http://schemas.openxmlformats.org/officeDocument/2006/relationships/slideLayout" Target="../slideLayouts/slideLayout7.xml"/><Relationship Id="rId5" Type="http://schemas.openxmlformats.org/officeDocument/2006/relationships/hyperlink" Target="https://www.meningitisnow.org/" TargetMode="External"/><Relationship Id="rId4" Type="http://schemas.openxmlformats.org/officeDocument/2006/relationships/hyperlink" Target="https://ukhsa.blog.gov.uk/2025/10/31/what-is-meningitis-symptoms-risks-and-how-to-protect-yourself/"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18.xml"/><Relationship Id="rId6" Type="http://schemas.openxmlformats.org/officeDocument/2006/relationships/hyperlink" Target="https://www.thebluediamondgallery.com/medical/c/comprehensive-health-program.html" TargetMode="External"/><Relationship Id="rId5" Type="http://schemas.openxmlformats.org/officeDocument/2006/relationships/image" Target="../media/image29.jpeg"/><Relationship Id="rId4" Type="http://schemas.openxmlformats.org/officeDocument/2006/relationships/hyperlink" Target="https://trendsanita.it/master-optima-operational-and-lean-excellence-in-healthcare-management/"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peoplesdispatch.org/2023/02/18/stopping-cholera-in-malawi-firefighting-measures-are-not-enough/" TargetMode="External"/><Relationship Id="rId2" Type="http://schemas.openxmlformats.org/officeDocument/2006/relationships/image" Target="../media/image30.jpeg"/><Relationship Id="rId1" Type="http://schemas.openxmlformats.org/officeDocument/2006/relationships/slideLayout" Target="../slideLayouts/slideLayout18.xml"/><Relationship Id="rId4" Type="http://schemas.openxmlformats.org/officeDocument/2006/relationships/image" Target="../media/image31.jpeg"/></Relationships>
</file>

<file path=ppt/slides/_rels/slide2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svg"/><Relationship Id="rId1" Type="http://schemas.openxmlformats.org/officeDocument/2006/relationships/slideLayout" Target="../slideLayouts/slideLayout18.xml"/><Relationship Id="rId4" Type="http://schemas.openxmlformats.org/officeDocument/2006/relationships/hyperlink" Target="https://www.cato.org/blog/new-heritage-backgrounder-addresses-mix-doctors-not-overall-supply" TargetMode="External"/></Relationships>
</file>

<file path=ppt/slides/_rels/slide24.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diagramLayout" Target="../diagrams/layout1.xml"/><Relationship Id="rId7" Type="http://schemas.openxmlformats.org/officeDocument/2006/relationships/image" Target="../media/image34.jpeg"/><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hyperlink" Target="https://www.nurse24.it/specializzazioni/area-clinica/meningite-sintomi-vaccini-prevenzione.html"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DB519-08E4-509E-0E91-185F72BD75D3}"/>
              </a:ext>
            </a:extLst>
          </p:cNvPr>
          <p:cNvSpPr>
            <a:spLocks noGrp="1"/>
          </p:cNvSpPr>
          <p:nvPr>
            <p:ph type="ctrTitle"/>
          </p:nvPr>
        </p:nvSpPr>
        <p:spPr/>
        <p:txBody>
          <a:bodyPr/>
          <a:lstStyle/>
          <a:p>
            <a:r>
              <a:rPr lang="en-GB" b="1"/>
              <a:t>MENINGITIS </a:t>
            </a:r>
          </a:p>
        </p:txBody>
      </p:sp>
      <p:sp>
        <p:nvSpPr>
          <p:cNvPr id="3" name="Subtitle 2">
            <a:extLst>
              <a:ext uri="{FF2B5EF4-FFF2-40B4-BE49-F238E27FC236}">
                <a16:creationId xmlns:a16="http://schemas.microsoft.com/office/drawing/2014/main" id="{F37B90DE-C515-80AE-C478-564BCB1E1479}"/>
              </a:ext>
            </a:extLst>
          </p:cNvPr>
          <p:cNvSpPr>
            <a:spLocks noGrp="1"/>
          </p:cNvSpPr>
          <p:nvPr>
            <p:ph type="subTitle" idx="1"/>
          </p:nvPr>
        </p:nvSpPr>
        <p:spPr>
          <a:xfrm>
            <a:off x="1243852" y="3870979"/>
            <a:ext cx="9144000" cy="1655762"/>
          </a:xfrm>
        </p:spPr>
        <p:txBody>
          <a:bodyPr vert="horz" lIns="91440" tIns="45720" rIns="91440" bIns="45720" rtlCol="0" anchor="t">
            <a:normAutofit/>
          </a:bodyPr>
          <a:lstStyle/>
          <a:p>
            <a:r>
              <a:rPr lang="en-GB">
                <a:latin typeface="Calibri"/>
                <a:ea typeface="Calibri"/>
                <a:cs typeface="Calibri"/>
              </a:rPr>
              <a:t>LCHS 4008</a:t>
            </a:r>
            <a:r>
              <a:rPr lang="en-GB" sz="2000" dirty="0"/>
              <a:t> </a:t>
            </a:r>
            <a:r>
              <a:rPr lang="en-GB" sz="1800" dirty="0"/>
              <a:t> </a:t>
            </a:r>
            <a:r>
              <a:rPr lang="en-GB"/>
              <a:t>Case Study and Discussion</a:t>
            </a:r>
            <a:endParaRPr lang="en-US"/>
          </a:p>
        </p:txBody>
      </p:sp>
      <p:sp>
        <p:nvSpPr>
          <p:cNvPr id="4" name="TextBox 3">
            <a:extLst>
              <a:ext uri="{FF2B5EF4-FFF2-40B4-BE49-F238E27FC236}">
                <a16:creationId xmlns:a16="http://schemas.microsoft.com/office/drawing/2014/main" id="{B505EBBB-090C-E782-AED9-67F7F75576DD}"/>
              </a:ext>
            </a:extLst>
          </p:cNvPr>
          <p:cNvSpPr txBox="1"/>
          <p:nvPr/>
        </p:nvSpPr>
        <p:spPr>
          <a:xfrm>
            <a:off x="10363199" y="5657671"/>
            <a:ext cx="3069772" cy="1200329"/>
          </a:xfrm>
          <a:prstGeom prst="rect">
            <a:avLst/>
          </a:prstGeom>
          <a:noFill/>
        </p:spPr>
        <p:txBody>
          <a:bodyPr wrap="square" lIns="91440" tIns="45720" rIns="91440" bIns="45720" rtlCol="0" anchor="t">
            <a:spAutoFit/>
          </a:bodyPr>
          <a:lstStyle/>
          <a:p>
            <a:r>
              <a:rPr lang="en-GB"/>
              <a:t>Grace Carrera </a:t>
            </a:r>
            <a:endParaRPr lang="en-US"/>
          </a:p>
          <a:p>
            <a:r>
              <a:rPr lang="en-GB" dirty="0"/>
              <a:t>Vilma</a:t>
            </a:r>
          </a:p>
          <a:p>
            <a:r>
              <a:rPr lang="en-GB" dirty="0"/>
              <a:t>Rowena</a:t>
            </a:r>
          </a:p>
          <a:p>
            <a:r>
              <a:rPr lang="en-GB" dirty="0"/>
              <a:t>Gabriel </a:t>
            </a:r>
          </a:p>
        </p:txBody>
      </p:sp>
      <p:pic>
        <p:nvPicPr>
          <p:cNvPr id="8" name="Picture 7" descr="A close-up of a virus">
            <a:extLst>
              <a:ext uri="{FF2B5EF4-FFF2-40B4-BE49-F238E27FC236}">
                <a16:creationId xmlns:a16="http://schemas.microsoft.com/office/drawing/2014/main" id="{A1A28087-5833-FE98-AC7E-9881DAF131C8}"/>
              </a:ext>
            </a:extLst>
          </p:cNvPr>
          <p:cNvPicPr>
            <a:picLocks noChangeAspect="1"/>
          </p:cNvPicPr>
          <p:nvPr/>
        </p:nvPicPr>
        <p:blipFill>
          <a:blip r:embed="rId2">
            <a:alphaModFix amt="47000"/>
            <a:extLst>
              <a:ext uri="{28A0092B-C50C-407E-A947-70E740481C1C}">
                <a14:useLocalDpi xmlns:a14="http://schemas.microsoft.com/office/drawing/2010/main" val="0"/>
              </a:ext>
            </a:extLst>
          </a:blip>
          <a:srcRect l="22470" t="5719" r="-22654" b="-5882"/>
          <a:stretch>
            <a:fillRect/>
          </a:stretch>
        </p:blipFill>
        <p:spPr>
          <a:xfrm>
            <a:off x="2788" y="-765"/>
            <a:ext cx="15751832" cy="7283849"/>
          </a:xfrm>
          <a:prstGeom prst="rect">
            <a:avLst/>
          </a:prstGeom>
        </p:spPr>
      </p:pic>
      <p:sp>
        <p:nvSpPr>
          <p:cNvPr id="5" name="TextBox 4">
            <a:extLst>
              <a:ext uri="{FF2B5EF4-FFF2-40B4-BE49-F238E27FC236}">
                <a16:creationId xmlns:a16="http://schemas.microsoft.com/office/drawing/2014/main" id="{97D9A082-ED7C-996B-A05F-5EB1D1E8601A}"/>
              </a:ext>
            </a:extLst>
          </p:cNvPr>
          <p:cNvSpPr txBox="1"/>
          <p:nvPr/>
        </p:nvSpPr>
        <p:spPr>
          <a:xfrm>
            <a:off x="5810827" y="2563668"/>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16811733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1EF8DC-DF14-5BC8-3EB2-F444B44D986A}"/>
              </a:ext>
            </a:extLst>
          </p:cNvPr>
          <p:cNvSpPr>
            <a:spLocks noGrp="1"/>
          </p:cNvSpPr>
          <p:nvPr>
            <p:ph idx="1"/>
          </p:nvPr>
        </p:nvSpPr>
        <p:spPr>
          <a:xfrm>
            <a:off x="441542" y="183565"/>
            <a:ext cx="11402860" cy="5774192"/>
          </a:xfrm>
        </p:spPr>
        <p:txBody>
          <a:bodyPr vert="horz" lIns="91440" tIns="45720" rIns="91440" bIns="45720" rtlCol="0" anchor="t">
            <a:normAutofit/>
          </a:bodyPr>
          <a:lstStyle/>
          <a:p>
            <a:pPr marL="0" indent="0">
              <a:buNone/>
            </a:pPr>
            <a:r>
              <a:rPr lang="en-GB" sz="3200" b="1">
                <a:solidFill>
                  <a:schemeClr val="accent2"/>
                </a:solidFill>
                <a:latin typeface="Arial"/>
                <a:cs typeface="Arial"/>
              </a:rPr>
              <a:t>Definition</a:t>
            </a:r>
          </a:p>
          <a:p>
            <a:pPr marL="0" indent="0">
              <a:buNone/>
            </a:pPr>
            <a:r>
              <a:rPr lang="en-GB" sz="2400">
                <a:latin typeface="Arial"/>
                <a:ea typeface="+mn-lt"/>
                <a:cs typeface="Arial"/>
              </a:rPr>
              <a:t>Meningitis is an infection that causes swelling of the protective membranes (the meninges) that cover the brain and spinal cord. This swelling can happen very quickly and can be life‑threatening if not treated promptly.</a:t>
            </a:r>
            <a:endParaRPr lang="en-GB" sz="2400">
              <a:latin typeface="Arial"/>
              <a:cs typeface="Arial"/>
            </a:endParaRPr>
          </a:p>
          <a:p>
            <a:pPr marL="0" indent="0">
              <a:buNone/>
            </a:pPr>
            <a:endParaRPr lang="en-GB"/>
          </a:p>
          <a:p>
            <a:pPr marL="0" indent="0">
              <a:buNone/>
            </a:pPr>
            <a:r>
              <a:rPr lang="en-GB"/>
              <a:t> </a:t>
            </a:r>
          </a:p>
        </p:txBody>
      </p:sp>
      <p:pic>
        <p:nvPicPr>
          <p:cNvPr id="2" name="Picture 1">
            <a:hlinkClick r:id="rId2"/>
            <a:extLst>
              <a:ext uri="{FF2B5EF4-FFF2-40B4-BE49-F238E27FC236}">
                <a16:creationId xmlns:a16="http://schemas.microsoft.com/office/drawing/2014/main" id="{8E56488F-E227-A7A5-23B6-DE03EF738C43}"/>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759" y="2369592"/>
            <a:ext cx="4702923" cy="3067124"/>
          </a:xfrm>
          <a:prstGeom prst="rect">
            <a:avLst/>
          </a:prstGeom>
        </p:spPr>
      </p:pic>
      <p:sp>
        <p:nvSpPr>
          <p:cNvPr id="5" name="TextBox 4">
            <a:extLst>
              <a:ext uri="{FF2B5EF4-FFF2-40B4-BE49-F238E27FC236}">
                <a16:creationId xmlns:a16="http://schemas.microsoft.com/office/drawing/2014/main" id="{D7206760-B1C7-3426-BC95-68503C6CB11D}"/>
              </a:ext>
            </a:extLst>
          </p:cNvPr>
          <p:cNvSpPr txBox="1"/>
          <p:nvPr/>
        </p:nvSpPr>
        <p:spPr>
          <a:xfrm>
            <a:off x="5181600" y="2514600"/>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33EE1533-E6BE-9A16-1BFA-ACBEEF370771}"/>
              </a:ext>
            </a:extLst>
          </p:cNvPr>
          <p:cNvSpPr txBox="1"/>
          <p:nvPr/>
        </p:nvSpPr>
        <p:spPr>
          <a:xfrm>
            <a:off x="4531951" y="2375467"/>
            <a:ext cx="1828800" cy="1828800"/>
          </a:xfrm>
          <a:prstGeom prst="rect">
            <a:avLst/>
          </a:prstGeom>
          <a:noFill/>
        </p:spPr>
        <p:txBody>
          <a:bodyPr wrap="square" rtlCol="0">
            <a:spAutoFit/>
          </a:bodyPr>
          <a:lstStyle/>
          <a:p>
            <a:pPr algn="l"/>
            <a:endParaRPr lang="en-US"/>
          </a:p>
        </p:txBody>
      </p:sp>
      <p:sp>
        <p:nvSpPr>
          <p:cNvPr id="10" name="TextBox 9">
            <a:hlinkClick r:id="rId2"/>
            <a:extLst>
              <a:ext uri="{FF2B5EF4-FFF2-40B4-BE49-F238E27FC236}">
                <a16:creationId xmlns:a16="http://schemas.microsoft.com/office/drawing/2014/main" id="{0E56CA9B-A971-0F42-AC43-43B973135F96}"/>
              </a:ext>
            </a:extLst>
          </p:cNvPr>
          <p:cNvSpPr txBox="1"/>
          <p:nvPr/>
        </p:nvSpPr>
        <p:spPr>
          <a:xfrm>
            <a:off x="347598" y="5391183"/>
            <a:ext cx="5468317" cy="307777"/>
          </a:xfrm>
          <a:prstGeom prst="rect">
            <a:avLst/>
          </a:prstGeom>
          <a:noFill/>
        </p:spPr>
        <p:txBody>
          <a:bodyPr wrap="square" lIns="91440" tIns="45720" rIns="91440" bIns="45720" anchor="t">
            <a:spAutoFit/>
          </a:bodyPr>
          <a:lstStyle/>
          <a:p>
            <a:r>
              <a:rPr lang="es-ES" sz="1400" dirty="0"/>
              <a:t> </a:t>
            </a:r>
            <a:r>
              <a:rPr lang="es-ES" sz="1400" err="1"/>
              <a:t>Startstemcells.com</a:t>
            </a:r>
            <a:endParaRPr lang="en-US" sz="1400"/>
          </a:p>
        </p:txBody>
      </p:sp>
      <p:sp>
        <p:nvSpPr>
          <p:cNvPr id="11" name="TextBox 10">
            <a:extLst>
              <a:ext uri="{FF2B5EF4-FFF2-40B4-BE49-F238E27FC236}">
                <a16:creationId xmlns:a16="http://schemas.microsoft.com/office/drawing/2014/main" id="{3F6AE7BE-7920-DEF8-DA07-7F97C5E909C6}"/>
              </a:ext>
            </a:extLst>
          </p:cNvPr>
          <p:cNvSpPr txBox="1"/>
          <p:nvPr/>
        </p:nvSpPr>
        <p:spPr>
          <a:xfrm>
            <a:off x="6612112" y="6134575"/>
            <a:ext cx="2938268" cy="307777"/>
          </a:xfrm>
          <a:prstGeom prst="rect">
            <a:avLst/>
          </a:prstGeom>
          <a:noFill/>
        </p:spPr>
        <p:txBody>
          <a:bodyPr wrap="square" lIns="91440" tIns="45720" rIns="91440" bIns="45720" rtlCol="0" anchor="t">
            <a:spAutoFit/>
          </a:bodyPr>
          <a:lstStyle/>
          <a:p>
            <a:pPr algn="l"/>
            <a:r>
              <a:rPr lang="es-ES" sz="1400"/>
              <a:t>Stock.adobe.com</a:t>
            </a:r>
            <a:endParaRPr lang="en-US" sz="1400"/>
          </a:p>
        </p:txBody>
      </p:sp>
      <p:pic>
        <p:nvPicPr>
          <p:cNvPr id="12" name="Picture 11">
            <a:extLst>
              <a:ext uri="{FF2B5EF4-FFF2-40B4-BE49-F238E27FC236}">
                <a16:creationId xmlns:a16="http://schemas.microsoft.com/office/drawing/2014/main" id="{22BCBB18-5D30-8817-8709-EB84751C94E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2371243"/>
            <a:ext cx="4444116" cy="3766861"/>
          </a:xfrm>
          <a:prstGeom prst="rect">
            <a:avLst/>
          </a:prstGeom>
        </p:spPr>
      </p:pic>
    </p:spTree>
    <p:extLst>
      <p:ext uri="{BB962C8B-B14F-4D97-AF65-F5344CB8AC3E}">
        <p14:creationId xmlns:p14="http://schemas.microsoft.com/office/powerpoint/2010/main" val="31807635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2D54D5-E9A7-E108-C41F-1D67DE631801}"/>
              </a:ext>
            </a:extLst>
          </p:cNvPr>
          <p:cNvSpPr>
            <a:spLocks noGrp="1"/>
          </p:cNvSpPr>
          <p:nvPr>
            <p:ph idx="1"/>
          </p:nvPr>
        </p:nvSpPr>
        <p:spPr>
          <a:xfrm>
            <a:off x="838200" y="141514"/>
            <a:ext cx="10515600" cy="6585857"/>
          </a:xfrm>
        </p:spPr>
        <p:txBody>
          <a:bodyPr>
            <a:normAutofit fontScale="92500" lnSpcReduction="20000"/>
          </a:bodyPr>
          <a:lstStyle/>
          <a:p>
            <a:pPr marL="0" indent="0">
              <a:buNone/>
            </a:pPr>
            <a:r>
              <a:rPr lang="en-GB"/>
              <a:t>To better understand the impact of meningitis, we are going to analyse a case provided .</a:t>
            </a:r>
          </a:p>
          <a:p>
            <a:pPr marL="0" indent="0">
              <a:buNone/>
            </a:pPr>
            <a:endParaRPr lang="en-GB"/>
          </a:p>
          <a:p>
            <a:pPr marL="0" indent="0">
              <a:buNone/>
            </a:pPr>
            <a:r>
              <a:rPr lang="en-GB" sz="3600" b="1">
                <a:solidFill>
                  <a:schemeClr val="accent6"/>
                </a:solidFill>
              </a:rPr>
              <a:t>Question for discussion</a:t>
            </a:r>
            <a:endParaRPr lang="en-GB" sz="2000" b="1">
              <a:solidFill>
                <a:schemeClr val="accent6"/>
              </a:solidFill>
            </a:endParaRPr>
          </a:p>
          <a:p>
            <a:pPr marL="0" indent="0">
              <a:buNone/>
            </a:pPr>
            <a:endParaRPr lang="en-GB" sz="2000"/>
          </a:p>
          <a:p>
            <a:pPr marL="0" indent="0">
              <a:buNone/>
            </a:pPr>
            <a:r>
              <a:rPr lang="en-GB"/>
              <a:t>This brings us to some key discussion questions about outbreaks: </a:t>
            </a:r>
          </a:p>
          <a:p>
            <a:pPr marL="0" indent="0">
              <a:buNone/>
            </a:pPr>
            <a:endParaRPr lang="en-GB"/>
          </a:p>
          <a:p>
            <a:pPr lvl="0"/>
            <a:r>
              <a:rPr lang="en-GB"/>
              <a:t> What are the main approaches and strategies that could be used to </a:t>
            </a:r>
            <a:r>
              <a:rPr lang="en-GB" b="1"/>
              <a:t>measure</a:t>
            </a:r>
            <a:r>
              <a:rPr lang="en-GB"/>
              <a:t> an infectious disease outbreak?</a:t>
            </a:r>
          </a:p>
          <a:p>
            <a:pPr lvl="0"/>
            <a:r>
              <a:rPr lang="en-GB"/>
              <a:t>What are the main approaches and strategies that could be used to </a:t>
            </a:r>
            <a:r>
              <a:rPr lang="en-GB" b="1"/>
              <a:t>monitor</a:t>
            </a:r>
            <a:r>
              <a:rPr lang="en-GB"/>
              <a:t> an infectious disease outbreak?</a:t>
            </a:r>
          </a:p>
          <a:p>
            <a:pPr lvl="0"/>
            <a:r>
              <a:rPr lang="en-GB"/>
              <a:t>What are the main approaches and strategies that could be used to </a:t>
            </a:r>
            <a:r>
              <a:rPr lang="en-GB" b="1"/>
              <a:t>control</a:t>
            </a:r>
            <a:r>
              <a:rPr lang="en-GB"/>
              <a:t> an infectious disease outbreak?</a:t>
            </a:r>
          </a:p>
          <a:p>
            <a:pPr lvl="0"/>
            <a:r>
              <a:rPr lang="en-GB"/>
              <a:t> What </a:t>
            </a:r>
            <a:r>
              <a:rPr lang="en-GB" b="1"/>
              <a:t>policy</a:t>
            </a:r>
            <a:r>
              <a:rPr lang="en-GB"/>
              <a:t> and strategies are available to the </a:t>
            </a:r>
            <a:r>
              <a:rPr lang="en-GB" b="1"/>
              <a:t>UK government</a:t>
            </a:r>
            <a:r>
              <a:rPr lang="en-GB"/>
              <a:t> to maintain public health? </a:t>
            </a:r>
          </a:p>
          <a:p>
            <a:pPr lvl="0"/>
            <a:r>
              <a:rPr lang="en-GB"/>
              <a:t>What  health education  will you give  to the school to prevent meningitis outbreak?</a:t>
            </a:r>
          </a:p>
          <a:p>
            <a:pPr lvl="0"/>
            <a:endParaRPr lang="en-GB"/>
          </a:p>
          <a:p>
            <a:pPr marL="0" indent="0">
              <a:buNone/>
            </a:pPr>
            <a:endParaRPr lang="en-GB"/>
          </a:p>
        </p:txBody>
      </p:sp>
    </p:spTree>
    <p:extLst>
      <p:ext uri="{BB962C8B-B14F-4D97-AF65-F5344CB8AC3E}">
        <p14:creationId xmlns:p14="http://schemas.microsoft.com/office/powerpoint/2010/main" val="2686605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33E0CA-B3DF-D2CC-34C0-F9EAD7DEBFFD}"/>
              </a:ext>
            </a:extLst>
          </p:cNvPr>
          <p:cNvSpPr>
            <a:spLocks noGrp="1"/>
          </p:cNvSpPr>
          <p:nvPr>
            <p:ph type="title"/>
          </p:nvPr>
        </p:nvSpPr>
        <p:spPr>
          <a:xfrm>
            <a:off x="6104543" y="382657"/>
            <a:ext cx="4977976" cy="893757"/>
          </a:xfrm>
        </p:spPr>
        <p:txBody>
          <a:bodyPr>
            <a:normAutofit/>
          </a:bodyPr>
          <a:lstStyle/>
          <a:p>
            <a:r>
              <a:rPr lang="en-US" sz="3200" b="1">
                <a:solidFill>
                  <a:schemeClr val="accent2"/>
                </a:solidFill>
                <a:latin typeface="Arial"/>
                <a:cs typeface="Arial"/>
              </a:rPr>
              <a:t>Measuring Meningitis</a:t>
            </a:r>
            <a:endParaRPr lang="en-US" sz="3200">
              <a:solidFill>
                <a:schemeClr val="accent2"/>
              </a:solidFill>
            </a:endParaRPr>
          </a:p>
        </p:txBody>
      </p:sp>
      <p:pic>
        <p:nvPicPr>
          <p:cNvPr id="26" name="Graphic 25" descr="Security Camera">
            <a:extLst>
              <a:ext uri="{FF2B5EF4-FFF2-40B4-BE49-F238E27FC236}">
                <a16:creationId xmlns:a16="http://schemas.microsoft.com/office/drawing/2014/main" id="{53187CAD-6BB8-A18D-99A0-2339DC4E85D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B224CC19-3C9A-EE05-3B14-C78829FEF5B8}"/>
              </a:ext>
            </a:extLst>
          </p:cNvPr>
          <p:cNvSpPr>
            <a:spLocks noGrp="1"/>
          </p:cNvSpPr>
          <p:nvPr>
            <p:ph idx="1"/>
          </p:nvPr>
        </p:nvSpPr>
        <p:spPr>
          <a:xfrm>
            <a:off x="6101780" y="1155417"/>
            <a:ext cx="5974902" cy="5196907"/>
          </a:xfrm>
        </p:spPr>
        <p:txBody>
          <a:bodyPr vert="horz" lIns="91440" tIns="45720" rIns="91440" bIns="45720" rtlCol="0" anchor="ctr">
            <a:noAutofit/>
          </a:bodyPr>
          <a:lstStyle/>
          <a:p>
            <a:pPr>
              <a:buNone/>
            </a:pPr>
            <a:r>
              <a:rPr lang="en-US" sz="2400" b="1">
                <a:solidFill>
                  <a:schemeClr val="tx2"/>
                </a:solidFill>
                <a:ea typeface="+mn-lt"/>
                <a:cs typeface="+mn-lt"/>
              </a:rPr>
              <a:t>Recent Surveillance Data</a:t>
            </a:r>
            <a:endParaRPr lang="en-US" sz="2400">
              <a:solidFill>
                <a:schemeClr val="tx2"/>
              </a:solidFill>
            </a:endParaRPr>
          </a:p>
          <a:p>
            <a:r>
              <a:rPr lang="en-US" sz="2000">
                <a:solidFill>
                  <a:schemeClr val="tx2"/>
                </a:solidFill>
                <a:latin typeface="Arial"/>
                <a:ea typeface="+mn-lt"/>
                <a:cs typeface="Arial"/>
              </a:rPr>
              <a:t>378 laboratory‑confirmed IMD cases reported in England in 2024/25.</a:t>
            </a:r>
            <a:endParaRPr lang="en-US" sz="2000">
              <a:solidFill>
                <a:schemeClr val="tx2"/>
              </a:solidFill>
              <a:latin typeface="Arial"/>
              <a:cs typeface="Arial"/>
            </a:endParaRPr>
          </a:p>
          <a:p>
            <a:r>
              <a:rPr lang="en-US" sz="2000">
                <a:solidFill>
                  <a:schemeClr val="tx2"/>
                </a:solidFill>
                <a:latin typeface="Arial"/>
                <a:ea typeface="+mn-lt"/>
                <a:cs typeface="Arial"/>
              </a:rPr>
              <a:t>340 cases reported in 2023/24.</a:t>
            </a:r>
            <a:endParaRPr lang="en-US" sz="2000">
              <a:solidFill>
                <a:schemeClr val="tx2"/>
              </a:solidFill>
              <a:latin typeface="Arial"/>
              <a:cs typeface="Arial"/>
            </a:endParaRPr>
          </a:p>
          <a:p>
            <a:r>
              <a:rPr lang="en-US" sz="2000">
                <a:solidFill>
                  <a:schemeClr val="tx2"/>
                </a:solidFill>
                <a:latin typeface="Arial"/>
                <a:ea typeface="+mn-lt"/>
                <a:cs typeface="Arial"/>
              </a:rPr>
              <a:t>Indicates a gradual return to pre‑pandemic patterns.</a:t>
            </a:r>
            <a:endParaRPr lang="en-US" sz="2000">
              <a:solidFill>
                <a:schemeClr val="tx2"/>
              </a:solidFill>
              <a:latin typeface="Arial"/>
              <a:cs typeface="Arial"/>
            </a:endParaRPr>
          </a:p>
          <a:p>
            <a:endParaRPr lang="en-US" sz="2000">
              <a:solidFill>
                <a:schemeClr val="tx2"/>
              </a:solidFill>
              <a:latin typeface="Arial"/>
              <a:ea typeface="+mn-lt"/>
              <a:cs typeface="Arial"/>
            </a:endParaRPr>
          </a:p>
          <a:p>
            <a:pPr>
              <a:buNone/>
            </a:pPr>
            <a:r>
              <a:rPr lang="en-US" sz="2400" b="1">
                <a:solidFill>
                  <a:schemeClr val="tx2"/>
                </a:solidFill>
                <a:latin typeface="Arial"/>
                <a:ea typeface="+mn-lt"/>
                <a:cs typeface="Arial"/>
              </a:rPr>
              <a:t>Incidence Rate</a:t>
            </a:r>
            <a:endParaRPr lang="en-US" sz="2400">
              <a:solidFill>
                <a:schemeClr val="tx2"/>
              </a:solidFill>
              <a:latin typeface="Arial"/>
              <a:cs typeface="Arial"/>
            </a:endParaRPr>
          </a:p>
          <a:p>
            <a:pPr>
              <a:buFont typeface="Arial"/>
              <a:buChar char="•"/>
            </a:pPr>
            <a:r>
              <a:rPr lang="en-US" sz="2000">
                <a:solidFill>
                  <a:schemeClr val="tx2"/>
                </a:solidFill>
                <a:ea typeface="+mn-lt"/>
                <a:cs typeface="+mn-lt"/>
              </a:rPr>
              <a:t>Current incidence estimated at </a:t>
            </a:r>
            <a:r>
              <a:rPr lang="en-US" sz="2000" b="1">
                <a:solidFill>
                  <a:schemeClr val="tx2"/>
                </a:solidFill>
                <a:ea typeface="+mn-lt"/>
                <a:cs typeface="+mn-lt"/>
              </a:rPr>
              <a:t>0.6–0.7 per 100,000</a:t>
            </a:r>
            <a:r>
              <a:rPr lang="en-US" sz="2000">
                <a:solidFill>
                  <a:schemeClr val="tx2"/>
                </a:solidFill>
                <a:ea typeface="+mn-lt"/>
                <a:cs typeface="+mn-lt"/>
              </a:rPr>
              <a:t>.</a:t>
            </a:r>
            <a:endParaRPr lang="en-US" sz="2000">
              <a:solidFill>
                <a:schemeClr val="tx2"/>
              </a:solidFill>
            </a:endParaRPr>
          </a:p>
          <a:p>
            <a:pPr>
              <a:buFont typeface="Arial"/>
              <a:buChar char="•"/>
            </a:pPr>
            <a:r>
              <a:rPr lang="en-US" sz="2000">
                <a:solidFill>
                  <a:schemeClr val="tx2"/>
                </a:solidFill>
                <a:ea typeface="+mn-lt"/>
                <a:cs typeface="+mn-lt"/>
              </a:rPr>
              <a:t>Shows a sustained long‑term decline.</a:t>
            </a:r>
          </a:p>
          <a:p>
            <a:pPr marL="0" indent="0">
              <a:buNone/>
            </a:pPr>
            <a:endParaRPr lang="en-US" sz="2000">
              <a:solidFill>
                <a:schemeClr val="tx2"/>
              </a:solidFill>
              <a:latin typeface="Aptos" panose="02110004020202020204"/>
              <a:cs typeface="Arial"/>
            </a:endParaRPr>
          </a:p>
          <a:p>
            <a:pPr marL="0" indent="0">
              <a:buNone/>
            </a:pPr>
            <a:r>
              <a:rPr lang="en-US" sz="2000">
                <a:solidFill>
                  <a:schemeClr val="tx2"/>
                </a:solidFill>
                <a:ea typeface="+mn-lt"/>
                <a:cs typeface="+mn-lt"/>
              </a:rPr>
              <a:t>                                                                             (UKHSA, 2025) </a:t>
            </a:r>
          </a:p>
        </p:txBody>
      </p:sp>
      <p:grpSp>
        <p:nvGrpSpPr>
          <p:cNvPr id="33" name="Group 32">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34" name="Freeform: Shape 33">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691950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D32A217-48F6-5028-A508-836FB7759DB6}"/>
              </a:ext>
            </a:extLst>
          </p:cNvPr>
          <p:cNvSpPr>
            <a:spLocks noGrp="1"/>
          </p:cNvSpPr>
          <p:nvPr>
            <p:ph type="title"/>
          </p:nvPr>
        </p:nvSpPr>
        <p:spPr>
          <a:xfrm>
            <a:off x="640080" y="1243013"/>
            <a:ext cx="3855720" cy="4371974"/>
          </a:xfrm>
        </p:spPr>
        <p:txBody>
          <a:bodyPr>
            <a:normAutofit/>
          </a:bodyPr>
          <a:lstStyle/>
          <a:p>
            <a:r>
              <a:rPr lang="en-US" sz="3600" b="1">
                <a:solidFill>
                  <a:schemeClr val="tx2"/>
                </a:solidFill>
                <a:latin typeface="Arial"/>
                <a:cs typeface="Arial"/>
              </a:rPr>
              <a:t>Mortality and Morbidity Data</a:t>
            </a:r>
          </a:p>
        </p:txBody>
      </p:sp>
      <p:sp>
        <p:nvSpPr>
          <p:cNvPr id="3" name="Content Placeholder 2">
            <a:extLst>
              <a:ext uri="{FF2B5EF4-FFF2-40B4-BE49-F238E27FC236}">
                <a16:creationId xmlns:a16="http://schemas.microsoft.com/office/drawing/2014/main" id="{911E1F62-4463-93A7-240C-E6EDA8F37023}"/>
              </a:ext>
            </a:extLst>
          </p:cNvPr>
          <p:cNvSpPr>
            <a:spLocks noGrp="1"/>
          </p:cNvSpPr>
          <p:nvPr>
            <p:ph idx="1"/>
          </p:nvPr>
        </p:nvSpPr>
        <p:spPr>
          <a:xfrm>
            <a:off x="5180557" y="209684"/>
            <a:ext cx="6995743" cy="6336835"/>
          </a:xfrm>
        </p:spPr>
        <p:txBody>
          <a:bodyPr vert="horz" lIns="91440" tIns="45720" rIns="91440" bIns="45720" rtlCol="0" anchor="ctr">
            <a:normAutofit/>
          </a:bodyPr>
          <a:lstStyle/>
          <a:p>
            <a:pPr marL="0" indent="0">
              <a:buNone/>
            </a:pPr>
            <a:r>
              <a:rPr lang="en-US" sz="2400" b="1">
                <a:solidFill>
                  <a:schemeClr val="accent2"/>
                </a:solidFill>
                <a:latin typeface="Arial"/>
                <a:ea typeface="+mn-lt"/>
                <a:cs typeface="Arial"/>
              </a:rPr>
              <a:t>Morbidity</a:t>
            </a:r>
          </a:p>
          <a:p>
            <a:r>
              <a:rPr lang="en-GB" sz="2000" err="1">
                <a:solidFill>
                  <a:schemeClr val="tx2"/>
                </a:solidFill>
                <a:latin typeface="Arial"/>
                <a:ea typeface="+mn-lt"/>
                <a:cs typeface="Arial"/>
              </a:rPr>
              <a:t>MenB</a:t>
            </a:r>
            <a:r>
              <a:rPr lang="en-GB" sz="2000">
                <a:solidFill>
                  <a:schemeClr val="tx2"/>
                </a:solidFill>
                <a:latin typeface="Arial"/>
                <a:ea typeface="+mn-lt"/>
                <a:cs typeface="Arial"/>
              </a:rPr>
              <a:t> remains</a:t>
            </a:r>
            <a:r>
              <a:rPr lang="en-US" sz="2000">
                <a:solidFill>
                  <a:schemeClr val="tx2"/>
                </a:solidFill>
                <a:latin typeface="Arial"/>
                <a:ea typeface="+mn-lt"/>
                <a:cs typeface="Arial"/>
              </a:rPr>
              <a:t> the predominant strain, accounting for 82.6% of all confirmed cases in 2024/25</a:t>
            </a:r>
          </a:p>
          <a:p>
            <a:r>
              <a:rPr lang="en-US" sz="2000">
                <a:solidFill>
                  <a:schemeClr val="tx2"/>
                </a:solidFill>
                <a:latin typeface="Arial"/>
                <a:ea typeface="+mn-lt"/>
                <a:cs typeface="Arial"/>
              </a:rPr>
              <a:t>IMD incidence remains below 1 per 100,000 population, consistent with long‑term declining trends supported by</a:t>
            </a:r>
            <a:r>
              <a:rPr lang="en-GB" sz="2000">
                <a:solidFill>
                  <a:schemeClr val="tx2"/>
                </a:solidFill>
                <a:latin typeface="Arial"/>
                <a:ea typeface="+mn-lt"/>
                <a:cs typeface="Arial"/>
              </a:rPr>
              <a:t> </a:t>
            </a:r>
            <a:r>
              <a:rPr lang="en-GB" sz="2000" err="1">
                <a:solidFill>
                  <a:schemeClr val="tx2"/>
                </a:solidFill>
                <a:latin typeface="Arial"/>
                <a:ea typeface="+mn-lt"/>
                <a:cs typeface="Arial"/>
              </a:rPr>
              <a:t>MenB</a:t>
            </a:r>
            <a:r>
              <a:rPr lang="en-GB" sz="2000">
                <a:solidFill>
                  <a:schemeClr val="tx2"/>
                </a:solidFill>
                <a:latin typeface="Arial"/>
                <a:ea typeface="+mn-lt"/>
                <a:cs typeface="Arial"/>
              </a:rPr>
              <a:t> and </a:t>
            </a:r>
            <a:r>
              <a:rPr lang="en-GB" sz="2000" err="1">
                <a:solidFill>
                  <a:schemeClr val="tx2"/>
                </a:solidFill>
                <a:latin typeface="Arial"/>
                <a:ea typeface="+mn-lt"/>
                <a:cs typeface="Arial"/>
              </a:rPr>
              <a:t>MenACWY</a:t>
            </a:r>
            <a:r>
              <a:rPr lang="en-GB" sz="2000">
                <a:solidFill>
                  <a:schemeClr val="tx2"/>
                </a:solidFill>
                <a:latin typeface="Arial"/>
                <a:ea typeface="+mn-lt"/>
                <a:cs typeface="Arial"/>
              </a:rPr>
              <a:t> </a:t>
            </a:r>
            <a:r>
              <a:rPr lang="en-US" sz="2000">
                <a:solidFill>
                  <a:schemeClr val="tx2"/>
                </a:solidFill>
                <a:latin typeface="Arial"/>
                <a:ea typeface="+mn-lt"/>
                <a:cs typeface="Arial"/>
              </a:rPr>
              <a:t>vaccination </a:t>
            </a:r>
            <a:r>
              <a:rPr lang="en-US" sz="2000" err="1">
                <a:solidFill>
                  <a:schemeClr val="tx2"/>
                </a:solidFill>
                <a:latin typeface="Arial"/>
                <a:ea typeface="+mn-lt"/>
                <a:cs typeface="Arial"/>
              </a:rPr>
              <a:t>programmes</a:t>
            </a:r>
            <a:r>
              <a:rPr lang="en-US" sz="2000">
                <a:solidFill>
                  <a:schemeClr val="tx2"/>
                </a:solidFill>
                <a:latin typeface="Arial"/>
                <a:ea typeface="+mn-lt"/>
                <a:cs typeface="Arial"/>
              </a:rPr>
              <a:t>.</a:t>
            </a:r>
            <a:endParaRPr lang="en-US" sz="2000">
              <a:solidFill>
                <a:schemeClr val="tx2"/>
              </a:solidFill>
              <a:latin typeface="Arial"/>
              <a:cs typeface="Arial"/>
            </a:endParaRPr>
          </a:p>
          <a:p>
            <a:endParaRPr lang="en-US" sz="2000">
              <a:solidFill>
                <a:schemeClr val="tx2"/>
              </a:solidFill>
              <a:latin typeface="Arial"/>
              <a:ea typeface="+mn-lt"/>
              <a:cs typeface="Arial"/>
            </a:endParaRPr>
          </a:p>
          <a:p>
            <a:pPr marL="0" indent="0">
              <a:buNone/>
            </a:pPr>
            <a:r>
              <a:rPr lang="en-US" sz="2400" b="1">
                <a:solidFill>
                  <a:schemeClr val="accent2"/>
                </a:solidFill>
                <a:latin typeface="Arial"/>
                <a:ea typeface="+mn-lt"/>
                <a:cs typeface="Arial"/>
              </a:rPr>
              <a:t>Mortality </a:t>
            </a:r>
          </a:p>
          <a:p>
            <a:pPr marL="0" indent="0">
              <a:buNone/>
            </a:pPr>
            <a:r>
              <a:rPr lang="en-US" sz="2000">
                <a:solidFill>
                  <a:schemeClr val="tx2"/>
                </a:solidFill>
                <a:latin typeface="Arial"/>
                <a:ea typeface="+mn-lt"/>
                <a:cs typeface="Arial"/>
              </a:rPr>
              <a:t>• The provisional case fatality ratio (CFR) for IMD in England in 2024/25 was 8.2%, representing 31 deaths among 378 confirmed cases</a:t>
            </a:r>
          </a:p>
          <a:p>
            <a:pPr marL="0" indent="0">
              <a:buNone/>
            </a:pPr>
            <a:r>
              <a:rPr lang="en-US" sz="2000">
                <a:solidFill>
                  <a:schemeClr val="tx2"/>
                </a:solidFill>
                <a:latin typeface="Arial"/>
                <a:ea typeface="+mn-lt"/>
                <a:cs typeface="Arial"/>
              </a:rPr>
              <a:t>• Deaths were identified through linkage with Office for National Statistics (ONS) death registrations, including deaths within 28 days of sample date.</a:t>
            </a:r>
          </a:p>
          <a:p>
            <a:pPr marL="0" indent="0">
              <a:buNone/>
            </a:pPr>
            <a:endParaRPr lang="en-US" sz="1800">
              <a:solidFill>
                <a:schemeClr val="tx2"/>
              </a:solidFill>
              <a:latin typeface="Arial"/>
              <a:cs typeface="Arial"/>
            </a:endParaRPr>
          </a:p>
          <a:p>
            <a:pPr marL="0" indent="0">
              <a:buNone/>
            </a:pPr>
            <a:r>
              <a:rPr lang="en-US" sz="1800">
                <a:solidFill>
                  <a:schemeClr val="tx2"/>
                </a:solidFill>
                <a:latin typeface="Aptos"/>
                <a:cs typeface="Arial"/>
              </a:rPr>
              <a:t>                                                                                                       (UKHSA, 2025)</a:t>
            </a:r>
            <a:endParaRPr lang="en-US" sz="1800">
              <a:solidFill>
                <a:schemeClr val="tx2"/>
              </a:solidFill>
            </a:endParaRPr>
          </a:p>
        </p:txBody>
      </p:sp>
    </p:spTree>
    <p:extLst>
      <p:ext uri="{BB962C8B-B14F-4D97-AF65-F5344CB8AC3E}">
        <p14:creationId xmlns:p14="http://schemas.microsoft.com/office/powerpoint/2010/main" val="26071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6FCCA-33F8-9427-252D-5FC89E178432}"/>
              </a:ext>
            </a:extLst>
          </p:cNvPr>
          <p:cNvSpPr txBox="1">
            <a:spLocks noGrp="1"/>
          </p:cNvSpPr>
          <p:nvPr>
            <p:ph type="title"/>
          </p:nvPr>
        </p:nvSpPr>
        <p:spPr>
          <a:xfrm>
            <a:off x="808638" y="-1898"/>
            <a:ext cx="10386831" cy="716952"/>
          </a:xfrm>
        </p:spPr>
        <p:txBody>
          <a:bodyPr>
            <a:normAutofit/>
          </a:bodyPr>
          <a:lstStyle/>
          <a:p>
            <a:r>
              <a:rPr lang="en-GB" sz="3200" b="1">
                <a:solidFill>
                  <a:schemeClr val="accent2"/>
                </a:solidFill>
                <a:latin typeface="Arial"/>
                <a:ea typeface="+mj-lt"/>
                <a:cs typeface="Arial"/>
              </a:rPr>
              <a:t>Latest UK Hospital &amp; Surveillance Data (2023–2025)</a:t>
            </a:r>
            <a:r>
              <a:rPr lang="en-GB" sz="3200">
                <a:solidFill>
                  <a:srgbClr val="E97132"/>
                </a:solidFill>
                <a:latin typeface="Arial"/>
                <a:ea typeface="+mj-lt"/>
                <a:cs typeface="Arial"/>
              </a:rPr>
              <a:t> </a:t>
            </a:r>
            <a:endParaRPr lang="en-US" sz="3200">
              <a:latin typeface="Arial"/>
              <a:cs typeface="Arial"/>
            </a:endParaRPr>
          </a:p>
        </p:txBody>
      </p:sp>
      <p:sp>
        <p:nvSpPr>
          <p:cNvPr id="5" name="Content Placeholder 4">
            <a:extLst>
              <a:ext uri="{FF2B5EF4-FFF2-40B4-BE49-F238E27FC236}">
                <a16:creationId xmlns:a16="http://schemas.microsoft.com/office/drawing/2014/main" id="{96004117-30C5-C785-35AB-CB9D75C5504E}"/>
              </a:ext>
            </a:extLst>
          </p:cNvPr>
          <p:cNvSpPr>
            <a:spLocks noGrp="1"/>
          </p:cNvSpPr>
          <p:nvPr>
            <p:ph idx="1"/>
          </p:nvPr>
        </p:nvSpPr>
        <p:spPr>
          <a:xfrm>
            <a:off x="806886" y="719161"/>
            <a:ext cx="10954009" cy="6125856"/>
          </a:xfrm>
        </p:spPr>
        <p:txBody>
          <a:bodyPr vert="horz" lIns="91440" tIns="45720" rIns="91440" bIns="45720" rtlCol="0" anchor="t">
            <a:normAutofit/>
          </a:bodyPr>
          <a:lstStyle/>
          <a:p>
            <a:pPr marL="0" indent="0">
              <a:buNone/>
            </a:pPr>
            <a:r>
              <a:rPr lang="en-US" sz="2400" b="1">
                <a:latin typeface="Arial"/>
                <a:ea typeface="+mn-lt"/>
                <a:cs typeface="Arial"/>
              </a:rPr>
              <a:t>England - Latest Confirmed Hospital/Lab Cases </a:t>
            </a:r>
            <a:endParaRPr lang="en-US" sz="2400" b="1">
              <a:latin typeface="Arial"/>
              <a:cs typeface="Arial"/>
            </a:endParaRPr>
          </a:p>
          <a:p>
            <a:r>
              <a:rPr lang="en-US" sz="2400">
                <a:latin typeface="Arial"/>
                <a:ea typeface="+mn-lt"/>
                <a:cs typeface="Arial"/>
              </a:rPr>
              <a:t>341 confirmed cases of invasive meningococcal disease (IMD) in 2023/24. </a:t>
            </a:r>
          </a:p>
          <a:p>
            <a:pPr marL="0" indent="0">
              <a:buNone/>
            </a:pPr>
            <a:r>
              <a:rPr lang="en-US" sz="2400">
                <a:latin typeface="Arial"/>
                <a:ea typeface="+mn-lt"/>
                <a:cs typeface="Arial"/>
              </a:rPr>
              <a:t>• 127 confirmed cases from Jan–Mar 2025.</a:t>
            </a:r>
          </a:p>
          <a:p>
            <a:pPr marL="0" indent="0">
              <a:buNone/>
            </a:pPr>
            <a:endParaRPr lang="en-US" sz="2400">
              <a:latin typeface="Arial"/>
              <a:cs typeface="Arial"/>
            </a:endParaRPr>
          </a:p>
          <a:p>
            <a:pPr marL="0" indent="0">
              <a:buNone/>
            </a:pPr>
            <a:endParaRPr lang="en-US" sz="2400">
              <a:latin typeface="Arial"/>
              <a:ea typeface="+mn-lt"/>
              <a:cs typeface="Arial"/>
            </a:endParaRPr>
          </a:p>
          <a:p>
            <a:pPr marL="0" indent="0">
              <a:buNone/>
            </a:pPr>
            <a:endParaRPr lang="en-US" sz="2400">
              <a:latin typeface="Arial"/>
              <a:ea typeface="+mn-lt"/>
              <a:cs typeface="Arial"/>
            </a:endParaRPr>
          </a:p>
          <a:p>
            <a:pPr marL="0" indent="0">
              <a:buNone/>
            </a:pPr>
            <a:endParaRPr lang="en-US" sz="2400">
              <a:latin typeface="Arial"/>
              <a:ea typeface="+mn-lt"/>
              <a:cs typeface="Arial"/>
            </a:endParaRPr>
          </a:p>
          <a:p>
            <a:pPr marL="0" indent="0">
              <a:buNone/>
            </a:pPr>
            <a:endParaRPr lang="en-US" sz="2400">
              <a:latin typeface="Arial"/>
              <a:ea typeface="+mn-lt"/>
              <a:cs typeface="Arial"/>
            </a:endParaRPr>
          </a:p>
          <a:p>
            <a:pPr marL="0" indent="0">
              <a:buNone/>
            </a:pPr>
            <a:endParaRPr lang="en-US" sz="2400">
              <a:latin typeface="Arial"/>
              <a:ea typeface="+mn-lt"/>
              <a:cs typeface="Arial"/>
            </a:endParaRPr>
          </a:p>
          <a:p>
            <a:pPr marL="0" indent="0">
              <a:buNone/>
            </a:pPr>
            <a:r>
              <a:rPr lang="en-US" sz="2000">
                <a:ea typeface="+mn-lt"/>
                <a:cs typeface="+mn-lt"/>
              </a:rPr>
              <a:t>                                                                                                                                                      (Meningitis Now, 2024)</a:t>
            </a:r>
            <a:endParaRPr lang="en-US" sz="2000"/>
          </a:p>
          <a:p>
            <a:pPr marL="0" indent="0">
              <a:buNone/>
            </a:pPr>
            <a:endParaRPr lang="en-US" sz="2400">
              <a:latin typeface="Arial"/>
              <a:cs typeface="Arial"/>
            </a:endParaRPr>
          </a:p>
        </p:txBody>
      </p:sp>
      <p:pic>
        <p:nvPicPr>
          <p:cNvPr id="6" name="Picture 5" descr="A graph of blue bars&#10;&#10;AI-generated content may be incorrect.">
            <a:extLst>
              <a:ext uri="{FF2B5EF4-FFF2-40B4-BE49-F238E27FC236}">
                <a16:creationId xmlns:a16="http://schemas.microsoft.com/office/drawing/2014/main" id="{2758FEE5-7C5D-6E29-2123-02806FA4AD40}"/>
              </a:ext>
            </a:extLst>
          </p:cNvPr>
          <p:cNvPicPr>
            <a:picLocks noChangeAspect="1"/>
          </p:cNvPicPr>
          <p:nvPr/>
        </p:nvPicPr>
        <p:blipFill>
          <a:blip r:embed="rId2"/>
          <a:stretch>
            <a:fillRect/>
          </a:stretch>
        </p:blipFill>
        <p:spPr>
          <a:xfrm>
            <a:off x="1022960" y="2197272"/>
            <a:ext cx="7578246" cy="4175344"/>
          </a:xfrm>
          <a:prstGeom prst="rect">
            <a:avLst/>
          </a:prstGeom>
        </p:spPr>
      </p:pic>
    </p:spTree>
    <p:extLst>
      <p:ext uri="{BB962C8B-B14F-4D97-AF65-F5344CB8AC3E}">
        <p14:creationId xmlns:p14="http://schemas.microsoft.com/office/powerpoint/2010/main" val="324029057"/>
      </p:ext>
    </p:extLst>
  </p:cSld>
  <p:clrMapOvr>
    <a:masterClrMapping/>
  </p:clrMapOvr>
  <p:transition spd="slow">
    <p:split orient="vert"/>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edle and vial">
            <a:extLst>
              <a:ext uri="{FF2B5EF4-FFF2-40B4-BE49-F238E27FC236}">
                <a16:creationId xmlns:a16="http://schemas.microsoft.com/office/drawing/2014/main" id="{43D98609-887D-06F5-8189-7DE754B43E77}"/>
              </a:ext>
            </a:extLst>
          </p:cNvPr>
          <p:cNvPicPr>
            <a:picLocks noChangeAspect="1"/>
          </p:cNvPicPr>
          <p:nvPr/>
        </p:nvPicPr>
        <p:blipFill>
          <a:blip r:embed="rId2"/>
          <a:srcRect l="1897" r="45521" b="-4"/>
          <a:stretch>
            <a:fillRect/>
          </a:stretch>
        </p:blipFill>
        <p:spPr>
          <a:xfrm>
            <a:off x="-1" y="-2"/>
            <a:ext cx="3774140" cy="6858003"/>
          </a:xfrm>
          <a:prstGeom prst="rect">
            <a:avLst/>
          </a:prstGeom>
        </p:spPr>
      </p:pic>
      <p:sp useBgFill="1">
        <p:nvSpPr>
          <p:cNvPr id="10" name="Rectangle 9">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4AA8B20-2B30-2FA8-6DB5-151AC1810195}"/>
              </a:ext>
            </a:extLst>
          </p:cNvPr>
          <p:cNvSpPr txBox="1"/>
          <p:nvPr/>
        </p:nvSpPr>
        <p:spPr>
          <a:xfrm>
            <a:off x="3899648" y="-1"/>
            <a:ext cx="8292353" cy="7602081"/>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Arial"/>
                <a:cs typeface="Arial"/>
              </a:rPr>
              <a:t>Meningitis Vaccine Efficacy</a:t>
            </a:r>
          </a:p>
          <a:p>
            <a:endParaRPr lang="en-US" sz="2400" b="1">
              <a:solidFill>
                <a:schemeClr val="accent2"/>
              </a:solidFill>
              <a:latin typeface="Arial"/>
              <a:cs typeface="Arial"/>
            </a:endParaRPr>
          </a:p>
          <a:p>
            <a:r>
              <a:rPr lang="en-US" sz="2400" b="1" err="1">
                <a:latin typeface="Arial"/>
                <a:ea typeface="+mn-lt"/>
                <a:cs typeface="Arial"/>
              </a:rPr>
              <a:t>MenB</a:t>
            </a:r>
            <a:r>
              <a:rPr lang="en-US" sz="2400" b="1">
                <a:latin typeface="Arial"/>
                <a:ea typeface="+mn-lt"/>
                <a:cs typeface="Arial"/>
              </a:rPr>
              <a:t> Vaccine (Bexsero) </a:t>
            </a:r>
            <a:endParaRPr lang="en-US" sz="2400" b="1">
              <a:latin typeface="Arial"/>
              <a:cs typeface="Arial"/>
            </a:endParaRPr>
          </a:p>
          <a:p>
            <a:r>
              <a:rPr lang="en-US" sz="2000">
                <a:solidFill>
                  <a:srgbClr val="000000"/>
                </a:solidFill>
                <a:latin typeface="Arial"/>
                <a:ea typeface="+mn-lt"/>
                <a:cs typeface="Arial"/>
              </a:rPr>
              <a:t>• 83% effective against all </a:t>
            </a:r>
            <a:r>
              <a:rPr lang="en-US" sz="2000" err="1">
                <a:solidFill>
                  <a:srgbClr val="000000"/>
                </a:solidFill>
                <a:latin typeface="Arial"/>
                <a:ea typeface="+mn-lt"/>
                <a:cs typeface="Arial"/>
              </a:rPr>
              <a:t>MenB</a:t>
            </a:r>
            <a:r>
              <a:rPr lang="en-US" sz="2000">
                <a:solidFill>
                  <a:srgbClr val="000000"/>
                </a:solidFill>
                <a:latin typeface="Arial"/>
                <a:ea typeface="+mn-lt"/>
                <a:cs typeface="Arial"/>
              </a:rPr>
              <a:t> disease in vaccine‑eligible infants. </a:t>
            </a:r>
          </a:p>
          <a:p>
            <a:r>
              <a:rPr lang="en-US" sz="2000">
                <a:solidFill>
                  <a:srgbClr val="000000"/>
                </a:solidFill>
                <a:latin typeface="Arial"/>
                <a:ea typeface="+mn-lt"/>
                <a:cs typeface="Arial"/>
              </a:rPr>
              <a:t>• Equivalent to 94% protection against the strains predicted to be covered by the vaccine.</a:t>
            </a:r>
            <a:endParaRPr lang="en-US" sz="2000">
              <a:latin typeface="Arial"/>
              <a:cs typeface="Arial"/>
            </a:endParaRPr>
          </a:p>
          <a:p>
            <a:r>
              <a:rPr lang="en-US" sz="2000">
                <a:latin typeface="Arial"/>
                <a:ea typeface="+mn-lt"/>
                <a:cs typeface="Arial"/>
              </a:rPr>
              <a:t>• Over the first 3 years, 277 cases were prevented in England.</a:t>
            </a:r>
            <a:endParaRPr lang="en-US" sz="2000">
              <a:latin typeface="Arial"/>
              <a:cs typeface="Arial"/>
            </a:endParaRPr>
          </a:p>
          <a:p>
            <a:r>
              <a:rPr lang="en-US" sz="2000">
                <a:latin typeface="Arial"/>
                <a:ea typeface="+mn-lt"/>
                <a:cs typeface="Arial"/>
              </a:rPr>
              <a:t>• ~75% reduction in </a:t>
            </a:r>
            <a:r>
              <a:rPr lang="en-US" sz="2000" err="1">
                <a:latin typeface="Arial"/>
                <a:ea typeface="+mn-lt"/>
                <a:cs typeface="Arial"/>
              </a:rPr>
              <a:t>MenB</a:t>
            </a:r>
            <a:r>
              <a:rPr lang="en-US" sz="2000">
                <a:latin typeface="Arial"/>
                <a:ea typeface="+mn-lt"/>
                <a:cs typeface="Arial"/>
              </a:rPr>
              <a:t> disease in fully vaccinated age groups.</a:t>
            </a:r>
            <a:endParaRPr lang="en-US" sz="2000">
              <a:latin typeface="Arial"/>
              <a:cs typeface="Arial"/>
            </a:endParaRPr>
          </a:p>
          <a:p>
            <a:endParaRPr lang="en-US" sz="2000">
              <a:latin typeface="Arial"/>
              <a:ea typeface="+mn-lt"/>
              <a:cs typeface="Arial"/>
            </a:endParaRPr>
          </a:p>
          <a:p>
            <a:r>
              <a:rPr lang="en-US" sz="2400" b="1" err="1">
                <a:latin typeface="Arial"/>
                <a:ea typeface="+mn-lt"/>
                <a:cs typeface="Arial"/>
              </a:rPr>
              <a:t>MenACWY</a:t>
            </a:r>
            <a:r>
              <a:rPr lang="en-US" sz="2400" b="1">
                <a:latin typeface="Arial"/>
                <a:ea typeface="+mn-lt"/>
                <a:cs typeface="Arial"/>
              </a:rPr>
              <a:t> Vaccine</a:t>
            </a:r>
            <a:endParaRPr lang="en-US" sz="2400" b="1">
              <a:latin typeface="Arial"/>
              <a:cs typeface="Arial"/>
            </a:endParaRPr>
          </a:p>
          <a:p>
            <a:r>
              <a:rPr lang="en-US" sz="2000">
                <a:latin typeface="Arial"/>
                <a:ea typeface="+mn-lt"/>
                <a:cs typeface="Arial"/>
              </a:rPr>
              <a:t>• Near‑elimination of </a:t>
            </a:r>
            <a:r>
              <a:rPr lang="en-US" sz="2000" err="1">
                <a:latin typeface="Arial"/>
                <a:ea typeface="+mn-lt"/>
                <a:cs typeface="Arial"/>
              </a:rPr>
              <a:t>MenC</a:t>
            </a:r>
            <a:r>
              <a:rPr lang="en-US" sz="2000">
                <a:latin typeface="Arial"/>
                <a:ea typeface="+mn-lt"/>
                <a:cs typeface="Arial"/>
              </a:rPr>
              <a:t> disease in vaccinated cohorts. </a:t>
            </a:r>
            <a:endParaRPr lang="en-US">
              <a:latin typeface="Arial"/>
              <a:ea typeface="+mn-lt"/>
              <a:cs typeface="Arial"/>
            </a:endParaRPr>
          </a:p>
          <a:p>
            <a:r>
              <a:rPr lang="en-US" sz="2000">
                <a:latin typeface="Arial"/>
                <a:ea typeface="+mn-lt"/>
                <a:cs typeface="Arial"/>
              </a:rPr>
              <a:t>• Sharp declines in </a:t>
            </a:r>
            <a:r>
              <a:rPr lang="en-US" sz="2000" err="1">
                <a:latin typeface="Arial"/>
                <a:ea typeface="+mn-lt"/>
                <a:cs typeface="Arial"/>
              </a:rPr>
              <a:t>MenW</a:t>
            </a:r>
            <a:r>
              <a:rPr lang="en-US" sz="2000">
                <a:latin typeface="Arial"/>
                <a:ea typeface="+mn-lt"/>
                <a:cs typeface="Arial"/>
              </a:rPr>
              <a:t> and </a:t>
            </a:r>
            <a:r>
              <a:rPr lang="en-US" sz="2000" err="1">
                <a:latin typeface="Arial"/>
                <a:ea typeface="+mn-lt"/>
                <a:cs typeface="Arial"/>
              </a:rPr>
              <a:t>MenY</a:t>
            </a:r>
            <a:r>
              <a:rPr lang="en-US" sz="2000">
                <a:latin typeface="Arial"/>
                <a:ea typeface="+mn-lt"/>
                <a:cs typeface="Arial"/>
              </a:rPr>
              <a:t> after the teenage </a:t>
            </a:r>
            <a:r>
              <a:rPr lang="en-US" sz="2000" err="1">
                <a:latin typeface="Arial"/>
                <a:ea typeface="+mn-lt"/>
                <a:cs typeface="Arial"/>
              </a:rPr>
              <a:t>MenACWY</a:t>
            </a:r>
            <a:r>
              <a:rPr lang="en-US" sz="2000">
                <a:latin typeface="Arial"/>
                <a:ea typeface="+mn-lt"/>
                <a:cs typeface="Arial"/>
              </a:rPr>
              <a:t> </a:t>
            </a:r>
            <a:r>
              <a:rPr lang="en-US" sz="2000" err="1">
                <a:latin typeface="Arial"/>
                <a:ea typeface="+mn-lt"/>
                <a:cs typeface="Arial"/>
              </a:rPr>
              <a:t>programme</a:t>
            </a:r>
            <a:r>
              <a:rPr lang="en-US" sz="2000">
                <a:latin typeface="Arial"/>
                <a:ea typeface="+mn-lt"/>
                <a:cs typeface="Arial"/>
              </a:rPr>
              <a:t> began in 2015. </a:t>
            </a:r>
            <a:endParaRPr lang="en-US">
              <a:latin typeface="Arial"/>
              <a:ea typeface="+mn-lt"/>
              <a:cs typeface="Arial"/>
            </a:endParaRPr>
          </a:p>
          <a:p>
            <a:r>
              <a:rPr lang="en-US" sz="2000">
                <a:latin typeface="Arial"/>
                <a:ea typeface="+mn-lt"/>
                <a:cs typeface="Arial"/>
              </a:rPr>
              <a:t>• Strong herd protection, because </a:t>
            </a:r>
            <a:r>
              <a:rPr lang="en-US" sz="2000" err="1">
                <a:latin typeface="Arial"/>
                <a:ea typeface="+mn-lt"/>
                <a:cs typeface="Arial"/>
              </a:rPr>
              <a:t>MenACWY</a:t>
            </a:r>
            <a:r>
              <a:rPr lang="en-US" sz="2000">
                <a:latin typeface="Arial"/>
                <a:ea typeface="+mn-lt"/>
                <a:cs typeface="Arial"/>
              </a:rPr>
              <a:t> reduces carriage in adolescents.</a:t>
            </a:r>
            <a:endParaRPr lang="en-US" sz="2000">
              <a:latin typeface="Arial"/>
              <a:cs typeface="Arial"/>
            </a:endParaRPr>
          </a:p>
          <a:p>
            <a:endParaRPr lang="en-US" sz="2000">
              <a:latin typeface="Arial"/>
              <a:ea typeface="+mn-lt"/>
              <a:cs typeface="Arial"/>
            </a:endParaRPr>
          </a:p>
          <a:p>
            <a:r>
              <a:rPr lang="en-US" sz="2400" b="1">
                <a:latin typeface="Arial"/>
                <a:ea typeface="+mn-lt"/>
                <a:cs typeface="Arial"/>
              </a:rPr>
              <a:t>Hib and pneumococcal vaccines</a:t>
            </a:r>
            <a:r>
              <a:rPr lang="en-US" sz="2400">
                <a:latin typeface="Arial"/>
                <a:ea typeface="+mn-lt"/>
                <a:cs typeface="Arial"/>
              </a:rPr>
              <a:t> </a:t>
            </a:r>
          </a:p>
          <a:p>
            <a:r>
              <a:rPr lang="en-US" sz="2000">
                <a:latin typeface="Arial"/>
                <a:ea typeface="+mn-lt"/>
                <a:cs typeface="Arial"/>
              </a:rPr>
              <a:t>• Have made bacterial meningitis far rarer than in the 1990s.</a:t>
            </a:r>
            <a:endParaRPr lang="en-US">
              <a:latin typeface="Arial"/>
              <a:cs typeface="Arial"/>
            </a:endParaRPr>
          </a:p>
          <a:p>
            <a:endParaRPr lang="en-US" sz="2000">
              <a:latin typeface="Arial"/>
              <a:cs typeface="Arial"/>
            </a:endParaRPr>
          </a:p>
          <a:p>
            <a:r>
              <a:rPr lang="en-US" sz="2000">
                <a:ea typeface="+mn-lt"/>
                <a:cs typeface="+mn-lt"/>
              </a:rPr>
              <a:t>(</a:t>
            </a:r>
            <a:r>
              <a:rPr lang="en-US" sz="2000" err="1">
                <a:ea typeface="+mn-lt"/>
                <a:cs typeface="+mn-lt"/>
              </a:rPr>
              <a:t>Oligbu</a:t>
            </a:r>
            <a:r>
              <a:rPr lang="en-US" sz="2000">
                <a:ea typeface="+mn-lt"/>
                <a:cs typeface="+mn-lt"/>
              </a:rPr>
              <a:t> et al., 2021)</a:t>
            </a:r>
            <a:endParaRPr lang="en-US"/>
          </a:p>
          <a:p>
            <a:endParaRPr lang="en-US" sz="2000">
              <a:latin typeface="Aptos"/>
              <a:cs typeface="Arial"/>
            </a:endParaRPr>
          </a:p>
          <a:p>
            <a:endParaRPr lang="en-US" sz="2400" b="1">
              <a:latin typeface="Arial"/>
              <a:cs typeface="Arial"/>
            </a:endParaRPr>
          </a:p>
          <a:p>
            <a:pPr algn="ctr"/>
            <a:endParaRPr lang="en-US" sz="2400">
              <a:latin typeface="Arial"/>
              <a:cs typeface="Arial"/>
            </a:endParaRPr>
          </a:p>
        </p:txBody>
      </p:sp>
    </p:spTree>
    <p:extLst>
      <p:ext uri="{BB962C8B-B14F-4D97-AF65-F5344CB8AC3E}">
        <p14:creationId xmlns:p14="http://schemas.microsoft.com/office/powerpoint/2010/main" val="2619586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12DE8-39D1-B6FD-6F63-CCF20C113C04}"/>
              </a:ext>
            </a:extLst>
          </p:cNvPr>
          <p:cNvSpPr>
            <a:spLocks noGrp="1"/>
          </p:cNvSpPr>
          <p:nvPr>
            <p:ph type="title"/>
          </p:nvPr>
        </p:nvSpPr>
        <p:spPr>
          <a:xfrm>
            <a:off x="3938392" y="365125"/>
            <a:ext cx="3375765" cy="834961"/>
          </a:xfrm>
        </p:spPr>
        <p:txBody>
          <a:bodyPr>
            <a:normAutofit/>
          </a:bodyPr>
          <a:lstStyle/>
          <a:p>
            <a:r>
              <a:rPr lang="en-US" sz="3600" b="1">
                <a:solidFill>
                  <a:schemeClr val="accent2"/>
                </a:solidFill>
                <a:latin typeface="Arial"/>
                <a:cs typeface="Arial"/>
              </a:rPr>
              <a:t>References</a:t>
            </a:r>
          </a:p>
        </p:txBody>
      </p:sp>
      <p:sp>
        <p:nvSpPr>
          <p:cNvPr id="3" name="Content Placeholder 2">
            <a:extLst>
              <a:ext uri="{FF2B5EF4-FFF2-40B4-BE49-F238E27FC236}">
                <a16:creationId xmlns:a16="http://schemas.microsoft.com/office/drawing/2014/main" id="{159516D8-4DBC-1385-21EE-471E14A2FA2A}"/>
              </a:ext>
            </a:extLst>
          </p:cNvPr>
          <p:cNvSpPr>
            <a:spLocks noGrp="1"/>
          </p:cNvSpPr>
          <p:nvPr>
            <p:ph idx="1"/>
          </p:nvPr>
        </p:nvSpPr>
        <p:spPr>
          <a:xfrm>
            <a:off x="127011" y="1397653"/>
            <a:ext cx="11844493" cy="5294780"/>
          </a:xfrm>
        </p:spPr>
        <p:txBody>
          <a:bodyPr vert="horz" lIns="91440" tIns="45720" rIns="91440" bIns="45720" rtlCol="0" anchor="t">
            <a:normAutofit/>
          </a:bodyPr>
          <a:lstStyle/>
          <a:p>
            <a:pPr marL="0" indent="0">
              <a:buNone/>
            </a:pPr>
            <a:r>
              <a:rPr lang="en-US" sz="2000">
                <a:latin typeface="Arial"/>
                <a:ea typeface="+mn-lt"/>
                <a:cs typeface="Arial"/>
              </a:rPr>
              <a:t>Meningitis Now (2024) Meningitis Now concerned by sharp rise in meningitis cases in England. Available at: https://www.meningitisnow.org/meningitis-now-stories/news-centre/news/meningitis-now-concerned-by-sharp-rise-in-meningitis-cases-in-england/ (Accessed: 15 March 2026).</a:t>
            </a:r>
            <a:endParaRPr lang="en-US" sz="2000">
              <a:latin typeface="Arial"/>
              <a:cs typeface="Arial"/>
            </a:endParaRPr>
          </a:p>
          <a:p>
            <a:pPr marL="0" indent="0">
              <a:buNone/>
            </a:pPr>
            <a:endParaRPr lang="en-US" sz="2000">
              <a:latin typeface="Arial"/>
              <a:cs typeface="Arial"/>
            </a:endParaRPr>
          </a:p>
          <a:p>
            <a:pPr marL="0" indent="0">
              <a:buNone/>
            </a:pPr>
            <a:r>
              <a:rPr lang="en-US" sz="2000">
                <a:latin typeface="Arial"/>
                <a:ea typeface="+mn-lt"/>
                <a:cs typeface="Arial"/>
              </a:rPr>
              <a:t> </a:t>
            </a:r>
            <a:r>
              <a:rPr lang="en-US" sz="2000" err="1">
                <a:latin typeface="Arial"/>
                <a:ea typeface="+mn-lt"/>
                <a:cs typeface="Arial"/>
              </a:rPr>
              <a:t>Oligbu</a:t>
            </a:r>
            <a:r>
              <a:rPr lang="en-US" sz="2000">
                <a:latin typeface="Arial"/>
                <a:ea typeface="+mn-lt"/>
                <a:cs typeface="Arial"/>
              </a:rPr>
              <a:t>, G., Collins, S., Sheppard, C., Fry, N.K., Slack, M.P.E. &amp; Ladhani, S.N. (2021) Invasive </a:t>
            </a:r>
            <a:r>
              <a:rPr lang="en-US" sz="2000" err="1">
                <a:latin typeface="Arial"/>
                <a:ea typeface="+mn-lt"/>
                <a:cs typeface="Arial"/>
              </a:rPr>
              <a:t>Haemophilus</a:t>
            </a:r>
            <a:r>
              <a:rPr lang="en-US" sz="2000">
                <a:latin typeface="Arial"/>
                <a:ea typeface="+mn-lt"/>
                <a:cs typeface="Arial"/>
              </a:rPr>
              <a:t> influenzae disease in England: an analysis of national surveillance data, 2009–2018. The Lancet Infectious Diseases, 21(1), 71–82. Available at: https://www.thelancet.com/journals/laninf/article/PIIS1473-3099(20)30600-9/fulltext (Accessed 15 March 2026).</a:t>
            </a:r>
            <a:endParaRPr lang="en-US" sz="2000">
              <a:latin typeface="Arial"/>
              <a:cs typeface="Arial"/>
            </a:endParaRPr>
          </a:p>
          <a:p>
            <a:pPr>
              <a:buNone/>
            </a:pPr>
            <a:r>
              <a:rPr lang="en-US" sz="2000">
                <a:latin typeface="Arial"/>
                <a:cs typeface="Arial"/>
              </a:rPr>
              <a:t>UK Health Security Agency (UKHSA) 2025, Invasive meningococcal disease in England: annual laboratory‑confirmed reports for epidemiological year 2024 to 2025, UKHSA, viewed 14 March 2026. </a:t>
            </a:r>
          </a:p>
          <a:p>
            <a:pPr marL="0" indent="0">
              <a:buNone/>
            </a:pPr>
            <a:endParaRPr lang="en-US" sz="2000">
              <a:latin typeface="Aptos"/>
              <a:cs typeface="Arial"/>
            </a:endParaRPr>
          </a:p>
          <a:p>
            <a:pPr marL="0" indent="0">
              <a:buNone/>
            </a:pPr>
            <a:endParaRPr lang="en-US" sz="2400">
              <a:latin typeface="Aptos"/>
              <a:cs typeface="Arial"/>
            </a:endParaRPr>
          </a:p>
          <a:p>
            <a:pPr marL="0" indent="0">
              <a:buNone/>
            </a:pPr>
            <a:endParaRPr lang="en-US" sz="2000">
              <a:latin typeface="Arial"/>
              <a:cs typeface="Arial"/>
            </a:endParaRPr>
          </a:p>
          <a:p>
            <a:pPr marL="0" indent="0">
              <a:buNone/>
            </a:pPr>
            <a:endParaRPr lang="en-US" sz="2400">
              <a:latin typeface="Arial"/>
              <a:cs typeface="Arial"/>
            </a:endParaRPr>
          </a:p>
        </p:txBody>
      </p:sp>
    </p:spTree>
    <p:extLst>
      <p:ext uri="{BB962C8B-B14F-4D97-AF65-F5344CB8AC3E}">
        <p14:creationId xmlns:p14="http://schemas.microsoft.com/office/powerpoint/2010/main" val="14885604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and person kissing&#10;&#10;AI-generated content may be incorrect.">
            <a:extLst>
              <a:ext uri="{FF2B5EF4-FFF2-40B4-BE49-F238E27FC236}">
                <a16:creationId xmlns:a16="http://schemas.microsoft.com/office/drawing/2014/main" id="{DEEA0165-CC1B-CDD7-55C0-ED3C8A44D7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7136" y="1758667"/>
            <a:ext cx="7020903" cy="3752205"/>
          </a:xfrm>
          <a:prstGeom prst="rect">
            <a:avLst/>
          </a:prstGeom>
        </p:spPr>
      </p:pic>
      <p:sp>
        <p:nvSpPr>
          <p:cNvPr id="7" name="TextBox 6">
            <a:extLst>
              <a:ext uri="{FF2B5EF4-FFF2-40B4-BE49-F238E27FC236}">
                <a16:creationId xmlns:a16="http://schemas.microsoft.com/office/drawing/2014/main" id="{6DDAB940-2006-531A-E2B7-DF29E51051F0}"/>
              </a:ext>
            </a:extLst>
          </p:cNvPr>
          <p:cNvSpPr txBox="1"/>
          <p:nvPr/>
        </p:nvSpPr>
        <p:spPr>
          <a:xfrm>
            <a:off x="7562335" y="1865870"/>
            <a:ext cx="3455818" cy="523220"/>
          </a:xfrm>
          <a:prstGeom prst="rect">
            <a:avLst/>
          </a:prstGeom>
          <a:noFill/>
        </p:spPr>
        <p:txBody>
          <a:bodyPr wrap="square" rtlCol="0">
            <a:spAutoFit/>
          </a:bodyPr>
          <a:lstStyle/>
          <a:p>
            <a:pPr algn="just"/>
            <a:r>
              <a:rPr lang="en-US" sz="2800">
                <a:solidFill>
                  <a:srgbClr val="00B0F0"/>
                </a:solidFill>
              </a:rPr>
              <a:t>Respiratory Droplets</a:t>
            </a:r>
          </a:p>
        </p:txBody>
      </p:sp>
      <p:sp>
        <p:nvSpPr>
          <p:cNvPr id="9" name="TextBox 8">
            <a:extLst>
              <a:ext uri="{FF2B5EF4-FFF2-40B4-BE49-F238E27FC236}">
                <a16:creationId xmlns:a16="http://schemas.microsoft.com/office/drawing/2014/main" id="{45A5AE7B-FC82-21DA-B4A3-564F01F8E920}"/>
              </a:ext>
            </a:extLst>
          </p:cNvPr>
          <p:cNvSpPr txBox="1"/>
          <p:nvPr/>
        </p:nvSpPr>
        <p:spPr>
          <a:xfrm>
            <a:off x="7562335" y="2508421"/>
            <a:ext cx="2452979" cy="523220"/>
          </a:xfrm>
          <a:prstGeom prst="rect">
            <a:avLst/>
          </a:prstGeom>
          <a:noFill/>
        </p:spPr>
        <p:txBody>
          <a:bodyPr wrap="none" rtlCol="0">
            <a:spAutoFit/>
          </a:bodyPr>
          <a:lstStyle/>
          <a:p>
            <a:pPr algn="just"/>
            <a:r>
              <a:rPr lang="en-US" sz="2800">
                <a:solidFill>
                  <a:srgbClr val="00B0F0"/>
                </a:solidFill>
              </a:rPr>
              <a:t>Direct Contact</a:t>
            </a:r>
          </a:p>
        </p:txBody>
      </p:sp>
      <p:sp>
        <p:nvSpPr>
          <p:cNvPr id="11" name="TextBox 10">
            <a:extLst>
              <a:ext uri="{FF2B5EF4-FFF2-40B4-BE49-F238E27FC236}">
                <a16:creationId xmlns:a16="http://schemas.microsoft.com/office/drawing/2014/main" id="{434D1E9B-72AA-3AFC-A94E-0C9B60E0D5AE}"/>
              </a:ext>
            </a:extLst>
          </p:cNvPr>
          <p:cNvSpPr txBox="1"/>
          <p:nvPr/>
        </p:nvSpPr>
        <p:spPr>
          <a:xfrm>
            <a:off x="7562335" y="3237470"/>
            <a:ext cx="3660297" cy="523220"/>
          </a:xfrm>
          <a:prstGeom prst="rect">
            <a:avLst/>
          </a:prstGeom>
          <a:noFill/>
        </p:spPr>
        <p:txBody>
          <a:bodyPr wrap="none" rtlCol="0">
            <a:spAutoFit/>
          </a:bodyPr>
          <a:lstStyle/>
          <a:p>
            <a:r>
              <a:rPr lang="en-US" sz="2800">
                <a:solidFill>
                  <a:srgbClr val="00B0F0"/>
                </a:solidFill>
              </a:rPr>
              <a:t>Shared Personal Items</a:t>
            </a:r>
          </a:p>
        </p:txBody>
      </p:sp>
      <p:sp>
        <p:nvSpPr>
          <p:cNvPr id="12" name="TextBox 11">
            <a:extLst>
              <a:ext uri="{FF2B5EF4-FFF2-40B4-BE49-F238E27FC236}">
                <a16:creationId xmlns:a16="http://schemas.microsoft.com/office/drawing/2014/main" id="{3C9CCDFC-CBB4-6CB5-7086-41721FB76B13}"/>
              </a:ext>
            </a:extLst>
          </p:cNvPr>
          <p:cNvSpPr txBox="1"/>
          <p:nvPr/>
        </p:nvSpPr>
        <p:spPr>
          <a:xfrm>
            <a:off x="7577862" y="3966519"/>
            <a:ext cx="3669531" cy="523220"/>
          </a:xfrm>
          <a:prstGeom prst="rect">
            <a:avLst/>
          </a:prstGeom>
          <a:noFill/>
        </p:spPr>
        <p:txBody>
          <a:bodyPr wrap="none" rtlCol="0">
            <a:spAutoFit/>
          </a:bodyPr>
          <a:lstStyle/>
          <a:p>
            <a:r>
              <a:rPr lang="en-US" sz="2800">
                <a:solidFill>
                  <a:srgbClr val="00B0F0"/>
                </a:solidFill>
              </a:rPr>
              <a:t>Environmental Factors</a:t>
            </a:r>
          </a:p>
        </p:txBody>
      </p:sp>
      <p:sp>
        <p:nvSpPr>
          <p:cNvPr id="13" name="Rectangle 12">
            <a:extLst>
              <a:ext uri="{FF2B5EF4-FFF2-40B4-BE49-F238E27FC236}">
                <a16:creationId xmlns:a16="http://schemas.microsoft.com/office/drawing/2014/main" id="{C375A12C-8BBB-0DDD-BF3F-D50CB0A5251F}"/>
              </a:ext>
            </a:extLst>
          </p:cNvPr>
          <p:cNvSpPr/>
          <p:nvPr/>
        </p:nvSpPr>
        <p:spPr>
          <a:xfrm>
            <a:off x="1752539" y="345302"/>
            <a:ext cx="8262775" cy="923330"/>
          </a:xfrm>
          <a:prstGeom prst="rect">
            <a:avLst/>
          </a:prstGeom>
          <a:noFill/>
        </p:spPr>
        <p:txBody>
          <a:bodyPr wrap="none" lIns="91440" tIns="45720" rIns="91440" bIns="45720">
            <a:prstTxWarp prst="textChevronInverted">
              <a:avLst/>
            </a:prstTxWarp>
            <a:spAutoFit/>
          </a:bodyPr>
          <a:lstStyle/>
          <a:p>
            <a:pPr algn="ctr"/>
            <a:r>
              <a:rPr lang="en-GB" sz="5400" b="1" cap="none" spc="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MODE OF TRANSMISSION</a:t>
            </a:r>
          </a:p>
        </p:txBody>
      </p:sp>
    </p:spTree>
    <p:extLst>
      <p:ext uri="{BB962C8B-B14F-4D97-AF65-F5344CB8AC3E}">
        <p14:creationId xmlns:p14="http://schemas.microsoft.com/office/powerpoint/2010/main" val="18549972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erson in a lab coat&#10;&#10;AI-generated content may be incorrect.">
            <a:extLst>
              <a:ext uri="{FF2B5EF4-FFF2-40B4-BE49-F238E27FC236}">
                <a16:creationId xmlns:a16="http://schemas.microsoft.com/office/drawing/2014/main" id="{030A7F67-9F8A-C3BE-9B1B-DEBD9603A758}"/>
              </a:ext>
            </a:extLst>
          </p:cNvPr>
          <p:cNvPicPr>
            <a:picLocks noChangeAspect="1"/>
          </p:cNvPicPr>
          <p:nvPr/>
        </p:nvPicPr>
        <p:blipFill>
          <a:blip r:embed="rId2">
            <a:extLst>
              <a:ext uri="{28A0092B-C50C-407E-A947-70E740481C1C}">
                <a14:useLocalDpi xmlns:a14="http://schemas.microsoft.com/office/drawing/2010/main" val="0"/>
              </a:ext>
            </a:extLst>
          </a:blip>
          <a:srcRect r="16158" b="1"/>
          <a:stretch>
            <a:fillRect/>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p:nvSpPr>
          <p:cNvPr id="2" name="Oval 1">
            <a:extLst>
              <a:ext uri="{FF2B5EF4-FFF2-40B4-BE49-F238E27FC236}">
                <a16:creationId xmlns:a16="http://schemas.microsoft.com/office/drawing/2014/main" id="{53BD90D2-C0BB-00CA-3E73-D03E37C2F08C}"/>
              </a:ext>
            </a:extLst>
          </p:cNvPr>
          <p:cNvSpPr/>
          <p:nvPr/>
        </p:nvSpPr>
        <p:spPr>
          <a:xfrm>
            <a:off x="371094" y="190788"/>
            <a:ext cx="3438144" cy="2096228"/>
          </a:xfrm>
          <a:prstGeom prst="ellipse">
            <a:avLst/>
          </a:prstGeom>
        </p:spPr>
        <p:style>
          <a:lnRef idx="3">
            <a:schemeClr val="lt1"/>
          </a:lnRef>
          <a:fillRef idx="1">
            <a:schemeClr val="accent4"/>
          </a:fillRef>
          <a:effectRef idx="1">
            <a:schemeClr val="accent4"/>
          </a:effectRef>
          <a:fontRef idx="minor">
            <a:schemeClr val="lt1"/>
          </a:fontRef>
        </p:style>
        <p:txBody>
          <a:bodyPr rot="0" spcFirstLastPara="0"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800"/>
              </a:spcAft>
            </a:pPr>
            <a:r>
              <a:rPr lang="en-US" sz="2000">
                <a:solidFill>
                  <a:schemeClr val="tx1"/>
                </a:solidFill>
                <a:effectLst/>
                <a:latin typeface="+mj-lt"/>
                <a:ea typeface="+mj-ea"/>
                <a:cs typeface="+mj-cs"/>
              </a:rPr>
              <a:t>CURRENT UK EPIDEMIOLOGY LANDSCAPE 2024 -2025</a:t>
            </a:r>
          </a:p>
        </p:txBody>
      </p:sp>
      <p:sp>
        <p:nvSpPr>
          <p:cNvPr id="4" name="TextBox 3">
            <a:extLst>
              <a:ext uri="{FF2B5EF4-FFF2-40B4-BE49-F238E27FC236}">
                <a16:creationId xmlns:a16="http://schemas.microsoft.com/office/drawing/2014/main" id="{46580D71-AA8D-AC1D-B228-D7138CB8F862}"/>
              </a:ext>
            </a:extLst>
          </p:cNvPr>
          <p:cNvSpPr txBox="1"/>
          <p:nvPr/>
        </p:nvSpPr>
        <p:spPr>
          <a:xfrm>
            <a:off x="17042" y="2939762"/>
            <a:ext cx="11071262" cy="3709162"/>
          </a:xfrm>
          <a:prstGeom prst="rect">
            <a:avLst/>
          </a:prstGeom>
        </p:spPr>
        <p:txBody>
          <a:bodyPr vert="horz" lIns="91440" tIns="45720" rIns="91440" bIns="45720" rtlCol="0" anchor="t">
            <a:normAutofit fontScale="85000" lnSpcReduction="20000"/>
          </a:bodyPr>
          <a:lstStyle/>
          <a:p>
            <a:pPr>
              <a:lnSpc>
                <a:spcPct val="90000"/>
              </a:lnSpc>
              <a:spcAft>
                <a:spcPts val="600"/>
              </a:spcAft>
            </a:pPr>
            <a:endParaRPr lang="en-US" sz="2000"/>
          </a:p>
          <a:p>
            <a:pPr>
              <a:lnSpc>
                <a:spcPct val="90000"/>
              </a:lnSpc>
              <a:spcAft>
                <a:spcPts val="600"/>
              </a:spcAft>
            </a:pPr>
            <a:r>
              <a:rPr lang="en-US" sz="2000"/>
              <a:t> </a:t>
            </a:r>
          </a:p>
          <a:p>
            <a:pPr indent="-228600">
              <a:lnSpc>
                <a:spcPct val="90000"/>
              </a:lnSpc>
              <a:spcAft>
                <a:spcPts val="600"/>
              </a:spcAft>
              <a:buFont typeface="Arial" panose="020B0604020202020204" pitchFamily="34" charset="0"/>
              <a:buChar char="•"/>
            </a:pPr>
            <a:r>
              <a:rPr lang="en-US" sz="3000">
                <a:solidFill>
                  <a:srgbClr val="00B0F0"/>
                </a:solidFill>
              </a:rPr>
              <a:t>INVASIVE MENINGOCOCCAL DISEASE (IMD) TRENDS:  increased post- pandemic, with 378 confirmed cases 2024/25 epidemiological yr.	</a:t>
            </a:r>
          </a:p>
          <a:p>
            <a:pPr indent="-228600">
              <a:lnSpc>
                <a:spcPct val="90000"/>
              </a:lnSpc>
              <a:spcAft>
                <a:spcPts val="600"/>
              </a:spcAft>
              <a:buFont typeface="Arial" panose="020B0604020202020204" pitchFamily="34" charset="0"/>
              <a:buChar char="•"/>
            </a:pPr>
            <a:r>
              <a:rPr lang="en-US" sz="3000">
                <a:solidFill>
                  <a:srgbClr val="00B0F0"/>
                </a:solidFill>
              </a:rPr>
              <a:t>DOMINANT SEROGROUPS: </a:t>
            </a:r>
            <a:r>
              <a:rPr lang="en-US" sz="3000" err="1">
                <a:solidFill>
                  <a:srgbClr val="00B0F0"/>
                </a:solidFill>
              </a:rPr>
              <a:t>MenB</a:t>
            </a:r>
            <a:r>
              <a:rPr lang="en-US" sz="3000">
                <a:solidFill>
                  <a:srgbClr val="00B0F0"/>
                </a:solidFill>
              </a:rPr>
              <a:t> remains the primary cause, accounting for 82.6% of cases, followed by </a:t>
            </a:r>
            <a:r>
              <a:rPr lang="en-US" sz="3000" err="1">
                <a:solidFill>
                  <a:srgbClr val="00B0F0"/>
                </a:solidFill>
              </a:rPr>
              <a:t>MenW</a:t>
            </a:r>
            <a:r>
              <a:rPr lang="en-US" sz="3000">
                <a:solidFill>
                  <a:srgbClr val="00B0F0"/>
                </a:solidFill>
              </a:rPr>
              <a:t> 11.3%.</a:t>
            </a:r>
          </a:p>
          <a:p>
            <a:pPr indent="-228600">
              <a:lnSpc>
                <a:spcPct val="90000"/>
              </a:lnSpc>
              <a:spcAft>
                <a:spcPts val="600"/>
              </a:spcAft>
              <a:buFont typeface="Arial" panose="020B0604020202020204" pitchFamily="34" charset="0"/>
              <a:buChar char="•"/>
            </a:pPr>
            <a:r>
              <a:rPr lang="en-US" sz="3000">
                <a:solidFill>
                  <a:srgbClr val="00B0F0"/>
                </a:solidFill>
              </a:rPr>
              <a:t>INTERNATIONAL OUTBREAKS:  2024/25  highlight cluster of MenW:cc11 linked to international travel, showing evidence of community transmission  to UK. </a:t>
            </a:r>
          </a:p>
          <a:p>
            <a:pPr>
              <a:lnSpc>
                <a:spcPct val="90000"/>
              </a:lnSpc>
              <a:spcAft>
                <a:spcPts val="600"/>
              </a:spcAft>
            </a:pPr>
            <a:r>
              <a:rPr lang="en-US" sz="2000"/>
              <a:t>.	</a:t>
            </a:r>
          </a:p>
          <a:p>
            <a:pPr indent="-228600">
              <a:lnSpc>
                <a:spcPct val="90000"/>
              </a:lnSpc>
              <a:spcAft>
                <a:spcPts val="600"/>
              </a:spcAft>
              <a:buFont typeface="Arial" panose="020B0604020202020204" pitchFamily="34" charset="0"/>
              <a:buChar char="•"/>
            </a:pPr>
            <a:r>
              <a:rPr lang="en-US" sz="3300">
                <a:solidFill>
                  <a:srgbClr val="00B0F0"/>
                </a:solidFill>
              </a:rPr>
              <a:t>VACCINATION GAPS: Decline  uptake for </a:t>
            </a:r>
            <a:r>
              <a:rPr lang="en-US" sz="3300" err="1">
                <a:solidFill>
                  <a:srgbClr val="00B0F0"/>
                </a:solidFill>
              </a:rPr>
              <a:t>MenB</a:t>
            </a:r>
            <a:r>
              <a:rPr lang="en-US" sz="3300">
                <a:solidFill>
                  <a:srgbClr val="00B0F0"/>
                </a:solidFill>
              </a:rPr>
              <a:t>(91.4%) and  </a:t>
            </a:r>
            <a:r>
              <a:rPr lang="en-US" sz="3300" err="1">
                <a:solidFill>
                  <a:srgbClr val="00B0F0"/>
                </a:solidFill>
              </a:rPr>
              <a:t>MenACWY</a:t>
            </a:r>
            <a:r>
              <a:rPr lang="en-US" sz="3300">
                <a:solidFill>
                  <a:srgbClr val="00B0F0"/>
                </a:solidFill>
              </a:rPr>
              <a:t> (72.1% year 9) increased population vulnerability.	</a:t>
            </a:r>
          </a:p>
        </p:txBody>
      </p:sp>
      <p:sp>
        <p:nvSpPr>
          <p:cNvPr id="6" name="TextBox 5">
            <a:extLst>
              <a:ext uri="{FF2B5EF4-FFF2-40B4-BE49-F238E27FC236}">
                <a16:creationId xmlns:a16="http://schemas.microsoft.com/office/drawing/2014/main" id="{966C3D19-ADB4-ECBD-B093-CCB3C302B81A}"/>
              </a:ext>
            </a:extLst>
          </p:cNvPr>
          <p:cNvSpPr txBox="1"/>
          <p:nvPr/>
        </p:nvSpPr>
        <p:spPr>
          <a:xfrm>
            <a:off x="877330" y="2545492"/>
            <a:ext cx="2144818" cy="523220"/>
          </a:xfrm>
          <a:prstGeom prst="rect">
            <a:avLst/>
          </a:prstGeom>
          <a:noFill/>
        </p:spPr>
        <p:txBody>
          <a:bodyPr wrap="none" rtlCol="0">
            <a:spAutoFit/>
          </a:bodyPr>
          <a:lstStyle/>
          <a:p>
            <a:r>
              <a:rPr lang="en-US" sz="2800">
                <a:solidFill>
                  <a:srgbClr val="00B0F0"/>
                </a:solidFill>
              </a:rPr>
              <a:t>UKHSA 2025</a:t>
            </a:r>
          </a:p>
        </p:txBody>
      </p:sp>
    </p:spTree>
    <p:extLst>
      <p:ext uri="{BB962C8B-B14F-4D97-AF65-F5344CB8AC3E}">
        <p14:creationId xmlns:p14="http://schemas.microsoft.com/office/powerpoint/2010/main" val="2605796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cartoon of a family&#10;&#10;AI-generated content may be incorrect.">
            <a:extLst>
              <a:ext uri="{FF2B5EF4-FFF2-40B4-BE49-F238E27FC236}">
                <a16:creationId xmlns:a16="http://schemas.microsoft.com/office/drawing/2014/main" id="{531A9EF0-66C7-88B2-67BD-49E8709C3E19}"/>
              </a:ext>
            </a:extLst>
          </p:cNvPr>
          <p:cNvPicPr>
            <a:picLocks noChangeAspect="1"/>
          </p:cNvPicPr>
          <p:nvPr/>
        </p:nvPicPr>
        <p:blipFill>
          <a:blip r:embed="rId2">
            <a:extLst>
              <a:ext uri="{28A0092B-C50C-407E-A947-70E740481C1C}">
                <a14:useLocalDpi xmlns:a14="http://schemas.microsoft.com/office/drawing/2010/main" val="0"/>
              </a:ext>
            </a:extLst>
          </a:blip>
          <a:srcRect t="3363" b="5737"/>
          <a:stretch>
            <a:fillRect/>
          </a:stretch>
        </p:blipFill>
        <p:spPr>
          <a:xfrm>
            <a:off x="7192297" y="103462"/>
            <a:ext cx="4529566" cy="3705642"/>
          </a:xfrm>
          <a:prstGeom prst="rect">
            <a:avLst/>
          </a:prstGeom>
        </p:spPr>
      </p:pic>
      <p:pic>
        <p:nvPicPr>
          <p:cNvPr id="5" name="Picture 4" descr="A person sitting at a desk looking at multiple computer monitors&#10;&#10;AI-generated content may be incorrect.">
            <a:extLst>
              <a:ext uri="{FF2B5EF4-FFF2-40B4-BE49-F238E27FC236}">
                <a16:creationId xmlns:a16="http://schemas.microsoft.com/office/drawing/2014/main" id="{7C05DFF2-7296-4A09-BCF2-5C52DEFB2477}"/>
              </a:ext>
            </a:extLst>
          </p:cNvPr>
          <p:cNvPicPr>
            <a:picLocks noChangeAspect="1"/>
          </p:cNvPicPr>
          <p:nvPr/>
        </p:nvPicPr>
        <p:blipFill>
          <a:blip r:embed="rId3" cstate="print">
            <a:extLst>
              <a:ext uri="{28A0092B-C50C-407E-A947-70E740481C1C}">
                <a14:useLocalDpi xmlns:a14="http://schemas.microsoft.com/office/drawing/2010/main" val="0"/>
              </a:ext>
            </a:extLst>
          </a:blip>
          <a:srcRect t="4918" r="1" b="10970"/>
          <a:stretch>
            <a:fillRect/>
          </a:stretch>
        </p:blipFill>
        <p:spPr>
          <a:xfrm>
            <a:off x="179120" y="103462"/>
            <a:ext cx="6600108" cy="3705642"/>
          </a:xfrm>
          <a:prstGeom prst="rect">
            <a:avLst/>
          </a:prstGeom>
        </p:spPr>
      </p:pic>
      <p:sp>
        <p:nvSpPr>
          <p:cNvPr id="6" name="TextBox 5">
            <a:extLst>
              <a:ext uri="{FF2B5EF4-FFF2-40B4-BE49-F238E27FC236}">
                <a16:creationId xmlns:a16="http://schemas.microsoft.com/office/drawing/2014/main" id="{9E84D491-280B-0424-73AA-677E9EEAD82F}"/>
              </a:ext>
            </a:extLst>
          </p:cNvPr>
          <p:cNvSpPr txBox="1"/>
          <p:nvPr/>
        </p:nvSpPr>
        <p:spPr>
          <a:xfrm>
            <a:off x="682432" y="3429000"/>
            <a:ext cx="5940790" cy="432805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900"/>
              <a:t>ENHANCED SURVEILLANCE PROGRAM: Clinicians must complete an (EMS) Form for every suspected cases.</a:t>
            </a:r>
          </a:p>
          <a:p>
            <a:pPr indent="-228600">
              <a:lnSpc>
                <a:spcPct val="90000"/>
              </a:lnSpc>
              <a:spcAft>
                <a:spcPts val="600"/>
              </a:spcAft>
              <a:buFont typeface="Arial" panose="020B0604020202020204" pitchFamily="34" charset="0"/>
              <a:buChar char="•"/>
            </a:pPr>
            <a:r>
              <a:rPr lang="en-US" sz="1900"/>
              <a:t>LABORATORY NOTIFICATION:  Health Protection  (Amendment) Regulation 2025, diagnostic labs to notify UKHSA .</a:t>
            </a:r>
          </a:p>
          <a:p>
            <a:pPr indent="-228600">
              <a:lnSpc>
                <a:spcPct val="90000"/>
              </a:lnSpc>
              <a:spcAft>
                <a:spcPts val="600"/>
              </a:spcAft>
              <a:buFont typeface="Arial" panose="020B0604020202020204" pitchFamily="34" charset="0"/>
              <a:buChar char="•"/>
            </a:pPr>
            <a:r>
              <a:rPr lang="en-US" sz="1900"/>
              <a:t>PUBLIC HEALTH INTERVENTION: Contact Tracing; within 24 hours to identify close contact for chemoprophylaxis, and Isolate Characterization; Sequencing by the UKHSA (MRU)to identify strains link to outbreaks.</a:t>
            </a:r>
          </a:p>
          <a:p>
            <a:pPr indent="-228600">
              <a:lnSpc>
                <a:spcPct val="90000"/>
              </a:lnSpc>
              <a:spcAft>
                <a:spcPts val="600"/>
              </a:spcAft>
              <a:buFont typeface="Arial" panose="020B0604020202020204" pitchFamily="34" charset="0"/>
              <a:buChar char="•"/>
            </a:pPr>
            <a:r>
              <a:rPr lang="en-US" sz="1100"/>
              <a:t>                                                                     </a:t>
            </a:r>
          </a:p>
          <a:p>
            <a:pPr indent="-228600">
              <a:lnSpc>
                <a:spcPct val="90000"/>
              </a:lnSpc>
              <a:spcAft>
                <a:spcPts val="600"/>
              </a:spcAft>
              <a:buFont typeface="Arial" panose="020B0604020202020204" pitchFamily="34" charset="0"/>
              <a:buChar char="•"/>
            </a:pPr>
            <a:endParaRPr lang="en-US" sz="1100"/>
          </a:p>
        </p:txBody>
      </p:sp>
      <p:sp>
        <p:nvSpPr>
          <p:cNvPr id="8" name="Teardrop 7">
            <a:extLst>
              <a:ext uri="{FF2B5EF4-FFF2-40B4-BE49-F238E27FC236}">
                <a16:creationId xmlns:a16="http://schemas.microsoft.com/office/drawing/2014/main" id="{6768D834-3AA5-85BA-80B5-06FD5B2A5929}"/>
              </a:ext>
            </a:extLst>
          </p:cNvPr>
          <p:cNvSpPr/>
          <p:nvPr/>
        </p:nvSpPr>
        <p:spPr>
          <a:xfrm>
            <a:off x="2400675" y="362361"/>
            <a:ext cx="2948565" cy="1164728"/>
          </a:xfrm>
          <a:prstGeom prst="teardrop">
            <a:avLst>
              <a:gd name="adj" fmla="val 96508"/>
            </a:avLst>
          </a:prstGeom>
        </p:spPr>
        <p:style>
          <a:lnRef idx="2">
            <a:schemeClr val="accent2">
              <a:shade val="15000"/>
            </a:schemeClr>
          </a:lnRef>
          <a:fillRef idx="1">
            <a:schemeClr val="accent2"/>
          </a:fillRef>
          <a:effectRef idx="0">
            <a:schemeClr val="accent2"/>
          </a:effectRef>
          <a:fontRef idx="minor">
            <a:schemeClr val="lt1"/>
          </a:fontRef>
        </p:style>
        <p:txBody>
          <a:bodyPr rot="0" spcFirstLastPara="0" vert="horz" lIns="91440" tIns="45720" rIns="91440" bIns="45720" numCol="1" spcCol="0" rtlCol="0" fromWordArt="0" anchor="ctr" anchorCtr="0" forceAA="0" compatLnSpc="1">
            <a:prstTxWarp prst="textNoShape">
              <a:avLst/>
            </a:prstTxWarp>
            <a:normAutofit fontScale="85000" lnSpcReduction="20000"/>
          </a:bodyPr>
          <a:lstStyle/>
          <a:p>
            <a:pPr>
              <a:lnSpc>
                <a:spcPct val="90000"/>
              </a:lnSpc>
              <a:spcBef>
                <a:spcPct val="0"/>
              </a:spcBef>
              <a:spcAft>
                <a:spcPts val="800"/>
              </a:spcAft>
              <a:tabLst>
                <a:tab pos="3689985" algn="l"/>
              </a:tabLst>
            </a:pPr>
            <a:r>
              <a:rPr lang="en-US" sz="1500" b="1" kern="1200">
                <a:solidFill>
                  <a:schemeClr val="tx1"/>
                </a:solidFill>
                <a:effectLst/>
                <a:latin typeface="+mj-lt"/>
                <a:ea typeface="+mj-ea"/>
                <a:cs typeface="+mj-cs"/>
              </a:rPr>
              <a:t>SURVEILLANCE STRATEGIES AND REPORTING MECHANISM</a:t>
            </a:r>
            <a:endParaRPr lang="en-US" sz="1500" kern="1200">
              <a:solidFill>
                <a:schemeClr val="tx1"/>
              </a:solidFill>
              <a:effectLst/>
              <a:latin typeface="+mj-lt"/>
              <a:ea typeface="+mj-ea"/>
              <a:cs typeface="+mj-cs"/>
            </a:endParaRPr>
          </a:p>
          <a:p>
            <a:pPr>
              <a:lnSpc>
                <a:spcPct val="90000"/>
              </a:lnSpc>
              <a:spcBef>
                <a:spcPct val="0"/>
              </a:spcBef>
              <a:spcAft>
                <a:spcPts val="800"/>
              </a:spcAft>
            </a:pPr>
            <a:r>
              <a:rPr lang="en-US" sz="1500" b="1" kern="1200">
                <a:solidFill>
                  <a:schemeClr val="tx1"/>
                </a:solidFill>
                <a:effectLst/>
                <a:latin typeface="+mj-lt"/>
                <a:ea typeface="+mj-ea"/>
                <a:cs typeface="+mj-cs"/>
              </a:rPr>
              <a:t> </a:t>
            </a:r>
            <a:endParaRPr lang="en-US" sz="1500" kern="1200">
              <a:solidFill>
                <a:schemeClr val="tx1"/>
              </a:solidFill>
              <a:effectLst/>
              <a:latin typeface="+mj-lt"/>
              <a:ea typeface="+mj-ea"/>
              <a:cs typeface="+mj-cs"/>
            </a:endParaRPr>
          </a:p>
        </p:txBody>
      </p:sp>
      <p:sp>
        <p:nvSpPr>
          <p:cNvPr id="11" name="TextBox 10">
            <a:extLst>
              <a:ext uri="{FF2B5EF4-FFF2-40B4-BE49-F238E27FC236}">
                <a16:creationId xmlns:a16="http://schemas.microsoft.com/office/drawing/2014/main" id="{85574B84-A33F-2099-F962-4D4B82BAF0DA}"/>
              </a:ext>
            </a:extLst>
          </p:cNvPr>
          <p:cNvSpPr txBox="1"/>
          <p:nvPr/>
        </p:nvSpPr>
        <p:spPr>
          <a:xfrm>
            <a:off x="7192297" y="3851425"/>
            <a:ext cx="4656016" cy="2862322"/>
          </a:xfrm>
          <a:prstGeom prst="rect">
            <a:avLst/>
          </a:prstGeom>
          <a:noFill/>
        </p:spPr>
        <p:txBody>
          <a:bodyPr wrap="square" rtlCol="0">
            <a:spAutoFit/>
          </a:bodyPr>
          <a:lstStyle/>
          <a:p>
            <a:r>
              <a:rPr lang="en-GB" b="1">
                <a:solidFill>
                  <a:schemeClr val="accent1">
                    <a:lumMod val="60000"/>
                    <a:lumOff val="40000"/>
                  </a:schemeClr>
                </a:solidFill>
              </a:rPr>
              <a:t>POST-DISCHARGE AND LONG-TREM SURVEILLANCE</a:t>
            </a:r>
          </a:p>
          <a:p>
            <a:r>
              <a:rPr lang="en-GB"/>
              <a:t> </a:t>
            </a:r>
          </a:p>
          <a:p>
            <a:r>
              <a:rPr lang="en-GB"/>
              <a:t>                        </a:t>
            </a:r>
          </a:p>
          <a:p>
            <a:r>
              <a:rPr lang="en-GB"/>
              <a:t>SHORT-TERM FOLLOW UP: Mandatory 4-6 wks. after discharge.</a:t>
            </a:r>
          </a:p>
          <a:p>
            <a:r>
              <a:rPr lang="en-GB"/>
              <a:t>SPECIFIC ASSESSMENT: Hearing Screening, Immunological Review</a:t>
            </a:r>
          </a:p>
          <a:p>
            <a:r>
              <a:rPr lang="en-GB"/>
              <a:t>DEVELOPMENTAL SCREENING: Continuous assessment </a:t>
            </a:r>
            <a:endParaRPr lang="en-US"/>
          </a:p>
        </p:txBody>
      </p:sp>
    </p:spTree>
    <p:extLst>
      <p:ext uri="{BB962C8B-B14F-4D97-AF65-F5344CB8AC3E}">
        <p14:creationId xmlns:p14="http://schemas.microsoft.com/office/powerpoint/2010/main" val="13235527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erson in a white coat holding a clipboard and a computer&#10;&#10;AI-generated content may be incorrect.">
            <a:extLst>
              <a:ext uri="{FF2B5EF4-FFF2-40B4-BE49-F238E27FC236}">
                <a16:creationId xmlns:a16="http://schemas.microsoft.com/office/drawing/2014/main" id="{4014AACB-E278-4664-352C-3E6287315CAB}"/>
              </a:ext>
            </a:extLst>
          </p:cNvPr>
          <p:cNvPicPr>
            <a:picLocks noChangeAspect="1"/>
          </p:cNvPicPr>
          <p:nvPr/>
        </p:nvPicPr>
        <p:blipFill>
          <a:blip r:embed="rId3">
            <a:extLst>
              <a:ext uri="{28A0092B-C50C-407E-A947-70E740481C1C}">
                <a14:useLocalDpi xmlns:a14="http://schemas.microsoft.com/office/drawing/2010/main" val="0"/>
              </a:ext>
            </a:extLst>
          </a:blip>
          <a:srcRect l="856" r="28645"/>
          <a:stretch>
            <a:fillRect/>
          </a:stretch>
        </p:blipFill>
        <p:spPr>
          <a:xfrm>
            <a:off x="-3047" y="222422"/>
            <a:ext cx="9042434" cy="6413156"/>
          </a:xfrm>
          <a:prstGeom prst="rect">
            <a:avLst/>
          </a:prstGeom>
        </p:spPr>
      </p:pic>
      <p:sp>
        <p:nvSpPr>
          <p:cNvPr id="3" name="TextBox 2">
            <a:extLst>
              <a:ext uri="{FF2B5EF4-FFF2-40B4-BE49-F238E27FC236}">
                <a16:creationId xmlns:a16="http://schemas.microsoft.com/office/drawing/2014/main" id="{9B3544B5-DB5F-D8C3-DDD4-288F0546C8DC}"/>
              </a:ext>
            </a:extLst>
          </p:cNvPr>
          <p:cNvSpPr txBox="1"/>
          <p:nvPr/>
        </p:nvSpPr>
        <p:spPr>
          <a:xfrm>
            <a:off x="6277232" y="-111212"/>
            <a:ext cx="5082554" cy="2100649"/>
          </a:xfrm>
          <a:prstGeom prst="rect">
            <a:avLst/>
          </a:prstGeom>
        </p:spPr>
        <p:txBody>
          <a:bodyPr vert="horz" lIns="91440" tIns="45720" rIns="91440" bIns="45720" rtlCol="0">
            <a:noAutofit/>
          </a:bodyPr>
          <a:lstStyle/>
          <a:p>
            <a:pPr>
              <a:lnSpc>
                <a:spcPct val="90000"/>
              </a:lnSpc>
              <a:spcAft>
                <a:spcPts val="600"/>
              </a:spcAft>
            </a:pPr>
            <a:endParaRPr lang="en-US" sz="2400">
              <a:solidFill>
                <a:srgbClr val="0070C0"/>
              </a:solidFill>
            </a:endParaRPr>
          </a:p>
          <a:p>
            <a:pPr>
              <a:lnSpc>
                <a:spcPct val="90000"/>
              </a:lnSpc>
              <a:spcAft>
                <a:spcPts val="600"/>
              </a:spcAft>
            </a:pPr>
            <a:r>
              <a:rPr lang="en-US" sz="1600" b="1"/>
              <a:t> </a:t>
            </a:r>
            <a:endParaRPr lang="en-US" sz="1600"/>
          </a:p>
          <a:p>
            <a:pPr>
              <a:lnSpc>
                <a:spcPct val="90000"/>
              </a:lnSpc>
              <a:spcAft>
                <a:spcPts val="600"/>
              </a:spcAft>
            </a:pPr>
            <a:r>
              <a:rPr lang="en-US" sz="2000">
                <a:solidFill>
                  <a:srgbClr val="7030A0"/>
                </a:solidFill>
              </a:rPr>
              <a:t>PRE- HOSPITAL </a:t>
            </a:r>
            <a:r>
              <a:rPr lang="en-US" sz="1100">
                <a:solidFill>
                  <a:srgbClr val="7030A0"/>
                </a:solidFill>
              </a:rPr>
              <a:t>SURVEILLANCE</a:t>
            </a:r>
            <a:r>
              <a:rPr lang="en-US" sz="2000">
                <a:solidFill>
                  <a:srgbClr val="7030A0"/>
                </a:solidFill>
              </a:rPr>
              <a:t> (GP)</a:t>
            </a:r>
          </a:p>
          <a:p>
            <a:pPr>
              <a:lnSpc>
                <a:spcPct val="90000"/>
              </a:lnSpc>
              <a:spcAft>
                <a:spcPts val="600"/>
              </a:spcAft>
            </a:pPr>
            <a:r>
              <a:rPr lang="en-US" sz="1400"/>
              <a:t> </a:t>
            </a:r>
          </a:p>
          <a:p>
            <a:pPr indent="-228600">
              <a:lnSpc>
                <a:spcPct val="90000"/>
              </a:lnSpc>
              <a:spcAft>
                <a:spcPts val="600"/>
              </a:spcAft>
              <a:buFont typeface="Arial" panose="020B0604020202020204" pitchFamily="34" charset="0"/>
              <a:buChar char="•"/>
            </a:pPr>
            <a:r>
              <a:rPr lang="en-US" sz="2000">
                <a:solidFill>
                  <a:schemeClr val="accent2">
                    <a:lumMod val="60000"/>
                    <a:lumOff val="40000"/>
                  </a:schemeClr>
                </a:solidFill>
              </a:rPr>
              <a:t>STATUTORY DUTY: Immediate verbal notification (UKHSA) Health Protection Team within 24 hours of clinical suspicion.</a:t>
            </a:r>
          </a:p>
          <a:p>
            <a:pPr indent="-228600">
              <a:lnSpc>
                <a:spcPct val="90000"/>
              </a:lnSpc>
              <a:spcAft>
                <a:spcPts val="600"/>
              </a:spcAft>
              <a:buFont typeface="Arial" panose="020B0604020202020204" pitchFamily="34" charset="0"/>
              <a:buChar char="•"/>
            </a:pPr>
            <a:r>
              <a:rPr lang="en-US" sz="2000">
                <a:solidFill>
                  <a:schemeClr val="accent2"/>
                </a:solidFill>
              </a:rPr>
              <a:t>SYMPTOM VIGILANCE: Monitoring for ‘red flag’ combinations: fever, headache, neck stiffness, and altered mental state.</a:t>
            </a:r>
          </a:p>
          <a:p>
            <a:pPr indent="-228600">
              <a:lnSpc>
                <a:spcPct val="90000"/>
              </a:lnSpc>
              <a:spcAft>
                <a:spcPts val="600"/>
              </a:spcAft>
              <a:buFont typeface="Arial" panose="020B0604020202020204" pitchFamily="34" charset="0"/>
              <a:buChar char="•"/>
            </a:pPr>
            <a:r>
              <a:rPr lang="en-US" sz="2000">
                <a:solidFill>
                  <a:schemeClr val="accent2"/>
                </a:solidFill>
              </a:rPr>
              <a:t>       INTERVAL ASSESSMENT: If diagnosis is initially uncertain, a reassessment must occur within 4-6 hours.</a:t>
            </a:r>
            <a:endParaRPr lang="en-US" sz="1400"/>
          </a:p>
          <a:p>
            <a:pPr>
              <a:lnSpc>
                <a:spcPct val="90000"/>
              </a:lnSpc>
              <a:spcAft>
                <a:spcPts val="600"/>
              </a:spcAft>
            </a:pPr>
            <a:r>
              <a:rPr lang="en-US" sz="1400"/>
              <a:t>  </a:t>
            </a:r>
            <a:r>
              <a:rPr lang="en-US" sz="1400">
                <a:solidFill>
                  <a:schemeClr val="tx1">
                    <a:lumMod val="85000"/>
                    <a:lumOff val="15000"/>
                  </a:schemeClr>
                </a:solidFill>
              </a:rPr>
              <a:t>      </a:t>
            </a:r>
            <a:r>
              <a:rPr lang="en-US" sz="1400"/>
              <a:t>              </a:t>
            </a:r>
            <a:r>
              <a:rPr lang="en-US" sz="2000">
                <a:solidFill>
                  <a:srgbClr val="7030A0"/>
                </a:solidFill>
              </a:rPr>
              <a:t>IN-HOSPITAL </a:t>
            </a:r>
            <a:r>
              <a:rPr lang="en-US" sz="1400">
                <a:solidFill>
                  <a:srgbClr val="7030A0"/>
                </a:solidFill>
              </a:rPr>
              <a:t>MO</a:t>
            </a:r>
            <a:r>
              <a:rPr lang="en-US" sz="1600">
                <a:solidFill>
                  <a:srgbClr val="7030A0"/>
                </a:solidFill>
              </a:rPr>
              <a:t>NITORING</a:t>
            </a:r>
            <a:endParaRPr lang="en-US" sz="1600">
              <a:solidFill>
                <a:srgbClr val="00B050"/>
              </a:solidFill>
            </a:endParaRPr>
          </a:p>
          <a:p>
            <a:pPr>
              <a:lnSpc>
                <a:spcPct val="90000"/>
              </a:lnSpc>
              <a:spcAft>
                <a:spcPts val="600"/>
              </a:spcAft>
            </a:pPr>
            <a:r>
              <a:rPr lang="en-US" sz="1100"/>
              <a:t>                            </a:t>
            </a:r>
          </a:p>
          <a:p>
            <a:pPr>
              <a:lnSpc>
                <a:spcPct val="90000"/>
              </a:lnSpc>
              <a:spcAft>
                <a:spcPts val="600"/>
              </a:spcAft>
            </a:pPr>
            <a:r>
              <a:rPr lang="en-US" sz="1100"/>
              <a:t>                                                              </a:t>
            </a:r>
          </a:p>
          <a:p>
            <a:pPr>
              <a:lnSpc>
                <a:spcPct val="90000"/>
              </a:lnSpc>
              <a:spcAft>
                <a:spcPts val="600"/>
              </a:spcAft>
            </a:pPr>
            <a:r>
              <a:rPr lang="en-US">
                <a:solidFill>
                  <a:srgbClr val="FF0000"/>
                </a:solidFill>
              </a:rPr>
              <a:t>Acute phase Frequency: Observations (including PEWS and neurological scoring) every 30-60 minutes for the first 4 hours, then 2 hourly for the next 8 hours </a:t>
            </a:r>
          </a:p>
          <a:p>
            <a:pPr>
              <a:lnSpc>
                <a:spcPct val="90000"/>
              </a:lnSpc>
              <a:spcAft>
                <a:spcPts val="600"/>
              </a:spcAft>
            </a:pPr>
            <a:r>
              <a:rPr lang="en-US">
                <a:solidFill>
                  <a:srgbClr val="FF0000"/>
                </a:solidFill>
              </a:rPr>
              <a:t>DAILY EVALUATION: Mandatory daily neurological examinations, monitoring for complications like hearing loss or sepsis.</a:t>
            </a:r>
          </a:p>
          <a:p>
            <a:pPr>
              <a:lnSpc>
                <a:spcPct val="90000"/>
              </a:lnSpc>
              <a:spcAft>
                <a:spcPts val="600"/>
              </a:spcAft>
            </a:pPr>
            <a:r>
              <a:rPr lang="en-US"/>
              <a:t>     </a:t>
            </a:r>
          </a:p>
          <a:p>
            <a:pPr indent="-228600">
              <a:lnSpc>
                <a:spcPct val="90000"/>
              </a:lnSpc>
              <a:spcAft>
                <a:spcPts val="600"/>
              </a:spcAft>
              <a:buFont typeface="Arial" panose="020B0604020202020204" pitchFamily="34" charset="0"/>
              <a:buChar char="•"/>
            </a:pPr>
            <a:endParaRPr lang="en-US" sz="1600"/>
          </a:p>
          <a:p>
            <a:pPr algn="r">
              <a:lnSpc>
                <a:spcPct val="90000"/>
              </a:lnSpc>
              <a:spcAft>
                <a:spcPts val="600"/>
              </a:spcAft>
            </a:pPr>
            <a:endParaRPr lang="en-US" sz="1600"/>
          </a:p>
        </p:txBody>
      </p:sp>
      <p:sp>
        <p:nvSpPr>
          <p:cNvPr id="6" name="Rectangle 5">
            <a:extLst>
              <a:ext uri="{FF2B5EF4-FFF2-40B4-BE49-F238E27FC236}">
                <a16:creationId xmlns:a16="http://schemas.microsoft.com/office/drawing/2014/main" id="{27B00D01-240E-6AA6-6816-9842AEDFFFCA}"/>
              </a:ext>
            </a:extLst>
          </p:cNvPr>
          <p:cNvSpPr/>
          <p:nvPr/>
        </p:nvSpPr>
        <p:spPr>
          <a:xfrm>
            <a:off x="-222422" y="210066"/>
            <a:ext cx="6318421" cy="1908215"/>
          </a:xfrm>
          <a:prstGeom prst="rect">
            <a:avLst/>
          </a:prstGeom>
          <a:noFill/>
        </p:spPr>
        <p:txBody>
          <a:bodyPr wrap="square" lIns="91440" tIns="45720" rIns="91440" bIns="45720">
            <a:spAutoFit/>
          </a:bodyPr>
          <a:lstStyle/>
          <a:p>
            <a:pPr algn="ctr"/>
            <a:r>
              <a:rPr lang="en-US" sz="3200" b="1">
                <a:ln w="10160">
                  <a:solidFill>
                    <a:schemeClr val="accent5"/>
                  </a:solidFill>
                  <a:prstDash val="solid"/>
                </a:ln>
                <a:solidFill>
                  <a:srgbClr val="FFFFFF"/>
                </a:solidFill>
                <a:effectLst>
                  <a:outerShdw blurRad="38100" dist="22860" dir="5400000" algn="tl" rotWithShape="0">
                    <a:srgbClr val="000000">
                      <a:alpha val="30000"/>
                    </a:srgbClr>
                  </a:outerShdw>
                </a:effectLst>
              </a:rPr>
              <a:t>CLINICAL APPROACHES TO MONITORING</a:t>
            </a:r>
          </a:p>
          <a:p>
            <a:pPr algn="ctr"/>
            <a:endParaRPr lang="en-GB" sz="5400" b="1">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Tree>
    <p:extLst>
      <p:ext uri="{BB962C8B-B14F-4D97-AF65-F5344CB8AC3E}">
        <p14:creationId xmlns:p14="http://schemas.microsoft.com/office/powerpoint/2010/main" val="37228722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a:extLst>
              <a:ext uri="{FF2B5EF4-FFF2-40B4-BE49-F238E27FC236}">
                <a16:creationId xmlns:a16="http://schemas.microsoft.com/office/drawing/2014/main" id="{ED0FB91A-3035-7DBE-CE9A-8D24E06ADF81}"/>
              </a:ext>
            </a:extLst>
          </p:cNvPr>
          <p:cNvGraphicFramePr>
            <a:graphicFrameLocks noChangeAspect="1"/>
          </p:cNvGraphicFramePr>
          <p:nvPr/>
        </p:nvGraphicFramePr>
        <p:xfrm>
          <a:off x="210066" y="-98854"/>
          <a:ext cx="7376983" cy="6858000"/>
        </p:xfrm>
        <a:graphic>
          <a:graphicData uri="http://schemas.openxmlformats.org/presentationml/2006/ole">
            <mc:AlternateContent xmlns:mc="http://schemas.openxmlformats.org/markup-compatibility/2006">
              <mc:Choice xmlns:v="urn:schemas-microsoft-com:vml" Requires="v">
                <p:oleObj name="Microsoft Word Template" r:id="rId2" imgW="5727700" imgH="8331200" progId="Word.Template.12">
                  <p:embed/>
                </p:oleObj>
              </mc:Choice>
              <mc:Fallback>
                <p:oleObj name="Microsoft Word Template" r:id="rId2" imgW="5727700" imgH="8331200" progId="Word.Template.12">
                  <p:embed/>
                  <p:pic>
                    <p:nvPicPr>
                      <p:cNvPr id="2" name="Object 1">
                        <a:extLst>
                          <a:ext uri="{FF2B5EF4-FFF2-40B4-BE49-F238E27FC236}">
                            <a16:creationId xmlns:a16="http://schemas.microsoft.com/office/drawing/2014/main" id="{ED0FB91A-3035-7DBE-CE9A-8D24E06ADF81}"/>
                          </a:ext>
                        </a:extLst>
                      </p:cNvPr>
                      <p:cNvPicPr/>
                      <p:nvPr/>
                    </p:nvPicPr>
                    <p:blipFill>
                      <a:blip r:embed="rId3"/>
                      <a:stretch>
                        <a:fillRect/>
                      </a:stretch>
                    </p:blipFill>
                    <p:spPr>
                      <a:xfrm>
                        <a:off x="210066" y="-98854"/>
                        <a:ext cx="7376983" cy="6858000"/>
                      </a:xfrm>
                      <a:prstGeom prst="rect">
                        <a:avLst/>
                      </a:prstGeom>
                    </p:spPr>
                  </p:pic>
                </p:oleObj>
              </mc:Fallback>
            </mc:AlternateContent>
          </a:graphicData>
        </a:graphic>
      </p:graphicFrame>
    </p:spTree>
    <p:extLst>
      <p:ext uri="{BB962C8B-B14F-4D97-AF65-F5344CB8AC3E}">
        <p14:creationId xmlns:p14="http://schemas.microsoft.com/office/powerpoint/2010/main" val="3320418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6F89F50-B1DF-68F2-EBDB-A3DFCDF91ACF}"/>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0018" r="13982" b="1"/>
          <a:stretch>
            <a:fillRect/>
          </a:stretch>
        </p:blipFill>
        <p:spPr>
          <a:xfrm>
            <a:off x="505418" y="824475"/>
            <a:ext cx="5471865" cy="5471865"/>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3" name="Content Placeholder 2">
            <a:extLst>
              <a:ext uri="{FF2B5EF4-FFF2-40B4-BE49-F238E27FC236}">
                <a16:creationId xmlns:a16="http://schemas.microsoft.com/office/drawing/2014/main" id="{5C3ED888-8B53-7077-27E4-2FC1B256A94D}"/>
              </a:ext>
            </a:extLst>
          </p:cNvPr>
          <p:cNvSpPr>
            <a:spLocks noGrp="1"/>
          </p:cNvSpPr>
          <p:nvPr>
            <p:ph idx="1"/>
          </p:nvPr>
        </p:nvSpPr>
        <p:spPr>
          <a:xfrm>
            <a:off x="6214719" y="824476"/>
            <a:ext cx="5284925" cy="5006820"/>
          </a:xfrm>
        </p:spPr>
        <p:txBody>
          <a:bodyPr anchor="t">
            <a:normAutofit/>
          </a:bodyPr>
          <a:lstStyle/>
          <a:p>
            <a:pPr marL="0" indent="0" algn="l" rtl="0">
              <a:lnSpc>
                <a:spcPct val="90000"/>
              </a:lnSpc>
              <a:buNone/>
            </a:pPr>
            <a:r>
              <a:rPr lang="en-GB" sz="2400" b="1">
                <a:solidFill>
                  <a:srgbClr val="000000"/>
                </a:solidFill>
                <a:effectLst/>
                <a:latin typeface="Aptos" panose="020B0004020202020204" pitchFamily="34" charset="0"/>
              </a:rPr>
              <a:t>In the UK, meningitis is managed by</a:t>
            </a:r>
            <a:endParaRPr lang="en-GB" sz="2400">
              <a:solidFill>
                <a:srgbClr val="000000"/>
              </a:solidFill>
              <a:effectLst/>
              <a:latin typeface="Aptos" panose="020B0004020202020204" pitchFamily="34" charset="0"/>
            </a:endParaRPr>
          </a:p>
          <a:p>
            <a:pPr marL="228600" indent="-228600" algn="l" rtl="0">
              <a:lnSpc>
                <a:spcPct val="90000"/>
              </a:lnSpc>
              <a:spcAft>
                <a:spcPts val="2400"/>
              </a:spcAft>
              <a:buFont typeface="Arial" panose="020B0604020202020204" pitchFamily="34" charset="0"/>
              <a:buChar char="•"/>
            </a:pPr>
            <a:r>
              <a:rPr lang="en-GB" sz="2400" b="1">
                <a:solidFill>
                  <a:srgbClr val="7030A0"/>
                </a:solidFill>
                <a:effectLst/>
                <a:latin typeface="Aptos" panose="020B0004020202020204" pitchFamily="34" charset="0"/>
              </a:rPr>
              <a:t>VACCINATION AND PREVENTION PROGRAMMES</a:t>
            </a:r>
            <a:endParaRPr lang="en-GB" sz="2400">
              <a:solidFill>
                <a:srgbClr val="7030A0"/>
              </a:solidFill>
              <a:effectLst/>
              <a:latin typeface="Aptos" panose="020B0004020202020204" pitchFamily="34" charset="0"/>
            </a:endParaRPr>
          </a:p>
          <a:p>
            <a:pPr marL="0" indent="0" algn="l" rtl="0">
              <a:lnSpc>
                <a:spcPct val="90000"/>
              </a:lnSpc>
              <a:buNone/>
            </a:pPr>
            <a:r>
              <a:rPr lang="en-GB" sz="2400">
                <a:solidFill>
                  <a:srgbClr val="000000"/>
                </a:solidFill>
                <a:effectLst/>
                <a:latin typeface="Aptos" panose="020B0004020202020204" pitchFamily="34" charset="0"/>
              </a:rPr>
              <a:t>For instance, vaccinating children and adolescents at the earliest opportunity. Various vaccines are available to provide protection throughout different stages of life.</a:t>
            </a:r>
            <a:endParaRPr lang="en-GB" sz="1900">
              <a:solidFill>
                <a:schemeClr val="tx1">
                  <a:alpha val="80000"/>
                </a:schemeClr>
              </a:solidFill>
            </a:endParaRPr>
          </a:p>
        </p:txBody>
      </p:sp>
      <p:sp>
        <p:nvSpPr>
          <p:cNvPr id="4" name="TextBox 3">
            <a:extLst>
              <a:ext uri="{FF2B5EF4-FFF2-40B4-BE49-F238E27FC236}">
                <a16:creationId xmlns:a16="http://schemas.microsoft.com/office/drawing/2014/main" id="{9AE1BD48-87D7-CA82-2984-167F26D1B72A}"/>
              </a:ext>
            </a:extLst>
          </p:cNvPr>
          <p:cNvSpPr txBox="1"/>
          <p:nvPr/>
        </p:nvSpPr>
        <p:spPr>
          <a:xfrm>
            <a:off x="386429" y="6287828"/>
            <a:ext cx="379862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Bing Images via PowerPoint Online</a:t>
            </a:r>
          </a:p>
        </p:txBody>
      </p:sp>
    </p:spTree>
    <p:extLst>
      <p:ext uri="{BB962C8B-B14F-4D97-AF65-F5344CB8AC3E}">
        <p14:creationId xmlns:p14="http://schemas.microsoft.com/office/powerpoint/2010/main" val="10487901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1AE0673-1D63-3163-7B5C-4B70F7AC2821}"/>
              </a:ext>
            </a:extLst>
          </p:cNvPr>
          <p:cNvSpPr txBox="1"/>
          <p:nvPr/>
        </p:nvSpPr>
        <p:spPr>
          <a:xfrm>
            <a:off x="-10565" y="202975"/>
            <a:ext cx="5129259" cy="3639813"/>
          </a:xfrm>
          <a:prstGeom prst="rect">
            <a:avLst/>
          </a:prstGeom>
        </p:spPr>
        <p:txBody>
          <a:bodyPr vert="horz" lIns="91440" tIns="45720" rIns="91440" bIns="45720" rtlCol="0" anchor="b">
            <a:normAutofit/>
          </a:bodyPr>
          <a:lstStyle/>
          <a:p>
            <a:pPr marL="342900" indent="-342900" algn="ctr">
              <a:lnSpc>
                <a:spcPct val="90000"/>
              </a:lnSpc>
              <a:spcBef>
                <a:spcPct val="0"/>
              </a:spcBef>
              <a:spcAft>
                <a:spcPts val="600"/>
              </a:spcAft>
              <a:buFont typeface="Arial" panose="020B0604020202020204" pitchFamily="34" charset="0"/>
              <a:buChar char="•"/>
            </a:pPr>
            <a:r>
              <a:rPr lang="en-US" sz="2800" b="1">
                <a:solidFill>
                  <a:srgbClr val="7030A0"/>
                </a:solidFill>
                <a:latin typeface="+mj-lt"/>
                <a:ea typeface="+mj-ea"/>
                <a:cs typeface="+mj-cs"/>
              </a:rPr>
              <a:t>PROMOTING HYGIENE  </a:t>
            </a:r>
          </a:p>
          <a:p>
            <a:pPr algn="ctr">
              <a:lnSpc>
                <a:spcPct val="90000"/>
              </a:lnSpc>
              <a:spcBef>
                <a:spcPct val="0"/>
              </a:spcBef>
              <a:spcAft>
                <a:spcPts val="600"/>
              </a:spcAft>
            </a:pPr>
            <a:endParaRPr lang="en-US" sz="1000" b="1">
              <a:solidFill>
                <a:srgbClr val="595959"/>
              </a:solidFill>
              <a:latin typeface="+mj-lt"/>
              <a:ea typeface="+mj-ea"/>
              <a:cs typeface="+mj-cs"/>
            </a:endParaRPr>
          </a:p>
          <a:p>
            <a:pPr algn="ctr">
              <a:lnSpc>
                <a:spcPct val="90000"/>
              </a:lnSpc>
              <a:spcBef>
                <a:spcPct val="0"/>
              </a:spcBef>
              <a:spcAft>
                <a:spcPts val="600"/>
              </a:spcAft>
            </a:pPr>
            <a:r>
              <a:rPr lang="en-US" sz="2800" b="1">
                <a:solidFill>
                  <a:srgbClr val="FF0000"/>
                </a:solidFill>
                <a:latin typeface="+mj-lt"/>
                <a:ea typeface="+mj-ea"/>
                <a:cs typeface="+mj-cs"/>
              </a:rPr>
              <a:t>Example: </a:t>
            </a:r>
            <a:r>
              <a:rPr lang="en-US" sz="2800">
                <a:latin typeface="+mj-lt"/>
                <a:ea typeface="+mj-ea"/>
                <a:cs typeface="+mj-cs"/>
              </a:rPr>
              <a:t>Simple actions as </a:t>
            </a:r>
            <a:endParaRPr lang="en-US" sz="2800" b="1">
              <a:latin typeface="+mj-lt"/>
              <a:ea typeface="+mj-ea"/>
              <a:cs typeface="+mj-cs"/>
            </a:endParaRPr>
          </a:p>
          <a:p>
            <a:pPr algn="ctr">
              <a:lnSpc>
                <a:spcPct val="90000"/>
              </a:lnSpc>
              <a:spcBef>
                <a:spcPct val="0"/>
              </a:spcBef>
              <a:spcAft>
                <a:spcPts val="600"/>
              </a:spcAft>
            </a:pPr>
            <a:endParaRPr lang="en-US" sz="1000" b="1">
              <a:solidFill>
                <a:srgbClr val="595959"/>
              </a:solidFill>
              <a:latin typeface="+mj-lt"/>
              <a:ea typeface="+mj-ea"/>
              <a:cs typeface="+mj-cs"/>
            </a:endParaRPr>
          </a:p>
          <a:p>
            <a:pPr algn="ctr">
              <a:lnSpc>
                <a:spcPct val="90000"/>
              </a:lnSpc>
              <a:spcBef>
                <a:spcPct val="0"/>
              </a:spcBef>
              <a:spcAft>
                <a:spcPts val="600"/>
              </a:spcAft>
            </a:pPr>
            <a:endParaRPr lang="en-US" sz="1000" b="1">
              <a:solidFill>
                <a:srgbClr val="595959"/>
              </a:solidFill>
              <a:latin typeface="+mj-lt"/>
              <a:ea typeface="+mj-ea"/>
              <a:cs typeface="+mj-cs"/>
            </a:endParaRPr>
          </a:p>
          <a:p>
            <a:pPr algn="ctr">
              <a:lnSpc>
                <a:spcPct val="90000"/>
              </a:lnSpc>
              <a:spcBef>
                <a:spcPct val="0"/>
              </a:spcBef>
              <a:spcAft>
                <a:spcPts val="600"/>
              </a:spcAft>
            </a:pPr>
            <a:endParaRPr lang="en-US" sz="1000" b="1">
              <a:solidFill>
                <a:srgbClr val="595959"/>
              </a:solidFill>
              <a:latin typeface="+mj-lt"/>
              <a:ea typeface="+mj-ea"/>
              <a:cs typeface="+mj-cs"/>
            </a:endParaRPr>
          </a:p>
          <a:p>
            <a:pPr algn="ctr">
              <a:lnSpc>
                <a:spcPct val="90000"/>
              </a:lnSpc>
              <a:spcBef>
                <a:spcPct val="0"/>
              </a:spcBef>
              <a:spcAft>
                <a:spcPts val="600"/>
              </a:spcAft>
            </a:pPr>
            <a:endParaRPr lang="en-US" sz="1000" b="1">
              <a:solidFill>
                <a:srgbClr val="595959"/>
              </a:solidFill>
              <a:latin typeface="+mj-lt"/>
              <a:ea typeface="+mj-ea"/>
              <a:cs typeface="+mj-cs"/>
            </a:endParaRPr>
          </a:p>
          <a:p>
            <a:pPr algn="ctr">
              <a:lnSpc>
                <a:spcPct val="90000"/>
              </a:lnSpc>
              <a:spcBef>
                <a:spcPct val="0"/>
              </a:spcBef>
              <a:spcAft>
                <a:spcPts val="600"/>
              </a:spcAft>
            </a:pPr>
            <a:endParaRPr lang="en-US" sz="1000" b="1">
              <a:solidFill>
                <a:srgbClr val="595959"/>
              </a:solidFill>
              <a:latin typeface="+mj-lt"/>
              <a:ea typeface="+mj-ea"/>
              <a:cs typeface="+mj-cs"/>
            </a:endParaRPr>
          </a:p>
          <a:p>
            <a:pPr algn="ctr">
              <a:lnSpc>
                <a:spcPct val="90000"/>
              </a:lnSpc>
              <a:spcBef>
                <a:spcPct val="0"/>
              </a:spcBef>
              <a:spcAft>
                <a:spcPts val="600"/>
              </a:spcAft>
            </a:pPr>
            <a:endParaRPr lang="en-US" sz="1000" b="1">
              <a:solidFill>
                <a:srgbClr val="595959"/>
              </a:solidFill>
              <a:latin typeface="+mj-lt"/>
              <a:ea typeface="+mj-ea"/>
              <a:cs typeface="+mj-cs"/>
            </a:endParaRPr>
          </a:p>
          <a:p>
            <a:pPr algn="ctr">
              <a:lnSpc>
                <a:spcPct val="90000"/>
              </a:lnSpc>
              <a:spcBef>
                <a:spcPct val="0"/>
              </a:spcBef>
              <a:spcAft>
                <a:spcPts val="600"/>
              </a:spcAft>
            </a:pPr>
            <a:endParaRPr lang="en-US" sz="1000" b="1">
              <a:solidFill>
                <a:srgbClr val="595959"/>
              </a:solidFill>
              <a:latin typeface="+mj-lt"/>
              <a:ea typeface="+mj-ea"/>
              <a:cs typeface="+mj-cs"/>
            </a:endParaRPr>
          </a:p>
          <a:p>
            <a:pPr algn="ctr">
              <a:lnSpc>
                <a:spcPct val="90000"/>
              </a:lnSpc>
              <a:spcBef>
                <a:spcPct val="0"/>
              </a:spcBef>
              <a:spcAft>
                <a:spcPts val="600"/>
              </a:spcAft>
            </a:pPr>
            <a:endParaRPr lang="en-US" sz="1000" b="1">
              <a:solidFill>
                <a:srgbClr val="595959"/>
              </a:solidFill>
              <a:latin typeface="+mj-lt"/>
              <a:ea typeface="+mj-ea"/>
              <a:cs typeface="+mj-cs"/>
            </a:endParaRPr>
          </a:p>
          <a:p>
            <a:pPr algn="ctr">
              <a:lnSpc>
                <a:spcPct val="90000"/>
              </a:lnSpc>
              <a:spcBef>
                <a:spcPct val="0"/>
              </a:spcBef>
              <a:spcAft>
                <a:spcPts val="600"/>
              </a:spcAft>
            </a:pPr>
            <a:endParaRPr lang="en-US" sz="1000" b="1">
              <a:solidFill>
                <a:srgbClr val="595959"/>
              </a:solidFill>
              <a:latin typeface="+mj-lt"/>
              <a:ea typeface="+mj-ea"/>
              <a:cs typeface="+mj-cs"/>
            </a:endParaRPr>
          </a:p>
        </p:txBody>
      </p:sp>
      <p:pic>
        <p:nvPicPr>
          <p:cNvPr id="12" name="Picture 11" descr="A person washing their hands under a faucet">
            <a:extLst>
              <a:ext uri="{FF2B5EF4-FFF2-40B4-BE49-F238E27FC236}">
                <a16:creationId xmlns:a16="http://schemas.microsoft.com/office/drawing/2014/main" id="{54957842-1876-C8B2-56EB-216836B527A7}"/>
              </a:ext>
              <a:ext uri="{C183D7F6-B498-43B3-948B-1728B52AA6E4}">
                <adec:decorative xmlns:adec="http://schemas.microsoft.com/office/drawing/2017/decorative" val="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031" r="17126" b="1"/>
          <a:stretch>
            <a:fillRect/>
          </a:stretch>
        </p:blipFill>
        <p:spPr>
          <a:xfrm>
            <a:off x="920498" y="3372140"/>
            <a:ext cx="2754543" cy="2793340"/>
          </a:xfrm>
          <a:prstGeom prst="rect">
            <a:avLst/>
          </a:prstGeom>
        </p:spPr>
      </p:pic>
      <p:pic>
        <p:nvPicPr>
          <p:cNvPr id="6" name="Picture 5" descr="A person wearing a mask&#10;&#10;AI-generated content may be incorrect.">
            <a:extLst>
              <a:ext uri="{FF2B5EF4-FFF2-40B4-BE49-F238E27FC236}">
                <a16:creationId xmlns:a16="http://schemas.microsoft.com/office/drawing/2014/main" id="{2082B723-5DA5-462D-70DA-F262BD4846A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726259" y="3687793"/>
            <a:ext cx="2766294" cy="2819171"/>
          </a:xfrm>
          <a:prstGeom prst="rect">
            <a:avLst/>
          </a:prstGeom>
        </p:spPr>
      </p:pic>
      <p:pic>
        <p:nvPicPr>
          <p:cNvPr id="8" name="Picture 7" descr="A young child and child eating ice cream">
            <a:extLst>
              <a:ext uri="{FF2B5EF4-FFF2-40B4-BE49-F238E27FC236}">
                <a16:creationId xmlns:a16="http://schemas.microsoft.com/office/drawing/2014/main" id="{9617A522-CF9B-46CB-7E2A-9FE34D78E3BA}"/>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263938" y="4359266"/>
            <a:ext cx="2754544" cy="1840036"/>
          </a:xfrm>
          <a:prstGeom prst="rect">
            <a:avLst/>
          </a:prstGeom>
        </p:spPr>
      </p:pic>
      <p:pic>
        <p:nvPicPr>
          <p:cNvPr id="13" name="Picture 12" descr="A person cleaning a room">
            <a:extLst>
              <a:ext uri="{FF2B5EF4-FFF2-40B4-BE49-F238E27FC236}">
                <a16:creationId xmlns:a16="http://schemas.microsoft.com/office/drawing/2014/main" id="{452BC01C-A1A4-9193-3724-F1FFD1396827}"/>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5573182" y="189811"/>
            <a:ext cx="3322640" cy="2216861"/>
          </a:xfrm>
          <a:prstGeom prst="rect">
            <a:avLst/>
          </a:prstGeom>
        </p:spPr>
      </p:pic>
      <p:sp>
        <p:nvSpPr>
          <p:cNvPr id="14" name="TextBox 13">
            <a:extLst>
              <a:ext uri="{FF2B5EF4-FFF2-40B4-BE49-F238E27FC236}">
                <a16:creationId xmlns:a16="http://schemas.microsoft.com/office/drawing/2014/main" id="{6B079EBB-62C9-3120-32B1-92CC9547ED3C}"/>
              </a:ext>
            </a:extLst>
          </p:cNvPr>
          <p:cNvSpPr txBox="1"/>
          <p:nvPr/>
        </p:nvSpPr>
        <p:spPr>
          <a:xfrm>
            <a:off x="983888" y="2598003"/>
            <a:ext cx="2982686" cy="830997"/>
          </a:xfrm>
          <a:prstGeom prst="rect">
            <a:avLst/>
          </a:prstGeom>
          <a:noFill/>
        </p:spPr>
        <p:txBody>
          <a:bodyPr wrap="square" rtlCol="0">
            <a:spAutoFit/>
          </a:bodyPr>
          <a:lstStyle/>
          <a:p>
            <a:r>
              <a:rPr lang="en-GB" sz="2400"/>
              <a:t>Frequent handwashing </a:t>
            </a:r>
          </a:p>
        </p:txBody>
      </p:sp>
      <p:sp>
        <p:nvSpPr>
          <p:cNvPr id="15" name="TextBox 14">
            <a:extLst>
              <a:ext uri="{FF2B5EF4-FFF2-40B4-BE49-F238E27FC236}">
                <a16:creationId xmlns:a16="http://schemas.microsoft.com/office/drawing/2014/main" id="{A140468D-5D58-C233-D256-308289DDC3CC}"/>
              </a:ext>
            </a:extLst>
          </p:cNvPr>
          <p:cNvSpPr txBox="1"/>
          <p:nvPr/>
        </p:nvSpPr>
        <p:spPr>
          <a:xfrm>
            <a:off x="7848330" y="2780538"/>
            <a:ext cx="4343670" cy="830997"/>
          </a:xfrm>
          <a:prstGeom prst="rect">
            <a:avLst/>
          </a:prstGeom>
          <a:noFill/>
        </p:spPr>
        <p:txBody>
          <a:bodyPr wrap="square" rtlCol="0">
            <a:spAutoFit/>
          </a:bodyPr>
          <a:lstStyle/>
          <a:p>
            <a:r>
              <a:rPr lang="en-US" sz="2400"/>
              <a:t>Covering mouth when coughing or sneezing</a:t>
            </a:r>
            <a:endParaRPr lang="en-GB" sz="2400"/>
          </a:p>
        </p:txBody>
      </p:sp>
      <p:sp>
        <p:nvSpPr>
          <p:cNvPr id="16" name="TextBox 15">
            <a:extLst>
              <a:ext uri="{FF2B5EF4-FFF2-40B4-BE49-F238E27FC236}">
                <a16:creationId xmlns:a16="http://schemas.microsoft.com/office/drawing/2014/main" id="{EDAC2584-D167-1E19-B93C-D2A863835696}"/>
              </a:ext>
            </a:extLst>
          </p:cNvPr>
          <p:cNvSpPr txBox="1"/>
          <p:nvPr/>
        </p:nvSpPr>
        <p:spPr>
          <a:xfrm>
            <a:off x="3899950" y="3700568"/>
            <a:ext cx="3610191" cy="759247"/>
          </a:xfrm>
          <a:prstGeom prst="rect">
            <a:avLst/>
          </a:prstGeom>
          <a:noFill/>
        </p:spPr>
        <p:txBody>
          <a:bodyPr wrap="square" rtlCol="0">
            <a:spAutoFit/>
          </a:bodyPr>
          <a:lstStyle/>
          <a:p>
            <a:pPr algn="ctr">
              <a:lnSpc>
                <a:spcPct val="90000"/>
              </a:lnSpc>
              <a:spcBef>
                <a:spcPct val="0"/>
              </a:spcBef>
              <a:spcAft>
                <a:spcPts val="600"/>
              </a:spcAft>
            </a:pPr>
            <a:r>
              <a:rPr lang="en-US" sz="2400"/>
              <a:t>Not share food ,drinks ,or personal items </a:t>
            </a:r>
          </a:p>
        </p:txBody>
      </p:sp>
      <p:sp>
        <p:nvSpPr>
          <p:cNvPr id="18" name="TextBox 17">
            <a:extLst>
              <a:ext uri="{FF2B5EF4-FFF2-40B4-BE49-F238E27FC236}">
                <a16:creationId xmlns:a16="http://schemas.microsoft.com/office/drawing/2014/main" id="{5967DA12-4F97-618C-0E5C-21B7E9D0EA6F}"/>
              </a:ext>
            </a:extLst>
          </p:cNvPr>
          <p:cNvSpPr txBox="1"/>
          <p:nvPr/>
        </p:nvSpPr>
        <p:spPr>
          <a:xfrm>
            <a:off x="8918148" y="559272"/>
            <a:ext cx="3443344" cy="830997"/>
          </a:xfrm>
          <a:prstGeom prst="rect">
            <a:avLst/>
          </a:prstGeom>
          <a:noFill/>
        </p:spPr>
        <p:txBody>
          <a:bodyPr wrap="square" rtlCol="0">
            <a:spAutoFit/>
          </a:bodyPr>
          <a:lstStyle/>
          <a:p>
            <a:r>
              <a:rPr lang="en-GB" sz="2400"/>
              <a:t>Keeping spaces clean and ventilated </a:t>
            </a:r>
          </a:p>
        </p:txBody>
      </p:sp>
      <p:sp>
        <p:nvSpPr>
          <p:cNvPr id="3" name="TextBox 2">
            <a:extLst>
              <a:ext uri="{FF2B5EF4-FFF2-40B4-BE49-F238E27FC236}">
                <a16:creationId xmlns:a16="http://schemas.microsoft.com/office/drawing/2014/main" id="{AB61B1B4-B13D-D8CB-7D6D-8850F5AD65F7}"/>
              </a:ext>
            </a:extLst>
          </p:cNvPr>
          <p:cNvSpPr txBox="1"/>
          <p:nvPr/>
        </p:nvSpPr>
        <p:spPr>
          <a:xfrm>
            <a:off x="67390" y="6555979"/>
            <a:ext cx="383477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Calibri"/>
                <a:ea typeface="Calibri"/>
                <a:cs typeface="Calibri"/>
              </a:rPr>
              <a:t>Bing Images via </a:t>
            </a:r>
            <a:r>
              <a:rPr lang="en-GB" sz="1400">
                <a:latin typeface="Calibri"/>
                <a:ea typeface="Calibri"/>
                <a:cs typeface="Calibri"/>
              </a:rPr>
              <a:t>PowerPoint Online</a:t>
            </a:r>
            <a:endParaRPr lang="en-US" sz="1400" dirty="0" err="1"/>
          </a:p>
        </p:txBody>
      </p:sp>
    </p:spTree>
    <p:extLst>
      <p:ext uri="{BB962C8B-B14F-4D97-AF65-F5344CB8AC3E}">
        <p14:creationId xmlns:p14="http://schemas.microsoft.com/office/powerpoint/2010/main" val="13298270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DC9FC9-6C8A-50A4-8E9A-4E2598F947B5}"/>
              </a:ext>
            </a:extLst>
          </p:cNvPr>
          <p:cNvSpPr txBox="1"/>
          <p:nvPr/>
        </p:nvSpPr>
        <p:spPr>
          <a:xfrm>
            <a:off x="6595401" y="323904"/>
            <a:ext cx="5365433" cy="1404335"/>
          </a:xfrm>
          <a:prstGeom prst="rect">
            <a:avLst/>
          </a:prstGeom>
        </p:spPr>
        <p:txBody>
          <a:bodyPr vert="horz" lIns="91440" tIns="45720" rIns="91440" bIns="45720" rtlCol="0" anchor="b">
            <a:normAutofit/>
          </a:bodyPr>
          <a:lstStyle/>
          <a:p>
            <a:pPr marL="342900" indent="-342900">
              <a:lnSpc>
                <a:spcPct val="90000"/>
              </a:lnSpc>
              <a:spcBef>
                <a:spcPct val="0"/>
              </a:spcBef>
              <a:spcAft>
                <a:spcPts val="600"/>
              </a:spcAft>
              <a:buFont typeface="Arial"/>
              <a:buChar char="•"/>
            </a:pPr>
            <a:r>
              <a:rPr lang="en-US" sz="2400" b="1">
                <a:solidFill>
                  <a:srgbClr val="7030A0"/>
                </a:solidFill>
                <a:latin typeface="+mj-lt"/>
                <a:ea typeface="+mj-ea"/>
                <a:cs typeface="+mj-cs"/>
              </a:rPr>
              <a:t>EARLY DIAGNOSIS AND TREATMENT</a:t>
            </a:r>
            <a:endParaRPr lang="en-US">
              <a:ea typeface="+mj-ea"/>
              <a:cs typeface="+mj-cs"/>
            </a:endParaRPr>
          </a:p>
        </p:txBody>
      </p:sp>
      <p:pic>
        <p:nvPicPr>
          <p:cNvPr id="4" name="Picture 3" descr="A close-up of a person taking a pill">
            <a:extLst>
              <a:ext uri="{FF2B5EF4-FFF2-40B4-BE49-F238E27FC236}">
                <a16:creationId xmlns:a16="http://schemas.microsoft.com/office/drawing/2014/main" id="{D70B80FE-2ECE-EC6A-0F76-19A9F7687CC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26" y="344284"/>
            <a:ext cx="6598584" cy="4390769"/>
          </a:xfrm>
          <a:prstGeom prst="rect">
            <a:avLst/>
          </a:prstGeom>
        </p:spPr>
      </p:pic>
      <p:sp>
        <p:nvSpPr>
          <p:cNvPr id="5" name="TextBox 4">
            <a:extLst>
              <a:ext uri="{FF2B5EF4-FFF2-40B4-BE49-F238E27FC236}">
                <a16:creationId xmlns:a16="http://schemas.microsoft.com/office/drawing/2014/main" id="{04F8C800-76D6-5041-756B-F891C9792741}"/>
              </a:ext>
            </a:extLst>
          </p:cNvPr>
          <p:cNvSpPr txBox="1"/>
          <p:nvPr/>
        </p:nvSpPr>
        <p:spPr>
          <a:xfrm>
            <a:off x="6599542" y="1722526"/>
            <a:ext cx="4977578" cy="4928857"/>
          </a:xfrm>
          <a:prstGeom prst="rect">
            <a:avLst/>
          </a:prstGeom>
        </p:spPr>
        <p:txBody>
          <a:bodyPr vert="horz" lIns="91440" tIns="45720" rIns="91440" bIns="45720" rtlCol="0" anchor="ctr">
            <a:normAutofit/>
          </a:bodyPr>
          <a:lstStyle/>
          <a:p>
            <a:pPr algn="just">
              <a:lnSpc>
                <a:spcPct val="90000"/>
              </a:lnSpc>
              <a:spcAft>
                <a:spcPts val="600"/>
              </a:spcAft>
            </a:pPr>
            <a:r>
              <a:rPr lang="en-US" sz="2400" err="1">
                <a:solidFill>
                  <a:schemeClr val="tx2"/>
                </a:solidFill>
              </a:rPr>
              <a:t>Recognising</a:t>
            </a:r>
            <a:r>
              <a:rPr lang="en-US" sz="2400">
                <a:solidFill>
                  <a:schemeClr val="tx2"/>
                </a:solidFill>
              </a:rPr>
              <a:t> symptoms quickly and starting medical treatment ,as antibiotics ,as soon as possible you suspected can prevent complications.</a:t>
            </a:r>
            <a:endParaRPr lang="en-US">
              <a:solidFill>
                <a:schemeClr val="tx2"/>
              </a:solidFill>
            </a:endParaRPr>
          </a:p>
          <a:p>
            <a:pPr>
              <a:lnSpc>
                <a:spcPct val="90000"/>
              </a:lnSpc>
              <a:spcAft>
                <a:spcPts val="600"/>
              </a:spcAft>
            </a:pPr>
            <a:endParaRPr lang="en-US" sz="2400">
              <a:solidFill>
                <a:schemeClr val="tx2"/>
              </a:solidFill>
            </a:endParaRPr>
          </a:p>
          <a:p>
            <a:pPr indent="-228600">
              <a:lnSpc>
                <a:spcPct val="90000"/>
              </a:lnSpc>
              <a:spcAft>
                <a:spcPts val="600"/>
              </a:spcAft>
              <a:buFont typeface="Arial" panose="020B0604020202020204" pitchFamily="34" charset="0"/>
              <a:buChar char="•"/>
            </a:pPr>
            <a:endParaRPr lang="en-US">
              <a:solidFill>
                <a:schemeClr val="tx2"/>
              </a:solidFill>
            </a:endParaRPr>
          </a:p>
          <a:p>
            <a:pPr marL="342900" indent="-228600">
              <a:lnSpc>
                <a:spcPct val="90000"/>
              </a:lnSpc>
              <a:spcAft>
                <a:spcPts val="600"/>
              </a:spcAft>
              <a:buFont typeface="Arial" panose="020B0604020202020204" pitchFamily="34" charset="0"/>
              <a:buChar char="•"/>
            </a:pPr>
            <a:r>
              <a:rPr lang="en-US" sz="2400" b="1">
                <a:solidFill>
                  <a:srgbClr val="7030A0"/>
                </a:solidFill>
              </a:rPr>
              <a:t>IDENTIFYING AND INFORMING CLOSE CONTACTS</a:t>
            </a:r>
          </a:p>
          <a:p>
            <a:pPr marL="342900" indent="-228600">
              <a:lnSpc>
                <a:spcPct val="90000"/>
              </a:lnSpc>
              <a:spcAft>
                <a:spcPts val="600"/>
              </a:spcAft>
              <a:buFont typeface="Arial" panose="020B0604020202020204" pitchFamily="34" charset="0"/>
              <a:buChar char="•"/>
            </a:pPr>
            <a:endParaRPr lang="en-US" sz="2400" b="1">
              <a:solidFill>
                <a:srgbClr val="7030A0"/>
              </a:solidFill>
            </a:endParaRPr>
          </a:p>
          <a:p>
            <a:pPr marL="114300">
              <a:lnSpc>
                <a:spcPct val="90000"/>
              </a:lnSpc>
              <a:spcAft>
                <a:spcPts val="600"/>
              </a:spcAft>
            </a:pPr>
            <a:r>
              <a:rPr lang="en-US" sz="2400"/>
              <a:t> Inform people who were in close contact with the infected person and implement necessary actions. </a:t>
            </a:r>
          </a:p>
        </p:txBody>
      </p:sp>
      <p:sp>
        <p:nvSpPr>
          <p:cNvPr id="6" name="TextBox 5">
            <a:extLst>
              <a:ext uri="{FF2B5EF4-FFF2-40B4-BE49-F238E27FC236}">
                <a16:creationId xmlns:a16="http://schemas.microsoft.com/office/drawing/2014/main" id="{92C4E332-64A2-1EA0-4B0E-CB9B3C82E58D}"/>
              </a:ext>
            </a:extLst>
          </p:cNvPr>
          <p:cNvSpPr txBox="1"/>
          <p:nvPr/>
        </p:nvSpPr>
        <p:spPr>
          <a:xfrm>
            <a:off x="558426" y="4880341"/>
            <a:ext cx="390582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Calibri"/>
                <a:ea typeface="Calibri"/>
                <a:cs typeface="Calibri"/>
              </a:rPr>
              <a:t>Bing Images via PowerPoint Online</a:t>
            </a:r>
            <a:endParaRPr lang="en-US"/>
          </a:p>
        </p:txBody>
      </p:sp>
    </p:spTree>
    <p:extLst>
      <p:ext uri="{BB962C8B-B14F-4D97-AF65-F5344CB8AC3E}">
        <p14:creationId xmlns:p14="http://schemas.microsoft.com/office/powerpoint/2010/main" val="34545851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11E2F6D-4B30-C5BD-D6F8-D5838EFD1A60}"/>
              </a:ext>
            </a:extLst>
          </p:cNvPr>
          <p:cNvSpPr txBox="1"/>
          <p:nvPr/>
        </p:nvSpPr>
        <p:spPr>
          <a:xfrm>
            <a:off x="5706624" y="680357"/>
            <a:ext cx="5962573" cy="5497286"/>
          </a:xfrm>
          <a:prstGeom prst="rect">
            <a:avLst/>
          </a:prstGeom>
        </p:spPr>
        <p:txBody>
          <a:bodyPr vert="horz" lIns="91440" tIns="45720" rIns="91440" bIns="45720" rtlCol="0" anchor="t">
            <a:noAutofit/>
          </a:bodyPr>
          <a:lstStyle/>
          <a:p>
            <a:pPr marL="285750" indent="-228600">
              <a:lnSpc>
                <a:spcPct val="90000"/>
              </a:lnSpc>
              <a:spcAft>
                <a:spcPts val="600"/>
              </a:spcAft>
              <a:buFont typeface="Arial" panose="020B0604020202020204" pitchFamily="34" charset="0"/>
              <a:buChar char="•"/>
            </a:pPr>
            <a:r>
              <a:rPr lang="en-US" sz="2400" b="1">
                <a:solidFill>
                  <a:srgbClr val="7030A0">
                    <a:alpha val="80000"/>
                  </a:srgbClr>
                </a:solidFill>
              </a:rPr>
              <a:t>ISOLATION OF INFECTED CASES</a:t>
            </a:r>
          </a:p>
          <a:p>
            <a:pPr marL="285750" indent="-228600">
              <a:lnSpc>
                <a:spcPct val="90000"/>
              </a:lnSpc>
              <a:spcAft>
                <a:spcPts val="600"/>
              </a:spcAft>
              <a:buFont typeface="Arial" panose="020B0604020202020204" pitchFamily="34" charset="0"/>
              <a:buChar char="•"/>
            </a:pPr>
            <a:endParaRPr lang="en-US" sz="1200" b="1" dirty="0">
              <a:solidFill>
                <a:schemeClr val="tx1">
                  <a:alpha val="80000"/>
                </a:schemeClr>
              </a:solidFill>
            </a:endParaRPr>
          </a:p>
          <a:p>
            <a:pPr>
              <a:lnSpc>
                <a:spcPct val="90000"/>
              </a:lnSpc>
              <a:spcAft>
                <a:spcPts val="600"/>
              </a:spcAft>
            </a:pPr>
            <a:r>
              <a:rPr lang="en-US" sz="2800" b="1">
                <a:solidFill>
                  <a:srgbClr val="FF0000">
                    <a:alpha val="80000"/>
                  </a:srgbClr>
                </a:solidFill>
              </a:rPr>
              <a:t>Example: </a:t>
            </a:r>
            <a:r>
              <a:rPr lang="en-US" sz="2800">
                <a:solidFill>
                  <a:schemeClr val="tx1">
                    <a:alpha val="80000"/>
                  </a:schemeClr>
                </a:solidFill>
              </a:rPr>
              <a:t>In the hospitals ,the patient may stay in a separate room or area with the</a:t>
            </a:r>
          </a:p>
          <a:p>
            <a:pPr>
              <a:lnSpc>
                <a:spcPct val="90000"/>
              </a:lnSpc>
              <a:spcAft>
                <a:spcPts val="600"/>
              </a:spcAft>
            </a:pPr>
            <a:r>
              <a:rPr lang="en-US" sz="2800">
                <a:solidFill>
                  <a:schemeClr val="tx1">
                    <a:alpha val="80000"/>
                  </a:schemeClr>
                </a:solidFill>
              </a:rPr>
              <a:t> right precautions ,that could be help to stop the infection </a:t>
            </a:r>
          </a:p>
          <a:p>
            <a:pPr indent="-228600">
              <a:lnSpc>
                <a:spcPct val="90000"/>
              </a:lnSpc>
              <a:spcAft>
                <a:spcPts val="600"/>
              </a:spcAft>
              <a:buFont typeface="Arial" panose="020B0604020202020204" pitchFamily="34" charset="0"/>
              <a:buChar char="•"/>
            </a:pPr>
            <a:endParaRPr lang="en-US" sz="1200" dirty="0">
              <a:solidFill>
                <a:schemeClr val="tx1">
                  <a:alpha val="80000"/>
                </a:schemeClr>
              </a:solidFill>
            </a:endParaRPr>
          </a:p>
          <a:p>
            <a:pPr indent="-228600">
              <a:lnSpc>
                <a:spcPct val="90000"/>
              </a:lnSpc>
              <a:spcAft>
                <a:spcPts val="600"/>
              </a:spcAft>
              <a:buFont typeface="Arial" panose="020B0604020202020204" pitchFamily="34" charset="0"/>
              <a:buChar char="•"/>
            </a:pPr>
            <a:endParaRPr lang="en-US" sz="1200" dirty="0">
              <a:solidFill>
                <a:schemeClr val="tx1">
                  <a:alpha val="80000"/>
                </a:schemeClr>
              </a:solidFill>
            </a:endParaRPr>
          </a:p>
          <a:p>
            <a:pPr indent="-228600">
              <a:lnSpc>
                <a:spcPct val="90000"/>
              </a:lnSpc>
              <a:spcAft>
                <a:spcPts val="600"/>
              </a:spcAft>
              <a:buFont typeface="Arial" panose="020B0604020202020204" pitchFamily="34" charset="0"/>
              <a:buChar char="•"/>
            </a:pPr>
            <a:endParaRPr lang="en-US" sz="1200" dirty="0">
              <a:solidFill>
                <a:schemeClr val="tx1">
                  <a:alpha val="80000"/>
                </a:schemeClr>
              </a:solidFill>
            </a:endParaRPr>
          </a:p>
          <a:p>
            <a:pPr indent="-228600">
              <a:lnSpc>
                <a:spcPct val="90000"/>
              </a:lnSpc>
              <a:spcAft>
                <a:spcPts val="600"/>
              </a:spcAft>
              <a:buFont typeface="Arial" panose="020B0604020202020204" pitchFamily="34" charset="0"/>
              <a:buChar char="•"/>
            </a:pPr>
            <a:endParaRPr lang="en-US" sz="1200" dirty="0">
              <a:solidFill>
                <a:schemeClr val="tx1">
                  <a:alpha val="80000"/>
                </a:schemeClr>
              </a:solidFill>
            </a:endParaRPr>
          </a:p>
          <a:p>
            <a:pPr marL="285750" indent="-228600">
              <a:lnSpc>
                <a:spcPct val="90000"/>
              </a:lnSpc>
              <a:spcAft>
                <a:spcPts val="600"/>
              </a:spcAft>
              <a:buFont typeface="Arial" panose="020B0604020202020204" pitchFamily="34" charset="0"/>
              <a:buChar char="•"/>
            </a:pPr>
            <a:r>
              <a:rPr lang="en-US" sz="2400" b="1">
                <a:solidFill>
                  <a:srgbClr val="7030A0">
                    <a:alpha val="80000"/>
                  </a:srgbClr>
                </a:solidFill>
              </a:rPr>
              <a:t>PUBLIC HEALTH EDUCATION </a:t>
            </a:r>
          </a:p>
          <a:p>
            <a:pPr>
              <a:lnSpc>
                <a:spcPct val="90000"/>
              </a:lnSpc>
              <a:spcAft>
                <a:spcPts val="600"/>
              </a:spcAft>
            </a:pPr>
            <a:r>
              <a:rPr lang="en-US" sz="2400" b="1">
                <a:solidFill>
                  <a:srgbClr val="FF0000">
                    <a:alpha val="80000"/>
                  </a:srgbClr>
                </a:solidFill>
              </a:rPr>
              <a:t>Example :</a:t>
            </a:r>
            <a:r>
              <a:rPr lang="en-US" sz="2400" b="1" dirty="0">
                <a:solidFill>
                  <a:schemeClr val="tx1">
                    <a:alpha val="80000"/>
                  </a:schemeClr>
                </a:solidFill>
              </a:rPr>
              <a:t> </a:t>
            </a:r>
            <a:r>
              <a:rPr lang="en-US" sz="2400">
                <a:solidFill>
                  <a:schemeClr val="tx1">
                    <a:alpha val="80000"/>
                  </a:schemeClr>
                </a:solidFill>
              </a:rPr>
              <a:t>We can teach the community and the schools information </a:t>
            </a:r>
          </a:p>
          <a:p>
            <a:pPr>
              <a:lnSpc>
                <a:spcPct val="90000"/>
              </a:lnSpc>
              <a:spcAft>
                <a:spcPts val="600"/>
              </a:spcAft>
            </a:pPr>
            <a:r>
              <a:rPr lang="en-US" sz="2400">
                <a:solidFill>
                  <a:schemeClr val="tx1">
                    <a:alpha val="80000"/>
                  </a:schemeClr>
                </a:solidFill>
              </a:rPr>
              <a:t>about the meningitis symptoms and how get treatment .</a:t>
            </a:r>
          </a:p>
          <a:p>
            <a:pPr marL="285750" indent="-228600">
              <a:lnSpc>
                <a:spcPct val="90000"/>
              </a:lnSpc>
              <a:spcAft>
                <a:spcPts val="600"/>
              </a:spcAft>
              <a:buFont typeface="Arial" panose="020B0604020202020204" pitchFamily="34" charset="0"/>
              <a:buChar char="•"/>
            </a:pPr>
            <a:endParaRPr lang="en-US" sz="1100" b="1">
              <a:solidFill>
                <a:schemeClr val="tx1">
                  <a:alpha val="80000"/>
                </a:schemeClr>
              </a:solidFill>
            </a:endParaRPr>
          </a:p>
        </p:txBody>
      </p:sp>
      <p:pic>
        <p:nvPicPr>
          <p:cNvPr id="3" name="Picture 2" descr="A person wearing a mask looking out a window">
            <a:extLst>
              <a:ext uri="{FF2B5EF4-FFF2-40B4-BE49-F238E27FC236}">
                <a16:creationId xmlns:a16="http://schemas.microsoft.com/office/drawing/2014/main" id="{15A3190D-F233-9D80-37EF-448558685274}"/>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 b="3475"/>
          <a:stretch>
            <a:fillRect/>
          </a:stretch>
        </p:blipFill>
        <p:spPr>
          <a:xfrm>
            <a:off x="-3" y="10"/>
            <a:ext cx="4317456" cy="4167571"/>
          </a:xfrm>
          <a:custGeom>
            <a:avLst/>
            <a:gdLst/>
            <a:ahLst/>
            <a:cxnLst/>
            <a:rect l="l" t="t" r="r" b="b"/>
            <a:pathLst>
              <a:path w="4317456" h="4167581">
                <a:moveTo>
                  <a:pt x="1372466" y="0"/>
                </a:moveTo>
                <a:lnTo>
                  <a:pt x="2944990" y="0"/>
                </a:lnTo>
                <a:lnTo>
                  <a:pt x="2999002" y="19769"/>
                </a:lnTo>
                <a:cubicBezTo>
                  <a:pt x="3773802" y="347482"/>
                  <a:pt x="4317456" y="1114680"/>
                  <a:pt x="4317456" y="2008853"/>
                </a:cubicBezTo>
                <a:cubicBezTo>
                  <a:pt x="4317456" y="3201085"/>
                  <a:pt x="3350960" y="4167581"/>
                  <a:pt x="2158728" y="4167581"/>
                </a:cubicBezTo>
                <a:cubicBezTo>
                  <a:pt x="966497" y="4167581"/>
                  <a:pt x="0" y="3201085"/>
                  <a:pt x="0" y="2008853"/>
                </a:cubicBezTo>
                <a:cubicBezTo>
                  <a:pt x="0" y="1114680"/>
                  <a:pt x="543654" y="347482"/>
                  <a:pt x="1318454" y="19769"/>
                </a:cubicBezTo>
                <a:close/>
              </a:path>
            </a:pathLst>
          </a:custGeom>
        </p:spPr>
      </p:pic>
      <p:pic>
        <p:nvPicPr>
          <p:cNvPr id="6" name="Picture 5" descr="A person standing in front of a blackboard">
            <a:extLst>
              <a:ext uri="{FF2B5EF4-FFF2-40B4-BE49-F238E27FC236}">
                <a16:creationId xmlns:a16="http://schemas.microsoft.com/office/drawing/2014/main" id="{375542A8-27D6-1151-D160-9A9558A9516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16682" b="-3"/>
          <a:stretch>
            <a:fillRect/>
          </a:stretch>
        </p:blipFill>
        <p:spPr>
          <a:xfrm>
            <a:off x="2328360" y="3645461"/>
            <a:ext cx="3238727" cy="2915488"/>
          </a:xfrm>
          <a:custGeom>
            <a:avLst/>
            <a:gdLst/>
            <a:ahLst/>
            <a:cxnLst/>
            <a:rect l="l" t="t" r="r" b="b"/>
            <a:pathLst>
              <a:path w="3238727" h="2915488">
                <a:moveTo>
                  <a:pt x="1619364" y="0"/>
                </a:moveTo>
                <a:cubicBezTo>
                  <a:pt x="2513714" y="0"/>
                  <a:pt x="3238727" y="725014"/>
                  <a:pt x="3238727" y="1619364"/>
                </a:cubicBezTo>
                <a:cubicBezTo>
                  <a:pt x="3238727" y="2122436"/>
                  <a:pt x="3009328" y="2571928"/>
                  <a:pt x="2649429" y="2868943"/>
                </a:cubicBezTo>
                <a:lnTo>
                  <a:pt x="2587186" y="2915488"/>
                </a:lnTo>
                <a:lnTo>
                  <a:pt x="651541" y="2915488"/>
                </a:lnTo>
                <a:lnTo>
                  <a:pt x="589298" y="2868943"/>
                </a:lnTo>
                <a:cubicBezTo>
                  <a:pt x="229399" y="2571928"/>
                  <a:pt x="0" y="2122436"/>
                  <a:pt x="0" y="1619364"/>
                </a:cubicBezTo>
                <a:cubicBezTo>
                  <a:pt x="0" y="725014"/>
                  <a:pt x="725014" y="0"/>
                  <a:pt x="1619364" y="0"/>
                </a:cubicBezTo>
                <a:close/>
              </a:path>
            </a:pathLst>
          </a:custGeom>
        </p:spPr>
      </p:pic>
      <p:sp>
        <p:nvSpPr>
          <p:cNvPr id="2" name="TextBox 1">
            <a:extLst>
              <a:ext uri="{FF2B5EF4-FFF2-40B4-BE49-F238E27FC236}">
                <a16:creationId xmlns:a16="http://schemas.microsoft.com/office/drawing/2014/main" id="{0D98EE64-0FAB-CE1E-6896-4087330EB282}"/>
              </a:ext>
            </a:extLst>
          </p:cNvPr>
          <p:cNvSpPr txBox="1"/>
          <p:nvPr/>
        </p:nvSpPr>
        <p:spPr>
          <a:xfrm>
            <a:off x="3138" y="6568963"/>
            <a:ext cx="322828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Calibri"/>
                <a:ea typeface="Calibri"/>
                <a:cs typeface="Calibri"/>
              </a:rPr>
              <a:t>Bing Images via PowerPoint Online</a:t>
            </a:r>
            <a:endParaRPr lang="en-US"/>
          </a:p>
        </p:txBody>
      </p:sp>
    </p:spTree>
    <p:extLst>
      <p:ext uri="{BB962C8B-B14F-4D97-AF65-F5344CB8AC3E}">
        <p14:creationId xmlns:p14="http://schemas.microsoft.com/office/powerpoint/2010/main" val="40752855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C4F0E23-4AE9-9EB3-5C25-181D8BFDA72D}"/>
              </a:ext>
            </a:extLst>
          </p:cNvPr>
          <p:cNvSpPr txBox="1"/>
          <p:nvPr/>
        </p:nvSpPr>
        <p:spPr>
          <a:xfrm>
            <a:off x="314734" y="188015"/>
            <a:ext cx="105361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dirty="0"/>
              <a:t> </a:t>
            </a:r>
            <a:r>
              <a:rPr lang="en-GB" sz="2400" b="1">
                <a:solidFill>
                  <a:srgbClr val="7030A0"/>
                </a:solidFill>
              </a:rPr>
              <a:t>LONG –TERM IMPACT AND COMMUNITY SUPPORT IN THE UK</a:t>
            </a:r>
            <a:endParaRPr lang="en-US" sz="2400">
              <a:solidFill>
                <a:srgbClr val="7030A0"/>
              </a:solidFill>
            </a:endParaRPr>
          </a:p>
        </p:txBody>
      </p:sp>
      <p:pic>
        <p:nvPicPr>
          <p:cNvPr id="4" name="Picture 3" descr="Meningitis Complications">
            <a:extLst>
              <a:ext uri="{FF2B5EF4-FFF2-40B4-BE49-F238E27FC236}">
                <a16:creationId xmlns:a16="http://schemas.microsoft.com/office/drawing/2014/main" id="{117A406B-3AD1-2997-54B5-086BABEFFF35}"/>
              </a:ext>
            </a:extLst>
          </p:cNvPr>
          <p:cNvPicPr>
            <a:picLocks noChangeAspect="1"/>
          </p:cNvPicPr>
          <p:nvPr/>
        </p:nvPicPr>
        <p:blipFill>
          <a:blip r:embed="rId2"/>
          <a:srcRect t="14493" r="24765" b="-1087"/>
          <a:stretch>
            <a:fillRect/>
          </a:stretch>
        </p:blipFill>
        <p:spPr>
          <a:xfrm>
            <a:off x="7103085" y="637442"/>
            <a:ext cx="4658626" cy="2640241"/>
          </a:xfrm>
          <a:prstGeom prst="rect">
            <a:avLst/>
          </a:prstGeom>
        </p:spPr>
      </p:pic>
      <p:sp>
        <p:nvSpPr>
          <p:cNvPr id="5" name="TextBox 4">
            <a:extLst>
              <a:ext uri="{FF2B5EF4-FFF2-40B4-BE49-F238E27FC236}">
                <a16:creationId xmlns:a16="http://schemas.microsoft.com/office/drawing/2014/main" id="{4FDB6975-D24D-4A3B-0376-6709C734E08A}"/>
              </a:ext>
            </a:extLst>
          </p:cNvPr>
          <p:cNvSpPr txBox="1"/>
          <p:nvPr/>
        </p:nvSpPr>
        <p:spPr>
          <a:xfrm flipH="1">
            <a:off x="6368561" y="2866290"/>
            <a:ext cx="566517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Some survivors may experience hearing loss , learning difficulties or other neurological problems </a:t>
            </a:r>
            <a:r>
              <a:rPr lang="en-GB" sz="1600" dirty="0" err="1"/>
              <a:t>wich</a:t>
            </a:r>
            <a:r>
              <a:rPr lang="en-GB" sz="1600" dirty="0"/>
              <a:t> can affect daily life </a:t>
            </a:r>
          </a:p>
        </p:txBody>
      </p:sp>
      <p:sp>
        <p:nvSpPr>
          <p:cNvPr id="8" name="TextBox 7">
            <a:extLst>
              <a:ext uri="{FF2B5EF4-FFF2-40B4-BE49-F238E27FC236}">
                <a16:creationId xmlns:a16="http://schemas.microsoft.com/office/drawing/2014/main" id="{99A1AA79-DE4D-F1F3-76C8-0141FE6C673A}"/>
              </a:ext>
            </a:extLst>
          </p:cNvPr>
          <p:cNvSpPr txBox="1"/>
          <p:nvPr/>
        </p:nvSpPr>
        <p:spPr>
          <a:xfrm>
            <a:off x="310662" y="641837"/>
            <a:ext cx="5943597"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Controlling meningitis is not just about prevention, but also about supporting survivors to recover and improve </a:t>
            </a:r>
            <a:r>
              <a:rPr lang="en-GB" sz="2400"/>
              <a:t>their quality</a:t>
            </a:r>
            <a:r>
              <a:rPr lang="en-GB" dirty="0"/>
              <a:t> </a:t>
            </a:r>
            <a:r>
              <a:rPr lang="en-GB" sz="2400"/>
              <a:t>of life </a:t>
            </a:r>
          </a:p>
          <a:p>
            <a:r>
              <a:rPr lang="en-GB" sz="2400" b="1">
                <a:solidFill>
                  <a:srgbClr val="FF0000"/>
                </a:solidFill>
              </a:rPr>
              <a:t>Example:</a:t>
            </a:r>
            <a:endParaRPr lang="en-GB" sz="2400"/>
          </a:p>
          <a:p>
            <a:r>
              <a:rPr lang="en-GB" sz="2400" dirty="0"/>
              <a:t>NHS provides rehabilitation and therapy ,while charities and </a:t>
            </a:r>
            <a:r>
              <a:rPr lang="en-GB" sz="2400"/>
              <a:t>foundations offer guidance</a:t>
            </a:r>
            <a:r>
              <a:rPr lang="en-GB" sz="2400" dirty="0"/>
              <a:t> and emotional support to help the survivors </a:t>
            </a:r>
          </a:p>
        </p:txBody>
      </p:sp>
      <p:sp>
        <p:nvSpPr>
          <p:cNvPr id="9" name="TextBox 8">
            <a:extLst>
              <a:ext uri="{FF2B5EF4-FFF2-40B4-BE49-F238E27FC236}">
                <a16:creationId xmlns:a16="http://schemas.microsoft.com/office/drawing/2014/main" id="{02239B91-23AD-B69E-220A-0B75405EB2F8}"/>
              </a:ext>
            </a:extLst>
          </p:cNvPr>
          <p:cNvSpPr txBox="1"/>
          <p:nvPr/>
        </p:nvSpPr>
        <p:spPr>
          <a:xfrm>
            <a:off x="9302262" y="2582008"/>
            <a:ext cx="390378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dirty="0">
                <a:ea typeface="+mn-lt"/>
                <a:cs typeface="+mn-lt"/>
              </a:rPr>
              <a:t>https://www.yashodahospitals.com/</a:t>
            </a:r>
            <a:endParaRPr lang="en-US" sz="1100"/>
          </a:p>
        </p:txBody>
      </p:sp>
      <p:pic>
        <p:nvPicPr>
          <p:cNvPr id="14" name="Picture 13" descr="A Disabled Man Exercising His Legs · Free Stock Video">
            <a:extLst>
              <a:ext uri="{FF2B5EF4-FFF2-40B4-BE49-F238E27FC236}">
                <a16:creationId xmlns:a16="http://schemas.microsoft.com/office/drawing/2014/main" id="{F306DC2D-6ADC-FFB7-A2A5-F15ECD4E8D7B}"/>
              </a:ext>
            </a:extLst>
          </p:cNvPr>
          <p:cNvPicPr>
            <a:picLocks noChangeAspect="1"/>
          </p:cNvPicPr>
          <p:nvPr/>
        </p:nvPicPr>
        <p:blipFill>
          <a:blip r:embed="rId3"/>
          <a:stretch>
            <a:fillRect/>
          </a:stretch>
        </p:blipFill>
        <p:spPr>
          <a:xfrm>
            <a:off x="504093" y="4500840"/>
            <a:ext cx="3610709" cy="1994566"/>
          </a:xfrm>
          <a:prstGeom prst="rect">
            <a:avLst/>
          </a:prstGeom>
        </p:spPr>
      </p:pic>
      <p:pic>
        <p:nvPicPr>
          <p:cNvPr id="15" name="Picture 14" descr="A person and person sitting in chairs&#10;&#10;AI-generated content may be incorrect.">
            <a:extLst>
              <a:ext uri="{FF2B5EF4-FFF2-40B4-BE49-F238E27FC236}">
                <a16:creationId xmlns:a16="http://schemas.microsoft.com/office/drawing/2014/main" id="{70DE501F-FC36-9C3F-BFB4-54CF0C96135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448906" y="3973755"/>
            <a:ext cx="2766647" cy="2521195"/>
          </a:xfrm>
          <a:prstGeom prst="rect">
            <a:avLst/>
          </a:prstGeom>
        </p:spPr>
      </p:pic>
      <p:sp>
        <p:nvSpPr>
          <p:cNvPr id="16" name="TextBox 15">
            <a:extLst>
              <a:ext uri="{FF2B5EF4-FFF2-40B4-BE49-F238E27FC236}">
                <a16:creationId xmlns:a16="http://schemas.microsoft.com/office/drawing/2014/main" id="{C80C22CA-76BA-CB46-4C75-469620F2A4A9}"/>
              </a:ext>
            </a:extLst>
          </p:cNvPr>
          <p:cNvSpPr txBox="1"/>
          <p:nvPr/>
        </p:nvSpPr>
        <p:spPr>
          <a:xfrm>
            <a:off x="314238" y="6588736"/>
            <a:ext cx="3810000" cy="270609"/>
          </a:xfrm>
          <a:prstGeom prst="rect">
            <a:avLst/>
          </a:prstGeom>
        </p:spPr>
        <p:txBody>
          <a:bodyPr lIns="91440" tIns="45720" rIns="91440" bIns="45720" anchor="t">
            <a:normAutofit fontScale="77500" lnSpcReduction="20000"/>
          </a:bodyPr>
          <a:lstStyle/>
          <a:p>
            <a:r>
              <a:rPr lang="en-GB">
                <a:latin typeface="Calibri"/>
                <a:ea typeface="Calibri"/>
                <a:cs typeface="Calibri"/>
              </a:rPr>
              <a:t>Bing Images via PowerPoint Online</a:t>
            </a:r>
            <a:endParaRPr lang="en-US"/>
          </a:p>
        </p:txBody>
      </p:sp>
      <p:pic>
        <p:nvPicPr>
          <p:cNvPr id="18" name="Picture 17" descr="A group of people wearing orange shirts&#10;&#10;AI-generated content may be incorrect.">
            <a:extLst>
              <a:ext uri="{FF2B5EF4-FFF2-40B4-BE49-F238E27FC236}">
                <a16:creationId xmlns:a16="http://schemas.microsoft.com/office/drawing/2014/main" id="{BA802E66-D300-34DD-7C7C-B6378C4C31C2}"/>
              </a:ext>
            </a:extLst>
          </p:cNvPr>
          <p:cNvPicPr>
            <a:picLocks noChangeAspect="1"/>
          </p:cNvPicPr>
          <p:nvPr/>
        </p:nvPicPr>
        <p:blipFill>
          <a:blip r:embed="rId6"/>
          <a:stretch>
            <a:fillRect/>
          </a:stretch>
        </p:blipFill>
        <p:spPr>
          <a:xfrm>
            <a:off x="7783024" y="4285517"/>
            <a:ext cx="3976321" cy="1850780"/>
          </a:xfrm>
          <a:prstGeom prst="rect">
            <a:avLst/>
          </a:prstGeom>
        </p:spPr>
      </p:pic>
      <p:sp>
        <p:nvSpPr>
          <p:cNvPr id="19" name="TextBox 18">
            <a:extLst>
              <a:ext uri="{FF2B5EF4-FFF2-40B4-BE49-F238E27FC236}">
                <a16:creationId xmlns:a16="http://schemas.microsoft.com/office/drawing/2014/main" id="{E118D218-45DC-84AD-4244-444CA9FE6871}"/>
              </a:ext>
            </a:extLst>
          </p:cNvPr>
          <p:cNvSpPr txBox="1"/>
          <p:nvPr/>
        </p:nvSpPr>
        <p:spPr>
          <a:xfrm>
            <a:off x="8165124" y="6148753"/>
            <a:ext cx="3695699" cy="442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dirty="0">
                <a:ea typeface="+mn-lt"/>
                <a:cs typeface="+mn-lt"/>
              </a:rPr>
              <a:t>https://www.meningitisnow.org/support-us/philanthropy-at-meningitis-now/</a:t>
            </a:r>
            <a:endParaRPr lang="en-US" sz="1100"/>
          </a:p>
        </p:txBody>
      </p:sp>
    </p:spTree>
    <p:extLst>
      <p:ext uri="{BB962C8B-B14F-4D97-AF65-F5344CB8AC3E}">
        <p14:creationId xmlns:p14="http://schemas.microsoft.com/office/powerpoint/2010/main" val="11869417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D77126A-20AE-F0AC-E849-E89B6B28C4EB}"/>
              </a:ext>
            </a:extLst>
          </p:cNvPr>
          <p:cNvSpPr txBox="1"/>
          <p:nvPr/>
        </p:nvSpPr>
        <p:spPr>
          <a:xfrm>
            <a:off x="280147" y="232737"/>
            <a:ext cx="1147568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7030A0"/>
                </a:solidFill>
              </a:rPr>
              <a:t>REFERENCES</a:t>
            </a:r>
            <a:r>
              <a:rPr lang="en-GB" sz="2800" b="1" dirty="0">
                <a:solidFill>
                  <a:srgbClr val="7030A0"/>
                </a:solidFill>
              </a:rPr>
              <a:t> / RESOURCES</a:t>
            </a:r>
          </a:p>
        </p:txBody>
      </p:sp>
      <p:sp>
        <p:nvSpPr>
          <p:cNvPr id="5" name="TextBox 4">
            <a:extLst>
              <a:ext uri="{FF2B5EF4-FFF2-40B4-BE49-F238E27FC236}">
                <a16:creationId xmlns:a16="http://schemas.microsoft.com/office/drawing/2014/main" id="{F1165718-C13B-0C31-18E9-DFD5BBDF5CE5}"/>
              </a:ext>
            </a:extLst>
          </p:cNvPr>
          <p:cNvSpPr txBox="1"/>
          <p:nvPr/>
        </p:nvSpPr>
        <p:spPr>
          <a:xfrm>
            <a:off x="142227" y="1129209"/>
            <a:ext cx="11611879" cy="51398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i="1">
                <a:latin typeface="Arial"/>
                <a:cs typeface="Arial"/>
              </a:rPr>
              <a:t>NHS choices</a:t>
            </a:r>
            <a:r>
              <a:rPr lang="en-GB" sz="2000">
                <a:latin typeface="Arial"/>
                <a:cs typeface="Arial"/>
              </a:rPr>
              <a:t>. Available at: </a:t>
            </a:r>
            <a:r>
              <a:rPr lang="en-GB" sz="2000" dirty="0">
                <a:latin typeface="Arial"/>
                <a:cs typeface="Arial"/>
                <a:hlinkClick r:id="rId2"/>
              </a:rPr>
              <a:t>https://www.nhs.uk/conditions/meningitis/</a:t>
            </a:r>
            <a:r>
              <a:rPr lang="en-GB" sz="2000">
                <a:latin typeface="Arial"/>
                <a:cs typeface="Arial"/>
              </a:rPr>
              <a:t> (Accessed: 15 March 2026). </a:t>
            </a:r>
            <a:endParaRPr lang="en-US" sz="2000"/>
          </a:p>
          <a:p>
            <a:br>
              <a:rPr lang="en-US" dirty="0"/>
            </a:br>
            <a:endParaRPr lang="en-US" sz="3600"/>
          </a:p>
          <a:p>
            <a:pPr marL="285750" indent="-285750">
              <a:buFont typeface="Arial"/>
              <a:buChar char="•"/>
            </a:pPr>
            <a:r>
              <a:rPr lang="en-GB" sz="2000" i="1" dirty="0">
                <a:latin typeface="Arial"/>
                <a:cs typeface="Arial"/>
              </a:rPr>
              <a:t>WHO guidelines on meningitis diagnosis, treatment and care</a:t>
            </a:r>
            <a:r>
              <a:rPr lang="en-GB" sz="2000" dirty="0">
                <a:latin typeface="Arial"/>
                <a:cs typeface="Arial"/>
              </a:rPr>
              <a:t> (no date) </a:t>
            </a:r>
            <a:r>
              <a:rPr lang="en-GB" sz="2000" i="1" dirty="0">
                <a:latin typeface="Arial"/>
                <a:cs typeface="Arial"/>
              </a:rPr>
              <a:t>World Health Organization</a:t>
            </a:r>
            <a:r>
              <a:rPr lang="en-GB" sz="2000" dirty="0">
                <a:latin typeface="Arial"/>
                <a:cs typeface="Arial"/>
              </a:rPr>
              <a:t>. Available at: </a:t>
            </a:r>
            <a:r>
              <a:rPr lang="en-GB" sz="2000" dirty="0">
                <a:latin typeface="Arial"/>
                <a:cs typeface="Arial"/>
                <a:hlinkClick r:id="rId3"/>
              </a:rPr>
              <a:t>https://www.who.int/publications/i/item/9789240108042</a:t>
            </a:r>
            <a:r>
              <a:rPr lang="en-GB" sz="2000" dirty="0">
                <a:latin typeface="Arial"/>
                <a:cs typeface="Arial"/>
              </a:rPr>
              <a:t> (Accessed: 15 March 2026). </a:t>
            </a:r>
            <a:endParaRPr lang="en-GB" sz="2000"/>
          </a:p>
          <a:p>
            <a:br>
              <a:rPr lang="en-US" dirty="0"/>
            </a:br>
            <a:endParaRPr lang="en-US" sz="3600"/>
          </a:p>
          <a:p>
            <a:pPr marL="285750" indent="-285750">
              <a:buFont typeface="Arial"/>
              <a:buChar char="•"/>
            </a:pPr>
            <a:r>
              <a:rPr lang="en-GB" sz="2000">
                <a:latin typeface="Arial"/>
                <a:cs typeface="Arial"/>
              </a:rPr>
              <a:t>Editor, B. (2025) </a:t>
            </a:r>
            <a:r>
              <a:rPr lang="en-GB" sz="2000" i="1">
                <a:latin typeface="Arial"/>
                <a:cs typeface="Arial"/>
              </a:rPr>
              <a:t>What is meningitis? symptoms, risks and how to protect yourself</a:t>
            </a:r>
            <a:r>
              <a:rPr lang="en-GB" sz="2000">
                <a:latin typeface="Arial"/>
                <a:cs typeface="Arial"/>
              </a:rPr>
              <a:t>, </a:t>
            </a:r>
            <a:r>
              <a:rPr lang="en-GB" sz="2000" i="1">
                <a:latin typeface="Arial"/>
                <a:cs typeface="Arial"/>
              </a:rPr>
              <a:t>UK Health Security Agency</a:t>
            </a:r>
            <a:r>
              <a:rPr lang="en-GB" sz="2000">
                <a:latin typeface="Arial"/>
                <a:cs typeface="Arial"/>
              </a:rPr>
              <a:t>. Available at: </a:t>
            </a:r>
            <a:r>
              <a:rPr lang="en-GB" sz="2000" dirty="0">
                <a:latin typeface="Arial"/>
                <a:cs typeface="Arial"/>
                <a:hlinkClick r:id="rId4"/>
              </a:rPr>
              <a:t>https://ukhsa.blog.gov.uk/2025/10/31/what-is-meningitis-symptoms-risks-and-how-to-protect-yourself/</a:t>
            </a:r>
            <a:r>
              <a:rPr lang="en-GB" sz="2000">
                <a:latin typeface="Arial"/>
                <a:cs typeface="Arial"/>
              </a:rPr>
              <a:t> (Accessed: 15 March 2026). </a:t>
            </a:r>
            <a:endParaRPr lang="en-GB" sz="2000"/>
          </a:p>
          <a:p>
            <a:pPr marL="285750" indent="-285750">
              <a:buFont typeface="Arial"/>
              <a:buChar char="•"/>
            </a:pPr>
            <a:endParaRPr lang="en-GB" sz="2000" i="1" dirty="0">
              <a:latin typeface="Arial"/>
              <a:cs typeface="Arial"/>
            </a:endParaRPr>
          </a:p>
          <a:p>
            <a:pPr marL="285750" indent="-285750">
              <a:buFont typeface="Arial"/>
              <a:buChar char="•"/>
            </a:pPr>
            <a:endParaRPr lang="en-GB" sz="2000" i="1" dirty="0">
              <a:latin typeface="Arial"/>
              <a:cs typeface="Arial"/>
            </a:endParaRPr>
          </a:p>
          <a:p>
            <a:pPr marL="285750" indent="-285750">
              <a:buFont typeface="Arial"/>
              <a:buChar char="•"/>
            </a:pPr>
            <a:r>
              <a:rPr lang="en-GB" sz="2000" i="1">
                <a:ea typeface="+mn-lt"/>
                <a:cs typeface="+mn-lt"/>
              </a:rPr>
              <a:t>Meningitis charity: Research and awareness</a:t>
            </a:r>
            <a:r>
              <a:rPr lang="en-GB" sz="2000">
                <a:ea typeface="+mn-lt"/>
                <a:cs typeface="+mn-lt"/>
              </a:rPr>
              <a:t> (no date b) </a:t>
            </a:r>
            <a:r>
              <a:rPr lang="en-GB" sz="2000" i="1">
                <a:ea typeface="+mn-lt"/>
                <a:cs typeface="+mn-lt"/>
              </a:rPr>
              <a:t>Meningitis Now</a:t>
            </a:r>
            <a:r>
              <a:rPr lang="en-GB" sz="2000">
                <a:ea typeface="+mn-lt"/>
                <a:cs typeface="+mn-lt"/>
              </a:rPr>
              <a:t>. Available at: </a:t>
            </a:r>
            <a:r>
              <a:rPr lang="en-GB" sz="2000" dirty="0">
                <a:ea typeface="+mn-lt"/>
                <a:cs typeface="+mn-lt"/>
                <a:hlinkClick r:id="rId5"/>
              </a:rPr>
              <a:t>https://www.meningitisnow.org/</a:t>
            </a:r>
            <a:r>
              <a:rPr lang="en-GB" sz="2000">
                <a:ea typeface="+mn-lt"/>
                <a:cs typeface="+mn-lt"/>
              </a:rPr>
              <a:t> (Accessed: 15 March 2026). </a:t>
            </a:r>
            <a:endParaRPr lang="en-GB" sz="2000" dirty="0">
              <a:latin typeface="Arial"/>
              <a:cs typeface="Arial"/>
            </a:endParaRPr>
          </a:p>
          <a:p>
            <a:pPr marL="285750" indent="-285750">
              <a:buFont typeface="Arial"/>
              <a:buChar char="•"/>
            </a:pPr>
            <a:endParaRPr lang="en-GB" sz="2000" dirty="0">
              <a:latin typeface="Arial"/>
              <a:cs typeface="Arial"/>
            </a:endParaRPr>
          </a:p>
        </p:txBody>
      </p:sp>
    </p:spTree>
    <p:extLst>
      <p:ext uri="{BB962C8B-B14F-4D97-AF65-F5344CB8AC3E}">
        <p14:creationId xmlns:p14="http://schemas.microsoft.com/office/powerpoint/2010/main" val="39512100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A4A25F8-F977-4059-6FF5-66C7F9612CF3}"/>
              </a:ext>
            </a:extLst>
          </p:cNvPr>
          <p:cNvSpPr>
            <a:spLocks noGrp="1"/>
          </p:cNvSpPr>
          <p:nvPr>
            <p:ph type="subTitle" idx="1"/>
          </p:nvPr>
        </p:nvSpPr>
        <p:spPr>
          <a:xfrm>
            <a:off x="4657344" y="3090332"/>
            <a:ext cx="7195989" cy="3118443"/>
          </a:xfrm>
        </p:spPr>
        <p:txBody>
          <a:bodyPr>
            <a:normAutofit/>
          </a:bodyPr>
          <a:lstStyle/>
          <a:p>
            <a:pPr algn="l"/>
            <a:r>
              <a:rPr lang="en-GB"/>
              <a:t>POLICY AND STRATEGIES IN UK GOVERNMENT</a:t>
            </a:r>
          </a:p>
        </p:txBody>
      </p:sp>
      <p:pic>
        <p:nvPicPr>
          <p:cNvPr id="5" name="Picture 4" descr="The radiologic figure of a skeleton">
            <a:extLst>
              <a:ext uri="{FF2B5EF4-FFF2-40B4-BE49-F238E27FC236}">
                <a16:creationId xmlns:a16="http://schemas.microsoft.com/office/drawing/2014/main" id="{4720BAC0-7BEF-E6DD-5B54-874A0BC86B71}"/>
              </a:ext>
            </a:extLst>
          </p:cNvPr>
          <p:cNvPicPr>
            <a:picLocks noChangeAspect="1"/>
          </p:cNvPicPr>
          <p:nvPr/>
        </p:nvPicPr>
        <p:blipFill>
          <a:blip r:embed="rId2"/>
          <a:srcRect l="55009" r="-1" b="-1"/>
          <a:stretch>
            <a:fillRect/>
          </a:stretch>
        </p:blipFill>
        <p:spPr>
          <a:xfrm>
            <a:off x="0" y="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335046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0DDB27-A4E5-070B-1712-599D97D04466}"/>
              </a:ext>
            </a:extLst>
          </p:cNvPr>
          <p:cNvSpPr txBox="1"/>
          <p:nvPr/>
        </p:nvSpPr>
        <p:spPr>
          <a:xfrm>
            <a:off x="2307771" y="522514"/>
            <a:ext cx="3042436" cy="1200329"/>
          </a:xfrm>
          <a:prstGeom prst="rect">
            <a:avLst/>
          </a:prstGeom>
          <a:noFill/>
        </p:spPr>
        <p:txBody>
          <a:bodyPr wrap="none" rtlCol="0">
            <a:spAutoFit/>
          </a:bodyPr>
          <a:lstStyle/>
          <a:p>
            <a:r>
              <a:rPr lang="en-GB"/>
              <a:t>KEY STRATEGIES</a:t>
            </a:r>
          </a:p>
          <a:p>
            <a:endParaRPr lang="en-GB"/>
          </a:p>
          <a:p>
            <a:pPr marL="342900" indent="-342900">
              <a:buAutoNum type="arabicPeriod"/>
            </a:pPr>
            <a:r>
              <a:rPr lang="en-GB"/>
              <a:t>VACCINATION PROGRAM</a:t>
            </a:r>
          </a:p>
          <a:p>
            <a:endParaRPr lang="en-GB"/>
          </a:p>
        </p:txBody>
      </p:sp>
      <p:sp>
        <p:nvSpPr>
          <p:cNvPr id="3" name="TextBox 2">
            <a:extLst>
              <a:ext uri="{FF2B5EF4-FFF2-40B4-BE49-F238E27FC236}">
                <a16:creationId xmlns:a16="http://schemas.microsoft.com/office/drawing/2014/main" id="{1799AEB7-3098-8751-C7AB-EC49A543C2C1}"/>
              </a:ext>
            </a:extLst>
          </p:cNvPr>
          <p:cNvSpPr txBox="1"/>
          <p:nvPr/>
        </p:nvSpPr>
        <p:spPr>
          <a:xfrm>
            <a:off x="2307771" y="2002972"/>
            <a:ext cx="3563861" cy="369332"/>
          </a:xfrm>
          <a:prstGeom prst="rect">
            <a:avLst/>
          </a:prstGeom>
          <a:noFill/>
        </p:spPr>
        <p:txBody>
          <a:bodyPr wrap="none" rtlCol="0">
            <a:spAutoFit/>
          </a:bodyPr>
          <a:lstStyle/>
          <a:p>
            <a:r>
              <a:rPr lang="en-GB"/>
              <a:t>2. PUBLIC HEALTH MANAGEMENT</a:t>
            </a:r>
          </a:p>
        </p:txBody>
      </p:sp>
      <p:sp>
        <p:nvSpPr>
          <p:cNvPr id="4" name="TextBox 3">
            <a:extLst>
              <a:ext uri="{FF2B5EF4-FFF2-40B4-BE49-F238E27FC236}">
                <a16:creationId xmlns:a16="http://schemas.microsoft.com/office/drawing/2014/main" id="{9E83688F-3197-EE3F-2B8F-A89A92135C62}"/>
              </a:ext>
            </a:extLst>
          </p:cNvPr>
          <p:cNvSpPr txBox="1"/>
          <p:nvPr/>
        </p:nvSpPr>
        <p:spPr>
          <a:xfrm>
            <a:off x="2188029" y="2917372"/>
            <a:ext cx="2446054" cy="369332"/>
          </a:xfrm>
          <a:prstGeom prst="rect">
            <a:avLst/>
          </a:prstGeom>
          <a:noFill/>
        </p:spPr>
        <p:txBody>
          <a:bodyPr wrap="none" rtlCol="0">
            <a:spAutoFit/>
          </a:bodyPr>
          <a:lstStyle/>
          <a:p>
            <a:r>
              <a:rPr lang="en-GB"/>
              <a:t>3. CLINICAL GUIDANCE</a:t>
            </a:r>
          </a:p>
        </p:txBody>
      </p:sp>
      <p:sp>
        <p:nvSpPr>
          <p:cNvPr id="5" name="TextBox 4">
            <a:extLst>
              <a:ext uri="{FF2B5EF4-FFF2-40B4-BE49-F238E27FC236}">
                <a16:creationId xmlns:a16="http://schemas.microsoft.com/office/drawing/2014/main" id="{EEC8D42E-0D82-1E4B-F8B3-292F59289756}"/>
              </a:ext>
            </a:extLst>
          </p:cNvPr>
          <p:cNvSpPr txBox="1"/>
          <p:nvPr/>
        </p:nvSpPr>
        <p:spPr>
          <a:xfrm>
            <a:off x="2047058" y="3853153"/>
            <a:ext cx="2791149" cy="369332"/>
          </a:xfrm>
          <a:prstGeom prst="rect">
            <a:avLst/>
          </a:prstGeom>
          <a:noFill/>
        </p:spPr>
        <p:txBody>
          <a:bodyPr wrap="none" rtlCol="0">
            <a:spAutoFit/>
          </a:bodyPr>
          <a:lstStyle/>
          <a:p>
            <a:r>
              <a:rPr lang="en-GB"/>
              <a:t>4.PREVENTION PROGRAM</a:t>
            </a:r>
          </a:p>
        </p:txBody>
      </p:sp>
      <p:pic>
        <p:nvPicPr>
          <p:cNvPr id="6" name="Picture 5" descr="Kostenlose Bild: Masse, Impfung, campaignns, Impfstoff, Millionen Menschen">
            <a:extLst>
              <a:ext uri="{FF2B5EF4-FFF2-40B4-BE49-F238E27FC236}">
                <a16:creationId xmlns:a16="http://schemas.microsoft.com/office/drawing/2014/main" id="{2791E9B9-0678-D02A-24BB-D208B83AC741}"/>
              </a:ext>
            </a:extLst>
          </p:cNvPr>
          <p:cNvPicPr>
            <a:picLocks noChangeAspect="1"/>
          </p:cNvPicPr>
          <p:nvPr/>
        </p:nvPicPr>
        <p:blipFill>
          <a:blip r:embed="rId2"/>
          <a:stretch>
            <a:fillRect/>
          </a:stretch>
        </p:blipFill>
        <p:spPr>
          <a:xfrm>
            <a:off x="6722301" y="418043"/>
            <a:ext cx="2661781" cy="1763062"/>
          </a:xfrm>
          <a:prstGeom prst="rect">
            <a:avLst/>
          </a:prstGeom>
        </p:spPr>
      </p:pic>
      <p:pic>
        <p:nvPicPr>
          <p:cNvPr id="7" name="Picture 6" descr="A hand placing blocks on a table&#10;&#10;AI-generated content may be incorrect.">
            <a:extLst>
              <a:ext uri="{FF2B5EF4-FFF2-40B4-BE49-F238E27FC236}">
                <a16:creationId xmlns:a16="http://schemas.microsoft.com/office/drawing/2014/main" id="{D2EA005E-28E5-FC7C-B8AF-892DE45D63D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736903" y="2259121"/>
            <a:ext cx="2797480" cy="1776088"/>
          </a:xfrm>
          <a:prstGeom prst="rect">
            <a:avLst/>
          </a:prstGeom>
        </p:spPr>
      </p:pic>
      <p:pic>
        <p:nvPicPr>
          <p:cNvPr id="10" name="Picture 9" descr="A close-up of a medical record&#10;&#10;AI-generated content may be incorrect.">
            <a:extLst>
              <a:ext uri="{FF2B5EF4-FFF2-40B4-BE49-F238E27FC236}">
                <a16:creationId xmlns:a16="http://schemas.microsoft.com/office/drawing/2014/main" id="{EDDE0B30-E69B-DE16-7315-F3E6842D6259}"/>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430027" y="3856971"/>
            <a:ext cx="3235891" cy="2609590"/>
          </a:xfrm>
          <a:prstGeom prst="rect">
            <a:avLst/>
          </a:prstGeom>
        </p:spPr>
      </p:pic>
    </p:spTree>
    <p:extLst>
      <p:ext uri="{BB962C8B-B14F-4D97-AF65-F5344CB8AC3E}">
        <p14:creationId xmlns:p14="http://schemas.microsoft.com/office/powerpoint/2010/main" val="24218542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in a tent&#10;&#10;AI-generated content may be incorrect.">
            <a:extLst>
              <a:ext uri="{FF2B5EF4-FFF2-40B4-BE49-F238E27FC236}">
                <a16:creationId xmlns:a16="http://schemas.microsoft.com/office/drawing/2014/main" id="{553A846D-2090-E746-5A60-F1452749DF4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140736" y="813602"/>
            <a:ext cx="2762252" cy="1650436"/>
          </a:xfrm>
          <a:prstGeom prst="rect">
            <a:avLst/>
          </a:prstGeom>
        </p:spPr>
      </p:pic>
      <p:sp>
        <p:nvSpPr>
          <p:cNvPr id="2" name="TextBox 1">
            <a:extLst>
              <a:ext uri="{FF2B5EF4-FFF2-40B4-BE49-F238E27FC236}">
                <a16:creationId xmlns:a16="http://schemas.microsoft.com/office/drawing/2014/main" id="{953D7DD1-4C0C-1D78-0ADC-4675B26E66AD}"/>
              </a:ext>
            </a:extLst>
          </p:cNvPr>
          <p:cNvSpPr txBox="1"/>
          <p:nvPr/>
        </p:nvSpPr>
        <p:spPr>
          <a:xfrm>
            <a:off x="1579936" y="217714"/>
            <a:ext cx="8159261" cy="1200329"/>
          </a:xfrm>
          <a:prstGeom prst="rect">
            <a:avLst/>
          </a:prstGeom>
          <a:noFill/>
        </p:spPr>
        <p:txBody>
          <a:bodyPr wrap="square" rtlCol="0">
            <a:spAutoFit/>
          </a:bodyPr>
          <a:lstStyle/>
          <a:p>
            <a:r>
              <a:rPr lang="en-GB" sz="3600"/>
              <a:t>HOW TO PREVENT MENINGITIS OUTBREAK AT SCHOOL ?</a:t>
            </a:r>
          </a:p>
        </p:txBody>
      </p:sp>
      <p:sp>
        <p:nvSpPr>
          <p:cNvPr id="6" name="TextBox 5">
            <a:extLst>
              <a:ext uri="{FF2B5EF4-FFF2-40B4-BE49-F238E27FC236}">
                <a16:creationId xmlns:a16="http://schemas.microsoft.com/office/drawing/2014/main" id="{19C89BAA-DF2E-10B6-0736-34433D0EFB67}"/>
              </a:ext>
            </a:extLst>
          </p:cNvPr>
          <p:cNvSpPr txBox="1"/>
          <p:nvPr/>
        </p:nvSpPr>
        <p:spPr>
          <a:xfrm>
            <a:off x="1579936" y="1443841"/>
            <a:ext cx="7564064" cy="4204356"/>
          </a:xfrm>
          <a:prstGeom prst="rect">
            <a:avLst/>
          </a:prstGeom>
          <a:noFill/>
        </p:spPr>
        <p:txBody>
          <a:bodyPr wrap="square">
            <a:spAutoFit/>
          </a:bodyPr>
          <a:lstStyle/>
          <a:p>
            <a:pPr>
              <a:lnSpc>
                <a:spcPct val="150000"/>
              </a:lnSpc>
              <a:buNone/>
            </a:pPr>
            <a:r>
              <a:rPr lang="en-US" b="1"/>
              <a:t>Vaccination Programs</a:t>
            </a:r>
          </a:p>
          <a:p>
            <a:pPr>
              <a:lnSpc>
                <a:spcPct val="150000"/>
              </a:lnSpc>
              <a:buNone/>
            </a:pPr>
            <a:r>
              <a:rPr lang="en-US"/>
              <a:t>One of the most effective ways to prevent meningitis is through vaccination. Schools should encourage students to receive recommended vaccines such as the Meningococcal Vaccine. Immunization helps protect individuals and reduces the spread of the bacteria or viruses that cause meningitis.</a:t>
            </a:r>
          </a:p>
          <a:p>
            <a:pPr>
              <a:lnSpc>
                <a:spcPct val="150000"/>
              </a:lnSpc>
              <a:buNone/>
            </a:pPr>
            <a:r>
              <a:rPr lang="en-US" b="1"/>
              <a:t> Promote Good Hygiene Practices</a:t>
            </a:r>
          </a:p>
          <a:p>
            <a:pPr>
              <a:lnSpc>
                <a:spcPct val="150000"/>
              </a:lnSpc>
              <a:buNone/>
            </a:pPr>
            <a:r>
              <a:rPr lang="en-US"/>
              <a:t>Good hygiene helps stop germs from spreading. Schools should:</a:t>
            </a:r>
          </a:p>
          <a:p>
            <a:pPr>
              <a:lnSpc>
                <a:spcPct val="150000"/>
              </a:lnSpc>
              <a:buFont typeface="Arial" panose="020B0604020202020204" pitchFamily="34" charset="0"/>
              <a:buChar char="•"/>
            </a:pPr>
            <a:r>
              <a:rPr lang="en-US"/>
              <a:t>Encourage regular </a:t>
            </a:r>
            <a:r>
              <a:rPr lang="en-US" b="1"/>
              <a:t>handwashing with soap and water</a:t>
            </a:r>
            <a:r>
              <a:rPr lang="en-US"/>
              <a:t>.</a:t>
            </a:r>
          </a:p>
          <a:p>
            <a:pPr>
              <a:lnSpc>
                <a:spcPct val="150000"/>
              </a:lnSpc>
              <a:buFont typeface="Arial" panose="020B0604020202020204" pitchFamily="34" charset="0"/>
              <a:buChar char="•"/>
            </a:pPr>
            <a:r>
              <a:rPr lang="en-US"/>
              <a:t>Teach students to </a:t>
            </a:r>
            <a:r>
              <a:rPr lang="en-US" b="1"/>
              <a:t>cover their mouths when coughing or sneezing</a:t>
            </a:r>
            <a:r>
              <a:rPr lang="en-US"/>
              <a:t>.</a:t>
            </a:r>
          </a:p>
          <a:p>
            <a:pPr>
              <a:lnSpc>
                <a:spcPct val="150000"/>
              </a:lnSpc>
              <a:buFont typeface="Arial" panose="020B0604020202020204" pitchFamily="34" charset="0"/>
              <a:buChar char="•"/>
            </a:pPr>
            <a:r>
              <a:rPr lang="en-US"/>
              <a:t>Discourage sharing personal items such as water bottles, utensils, or lip balm.</a:t>
            </a:r>
          </a:p>
        </p:txBody>
      </p:sp>
      <p:pic>
        <p:nvPicPr>
          <p:cNvPr id="7" name="Picture 6" descr="Free picture: washing, hands, up-close, photo">
            <a:extLst>
              <a:ext uri="{FF2B5EF4-FFF2-40B4-BE49-F238E27FC236}">
                <a16:creationId xmlns:a16="http://schemas.microsoft.com/office/drawing/2014/main" id="{70BA0FB6-E024-8338-95FA-48AD84A10452}"/>
              </a:ext>
            </a:extLst>
          </p:cNvPr>
          <p:cNvPicPr>
            <a:picLocks noChangeAspect="1"/>
          </p:cNvPicPr>
          <p:nvPr/>
        </p:nvPicPr>
        <p:blipFill>
          <a:blip r:embed="rId4"/>
          <a:stretch>
            <a:fillRect/>
          </a:stretch>
        </p:blipFill>
        <p:spPr>
          <a:xfrm>
            <a:off x="9145879" y="3423801"/>
            <a:ext cx="2647585" cy="1774478"/>
          </a:xfrm>
          <a:prstGeom prst="rect">
            <a:avLst/>
          </a:prstGeom>
        </p:spPr>
      </p:pic>
    </p:spTree>
    <p:extLst>
      <p:ext uri="{BB962C8B-B14F-4D97-AF65-F5344CB8AC3E}">
        <p14:creationId xmlns:p14="http://schemas.microsoft.com/office/powerpoint/2010/main" val="18284796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CE06912-B38B-0227-0FA1-5882D32C5CB8}"/>
              </a:ext>
            </a:extLst>
          </p:cNvPr>
          <p:cNvSpPr txBox="1"/>
          <p:nvPr/>
        </p:nvSpPr>
        <p:spPr>
          <a:xfrm>
            <a:off x="1001486" y="3722914"/>
            <a:ext cx="184731" cy="923330"/>
          </a:xfrm>
          <a:prstGeom prst="rect">
            <a:avLst/>
          </a:prstGeom>
          <a:noFill/>
        </p:spPr>
        <p:txBody>
          <a:bodyPr wrap="none" rtlCol="0">
            <a:spAutoFit/>
          </a:bodyPr>
          <a:lstStyle/>
          <a:p>
            <a:endParaRPr lang="en-US"/>
          </a:p>
          <a:p>
            <a:endParaRPr lang="en-US"/>
          </a:p>
          <a:p>
            <a:endParaRPr lang="en-GB"/>
          </a:p>
        </p:txBody>
      </p:sp>
      <p:sp>
        <p:nvSpPr>
          <p:cNvPr id="6" name="TextBox 5">
            <a:extLst>
              <a:ext uri="{FF2B5EF4-FFF2-40B4-BE49-F238E27FC236}">
                <a16:creationId xmlns:a16="http://schemas.microsoft.com/office/drawing/2014/main" id="{9BC55200-5B89-187B-9C86-5D59F6857965}"/>
              </a:ext>
            </a:extLst>
          </p:cNvPr>
          <p:cNvSpPr txBox="1"/>
          <p:nvPr/>
        </p:nvSpPr>
        <p:spPr>
          <a:xfrm>
            <a:off x="1869521" y="1226054"/>
            <a:ext cx="7500257" cy="4204356"/>
          </a:xfrm>
          <a:prstGeom prst="rect">
            <a:avLst/>
          </a:prstGeom>
          <a:noFill/>
        </p:spPr>
        <p:txBody>
          <a:bodyPr wrap="square">
            <a:spAutoFit/>
          </a:bodyPr>
          <a:lstStyle/>
          <a:p>
            <a:pPr>
              <a:lnSpc>
                <a:spcPct val="150000"/>
              </a:lnSpc>
              <a:buNone/>
            </a:pPr>
            <a:r>
              <a:rPr lang="en-US" b="1"/>
              <a:t>Early Detection and Reporting</a:t>
            </a:r>
          </a:p>
          <a:p>
            <a:pPr>
              <a:lnSpc>
                <a:spcPct val="150000"/>
              </a:lnSpc>
              <a:buNone/>
            </a:pPr>
            <a:r>
              <a:rPr lang="en-US"/>
              <a:t>Teachers and school health staff should be trained to recognize early symptoms of meningitis, which may include:</a:t>
            </a:r>
          </a:p>
          <a:p>
            <a:pPr>
              <a:lnSpc>
                <a:spcPct val="150000"/>
              </a:lnSpc>
              <a:buFont typeface="Arial" panose="020B0604020202020204" pitchFamily="34" charset="0"/>
              <a:buChar char="•"/>
            </a:pPr>
            <a:r>
              <a:rPr lang="en-US"/>
              <a:t>High fever</a:t>
            </a:r>
          </a:p>
          <a:p>
            <a:pPr>
              <a:lnSpc>
                <a:spcPct val="150000"/>
              </a:lnSpc>
              <a:buFont typeface="Arial" panose="020B0604020202020204" pitchFamily="34" charset="0"/>
              <a:buChar char="•"/>
            </a:pPr>
            <a:r>
              <a:rPr lang="en-US"/>
              <a:t>Severe headache</a:t>
            </a:r>
          </a:p>
          <a:p>
            <a:pPr>
              <a:lnSpc>
                <a:spcPct val="150000"/>
              </a:lnSpc>
              <a:buFont typeface="Arial" panose="020B0604020202020204" pitchFamily="34" charset="0"/>
              <a:buChar char="•"/>
            </a:pPr>
            <a:r>
              <a:rPr lang="en-US"/>
              <a:t>Stiff neck</a:t>
            </a:r>
          </a:p>
          <a:p>
            <a:pPr>
              <a:lnSpc>
                <a:spcPct val="150000"/>
              </a:lnSpc>
              <a:buFont typeface="Arial" panose="020B0604020202020204" pitchFamily="34" charset="0"/>
              <a:buChar char="•"/>
            </a:pPr>
            <a:r>
              <a:rPr lang="en-US"/>
              <a:t>Nausea or vomiting</a:t>
            </a:r>
          </a:p>
          <a:p>
            <a:pPr>
              <a:lnSpc>
                <a:spcPct val="150000"/>
              </a:lnSpc>
              <a:buFont typeface="Arial" panose="020B0604020202020204" pitchFamily="34" charset="0"/>
              <a:buChar char="•"/>
            </a:pPr>
            <a:r>
              <a:rPr lang="en-US"/>
              <a:t>Sensitivity to light</a:t>
            </a:r>
          </a:p>
          <a:p>
            <a:pPr>
              <a:lnSpc>
                <a:spcPct val="150000"/>
              </a:lnSpc>
              <a:buNone/>
            </a:pPr>
            <a:r>
              <a:rPr lang="en-US"/>
              <a:t>Students showing these symptoms should receive immediate medical attention and be reported to local health authorities.</a:t>
            </a:r>
          </a:p>
        </p:txBody>
      </p:sp>
      <p:pic>
        <p:nvPicPr>
          <p:cNvPr id="2" name="Graphic 1">
            <a:extLst>
              <a:ext uri="{FF2B5EF4-FFF2-40B4-BE49-F238E27FC236}">
                <a16:creationId xmlns:a16="http://schemas.microsoft.com/office/drawing/2014/main" id="{B87487C8-64C3-1990-F234-AC8003A27C64}"/>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2"/>
              </a:ext>
            </a:extLst>
          </a:blip>
          <a:stretch>
            <a:fillRect/>
          </a:stretch>
        </p:blipFill>
        <p:spPr>
          <a:xfrm>
            <a:off x="10052304" y="4718304"/>
            <a:ext cx="2057400" cy="2057400"/>
          </a:xfrm>
          <a:prstGeom prst="ellipse">
            <a:avLst/>
          </a:prstGeom>
        </p:spPr>
      </p:pic>
      <p:pic>
        <p:nvPicPr>
          <p:cNvPr id="3" name="Picture 2" descr="A doctor giving a paper to a person&#10;&#10;AI-generated content may be incorrect.">
            <a:extLst>
              <a:ext uri="{FF2B5EF4-FFF2-40B4-BE49-F238E27FC236}">
                <a16:creationId xmlns:a16="http://schemas.microsoft.com/office/drawing/2014/main" id="{FF74CEAD-8B55-B864-6134-983424AD921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578645" y="4456681"/>
            <a:ext cx="3232355" cy="1828379"/>
          </a:xfrm>
          <a:prstGeom prst="rect">
            <a:avLst/>
          </a:prstGeom>
        </p:spPr>
      </p:pic>
    </p:spTree>
    <p:extLst>
      <p:ext uri="{BB962C8B-B14F-4D97-AF65-F5344CB8AC3E}">
        <p14:creationId xmlns:p14="http://schemas.microsoft.com/office/powerpoint/2010/main" val="27448538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71092D16-14DA-4606-831F-0DB3EEECB9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81806E72-5EFD-4407-B492-2EBC71FF5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US"/>
            </a:p>
          </p:txBody>
        </p:sp>
        <p:sp>
          <p:nvSpPr>
            <p:cNvPr id="13" name="Freeform 7">
              <a:extLst>
                <a:ext uri="{FF2B5EF4-FFF2-40B4-BE49-F238E27FC236}">
                  <a16:creationId xmlns:a16="http://schemas.microsoft.com/office/drawing/2014/main" id="{BA81CA3B-9A2E-4F71-BF99-2C58BA76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US"/>
            </a:p>
          </p:txBody>
        </p:sp>
        <p:sp>
          <p:nvSpPr>
            <p:cNvPr id="14" name="Freeform 8">
              <a:extLst>
                <a:ext uri="{FF2B5EF4-FFF2-40B4-BE49-F238E27FC236}">
                  <a16:creationId xmlns:a16="http://schemas.microsoft.com/office/drawing/2014/main" id="{D00EF4F3-D70F-44D5-A71C-69C3FA0D2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US"/>
            </a:p>
          </p:txBody>
        </p:sp>
        <p:sp>
          <p:nvSpPr>
            <p:cNvPr id="15" name="Freeform 9">
              <a:extLst>
                <a:ext uri="{FF2B5EF4-FFF2-40B4-BE49-F238E27FC236}">
                  <a16:creationId xmlns:a16="http://schemas.microsoft.com/office/drawing/2014/main" id="{2CC930FA-FD42-4EF1-A9AB-0F9C30238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US"/>
            </a:p>
          </p:txBody>
        </p:sp>
        <p:sp>
          <p:nvSpPr>
            <p:cNvPr id="16" name="Freeform 10">
              <a:extLst>
                <a:ext uri="{FF2B5EF4-FFF2-40B4-BE49-F238E27FC236}">
                  <a16:creationId xmlns:a16="http://schemas.microsoft.com/office/drawing/2014/main" id="{F18F276C-D13F-46CF-9880-2050C2DBF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US"/>
            </a:p>
          </p:txBody>
        </p:sp>
        <p:sp>
          <p:nvSpPr>
            <p:cNvPr id="17" name="Freeform 11">
              <a:extLst>
                <a:ext uri="{FF2B5EF4-FFF2-40B4-BE49-F238E27FC236}">
                  <a16:creationId xmlns:a16="http://schemas.microsoft.com/office/drawing/2014/main" id="{EAB50995-FA10-4035-B16D-7D3989B2B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US"/>
            </a:p>
          </p:txBody>
        </p:sp>
      </p:grpSp>
      <p:sp useBgFill="1">
        <p:nvSpPr>
          <p:cNvPr id="19" name="Rectangle 1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3" name="Group 2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US"/>
            </a:p>
          </p:txBody>
        </p:sp>
        <p:sp>
          <p:nvSpPr>
            <p:cNvPr id="2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US"/>
            </a:p>
          </p:txBody>
        </p:sp>
        <p:sp>
          <p:nvSpPr>
            <p:cNvPr id="2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US"/>
            </a:p>
          </p:txBody>
        </p:sp>
        <p:sp>
          <p:nvSpPr>
            <p:cNvPr id="2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US"/>
            </a:p>
          </p:txBody>
        </p:sp>
        <p:sp>
          <p:nvSpPr>
            <p:cNvPr id="2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US"/>
            </a:p>
          </p:txBody>
        </p:sp>
        <p:sp>
          <p:nvSpPr>
            <p:cNvPr id="2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US"/>
            </a:p>
          </p:txBody>
        </p:sp>
      </p:grpSp>
      <p:sp>
        <p:nvSpPr>
          <p:cNvPr id="5" name="TextBox 4">
            <a:extLst>
              <a:ext uri="{FF2B5EF4-FFF2-40B4-BE49-F238E27FC236}">
                <a16:creationId xmlns:a16="http://schemas.microsoft.com/office/drawing/2014/main" id="{79864ED8-EDA2-850E-D93A-CC567C87456F}"/>
              </a:ext>
            </a:extLst>
          </p:cNvPr>
          <p:cNvSpPr txBox="1"/>
          <p:nvPr/>
        </p:nvSpPr>
        <p:spPr>
          <a:xfrm>
            <a:off x="399789" y="907413"/>
            <a:ext cx="6896622" cy="3758080"/>
          </a:xfrm>
          <a:prstGeom prst="rect">
            <a:avLst/>
          </a:prstGeom>
          <a:noFill/>
        </p:spPr>
        <p:txBody>
          <a:bodyPr wrap="square" lIns="91440" tIns="45720" rIns="91440" bIns="45720" anchor="t">
            <a:spAutoFit/>
          </a:bodyPr>
          <a:lstStyle/>
          <a:p>
            <a:pPr>
              <a:lnSpc>
                <a:spcPct val="150000"/>
              </a:lnSpc>
              <a:spcAft>
                <a:spcPts val="600"/>
              </a:spcAft>
              <a:buNone/>
            </a:pPr>
            <a:r>
              <a:rPr lang="en-US" b="1">
                <a:highlight>
                  <a:srgbClr val="00FFFF"/>
                </a:highlight>
              </a:rPr>
              <a:t>Health Education and Awareness</a:t>
            </a:r>
          </a:p>
          <a:p>
            <a:pPr>
              <a:lnSpc>
                <a:spcPct val="150000"/>
              </a:lnSpc>
              <a:spcAft>
                <a:spcPts val="600"/>
              </a:spcAft>
              <a:buNone/>
            </a:pPr>
            <a:r>
              <a:rPr lang="en-US">
                <a:highlight>
                  <a:srgbClr val="00FFFF"/>
                </a:highlight>
              </a:rPr>
              <a:t>Schools should educate students, teachers, and parents about meningitis through:</a:t>
            </a:r>
          </a:p>
          <a:p>
            <a:pPr>
              <a:lnSpc>
                <a:spcPct val="150000"/>
              </a:lnSpc>
              <a:spcAft>
                <a:spcPts val="600"/>
              </a:spcAft>
              <a:buFont typeface="Arial" panose="020B0604020202020204" pitchFamily="34" charset="0"/>
              <a:buChar char="•"/>
            </a:pPr>
            <a:r>
              <a:rPr lang="en-US">
                <a:highlight>
                  <a:srgbClr val="00FFFF"/>
                </a:highlight>
              </a:rPr>
              <a:t>Health campaigns</a:t>
            </a:r>
          </a:p>
          <a:p>
            <a:pPr>
              <a:lnSpc>
                <a:spcPct val="150000"/>
              </a:lnSpc>
              <a:spcAft>
                <a:spcPts val="600"/>
              </a:spcAft>
              <a:buFont typeface="Arial" panose="020B0604020202020204" pitchFamily="34" charset="0"/>
              <a:buChar char="•"/>
            </a:pPr>
            <a:r>
              <a:rPr lang="en-US">
                <a:highlight>
                  <a:srgbClr val="00FFFF"/>
                </a:highlight>
              </a:rPr>
              <a:t>Posters and seminars</a:t>
            </a:r>
          </a:p>
          <a:p>
            <a:pPr>
              <a:lnSpc>
                <a:spcPct val="150000"/>
              </a:lnSpc>
              <a:spcAft>
                <a:spcPts val="600"/>
              </a:spcAft>
              <a:buFont typeface="Arial" panose="020B0604020202020204" pitchFamily="34" charset="0"/>
              <a:buChar char="•"/>
            </a:pPr>
            <a:r>
              <a:rPr lang="en-US">
                <a:highlight>
                  <a:srgbClr val="00FFFF"/>
                </a:highlight>
              </a:rPr>
              <a:t>Information sessions led by health professionals</a:t>
            </a:r>
          </a:p>
          <a:p>
            <a:pPr>
              <a:lnSpc>
                <a:spcPct val="150000"/>
              </a:lnSpc>
              <a:spcAft>
                <a:spcPts val="600"/>
              </a:spcAft>
              <a:buNone/>
            </a:pPr>
            <a:r>
              <a:rPr lang="en-US">
                <a:highlight>
                  <a:srgbClr val="00FFFF"/>
                </a:highlight>
              </a:rPr>
              <a:t>Awareness helps people recognize symptoms early and take preventive actions.</a:t>
            </a:r>
          </a:p>
        </p:txBody>
      </p:sp>
      <p:graphicFrame>
        <p:nvGraphicFramePr>
          <p:cNvPr id="7" name="TextBox 2">
            <a:extLst>
              <a:ext uri="{FF2B5EF4-FFF2-40B4-BE49-F238E27FC236}">
                <a16:creationId xmlns:a16="http://schemas.microsoft.com/office/drawing/2014/main" id="{E269C4D2-DC6A-3943-26E0-EDEA214846D0}"/>
              </a:ext>
            </a:extLst>
          </p:cNvPr>
          <p:cNvGraphicFramePr/>
          <p:nvPr>
            <p:extLst>
              <p:ext uri="{D42A27DB-BD31-4B8C-83A1-F6EECF244321}">
                <p14:modId xmlns:p14="http://schemas.microsoft.com/office/powerpoint/2010/main" val="334840218"/>
              </p:ext>
            </p:extLst>
          </p:nvPr>
        </p:nvGraphicFramePr>
        <p:xfrm>
          <a:off x="5699082" y="466595"/>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6" name="Picture 35" descr="Top Exercises For Brain Health | Brain health, Top exercises, Foods for ...">
            <a:extLst>
              <a:ext uri="{FF2B5EF4-FFF2-40B4-BE49-F238E27FC236}">
                <a16:creationId xmlns:a16="http://schemas.microsoft.com/office/drawing/2014/main" id="{A3A79623-2AAD-6863-CCF6-957FC1B3CC12}"/>
              </a:ext>
            </a:extLst>
          </p:cNvPr>
          <p:cNvPicPr>
            <a:picLocks noChangeAspect="1"/>
          </p:cNvPicPr>
          <p:nvPr/>
        </p:nvPicPr>
        <p:blipFill>
          <a:blip r:embed="rId7"/>
          <a:stretch>
            <a:fillRect/>
          </a:stretch>
        </p:blipFill>
        <p:spPr>
          <a:xfrm>
            <a:off x="3844968" y="4674817"/>
            <a:ext cx="1715023" cy="1756776"/>
          </a:xfrm>
          <a:prstGeom prst="rect">
            <a:avLst/>
          </a:prstGeom>
        </p:spPr>
      </p:pic>
      <p:pic>
        <p:nvPicPr>
          <p:cNvPr id="33" name="Picture 32" descr="A person with different symptoms of a headache&#10;&#10;AI-generated content may be incorrect.">
            <a:extLst>
              <a:ext uri="{FF2B5EF4-FFF2-40B4-BE49-F238E27FC236}">
                <a16:creationId xmlns:a16="http://schemas.microsoft.com/office/drawing/2014/main" id="{E0FEF5B2-CE73-7704-EDA9-751E85FFE68D}"/>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695454" y="4669533"/>
            <a:ext cx="3024515" cy="1965674"/>
          </a:xfrm>
          <a:prstGeom prst="rect">
            <a:avLst/>
          </a:prstGeom>
        </p:spPr>
      </p:pic>
    </p:spTree>
    <p:extLst>
      <p:ext uri="{BB962C8B-B14F-4D97-AF65-F5344CB8AC3E}">
        <p14:creationId xmlns:p14="http://schemas.microsoft.com/office/powerpoint/2010/main" val="1698071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01F135F2-B6A5-02C8-BC16-1A063A51A20F}"/>
            </a:ext>
          </a:extLst>
        </p:cNvPr>
        <p:cNvGrpSpPr/>
        <p:nvPr/>
      </p:nvGrpSpPr>
      <p:grpSpPr>
        <a:xfrm>
          <a:off x="0" y="0"/>
          <a:ext cx="0" cy="0"/>
          <a:chOff x="0" y="0"/>
          <a:chExt cx="0" cy="0"/>
        </a:xfrm>
      </p:grpSpPr>
      <p:grpSp>
        <p:nvGrpSpPr>
          <p:cNvPr id="7" name="Group 6">
            <a:extLst>
              <a:ext uri="{FF2B5EF4-FFF2-40B4-BE49-F238E27FC236}">
                <a16:creationId xmlns:a16="http://schemas.microsoft.com/office/drawing/2014/main" id="{3F1527C3-06F4-4F4D-B364-8E9726645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8" name="Freeform 6">
              <a:extLst>
                <a:ext uri="{FF2B5EF4-FFF2-40B4-BE49-F238E27FC236}">
                  <a16:creationId xmlns:a16="http://schemas.microsoft.com/office/drawing/2014/main" id="{BF1C23D2-D74F-4456-AD7B-904A6E28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a:extLst>
                <a:ext uri="{FF2B5EF4-FFF2-40B4-BE49-F238E27FC236}">
                  <a16:creationId xmlns:a16="http://schemas.microsoft.com/office/drawing/2014/main" id="{578577AD-563A-4936-9ACB-FDCF29841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a:extLst>
                <a:ext uri="{FF2B5EF4-FFF2-40B4-BE49-F238E27FC236}">
                  <a16:creationId xmlns:a16="http://schemas.microsoft.com/office/drawing/2014/main" id="{1C9F3743-BFAB-4636-81C7-ACD99C694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a:extLst>
                <a:ext uri="{FF2B5EF4-FFF2-40B4-BE49-F238E27FC236}">
                  <a16:creationId xmlns:a16="http://schemas.microsoft.com/office/drawing/2014/main" id="{FC58029E-BC15-45E4-AA28-CC80C96A3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a:extLst>
                <a:ext uri="{FF2B5EF4-FFF2-40B4-BE49-F238E27FC236}">
                  <a16:creationId xmlns:a16="http://schemas.microsoft.com/office/drawing/2014/main" id="{41CBB721-7EDD-4FEA-9D6B-A3656D9F4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a:extLst>
                <a:ext uri="{FF2B5EF4-FFF2-40B4-BE49-F238E27FC236}">
                  <a16:creationId xmlns:a16="http://schemas.microsoft.com/office/drawing/2014/main" id="{4C945CDA-4F14-4FA0-B272-B1E25B4F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15" name="Rectangle 14">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p>
        </p:txBody>
      </p:sp>
      <p:sp useBgFill="1">
        <p:nvSpPr>
          <p:cNvPr id="17" name="Freeform: Shape 16">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83" y="0"/>
            <a:ext cx="11134917"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025" y="0"/>
            <a:ext cx="2436813" cy="6858001"/>
            <a:chOff x="1320800" y="0"/>
            <a:chExt cx="2436813" cy="6858001"/>
          </a:xfrm>
        </p:grpSpPr>
        <p:sp>
          <p:nvSpPr>
            <p:cNvPr id="20"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1"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2"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3"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4"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5"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extBox 1">
            <a:extLst>
              <a:ext uri="{FF2B5EF4-FFF2-40B4-BE49-F238E27FC236}">
                <a16:creationId xmlns:a16="http://schemas.microsoft.com/office/drawing/2014/main" id="{CD35EAFD-12F6-41CC-5295-994D8382E7DA}"/>
              </a:ext>
            </a:extLst>
          </p:cNvPr>
          <p:cNvSpPr txBox="1"/>
          <p:nvPr/>
        </p:nvSpPr>
        <p:spPr>
          <a:xfrm>
            <a:off x="5149032" y="1072609"/>
            <a:ext cx="6383207" cy="4522647"/>
          </a:xfrm>
          <a:prstGeom prst="rect">
            <a:avLst/>
          </a:prstGeom>
        </p:spPr>
        <p:txBody>
          <a:bodyPr vert="horz" lIns="91440" tIns="45720" rIns="91440" bIns="45720" rtlCol="0" anchor="ctr">
            <a:normAutofit/>
          </a:bodyPr>
          <a:lstStyle/>
          <a:p>
            <a:pPr>
              <a:lnSpc>
                <a:spcPct val="90000"/>
              </a:lnSpc>
              <a:spcBef>
                <a:spcPct val="20000"/>
              </a:spcBef>
              <a:spcAft>
                <a:spcPts val="600"/>
              </a:spcAft>
              <a:buClr>
                <a:schemeClr val="accent1">
                  <a:lumMod val="75000"/>
                </a:schemeClr>
              </a:buClr>
              <a:buSzPct val="145000"/>
              <a:buFont typeface="Arial"/>
              <a:buChar char="•"/>
            </a:pPr>
            <a:r>
              <a:rPr lang="en-US" sz="2000" b="1"/>
              <a:t>CONCLUSION</a:t>
            </a:r>
          </a:p>
          <a:p>
            <a:pPr>
              <a:lnSpc>
                <a:spcPct val="90000"/>
              </a:lnSpc>
              <a:spcBef>
                <a:spcPct val="20000"/>
              </a:spcBef>
              <a:spcAft>
                <a:spcPts val="600"/>
              </a:spcAft>
              <a:buClr>
                <a:schemeClr val="accent1">
                  <a:lumMod val="75000"/>
                </a:schemeClr>
              </a:buClr>
              <a:buSzPct val="145000"/>
              <a:buFont typeface="Arial"/>
              <a:buChar char="•"/>
            </a:pPr>
            <a:r>
              <a:rPr lang="en-US" sz="2000"/>
              <a:t>In conclusion, preventing the spread of Meningitis in schools is essential to protect the health and safety of students and staff. Effective prevention requires a combination of vaccination, good hygiene practices, early detection of symptoms, and proper health education. By encouraging immunization such as the Meningococcal Vaccine, maintaining clean environments, and increasing awareness among students, teachers, and parents, schools can greatly reduce the risk of an outbreak. Cooperation between schools and health authorities is also important to ensure quick response and proper management of suspected cases. Through these measures, schools can create a safer and healthier learning environment for everyone.</a:t>
            </a:r>
          </a:p>
        </p:txBody>
      </p:sp>
    </p:spTree>
    <p:extLst>
      <p:ext uri="{BB962C8B-B14F-4D97-AF65-F5344CB8AC3E}">
        <p14:creationId xmlns:p14="http://schemas.microsoft.com/office/powerpoint/2010/main" val="42118278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BB1931F-41E5-37FB-4B03-845EC02CBD89}"/>
              </a:ext>
            </a:extLst>
          </p:cNvPr>
          <p:cNvSpPr txBox="1"/>
          <p:nvPr/>
        </p:nvSpPr>
        <p:spPr>
          <a:xfrm>
            <a:off x="1632857" y="413658"/>
            <a:ext cx="7358743" cy="4204356"/>
          </a:xfrm>
          <a:prstGeom prst="rect">
            <a:avLst/>
          </a:prstGeom>
          <a:noFill/>
        </p:spPr>
        <p:txBody>
          <a:bodyPr wrap="square">
            <a:spAutoFit/>
          </a:bodyPr>
          <a:lstStyle/>
          <a:p>
            <a:pPr>
              <a:lnSpc>
                <a:spcPct val="150000"/>
              </a:lnSpc>
            </a:pPr>
            <a:r>
              <a:rPr lang="en-US" b="1"/>
              <a:t>REFERENCES</a:t>
            </a:r>
          </a:p>
          <a:p>
            <a:pPr>
              <a:lnSpc>
                <a:spcPct val="150000"/>
              </a:lnSpc>
            </a:pPr>
            <a:r>
              <a:rPr lang="en-US"/>
              <a:t>World Health Organization (2023) Meningitis. Available at: https://www.who.int (Accessed: 15 March 2026).</a:t>
            </a:r>
          </a:p>
          <a:p>
            <a:pPr>
              <a:lnSpc>
                <a:spcPct val="150000"/>
              </a:lnSpc>
            </a:pPr>
            <a:r>
              <a:rPr lang="en-US"/>
              <a:t>Centers for Disease Control and Prevention (2024) Meningococcal disease: Prevention and control. </a:t>
            </a:r>
          </a:p>
          <a:p>
            <a:pPr>
              <a:lnSpc>
                <a:spcPct val="150000"/>
              </a:lnSpc>
            </a:pPr>
            <a:r>
              <a:rPr lang="en-US"/>
              <a:t>Available at: https://www.cdc.gov (Accessed: 15 March 2026).National Health Service (2024) Meningitis. </a:t>
            </a:r>
          </a:p>
          <a:p>
            <a:pPr>
              <a:lnSpc>
                <a:spcPct val="150000"/>
              </a:lnSpc>
            </a:pPr>
            <a:r>
              <a:rPr lang="en-US"/>
              <a:t>Available at: https://www.nhs.uk (Accessed: 15 March 2026).</a:t>
            </a:r>
          </a:p>
          <a:p>
            <a:pPr>
              <a:lnSpc>
                <a:spcPct val="150000"/>
              </a:lnSpc>
            </a:pPr>
            <a:r>
              <a:rPr lang="en-US"/>
              <a:t>UNICEF (2022) School health and hygiene </a:t>
            </a:r>
            <a:r>
              <a:rPr lang="en-US" err="1"/>
              <a:t>programmes</a:t>
            </a:r>
            <a:r>
              <a:rPr lang="en-US"/>
              <a:t>. Available at: https://www.unicef.org (Accessed: 15 March 2026).</a:t>
            </a:r>
            <a:endParaRPr lang="en-GB"/>
          </a:p>
        </p:txBody>
      </p:sp>
    </p:spTree>
    <p:extLst>
      <p:ext uri="{BB962C8B-B14F-4D97-AF65-F5344CB8AC3E}">
        <p14:creationId xmlns:p14="http://schemas.microsoft.com/office/powerpoint/2010/main" val="739763173"/>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26</Slides>
  <Notes>3</Notes>
  <HiddenSlides>0</HiddenSlides>
  <ScaleCrop>false</ScaleCrop>
  <HeadingPairs>
    <vt:vector size="4" baseType="variant">
      <vt:variant>
        <vt:lpstr>Theme</vt:lpstr>
      </vt:variant>
      <vt:variant>
        <vt:i4>2</vt:i4>
      </vt:variant>
      <vt:variant>
        <vt:lpstr>Slide Titles</vt:lpstr>
      </vt:variant>
      <vt:variant>
        <vt:i4>26</vt:i4>
      </vt:variant>
    </vt:vector>
  </HeadingPairs>
  <TitlesOfParts>
    <vt:vector size="28" baseType="lpstr">
      <vt:lpstr>Office Theme</vt:lpstr>
      <vt:lpstr>Parallax</vt:lpstr>
      <vt:lpstr>MENINGITIS </vt:lpstr>
      <vt:lpstr>PowerPoint Presentation</vt:lpstr>
      <vt:lpstr>PowerPoint Presentation</vt:lpstr>
      <vt:lpstr>Measuring Meningitis</vt:lpstr>
      <vt:lpstr>Mortality and Morbidity Data</vt:lpstr>
      <vt:lpstr>Latest UK Hospital &amp; Surveillance Data (2023–2025) </vt:lpstr>
      <vt:lpstr>PowerPoint Presentation</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MENINGITIS </dc:title>
  <dc:creator>Grace Carrera Echeverria</dc:creator>
  <cp:revision>418</cp:revision>
  <dcterms:created xsi:type="dcterms:W3CDTF">2026-02-20T20:34:27Z</dcterms:created>
  <dcterms:modified xsi:type="dcterms:W3CDTF">2026-03-15T20:06:12Z</dcterms:modified>
</cp:coreProperties>
</file>