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7" r:id="rId2"/>
    <p:sldId id="301" r:id="rId3"/>
    <p:sldId id="310" r:id="rId4"/>
    <p:sldId id="311" r:id="rId5"/>
    <p:sldId id="312" r:id="rId6"/>
    <p:sldId id="313" r:id="rId7"/>
    <p:sldId id="314" r:id="rId8"/>
    <p:sldId id="315" r:id="rId9"/>
    <p:sldId id="316" r:id="rId10"/>
    <p:sldId id="317" r:id="rId11"/>
    <p:sldId id="318" r:id="rId12"/>
    <p:sldId id="319" r:id="rId13"/>
    <p:sldId id="337" r:id="rId14"/>
    <p:sldId id="320" r:id="rId15"/>
    <p:sldId id="321" r:id="rId16"/>
    <p:sldId id="322" r:id="rId17"/>
    <p:sldId id="323" r:id="rId18"/>
    <p:sldId id="346" r:id="rId19"/>
    <p:sldId id="347" r:id="rId20"/>
    <p:sldId id="348" r:id="rId21"/>
    <p:sldId id="349" r:id="rId22"/>
    <p:sldId id="339" r:id="rId23"/>
    <p:sldId id="342" r:id="rId24"/>
    <p:sldId id="350" r:id="rId25"/>
    <p:sldId id="351" r:id="rId26"/>
    <p:sldId id="352" r:id="rId27"/>
    <p:sldId id="353" r:id="rId28"/>
    <p:sldId id="354" r:id="rId29"/>
    <p:sldId id="355" r:id="rId30"/>
    <p:sldId id="356" r:id="rId31"/>
    <p:sldId id="357" r:id="rId32"/>
    <p:sldId id="358" r:id="rId33"/>
    <p:sldId id="359" r:id="rId34"/>
    <p:sldId id="360" r:id="rId35"/>
    <p:sldId id="361" r:id="rId36"/>
    <p:sldId id="362" r:id="rId37"/>
    <p:sldId id="363" r:id="rId38"/>
    <p:sldId id="364" r:id="rId39"/>
    <p:sldId id="365" r:id="rId40"/>
    <p:sldId id="366"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54A112-9B14-417E-AACA-50B6E8629FB0}" type="doc">
      <dgm:prSet loTypeId="urn:microsoft.com/office/officeart/2005/8/layout/pyramid1" loCatId="pyramid" qsTypeId="urn:microsoft.com/office/officeart/2005/8/quickstyle/simple1" qsCatId="simple" csTypeId="urn:microsoft.com/office/officeart/2005/8/colors/accent1_2" csCatId="accent1" phldr="1"/>
      <dgm:spPr/>
    </dgm:pt>
    <dgm:pt modelId="{C3132C82-016E-41A6-BE0A-50407A047D19}">
      <dgm:prSet phldrT="[Text]" custT="1"/>
      <dgm:spPr>
        <a:solidFill>
          <a:srgbClr val="FF0000"/>
        </a:solidFill>
      </dgm:spPr>
      <dgm:t>
        <a:bodyPr anchor="b"/>
        <a:lstStyle/>
        <a:p>
          <a:r>
            <a:rPr lang="en-GB" sz="2000" dirty="0" smtClean="0"/>
            <a:t>Critical </a:t>
          </a:r>
        </a:p>
        <a:p>
          <a:r>
            <a:rPr lang="en-GB" sz="2000" dirty="0" smtClean="0"/>
            <a:t>Needs</a:t>
          </a:r>
          <a:endParaRPr lang="en-GB" sz="2000" dirty="0"/>
        </a:p>
      </dgm:t>
    </dgm:pt>
    <dgm:pt modelId="{7A22CAA4-D15F-4D7D-8E9C-5BD4DE09E293}" type="parTrans" cxnId="{30D868DB-4AAF-4074-88D2-D2C36E3C8615}">
      <dgm:prSet/>
      <dgm:spPr/>
      <dgm:t>
        <a:bodyPr/>
        <a:lstStyle/>
        <a:p>
          <a:endParaRPr lang="en-GB"/>
        </a:p>
      </dgm:t>
    </dgm:pt>
    <dgm:pt modelId="{6922D3EF-9999-48A8-9DF7-DE877987AB5E}" type="sibTrans" cxnId="{30D868DB-4AAF-4074-88D2-D2C36E3C8615}">
      <dgm:prSet/>
      <dgm:spPr/>
      <dgm:t>
        <a:bodyPr/>
        <a:lstStyle/>
        <a:p>
          <a:endParaRPr lang="en-GB"/>
        </a:p>
      </dgm:t>
    </dgm:pt>
    <dgm:pt modelId="{2629FFCF-CAE5-4FFF-922A-2172762F18FC}">
      <dgm:prSet phldrT="[Text]"/>
      <dgm:spPr>
        <a:solidFill>
          <a:srgbClr val="FFC000"/>
        </a:solidFill>
      </dgm:spPr>
      <dgm:t>
        <a:bodyPr/>
        <a:lstStyle/>
        <a:p>
          <a:r>
            <a:rPr lang="en-GB" dirty="0" smtClean="0"/>
            <a:t>Additional Needs</a:t>
          </a:r>
          <a:endParaRPr lang="en-GB" dirty="0"/>
        </a:p>
      </dgm:t>
    </dgm:pt>
    <dgm:pt modelId="{489F10A8-8A5F-4EA4-84C3-506E9293B66B}" type="parTrans" cxnId="{CE40B69F-50A5-44BD-AFB0-BC4E80D4A089}">
      <dgm:prSet/>
      <dgm:spPr/>
      <dgm:t>
        <a:bodyPr/>
        <a:lstStyle/>
        <a:p>
          <a:endParaRPr lang="en-GB"/>
        </a:p>
      </dgm:t>
    </dgm:pt>
    <dgm:pt modelId="{F6ADAB2E-0C5F-42A7-9B33-12EFC9BF8AD0}" type="sibTrans" cxnId="{CE40B69F-50A5-44BD-AFB0-BC4E80D4A089}">
      <dgm:prSet/>
      <dgm:spPr/>
      <dgm:t>
        <a:bodyPr/>
        <a:lstStyle/>
        <a:p>
          <a:endParaRPr lang="en-GB"/>
        </a:p>
      </dgm:t>
    </dgm:pt>
    <dgm:pt modelId="{C171DECB-EEA3-4409-B8B9-3AFABA9D2517}">
      <dgm:prSet phldrT="[Text]"/>
      <dgm:spPr>
        <a:solidFill>
          <a:srgbClr val="00B050"/>
        </a:solidFill>
      </dgm:spPr>
      <dgm:t>
        <a:bodyPr/>
        <a:lstStyle/>
        <a:p>
          <a:r>
            <a:rPr lang="en-GB" dirty="0" smtClean="0"/>
            <a:t>Basic / Universal Needs </a:t>
          </a:r>
        </a:p>
        <a:p>
          <a:r>
            <a:rPr lang="en-GB" dirty="0" smtClean="0"/>
            <a:t> </a:t>
          </a:r>
          <a:endParaRPr lang="en-GB" dirty="0"/>
        </a:p>
      </dgm:t>
    </dgm:pt>
    <dgm:pt modelId="{6DB42693-A613-4BAB-9478-A74B00288CAB}" type="parTrans" cxnId="{19401A7C-A91C-4097-A468-DB905A1F3D4A}">
      <dgm:prSet/>
      <dgm:spPr/>
      <dgm:t>
        <a:bodyPr/>
        <a:lstStyle/>
        <a:p>
          <a:endParaRPr lang="en-GB"/>
        </a:p>
      </dgm:t>
    </dgm:pt>
    <dgm:pt modelId="{B6DE12D9-7CC2-4A81-8D22-AFCFF7BBBC66}" type="sibTrans" cxnId="{19401A7C-A91C-4097-A468-DB905A1F3D4A}">
      <dgm:prSet/>
      <dgm:spPr/>
      <dgm:t>
        <a:bodyPr/>
        <a:lstStyle/>
        <a:p>
          <a:endParaRPr lang="en-GB"/>
        </a:p>
      </dgm:t>
    </dgm:pt>
    <dgm:pt modelId="{A307F534-7241-494F-BA11-985B7CE24E0B}">
      <dgm:prSet custT="1"/>
      <dgm:spPr>
        <a:solidFill>
          <a:srgbClr val="FF9933"/>
        </a:solidFill>
      </dgm:spPr>
      <dgm:t>
        <a:bodyPr/>
        <a:lstStyle/>
        <a:p>
          <a:r>
            <a:rPr lang="en-GB" sz="2800" dirty="0" smtClean="0"/>
            <a:t>Complex Needs</a:t>
          </a:r>
          <a:endParaRPr lang="en-GB" sz="2800" dirty="0"/>
        </a:p>
      </dgm:t>
    </dgm:pt>
    <dgm:pt modelId="{2D2C1B20-DEA5-4BEC-AD55-2E311108CBF0}" type="parTrans" cxnId="{515BE923-EB02-4177-A218-6F5BA42C6434}">
      <dgm:prSet/>
      <dgm:spPr/>
      <dgm:t>
        <a:bodyPr/>
        <a:lstStyle/>
        <a:p>
          <a:endParaRPr lang="en-GB"/>
        </a:p>
      </dgm:t>
    </dgm:pt>
    <dgm:pt modelId="{4CEBF61A-7784-44AB-8574-40C2561079EB}" type="sibTrans" cxnId="{515BE923-EB02-4177-A218-6F5BA42C6434}">
      <dgm:prSet/>
      <dgm:spPr/>
      <dgm:t>
        <a:bodyPr/>
        <a:lstStyle/>
        <a:p>
          <a:endParaRPr lang="en-GB"/>
        </a:p>
      </dgm:t>
    </dgm:pt>
    <dgm:pt modelId="{9FA59088-67A1-4A08-9F0A-266ED9C6AA5F}" type="pres">
      <dgm:prSet presAssocID="{CE54A112-9B14-417E-AACA-50B6E8629FB0}" presName="Name0" presStyleCnt="0">
        <dgm:presLayoutVars>
          <dgm:dir/>
          <dgm:animLvl val="lvl"/>
          <dgm:resizeHandles val="exact"/>
        </dgm:presLayoutVars>
      </dgm:prSet>
      <dgm:spPr/>
    </dgm:pt>
    <dgm:pt modelId="{34098FAA-8F2C-469B-B94E-0304219F7F7D}" type="pres">
      <dgm:prSet presAssocID="{C3132C82-016E-41A6-BE0A-50407A047D19}" presName="Name8" presStyleCnt="0"/>
      <dgm:spPr/>
    </dgm:pt>
    <dgm:pt modelId="{F71430FE-13D9-46B7-8C40-F6F233F30DA1}" type="pres">
      <dgm:prSet presAssocID="{C3132C82-016E-41A6-BE0A-50407A047D19}" presName="level" presStyleLbl="node1" presStyleIdx="0" presStyleCnt="4">
        <dgm:presLayoutVars>
          <dgm:chMax val="1"/>
          <dgm:bulletEnabled val="1"/>
        </dgm:presLayoutVars>
      </dgm:prSet>
      <dgm:spPr/>
      <dgm:t>
        <a:bodyPr/>
        <a:lstStyle/>
        <a:p>
          <a:endParaRPr lang="en-GB"/>
        </a:p>
      </dgm:t>
    </dgm:pt>
    <dgm:pt modelId="{68BFAF85-F26D-45F2-B228-0FA4F6289823}" type="pres">
      <dgm:prSet presAssocID="{C3132C82-016E-41A6-BE0A-50407A047D19}" presName="levelTx" presStyleLbl="revTx" presStyleIdx="0" presStyleCnt="0">
        <dgm:presLayoutVars>
          <dgm:chMax val="1"/>
          <dgm:bulletEnabled val="1"/>
        </dgm:presLayoutVars>
      </dgm:prSet>
      <dgm:spPr/>
      <dgm:t>
        <a:bodyPr/>
        <a:lstStyle/>
        <a:p>
          <a:endParaRPr lang="en-GB"/>
        </a:p>
      </dgm:t>
    </dgm:pt>
    <dgm:pt modelId="{F39A33C6-89C3-4F8F-8A92-EDCB70D715B6}" type="pres">
      <dgm:prSet presAssocID="{A307F534-7241-494F-BA11-985B7CE24E0B}" presName="Name8" presStyleCnt="0"/>
      <dgm:spPr/>
    </dgm:pt>
    <dgm:pt modelId="{68E6E13B-BE12-400C-9A0C-0AA1AE303D7A}" type="pres">
      <dgm:prSet presAssocID="{A307F534-7241-494F-BA11-985B7CE24E0B}" presName="level" presStyleLbl="node1" presStyleIdx="1" presStyleCnt="4">
        <dgm:presLayoutVars>
          <dgm:chMax val="1"/>
          <dgm:bulletEnabled val="1"/>
        </dgm:presLayoutVars>
      </dgm:prSet>
      <dgm:spPr/>
      <dgm:t>
        <a:bodyPr/>
        <a:lstStyle/>
        <a:p>
          <a:endParaRPr lang="en-GB"/>
        </a:p>
      </dgm:t>
    </dgm:pt>
    <dgm:pt modelId="{59B2D971-AC2E-438A-A7D9-B96E661FE754}" type="pres">
      <dgm:prSet presAssocID="{A307F534-7241-494F-BA11-985B7CE24E0B}" presName="levelTx" presStyleLbl="revTx" presStyleIdx="0" presStyleCnt="0">
        <dgm:presLayoutVars>
          <dgm:chMax val="1"/>
          <dgm:bulletEnabled val="1"/>
        </dgm:presLayoutVars>
      </dgm:prSet>
      <dgm:spPr/>
      <dgm:t>
        <a:bodyPr/>
        <a:lstStyle/>
        <a:p>
          <a:endParaRPr lang="en-GB"/>
        </a:p>
      </dgm:t>
    </dgm:pt>
    <dgm:pt modelId="{B4F3F68A-0018-4C87-8331-C1DBC3781797}" type="pres">
      <dgm:prSet presAssocID="{2629FFCF-CAE5-4FFF-922A-2172762F18FC}" presName="Name8" presStyleCnt="0"/>
      <dgm:spPr/>
    </dgm:pt>
    <dgm:pt modelId="{E44E384B-F87E-4AE4-A12A-F5BDA28B02A2}" type="pres">
      <dgm:prSet presAssocID="{2629FFCF-CAE5-4FFF-922A-2172762F18FC}" presName="level" presStyleLbl="node1" presStyleIdx="2" presStyleCnt="4">
        <dgm:presLayoutVars>
          <dgm:chMax val="1"/>
          <dgm:bulletEnabled val="1"/>
        </dgm:presLayoutVars>
      </dgm:prSet>
      <dgm:spPr/>
      <dgm:t>
        <a:bodyPr/>
        <a:lstStyle/>
        <a:p>
          <a:endParaRPr lang="en-GB"/>
        </a:p>
      </dgm:t>
    </dgm:pt>
    <dgm:pt modelId="{6B580BA0-AB15-42DE-974C-99E401E21D69}" type="pres">
      <dgm:prSet presAssocID="{2629FFCF-CAE5-4FFF-922A-2172762F18FC}" presName="levelTx" presStyleLbl="revTx" presStyleIdx="0" presStyleCnt="0">
        <dgm:presLayoutVars>
          <dgm:chMax val="1"/>
          <dgm:bulletEnabled val="1"/>
        </dgm:presLayoutVars>
      </dgm:prSet>
      <dgm:spPr/>
      <dgm:t>
        <a:bodyPr/>
        <a:lstStyle/>
        <a:p>
          <a:endParaRPr lang="en-GB"/>
        </a:p>
      </dgm:t>
    </dgm:pt>
    <dgm:pt modelId="{7D884120-C613-4214-AF33-B2737CEF9C2F}" type="pres">
      <dgm:prSet presAssocID="{C171DECB-EEA3-4409-B8B9-3AFABA9D2517}" presName="Name8" presStyleCnt="0"/>
      <dgm:spPr/>
    </dgm:pt>
    <dgm:pt modelId="{4CF11654-77C2-445E-8AF2-ADCF3DA4F686}" type="pres">
      <dgm:prSet presAssocID="{C171DECB-EEA3-4409-B8B9-3AFABA9D2517}" presName="level" presStyleLbl="node1" presStyleIdx="3" presStyleCnt="4">
        <dgm:presLayoutVars>
          <dgm:chMax val="1"/>
          <dgm:bulletEnabled val="1"/>
        </dgm:presLayoutVars>
      </dgm:prSet>
      <dgm:spPr/>
      <dgm:t>
        <a:bodyPr/>
        <a:lstStyle/>
        <a:p>
          <a:endParaRPr lang="en-GB"/>
        </a:p>
      </dgm:t>
    </dgm:pt>
    <dgm:pt modelId="{E97191DE-29BA-403A-AFBD-AB2C3CC36EE9}" type="pres">
      <dgm:prSet presAssocID="{C171DECB-EEA3-4409-B8B9-3AFABA9D2517}" presName="levelTx" presStyleLbl="revTx" presStyleIdx="0" presStyleCnt="0">
        <dgm:presLayoutVars>
          <dgm:chMax val="1"/>
          <dgm:bulletEnabled val="1"/>
        </dgm:presLayoutVars>
      </dgm:prSet>
      <dgm:spPr/>
      <dgm:t>
        <a:bodyPr/>
        <a:lstStyle/>
        <a:p>
          <a:endParaRPr lang="en-GB"/>
        </a:p>
      </dgm:t>
    </dgm:pt>
  </dgm:ptLst>
  <dgm:cxnLst>
    <dgm:cxn modelId="{98A33A13-F43B-4412-B454-CB8DEB4F9657}" type="presOf" srcId="{A307F534-7241-494F-BA11-985B7CE24E0B}" destId="{68E6E13B-BE12-400C-9A0C-0AA1AE303D7A}" srcOrd="0" destOrd="0" presId="urn:microsoft.com/office/officeart/2005/8/layout/pyramid1"/>
    <dgm:cxn modelId="{D276EE2B-00E1-415E-A186-1C8BD5E5D4C6}" type="presOf" srcId="{A307F534-7241-494F-BA11-985B7CE24E0B}" destId="{59B2D971-AC2E-438A-A7D9-B96E661FE754}" srcOrd="1" destOrd="0" presId="urn:microsoft.com/office/officeart/2005/8/layout/pyramid1"/>
    <dgm:cxn modelId="{19401A7C-A91C-4097-A468-DB905A1F3D4A}" srcId="{CE54A112-9B14-417E-AACA-50B6E8629FB0}" destId="{C171DECB-EEA3-4409-B8B9-3AFABA9D2517}" srcOrd="3" destOrd="0" parTransId="{6DB42693-A613-4BAB-9478-A74B00288CAB}" sibTransId="{B6DE12D9-7CC2-4A81-8D22-AFCFF7BBBC66}"/>
    <dgm:cxn modelId="{F8E526F2-3F75-40E9-93A0-5EEDA849D482}" type="presOf" srcId="{2629FFCF-CAE5-4FFF-922A-2172762F18FC}" destId="{6B580BA0-AB15-42DE-974C-99E401E21D69}" srcOrd="1" destOrd="0" presId="urn:microsoft.com/office/officeart/2005/8/layout/pyramid1"/>
    <dgm:cxn modelId="{A0724924-6DD5-4B7A-9DA5-C50B04981275}" type="presOf" srcId="{C171DECB-EEA3-4409-B8B9-3AFABA9D2517}" destId="{4CF11654-77C2-445E-8AF2-ADCF3DA4F686}" srcOrd="0" destOrd="0" presId="urn:microsoft.com/office/officeart/2005/8/layout/pyramid1"/>
    <dgm:cxn modelId="{CE40B69F-50A5-44BD-AFB0-BC4E80D4A089}" srcId="{CE54A112-9B14-417E-AACA-50B6E8629FB0}" destId="{2629FFCF-CAE5-4FFF-922A-2172762F18FC}" srcOrd="2" destOrd="0" parTransId="{489F10A8-8A5F-4EA4-84C3-506E9293B66B}" sibTransId="{F6ADAB2E-0C5F-42A7-9B33-12EFC9BF8AD0}"/>
    <dgm:cxn modelId="{515BE923-EB02-4177-A218-6F5BA42C6434}" srcId="{CE54A112-9B14-417E-AACA-50B6E8629FB0}" destId="{A307F534-7241-494F-BA11-985B7CE24E0B}" srcOrd="1" destOrd="0" parTransId="{2D2C1B20-DEA5-4BEC-AD55-2E311108CBF0}" sibTransId="{4CEBF61A-7784-44AB-8574-40C2561079EB}"/>
    <dgm:cxn modelId="{28DF847C-0526-45E5-A020-F7DF39BCC989}" type="presOf" srcId="{C171DECB-EEA3-4409-B8B9-3AFABA9D2517}" destId="{E97191DE-29BA-403A-AFBD-AB2C3CC36EE9}" srcOrd="1" destOrd="0" presId="urn:microsoft.com/office/officeart/2005/8/layout/pyramid1"/>
    <dgm:cxn modelId="{CEF43473-E8A5-494C-A9BA-C8C441C4A059}" type="presOf" srcId="{2629FFCF-CAE5-4FFF-922A-2172762F18FC}" destId="{E44E384B-F87E-4AE4-A12A-F5BDA28B02A2}" srcOrd="0" destOrd="0" presId="urn:microsoft.com/office/officeart/2005/8/layout/pyramid1"/>
    <dgm:cxn modelId="{AC155689-EB53-4690-9019-021F486D23DC}" type="presOf" srcId="{C3132C82-016E-41A6-BE0A-50407A047D19}" destId="{F71430FE-13D9-46B7-8C40-F6F233F30DA1}" srcOrd="0" destOrd="0" presId="urn:microsoft.com/office/officeart/2005/8/layout/pyramid1"/>
    <dgm:cxn modelId="{4E34D3DC-10FB-4D31-B2E1-EFC7037F60C0}" type="presOf" srcId="{CE54A112-9B14-417E-AACA-50B6E8629FB0}" destId="{9FA59088-67A1-4A08-9F0A-266ED9C6AA5F}" srcOrd="0" destOrd="0" presId="urn:microsoft.com/office/officeart/2005/8/layout/pyramid1"/>
    <dgm:cxn modelId="{E0D53108-0C17-44F0-B787-12A66C333E51}" type="presOf" srcId="{C3132C82-016E-41A6-BE0A-50407A047D19}" destId="{68BFAF85-F26D-45F2-B228-0FA4F6289823}" srcOrd="1" destOrd="0" presId="urn:microsoft.com/office/officeart/2005/8/layout/pyramid1"/>
    <dgm:cxn modelId="{30D868DB-4AAF-4074-88D2-D2C36E3C8615}" srcId="{CE54A112-9B14-417E-AACA-50B6E8629FB0}" destId="{C3132C82-016E-41A6-BE0A-50407A047D19}" srcOrd="0" destOrd="0" parTransId="{7A22CAA4-D15F-4D7D-8E9C-5BD4DE09E293}" sibTransId="{6922D3EF-9999-48A8-9DF7-DE877987AB5E}"/>
    <dgm:cxn modelId="{48EE008A-BE9B-4FCF-B5E0-6FD4782A0E22}" type="presParOf" srcId="{9FA59088-67A1-4A08-9F0A-266ED9C6AA5F}" destId="{34098FAA-8F2C-469B-B94E-0304219F7F7D}" srcOrd="0" destOrd="0" presId="urn:microsoft.com/office/officeart/2005/8/layout/pyramid1"/>
    <dgm:cxn modelId="{E90FD0C3-90F5-40FE-A28F-00AAFCDF9CAB}" type="presParOf" srcId="{34098FAA-8F2C-469B-B94E-0304219F7F7D}" destId="{F71430FE-13D9-46B7-8C40-F6F233F30DA1}" srcOrd="0" destOrd="0" presId="urn:microsoft.com/office/officeart/2005/8/layout/pyramid1"/>
    <dgm:cxn modelId="{723796A6-5D36-4DF0-8C61-A3D2EC668B01}" type="presParOf" srcId="{34098FAA-8F2C-469B-B94E-0304219F7F7D}" destId="{68BFAF85-F26D-45F2-B228-0FA4F6289823}" srcOrd="1" destOrd="0" presId="urn:microsoft.com/office/officeart/2005/8/layout/pyramid1"/>
    <dgm:cxn modelId="{E2CA6977-E8BE-410F-A888-6292FF71B065}" type="presParOf" srcId="{9FA59088-67A1-4A08-9F0A-266ED9C6AA5F}" destId="{F39A33C6-89C3-4F8F-8A92-EDCB70D715B6}" srcOrd="1" destOrd="0" presId="urn:microsoft.com/office/officeart/2005/8/layout/pyramid1"/>
    <dgm:cxn modelId="{14C25101-330D-4632-97B9-56BB6D8336B0}" type="presParOf" srcId="{F39A33C6-89C3-4F8F-8A92-EDCB70D715B6}" destId="{68E6E13B-BE12-400C-9A0C-0AA1AE303D7A}" srcOrd="0" destOrd="0" presId="urn:microsoft.com/office/officeart/2005/8/layout/pyramid1"/>
    <dgm:cxn modelId="{4CBB839B-9611-4D10-B532-C244A69F97B7}" type="presParOf" srcId="{F39A33C6-89C3-4F8F-8A92-EDCB70D715B6}" destId="{59B2D971-AC2E-438A-A7D9-B96E661FE754}" srcOrd="1" destOrd="0" presId="urn:microsoft.com/office/officeart/2005/8/layout/pyramid1"/>
    <dgm:cxn modelId="{3DE4DF31-3DEA-4FFE-8943-BBC3F6D27356}" type="presParOf" srcId="{9FA59088-67A1-4A08-9F0A-266ED9C6AA5F}" destId="{B4F3F68A-0018-4C87-8331-C1DBC3781797}" srcOrd="2" destOrd="0" presId="urn:microsoft.com/office/officeart/2005/8/layout/pyramid1"/>
    <dgm:cxn modelId="{2166BA13-4499-43C7-8F51-5FB9EE51755A}" type="presParOf" srcId="{B4F3F68A-0018-4C87-8331-C1DBC3781797}" destId="{E44E384B-F87E-4AE4-A12A-F5BDA28B02A2}" srcOrd="0" destOrd="0" presId="urn:microsoft.com/office/officeart/2005/8/layout/pyramid1"/>
    <dgm:cxn modelId="{D4F48D7D-8EAA-45E0-9F45-3605DAFECC77}" type="presParOf" srcId="{B4F3F68A-0018-4C87-8331-C1DBC3781797}" destId="{6B580BA0-AB15-42DE-974C-99E401E21D69}" srcOrd="1" destOrd="0" presId="urn:microsoft.com/office/officeart/2005/8/layout/pyramid1"/>
    <dgm:cxn modelId="{3E891EB9-A982-4903-8135-694D4B11E8B3}" type="presParOf" srcId="{9FA59088-67A1-4A08-9F0A-266ED9C6AA5F}" destId="{7D884120-C613-4214-AF33-B2737CEF9C2F}" srcOrd="3" destOrd="0" presId="urn:microsoft.com/office/officeart/2005/8/layout/pyramid1"/>
    <dgm:cxn modelId="{DDA87281-1BF1-47FD-B0FF-9643C6D69CCA}" type="presParOf" srcId="{7D884120-C613-4214-AF33-B2737CEF9C2F}" destId="{4CF11654-77C2-445E-8AF2-ADCF3DA4F686}" srcOrd="0" destOrd="0" presId="urn:microsoft.com/office/officeart/2005/8/layout/pyramid1"/>
    <dgm:cxn modelId="{4267D2B4-6ACE-4C28-9FAD-674807B9FF19}" type="presParOf" srcId="{7D884120-C613-4214-AF33-B2737CEF9C2F}" destId="{E97191DE-29BA-403A-AFBD-AB2C3CC36EE9}"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1430FE-13D9-46B7-8C40-F6F233F30DA1}">
      <dsp:nvSpPr>
        <dsp:cNvPr id="0" name=""/>
        <dsp:cNvSpPr/>
      </dsp:nvSpPr>
      <dsp:spPr>
        <a:xfrm>
          <a:off x="2619291" y="0"/>
          <a:ext cx="1746194" cy="1206134"/>
        </a:xfrm>
        <a:prstGeom prst="trapezoid">
          <a:avLst>
            <a:gd name="adj" fmla="val 72388"/>
          </a:avLst>
        </a:prstGeom>
        <a:solidFill>
          <a:srgbClr val="FF0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b" anchorCtr="0">
          <a:noAutofit/>
        </a:bodyPr>
        <a:lstStyle/>
        <a:p>
          <a:pPr lvl="0" algn="ctr" defTabSz="889000">
            <a:lnSpc>
              <a:spcPct val="90000"/>
            </a:lnSpc>
            <a:spcBef>
              <a:spcPct val="0"/>
            </a:spcBef>
            <a:spcAft>
              <a:spcPct val="35000"/>
            </a:spcAft>
          </a:pPr>
          <a:r>
            <a:rPr lang="en-GB" sz="2000" kern="1200" dirty="0" smtClean="0"/>
            <a:t>Critical </a:t>
          </a:r>
        </a:p>
        <a:p>
          <a:pPr lvl="0" algn="ctr" defTabSz="889000">
            <a:lnSpc>
              <a:spcPct val="90000"/>
            </a:lnSpc>
            <a:spcBef>
              <a:spcPct val="0"/>
            </a:spcBef>
            <a:spcAft>
              <a:spcPct val="35000"/>
            </a:spcAft>
          </a:pPr>
          <a:r>
            <a:rPr lang="en-GB" sz="2000" kern="1200" dirty="0" smtClean="0"/>
            <a:t>Needs</a:t>
          </a:r>
          <a:endParaRPr lang="en-GB" sz="2000" kern="1200" dirty="0"/>
        </a:p>
      </dsp:txBody>
      <dsp:txXfrm>
        <a:off x="2619291" y="0"/>
        <a:ext cx="1746194" cy="1206134"/>
      </dsp:txXfrm>
    </dsp:sp>
    <dsp:sp modelId="{68E6E13B-BE12-400C-9A0C-0AA1AE303D7A}">
      <dsp:nvSpPr>
        <dsp:cNvPr id="0" name=""/>
        <dsp:cNvSpPr/>
      </dsp:nvSpPr>
      <dsp:spPr>
        <a:xfrm>
          <a:off x="1746194" y="1206134"/>
          <a:ext cx="3492388" cy="1206134"/>
        </a:xfrm>
        <a:prstGeom prst="trapezoid">
          <a:avLst>
            <a:gd name="adj" fmla="val 72388"/>
          </a:avLst>
        </a:prstGeom>
        <a:solidFill>
          <a:srgbClr val="FF993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en-GB" sz="2800" kern="1200" dirty="0" smtClean="0"/>
            <a:t>Complex Needs</a:t>
          </a:r>
          <a:endParaRPr lang="en-GB" sz="2800" kern="1200" dirty="0"/>
        </a:p>
      </dsp:txBody>
      <dsp:txXfrm>
        <a:off x="2357361" y="1206134"/>
        <a:ext cx="2270052" cy="1206134"/>
      </dsp:txXfrm>
    </dsp:sp>
    <dsp:sp modelId="{E44E384B-F87E-4AE4-A12A-F5BDA28B02A2}">
      <dsp:nvSpPr>
        <dsp:cNvPr id="0" name=""/>
        <dsp:cNvSpPr/>
      </dsp:nvSpPr>
      <dsp:spPr>
        <a:xfrm>
          <a:off x="873097" y="2412268"/>
          <a:ext cx="5238582" cy="1206134"/>
        </a:xfrm>
        <a:prstGeom prst="trapezoid">
          <a:avLst>
            <a:gd name="adj" fmla="val 72388"/>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1466850">
            <a:lnSpc>
              <a:spcPct val="90000"/>
            </a:lnSpc>
            <a:spcBef>
              <a:spcPct val="0"/>
            </a:spcBef>
            <a:spcAft>
              <a:spcPct val="35000"/>
            </a:spcAft>
          </a:pPr>
          <a:r>
            <a:rPr lang="en-GB" sz="3300" kern="1200" dirty="0" smtClean="0"/>
            <a:t>Additional Needs</a:t>
          </a:r>
          <a:endParaRPr lang="en-GB" sz="3300" kern="1200" dirty="0"/>
        </a:p>
      </dsp:txBody>
      <dsp:txXfrm>
        <a:off x="1789848" y="2412268"/>
        <a:ext cx="3405078" cy="1206134"/>
      </dsp:txXfrm>
    </dsp:sp>
    <dsp:sp modelId="{4CF11654-77C2-445E-8AF2-ADCF3DA4F686}">
      <dsp:nvSpPr>
        <dsp:cNvPr id="0" name=""/>
        <dsp:cNvSpPr/>
      </dsp:nvSpPr>
      <dsp:spPr>
        <a:xfrm>
          <a:off x="0" y="3618402"/>
          <a:ext cx="6984776" cy="1206134"/>
        </a:xfrm>
        <a:prstGeom prst="trapezoid">
          <a:avLst>
            <a:gd name="adj" fmla="val 72388"/>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1466850">
            <a:lnSpc>
              <a:spcPct val="90000"/>
            </a:lnSpc>
            <a:spcBef>
              <a:spcPct val="0"/>
            </a:spcBef>
            <a:spcAft>
              <a:spcPct val="35000"/>
            </a:spcAft>
          </a:pPr>
          <a:r>
            <a:rPr lang="en-GB" sz="3300" kern="1200" dirty="0" smtClean="0"/>
            <a:t>Basic / Universal Needs </a:t>
          </a:r>
        </a:p>
        <a:p>
          <a:pPr lvl="0" algn="ctr" defTabSz="1466850">
            <a:lnSpc>
              <a:spcPct val="90000"/>
            </a:lnSpc>
            <a:spcBef>
              <a:spcPct val="0"/>
            </a:spcBef>
            <a:spcAft>
              <a:spcPct val="35000"/>
            </a:spcAft>
          </a:pPr>
          <a:r>
            <a:rPr lang="en-GB" sz="3300" kern="1200" dirty="0" smtClean="0"/>
            <a:t> </a:t>
          </a:r>
          <a:endParaRPr lang="en-GB" sz="3300" kern="1200" dirty="0"/>
        </a:p>
      </dsp:txBody>
      <dsp:txXfrm>
        <a:off x="1222335" y="3618402"/>
        <a:ext cx="4540104" cy="1206134"/>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72A844-9413-463C-9B5D-40CF030F3939}" type="datetimeFigureOut">
              <a:rPr lang="en-GB" smtClean="0"/>
              <a:t>24/02/2018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56E2B8-BE30-481F-B700-A33A4085237C}" type="slidenum">
              <a:rPr lang="en-GB" smtClean="0"/>
              <a:t>‹#›</a:t>
            </a:fld>
            <a:endParaRPr lang="en-GB"/>
          </a:p>
        </p:txBody>
      </p:sp>
    </p:spTree>
    <p:extLst>
      <p:ext uri="{BB962C8B-B14F-4D97-AF65-F5344CB8AC3E}">
        <p14:creationId xmlns:p14="http://schemas.microsoft.com/office/powerpoint/2010/main" val="8113599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24/02/2018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24/02/2018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24/02/2018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24/02/2018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24/02/2018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smtClean="0"/>
              <a:t>Click to edit Master text styles</a:t>
            </a:r>
          </a:p>
          <a:p>
            <a:pPr lvl="1"/>
            <a:r>
              <a:rPr lang="en-GB" noProof="0" dirty="0" smtClean="0"/>
              <a:t>Second level</a:t>
            </a:r>
          </a:p>
          <a:p>
            <a:pPr lvl="2"/>
            <a:r>
              <a:rPr lang="en-GB" noProof="0" dirty="0" smtClean="0"/>
              <a:t>Third level</a:t>
            </a:r>
          </a:p>
          <a:p>
            <a:pPr lvl="3"/>
            <a:r>
              <a:rPr lang="en-GB" noProof="0" dirty="0" smtClean="0"/>
              <a:t>Fourth level</a:t>
            </a:r>
          </a:p>
          <a:p>
            <a:pPr lvl="4"/>
            <a:r>
              <a:rPr lang="en-GB" noProof="0" dirty="0" smtClean="0"/>
              <a:t>Fifth level</a:t>
            </a:r>
            <a:endParaRPr lang="en-GB" noProof="0"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24/02/2018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hyperlink" Target="Learning%20Review%20Theme%203.docx" TargetMode="Externa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Life%20Stage%20Events%20and%20Sources%20of%20Support.docx" TargetMode="Externa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hyperlink" Target="Life%20Events%20Road%20Map.pptx"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Life%20Stage%20Events%20and%20Sources%20of%20Support.docx"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what%20is%20multi-agency%20working.docx" TargetMode="External"/><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Multi-agency%20working%20issues%20for%20service%20users.docx"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gov.wales/topics/people-and-communities/people/future-generations-act/future-generations-act-video/?lang=en" TargetMode="External"/><Relationship Id="rId2" Type="http://schemas.openxmlformats.org/officeDocument/2006/relationships/hyperlink" Target="http://gov.wales/topics/people-and-communities/people/future-generations-act/?lang=en"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Addressing%20issues%20of%20multi-agency%20working.docx" TargetMode="External"/><Relationship Id="rId1" Type="http://schemas.openxmlformats.org/officeDocument/2006/relationships/slideLayout" Target="../slideLayouts/slideLayout6.xml"/><Relationship Id="rId5" Type="http://schemas.openxmlformats.org/officeDocument/2006/relationships/image" Target="../media/image17.png"/><Relationship Id="rId4" Type="http://schemas.openxmlformats.org/officeDocument/2006/relationships/image" Target="../media/image16.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www.legislation.gov.uk/anaw/2014/4/pdfs/anaw_20140004_en.pdf" TargetMode="External"/><Relationship Id="rId2" Type="http://schemas.openxmlformats.org/officeDocument/2006/relationships/hyperlink" Target="https://democracy.newport.gov.uk/documents/s1825/6%20Team%20Around%20the%20Cluster.pdf" TargetMode="External"/><Relationship Id="rId1" Type="http://schemas.openxmlformats.org/officeDocument/2006/relationships/slideLayout" Target="../slideLayouts/slideLayout2.xml"/><Relationship Id="rId4" Type="http://schemas.openxmlformats.org/officeDocument/2006/relationships/hyperlink" Target="http://www.legislation.gov.uk/anaw/2015/2/contents/enact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4797152"/>
            <a:ext cx="9073008" cy="936104"/>
          </a:xfrm>
        </p:spPr>
        <p:txBody>
          <a:bodyPr>
            <a:normAutofit fontScale="90000"/>
          </a:bodyPr>
          <a:lstStyle/>
          <a:p>
            <a:pPr algn="l"/>
            <a:r>
              <a:rPr lang="en-US" sz="3600" b="1" dirty="0" smtClean="0"/>
              <a:t>SJSI4020 Understanding Additional Needs</a:t>
            </a:r>
            <a:br>
              <a:rPr lang="en-US" sz="3600" b="1" dirty="0" smtClean="0"/>
            </a:br>
            <a:r>
              <a:rPr lang="en-US" sz="3600" b="1" dirty="0" smtClean="0"/>
              <a:t>Theme 4 Life Events and Supporting Need</a:t>
            </a:r>
            <a:endParaRPr lang="en-US" sz="3600" b="1" dirty="0"/>
          </a:p>
        </p:txBody>
      </p:sp>
      <p:sp>
        <p:nvSpPr>
          <p:cNvPr id="9" name="Rectangle 8"/>
          <p:cNvSpPr/>
          <p:nvPr/>
        </p:nvSpPr>
        <p:spPr>
          <a:xfrm>
            <a:off x="467544" y="404664"/>
            <a:ext cx="2016224" cy="25202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508104" y="404664"/>
            <a:ext cx="3384376" cy="20609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79912" y="3068960"/>
            <a:ext cx="2196244" cy="1512167"/>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059832" y="6035361"/>
            <a:ext cx="5832648" cy="400110"/>
          </a:xfrm>
          <a:prstGeom prst="rect">
            <a:avLst/>
          </a:prstGeom>
          <a:noFill/>
        </p:spPr>
        <p:txBody>
          <a:bodyPr wrap="square" rtlCol="0">
            <a:spAutoFit/>
          </a:bodyPr>
          <a:lstStyle/>
          <a:p>
            <a:r>
              <a:rPr lang="en-GB" sz="2000" b="1" dirty="0" smtClean="0"/>
              <a:t>Ken Dicks </a:t>
            </a:r>
            <a:r>
              <a:rPr lang="en-GB" sz="2000" b="1" dirty="0" smtClean="0">
                <a:hlinkClick r:id="rId2"/>
              </a:rPr>
              <a:t>ken.dicks@uwtsd.ac.uk</a:t>
            </a:r>
            <a:r>
              <a:rPr lang="en-GB" sz="2000" b="1" dirty="0" smtClean="0"/>
              <a:t> </a:t>
            </a:r>
            <a:endParaRPr lang="en-GB" sz="2000" b="1" dirty="0"/>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3604681" y="404664"/>
            <a:ext cx="1728192"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6804248" y="2636913"/>
            <a:ext cx="2088232"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3604681" y="2060848"/>
            <a:ext cx="1728192"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804248" y="4077072"/>
            <a:ext cx="2088232" cy="50405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5508104" y="2636913"/>
            <a:ext cx="1080120" cy="28803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0" name="Rectangle 19"/>
          <p:cNvSpPr/>
          <p:nvPr/>
        </p:nvSpPr>
        <p:spPr>
          <a:xfrm>
            <a:off x="6048164" y="3068960"/>
            <a:ext cx="612068" cy="15121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96979" y="605745"/>
            <a:ext cx="2806625" cy="1658762"/>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1560" y="490364"/>
            <a:ext cx="1714511" cy="2348880"/>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19309" y="3224334"/>
            <a:ext cx="1917450" cy="1278300"/>
          </a:xfrm>
          <a:prstGeom prst="rect">
            <a:avLst/>
          </a:prstGeom>
        </p:spPr>
      </p:pic>
      <p:pic>
        <p:nvPicPr>
          <p:cNvPr id="21" name="Picture 2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764238" y="581243"/>
            <a:ext cx="1366469" cy="1366469"/>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850106"/>
          </a:xfrm>
        </p:spPr>
        <p:txBody>
          <a:bodyPr>
            <a:normAutofit/>
          </a:bodyPr>
          <a:lstStyle/>
          <a:p>
            <a:r>
              <a:rPr lang="en-GB" sz="4000" b="1" dirty="0" smtClean="0"/>
              <a:t>Learning Review</a:t>
            </a:r>
            <a:endParaRPr lang="en-GB" sz="4000" b="1" dirty="0"/>
          </a:p>
        </p:txBody>
      </p:sp>
      <p:sp>
        <p:nvSpPr>
          <p:cNvPr id="4" name="TextBox 3"/>
          <p:cNvSpPr txBox="1"/>
          <p:nvPr/>
        </p:nvSpPr>
        <p:spPr>
          <a:xfrm>
            <a:off x="1547664" y="1781904"/>
            <a:ext cx="6264696" cy="523220"/>
          </a:xfrm>
          <a:prstGeom prst="rect">
            <a:avLst/>
          </a:prstGeom>
          <a:noFill/>
        </p:spPr>
        <p:txBody>
          <a:bodyPr wrap="square" rtlCol="0">
            <a:spAutoFit/>
          </a:bodyPr>
          <a:lstStyle/>
          <a:p>
            <a:pPr algn="ctr"/>
            <a:r>
              <a:rPr lang="en-GB" sz="2800" b="1" dirty="0" smtClean="0"/>
              <a:t>What did we cover in Theme 3?</a:t>
            </a:r>
            <a:endParaRPr lang="en-GB" sz="2800" b="1"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388788" y="2755980"/>
            <a:ext cx="566793" cy="566793"/>
          </a:xfrm>
          <a:prstGeom prst="rect">
            <a:avLst/>
          </a:prstGeom>
        </p:spPr>
      </p:pic>
      <p:pic>
        <p:nvPicPr>
          <p:cNvPr id="6" name="Picture 5">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098883" y="3823726"/>
            <a:ext cx="1193197" cy="1193197"/>
          </a:xfrm>
          <a:prstGeom prst="rect">
            <a:avLst/>
          </a:prstGeom>
        </p:spPr>
      </p:pic>
    </p:spTree>
    <p:extLst>
      <p:ext uri="{BB962C8B-B14F-4D97-AF65-F5344CB8AC3E}">
        <p14:creationId xmlns:p14="http://schemas.microsoft.com/office/powerpoint/2010/main" val="4156391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a:spLocks noGrp="1"/>
          </p:cNvSpPr>
          <p:nvPr>
            <p:ph type="title"/>
          </p:nvPr>
        </p:nvSpPr>
        <p:spPr>
          <a:xfrm>
            <a:off x="457200" y="116632"/>
            <a:ext cx="8229600" cy="1143000"/>
          </a:xfrm>
        </p:spPr>
        <p:txBody>
          <a:bodyPr>
            <a:normAutofit/>
          </a:bodyPr>
          <a:lstStyle/>
          <a:p>
            <a:pPr algn="ctr"/>
            <a:r>
              <a:rPr lang="en-US" sz="4900" b="1" dirty="0" smtClean="0"/>
              <a:t>Life Stage Needs – A Road Map</a:t>
            </a:r>
            <a:endParaRPr lang="en-US" sz="4900" b="1" dirty="0">
              <a:effectLst/>
            </a:endParaRPr>
          </a:p>
        </p:txBody>
      </p:sp>
      <p:sp>
        <p:nvSpPr>
          <p:cNvPr id="3" name="TextBox 2"/>
          <p:cNvSpPr txBox="1"/>
          <p:nvPr/>
        </p:nvSpPr>
        <p:spPr>
          <a:xfrm>
            <a:off x="467544" y="1124744"/>
            <a:ext cx="8229600" cy="830997"/>
          </a:xfrm>
          <a:prstGeom prst="rect">
            <a:avLst/>
          </a:prstGeom>
          <a:noFill/>
        </p:spPr>
        <p:txBody>
          <a:bodyPr wrap="square" rtlCol="0">
            <a:spAutoFit/>
          </a:bodyPr>
          <a:lstStyle/>
          <a:p>
            <a:pPr algn="ctr"/>
            <a:r>
              <a:rPr lang="en-GB" sz="2400" i="1" dirty="0" smtClean="0"/>
              <a:t>We have already started to look at examples of life events that might mean that a person develops a need (e.g. bereavement)</a:t>
            </a:r>
            <a:endParaRPr lang="en-GB" sz="2400" i="1" dirty="0"/>
          </a:p>
        </p:txBody>
      </p:sp>
      <p:sp>
        <p:nvSpPr>
          <p:cNvPr id="7" name="TextBox 6"/>
          <p:cNvSpPr txBox="1"/>
          <p:nvPr/>
        </p:nvSpPr>
        <p:spPr>
          <a:xfrm>
            <a:off x="539730" y="1916832"/>
            <a:ext cx="8229600" cy="954107"/>
          </a:xfrm>
          <a:prstGeom prst="rect">
            <a:avLst/>
          </a:prstGeom>
          <a:noFill/>
        </p:spPr>
        <p:txBody>
          <a:bodyPr wrap="square" rtlCol="0">
            <a:spAutoFit/>
          </a:bodyPr>
          <a:lstStyle/>
          <a:p>
            <a:r>
              <a:rPr lang="en-GB" sz="2800" dirty="0" smtClean="0"/>
              <a:t>In groups, draw an individual on a piece of flip-chart paper.</a:t>
            </a:r>
            <a:endParaRPr lang="en-GB" sz="2800" dirty="0"/>
          </a:p>
        </p:txBody>
      </p:sp>
      <p:pic>
        <p:nvPicPr>
          <p:cNvPr id="8" name="Picture 7">
            <a:hlinkClick r:id="rId2" action="ppaction://hlinkfi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83968" y="5517234"/>
            <a:ext cx="1152126" cy="1152126"/>
          </a:xfrm>
          <a:prstGeom prst="rect">
            <a:avLst/>
          </a:prstGeom>
        </p:spPr>
      </p:pic>
      <p:sp>
        <p:nvSpPr>
          <p:cNvPr id="6" name="TextBox 5"/>
          <p:cNvSpPr txBox="1"/>
          <p:nvPr/>
        </p:nvSpPr>
        <p:spPr>
          <a:xfrm>
            <a:off x="518864" y="2924944"/>
            <a:ext cx="8229600" cy="954107"/>
          </a:xfrm>
          <a:prstGeom prst="rect">
            <a:avLst/>
          </a:prstGeom>
          <a:noFill/>
        </p:spPr>
        <p:txBody>
          <a:bodyPr wrap="square" rtlCol="0">
            <a:spAutoFit/>
          </a:bodyPr>
          <a:lstStyle/>
          <a:p>
            <a:r>
              <a:rPr lang="en-GB" sz="2800" dirty="0" smtClean="0"/>
              <a:t>Now draw a ‘road-map’ of ‘life stage events’ that may occur in this person’s life.</a:t>
            </a:r>
            <a:endParaRPr lang="en-GB" sz="2800" dirty="0"/>
          </a:p>
        </p:txBody>
      </p:sp>
      <p:sp>
        <p:nvSpPr>
          <p:cNvPr id="9" name="TextBox 8"/>
          <p:cNvSpPr txBox="1"/>
          <p:nvPr/>
        </p:nvSpPr>
        <p:spPr>
          <a:xfrm>
            <a:off x="518864" y="3915053"/>
            <a:ext cx="8229600" cy="954107"/>
          </a:xfrm>
          <a:prstGeom prst="rect">
            <a:avLst/>
          </a:prstGeom>
          <a:noFill/>
        </p:spPr>
        <p:txBody>
          <a:bodyPr wrap="square" rtlCol="0">
            <a:spAutoFit/>
          </a:bodyPr>
          <a:lstStyle/>
          <a:p>
            <a:r>
              <a:rPr lang="en-GB" sz="2800" b="1" dirty="0" smtClean="0"/>
              <a:t>N.B. You should try to represent these events without using words!</a:t>
            </a:r>
            <a:endParaRPr lang="en-GB" sz="2800" dirty="0"/>
          </a:p>
        </p:txBody>
      </p:sp>
      <p:sp>
        <p:nvSpPr>
          <p:cNvPr id="10" name="TextBox 9"/>
          <p:cNvSpPr txBox="1"/>
          <p:nvPr/>
        </p:nvSpPr>
        <p:spPr>
          <a:xfrm>
            <a:off x="518864" y="4922004"/>
            <a:ext cx="8229600" cy="523220"/>
          </a:xfrm>
          <a:prstGeom prst="rect">
            <a:avLst/>
          </a:prstGeom>
          <a:noFill/>
        </p:spPr>
        <p:txBody>
          <a:bodyPr wrap="square" rtlCol="0">
            <a:spAutoFit/>
          </a:bodyPr>
          <a:lstStyle/>
          <a:p>
            <a:r>
              <a:rPr lang="en-GB" sz="2800" dirty="0" smtClean="0"/>
              <a:t>Feedback to your tutor.</a:t>
            </a:r>
            <a:endParaRPr lang="en-GB" sz="2800" dirty="0"/>
          </a:p>
        </p:txBody>
      </p:sp>
      <p:pic>
        <p:nvPicPr>
          <p:cNvPr id="2" name="Picture 1">
            <a:hlinkClick r:id="rId4" action="ppaction://hlinkpres?slideindex=1&amp;slidetitle="/>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406690" y="3061949"/>
            <a:ext cx="684721" cy="680095"/>
          </a:xfrm>
          <a:prstGeom prst="rect">
            <a:avLst/>
          </a:prstGeom>
        </p:spPr>
      </p:pic>
    </p:spTree>
    <p:extLst>
      <p:ext uri="{BB962C8B-B14F-4D97-AF65-F5344CB8AC3E}">
        <p14:creationId xmlns:p14="http://schemas.microsoft.com/office/powerpoint/2010/main" val="2670744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6" grpId="0"/>
      <p:bldP spid="9" grpId="0"/>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a:spLocks noGrp="1"/>
          </p:cNvSpPr>
          <p:nvPr>
            <p:ph type="title"/>
          </p:nvPr>
        </p:nvSpPr>
        <p:spPr>
          <a:xfrm>
            <a:off x="457200" y="116632"/>
            <a:ext cx="8229600" cy="1143000"/>
          </a:xfrm>
        </p:spPr>
        <p:txBody>
          <a:bodyPr>
            <a:normAutofit/>
          </a:bodyPr>
          <a:lstStyle/>
          <a:p>
            <a:pPr algn="ctr"/>
            <a:r>
              <a:rPr lang="en-US" sz="4900" b="1" dirty="0" smtClean="0"/>
              <a:t>Life Stage Needs – A Road Map</a:t>
            </a:r>
            <a:endParaRPr lang="en-US" sz="4900" b="1" dirty="0">
              <a:effectLst/>
            </a:endParaRPr>
          </a:p>
        </p:txBody>
      </p:sp>
      <p:pic>
        <p:nvPicPr>
          <p:cNvPr id="8" name="Picture 7">
            <a:hlinkClick r:id="rId2" action="ppaction://hlinkfi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11960" y="4437112"/>
            <a:ext cx="1152126" cy="1152126"/>
          </a:xfrm>
          <a:prstGeom prst="rect">
            <a:avLst/>
          </a:prstGeom>
        </p:spPr>
      </p:pic>
      <p:sp>
        <p:nvSpPr>
          <p:cNvPr id="4" name="TextBox 3"/>
          <p:cNvSpPr txBox="1"/>
          <p:nvPr/>
        </p:nvSpPr>
        <p:spPr>
          <a:xfrm>
            <a:off x="467544" y="1556792"/>
            <a:ext cx="8136904" cy="1384995"/>
          </a:xfrm>
          <a:prstGeom prst="rect">
            <a:avLst/>
          </a:prstGeom>
          <a:noFill/>
        </p:spPr>
        <p:txBody>
          <a:bodyPr wrap="square" rtlCol="0">
            <a:spAutoFit/>
          </a:bodyPr>
          <a:lstStyle/>
          <a:p>
            <a:r>
              <a:rPr lang="en-GB" sz="2800" dirty="0" smtClean="0"/>
              <a:t>Now, for each of the events that you have identified, list the sources of support (informal, third sector, commercial and statutory) that the person can turn to.</a:t>
            </a:r>
            <a:endParaRPr lang="en-GB" sz="2800" dirty="0"/>
          </a:p>
        </p:txBody>
      </p:sp>
      <p:sp>
        <p:nvSpPr>
          <p:cNvPr id="11" name="TextBox 10"/>
          <p:cNvSpPr txBox="1"/>
          <p:nvPr/>
        </p:nvSpPr>
        <p:spPr>
          <a:xfrm>
            <a:off x="467544" y="3284984"/>
            <a:ext cx="7992888" cy="523220"/>
          </a:xfrm>
          <a:prstGeom prst="rect">
            <a:avLst/>
          </a:prstGeom>
          <a:noFill/>
        </p:spPr>
        <p:txBody>
          <a:bodyPr wrap="square" rtlCol="0">
            <a:spAutoFit/>
          </a:bodyPr>
          <a:lstStyle/>
          <a:p>
            <a:r>
              <a:rPr lang="en-GB" sz="2800" dirty="0" smtClean="0"/>
              <a:t>Feedback to your tutor</a:t>
            </a:r>
            <a:endParaRPr lang="en-GB" sz="2800" dirty="0"/>
          </a:p>
        </p:txBody>
      </p:sp>
    </p:spTree>
    <p:extLst>
      <p:ext uri="{BB962C8B-B14F-4D97-AF65-F5344CB8AC3E}">
        <p14:creationId xmlns:p14="http://schemas.microsoft.com/office/powerpoint/2010/main" val="476284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2852936"/>
            <a:ext cx="8229600" cy="3096344"/>
          </a:xfrm>
        </p:spPr>
        <p:txBody>
          <a:bodyPr>
            <a:normAutofit/>
          </a:bodyPr>
          <a:lstStyle/>
          <a:p>
            <a:r>
              <a:rPr lang="en-US" sz="3200" dirty="0" smtClean="0"/>
              <a:t>Different </a:t>
            </a:r>
            <a:r>
              <a:rPr lang="en-US" sz="3200" b="1" dirty="0"/>
              <a:t>services</a:t>
            </a:r>
            <a:r>
              <a:rPr lang="en-US" sz="3200" dirty="0"/>
              <a:t>, </a:t>
            </a:r>
            <a:r>
              <a:rPr lang="en-US" sz="3200" b="1" dirty="0" smtClean="0"/>
              <a:t>agencies,</a:t>
            </a:r>
            <a:r>
              <a:rPr lang="en-US" sz="3200" dirty="0" smtClean="0"/>
              <a:t> </a:t>
            </a:r>
            <a:r>
              <a:rPr lang="en-US" sz="3200" dirty="0"/>
              <a:t>teams of </a:t>
            </a:r>
            <a:r>
              <a:rPr lang="en-US" sz="3200" b="1" dirty="0" smtClean="0"/>
              <a:t>professionals </a:t>
            </a:r>
            <a:r>
              <a:rPr lang="en-US" sz="3200" dirty="0" smtClean="0"/>
              <a:t>and </a:t>
            </a:r>
            <a:r>
              <a:rPr lang="en-US" sz="3200" dirty="0"/>
              <a:t>other staff working together to provide the </a:t>
            </a:r>
            <a:r>
              <a:rPr lang="en-US" sz="3200" b="1" dirty="0" smtClean="0"/>
              <a:t>services </a:t>
            </a:r>
            <a:r>
              <a:rPr lang="en-US" sz="3200" dirty="0" smtClean="0"/>
              <a:t>that </a:t>
            </a:r>
            <a:r>
              <a:rPr lang="en-US" sz="3200" b="1" dirty="0"/>
              <a:t>fully meet </a:t>
            </a:r>
            <a:r>
              <a:rPr lang="en-US" sz="3200" dirty="0"/>
              <a:t>the </a:t>
            </a:r>
            <a:r>
              <a:rPr lang="en-US" sz="3200" b="1" dirty="0" smtClean="0"/>
              <a:t>needs </a:t>
            </a:r>
            <a:r>
              <a:rPr lang="en-US" sz="3200" dirty="0" smtClean="0"/>
              <a:t>of </a:t>
            </a:r>
            <a:r>
              <a:rPr lang="en-US" sz="3200" dirty="0"/>
              <a:t>children, young people and their parents or </a:t>
            </a:r>
            <a:r>
              <a:rPr lang="en-US" sz="3200" dirty="0" err="1" smtClean="0"/>
              <a:t>carers</a:t>
            </a:r>
            <a:r>
              <a:rPr lang="en-US" sz="3200" dirty="0" smtClean="0"/>
              <a:t>.</a:t>
            </a:r>
            <a:endParaRPr lang="en-US" dirty="0" smtClean="0"/>
          </a:p>
          <a:p>
            <a:pPr marL="109728" indent="0" algn="r">
              <a:buNone/>
            </a:pPr>
            <a:r>
              <a:rPr lang="en-US" sz="2000" dirty="0" smtClean="0"/>
              <a:t>(</a:t>
            </a:r>
            <a:r>
              <a:rPr lang="en-US" sz="2000" dirty="0"/>
              <a:t>DFES Common Core Prospectus </a:t>
            </a:r>
            <a:r>
              <a:rPr lang="en-US" sz="2000" i="1" dirty="0"/>
              <a:t>cited in </a:t>
            </a:r>
            <a:r>
              <a:rPr lang="en-US" sz="2000" dirty="0"/>
              <a:t>Harrison &amp; Wilson 2005:38)</a:t>
            </a:r>
          </a:p>
        </p:txBody>
      </p:sp>
      <p:sp>
        <p:nvSpPr>
          <p:cNvPr id="3" name="Title 2"/>
          <p:cNvSpPr>
            <a:spLocks noGrp="1"/>
          </p:cNvSpPr>
          <p:nvPr>
            <p:ph type="title"/>
          </p:nvPr>
        </p:nvSpPr>
        <p:spPr/>
        <p:txBody>
          <a:bodyPr>
            <a:normAutofit/>
          </a:bodyPr>
          <a:lstStyle/>
          <a:p>
            <a:r>
              <a:rPr lang="en-GB" b="1" dirty="0" smtClean="0"/>
              <a:t>What is ‘multi-agency working’?</a:t>
            </a:r>
            <a:endParaRPr lang="en-US" b="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68006" y="1628800"/>
            <a:ext cx="760365" cy="760365"/>
          </a:xfrm>
          <a:prstGeom prst="rect">
            <a:avLst/>
          </a:prstGeom>
        </p:spPr>
      </p:pic>
      <p:pic>
        <p:nvPicPr>
          <p:cNvPr id="5" name="Picture 4">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920126" y="1628800"/>
            <a:ext cx="760365" cy="760365"/>
          </a:xfrm>
          <a:prstGeom prst="rect">
            <a:avLst/>
          </a:prstGeom>
        </p:spPr>
      </p:pic>
    </p:spTree>
    <p:extLst>
      <p:ext uri="{BB962C8B-B14F-4D97-AF65-F5344CB8AC3E}">
        <p14:creationId xmlns:p14="http://schemas.microsoft.com/office/powerpoint/2010/main" val="1325382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196752"/>
            <a:ext cx="8507288" cy="4919472"/>
          </a:xfrm>
        </p:spPr>
        <p:txBody>
          <a:bodyPr>
            <a:normAutofit fontScale="40000" lnSpcReduction="20000"/>
          </a:bodyPr>
          <a:lstStyle/>
          <a:p>
            <a:endParaRPr lang="en-US" sz="3100" dirty="0" smtClean="0"/>
          </a:p>
          <a:p>
            <a:r>
              <a:rPr lang="en-US" sz="8000" dirty="0" smtClean="0"/>
              <a:t>a </a:t>
            </a:r>
            <a:r>
              <a:rPr lang="en-US" sz="8000" b="1" dirty="0"/>
              <a:t>key concept </a:t>
            </a:r>
            <a:r>
              <a:rPr lang="en-US" sz="8000" dirty="0"/>
              <a:t>in social and educational policy </a:t>
            </a:r>
            <a:r>
              <a:rPr lang="en-US" sz="8000" b="1" dirty="0"/>
              <a:t>since 2000</a:t>
            </a:r>
            <a:r>
              <a:rPr lang="en-US" sz="8000" dirty="0"/>
              <a:t>. </a:t>
            </a:r>
          </a:p>
          <a:p>
            <a:r>
              <a:rPr lang="en-US" sz="8000" dirty="0" smtClean="0"/>
              <a:t>a </a:t>
            </a:r>
            <a:r>
              <a:rPr lang="en-US" sz="8000" dirty="0"/>
              <a:t>shift in </a:t>
            </a:r>
            <a:r>
              <a:rPr lang="en-US" sz="8000" b="1" dirty="0" smtClean="0"/>
              <a:t>philosophy </a:t>
            </a:r>
            <a:r>
              <a:rPr lang="en-US" sz="8000" dirty="0" smtClean="0"/>
              <a:t>of </a:t>
            </a:r>
            <a:r>
              <a:rPr lang="en-US" sz="8000" dirty="0"/>
              <a:t>how services </a:t>
            </a:r>
            <a:r>
              <a:rPr lang="en-US" sz="8000" b="1" dirty="0"/>
              <a:t>work </a:t>
            </a:r>
            <a:endParaRPr lang="en-US" sz="8000" dirty="0"/>
          </a:p>
          <a:p>
            <a:r>
              <a:rPr lang="en-US" sz="8000" dirty="0" smtClean="0"/>
              <a:t>Working </a:t>
            </a:r>
            <a:r>
              <a:rPr lang="en-US" sz="8000" b="1" dirty="0"/>
              <a:t>with service users </a:t>
            </a:r>
            <a:r>
              <a:rPr lang="en-US" sz="8000" dirty="0"/>
              <a:t>more closely</a:t>
            </a:r>
          </a:p>
          <a:p>
            <a:r>
              <a:rPr lang="en-US" sz="8000" dirty="0" smtClean="0"/>
              <a:t>‘</a:t>
            </a:r>
            <a:r>
              <a:rPr lang="en-US" sz="8000" b="1" dirty="0"/>
              <a:t>Bottom-up</a:t>
            </a:r>
            <a:r>
              <a:rPr lang="en-US" sz="8000" dirty="0"/>
              <a:t>’ not ‘</a:t>
            </a:r>
            <a:r>
              <a:rPr lang="en-US" sz="8000" b="1" dirty="0"/>
              <a:t>top-down</a:t>
            </a:r>
            <a:r>
              <a:rPr lang="en-US" sz="8000" dirty="0" smtClean="0"/>
              <a:t>’</a:t>
            </a:r>
            <a:endParaRPr lang="en-US" sz="8000" dirty="0"/>
          </a:p>
          <a:p>
            <a:r>
              <a:rPr lang="en-US" sz="8000" dirty="0" smtClean="0"/>
              <a:t>Addressing </a:t>
            </a:r>
            <a:r>
              <a:rPr lang="en-US" sz="8000" dirty="0"/>
              <a:t>needs </a:t>
            </a:r>
            <a:r>
              <a:rPr lang="en-US" sz="8000" dirty="0" smtClean="0"/>
              <a:t>in a </a:t>
            </a:r>
            <a:r>
              <a:rPr lang="en-US" sz="8000" b="1" dirty="0" smtClean="0"/>
              <a:t>holistic </a:t>
            </a:r>
            <a:r>
              <a:rPr lang="en-US" sz="8000" dirty="0" smtClean="0"/>
              <a:t>way</a:t>
            </a:r>
            <a:r>
              <a:rPr lang="en-US" sz="8000" dirty="0"/>
              <a:t>. </a:t>
            </a:r>
          </a:p>
          <a:p>
            <a:r>
              <a:rPr lang="en-US" sz="8000" dirty="0" smtClean="0"/>
              <a:t>Previously</a:t>
            </a:r>
            <a:r>
              <a:rPr lang="en-US" sz="8000" dirty="0"/>
              <a:t>, focus </a:t>
            </a:r>
            <a:r>
              <a:rPr lang="en-US" sz="8000" dirty="0" smtClean="0"/>
              <a:t>was </a:t>
            </a:r>
            <a:r>
              <a:rPr lang="en-US" sz="8000" dirty="0"/>
              <a:t>on the view of the </a:t>
            </a:r>
            <a:r>
              <a:rPr lang="en-US" sz="8000" b="1" dirty="0"/>
              <a:t>service </a:t>
            </a:r>
            <a:r>
              <a:rPr lang="en-US" sz="8000" b="1" dirty="0" err="1"/>
              <a:t>organisation</a:t>
            </a:r>
            <a:r>
              <a:rPr lang="en-US" sz="8000" b="1" dirty="0"/>
              <a:t> </a:t>
            </a:r>
            <a:r>
              <a:rPr lang="en-US" sz="8000" dirty="0"/>
              <a:t>and focused on </a:t>
            </a:r>
            <a:r>
              <a:rPr lang="en-US" sz="8000" b="1" dirty="0" err="1"/>
              <a:t>organisational</a:t>
            </a:r>
            <a:r>
              <a:rPr lang="en-US" sz="8000" b="1" dirty="0"/>
              <a:t> specialism</a:t>
            </a:r>
            <a:r>
              <a:rPr lang="en-US" sz="8000" dirty="0" smtClean="0"/>
              <a:t>.</a:t>
            </a:r>
            <a:endParaRPr lang="en-US" sz="8000" b="1" i="1" dirty="0" smtClean="0"/>
          </a:p>
          <a:p>
            <a:pPr marL="109728" indent="0" algn="r">
              <a:buNone/>
            </a:pPr>
            <a:r>
              <a:rPr lang="en-US" sz="3800" b="1" i="1" dirty="0"/>
              <a:t> </a:t>
            </a:r>
            <a:r>
              <a:rPr lang="en-US" sz="3800" b="1" i="1" dirty="0" smtClean="0"/>
              <a:t>                                                                                            </a:t>
            </a:r>
            <a:r>
              <a:rPr lang="en-US" sz="6000" b="1" i="1" dirty="0" smtClean="0"/>
              <a:t>Gasper(2010</a:t>
            </a:r>
            <a:r>
              <a:rPr lang="en-US" sz="6000" b="1" i="1" dirty="0"/>
              <a:t>)</a:t>
            </a:r>
            <a:endParaRPr lang="en-US" sz="6000" dirty="0"/>
          </a:p>
        </p:txBody>
      </p:sp>
      <p:sp>
        <p:nvSpPr>
          <p:cNvPr id="3" name="Title 2"/>
          <p:cNvSpPr>
            <a:spLocks noGrp="1"/>
          </p:cNvSpPr>
          <p:nvPr>
            <p:ph type="title"/>
          </p:nvPr>
        </p:nvSpPr>
        <p:spPr>
          <a:xfrm>
            <a:off x="457200" y="116632"/>
            <a:ext cx="8229600" cy="1143000"/>
          </a:xfrm>
        </p:spPr>
        <p:txBody>
          <a:bodyPr>
            <a:normAutofit/>
          </a:bodyPr>
          <a:lstStyle/>
          <a:p>
            <a:r>
              <a:rPr lang="en-GB" b="1" dirty="0" smtClean="0"/>
              <a:t>What is ‘multi – agency working’?</a:t>
            </a:r>
            <a:endParaRPr lang="en-US" b="1" dirty="0"/>
          </a:p>
        </p:txBody>
      </p:sp>
    </p:spTree>
    <p:extLst>
      <p:ext uri="{BB962C8B-B14F-4D97-AF65-F5344CB8AC3E}">
        <p14:creationId xmlns:p14="http://schemas.microsoft.com/office/powerpoint/2010/main" val="3091805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US" dirty="0" smtClean="0"/>
              <a:t>‘</a:t>
            </a:r>
            <a:r>
              <a:rPr lang="en-US" b="1" dirty="0" smtClean="0"/>
              <a:t>joined-up</a:t>
            </a:r>
            <a:r>
              <a:rPr lang="en-US" dirty="0"/>
              <a:t>’ thinking and services. </a:t>
            </a:r>
          </a:p>
          <a:p>
            <a:r>
              <a:rPr lang="en-US" b="1" dirty="0" smtClean="0"/>
              <a:t>values</a:t>
            </a:r>
            <a:r>
              <a:rPr lang="en-US" dirty="0" smtClean="0"/>
              <a:t> </a:t>
            </a:r>
            <a:r>
              <a:rPr lang="en-US" b="1" dirty="0" smtClean="0"/>
              <a:t>opinions </a:t>
            </a:r>
            <a:r>
              <a:rPr lang="en-US" dirty="0" smtClean="0"/>
              <a:t>of </a:t>
            </a:r>
            <a:r>
              <a:rPr lang="en-US" dirty="0"/>
              <a:t>all </a:t>
            </a:r>
            <a:r>
              <a:rPr lang="en-US" b="1" dirty="0"/>
              <a:t>agencies</a:t>
            </a:r>
            <a:r>
              <a:rPr lang="en-US" dirty="0"/>
              <a:t>, </a:t>
            </a:r>
            <a:r>
              <a:rPr lang="en-US" dirty="0" smtClean="0"/>
              <a:t>and </a:t>
            </a:r>
            <a:r>
              <a:rPr lang="en-US" b="1" u="sng" dirty="0"/>
              <a:t>service users</a:t>
            </a:r>
            <a:r>
              <a:rPr lang="en-US" dirty="0"/>
              <a:t>.</a:t>
            </a:r>
          </a:p>
          <a:p>
            <a:r>
              <a:rPr lang="en-US" b="1" dirty="0" smtClean="0"/>
              <a:t>services more relevant </a:t>
            </a:r>
            <a:r>
              <a:rPr lang="en-US" dirty="0"/>
              <a:t>to the needs of </a:t>
            </a:r>
            <a:r>
              <a:rPr lang="en-US" dirty="0" smtClean="0"/>
              <a:t>users </a:t>
            </a:r>
            <a:endParaRPr lang="en-US" dirty="0"/>
          </a:p>
          <a:p>
            <a:r>
              <a:rPr lang="en-US" dirty="0" smtClean="0"/>
              <a:t>Identify </a:t>
            </a:r>
            <a:r>
              <a:rPr lang="en-US" dirty="0"/>
              <a:t>the </a:t>
            </a:r>
            <a:r>
              <a:rPr lang="en-US" b="1" dirty="0" smtClean="0"/>
              <a:t>needs </a:t>
            </a:r>
            <a:r>
              <a:rPr lang="en-US" dirty="0" smtClean="0"/>
              <a:t>of </a:t>
            </a:r>
            <a:r>
              <a:rPr lang="en-US" dirty="0"/>
              <a:t>the </a:t>
            </a:r>
            <a:r>
              <a:rPr lang="en-US" dirty="0" smtClean="0"/>
              <a:t>user</a:t>
            </a:r>
            <a:endParaRPr lang="en-US" dirty="0"/>
          </a:p>
          <a:p>
            <a:r>
              <a:rPr lang="en-US" b="1" dirty="0" smtClean="0"/>
              <a:t>most </a:t>
            </a:r>
            <a:r>
              <a:rPr lang="en-US" b="1" dirty="0"/>
              <a:t>appropriate </a:t>
            </a:r>
            <a:r>
              <a:rPr lang="en-US" dirty="0"/>
              <a:t>help from all relevant agencies. </a:t>
            </a:r>
          </a:p>
          <a:p>
            <a:r>
              <a:rPr lang="en-US" dirty="0" smtClean="0"/>
              <a:t>allow </a:t>
            </a:r>
            <a:r>
              <a:rPr lang="en-US" dirty="0"/>
              <a:t>service users to take </a:t>
            </a:r>
            <a:r>
              <a:rPr lang="en-US" b="1" dirty="0"/>
              <a:t>greater </a:t>
            </a:r>
            <a:r>
              <a:rPr lang="en-US" b="1" dirty="0" smtClean="0"/>
              <a:t>control </a:t>
            </a:r>
            <a:r>
              <a:rPr lang="en-US" dirty="0" smtClean="0"/>
              <a:t>over </a:t>
            </a:r>
            <a:r>
              <a:rPr lang="en-US" dirty="0"/>
              <a:t>own lives/feel </a:t>
            </a:r>
            <a:r>
              <a:rPr lang="en-US" b="1" dirty="0"/>
              <a:t>empowered</a:t>
            </a:r>
            <a:r>
              <a:rPr lang="en-US" dirty="0"/>
              <a:t>/develop skill.</a:t>
            </a:r>
          </a:p>
          <a:p>
            <a:pPr marL="109728" indent="0" algn="r">
              <a:buNone/>
            </a:pPr>
            <a:r>
              <a:rPr lang="en-US" sz="2200" b="1" i="1" dirty="0" smtClean="0"/>
              <a:t>                                                                 Gasper  (2010)</a:t>
            </a:r>
            <a:endParaRPr lang="en-US" sz="2200" dirty="0"/>
          </a:p>
        </p:txBody>
      </p:sp>
      <p:sp>
        <p:nvSpPr>
          <p:cNvPr id="3" name="Title 2"/>
          <p:cNvSpPr>
            <a:spLocks noGrp="1"/>
          </p:cNvSpPr>
          <p:nvPr>
            <p:ph type="title"/>
          </p:nvPr>
        </p:nvSpPr>
        <p:spPr/>
        <p:txBody>
          <a:bodyPr>
            <a:normAutofit/>
          </a:bodyPr>
          <a:lstStyle/>
          <a:p>
            <a:r>
              <a:rPr lang="en-GB" b="1" dirty="0" smtClean="0"/>
              <a:t>Multi- agency working aims...</a:t>
            </a:r>
            <a:endParaRPr lang="en-US" b="1" dirty="0"/>
          </a:p>
        </p:txBody>
      </p:sp>
    </p:spTree>
    <p:extLst>
      <p:ext uri="{BB962C8B-B14F-4D97-AF65-F5344CB8AC3E}">
        <p14:creationId xmlns:p14="http://schemas.microsoft.com/office/powerpoint/2010/main" val="3892868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614672"/>
          </a:xfrm>
        </p:spPr>
        <p:txBody>
          <a:bodyPr>
            <a:normAutofit/>
          </a:bodyPr>
          <a:lstStyle/>
          <a:p>
            <a:r>
              <a:rPr lang="en-US" sz="3200" dirty="0" smtClean="0"/>
              <a:t>From mid-19</a:t>
            </a:r>
            <a:r>
              <a:rPr lang="en-US" sz="3200" baseline="30000" dirty="0" smtClean="0"/>
              <a:t>th</a:t>
            </a:r>
            <a:r>
              <a:rPr lang="en-US" sz="3200" dirty="0" smtClean="0"/>
              <a:t> century </a:t>
            </a:r>
            <a:r>
              <a:rPr lang="en-US" sz="3200" dirty="0"/>
              <a:t>health and social services worked together to reduce poverty.</a:t>
            </a:r>
          </a:p>
          <a:p>
            <a:r>
              <a:rPr lang="en-US" sz="3200" dirty="0" smtClean="0"/>
              <a:t>1980s </a:t>
            </a:r>
            <a:r>
              <a:rPr lang="en-US" sz="3200" dirty="0"/>
              <a:t>and </a:t>
            </a:r>
            <a:r>
              <a:rPr lang="en-US" sz="3200" dirty="0" smtClean="0"/>
              <a:t>‘90s </a:t>
            </a:r>
            <a:r>
              <a:rPr lang="en-US" sz="3200" dirty="0"/>
              <a:t>social services chaired joint meetings over child protection issues.</a:t>
            </a:r>
          </a:p>
          <a:p>
            <a:r>
              <a:rPr lang="en-US" sz="3200" b="1" dirty="0" smtClean="0"/>
              <a:t>BUT</a:t>
            </a:r>
            <a:r>
              <a:rPr lang="en-US" sz="3200" dirty="0"/>
              <a:t>: </a:t>
            </a:r>
            <a:r>
              <a:rPr lang="en-US" sz="3200" dirty="0" smtClean="0"/>
              <a:t>this </a:t>
            </a:r>
            <a:r>
              <a:rPr lang="en-US" sz="3200" dirty="0"/>
              <a:t>kind of joint working is </a:t>
            </a:r>
            <a:r>
              <a:rPr lang="en-US" sz="3200" dirty="0" smtClean="0"/>
              <a:t>controlled </a:t>
            </a:r>
            <a:r>
              <a:rPr lang="en-US" sz="3200" dirty="0"/>
              <a:t>by professional agencies</a:t>
            </a:r>
          </a:p>
          <a:p>
            <a:r>
              <a:rPr lang="en-US" sz="3200" dirty="0" smtClean="0"/>
              <a:t>Tended </a:t>
            </a:r>
            <a:r>
              <a:rPr lang="en-US" sz="3200" dirty="0"/>
              <a:t>to be in response to a ‘crisis’, and did not allow for voices of those ‘at risk</a:t>
            </a:r>
            <a:r>
              <a:rPr lang="en-US" dirty="0" smtClean="0"/>
              <a:t>’</a:t>
            </a:r>
            <a:endParaRPr lang="en-US" dirty="0"/>
          </a:p>
        </p:txBody>
      </p:sp>
      <p:sp>
        <p:nvSpPr>
          <p:cNvPr id="3" name="Title 2"/>
          <p:cNvSpPr>
            <a:spLocks noGrp="1"/>
          </p:cNvSpPr>
          <p:nvPr>
            <p:ph type="title"/>
          </p:nvPr>
        </p:nvSpPr>
        <p:spPr/>
        <p:txBody>
          <a:bodyPr/>
          <a:lstStyle/>
          <a:p>
            <a:r>
              <a:rPr lang="en-GB" b="1" dirty="0" smtClean="0"/>
              <a:t>A history of MAW</a:t>
            </a:r>
            <a:endParaRPr lang="en-US" b="1" dirty="0"/>
          </a:p>
        </p:txBody>
      </p:sp>
    </p:spTree>
    <p:extLst>
      <p:ext uri="{BB962C8B-B14F-4D97-AF65-F5344CB8AC3E}">
        <p14:creationId xmlns:p14="http://schemas.microsoft.com/office/powerpoint/2010/main" val="2676160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340768"/>
            <a:ext cx="8229600" cy="4525963"/>
          </a:xfrm>
        </p:spPr>
        <p:txBody>
          <a:bodyPr>
            <a:normAutofit fontScale="85000" lnSpcReduction="10000"/>
          </a:bodyPr>
          <a:lstStyle/>
          <a:p>
            <a:r>
              <a:rPr lang="en-US" b="1" dirty="0" smtClean="0"/>
              <a:t>1964 </a:t>
            </a:r>
            <a:r>
              <a:rPr lang="en-US" b="1" dirty="0" err="1"/>
              <a:t>Kilbrandon</a:t>
            </a:r>
            <a:r>
              <a:rPr lang="en-US" b="1" dirty="0"/>
              <a:t> Report (Scotland) </a:t>
            </a:r>
            <a:r>
              <a:rPr lang="en-US" dirty="0"/>
              <a:t>highlighted role played by variety of </a:t>
            </a:r>
            <a:r>
              <a:rPr lang="en-US" dirty="0" smtClean="0"/>
              <a:t>agencies </a:t>
            </a:r>
            <a:r>
              <a:rPr lang="en-US" dirty="0"/>
              <a:t>in juvenile justice system. Proposed ‘social education’ </a:t>
            </a:r>
            <a:r>
              <a:rPr lang="en-US" dirty="0" smtClean="0"/>
              <a:t>departments</a:t>
            </a:r>
            <a:endParaRPr lang="en-US" dirty="0"/>
          </a:p>
          <a:p>
            <a:r>
              <a:rPr lang="en-US" b="1" dirty="0" smtClean="0"/>
              <a:t>1980s Government</a:t>
            </a:r>
            <a:r>
              <a:rPr lang="en-US" dirty="0" smtClean="0"/>
              <a:t> </a:t>
            </a:r>
            <a:r>
              <a:rPr lang="en-US" dirty="0"/>
              <a:t>concern about economic inefficiency and rising cost of public </a:t>
            </a:r>
            <a:r>
              <a:rPr lang="en-US" dirty="0" smtClean="0"/>
              <a:t>sector</a:t>
            </a:r>
          </a:p>
          <a:p>
            <a:pPr lvl="1"/>
            <a:r>
              <a:rPr lang="en-US" dirty="0" smtClean="0"/>
              <a:t>Open </a:t>
            </a:r>
            <a:r>
              <a:rPr lang="en-US" dirty="0"/>
              <a:t>up public sector to competition: local authorities contracted services to private /</a:t>
            </a:r>
            <a:r>
              <a:rPr lang="en-US" dirty="0" smtClean="0"/>
              <a:t> </a:t>
            </a:r>
            <a:r>
              <a:rPr lang="en-US" dirty="0"/>
              <a:t>voluntary </a:t>
            </a:r>
            <a:r>
              <a:rPr lang="en-US" dirty="0" err="1"/>
              <a:t>organisations</a:t>
            </a:r>
            <a:r>
              <a:rPr lang="en-US" dirty="0"/>
              <a:t>. </a:t>
            </a:r>
            <a:endParaRPr lang="en-US" dirty="0" smtClean="0"/>
          </a:p>
          <a:p>
            <a:r>
              <a:rPr lang="en-US" b="1" dirty="0" smtClean="0"/>
              <a:t>Children </a:t>
            </a:r>
            <a:r>
              <a:rPr lang="en-US" b="1" dirty="0"/>
              <a:t>Act 1989 </a:t>
            </a:r>
            <a:r>
              <a:rPr lang="en-US" dirty="0"/>
              <a:t>required partnership working</a:t>
            </a:r>
          </a:p>
          <a:p>
            <a:pPr lvl="1"/>
            <a:r>
              <a:rPr lang="en-US" dirty="0" smtClean="0"/>
              <a:t>Lead </a:t>
            </a:r>
            <a:r>
              <a:rPr lang="en-US" dirty="0"/>
              <a:t>to increased complexity of service delivery. </a:t>
            </a:r>
          </a:p>
          <a:p>
            <a:r>
              <a:rPr lang="en-US" b="1" dirty="0" smtClean="0"/>
              <a:t>1997 </a:t>
            </a:r>
            <a:r>
              <a:rPr lang="en-US" b="1" dirty="0" err="1"/>
              <a:t>labour</a:t>
            </a:r>
            <a:r>
              <a:rPr lang="en-US" b="1" dirty="0"/>
              <a:t> government </a:t>
            </a:r>
            <a:r>
              <a:rPr lang="en-US" dirty="0"/>
              <a:t>sought to ‘</a:t>
            </a:r>
            <a:r>
              <a:rPr lang="en-US" dirty="0" err="1"/>
              <a:t>modernise</a:t>
            </a:r>
            <a:r>
              <a:rPr lang="en-US" dirty="0"/>
              <a:t>’ services. </a:t>
            </a:r>
          </a:p>
          <a:p>
            <a:endParaRPr lang="en-US" dirty="0"/>
          </a:p>
        </p:txBody>
      </p:sp>
      <p:sp>
        <p:nvSpPr>
          <p:cNvPr id="3" name="Title 2"/>
          <p:cNvSpPr>
            <a:spLocks noGrp="1"/>
          </p:cNvSpPr>
          <p:nvPr>
            <p:ph type="title"/>
          </p:nvPr>
        </p:nvSpPr>
        <p:spPr/>
        <p:txBody>
          <a:bodyPr/>
          <a:lstStyle/>
          <a:p>
            <a:r>
              <a:rPr lang="en-GB" b="1" dirty="0" smtClean="0"/>
              <a:t>A history of MAW</a:t>
            </a:r>
            <a:endParaRPr lang="en-US" b="1" dirty="0"/>
          </a:p>
        </p:txBody>
      </p:sp>
    </p:spTree>
    <p:extLst>
      <p:ext uri="{BB962C8B-B14F-4D97-AF65-F5344CB8AC3E}">
        <p14:creationId xmlns:p14="http://schemas.microsoft.com/office/powerpoint/2010/main" val="3493342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US" b="1" dirty="0"/>
              <a:t>1997: </a:t>
            </a:r>
            <a:r>
              <a:rPr lang="en-US" b="1" dirty="0" err="1"/>
              <a:t>Labour</a:t>
            </a:r>
            <a:r>
              <a:rPr lang="en-US" b="1" dirty="0"/>
              <a:t> administration: </a:t>
            </a:r>
            <a:r>
              <a:rPr lang="en-US" dirty="0"/>
              <a:t>increasing support for making professional support more </a:t>
            </a:r>
            <a:r>
              <a:rPr lang="en-US" b="1" dirty="0"/>
              <a:t>holistic</a:t>
            </a:r>
            <a:r>
              <a:rPr lang="en-US" dirty="0"/>
              <a:t>. </a:t>
            </a:r>
          </a:p>
          <a:p>
            <a:r>
              <a:rPr lang="en-US" dirty="0" smtClean="0"/>
              <a:t>Local </a:t>
            </a:r>
            <a:r>
              <a:rPr lang="en-US" dirty="0"/>
              <a:t>authorities combined </a:t>
            </a:r>
            <a:r>
              <a:rPr lang="en-US" b="1" dirty="0"/>
              <a:t>Health and Social Services </a:t>
            </a:r>
            <a:endParaRPr lang="en-US" dirty="0"/>
          </a:p>
          <a:p>
            <a:r>
              <a:rPr lang="en-US" b="1" dirty="0" smtClean="0"/>
              <a:t>Families </a:t>
            </a:r>
            <a:r>
              <a:rPr lang="en-US" dirty="0" smtClean="0"/>
              <a:t>and </a:t>
            </a:r>
            <a:r>
              <a:rPr lang="en-US" dirty="0"/>
              <a:t>‘</a:t>
            </a:r>
            <a:r>
              <a:rPr lang="en-US" b="1" dirty="0"/>
              <a:t>community development</a:t>
            </a:r>
            <a:r>
              <a:rPr lang="en-US" dirty="0"/>
              <a:t>’ grew in importance</a:t>
            </a:r>
          </a:p>
          <a:p>
            <a:r>
              <a:rPr lang="en-US" b="1" dirty="0" smtClean="0"/>
              <a:t>Increased </a:t>
            </a:r>
            <a:r>
              <a:rPr lang="en-US" b="1" dirty="0"/>
              <a:t>partnership </a:t>
            </a:r>
            <a:r>
              <a:rPr lang="en-US" dirty="0"/>
              <a:t>with private and voluntary sector</a:t>
            </a:r>
          </a:p>
          <a:p>
            <a:r>
              <a:rPr lang="en-US" dirty="0" smtClean="0"/>
              <a:t>BUT </a:t>
            </a:r>
            <a:r>
              <a:rPr lang="en-US" dirty="0"/>
              <a:t>also more accountable and better quality as part of ‘</a:t>
            </a:r>
            <a:r>
              <a:rPr lang="en-US" b="1" dirty="0" err="1"/>
              <a:t>modernisation</a:t>
            </a:r>
            <a:r>
              <a:rPr lang="en-US" dirty="0"/>
              <a:t>’ agenda: e.g. </a:t>
            </a:r>
            <a:r>
              <a:rPr lang="en-US" b="1" dirty="0"/>
              <a:t>targets</a:t>
            </a:r>
            <a:r>
              <a:rPr lang="en-US" dirty="0"/>
              <a:t>, </a:t>
            </a:r>
            <a:r>
              <a:rPr lang="en-US" b="1" dirty="0" smtClean="0"/>
              <a:t>evaluation, </a:t>
            </a:r>
            <a:r>
              <a:rPr lang="en-US" dirty="0" smtClean="0"/>
              <a:t>etc</a:t>
            </a:r>
            <a:r>
              <a:rPr lang="en-US" dirty="0"/>
              <a:t>.</a:t>
            </a:r>
          </a:p>
          <a:p>
            <a:r>
              <a:rPr lang="en-US" dirty="0" smtClean="0"/>
              <a:t>Drive </a:t>
            </a:r>
            <a:r>
              <a:rPr lang="en-US" dirty="0"/>
              <a:t>to ‘work together’ to </a:t>
            </a:r>
            <a:r>
              <a:rPr lang="en-US" b="1" dirty="0"/>
              <a:t>achieve agreed outcomes</a:t>
            </a:r>
            <a:r>
              <a:rPr lang="en-US" dirty="0"/>
              <a:t>.</a:t>
            </a:r>
          </a:p>
          <a:p>
            <a:endParaRPr lang="en-US" dirty="0"/>
          </a:p>
        </p:txBody>
      </p:sp>
      <p:sp>
        <p:nvSpPr>
          <p:cNvPr id="3" name="Title 2"/>
          <p:cNvSpPr>
            <a:spLocks noGrp="1"/>
          </p:cNvSpPr>
          <p:nvPr>
            <p:ph type="title"/>
          </p:nvPr>
        </p:nvSpPr>
        <p:spPr/>
        <p:txBody>
          <a:bodyPr/>
          <a:lstStyle/>
          <a:p>
            <a:r>
              <a:rPr lang="en-GB" b="1" dirty="0" smtClean="0"/>
              <a:t>A history of MAW</a:t>
            </a:r>
            <a:endParaRPr lang="en-US" b="1" dirty="0"/>
          </a:p>
        </p:txBody>
      </p:sp>
    </p:spTree>
    <p:extLst>
      <p:ext uri="{BB962C8B-B14F-4D97-AF65-F5344CB8AC3E}">
        <p14:creationId xmlns:p14="http://schemas.microsoft.com/office/powerpoint/2010/main" val="2632571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12776"/>
            <a:ext cx="8229600" cy="4525963"/>
          </a:xfrm>
        </p:spPr>
        <p:txBody>
          <a:bodyPr>
            <a:normAutofit fontScale="77500" lnSpcReduction="20000"/>
          </a:bodyPr>
          <a:lstStyle/>
          <a:p>
            <a:r>
              <a:rPr lang="en-US" dirty="0"/>
              <a:t>A gradual </a:t>
            </a:r>
            <a:r>
              <a:rPr lang="en-US" b="1" dirty="0" smtClean="0"/>
              <a:t>combining </a:t>
            </a:r>
            <a:r>
              <a:rPr lang="en-US" dirty="0" smtClean="0"/>
              <a:t>of </a:t>
            </a:r>
            <a:r>
              <a:rPr lang="en-US" dirty="0"/>
              <a:t>Health and Social Services, and creation of </a:t>
            </a:r>
            <a:r>
              <a:rPr lang="en-US" b="1" dirty="0"/>
              <a:t>new units</a:t>
            </a:r>
            <a:r>
              <a:rPr lang="en-US" dirty="0"/>
              <a:t>, such as the Children and Young People’s Unit (2000), supported by government initiatives in the early 2000s. </a:t>
            </a:r>
            <a:endParaRPr lang="en-US" dirty="0" smtClean="0"/>
          </a:p>
          <a:p>
            <a:r>
              <a:rPr lang="en-US" dirty="0" smtClean="0"/>
              <a:t>Some </a:t>
            </a:r>
            <a:r>
              <a:rPr lang="en-US" dirty="0"/>
              <a:t>included:</a:t>
            </a:r>
          </a:p>
          <a:p>
            <a:pPr marL="109728" indent="0">
              <a:buNone/>
            </a:pPr>
            <a:r>
              <a:rPr lang="en-US" b="1" dirty="0" smtClean="0"/>
              <a:t>Sure </a:t>
            </a:r>
            <a:r>
              <a:rPr lang="en-US" b="1" dirty="0"/>
              <a:t>Start</a:t>
            </a:r>
            <a:endParaRPr lang="en-US" dirty="0"/>
          </a:p>
          <a:p>
            <a:pPr marL="109728" indent="0">
              <a:buNone/>
            </a:pPr>
            <a:r>
              <a:rPr lang="en-US" b="1" dirty="0" smtClean="0"/>
              <a:t>Youth </a:t>
            </a:r>
            <a:r>
              <a:rPr lang="en-US" b="1" dirty="0"/>
              <a:t>Offending Teams</a:t>
            </a:r>
            <a:endParaRPr lang="en-US" dirty="0"/>
          </a:p>
          <a:p>
            <a:pPr marL="109728" indent="0">
              <a:buNone/>
            </a:pPr>
            <a:r>
              <a:rPr lang="en-US" b="1" dirty="0" err="1" smtClean="0"/>
              <a:t>Connexions</a:t>
            </a:r>
            <a:endParaRPr lang="en-US" dirty="0"/>
          </a:p>
          <a:p>
            <a:pPr marL="109728" indent="0">
              <a:buNone/>
            </a:pPr>
            <a:r>
              <a:rPr lang="en-US" dirty="0" smtClean="0"/>
              <a:t>Growing </a:t>
            </a:r>
            <a:r>
              <a:rPr lang="en-US" dirty="0"/>
              <a:t>national and </a:t>
            </a:r>
            <a:r>
              <a:rPr lang="en-US" b="1" dirty="0" smtClean="0"/>
              <a:t>international </a:t>
            </a:r>
            <a:r>
              <a:rPr lang="en-US" dirty="0" smtClean="0"/>
              <a:t>recognition </a:t>
            </a:r>
            <a:r>
              <a:rPr lang="en-US" dirty="0"/>
              <a:t>of </a:t>
            </a:r>
            <a:r>
              <a:rPr lang="en-US" b="1" dirty="0" smtClean="0"/>
              <a:t>inter-dependence </a:t>
            </a:r>
            <a:r>
              <a:rPr lang="en-US" dirty="0" smtClean="0"/>
              <a:t>of </a:t>
            </a:r>
            <a:r>
              <a:rPr lang="en-US" dirty="0"/>
              <a:t>health, social welfare and education. </a:t>
            </a:r>
          </a:p>
          <a:p>
            <a:pPr marL="109728" indent="0">
              <a:buNone/>
            </a:pPr>
            <a:r>
              <a:rPr lang="en-US" dirty="0" smtClean="0"/>
              <a:t>Increased </a:t>
            </a:r>
            <a:r>
              <a:rPr lang="en-US" dirty="0"/>
              <a:t>focus on service users as key stakeholders</a:t>
            </a:r>
          </a:p>
          <a:p>
            <a:r>
              <a:rPr lang="en-US" b="1" dirty="0" smtClean="0"/>
              <a:t>BUT</a:t>
            </a:r>
            <a:r>
              <a:rPr lang="en-US" b="1" dirty="0"/>
              <a:t>…</a:t>
            </a:r>
            <a:endParaRPr lang="en-US" dirty="0"/>
          </a:p>
          <a:p>
            <a:endParaRPr lang="en-US" dirty="0"/>
          </a:p>
        </p:txBody>
      </p:sp>
      <p:sp>
        <p:nvSpPr>
          <p:cNvPr id="3" name="Title 2"/>
          <p:cNvSpPr>
            <a:spLocks noGrp="1"/>
          </p:cNvSpPr>
          <p:nvPr>
            <p:ph type="title"/>
          </p:nvPr>
        </p:nvSpPr>
        <p:spPr/>
        <p:txBody>
          <a:bodyPr/>
          <a:lstStyle/>
          <a:p>
            <a:r>
              <a:rPr lang="en-GB" b="1" dirty="0" smtClean="0"/>
              <a:t>A history of MAW</a:t>
            </a:r>
            <a:endParaRPr lang="en-US" b="1" dirty="0"/>
          </a:p>
        </p:txBody>
      </p:sp>
    </p:spTree>
    <p:extLst>
      <p:ext uri="{BB962C8B-B14F-4D97-AF65-F5344CB8AC3E}">
        <p14:creationId xmlns:p14="http://schemas.microsoft.com/office/powerpoint/2010/main" val="2005088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12777"/>
            <a:ext cx="8229600" cy="3240360"/>
          </a:xfrm>
        </p:spPr>
        <p:txBody>
          <a:bodyPr>
            <a:normAutofit/>
          </a:bodyPr>
          <a:lstStyle/>
          <a:p>
            <a:r>
              <a:rPr lang="en-US" sz="2400" dirty="0" smtClean="0"/>
              <a:t>1</a:t>
            </a:r>
            <a:r>
              <a:rPr lang="en-US" sz="2400" b="1" dirty="0" smtClean="0"/>
              <a:t>990s: </a:t>
            </a:r>
            <a:r>
              <a:rPr lang="en-US" sz="2400" dirty="0" smtClean="0"/>
              <a:t>some </a:t>
            </a:r>
            <a:r>
              <a:rPr lang="en-US" sz="2400" dirty="0"/>
              <a:t>services (e.g. children in care) seen to be </a:t>
            </a:r>
            <a:r>
              <a:rPr lang="en-US" sz="2400" b="1" dirty="0"/>
              <a:t>failing</a:t>
            </a:r>
            <a:r>
              <a:rPr lang="en-US" sz="2400" dirty="0"/>
              <a:t>. Cases such as: </a:t>
            </a:r>
          </a:p>
          <a:p>
            <a:pPr lvl="1"/>
            <a:r>
              <a:rPr lang="en-US" sz="2400" dirty="0" smtClean="0"/>
              <a:t>Victoria </a:t>
            </a:r>
            <a:r>
              <a:rPr lang="en-US" sz="2400" dirty="0" err="1"/>
              <a:t>Climbié</a:t>
            </a:r>
            <a:r>
              <a:rPr lang="en-US" sz="2400" dirty="0"/>
              <a:t>(2000</a:t>
            </a:r>
            <a:r>
              <a:rPr lang="en-US" sz="2400" dirty="0" smtClean="0"/>
              <a:t>)</a:t>
            </a:r>
          </a:p>
          <a:p>
            <a:pPr lvl="1"/>
            <a:r>
              <a:rPr lang="en-US" sz="2400" dirty="0" smtClean="0"/>
              <a:t>‘Baby </a:t>
            </a:r>
            <a:r>
              <a:rPr lang="en-US" sz="2400" dirty="0"/>
              <a:t>P’ (</a:t>
            </a:r>
            <a:r>
              <a:rPr lang="en-US" sz="2400" dirty="0" smtClean="0"/>
              <a:t>2009)</a:t>
            </a:r>
            <a:endParaRPr lang="en-US" sz="2400" dirty="0"/>
          </a:p>
          <a:p>
            <a:r>
              <a:rPr lang="en-US" sz="2400" dirty="0" smtClean="0"/>
              <a:t>Highlighted </a:t>
            </a:r>
            <a:r>
              <a:rPr lang="en-US" sz="2400" b="1" dirty="0"/>
              <a:t>continued failure </a:t>
            </a:r>
            <a:r>
              <a:rPr lang="en-US" sz="2400" dirty="0"/>
              <a:t>of agencies to </a:t>
            </a:r>
            <a:r>
              <a:rPr lang="en-US" sz="2400" b="1" dirty="0" smtClean="0"/>
              <a:t>communicate </a:t>
            </a:r>
            <a:endParaRPr lang="en-US" sz="2400" dirty="0"/>
          </a:p>
          <a:p>
            <a:r>
              <a:rPr lang="en-US" sz="2400" dirty="0" smtClean="0"/>
              <a:t>Need </a:t>
            </a:r>
            <a:r>
              <a:rPr lang="en-US" sz="2400" dirty="0"/>
              <a:t>for greater </a:t>
            </a:r>
            <a:r>
              <a:rPr lang="en-US" sz="2400" b="1" dirty="0" smtClean="0"/>
              <a:t>information sharing</a:t>
            </a:r>
            <a:endParaRPr lang="en-US" sz="2400" dirty="0"/>
          </a:p>
          <a:p>
            <a:r>
              <a:rPr lang="en-US" sz="2400" dirty="0" smtClean="0"/>
              <a:t>Practical </a:t>
            </a:r>
            <a:r>
              <a:rPr lang="en-US" sz="2400" dirty="0"/>
              <a:t>issues for service users still existed:</a:t>
            </a:r>
          </a:p>
          <a:p>
            <a:endParaRPr lang="en-US" sz="2400" dirty="0"/>
          </a:p>
        </p:txBody>
      </p:sp>
      <p:sp>
        <p:nvSpPr>
          <p:cNvPr id="3" name="Title 2"/>
          <p:cNvSpPr>
            <a:spLocks noGrp="1"/>
          </p:cNvSpPr>
          <p:nvPr>
            <p:ph type="title"/>
          </p:nvPr>
        </p:nvSpPr>
        <p:spPr/>
        <p:txBody>
          <a:bodyPr/>
          <a:lstStyle/>
          <a:p>
            <a:r>
              <a:rPr lang="en-GB" b="1" dirty="0" smtClean="0"/>
              <a:t>Multi-agency working: Problems</a:t>
            </a:r>
            <a:endParaRPr lang="en-US" b="1" dirty="0"/>
          </a:p>
        </p:txBody>
      </p:sp>
      <p:sp>
        <p:nvSpPr>
          <p:cNvPr id="4" name="TextBox 3"/>
          <p:cNvSpPr txBox="1"/>
          <p:nvPr/>
        </p:nvSpPr>
        <p:spPr>
          <a:xfrm>
            <a:off x="1403648" y="4725144"/>
            <a:ext cx="4968552" cy="523220"/>
          </a:xfrm>
          <a:prstGeom prst="rect">
            <a:avLst/>
          </a:prstGeom>
          <a:noFill/>
        </p:spPr>
        <p:txBody>
          <a:bodyPr wrap="square" rtlCol="0">
            <a:spAutoFit/>
          </a:bodyPr>
          <a:lstStyle/>
          <a:p>
            <a:r>
              <a:rPr lang="en-GB" sz="2800" dirty="0" smtClean="0"/>
              <a:t>What issues can you identify?</a:t>
            </a:r>
            <a:endParaRPr lang="en-GB" sz="2800" dirty="0"/>
          </a:p>
        </p:txBody>
      </p:sp>
      <p:pic>
        <p:nvPicPr>
          <p:cNvPr id="5" name="Picture 4">
            <a:hlinkClick r:id="rId2" action="ppaction://hlinkfi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04248" y="4576524"/>
            <a:ext cx="820459" cy="820459"/>
          </a:xfrm>
          <a:prstGeom prst="rect">
            <a:avLst/>
          </a:prstGeom>
        </p:spPr>
      </p:pic>
    </p:spTree>
    <p:extLst>
      <p:ext uri="{BB962C8B-B14F-4D97-AF65-F5344CB8AC3E}">
        <p14:creationId xmlns:p14="http://schemas.microsoft.com/office/powerpoint/2010/main" val="1896755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smtClean="0"/>
              <a:t>Problems</a:t>
            </a:r>
            <a:endParaRPr lang="en-US" b="1" dirty="0"/>
          </a:p>
        </p:txBody>
      </p:sp>
      <p:sp>
        <p:nvSpPr>
          <p:cNvPr id="4" name="TextBox 3"/>
          <p:cNvSpPr txBox="1"/>
          <p:nvPr/>
        </p:nvSpPr>
        <p:spPr>
          <a:xfrm>
            <a:off x="611560" y="1412776"/>
            <a:ext cx="7920880" cy="523220"/>
          </a:xfrm>
          <a:prstGeom prst="rect">
            <a:avLst/>
          </a:prstGeom>
          <a:noFill/>
        </p:spPr>
        <p:txBody>
          <a:bodyPr wrap="square" rtlCol="0">
            <a:spAutoFit/>
          </a:bodyPr>
          <a:lstStyle/>
          <a:p>
            <a:r>
              <a:rPr lang="en-US" sz="2800" dirty="0"/>
              <a:t>Practical issues for service users still existed</a:t>
            </a:r>
            <a:r>
              <a:rPr lang="en-US" sz="2800" dirty="0" smtClean="0"/>
              <a:t>:</a:t>
            </a:r>
            <a:endParaRPr lang="en-US" sz="2800" dirty="0"/>
          </a:p>
        </p:txBody>
      </p:sp>
      <p:sp>
        <p:nvSpPr>
          <p:cNvPr id="5" name="TextBox 4"/>
          <p:cNvSpPr txBox="1"/>
          <p:nvPr/>
        </p:nvSpPr>
        <p:spPr>
          <a:xfrm>
            <a:off x="971600" y="2420888"/>
            <a:ext cx="7056784" cy="2954655"/>
          </a:xfrm>
          <a:prstGeom prst="rect">
            <a:avLst/>
          </a:prstGeom>
          <a:noFill/>
        </p:spPr>
        <p:txBody>
          <a:bodyPr wrap="square" rtlCol="0">
            <a:spAutoFit/>
          </a:bodyPr>
          <a:lstStyle/>
          <a:p>
            <a:pPr marL="457200" indent="-457200">
              <a:buFont typeface="Arial" panose="020B0604020202020204" pitchFamily="34" charset="0"/>
              <a:buChar char="•"/>
            </a:pPr>
            <a:r>
              <a:rPr lang="en-US" sz="2800" dirty="0"/>
              <a:t>Conflicting </a:t>
            </a:r>
            <a:r>
              <a:rPr lang="en-US" sz="2800" dirty="0" smtClean="0"/>
              <a:t>advice</a:t>
            </a:r>
          </a:p>
          <a:p>
            <a:pPr marL="457200" indent="-457200">
              <a:buFont typeface="Arial" panose="020B0604020202020204" pitchFamily="34" charset="0"/>
              <a:buChar char="•"/>
            </a:pPr>
            <a:r>
              <a:rPr lang="en-US" sz="2800" dirty="0" smtClean="0"/>
              <a:t>Attending multiple meetings</a:t>
            </a:r>
          </a:p>
          <a:p>
            <a:pPr marL="457200" indent="-457200">
              <a:buFont typeface="Arial" panose="020B0604020202020204" pitchFamily="34" charset="0"/>
              <a:buChar char="•"/>
            </a:pPr>
            <a:r>
              <a:rPr lang="en-US" sz="2800" dirty="0" smtClean="0"/>
              <a:t>Needs </a:t>
            </a:r>
            <a:r>
              <a:rPr lang="en-US" sz="2800" dirty="0"/>
              <a:t>not </a:t>
            </a:r>
            <a:r>
              <a:rPr lang="en-US" sz="2800" dirty="0" smtClean="0"/>
              <a:t>met</a:t>
            </a:r>
          </a:p>
          <a:p>
            <a:pPr marL="457200" indent="-457200">
              <a:buFont typeface="Arial" panose="020B0604020202020204" pitchFamily="34" charset="0"/>
              <a:buChar char="•"/>
            </a:pPr>
            <a:r>
              <a:rPr lang="en-US" sz="2800" dirty="0" smtClean="0"/>
              <a:t>Lack </a:t>
            </a:r>
            <a:r>
              <a:rPr lang="en-US" sz="2800" dirty="0"/>
              <a:t>of power over decision </a:t>
            </a:r>
            <a:r>
              <a:rPr lang="en-US" sz="2800" dirty="0" smtClean="0"/>
              <a:t>making</a:t>
            </a:r>
          </a:p>
          <a:p>
            <a:pPr marL="457200" indent="-457200">
              <a:buFont typeface="Arial" panose="020B0604020202020204" pitchFamily="34" charset="0"/>
              <a:buChar char="•"/>
            </a:pPr>
            <a:r>
              <a:rPr lang="en-US" sz="2800" dirty="0" smtClean="0"/>
              <a:t>Feeling </a:t>
            </a:r>
            <a:r>
              <a:rPr lang="en-US" sz="2800" dirty="0"/>
              <a:t>of ‘missing out’ on </a:t>
            </a:r>
            <a:r>
              <a:rPr lang="en-US" sz="2800" dirty="0" smtClean="0"/>
              <a:t>services</a:t>
            </a:r>
          </a:p>
          <a:p>
            <a:pPr marL="457200" indent="-457200">
              <a:buFont typeface="Arial" panose="020B0604020202020204" pitchFamily="34" charset="0"/>
              <a:buChar char="•"/>
            </a:pPr>
            <a:r>
              <a:rPr lang="en-US" sz="2800" dirty="0" smtClean="0"/>
              <a:t>Inability to voice opinions</a:t>
            </a:r>
            <a:endParaRPr lang="en-US" sz="2800" dirty="0"/>
          </a:p>
          <a:p>
            <a:endParaRPr lang="en-GB" dirty="0"/>
          </a:p>
        </p:txBody>
      </p:sp>
    </p:spTree>
    <p:extLst>
      <p:ext uri="{BB962C8B-B14F-4D97-AF65-F5344CB8AC3E}">
        <p14:creationId xmlns:p14="http://schemas.microsoft.com/office/powerpoint/2010/main" val="4000994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980728"/>
            <a:ext cx="8784976" cy="4525963"/>
          </a:xfrm>
        </p:spPr>
        <p:txBody>
          <a:bodyPr>
            <a:noAutofit/>
          </a:bodyPr>
          <a:lstStyle/>
          <a:p>
            <a:r>
              <a:rPr lang="en-US" sz="2400" dirty="0" smtClean="0"/>
              <a:t>Lack </a:t>
            </a:r>
            <a:r>
              <a:rPr lang="en-US" sz="2400" dirty="0"/>
              <a:t>of </a:t>
            </a:r>
            <a:r>
              <a:rPr lang="en-US" sz="2400" b="1" dirty="0"/>
              <a:t>information sharing </a:t>
            </a:r>
            <a:r>
              <a:rPr lang="en-US" sz="2400" dirty="0"/>
              <a:t>across agencies and services</a:t>
            </a:r>
          </a:p>
          <a:p>
            <a:r>
              <a:rPr lang="en-US" sz="2400" b="1" dirty="0" smtClean="0"/>
              <a:t>Duplicated </a:t>
            </a:r>
            <a:r>
              <a:rPr lang="en-US" sz="2400" b="1" dirty="0"/>
              <a:t>assessments </a:t>
            </a:r>
            <a:r>
              <a:rPr lang="en-US" sz="2400" dirty="0"/>
              <a:t>to identify needs and provision </a:t>
            </a:r>
          </a:p>
          <a:p>
            <a:r>
              <a:rPr lang="en-US" sz="2400" b="1" dirty="0" smtClean="0"/>
              <a:t>Poorly </a:t>
            </a:r>
            <a:r>
              <a:rPr lang="en-US" sz="2400" b="1" dirty="0" err="1" smtClean="0"/>
              <a:t>co-ordinated</a:t>
            </a:r>
            <a:r>
              <a:rPr lang="en-US" sz="2400" dirty="0" smtClean="0"/>
              <a:t> </a:t>
            </a:r>
            <a:r>
              <a:rPr lang="en-US" sz="2400" dirty="0"/>
              <a:t>activities across agencies</a:t>
            </a:r>
          </a:p>
          <a:p>
            <a:r>
              <a:rPr lang="en-US" sz="2400" dirty="0" smtClean="0"/>
              <a:t>Too </a:t>
            </a:r>
            <a:r>
              <a:rPr lang="en-US" sz="2400" dirty="0"/>
              <a:t>much ‘</a:t>
            </a:r>
            <a:r>
              <a:rPr lang="en-US" sz="2400" b="1" dirty="0"/>
              <a:t>buck-passing</a:t>
            </a:r>
            <a:r>
              <a:rPr lang="en-US" sz="2400" dirty="0"/>
              <a:t>’ and referring on of clients between agencies</a:t>
            </a:r>
          </a:p>
          <a:p>
            <a:r>
              <a:rPr lang="en-US" sz="2400" dirty="0" smtClean="0"/>
              <a:t>A </a:t>
            </a:r>
            <a:r>
              <a:rPr lang="en-US" sz="2400" b="1" dirty="0"/>
              <a:t>lack of continuity </a:t>
            </a:r>
            <a:r>
              <a:rPr lang="en-US" sz="2400" dirty="0"/>
              <a:t>and </a:t>
            </a:r>
            <a:r>
              <a:rPr lang="en-US" sz="2400" b="1" dirty="0" smtClean="0"/>
              <a:t>inconsistent </a:t>
            </a:r>
            <a:r>
              <a:rPr lang="en-US" sz="2400" dirty="0" smtClean="0"/>
              <a:t>levels </a:t>
            </a:r>
            <a:r>
              <a:rPr lang="en-US" sz="2400" dirty="0"/>
              <a:t>of service provision</a:t>
            </a:r>
          </a:p>
          <a:p>
            <a:r>
              <a:rPr lang="en-US" sz="2400" dirty="0" smtClean="0"/>
              <a:t>Unclear </a:t>
            </a:r>
            <a:r>
              <a:rPr lang="en-US" sz="2400" b="1" dirty="0" smtClean="0"/>
              <a:t>accountability</a:t>
            </a:r>
            <a:endParaRPr lang="en-US" sz="2400" dirty="0"/>
          </a:p>
          <a:p>
            <a:pPr marL="0" indent="0">
              <a:buNone/>
            </a:pPr>
            <a:r>
              <a:rPr lang="en-US" sz="2400" dirty="0" smtClean="0"/>
              <a:t>These lead to the following:</a:t>
            </a:r>
            <a:endParaRPr lang="en-US" sz="2400" dirty="0"/>
          </a:p>
          <a:p>
            <a:r>
              <a:rPr lang="en-US" sz="2400" b="1" dirty="0" smtClean="0"/>
              <a:t>Every </a:t>
            </a:r>
            <a:r>
              <a:rPr lang="en-US" sz="2400" b="1" dirty="0"/>
              <a:t>Child Matters (</a:t>
            </a:r>
            <a:r>
              <a:rPr lang="en-US" sz="2400" b="1" dirty="0" smtClean="0"/>
              <a:t>DfES, 2003) </a:t>
            </a:r>
            <a:r>
              <a:rPr lang="en-US" sz="2400" dirty="0" smtClean="0"/>
              <a:t>- </a:t>
            </a:r>
            <a:r>
              <a:rPr lang="en-US" sz="2400" dirty="0"/>
              <a:t>legislation in response to the </a:t>
            </a:r>
            <a:r>
              <a:rPr lang="en-US" sz="2400" dirty="0" smtClean="0"/>
              <a:t>Laming </a:t>
            </a:r>
            <a:r>
              <a:rPr lang="en-US" sz="2400" dirty="0"/>
              <a:t>inquiry into the </a:t>
            </a:r>
            <a:r>
              <a:rPr lang="en-US" sz="2400" dirty="0" smtClean="0"/>
              <a:t>death </a:t>
            </a:r>
            <a:r>
              <a:rPr lang="en-US" sz="2400" dirty="0"/>
              <a:t>of Victoria </a:t>
            </a:r>
            <a:r>
              <a:rPr lang="en-US" sz="2400" dirty="0" err="1" smtClean="0"/>
              <a:t>Climbié</a:t>
            </a:r>
            <a:endParaRPr lang="en-US" sz="2400" dirty="0"/>
          </a:p>
          <a:p>
            <a:r>
              <a:rPr lang="en-US" sz="2400" b="1" dirty="0" smtClean="0"/>
              <a:t>Children </a:t>
            </a:r>
            <a:r>
              <a:rPr lang="en-US" sz="2400" b="1" dirty="0"/>
              <a:t>Act </a:t>
            </a:r>
            <a:r>
              <a:rPr lang="en-US" sz="2400" b="1" dirty="0" smtClean="0"/>
              <a:t>2004 </a:t>
            </a:r>
            <a:r>
              <a:rPr lang="en-US" sz="2400" dirty="0" smtClean="0"/>
              <a:t>strengthened </a:t>
            </a:r>
            <a:r>
              <a:rPr lang="en-US" sz="2400" dirty="0"/>
              <a:t>the requirements for agencies to work together more closely in multidisciplinary teams</a:t>
            </a:r>
          </a:p>
          <a:p>
            <a:pPr marL="109728" indent="0">
              <a:buNone/>
            </a:pPr>
            <a:r>
              <a:rPr lang="en-US" sz="2400" dirty="0" smtClean="0"/>
              <a:t>                                                                                        (</a:t>
            </a:r>
            <a:r>
              <a:rPr lang="en-US" sz="2400" dirty="0"/>
              <a:t>Cheminais2009: 2)</a:t>
            </a:r>
            <a:r>
              <a:rPr lang="en-US" sz="2400" dirty="0" smtClean="0"/>
              <a:t>                    </a:t>
            </a:r>
          </a:p>
        </p:txBody>
      </p:sp>
      <p:sp>
        <p:nvSpPr>
          <p:cNvPr id="3" name="Title 2"/>
          <p:cNvSpPr>
            <a:spLocks noGrp="1"/>
          </p:cNvSpPr>
          <p:nvPr>
            <p:ph type="title"/>
          </p:nvPr>
        </p:nvSpPr>
        <p:spPr>
          <a:xfrm>
            <a:off x="457200" y="44624"/>
            <a:ext cx="8229600" cy="1143000"/>
          </a:xfrm>
        </p:spPr>
        <p:txBody>
          <a:bodyPr/>
          <a:lstStyle/>
          <a:p>
            <a:r>
              <a:rPr lang="en-GB" b="1" dirty="0" smtClean="0"/>
              <a:t>Problems</a:t>
            </a:r>
            <a:endParaRPr lang="en-US" b="1" dirty="0"/>
          </a:p>
        </p:txBody>
      </p:sp>
    </p:spTree>
    <p:extLst>
      <p:ext uri="{BB962C8B-B14F-4D97-AF65-F5344CB8AC3E}">
        <p14:creationId xmlns:p14="http://schemas.microsoft.com/office/powerpoint/2010/main" val="622844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altLang="en-US" dirty="0"/>
              <a:t>To improve information sharing</a:t>
            </a:r>
          </a:p>
          <a:p>
            <a:r>
              <a:rPr lang="en-GB" altLang="en-US" dirty="0"/>
              <a:t>Establishing a Common Assessment Framework</a:t>
            </a:r>
          </a:p>
          <a:p>
            <a:r>
              <a:rPr lang="en-GB" altLang="en-US" dirty="0"/>
              <a:t>Introducing a ‘lead professional’ system</a:t>
            </a:r>
          </a:p>
          <a:p>
            <a:r>
              <a:rPr lang="en-GB" altLang="en-US" dirty="0"/>
              <a:t>Establishing multi-disciplinary teams administering care ‘around the child’</a:t>
            </a:r>
          </a:p>
          <a:p>
            <a:r>
              <a:rPr lang="en-GB" altLang="en-US" dirty="0"/>
              <a:t>Co-location of services</a:t>
            </a:r>
          </a:p>
          <a:p>
            <a:endParaRPr lang="en-US" dirty="0"/>
          </a:p>
          <a:p>
            <a:endParaRPr lang="en-US" dirty="0"/>
          </a:p>
        </p:txBody>
      </p:sp>
      <p:sp>
        <p:nvSpPr>
          <p:cNvPr id="3" name="Title 2"/>
          <p:cNvSpPr>
            <a:spLocks noGrp="1"/>
          </p:cNvSpPr>
          <p:nvPr>
            <p:ph type="title"/>
          </p:nvPr>
        </p:nvSpPr>
        <p:spPr/>
        <p:txBody>
          <a:bodyPr/>
          <a:lstStyle/>
          <a:p>
            <a:r>
              <a:rPr lang="en-GB" b="1" dirty="0" smtClean="0"/>
              <a:t>Every Child Matters (2003)</a:t>
            </a:r>
            <a:endParaRPr lang="en-US" b="1" dirty="0"/>
          </a:p>
        </p:txBody>
      </p:sp>
    </p:spTree>
    <p:extLst>
      <p:ext uri="{BB962C8B-B14F-4D97-AF65-F5344CB8AC3E}">
        <p14:creationId xmlns:p14="http://schemas.microsoft.com/office/powerpoint/2010/main" val="3681749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12776"/>
            <a:ext cx="8229600" cy="4525963"/>
          </a:xfrm>
        </p:spPr>
        <p:txBody>
          <a:bodyPr>
            <a:normAutofit fontScale="85000" lnSpcReduction="20000"/>
          </a:bodyPr>
          <a:lstStyle/>
          <a:p>
            <a:pPr>
              <a:buNone/>
            </a:pPr>
            <a:r>
              <a:rPr lang="en-GB" altLang="en-US" sz="3600" dirty="0"/>
              <a:t>Children Act 2004 focused on five areas:</a:t>
            </a:r>
          </a:p>
          <a:p>
            <a:pPr>
              <a:buFont typeface="Wingdings" pitchFamily="2" charset="2"/>
              <a:buChar char="Ø"/>
            </a:pPr>
            <a:r>
              <a:rPr lang="en-GB" altLang="en-US" sz="2800" dirty="0"/>
              <a:t>Be healthy</a:t>
            </a:r>
          </a:p>
          <a:p>
            <a:pPr>
              <a:buFont typeface="Wingdings" pitchFamily="2" charset="2"/>
              <a:buChar char="Ø"/>
            </a:pPr>
            <a:r>
              <a:rPr lang="en-GB" altLang="en-US" sz="2800" dirty="0"/>
              <a:t>Stay safe</a:t>
            </a:r>
          </a:p>
          <a:p>
            <a:pPr>
              <a:buFont typeface="Wingdings" pitchFamily="2" charset="2"/>
              <a:buChar char="Ø"/>
            </a:pPr>
            <a:r>
              <a:rPr lang="en-GB" altLang="en-US" sz="2800" dirty="0"/>
              <a:t>Enjoy and achieve</a:t>
            </a:r>
          </a:p>
          <a:p>
            <a:pPr>
              <a:buFont typeface="Wingdings" pitchFamily="2" charset="2"/>
              <a:buChar char="Ø"/>
            </a:pPr>
            <a:r>
              <a:rPr lang="en-GB" altLang="en-US" sz="2800" dirty="0"/>
              <a:t>Make a positive contribution </a:t>
            </a:r>
          </a:p>
          <a:p>
            <a:pPr>
              <a:buFont typeface="Wingdings" pitchFamily="2" charset="2"/>
              <a:buChar char="Ø"/>
            </a:pPr>
            <a:r>
              <a:rPr lang="en-GB" altLang="en-US" sz="2800" dirty="0"/>
              <a:t>Achieve economic well-being </a:t>
            </a:r>
          </a:p>
          <a:p>
            <a:pPr>
              <a:buNone/>
            </a:pPr>
            <a:r>
              <a:rPr lang="en-GB" altLang="en-US" sz="3600" dirty="0"/>
              <a:t>Emphasised:</a:t>
            </a:r>
          </a:p>
          <a:p>
            <a:pPr>
              <a:buFont typeface="Wingdings" pitchFamily="2" charset="2"/>
              <a:buChar char="Ø"/>
            </a:pPr>
            <a:r>
              <a:rPr lang="en-GB" altLang="en-US" sz="2800" dirty="0"/>
              <a:t>Greater recognition of children’s rights</a:t>
            </a:r>
          </a:p>
          <a:p>
            <a:pPr>
              <a:buFont typeface="Wingdings" pitchFamily="2" charset="2"/>
              <a:buChar char="Ø"/>
            </a:pPr>
            <a:r>
              <a:rPr lang="en-GB" altLang="en-US" sz="2800" dirty="0"/>
              <a:t>Greater consultation</a:t>
            </a:r>
          </a:p>
          <a:p>
            <a:pPr>
              <a:buFont typeface="Wingdings" pitchFamily="2" charset="2"/>
              <a:buChar char="Ø"/>
            </a:pPr>
            <a:r>
              <a:rPr lang="en-GB" altLang="en-US" sz="2800" dirty="0"/>
              <a:t>Agencies working more closely together </a:t>
            </a:r>
          </a:p>
          <a:p>
            <a:pPr algn="r">
              <a:buNone/>
            </a:pPr>
            <a:r>
              <a:rPr lang="en-GB" altLang="en-US" sz="2800" dirty="0" smtClean="0"/>
              <a:t>                                                     </a:t>
            </a:r>
            <a:r>
              <a:rPr lang="en-GB" altLang="en-US" sz="2100" dirty="0" smtClean="0"/>
              <a:t>(</a:t>
            </a:r>
            <a:r>
              <a:rPr lang="en-GB" altLang="en-US" sz="2100" dirty="0"/>
              <a:t>Gasper, 2010:13)</a:t>
            </a:r>
          </a:p>
          <a:p>
            <a:endParaRPr lang="en-US" dirty="0"/>
          </a:p>
        </p:txBody>
      </p:sp>
      <p:sp>
        <p:nvSpPr>
          <p:cNvPr id="3" name="Title 2"/>
          <p:cNvSpPr>
            <a:spLocks noGrp="1"/>
          </p:cNvSpPr>
          <p:nvPr>
            <p:ph type="title"/>
          </p:nvPr>
        </p:nvSpPr>
        <p:spPr/>
        <p:txBody>
          <a:bodyPr/>
          <a:lstStyle/>
          <a:p>
            <a:r>
              <a:rPr lang="en-GB" b="1" dirty="0" smtClean="0"/>
              <a:t>Children Act 2004</a:t>
            </a:r>
            <a:endParaRPr lang="en-US" b="1" dirty="0"/>
          </a:p>
        </p:txBody>
      </p:sp>
    </p:spTree>
    <p:extLst>
      <p:ext uri="{BB962C8B-B14F-4D97-AF65-F5344CB8AC3E}">
        <p14:creationId xmlns:p14="http://schemas.microsoft.com/office/powerpoint/2010/main" val="2000906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altLang="en-US" sz="2400" b="1" dirty="0"/>
              <a:t>NAFWC12/07 - Safeguarding Children: Working Together Under the Children Act 2004 </a:t>
            </a:r>
          </a:p>
          <a:p>
            <a:pPr>
              <a:buFont typeface="Wingdings" pitchFamily="2" charset="2"/>
              <a:buChar char="Ø"/>
            </a:pPr>
            <a:r>
              <a:rPr lang="en-GB" altLang="en-US" sz="2400" dirty="0"/>
              <a:t>Working together to safeguard and promote the well-being of children</a:t>
            </a:r>
          </a:p>
          <a:p>
            <a:r>
              <a:rPr lang="en-GB" altLang="en-US" sz="2400" b="1" dirty="0"/>
              <a:t>Children and Families (Wales) Measure 2010 </a:t>
            </a:r>
          </a:p>
          <a:p>
            <a:pPr>
              <a:buFont typeface="Wingdings" pitchFamily="2" charset="2"/>
              <a:buChar char="Ø"/>
            </a:pPr>
            <a:r>
              <a:rPr lang="en-GB" altLang="en-US" sz="2400" dirty="0"/>
              <a:t>Child poverty, play and participation</a:t>
            </a:r>
          </a:p>
          <a:p>
            <a:pPr>
              <a:buFont typeface="Wingdings" pitchFamily="2" charset="2"/>
              <a:buChar char="Ø"/>
            </a:pPr>
            <a:r>
              <a:rPr lang="en-GB" altLang="en-US" sz="2400" dirty="0"/>
              <a:t>Child minding and day care</a:t>
            </a:r>
          </a:p>
          <a:p>
            <a:pPr>
              <a:buFont typeface="Wingdings" pitchFamily="2" charset="2"/>
              <a:buChar char="Ø"/>
            </a:pPr>
            <a:r>
              <a:rPr lang="en-GB" altLang="en-US" sz="2400" dirty="0"/>
              <a:t>Integrated family support teams  </a:t>
            </a:r>
          </a:p>
          <a:p>
            <a:endParaRPr lang="en-US" dirty="0"/>
          </a:p>
        </p:txBody>
      </p:sp>
      <p:sp>
        <p:nvSpPr>
          <p:cNvPr id="3" name="Title 2"/>
          <p:cNvSpPr>
            <a:spLocks noGrp="1"/>
          </p:cNvSpPr>
          <p:nvPr>
            <p:ph type="title"/>
          </p:nvPr>
        </p:nvSpPr>
        <p:spPr/>
        <p:txBody>
          <a:bodyPr/>
          <a:lstStyle/>
          <a:p>
            <a:r>
              <a:rPr lang="en-GB" b="1" dirty="0" smtClean="0"/>
              <a:t>Welsh Context</a:t>
            </a:r>
            <a:endParaRPr lang="en-US" b="1" dirty="0"/>
          </a:p>
        </p:txBody>
      </p:sp>
    </p:spTree>
    <p:extLst>
      <p:ext uri="{BB962C8B-B14F-4D97-AF65-F5344CB8AC3E}">
        <p14:creationId xmlns:p14="http://schemas.microsoft.com/office/powerpoint/2010/main" val="214547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12776"/>
            <a:ext cx="8229600" cy="4525963"/>
          </a:xfrm>
        </p:spPr>
        <p:txBody>
          <a:bodyPr>
            <a:normAutofit fontScale="85000" lnSpcReduction="10000"/>
          </a:bodyPr>
          <a:lstStyle/>
          <a:p>
            <a:pPr marL="0" indent="0">
              <a:buNone/>
            </a:pPr>
            <a:r>
              <a:rPr lang="en-GB" dirty="0"/>
              <a:t>a. Contributing towards preventing or delaying the development of people’s needs for care and support;</a:t>
            </a:r>
          </a:p>
          <a:p>
            <a:pPr marL="0" indent="0">
              <a:buNone/>
            </a:pPr>
            <a:r>
              <a:rPr lang="en-GB" dirty="0"/>
              <a:t>b. Reducing the needs for care and support of people who have such needs;</a:t>
            </a:r>
          </a:p>
          <a:p>
            <a:pPr marL="0" indent="0">
              <a:buNone/>
            </a:pPr>
            <a:r>
              <a:rPr lang="en-GB" dirty="0"/>
              <a:t>c. Promoting the upbringing of children by their families, where that is consistent with the well-being of children;</a:t>
            </a:r>
          </a:p>
          <a:p>
            <a:pPr marL="0" indent="0">
              <a:buNone/>
            </a:pPr>
            <a:r>
              <a:rPr lang="en-GB" dirty="0"/>
              <a:t>d. Minimising the effect on disabled people of their disabilities;</a:t>
            </a:r>
          </a:p>
          <a:p>
            <a:pPr marL="0" indent="0">
              <a:buNone/>
            </a:pPr>
            <a:r>
              <a:rPr lang="en-GB" dirty="0"/>
              <a:t>e. Contributing towards preventing people from suffering abuse or neglect</a:t>
            </a:r>
            <a:r>
              <a:rPr lang="en-GB" dirty="0" smtClean="0"/>
              <a:t>;</a:t>
            </a:r>
            <a:endParaRPr lang="en-GB" dirty="0"/>
          </a:p>
        </p:txBody>
      </p:sp>
      <p:sp>
        <p:nvSpPr>
          <p:cNvPr id="3" name="Title 2"/>
          <p:cNvSpPr>
            <a:spLocks noGrp="1"/>
          </p:cNvSpPr>
          <p:nvPr>
            <p:ph type="title"/>
          </p:nvPr>
        </p:nvSpPr>
        <p:spPr>
          <a:xfrm>
            <a:off x="457200" y="-27384"/>
            <a:ext cx="8229600" cy="720080"/>
          </a:xfrm>
        </p:spPr>
        <p:txBody>
          <a:bodyPr>
            <a:normAutofit fontScale="90000"/>
          </a:bodyPr>
          <a:lstStyle/>
          <a:p>
            <a:r>
              <a:rPr lang="en-GB" b="1" dirty="0" smtClean="0"/>
              <a:t>Welsh Context</a:t>
            </a:r>
            <a:endParaRPr lang="en-US" b="1" dirty="0"/>
          </a:p>
        </p:txBody>
      </p:sp>
      <p:sp>
        <p:nvSpPr>
          <p:cNvPr id="4" name="TextBox 3"/>
          <p:cNvSpPr txBox="1"/>
          <p:nvPr/>
        </p:nvSpPr>
        <p:spPr>
          <a:xfrm>
            <a:off x="251520" y="764704"/>
            <a:ext cx="6480720" cy="461665"/>
          </a:xfrm>
          <a:prstGeom prst="rect">
            <a:avLst/>
          </a:prstGeom>
          <a:noFill/>
        </p:spPr>
        <p:txBody>
          <a:bodyPr wrap="square" rtlCol="0">
            <a:spAutoFit/>
          </a:bodyPr>
          <a:lstStyle/>
          <a:p>
            <a:r>
              <a:rPr lang="en-GB" sz="2400" b="1" dirty="0" smtClean="0"/>
              <a:t>Social Services and Wellbeing (Wales) Act 2014</a:t>
            </a:r>
            <a:endParaRPr lang="en-GB" sz="2400" b="1" dirty="0"/>
          </a:p>
        </p:txBody>
      </p:sp>
    </p:spTree>
    <p:extLst>
      <p:ext uri="{BB962C8B-B14F-4D97-AF65-F5344CB8AC3E}">
        <p14:creationId xmlns:p14="http://schemas.microsoft.com/office/powerpoint/2010/main" val="1730780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12777"/>
            <a:ext cx="8229600" cy="576063"/>
          </a:xfrm>
        </p:spPr>
        <p:txBody>
          <a:bodyPr>
            <a:normAutofit lnSpcReduction="10000"/>
          </a:bodyPr>
          <a:lstStyle/>
          <a:p>
            <a:pPr marL="0" indent="0">
              <a:buNone/>
            </a:pPr>
            <a:r>
              <a:rPr lang="en-GB" dirty="0" smtClean="0"/>
              <a:t>f</a:t>
            </a:r>
            <a:r>
              <a:rPr lang="en-GB" dirty="0"/>
              <a:t>. Reducing the need for </a:t>
            </a:r>
            <a:r>
              <a:rPr lang="en-GB" dirty="0" smtClean="0"/>
              <a:t>–</a:t>
            </a:r>
            <a:endParaRPr lang="en-GB" dirty="0"/>
          </a:p>
        </p:txBody>
      </p:sp>
      <p:sp>
        <p:nvSpPr>
          <p:cNvPr id="3" name="Title 2"/>
          <p:cNvSpPr>
            <a:spLocks noGrp="1"/>
          </p:cNvSpPr>
          <p:nvPr>
            <p:ph type="title"/>
          </p:nvPr>
        </p:nvSpPr>
        <p:spPr>
          <a:xfrm>
            <a:off x="457200" y="-27384"/>
            <a:ext cx="8229600" cy="720080"/>
          </a:xfrm>
        </p:spPr>
        <p:txBody>
          <a:bodyPr>
            <a:normAutofit fontScale="90000"/>
          </a:bodyPr>
          <a:lstStyle/>
          <a:p>
            <a:r>
              <a:rPr lang="en-GB" b="1" dirty="0" smtClean="0"/>
              <a:t>Welsh Context</a:t>
            </a:r>
            <a:endParaRPr lang="en-US" b="1" dirty="0"/>
          </a:p>
        </p:txBody>
      </p:sp>
      <p:sp>
        <p:nvSpPr>
          <p:cNvPr id="4" name="TextBox 3"/>
          <p:cNvSpPr txBox="1"/>
          <p:nvPr/>
        </p:nvSpPr>
        <p:spPr>
          <a:xfrm>
            <a:off x="251520" y="764704"/>
            <a:ext cx="6480720" cy="461665"/>
          </a:xfrm>
          <a:prstGeom prst="rect">
            <a:avLst/>
          </a:prstGeom>
          <a:noFill/>
        </p:spPr>
        <p:txBody>
          <a:bodyPr wrap="square" rtlCol="0">
            <a:spAutoFit/>
          </a:bodyPr>
          <a:lstStyle/>
          <a:p>
            <a:r>
              <a:rPr lang="en-GB" sz="2400" b="1" dirty="0" smtClean="0"/>
              <a:t>Social Services and Wellbeing (Wales) Act 2014</a:t>
            </a:r>
            <a:endParaRPr lang="en-GB" sz="2400" b="1" dirty="0"/>
          </a:p>
        </p:txBody>
      </p:sp>
      <p:sp>
        <p:nvSpPr>
          <p:cNvPr id="5" name="TextBox 4"/>
          <p:cNvSpPr txBox="1"/>
          <p:nvPr/>
        </p:nvSpPr>
        <p:spPr>
          <a:xfrm>
            <a:off x="1043608" y="2276872"/>
            <a:ext cx="7643192" cy="3416320"/>
          </a:xfrm>
          <a:prstGeom prst="rect">
            <a:avLst/>
          </a:prstGeom>
          <a:noFill/>
        </p:spPr>
        <p:txBody>
          <a:bodyPr wrap="square" rtlCol="0">
            <a:spAutoFit/>
          </a:bodyPr>
          <a:lstStyle/>
          <a:p>
            <a:r>
              <a:rPr lang="en-GB" sz="2400" dirty="0" err="1" smtClean="0"/>
              <a:t>i</a:t>
            </a:r>
            <a:r>
              <a:rPr lang="en-GB" sz="2400" dirty="0" smtClean="0"/>
              <a:t>). </a:t>
            </a:r>
            <a:r>
              <a:rPr lang="en-GB" sz="2400" dirty="0"/>
              <a:t>Proceedings for care or supervision orders  under the Children Act 1989,</a:t>
            </a:r>
          </a:p>
          <a:p>
            <a:r>
              <a:rPr lang="en-GB" sz="2400" dirty="0" smtClean="0"/>
              <a:t>ii). </a:t>
            </a:r>
            <a:r>
              <a:rPr lang="en-GB" sz="2400" dirty="0"/>
              <a:t>Criminal proceedings against children</a:t>
            </a:r>
          </a:p>
          <a:p>
            <a:r>
              <a:rPr lang="en-GB" sz="2400" dirty="0" smtClean="0"/>
              <a:t>iii). </a:t>
            </a:r>
            <a:r>
              <a:rPr lang="en-GB" sz="2400" dirty="0"/>
              <a:t>Any family or other proceedings in relation to children which might lead to then being placed in local authority care, or</a:t>
            </a:r>
          </a:p>
          <a:p>
            <a:r>
              <a:rPr lang="en-GB" sz="2400" dirty="0" smtClean="0"/>
              <a:t>iv). </a:t>
            </a:r>
            <a:r>
              <a:rPr lang="en-GB" sz="2400" dirty="0"/>
              <a:t>Proceedings under the inherent jurisdiction of the High Court in relation to children;</a:t>
            </a:r>
          </a:p>
          <a:p>
            <a:endParaRPr lang="en-GB" sz="2400" dirty="0"/>
          </a:p>
        </p:txBody>
      </p:sp>
    </p:spTree>
    <p:extLst>
      <p:ext uri="{BB962C8B-B14F-4D97-AF65-F5344CB8AC3E}">
        <p14:creationId xmlns:p14="http://schemas.microsoft.com/office/powerpoint/2010/main" val="3801945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772816"/>
            <a:ext cx="8229600" cy="3096344"/>
          </a:xfrm>
        </p:spPr>
        <p:txBody>
          <a:bodyPr>
            <a:normAutofit/>
          </a:bodyPr>
          <a:lstStyle/>
          <a:p>
            <a:pPr marL="0" indent="0">
              <a:buNone/>
            </a:pPr>
            <a:r>
              <a:rPr lang="en-GB" sz="2800" dirty="0" smtClean="0"/>
              <a:t>g</a:t>
            </a:r>
            <a:r>
              <a:rPr lang="en-GB" sz="2800" dirty="0"/>
              <a:t>. Encouraging children not to commit criminal offences;</a:t>
            </a:r>
          </a:p>
          <a:p>
            <a:pPr marL="0" indent="0">
              <a:buNone/>
            </a:pPr>
            <a:r>
              <a:rPr lang="en-GB" sz="2800" dirty="0"/>
              <a:t>h. Avoiding the need for children to be placed in secure accommodation;</a:t>
            </a:r>
          </a:p>
          <a:p>
            <a:pPr marL="0" indent="0">
              <a:buNone/>
            </a:pPr>
            <a:r>
              <a:rPr lang="en-GB" sz="2800" dirty="0" err="1"/>
              <a:t>i</a:t>
            </a:r>
            <a:r>
              <a:rPr lang="en-GB" sz="2800" dirty="0"/>
              <a:t>. Enabling young people to live their lives as independently as possible.</a:t>
            </a:r>
            <a:endParaRPr lang="en-US" sz="2800" dirty="0"/>
          </a:p>
        </p:txBody>
      </p:sp>
      <p:sp>
        <p:nvSpPr>
          <p:cNvPr id="3" name="Title 2"/>
          <p:cNvSpPr>
            <a:spLocks noGrp="1"/>
          </p:cNvSpPr>
          <p:nvPr>
            <p:ph type="title"/>
          </p:nvPr>
        </p:nvSpPr>
        <p:spPr>
          <a:xfrm>
            <a:off x="457200" y="-27384"/>
            <a:ext cx="8229600" cy="720080"/>
          </a:xfrm>
        </p:spPr>
        <p:txBody>
          <a:bodyPr>
            <a:normAutofit fontScale="90000"/>
          </a:bodyPr>
          <a:lstStyle/>
          <a:p>
            <a:r>
              <a:rPr lang="en-GB" b="1" dirty="0" smtClean="0"/>
              <a:t>Welsh Context</a:t>
            </a:r>
            <a:endParaRPr lang="en-US" b="1" dirty="0"/>
          </a:p>
        </p:txBody>
      </p:sp>
      <p:sp>
        <p:nvSpPr>
          <p:cNvPr id="4" name="TextBox 3"/>
          <p:cNvSpPr txBox="1"/>
          <p:nvPr/>
        </p:nvSpPr>
        <p:spPr>
          <a:xfrm>
            <a:off x="251520" y="764704"/>
            <a:ext cx="6480720" cy="461665"/>
          </a:xfrm>
          <a:prstGeom prst="rect">
            <a:avLst/>
          </a:prstGeom>
          <a:noFill/>
        </p:spPr>
        <p:txBody>
          <a:bodyPr wrap="square" rtlCol="0">
            <a:spAutoFit/>
          </a:bodyPr>
          <a:lstStyle/>
          <a:p>
            <a:r>
              <a:rPr lang="en-GB" sz="2400" b="1" dirty="0" smtClean="0"/>
              <a:t>Social Services and Wellbeing (Wales) Act 2014</a:t>
            </a:r>
            <a:endParaRPr lang="en-GB" sz="2400" b="1" dirty="0"/>
          </a:p>
        </p:txBody>
      </p:sp>
    </p:spTree>
    <p:extLst>
      <p:ext uri="{BB962C8B-B14F-4D97-AF65-F5344CB8AC3E}">
        <p14:creationId xmlns:p14="http://schemas.microsoft.com/office/powerpoint/2010/main" val="1891310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908720"/>
            <a:ext cx="8229600" cy="432048"/>
          </a:xfrm>
        </p:spPr>
        <p:txBody>
          <a:bodyPr>
            <a:normAutofit lnSpcReduction="10000"/>
          </a:bodyPr>
          <a:lstStyle/>
          <a:p>
            <a:pPr marL="0" indent="0">
              <a:buNone/>
            </a:pPr>
            <a:r>
              <a:rPr lang="en-GB" altLang="en-US" sz="2400" b="1" dirty="0" smtClean="0"/>
              <a:t>Well-being of Future Generations (Wales) Act 2015</a:t>
            </a:r>
            <a:endParaRPr lang="en-GB" altLang="en-US" sz="2400" b="1" dirty="0"/>
          </a:p>
          <a:p>
            <a:pPr marL="0" indent="0">
              <a:buNone/>
            </a:pPr>
            <a:endParaRPr lang="en-US" dirty="0"/>
          </a:p>
        </p:txBody>
      </p:sp>
      <p:sp>
        <p:nvSpPr>
          <p:cNvPr id="3" name="Title 2"/>
          <p:cNvSpPr>
            <a:spLocks noGrp="1"/>
          </p:cNvSpPr>
          <p:nvPr>
            <p:ph type="title"/>
          </p:nvPr>
        </p:nvSpPr>
        <p:spPr>
          <a:xfrm>
            <a:off x="467544" y="116632"/>
            <a:ext cx="8229600" cy="706090"/>
          </a:xfrm>
        </p:spPr>
        <p:txBody>
          <a:bodyPr>
            <a:normAutofit fontScale="90000"/>
          </a:bodyPr>
          <a:lstStyle/>
          <a:p>
            <a:r>
              <a:rPr lang="en-GB" b="1" dirty="0" smtClean="0"/>
              <a:t>Welsh Context</a:t>
            </a:r>
            <a:endParaRPr lang="en-US" b="1" dirty="0"/>
          </a:p>
        </p:txBody>
      </p:sp>
      <p:sp>
        <p:nvSpPr>
          <p:cNvPr id="4" name="TextBox 3"/>
          <p:cNvSpPr txBox="1"/>
          <p:nvPr/>
        </p:nvSpPr>
        <p:spPr>
          <a:xfrm>
            <a:off x="611560" y="1340768"/>
            <a:ext cx="8208912" cy="3139321"/>
          </a:xfrm>
          <a:prstGeom prst="rect">
            <a:avLst/>
          </a:prstGeom>
          <a:noFill/>
        </p:spPr>
        <p:txBody>
          <a:bodyPr wrap="square" rtlCol="0">
            <a:spAutoFit/>
          </a:bodyPr>
          <a:lstStyle/>
          <a:p>
            <a:pPr marL="285750" indent="-285750">
              <a:buFont typeface="Arial" panose="020B0604020202020204" pitchFamily="34" charset="0"/>
              <a:buChar char="•"/>
            </a:pPr>
            <a:r>
              <a:rPr lang="en-GB" dirty="0"/>
              <a:t>The Act will make the public bodies listed in the Act think more about the long term, work better with people and communities and each other, look to prevent problems and take a more joined-up approach.</a:t>
            </a:r>
          </a:p>
          <a:p>
            <a:endParaRPr lang="en-GB" sz="1200" dirty="0"/>
          </a:p>
          <a:p>
            <a:pPr marL="285750" indent="-285750">
              <a:buFont typeface="Arial" panose="020B0604020202020204" pitchFamily="34" charset="0"/>
              <a:buChar char="•"/>
            </a:pPr>
            <a:r>
              <a:rPr lang="en-GB" dirty="0"/>
              <a:t>This new law will mean that, for the first time, public bodies listed in the Act must do what they do in a sustainable way.</a:t>
            </a:r>
          </a:p>
          <a:p>
            <a:endParaRPr lang="en-GB" sz="1200" dirty="0"/>
          </a:p>
          <a:p>
            <a:pPr marL="285750" indent="-285750">
              <a:buFont typeface="Arial" panose="020B0604020202020204" pitchFamily="34" charset="0"/>
              <a:buChar char="•"/>
            </a:pPr>
            <a:r>
              <a:rPr lang="en-GB" dirty="0"/>
              <a:t>Public bodies need to make sure that when making their decisions they take into account the impact they could have on people living their lives in Wales in the future.</a:t>
            </a:r>
          </a:p>
          <a:p>
            <a:endParaRPr lang="en-GB" sz="1200" dirty="0"/>
          </a:p>
          <a:p>
            <a:pPr marL="285750" indent="-285750">
              <a:buFont typeface="Arial" panose="020B0604020202020204" pitchFamily="34" charset="0"/>
              <a:buChar char="•"/>
            </a:pPr>
            <a:r>
              <a:rPr lang="en-GB" dirty="0"/>
              <a:t>It will expect them to</a:t>
            </a:r>
            <a:r>
              <a:rPr lang="en-GB" dirty="0" smtClean="0"/>
              <a:t>:</a:t>
            </a:r>
            <a:endParaRPr lang="en-GB" dirty="0"/>
          </a:p>
        </p:txBody>
      </p:sp>
      <p:sp>
        <p:nvSpPr>
          <p:cNvPr id="5" name="TextBox 4"/>
          <p:cNvSpPr txBox="1"/>
          <p:nvPr/>
        </p:nvSpPr>
        <p:spPr>
          <a:xfrm>
            <a:off x="1259632" y="4470556"/>
            <a:ext cx="6168133" cy="1754326"/>
          </a:xfrm>
          <a:prstGeom prst="rect">
            <a:avLst/>
          </a:prstGeom>
          <a:noFill/>
        </p:spPr>
        <p:txBody>
          <a:bodyPr wrap="square" rtlCol="0">
            <a:spAutoFit/>
          </a:bodyPr>
          <a:lstStyle/>
          <a:p>
            <a:pPr marL="285750" indent="-285750">
              <a:buFont typeface="Arial" panose="020B0604020202020204" pitchFamily="34" charset="0"/>
              <a:buChar char="•"/>
            </a:pPr>
            <a:r>
              <a:rPr lang="en-GB" dirty="0"/>
              <a:t>work together better</a:t>
            </a:r>
          </a:p>
          <a:p>
            <a:pPr marL="285750" indent="-285750">
              <a:buFont typeface="Arial" panose="020B0604020202020204" pitchFamily="34" charset="0"/>
              <a:buChar char="•"/>
            </a:pPr>
            <a:r>
              <a:rPr lang="en-GB" dirty="0"/>
              <a:t>involve people reflecting the diversity of our communities</a:t>
            </a:r>
          </a:p>
          <a:p>
            <a:pPr marL="285750" indent="-285750">
              <a:buFont typeface="Arial" panose="020B0604020202020204" pitchFamily="34" charset="0"/>
              <a:buChar char="•"/>
            </a:pPr>
            <a:r>
              <a:rPr lang="en-GB" dirty="0"/>
              <a:t>look to the long term as well as focusing on now</a:t>
            </a:r>
          </a:p>
          <a:p>
            <a:pPr marL="285750" indent="-285750">
              <a:buFont typeface="Arial" panose="020B0604020202020204" pitchFamily="34" charset="0"/>
              <a:buChar char="•"/>
            </a:pPr>
            <a:r>
              <a:rPr lang="en-GB" dirty="0"/>
              <a:t>take action to try and stop problems getting worse - or even stop them happening in the first place.</a:t>
            </a:r>
          </a:p>
          <a:p>
            <a:endParaRPr lang="en-GB" dirty="0"/>
          </a:p>
        </p:txBody>
      </p:sp>
      <p:sp>
        <p:nvSpPr>
          <p:cNvPr id="6" name="TextBox 5"/>
          <p:cNvSpPr txBox="1"/>
          <p:nvPr/>
        </p:nvSpPr>
        <p:spPr>
          <a:xfrm>
            <a:off x="2411760" y="5963272"/>
            <a:ext cx="5421288" cy="523220"/>
          </a:xfrm>
          <a:prstGeom prst="rect">
            <a:avLst/>
          </a:prstGeom>
          <a:noFill/>
        </p:spPr>
        <p:txBody>
          <a:bodyPr wrap="square" rtlCol="0">
            <a:spAutoFit/>
          </a:bodyPr>
          <a:lstStyle/>
          <a:p>
            <a:r>
              <a:rPr lang="en-GB" sz="1400" dirty="0">
                <a:hlinkClick r:id="rId2"/>
              </a:rPr>
              <a:t>http://gov.wales/topics/people-and-communities/people/future-generations-act/?</a:t>
            </a:r>
            <a:r>
              <a:rPr lang="en-GB" sz="1400" dirty="0" smtClean="0">
                <a:hlinkClick r:id="rId2"/>
              </a:rPr>
              <a:t>lang=en</a:t>
            </a:r>
            <a:r>
              <a:rPr lang="en-GB" sz="1400" dirty="0" smtClean="0"/>
              <a:t> </a:t>
            </a:r>
            <a:endParaRPr lang="en-GB" sz="1400" dirty="0"/>
          </a:p>
        </p:txBody>
      </p:sp>
      <p:sp>
        <p:nvSpPr>
          <p:cNvPr id="7" name="Action Button: Movie 6">
            <a:hlinkClick r:id="rId3" highlightClick="1"/>
          </p:cNvPr>
          <p:cNvSpPr/>
          <p:nvPr/>
        </p:nvSpPr>
        <p:spPr>
          <a:xfrm>
            <a:off x="7833048" y="6021288"/>
            <a:ext cx="864096" cy="576064"/>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69376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build="p"/>
      <p:bldP spid="5" grpId="0" build="p"/>
      <p:bldP spid="6" grpId="0"/>
      <p:bldP spid="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229600" cy="1143000"/>
          </a:xfrm>
        </p:spPr>
        <p:txBody>
          <a:bodyPr/>
          <a:lstStyle/>
          <a:p>
            <a:r>
              <a:rPr lang="en-GB" b="1" dirty="0" smtClean="0"/>
              <a:t>Welsh Context - Newport</a:t>
            </a:r>
            <a:endParaRPr lang="en-GB" b="1" dirty="0"/>
          </a:p>
        </p:txBody>
      </p:sp>
      <p:sp>
        <p:nvSpPr>
          <p:cNvPr id="3" name="TextBox 2"/>
          <p:cNvSpPr txBox="1"/>
          <p:nvPr/>
        </p:nvSpPr>
        <p:spPr>
          <a:xfrm>
            <a:off x="395536" y="1340768"/>
            <a:ext cx="8352928" cy="443198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smtClean="0"/>
              <a:t>In 2014 Newport City Council developed the ‘Team Around the Cluster’ approach</a:t>
            </a:r>
          </a:p>
          <a:p>
            <a:pPr marL="457200" indent="-457200">
              <a:spcBef>
                <a:spcPts val="600"/>
              </a:spcBef>
              <a:spcAft>
                <a:spcPts val="600"/>
              </a:spcAft>
              <a:buFont typeface="Arial" panose="020B0604020202020204" pitchFamily="34" charset="0"/>
              <a:buChar char="•"/>
            </a:pPr>
            <a:r>
              <a:rPr lang="en-GB" sz="2800" dirty="0" smtClean="0"/>
              <a:t>It is designed to identify needs in children and families before the needs reach crisis point</a:t>
            </a:r>
          </a:p>
          <a:p>
            <a:pPr marL="457200" indent="-457200">
              <a:spcBef>
                <a:spcPts val="600"/>
              </a:spcBef>
              <a:spcAft>
                <a:spcPts val="600"/>
              </a:spcAft>
              <a:buFont typeface="Arial" panose="020B0604020202020204" pitchFamily="34" charset="0"/>
              <a:buChar char="•"/>
            </a:pPr>
            <a:r>
              <a:rPr lang="en-GB" sz="2800" dirty="0" smtClean="0"/>
              <a:t>It is also designed to address many of the issues raised by the various reports into failings in support for people in need</a:t>
            </a:r>
          </a:p>
          <a:p>
            <a:pPr marL="457200" indent="-457200">
              <a:spcBef>
                <a:spcPts val="600"/>
              </a:spcBef>
              <a:spcAft>
                <a:spcPts val="600"/>
              </a:spcAft>
              <a:buFont typeface="Arial" panose="020B0604020202020204" pitchFamily="34" charset="0"/>
              <a:buChar char="•"/>
            </a:pPr>
            <a:r>
              <a:rPr lang="en-GB" sz="2800" dirty="0" smtClean="0"/>
              <a:t>As with all Local Authorities in Wales it assumes a four tiered model of need.</a:t>
            </a:r>
            <a:endParaRPr lang="en-GB" sz="2800" dirty="0"/>
          </a:p>
        </p:txBody>
      </p:sp>
    </p:spTree>
    <p:extLst>
      <p:ext uri="{BB962C8B-B14F-4D97-AF65-F5344CB8AC3E}">
        <p14:creationId xmlns:p14="http://schemas.microsoft.com/office/powerpoint/2010/main" val="1680842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b="1" dirty="0" smtClean="0"/>
              <a:t>The Four Tier Model of Need</a:t>
            </a:r>
            <a:endParaRPr lang="en-GB" b="1" dirty="0"/>
          </a:p>
        </p:txBody>
      </p:sp>
      <p:graphicFrame>
        <p:nvGraphicFramePr>
          <p:cNvPr id="3" name="Diagram 2"/>
          <p:cNvGraphicFramePr/>
          <p:nvPr>
            <p:extLst>
              <p:ext uri="{D42A27DB-BD31-4B8C-83A1-F6EECF244321}">
                <p14:modId xmlns:p14="http://schemas.microsoft.com/office/powerpoint/2010/main" val="2328744574"/>
              </p:ext>
            </p:extLst>
          </p:nvPr>
        </p:nvGraphicFramePr>
        <p:xfrm>
          <a:off x="1187624" y="1124744"/>
          <a:ext cx="6984776" cy="48245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1309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graphicEl>
                                              <a:dgm id="{4CF11654-77C2-445E-8AF2-ADCF3DA4F686}"/>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graphicEl>
                                              <a:dgm id="{E44E384B-F87E-4AE4-A12A-F5BDA28B02A2}"/>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graphicEl>
                                              <a:dgm id="{68E6E13B-BE12-400C-9A0C-0AA1AE303D7A}"/>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graphicEl>
                                              <a:dgm id="{F71430FE-13D9-46B7-8C40-F6F233F30DA1}"/>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uiExpand="1">
        <p:bldSub>
          <a:bldDgm bld="one" rev="1"/>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721"/>
            <a:ext cx="8229600" cy="778098"/>
          </a:xfrm>
        </p:spPr>
        <p:txBody>
          <a:bodyPr>
            <a:normAutofit/>
          </a:bodyPr>
          <a:lstStyle/>
          <a:p>
            <a:r>
              <a:rPr lang="en-GB" sz="2800" b="1" dirty="0" smtClean="0"/>
              <a:t>Team Around the Cluster - Supporting Need</a:t>
            </a:r>
            <a:endParaRPr lang="en-GB" sz="2800" b="1"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742096"/>
            <a:ext cx="8135485" cy="6115904"/>
          </a:xfrm>
          <a:prstGeom prst="rect">
            <a:avLst/>
          </a:prstGeom>
        </p:spPr>
      </p:pic>
    </p:spTree>
    <p:extLst>
      <p:ext uri="{BB962C8B-B14F-4D97-AF65-F5344CB8AC3E}">
        <p14:creationId xmlns:p14="http://schemas.microsoft.com/office/powerpoint/2010/main" val="2042536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8721"/>
            <a:ext cx="8229600" cy="778098"/>
          </a:xfrm>
        </p:spPr>
        <p:txBody>
          <a:bodyPr>
            <a:normAutofit/>
          </a:bodyPr>
          <a:lstStyle/>
          <a:p>
            <a:r>
              <a:rPr lang="en-GB" sz="2800" b="1" dirty="0" smtClean="0"/>
              <a:t>Team Around the Cluster - Supporting Need</a:t>
            </a:r>
            <a:endParaRPr lang="en-GB" sz="2800" b="1"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4257" y="751623"/>
            <a:ext cx="8135485" cy="6106377"/>
          </a:xfrm>
          <a:prstGeom prst="rect">
            <a:avLst/>
          </a:prstGeom>
        </p:spPr>
      </p:pic>
    </p:spTree>
    <p:extLst>
      <p:ext uri="{BB962C8B-B14F-4D97-AF65-F5344CB8AC3E}">
        <p14:creationId xmlns:p14="http://schemas.microsoft.com/office/powerpoint/2010/main" val="1904779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8721"/>
            <a:ext cx="8229600" cy="778098"/>
          </a:xfrm>
        </p:spPr>
        <p:txBody>
          <a:bodyPr>
            <a:normAutofit/>
          </a:bodyPr>
          <a:lstStyle/>
          <a:p>
            <a:r>
              <a:rPr lang="en-GB" sz="2800" b="1" dirty="0" smtClean="0"/>
              <a:t>Team Around the Cluster - Supporting Need</a:t>
            </a:r>
            <a:endParaRPr lang="en-GB" sz="2800" b="1"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4257" y="780202"/>
            <a:ext cx="8135485" cy="6077798"/>
          </a:xfrm>
          <a:prstGeom prst="rect">
            <a:avLst/>
          </a:prstGeom>
        </p:spPr>
      </p:pic>
    </p:spTree>
    <p:extLst>
      <p:ext uri="{BB962C8B-B14F-4D97-AF65-F5344CB8AC3E}">
        <p14:creationId xmlns:p14="http://schemas.microsoft.com/office/powerpoint/2010/main" val="298548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778098"/>
          </a:xfrm>
        </p:spPr>
        <p:txBody>
          <a:bodyPr/>
          <a:lstStyle/>
          <a:p>
            <a:r>
              <a:rPr lang="en-GB" b="1" dirty="0" smtClean="0"/>
              <a:t>Analysis of Cabinet </a:t>
            </a:r>
            <a:r>
              <a:rPr lang="en-GB" b="1" dirty="0"/>
              <a:t>R</a:t>
            </a:r>
            <a:r>
              <a:rPr lang="en-GB" b="1" dirty="0" smtClean="0"/>
              <a:t>eport</a:t>
            </a:r>
            <a:endParaRPr lang="en-GB" b="1" dirty="0"/>
          </a:p>
        </p:txBody>
      </p:sp>
      <p:sp>
        <p:nvSpPr>
          <p:cNvPr id="3" name="TextBox 2"/>
          <p:cNvSpPr txBox="1"/>
          <p:nvPr/>
        </p:nvSpPr>
        <p:spPr>
          <a:xfrm>
            <a:off x="395536" y="1052736"/>
            <a:ext cx="3456384" cy="523220"/>
          </a:xfrm>
          <a:prstGeom prst="rect">
            <a:avLst/>
          </a:prstGeom>
          <a:noFill/>
        </p:spPr>
        <p:txBody>
          <a:bodyPr wrap="square" rtlCol="0">
            <a:spAutoFit/>
          </a:bodyPr>
          <a:lstStyle/>
          <a:p>
            <a:r>
              <a:rPr lang="en-GB" sz="2800" b="1" dirty="0" smtClean="0"/>
              <a:t>Group Activity</a:t>
            </a:r>
            <a:endParaRPr lang="en-GB" sz="2800" b="1" dirty="0"/>
          </a:p>
        </p:txBody>
      </p:sp>
      <p:sp>
        <p:nvSpPr>
          <p:cNvPr id="4" name="TextBox 3"/>
          <p:cNvSpPr txBox="1"/>
          <p:nvPr/>
        </p:nvSpPr>
        <p:spPr>
          <a:xfrm>
            <a:off x="755576" y="1772816"/>
            <a:ext cx="7776864" cy="830997"/>
          </a:xfrm>
          <a:prstGeom prst="rect">
            <a:avLst/>
          </a:prstGeom>
          <a:noFill/>
        </p:spPr>
        <p:txBody>
          <a:bodyPr wrap="square" rtlCol="0">
            <a:spAutoFit/>
          </a:bodyPr>
          <a:lstStyle/>
          <a:p>
            <a:r>
              <a:rPr lang="en-GB" sz="2400" dirty="0" smtClean="0"/>
              <a:t>In groups, read through the Newport City Council Cabinet Report.</a:t>
            </a:r>
          </a:p>
        </p:txBody>
      </p:sp>
      <p:sp>
        <p:nvSpPr>
          <p:cNvPr id="5" name="TextBox 4"/>
          <p:cNvSpPr txBox="1"/>
          <p:nvPr/>
        </p:nvSpPr>
        <p:spPr>
          <a:xfrm>
            <a:off x="755576" y="2759804"/>
            <a:ext cx="7776864" cy="1200329"/>
          </a:xfrm>
          <a:prstGeom prst="rect">
            <a:avLst/>
          </a:prstGeom>
          <a:noFill/>
        </p:spPr>
        <p:txBody>
          <a:bodyPr wrap="square" rtlCol="0">
            <a:spAutoFit/>
          </a:bodyPr>
          <a:lstStyle/>
          <a:p>
            <a:r>
              <a:rPr lang="en-GB" sz="2400" dirty="0" smtClean="0"/>
              <a:t>Using the handout, identify the measures taken (if any) to address the issues with multi-agency working that we have already discussed</a:t>
            </a:r>
          </a:p>
        </p:txBody>
      </p:sp>
      <p:sp>
        <p:nvSpPr>
          <p:cNvPr id="6" name="TextBox 5"/>
          <p:cNvSpPr txBox="1"/>
          <p:nvPr/>
        </p:nvSpPr>
        <p:spPr>
          <a:xfrm>
            <a:off x="755576" y="4739046"/>
            <a:ext cx="7776864" cy="461665"/>
          </a:xfrm>
          <a:prstGeom prst="rect">
            <a:avLst/>
          </a:prstGeom>
          <a:noFill/>
        </p:spPr>
        <p:txBody>
          <a:bodyPr wrap="square" rtlCol="0">
            <a:spAutoFit/>
          </a:bodyPr>
          <a:lstStyle/>
          <a:p>
            <a:r>
              <a:rPr lang="en-GB" sz="2400" dirty="0" smtClean="0"/>
              <a:t>Feedback to your tutor.</a:t>
            </a:r>
          </a:p>
        </p:txBody>
      </p:sp>
      <p:pic>
        <p:nvPicPr>
          <p:cNvPr id="7" name="Picture 6">
            <a:hlinkClick r:id="rId2" action="ppaction://hlinkfi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01614" y="5229200"/>
            <a:ext cx="1108491" cy="1108491"/>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244409" y="1829919"/>
            <a:ext cx="628442" cy="628442"/>
          </a:xfrm>
          <a:prstGeom prst="rect">
            <a:avLst/>
          </a:prstGeom>
        </p:spPr>
      </p:pic>
      <p:pic>
        <p:nvPicPr>
          <p:cNvPr id="9" name="Picture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47285" y="4049734"/>
            <a:ext cx="676443" cy="676443"/>
          </a:xfrm>
          <a:prstGeom prst="rect">
            <a:avLst/>
          </a:prstGeom>
        </p:spPr>
      </p:pic>
      <p:sp>
        <p:nvSpPr>
          <p:cNvPr id="11" name="TextBox 10"/>
          <p:cNvSpPr txBox="1"/>
          <p:nvPr/>
        </p:nvSpPr>
        <p:spPr>
          <a:xfrm>
            <a:off x="2267744" y="4149080"/>
            <a:ext cx="6408712" cy="369332"/>
          </a:xfrm>
          <a:prstGeom prst="rect">
            <a:avLst/>
          </a:prstGeom>
          <a:noFill/>
        </p:spPr>
        <p:txBody>
          <a:bodyPr wrap="square" rtlCol="0">
            <a:spAutoFit/>
          </a:bodyPr>
          <a:lstStyle/>
          <a:p>
            <a:r>
              <a:rPr lang="en-GB" dirty="0" smtClean="0"/>
              <a:t>Guided Study Activity: Analysing a model of multi-agency working</a:t>
            </a:r>
            <a:endParaRPr lang="en-GB" dirty="0"/>
          </a:p>
        </p:txBody>
      </p:sp>
    </p:spTree>
    <p:extLst>
      <p:ext uri="{BB962C8B-B14F-4D97-AF65-F5344CB8AC3E}">
        <p14:creationId xmlns:p14="http://schemas.microsoft.com/office/powerpoint/2010/main" val="3505322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11"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US" dirty="0"/>
              <a:t>Youth work, social work &amp; health work </a:t>
            </a:r>
            <a:r>
              <a:rPr lang="en-US" dirty="0" smtClean="0"/>
              <a:t>– </a:t>
            </a:r>
            <a:r>
              <a:rPr lang="en-US" dirty="0"/>
              <a:t>trend in policy development within the UK </a:t>
            </a:r>
          </a:p>
          <a:p>
            <a:r>
              <a:rPr lang="en-US" dirty="0" smtClean="0"/>
              <a:t>Professionals </a:t>
            </a:r>
            <a:r>
              <a:rPr lang="en-US" dirty="0"/>
              <a:t>are expected to </a:t>
            </a:r>
            <a:r>
              <a:rPr lang="en-US" b="1" dirty="0"/>
              <a:t>work </a:t>
            </a:r>
            <a:r>
              <a:rPr lang="en-US" b="1" dirty="0" smtClean="0"/>
              <a:t>together </a:t>
            </a:r>
            <a:r>
              <a:rPr lang="en-US" dirty="0" smtClean="0"/>
              <a:t>and </a:t>
            </a:r>
            <a:r>
              <a:rPr lang="en-US" dirty="0"/>
              <a:t>share their expertise and skills.</a:t>
            </a:r>
          </a:p>
          <a:p>
            <a:r>
              <a:rPr lang="en-US" dirty="0" smtClean="0"/>
              <a:t>This </a:t>
            </a:r>
            <a:r>
              <a:rPr lang="en-US" dirty="0"/>
              <a:t>can have </a:t>
            </a:r>
            <a:r>
              <a:rPr lang="en-US" b="1" dirty="0" smtClean="0"/>
              <a:t>positive </a:t>
            </a:r>
            <a:r>
              <a:rPr lang="en-US" dirty="0" smtClean="0"/>
              <a:t>outcomes</a:t>
            </a:r>
            <a:r>
              <a:rPr lang="en-US" dirty="0"/>
              <a:t>:</a:t>
            </a:r>
          </a:p>
          <a:p>
            <a:pPr lvl="1"/>
            <a:r>
              <a:rPr lang="en-US" dirty="0" smtClean="0"/>
              <a:t>New </a:t>
            </a:r>
            <a:r>
              <a:rPr lang="en-US" dirty="0"/>
              <a:t>ways of working can be developed.</a:t>
            </a:r>
          </a:p>
          <a:p>
            <a:r>
              <a:rPr lang="en-US" dirty="0" smtClean="0"/>
              <a:t>BUT </a:t>
            </a:r>
            <a:r>
              <a:rPr lang="en-US" dirty="0"/>
              <a:t>some may feel </a:t>
            </a:r>
            <a:r>
              <a:rPr lang="en-US" dirty="0" smtClean="0"/>
              <a:t>their </a:t>
            </a:r>
            <a:r>
              <a:rPr lang="en-US" dirty="0"/>
              <a:t>‘unique’ </a:t>
            </a:r>
            <a:r>
              <a:rPr lang="en-US" dirty="0" smtClean="0"/>
              <a:t>skills </a:t>
            </a:r>
            <a:r>
              <a:rPr lang="en-US" dirty="0"/>
              <a:t>are </a:t>
            </a:r>
            <a:r>
              <a:rPr lang="en-US" b="1" dirty="0" smtClean="0"/>
              <a:t>downgraded </a:t>
            </a:r>
            <a:r>
              <a:rPr lang="en-US" dirty="0" smtClean="0"/>
              <a:t>or </a:t>
            </a:r>
            <a:r>
              <a:rPr lang="en-US" b="1" dirty="0" smtClean="0"/>
              <a:t>lost</a:t>
            </a:r>
            <a:endParaRPr lang="en-US" dirty="0"/>
          </a:p>
          <a:p>
            <a:pPr marL="109728" indent="0" algn="r">
              <a:buNone/>
            </a:pPr>
            <a:r>
              <a:rPr lang="en-US" sz="1700" dirty="0" smtClean="0"/>
              <a:t>                                               (</a:t>
            </a:r>
            <a:r>
              <a:rPr lang="en-US" sz="1700" dirty="0"/>
              <a:t>Tucker </a:t>
            </a:r>
            <a:r>
              <a:rPr lang="en-US" sz="1700" i="1" dirty="0"/>
              <a:t>cited </a:t>
            </a:r>
            <a:r>
              <a:rPr lang="en-US" sz="1700" i="1" dirty="0" smtClean="0"/>
              <a:t>in </a:t>
            </a:r>
            <a:r>
              <a:rPr lang="en-US" sz="1700" dirty="0" smtClean="0"/>
              <a:t>Harrison </a:t>
            </a:r>
            <a:r>
              <a:rPr lang="en-US" sz="1700" dirty="0"/>
              <a:t>&amp; White 2005:208)</a:t>
            </a:r>
          </a:p>
        </p:txBody>
      </p:sp>
      <p:sp>
        <p:nvSpPr>
          <p:cNvPr id="3" name="Title 2"/>
          <p:cNvSpPr>
            <a:spLocks noGrp="1"/>
          </p:cNvSpPr>
          <p:nvPr>
            <p:ph type="title"/>
          </p:nvPr>
        </p:nvSpPr>
        <p:spPr/>
        <p:txBody>
          <a:bodyPr/>
          <a:lstStyle/>
          <a:p>
            <a:r>
              <a:rPr lang="en-GB" b="1" dirty="0" smtClean="0"/>
              <a:t>‘Joined-up ‘ services</a:t>
            </a:r>
            <a:endParaRPr lang="en-US" b="1" dirty="0"/>
          </a:p>
        </p:txBody>
      </p:sp>
    </p:spTree>
    <p:extLst>
      <p:ext uri="{BB962C8B-B14F-4D97-AF65-F5344CB8AC3E}">
        <p14:creationId xmlns:p14="http://schemas.microsoft.com/office/powerpoint/2010/main" val="3413267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836712"/>
            <a:ext cx="8229600" cy="4525963"/>
          </a:xfrm>
        </p:spPr>
        <p:txBody>
          <a:bodyPr>
            <a:noAutofit/>
          </a:bodyPr>
          <a:lstStyle/>
          <a:p>
            <a:r>
              <a:rPr lang="en-US" sz="2400" dirty="0"/>
              <a:t>Each of the key agencies has their </a:t>
            </a:r>
            <a:r>
              <a:rPr lang="en-US" sz="2400" b="1" dirty="0"/>
              <a:t>own language </a:t>
            </a:r>
            <a:r>
              <a:rPr lang="en-US" sz="2400" dirty="0"/>
              <a:t>and </a:t>
            </a:r>
            <a:r>
              <a:rPr lang="en-US" sz="2400" b="1" dirty="0" smtClean="0"/>
              <a:t>jargon</a:t>
            </a:r>
            <a:r>
              <a:rPr lang="en-US" sz="2400" dirty="0" smtClean="0"/>
              <a:t>:</a:t>
            </a:r>
            <a:endParaRPr lang="en-US" sz="2400" dirty="0"/>
          </a:p>
          <a:p>
            <a:r>
              <a:rPr lang="en-US" sz="2400" dirty="0" smtClean="0"/>
              <a:t>Community </a:t>
            </a:r>
            <a:r>
              <a:rPr lang="en-US" sz="2400" dirty="0"/>
              <a:t>Work, Education, Social Services, Health, Housing, Police, Family Support, Counselling Services </a:t>
            </a:r>
            <a:r>
              <a:rPr lang="en-US" sz="2400" dirty="0" err="1"/>
              <a:t>etc</a:t>
            </a:r>
            <a:r>
              <a:rPr lang="en-US" sz="2400" dirty="0"/>
              <a:t> etc…</a:t>
            </a:r>
          </a:p>
          <a:p>
            <a:r>
              <a:rPr lang="en-US" sz="2400" dirty="0" smtClean="0"/>
              <a:t>Complexities </a:t>
            </a:r>
            <a:r>
              <a:rPr lang="en-US" sz="2400" dirty="0"/>
              <a:t>of practitioners ‘working together’ not helped by </a:t>
            </a:r>
            <a:r>
              <a:rPr lang="en-US" sz="2400" b="1" dirty="0"/>
              <a:t>proliferation of terminology </a:t>
            </a:r>
            <a:r>
              <a:rPr lang="en-US" sz="2400" dirty="0"/>
              <a:t>used to describe it. </a:t>
            </a:r>
          </a:p>
          <a:p>
            <a:r>
              <a:rPr lang="en-US" sz="2400" dirty="0" smtClean="0"/>
              <a:t>‘</a:t>
            </a:r>
            <a:r>
              <a:rPr lang="en-US" sz="2400" b="1" dirty="0"/>
              <a:t>Conceptual hybridity</a:t>
            </a:r>
            <a:r>
              <a:rPr lang="en-US" sz="2400" dirty="0"/>
              <a:t>’ : one concept being grafted onto another </a:t>
            </a:r>
            <a:r>
              <a:rPr lang="en-US" sz="2400" b="1" dirty="0"/>
              <a:t>= confusion</a:t>
            </a:r>
            <a:r>
              <a:rPr lang="en-US" sz="2400" dirty="0"/>
              <a:t>!</a:t>
            </a:r>
          </a:p>
          <a:p>
            <a:r>
              <a:rPr lang="en-US" sz="2400" dirty="0" smtClean="0"/>
              <a:t>Multi-agency/inter-agency/Trans-agency</a:t>
            </a:r>
            <a:endParaRPr lang="en-US" sz="2400" dirty="0"/>
          </a:p>
          <a:p>
            <a:r>
              <a:rPr lang="en-US" sz="2400" dirty="0" smtClean="0"/>
              <a:t>Multi-professional/inter-disciplinary</a:t>
            </a:r>
            <a:endParaRPr lang="en-US" sz="2400" dirty="0"/>
          </a:p>
          <a:p>
            <a:r>
              <a:rPr lang="en-US" sz="2400" dirty="0" smtClean="0"/>
              <a:t>Coordination/cooperation/collaboration/partnerships</a:t>
            </a:r>
            <a:endParaRPr lang="en-US" sz="2400" dirty="0"/>
          </a:p>
          <a:p>
            <a:r>
              <a:rPr lang="en-US" sz="2400" dirty="0" smtClean="0"/>
              <a:t>‘</a:t>
            </a:r>
            <a:r>
              <a:rPr lang="en-US" sz="2400" dirty="0"/>
              <a:t>Joined-up-thinking’ and ‘joined-up-working’</a:t>
            </a:r>
          </a:p>
          <a:p>
            <a:r>
              <a:rPr lang="en-US" sz="2400" dirty="0" smtClean="0"/>
              <a:t>Cross-boundary </a:t>
            </a:r>
            <a:r>
              <a:rPr lang="en-US" sz="2400" dirty="0"/>
              <a:t>working/networks/integrated working</a:t>
            </a:r>
          </a:p>
          <a:p>
            <a:pPr marL="109728" indent="0">
              <a:buNone/>
            </a:pPr>
            <a:r>
              <a:rPr lang="en-US" sz="2400" i="1" dirty="0" smtClean="0"/>
              <a:t>                                                                             </a:t>
            </a:r>
          </a:p>
          <a:p>
            <a:pPr marL="109728" indent="0" algn="r">
              <a:buNone/>
            </a:pPr>
            <a:r>
              <a:rPr lang="en-US" sz="2400" i="1" dirty="0"/>
              <a:t> </a:t>
            </a:r>
            <a:r>
              <a:rPr lang="en-US" sz="2400" i="1" dirty="0" smtClean="0"/>
              <a:t>                                                                                 </a:t>
            </a:r>
            <a:r>
              <a:rPr lang="en-US" sz="2000" i="1" dirty="0" smtClean="0"/>
              <a:t>Foley </a:t>
            </a:r>
            <a:r>
              <a:rPr lang="en-US" sz="2000" i="1" dirty="0"/>
              <a:t>and </a:t>
            </a:r>
            <a:r>
              <a:rPr lang="en-US" sz="2000" i="1" dirty="0" err="1"/>
              <a:t>Rixon</a:t>
            </a:r>
            <a:r>
              <a:rPr lang="en-US" sz="2000" i="1" dirty="0"/>
              <a:t>(2008</a:t>
            </a:r>
            <a:r>
              <a:rPr lang="en-US" sz="2400" i="1" dirty="0"/>
              <a:t>)</a:t>
            </a:r>
            <a:endParaRPr lang="en-US" sz="2400" dirty="0"/>
          </a:p>
        </p:txBody>
      </p:sp>
      <p:sp>
        <p:nvSpPr>
          <p:cNvPr id="3" name="Title 2"/>
          <p:cNvSpPr>
            <a:spLocks noGrp="1"/>
          </p:cNvSpPr>
          <p:nvPr>
            <p:ph type="title"/>
          </p:nvPr>
        </p:nvSpPr>
        <p:spPr>
          <a:xfrm>
            <a:off x="457200" y="-27384"/>
            <a:ext cx="8229600" cy="1143000"/>
          </a:xfrm>
        </p:spPr>
        <p:txBody>
          <a:bodyPr>
            <a:normAutofit fontScale="90000"/>
          </a:bodyPr>
          <a:lstStyle/>
          <a:p>
            <a:r>
              <a:rPr lang="en-GB" b="1" dirty="0" smtClean="0"/>
              <a:t>The Concept of MAW: Terminology</a:t>
            </a:r>
            <a:endParaRPr lang="en-US" b="1" dirty="0"/>
          </a:p>
        </p:txBody>
      </p:sp>
    </p:spTree>
    <p:extLst>
      <p:ext uri="{BB962C8B-B14F-4D97-AF65-F5344CB8AC3E}">
        <p14:creationId xmlns:p14="http://schemas.microsoft.com/office/powerpoint/2010/main" val="144832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052736"/>
            <a:ext cx="8229600" cy="4525963"/>
          </a:xfrm>
        </p:spPr>
        <p:txBody>
          <a:bodyPr>
            <a:noAutofit/>
          </a:bodyPr>
          <a:lstStyle/>
          <a:p>
            <a:r>
              <a:rPr lang="en-US" sz="2800" dirty="0"/>
              <a:t>‘</a:t>
            </a:r>
            <a:r>
              <a:rPr lang="en-US" sz="2800" b="1" dirty="0"/>
              <a:t>Partnership</a:t>
            </a:r>
            <a:r>
              <a:rPr lang="en-US" sz="2800" dirty="0"/>
              <a:t>’: risen to prominence in </a:t>
            </a:r>
            <a:r>
              <a:rPr lang="en-US" sz="2800" b="1" dirty="0"/>
              <a:t>government strategy</a:t>
            </a:r>
            <a:r>
              <a:rPr lang="en-US" sz="2800" dirty="0"/>
              <a:t>:</a:t>
            </a:r>
          </a:p>
          <a:p>
            <a:r>
              <a:rPr lang="en-US" sz="2800" b="1" dirty="0" smtClean="0"/>
              <a:t>1997 </a:t>
            </a:r>
            <a:r>
              <a:rPr lang="en-US" sz="2800" b="1" dirty="0" err="1"/>
              <a:t>L</a:t>
            </a:r>
            <a:r>
              <a:rPr lang="en-US" sz="2800" b="1" dirty="0" err="1" smtClean="0"/>
              <a:t>abour</a:t>
            </a:r>
            <a:r>
              <a:rPr lang="en-US" sz="2800" b="1" dirty="0" smtClean="0"/>
              <a:t> </a:t>
            </a:r>
            <a:r>
              <a:rPr lang="en-US" sz="2800" b="1" dirty="0"/>
              <a:t>G</a:t>
            </a:r>
            <a:r>
              <a:rPr lang="en-US" sz="2800" b="1" dirty="0" smtClean="0"/>
              <a:t>ov</a:t>
            </a:r>
            <a:r>
              <a:rPr lang="en-US" sz="2800" b="1" dirty="0"/>
              <a:t>. </a:t>
            </a:r>
            <a:r>
              <a:rPr lang="en-US" sz="2800" dirty="0"/>
              <a:t>often delivered through ‘partnerships’ e.g. ‘Sure Start’.</a:t>
            </a:r>
          </a:p>
          <a:p>
            <a:r>
              <a:rPr lang="en-US" sz="2800" dirty="0" smtClean="0"/>
              <a:t>Required </a:t>
            </a:r>
            <a:r>
              <a:rPr lang="en-US" sz="2800" dirty="0"/>
              <a:t>bringing together of all stakeholders in statutory, voluntary, and private sector, but also parents and </a:t>
            </a:r>
            <a:r>
              <a:rPr lang="en-US" sz="2800" dirty="0" err="1"/>
              <a:t>carers</a:t>
            </a:r>
            <a:r>
              <a:rPr lang="en-US" sz="2800" dirty="0"/>
              <a:t>.</a:t>
            </a:r>
          </a:p>
          <a:p>
            <a:r>
              <a:rPr lang="en-US" sz="2800" dirty="0" smtClean="0"/>
              <a:t>Aimed </a:t>
            </a:r>
            <a:r>
              <a:rPr lang="en-US" sz="2800" dirty="0"/>
              <a:t>to bring </a:t>
            </a:r>
            <a:r>
              <a:rPr lang="en-US" sz="2800" b="1" dirty="0"/>
              <a:t>smaller voluntary </a:t>
            </a:r>
            <a:r>
              <a:rPr lang="en-US" sz="2800" b="1" dirty="0" err="1"/>
              <a:t>organisations</a:t>
            </a:r>
            <a:r>
              <a:rPr lang="en-US" sz="2800" b="1" dirty="0"/>
              <a:t> </a:t>
            </a:r>
            <a:r>
              <a:rPr lang="en-US" sz="2800" dirty="0"/>
              <a:t>into </a:t>
            </a:r>
            <a:r>
              <a:rPr lang="en-US" sz="2800" b="1" dirty="0" smtClean="0"/>
              <a:t>partnership </a:t>
            </a:r>
            <a:r>
              <a:rPr lang="en-US" sz="2800" dirty="0" smtClean="0"/>
              <a:t>with </a:t>
            </a:r>
            <a:r>
              <a:rPr lang="en-US" sz="2800" b="1" dirty="0"/>
              <a:t>larger statutory ones</a:t>
            </a:r>
            <a:r>
              <a:rPr lang="en-US" sz="2800" dirty="0"/>
              <a:t>, especially small community </a:t>
            </a:r>
            <a:r>
              <a:rPr lang="en-US" sz="2800" dirty="0" err="1"/>
              <a:t>organisations</a:t>
            </a:r>
            <a:r>
              <a:rPr lang="en-US" sz="2800" dirty="0"/>
              <a:t> and faith groups.</a:t>
            </a:r>
          </a:p>
          <a:p>
            <a:pPr marL="109728" indent="0">
              <a:buNone/>
            </a:pPr>
            <a:r>
              <a:rPr lang="en-US" sz="2800" i="1" dirty="0" smtClean="0"/>
              <a:t>                                                         Foley </a:t>
            </a:r>
            <a:r>
              <a:rPr lang="en-US" sz="2800" i="1" dirty="0"/>
              <a:t>and </a:t>
            </a:r>
            <a:r>
              <a:rPr lang="en-US" sz="2800" i="1" dirty="0" err="1" smtClean="0"/>
              <a:t>Rixon</a:t>
            </a:r>
            <a:r>
              <a:rPr lang="en-US" sz="2800" i="1" dirty="0" smtClean="0"/>
              <a:t>(2008)</a:t>
            </a:r>
            <a:endParaRPr lang="en-US" sz="2800" dirty="0"/>
          </a:p>
        </p:txBody>
      </p:sp>
      <p:sp>
        <p:nvSpPr>
          <p:cNvPr id="3" name="Title 2"/>
          <p:cNvSpPr>
            <a:spLocks noGrp="1"/>
          </p:cNvSpPr>
          <p:nvPr>
            <p:ph type="title"/>
          </p:nvPr>
        </p:nvSpPr>
        <p:spPr>
          <a:xfrm>
            <a:off x="457200" y="-171400"/>
            <a:ext cx="8229600" cy="1143000"/>
          </a:xfrm>
        </p:spPr>
        <p:txBody>
          <a:bodyPr/>
          <a:lstStyle/>
          <a:p>
            <a:r>
              <a:rPr lang="en-GB" b="1" dirty="0" smtClean="0"/>
              <a:t>Terminology</a:t>
            </a:r>
            <a:endParaRPr lang="en-US" b="1" dirty="0"/>
          </a:p>
        </p:txBody>
      </p:sp>
    </p:spTree>
    <p:extLst>
      <p:ext uri="{BB962C8B-B14F-4D97-AF65-F5344CB8AC3E}">
        <p14:creationId xmlns:p14="http://schemas.microsoft.com/office/powerpoint/2010/main" val="2756660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124744"/>
            <a:ext cx="8229600" cy="4525963"/>
          </a:xfrm>
        </p:spPr>
        <p:txBody>
          <a:bodyPr>
            <a:noAutofit/>
          </a:bodyPr>
          <a:lstStyle/>
          <a:p>
            <a:r>
              <a:rPr lang="en-US" sz="2400" dirty="0"/>
              <a:t>‘integrated’</a:t>
            </a:r>
          </a:p>
          <a:p>
            <a:r>
              <a:rPr lang="en-US" sz="2400" dirty="0" smtClean="0"/>
              <a:t>‘</a:t>
            </a:r>
            <a:r>
              <a:rPr lang="en-US" sz="2400" dirty="0"/>
              <a:t>holistic’</a:t>
            </a:r>
          </a:p>
          <a:p>
            <a:r>
              <a:rPr lang="en-US" sz="2400" dirty="0" smtClean="0"/>
              <a:t>‘</a:t>
            </a:r>
            <a:r>
              <a:rPr lang="en-US" sz="2400" dirty="0"/>
              <a:t>partnership’</a:t>
            </a:r>
          </a:p>
          <a:p>
            <a:r>
              <a:rPr lang="en-US" sz="2400" dirty="0" smtClean="0"/>
              <a:t>Words </a:t>
            </a:r>
            <a:r>
              <a:rPr lang="en-US" sz="2400" dirty="0"/>
              <a:t>that give a </a:t>
            </a:r>
            <a:r>
              <a:rPr lang="en-US" sz="2400" b="1" dirty="0"/>
              <a:t>positive </a:t>
            </a:r>
            <a:r>
              <a:rPr lang="en-US" sz="2400" b="1" dirty="0" smtClean="0"/>
              <a:t>spin </a:t>
            </a:r>
            <a:r>
              <a:rPr lang="en-US" sz="2400" dirty="0" smtClean="0"/>
              <a:t>to </a:t>
            </a:r>
            <a:r>
              <a:rPr lang="en-US" sz="2400" dirty="0"/>
              <a:t>practice</a:t>
            </a:r>
          </a:p>
          <a:p>
            <a:r>
              <a:rPr lang="en-US" sz="2400" dirty="0" smtClean="0"/>
              <a:t>Whereas </a:t>
            </a:r>
            <a:r>
              <a:rPr lang="en-US" sz="2400" dirty="0"/>
              <a:t>in </a:t>
            </a:r>
            <a:r>
              <a:rPr lang="en-US" sz="2400" b="1" dirty="0" smtClean="0"/>
              <a:t>reality </a:t>
            </a:r>
            <a:r>
              <a:rPr lang="en-US" sz="2400" dirty="0" smtClean="0"/>
              <a:t>this </a:t>
            </a:r>
            <a:r>
              <a:rPr lang="en-US" sz="2400" dirty="0"/>
              <a:t>practice is often experienced as:</a:t>
            </a:r>
          </a:p>
          <a:p>
            <a:r>
              <a:rPr lang="en-US" sz="2400" dirty="0" smtClean="0"/>
              <a:t>‘</a:t>
            </a:r>
            <a:r>
              <a:rPr lang="en-US" sz="2400" dirty="0"/>
              <a:t>separate’</a:t>
            </a:r>
          </a:p>
          <a:p>
            <a:r>
              <a:rPr lang="en-US" sz="2400" dirty="0" smtClean="0"/>
              <a:t>‘</a:t>
            </a:r>
            <a:r>
              <a:rPr lang="en-US" sz="2400" dirty="0"/>
              <a:t>isolated’</a:t>
            </a:r>
          </a:p>
          <a:p>
            <a:r>
              <a:rPr lang="en-US" sz="2400" dirty="0" smtClean="0"/>
              <a:t>‘</a:t>
            </a:r>
            <a:r>
              <a:rPr lang="en-US" sz="2400" dirty="0"/>
              <a:t>frustrating’</a:t>
            </a:r>
          </a:p>
          <a:p>
            <a:r>
              <a:rPr lang="en-US" sz="2400" dirty="0" smtClean="0"/>
              <a:t>In </a:t>
            </a:r>
            <a:r>
              <a:rPr lang="en-US" sz="2400" dirty="0"/>
              <a:t>other words, working in partnership can be </a:t>
            </a:r>
            <a:r>
              <a:rPr lang="en-US" sz="2400" b="1" dirty="0"/>
              <a:t>easier to talk about </a:t>
            </a:r>
            <a:r>
              <a:rPr lang="en-US" sz="2400" dirty="0"/>
              <a:t>than </a:t>
            </a:r>
            <a:r>
              <a:rPr lang="en-US" sz="2400" b="1" dirty="0"/>
              <a:t>make happen in practice</a:t>
            </a:r>
            <a:endParaRPr lang="en-US" sz="2400" dirty="0"/>
          </a:p>
          <a:p>
            <a:pPr marL="109728" indent="0">
              <a:buNone/>
            </a:pPr>
            <a:endParaRPr lang="en-US" sz="2400" dirty="0" smtClean="0"/>
          </a:p>
          <a:p>
            <a:pPr marL="109728" indent="0">
              <a:buNone/>
            </a:pPr>
            <a:r>
              <a:rPr lang="en-US" sz="2400" dirty="0"/>
              <a:t> </a:t>
            </a:r>
            <a:r>
              <a:rPr lang="en-US" sz="2400" dirty="0" smtClean="0"/>
              <a:t>                                            (</a:t>
            </a:r>
            <a:r>
              <a:rPr lang="en-US" sz="2400" dirty="0"/>
              <a:t>Reid </a:t>
            </a:r>
            <a:r>
              <a:rPr lang="en-US" sz="2400" i="1" dirty="0"/>
              <a:t>cited in </a:t>
            </a:r>
            <a:r>
              <a:rPr lang="en-US" sz="2400" dirty="0"/>
              <a:t>Harrison et al 2007:165)</a:t>
            </a:r>
          </a:p>
        </p:txBody>
      </p:sp>
      <p:sp>
        <p:nvSpPr>
          <p:cNvPr id="3" name="Title 2"/>
          <p:cNvSpPr>
            <a:spLocks noGrp="1"/>
          </p:cNvSpPr>
          <p:nvPr>
            <p:ph type="title"/>
          </p:nvPr>
        </p:nvSpPr>
        <p:spPr>
          <a:xfrm>
            <a:off x="457200" y="-27384"/>
            <a:ext cx="8229600" cy="1143000"/>
          </a:xfrm>
        </p:spPr>
        <p:txBody>
          <a:bodyPr/>
          <a:lstStyle/>
          <a:p>
            <a:r>
              <a:rPr lang="en-GB" b="1" dirty="0" smtClean="0"/>
              <a:t>Terminology</a:t>
            </a:r>
            <a:endParaRPr lang="en-US" b="1" dirty="0"/>
          </a:p>
        </p:txBody>
      </p:sp>
    </p:spTree>
    <p:extLst>
      <p:ext uri="{BB962C8B-B14F-4D97-AF65-F5344CB8AC3E}">
        <p14:creationId xmlns:p14="http://schemas.microsoft.com/office/powerpoint/2010/main" val="1866778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New ethos of working may be better described as ‘Partnership working’ as it entails:</a:t>
            </a:r>
          </a:p>
          <a:p>
            <a:r>
              <a:rPr lang="en-GB" dirty="0" smtClean="0"/>
              <a:t>“ The underlying desire for new ways of developing and refining the complex (pattern) of professional relationships focused on improvements for families and children”.</a:t>
            </a:r>
          </a:p>
          <a:p>
            <a:pPr marL="109728" indent="0">
              <a:buNone/>
            </a:pPr>
            <a:endParaRPr lang="en-GB" dirty="0"/>
          </a:p>
          <a:p>
            <a:pPr marL="109728" indent="0">
              <a:buNone/>
            </a:pPr>
            <a:r>
              <a:rPr lang="en-GB" sz="2000" dirty="0" smtClean="0"/>
              <a:t>                                                      (Michael Gasper, 2010:5)</a:t>
            </a:r>
            <a:endParaRPr lang="en-US" sz="2000" dirty="0"/>
          </a:p>
        </p:txBody>
      </p:sp>
      <p:sp>
        <p:nvSpPr>
          <p:cNvPr id="3" name="Title 2"/>
          <p:cNvSpPr>
            <a:spLocks noGrp="1"/>
          </p:cNvSpPr>
          <p:nvPr>
            <p:ph type="title"/>
          </p:nvPr>
        </p:nvSpPr>
        <p:spPr/>
        <p:txBody>
          <a:bodyPr/>
          <a:lstStyle/>
          <a:p>
            <a:r>
              <a:rPr lang="en-GB" b="1" dirty="0" smtClean="0"/>
              <a:t>New Ethos</a:t>
            </a:r>
            <a:endParaRPr lang="en-US" b="1" dirty="0"/>
          </a:p>
        </p:txBody>
      </p:sp>
    </p:spTree>
    <p:extLst>
      <p:ext uri="{BB962C8B-B14F-4D97-AF65-F5344CB8AC3E}">
        <p14:creationId xmlns:p14="http://schemas.microsoft.com/office/powerpoint/2010/main" val="258562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400" dirty="0" smtClean="0"/>
              <a:t>A coalition of organisations and individuals from one sector who agree to work together for a common aim or a set of compatible aims, and agree to work together in a co-operative and mutually supportive fashion</a:t>
            </a:r>
            <a:r>
              <a:rPr lang="en-GB" sz="2000" dirty="0" smtClean="0"/>
              <a:t>.</a:t>
            </a:r>
          </a:p>
          <a:p>
            <a:endParaRPr lang="en-GB" sz="2000" dirty="0"/>
          </a:p>
          <a:p>
            <a:r>
              <a:rPr lang="en-GB" sz="2400" dirty="0" smtClean="0"/>
              <a:t>Involving parents and carers in planning and developing services is the best way of creating cost-effective, responsive services that work for families.</a:t>
            </a:r>
          </a:p>
          <a:p>
            <a:pPr marL="109728" indent="0">
              <a:buNone/>
            </a:pPr>
            <a:endParaRPr lang="en-GB" sz="2400" dirty="0"/>
          </a:p>
          <a:p>
            <a:pPr marL="109728" indent="0">
              <a:buNone/>
            </a:pPr>
            <a:r>
              <a:rPr lang="en-GB" sz="2000" b="1" dirty="0" smtClean="0"/>
              <a:t>                            Aiming High for Disabled Children (2007)</a:t>
            </a:r>
            <a:endParaRPr lang="en-US" sz="2000" b="1" dirty="0"/>
          </a:p>
        </p:txBody>
      </p:sp>
      <p:sp>
        <p:nvSpPr>
          <p:cNvPr id="3" name="Title 2"/>
          <p:cNvSpPr>
            <a:spLocks noGrp="1"/>
          </p:cNvSpPr>
          <p:nvPr>
            <p:ph type="title"/>
          </p:nvPr>
        </p:nvSpPr>
        <p:spPr/>
        <p:txBody>
          <a:bodyPr/>
          <a:lstStyle/>
          <a:p>
            <a:r>
              <a:rPr lang="en-GB" b="1" dirty="0" smtClean="0"/>
              <a:t>Partnership working</a:t>
            </a:r>
            <a:endParaRPr lang="en-US" b="1" dirty="0"/>
          </a:p>
        </p:txBody>
      </p:sp>
    </p:spTree>
    <p:extLst>
      <p:ext uri="{BB962C8B-B14F-4D97-AF65-F5344CB8AC3E}">
        <p14:creationId xmlns:p14="http://schemas.microsoft.com/office/powerpoint/2010/main" val="3508120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All stakeholders are valued</a:t>
            </a:r>
          </a:p>
          <a:p>
            <a:r>
              <a:rPr lang="en-GB" dirty="0" smtClean="0"/>
              <a:t>Change from the bottom and not the top down</a:t>
            </a:r>
          </a:p>
          <a:p>
            <a:r>
              <a:rPr lang="en-GB" dirty="0" smtClean="0"/>
              <a:t>Services brought to the community rather than other way round</a:t>
            </a:r>
          </a:p>
          <a:p>
            <a:r>
              <a:rPr lang="en-GB" dirty="0" smtClean="0"/>
              <a:t>Co-location ‘under one roof’</a:t>
            </a:r>
          </a:p>
          <a:p>
            <a:r>
              <a:rPr lang="en-GB" dirty="0" smtClean="0"/>
              <a:t>Access to training</a:t>
            </a:r>
          </a:p>
          <a:p>
            <a:r>
              <a:rPr lang="en-GB" dirty="0" smtClean="0"/>
              <a:t>Prioritising to highest areas of need</a:t>
            </a:r>
            <a:endParaRPr lang="en-US" dirty="0"/>
          </a:p>
        </p:txBody>
      </p:sp>
      <p:sp>
        <p:nvSpPr>
          <p:cNvPr id="3" name="Title 2"/>
          <p:cNvSpPr>
            <a:spLocks noGrp="1"/>
          </p:cNvSpPr>
          <p:nvPr>
            <p:ph type="title"/>
          </p:nvPr>
        </p:nvSpPr>
        <p:spPr/>
        <p:txBody>
          <a:bodyPr>
            <a:normAutofit fontScale="90000"/>
          </a:bodyPr>
          <a:lstStyle/>
          <a:p>
            <a:r>
              <a:rPr lang="en-GB" b="1" dirty="0" smtClean="0"/>
              <a:t>Key elements of Effective Partnership Working</a:t>
            </a:r>
            <a:endParaRPr lang="en-US" b="1" dirty="0"/>
          </a:p>
        </p:txBody>
      </p:sp>
    </p:spTree>
    <p:extLst>
      <p:ext uri="{BB962C8B-B14F-4D97-AF65-F5344CB8AC3E}">
        <p14:creationId xmlns:p14="http://schemas.microsoft.com/office/powerpoint/2010/main" val="617343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Causes rather than effects need to be analysed and addressed</a:t>
            </a:r>
          </a:p>
          <a:p>
            <a:r>
              <a:rPr lang="en-GB" dirty="0" smtClean="0"/>
              <a:t>Greater development of advocacy services – giving the vulnerable a voice</a:t>
            </a:r>
          </a:p>
          <a:p>
            <a:r>
              <a:rPr lang="en-GB" dirty="0" smtClean="0"/>
              <a:t>Support to encourage independence not dependency</a:t>
            </a:r>
          </a:p>
          <a:p>
            <a:r>
              <a:rPr lang="en-GB" dirty="0" smtClean="0"/>
              <a:t>Non-judgemental working</a:t>
            </a:r>
            <a:endParaRPr lang="en-US" dirty="0"/>
          </a:p>
        </p:txBody>
      </p:sp>
      <p:sp>
        <p:nvSpPr>
          <p:cNvPr id="3" name="Title 2"/>
          <p:cNvSpPr>
            <a:spLocks noGrp="1"/>
          </p:cNvSpPr>
          <p:nvPr>
            <p:ph type="title"/>
          </p:nvPr>
        </p:nvSpPr>
        <p:spPr/>
        <p:txBody>
          <a:bodyPr>
            <a:normAutofit fontScale="90000"/>
          </a:bodyPr>
          <a:lstStyle/>
          <a:p>
            <a:r>
              <a:rPr lang="en-GB" b="1" dirty="0" smtClean="0"/>
              <a:t>Key elements of Effective Partnership Working</a:t>
            </a:r>
            <a:endParaRPr lang="en-US" b="1" dirty="0"/>
          </a:p>
        </p:txBody>
      </p:sp>
    </p:spTree>
    <p:extLst>
      <p:ext uri="{BB962C8B-B14F-4D97-AF65-F5344CB8AC3E}">
        <p14:creationId xmlns:p14="http://schemas.microsoft.com/office/powerpoint/2010/main" val="1103575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728" indent="0">
              <a:buNone/>
            </a:pPr>
            <a:r>
              <a:rPr lang="en-GB" b="1" dirty="0" smtClean="0"/>
              <a:t>Opportunities:</a:t>
            </a:r>
          </a:p>
          <a:p>
            <a:r>
              <a:rPr lang="en-GB" dirty="0" smtClean="0"/>
              <a:t>Easier access to services for users and carers</a:t>
            </a:r>
          </a:p>
          <a:p>
            <a:r>
              <a:rPr lang="en-GB" dirty="0" smtClean="0"/>
              <a:t>Wider access to a range of skills and expertise</a:t>
            </a:r>
          </a:p>
          <a:p>
            <a:r>
              <a:rPr lang="en-GB" dirty="0" smtClean="0"/>
              <a:t>Improvement in professional competence</a:t>
            </a:r>
          </a:p>
          <a:p>
            <a:r>
              <a:rPr lang="en-GB" dirty="0" smtClean="0"/>
              <a:t>Joint planning</a:t>
            </a:r>
          </a:p>
          <a:p>
            <a:r>
              <a:rPr lang="en-GB" dirty="0" smtClean="0"/>
              <a:t>Sharing budgets</a:t>
            </a:r>
            <a:endParaRPr lang="en-US" dirty="0"/>
          </a:p>
        </p:txBody>
      </p:sp>
      <p:sp>
        <p:nvSpPr>
          <p:cNvPr id="3" name="Title 2"/>
          <p:cNvSpPr>
            <a:spLocks noGrp="1"/>
          </p:cNvSpPr>
          <p:nvPr>
            <p:ph type="title"/>
          </p:nvPr>
        </p:nvSpPr>
        <p:spPr/>
        <p:txBody>
          <a:bodyPr/>
          <a:lstStyle/>
          <a:p>
            <a:r>
              <a:rPr lang="en-GB" b="1" dirty="0" smtClean="0"/>
              <a:t>Opportunities and challenges</a:t>
            </a:r>
            <a:endParaRPr lang="en-US" b="1" dirty="0"/>
          </a:p>
        </p:txBody>
      </p:sp>
    </p:spTree>
    <p:extLst>
      <p:ext uri="{BB962C8B-B14F-4D97-AF65-F5344CB8AC3E}">
        <p14:creationId xmlns:p14="http://schemas.microsoft.com/office/powerpoint/2010/main" val="304628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728" indent="0">
              <a:buNone/>
            </a:pPr>
            <a:r>
              <a:rPr lang="en-GB" b="1" dirty="0" smtClean="0"/>
              <a:t>Challenges:</a:t>
            </a:r>
          </a:p>
          <a:p>
            <a:r>
              <a:rPr lang="en-GB" dirty="0" smtClean="0"/>
              <a:t>Fear of change</a:t>
            </a:r>
          </a:p>
          <a:p>
            <a:r>
              <a:rPr lang="en-GB" dirty="0" smtClean="0"/>
              <a:t>Sharing Budgets!</a:t>
            </a:r>
          </a:p>
          <a:p>
            <a:r>
              <a:rPr lang="en-GB" dirty="0" smtClean="0"/>
              <a:t>Leadership</a:t>
            </a:r>
          </a:p>
          <a:p>
            <a:r>
              <a:rPr lang="en-GB" dirty="0" smtClean="0"/>
              <a:t>National priorities versus local need</a:t>
            </a:r>
          </a:p>
          <a:p>
            <a:r>
              <a:rPr lang="en-GB" dirty="0" smtClean="0"/>
              <a:t>Different (competing?)</a:t>
            </a:r>
          </a:p>
          <a:p>
            <a:r>
              <a:rPr lang="en-GB" dirty="0" smtClean="0"/>
              <a:t>New ways of working</a:t>
            </a:r>
            <a:endParaRPr lang="en-US" dirty="0"/>
          </a:p>
        </p:txBody>
      </p:sp>
      <p:sp>
        <p:nvSpPr>
          <p:cNvPr id="3" name="Title 2"/>
          <p:cNvSpPr>
            <a:spLocks noGrp="1"/>
          </p:cNvSpPr>
          <p:nvPr>
            <p:ph type="title"/>
          </p:nvPr>
        </p:nvSpPr>
        <p:spPr/>
        <p:txBody>
          <a:bodyPr/>
          <a:lstStyle/>
          <a:p>
            <a:r>
              <a:rPr lang="en-GB" b="1" dirty="0" smtClean="0"/>
              <a:t>Opportunities and challenges</a:t>
            </a:r>
            <a:endParaRPr lang="en-US" b="1" dirty="0"/>
          </a:p>
        </p:txBody>
      </p:sp>
    </p:spTree>
    <p:extLst>
      <p:ext uri="{BB962C8B-B14F-4D97-AF65-F5344CB8AC3E}">
        <p14:creationId xmlns:p14="http://schemas.microsoft.com/office/powerpoint/2010/main" val="3411560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124744"/>
            <a:ext cx="8229600" cy="4525963"/>
          </a:xfrm>
        </p:spPr>
        <p:txBody>
          <a:bodyPr/>
          <a:lstStyle/>
          <a:p>
            <a:r>
              <a:rPr lang="en-GB" dirty="0" smtClean="0"/>
              <a:t>Partnership – working policies – as with any social policies- emerged out of:</a:t>
            </a:r>
          </a:p>
          <a:p>
            <a:r>
              <a:rPr lang="en-GB" dirty="0" smtClean="0"/>
              <a:t>Political necessity – changing needs</a:t>
            </a:r>
          </a:p>
          <a:p>
            <a:r>
              <a:rPr lang="en-GB" dirty="0" smtClean="0"/>
              <a:t>Economic necessity – changing demography</a:t>
            </a:r>
          </a:p>
          <a:p>
            <a:r>
              <a:rPr lang="en-GB" dirty="0" smtClean="0"/>
              <a:t>Milestone/Events- changing perceptions</a:t>
            </a:r>
          </a:p>
          <a:p>
            <a:r>
              <a:rPr lang="en-GB" dirty="0" smtClean="0"/>
              <a:t>New philosophy – changing ideas about how to meet need</a:t>
            </a:r>
          </a:p>
          <a:p>
            <a:r>
              <a:rPr lang="en-GB" dirty="0" smtClean="0"/>
              <a:t>Research and Consultation</a:t>
            </a:r>
            <a:endParaRPr lang="en-US" dirty="0"/>
          </a:p>
        </p:txBody>
      </p:sp>
      <p:sp>
        <p:nvSpPr>
          <p:cNvPr id="3" name="Title 2"/>
          <p:cNvSpPr>
            <a:spLocks noGrp="1"/>
          </p:cNvSpPr>
          <p:nvPr>
            <p:ph type="title"/>
          </p:nvPr>
        </p:nvSpPr>
        <p:spPr>
          <a:xfrm>
            <a:off x="457200" y="44624"/>
            <a:ext cx="8229600" cy="1143000"/>
          </a:xfrm>
        </p:spPr>
        <p:txBody>
          <a:bodyPr/>
          <a:lstStyle/>
          <a:p>
            <a:r>
              <a:rPr lang="en-GB" b="1" dirty="0" smtClean="0"/>
              <a:t>Conclusions</a:t>
            </a:r>
            <a:endParaRPr lang="en-US" b="1" dirty="0"/>
          </a:p>
        </p:txBody>
      </p:sp>
    </p:spTree>
    <p:extLst>
      <p:ext uri="{BB962C8B-B14F-4D97-AF65-F5344CB8AC3E}">
        <p14:creationId xmlns:p14="http://schemas.microsoft.com/office/powerpoint/2010/main" val="2632692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525963"/>
          </a:xfrm>
        </p:spPr>
        <p:txBody>
          <a:bodyPr>
            <a:normAutofit fontScale="70000" lnSpcReduction="20000"/>
          </a:bodyPr>
          <a:lstStyle/>
          <a:p>
            <a:r>
              <a:rPr lang="en-US" dirty="0" err="1"/>
              <a:t>Cheminais</a:t>
            </a:r>
            <a:r>
              <a:rPr lang="en-US" dirty="0"/>
              <a:t>, R., </a:t>
            </a:r>
            <a:r>
              <a:rPr lang="en-US" i="1" dirty="0"/>
              <a:t>Effective Multi-Agency Partnerships: putting Every Child Matters into Practice</a:t>
            </a:r>
            <a:r>
              <a:rPr lang="en-US" dirty="0"/>
              <a:t>, London: SAGE Publications, </a:t>
            </a:r>
            <a:r>
              <a:rPr lang="en-US" dirty="0" smtClean="0"/>
              <a:t>2009</a:t>
            </a:r>
          </a:p>
          <a:p>
            <a:r>
              <a:rPr lang="en-GB" dirty="0" smtClean="0"/>
              <a:t>DCSF, </a:t>
            </a:r>
            <a:r>
              <a:rPr lang="en-GB" i="1" dirty="0" smtClean="0"/>
              <a:t>Children’s Trusts: Statutory guidance on inter-agency cooperation to improve well-being of children, young people and their families, </a:t>
            </a:r>
            <a:r>
              <a:rPr lang="en-GB" dirty="0" smtClean="0"/>
              <a:t>Crown Copyright, 2008</a:t>
            </a:r>
            <a:endParaRPr lang="en-US" dirty="0"/>
          </a:p>
          <a:p>
            <a:r>
              <a:rPr lang="en-US" dirty="0" smtClean="0"/>
              <a:t>Foley</a:t>
            </a:r>
            <a:r>
              <a:rPr lang="en-US" dirty="0"/>
              <a:t>, P., and </a:t>
            </a:r>
            <a:r>
              <a:rPr lang="en-US" dirty="0" err="1"/>
              <a:t>Rixon</a:t>
            </a:r>
            <a:r>
              <a:rPr lang="en-US" dirty="0"/>
              <a:t>, A., </a:t>
            </a:r>
            <a:r>
              <a:rPr lang="en-US" i="1" dirty="0"/>
              <a:t>Changing children’s services: working and learning together, </a:t>
            </a:r>
            <a:r>
              <a:rPr lang="en-US" dirty="0"/>
              <a:t>Bristol: The Policy Press, 2008. </a:t>
            </a:r>
          </a:p>
          <a:p>
            <a:r>
              <a:rPr lang="en-US" dirty="0" smtClean="0"/>
              <a:t>Gasper</a:t>
            </a:r>
            <a:r>
              <a:rPr lang="en-US" dirty="0"/>
              <a:t>, M., </a:t>
            </a:r>
            <a:r>
              <a:rPr lang="en-US" i="1" dirty="0"/>
              <a:t>Multi-agency working in the early years: Challenges and opportunities, </a:t>
            </a:r>
            <a:r>
              <a:rPr lang="en-US" dirty="0"/>
              <a:t>London: SAGE Publications, 2010</a:t>
            </a:r>
          </a:p>
          <a:p>
            <a:r>
              <a:rPr lang="en-US" dirty="0" smtClean="0"/>
              <a:t>Harrison </a:t>
            </a:r>
            <a:r>
              <a:rPr lang="en-US" dirty="0"/>
              <a:t>R, Wise C, </a:t>
            </a:r>
            <a:r>
              <a:rPr lang="en-US" i="1" dirty="0"/>
              <a:t>Working with Young People</a:t>
            </a:r>
            <a:r>
              <a:rPr lang="en-US" dirty="0"/>
              <a:t>, London: SAGE publications, 2005</a:t>
            </a:r>
          </a:p>
          <a:p>
            <a:r>
              <a:rPr lang="en-US" dirty="0" smtClean="0"/>
              <a:t>Harrison </a:t>
            </a:r>
            <a:r>
              <a:rPr lang="en-US" dirty="0"/>
              <a:t>R, Benjamin C, Curran S, Hunter R, </a:t>
            </a:r>
            <a:r>
              <a:rPr lang="en-US" i="1" dirty="0"/>
              <a:t>Leading Work with Young People, </a:t>
            </a:r>
            <a:r>
              <a:rPr lang="en-US" dirty="0"/>
              <a:t>London: SAGE Publications, 2007</a:t>
            </a:r>
          </a:p>
          <a:p>
            <a:r>
              <a:rPr lang="en-US" dirty="0" smtClean="0"/>
              <a:t>Lacey P</a:t>
            </a:r>
            <a:r>
              <a:rPr lang="en-US" dirty="0"/>
              <a:t>, </a:t>
            </a:r>
            <a:r>
              <a:rPr lang="en-US" i="1" dirty="0"/>
              <a:t>Support Partnerships: Collaboration in action</a:t>
            </a:r>
            <a:r>
              <a:rPr lang="en-US" dirty="0"/>
              <a:t>, London: David Fulton Publishers, 2001</a:t>
            </a:r>
          </a:p>
          <a:p>
            <a:endParaRPr lang="en-US" dirty="0"/>
          </a:p>
        </p:txBody>
      </p:sp>
      <p:sp>
        <p:nvSpPr>
          <p:cNvPr id="3" name="Title 2"/>
          <p:cNvSpPr>
            <a:spLocks noGrp="1"/>
          </p:cNvSpPr>
          <p:nvPr>
            <p:ph type="title"/>
          </p:nvPr>
        </p:nvSpPr>
        <p:spPr/>
        <p:txBody>
          <a:bodyPr/>
          <a:lstStyle/>
          <a:p>
            <a:r>
              <a:rPr lang="en-GB" b="1" dirty="0" smtClean="0"/>
              <a:t>References</a:t>
            </a:r>
            <a:endParaRPr lang="en-US" b="1" dirty="0"/>
          </a:p>
        </p:txBody>
      </p:sp>
    </p:spTree>
    <p:extLst>
      <p:ext uri="{BB962C8B-B14F-4D97-AF65-F5344CB8AC3E}">
        <p14:creationId xmlns:p14="http://schemas.microsoft.com/office/powerpoint/2010/main" val="112338876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1080120"/>
          </a:xfrm>
        </p:spPr>
        <p:txBody>
          <a:bodyPr>
            <a:normAutofit fontScale="92500" lnSpcReduction="20000"/>
          </a:bodyPr>
          <a:lstStyle/>
          <a:p>
            <a:r>
              <a:rPr lang="en-GB" sz="2000" dirty="0" smtClean="0"/>
              <a:t>Newport City Council (2015) </a:t>
            </a:r>
            <a:r>
              <a:rPr lang="en-GB" sz="2000" i="1" dirty="0" smtClean="0"/>
              <a:t>Cabinet Report: Team Around the </a:t>
            </a:r>
            <a:r>
              <a:rPr lang="en-GB" sz="2000" i="1" dirty="0"/>
              <a:t>Cluster </a:t>
            </a:r>
            <a:r>
              <a:rPr lang="en-GB" sz="2000" dirty="0"/>
              <a:t>Available at: </a:t>
            </a:r>
            <a:r>
              <a:rPr lang="en-GB" sz="2000" dirty="0">
                <a:hlinkClick r:id="rId2"/>
              </a:rPr>
              <a:t>https://</a:t>
            </a:r>
            <a:r>
              <a:rPr lang="en-GB" sz="2000" dirty="0" smtClean="0">
                <a:hlinkClick r:id="rId2"/>
              </a:rPr>
              <a:t>democracy.newport.gov.uk/documents/s1825/6%20Team%20Around%20the%20Cluster.pdf</a:t>
            </a:r>
            <a:r>
              <a:rPr lang="en-GB" sz="2000" dirty="0" smtClean="0"/>
              <a:t> (Accessed 18/02/2018)</a:t>
            </a:r>
            <a:endParaRPr lang="en-US" sz="2000" dirty="0"/>
          </a:p>
          <a:p>
            <a:endParaRPr lang="en-US" sz="2000" dirty="0"/>
          </a:p>
        </p:txBody>
      </p:sp>
      <p:sp>
        <p:nvSpPr>
          <p:cNvPr id="3" name="Title 2"/>
          <p:cNvSpPr>
            <a:spLocks noGrp="1"/>
          </p:cNvSpPr>
          <p:nvPr>
            <p:ph type="title"/>
          </p:nvPr>
        </p:nvSpPr>
        <p:spPr/>
        <p:txBody>
          <a:bodyPr/>
          <a:lstStyle/>
          <a:p>
            <a:r>
              <a:rPr lang="en-GB" b="1" dirty="0" smtClean="0"/>
              <a:t>References</a:t>
            </a:r>
            <a:endParaRPr lang="en-US" b="1" dirty="0"/>
          </a:p>
        </p:txBody>
      </p:sp>
      <p:sp>
        <p:nvSpPr>
          <p:cNvPr id="4" name="TextBox 3"/>
          <p:cNvSpPr txBox="1"/>
          <p:nvPr/>
        </p:nvSpPr>
        <p:spPr>
          <a:xfrm>
            <a:off x="395536" y="2588711"/>
            <a:ext cx="7992888" cy="1200329"/>
          </a:xfrm>
          <a:prstGeom prst="rect">
            <a:avLst/>
          </a:prstGeom>
          <a:noFill/>
        </p:spPr>
        <p:txBody>
          <a:bodyPr wrap="square" rtlCol="0">
            <a:spAutoFit/>
          </a:bodyPr>
          <a:lstStyle/>
          <a:p>
            <a:pPr marL="285750" indent="-285750">
              <a:buFont typeface="Arial" panose="020B0604020202020204" pitchFamily="34" charset="0"/>
              <a:buChar char="•"/>
            </a:pPr>
            <a:r>
              <a:rPr lang="en-GB" dirty="0" smtClean="0"/>
              <a:t>Welsh Government (2014) </a:t>
            </a:r>
            <a:r>
              <a:rPr lang="en-GB" i="1" dirty="0" smtClean="0"/>
              <a:t>Social Services and Well-being (Wales) Act 2014 </a:t>
            </a:r>
            <a:r>
              <a:rPr lang="en-GB" dirty="0"/>
              <a:t>Available at: </a:t>
            </a:r>
            <a:r>
              <a:rPr lang="en-GB" dirty="0">
                <a:hlinkClick r:id="rId3"/>
              </a:rPr>
              <a:t>http://</a:t>
            </a:r>
            <a:r>
              <a:rPr lang="en-GB" dirty="0" smtClean="0">
                <a:hlinkClick r:id="rId3"/>
              </a:rPr>
              <a:t>www.legislation.gov.uk/anaw/2014/4/pdfs/anaw_20140004_en.pdf</a:t>
            </a:r>
            <a:r>
              <a:rPr lang="en-GB" dirty="0" smtClean="0"/>
              <a:t> (Accessed 18/02/2018)</a:t>
            </a:r>
            <a:endParaRPr lang="en-GB" dirty="0"/>
          </a:p>
        </p:txBody>
      </p:sp>
      <p:sp>
        <p:nvSpPr>
          <p:cNvPr id="5" name="TextBox 4"/>
          <p:cNvSpPr txBox="1"/>
          <p:nvPr/>
        </p:nvSpPr>
        <p:spPr>
          <a:xfrm>
            <a:off x="395536" y="3956863"/>
            <a:ext cx="7992888" cy="923330"/>
          </a:xfrm>
          <a:prstGeom prst="rect">
            <a:avLst/>
          </a:prstGeom>
          <a:noFill/>
        </p:spPr>
        <p:txBody>
          <a:bodyPr wrap="square" rtlCol="0">
            <a:spAutoFit/>
          </a:bodyPr>
          <a:lstStyle/>
          <a:p>
            <a:pPr marL="285750" indent="-285750">
              <a:buFont typeface="Arial" panose="020B0604020202020204" pitchFamily="34" charset="0"/>
              <a:buChar char="•"/>
            </a:pPr>
            <a:r>
              <a:rPr lang="en-GB" dirty="0" smtClean="0"/>
              <a:t>Welsh Government (2015) </a:t>
            </a:r>
            <a:r>
              <a:rPr lang="en-GB" i="1" dirty="0" smtClean="0"/>
              <a:t>Well-being of Future Generations (Wales) Act 2014=5 </a:t>
            </a:r>
            <a:r>
              <a:rPr lang="en-GB" dirty="0"/>
              <a:t>Available at: </a:t>
            </a:r>
            <a:r>
              <a:rPr lang="en-GB" dirty="0">
                <a:hlinkClick r:id="rId4"/>
              </a:rPr>
              <a:t>http://</a:t>
            </a:r>
            <a:r>
              <a:rPr lang="en-GB" dirty="0" smtClean="0">
                <a:hlinkClick r:id="rId4"/>
              </a:rPr>
              <a:t>www.legislation.gov.uk/anaw/2015/2/contents/enacted</a:t>
            </a:r>
            <a:r>
              <a:rPr lang="en-GB" dirty="0" smtClean="0"/>
              <a:t>  </a:t>
            </a:r>
            <a:r>
              <a:rPr lang="en-GB" dirty="0"/>
              <a:t>(</a:t>
            </a:r>
            <a:r>
              <a:rPr lang="en-GB" dirty="0" smtClean="0"/>
              <a:t>Accessed 18/02/2018)</a:t>
            </a:r>
            <a:endParaRPr lang="en-GB" dirty="0"/>
          </a:p>
        </p:txBody>
      </p:sp>
    </p:spTree>
    <p:extLst>
      <p:ext uri="{BB962C8B-B14F-4D97-AF65-F5344CB8AC3E}">
        <p14:creationId xmlns:p14="http://schemas.microsoft.com/office/powerpoint/2010/main" val="2295272411"/>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Template>
  <TotalTime>1052</TotalTime>
  <Words>2308</Words>
  <Application>Microsoft Office PowerPoint</Application>
  <PresentationFormat>On-screen Show (4:3)</PresentationFormat>
  <Paragraphs>261</Paragraphs>
  <Slides>40</Slides>
  <Notes>0</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UWTSD PPT Template</vt:lpstr>
      <vt:lpstr>SJSI4020 Understanding Additional Needs Theme 4 Life Events and Supporting Need</vt:lpstr>
      <vt:lpstr>Learning Review</vt:lpstr>
      <vt:lpstr>Life Stage Needs – A Road Map</vt:lpstr>
      <vt:lpstr>Life Stage Needs – A Road Map</vt:lpstr>
      <vt:lpstr>What is ‘multi-agency working’?</vt:lpstr>
      <vt:lpstr>What is ‘multi – agency working’?</vt:lpstr>
      <vt:lpstr>Multi- agency working aims...</vt:lpstr>
      <vt:lpstr>A history of MAW</vt:lpstr>
      <vt:lpstr>A history of MAW</vt:lpstr>
      <vt:lpstr>A history of MAW</vt:lpstr>
      <vt:lpstr>A history of MAW</vt:lpstr>
      <vt:lpstr>Multi-agency working: Problems</vt:lpstr>
      <vt:lpstr>Problems</vt:lpstr>
      <vt:lpstr>Problems</vt:lpstr>
      <vt:lpstr>Every Child Matters (2003)</vt:lpstr>
      <vt:lpstr>Children Act 2004</vt:lpstr>
      <vt:lpstr>Welsh Context</vt:lpstr>
      <vt:lpstr>Welsh Context</vt:lpstr>
      <vt:lpstr>Welsh Context</vt:lpstr>
      <vt:lpstr>Welsh Context</vt:lpstr>
      <vt:lpstr>Welsh Context</vt:lpstr>
      <vt:lpstr>Welsh Context - Newport</vt:lpstr>
      <vt:lpstr>The Four Tier Model of Need</vt:lpstr>
      <vt:lpstr>Team Around the Cluster - Supporting Need</vt:lpstr>
      <vt:lpstr>Team Around the Cluster - Supporting Need</vt:lpstr>
      <vt:lpstr>Team Around the Cluster - Supporting Need</vt:lpstr>
      <vt:lpstr>Analysis of Cabinet Report</vt:lpstr>
      <vt:lpstr>‘Joined-up ‘ services</vt:lpstr>
      <vt:lpstr>The Concept of MAW: Terminology</vt:lpstr>
      <vt:lpstr>Terminology</vt:lpstr>
      <vt:lpstr>Terminology</vt:lpstr>
      <vt:lpstr>New Ethos</vt:lpstr>
      <vt:lpstr>Partnership working</vt:lpstr>
      <vt:lpstr>Key elements of Effective Partnership Working</vt:lpstr>
      <vt:lpstr>Key elements of Effective Partnership Working</vt:lpstr>
      <vt:lpstr>Opportunities and challenges</vt:lpstr>
      <vt:lpstr>Opportunities and challenges</vt:lpstr>
      <vt:lpstr>Conclusions</vt:lpstr>
      <vt:lpstr>References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Ken Dicks</cp:lastModifiedBy>
  <cp:revision>71</cp:revision>
  <dcterms:created xsi:type="dcterms:W3CDTF">2016-09-29T11:33:04Z</dcterms:created>
  <dcterms:modified xsi:type="dcterms:W3CDTF">2018-02-24T13:03:19Z</dcterms:modified>
</cp:coreProperties>
</file>