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68" r:id="rId4"/>
    <p:sldId id="260" r:id="rId5"/>
    <p:sldId id="259"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BBCD4F60-3B00-4DB4-90A4-67F8107A0900}" type="datetime1">
              <a:rPr lang="en-US" smtClean="0"/>
              <a:t>4/3/2024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2829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626DE685-1B6F-4D7C-AEF2-C9AD71EC467A}" type="datetime1">
              <a:rPr lang="en-US" smtClean="0"/>
              <a:t>4/3/2024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52521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6E20BAB-D1DB-4DC1-908A-9B5E73715905}" type="datetime1">
              <a:rPr lang="en-US" smtClean="0"/>
              <a:t>4/3/2024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04404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82D2DD5A-C337-4F22-BED0-547AFC68CFD6}" type="datetime1">
              <a:rPr lang="en-US" smtClean="0"/>
              <a:t>4/3/2024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19517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FA38DFBF-4DB8-447F-A740-22B1B0F7DDD8}" type="datetime1">
              <a:rPr lang="en-US" smtClean="0"/>
              <a:t>4/3/2024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72329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8812435-B87A-4434-B86A-1406D5D81959}" type="datetime1">
              <a:rPr lang="en-US" smtClean="0"/>
              <a:t>4/3/2024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11001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3B850E0-9242-469C-9FA7-447D7E43FF29}" type="datetime1">
              <a:rPr lang="en-US" smtClean="0"/>
              <a:t>4/3/2024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93854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CA9184C1-634B-4D2F-90E1-C39B48114444}" type="datetime1">
              <a:rPr lang="en-US" smtClean="0"/>
              <a:t>4/3/2024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81194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602A4FC1-9CCD-4E4B-AB4D-5CAEC19C950B}" type="datetime1">
              <a:rPr lang="en-US" smtClean="0"/>
              <a:t>4/3/2024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42580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5C12018-AE0B-45B3-8833-1C61B747ADFD}" type="datetime1">
              <a:rPr lang="en-US" smtClean="0"/>
              <a:t>4/3/2024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0339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BC874D72-DF44-407D-AEE5-0273DD00D922}" type="datetime1">
              <a:rPr lang="en-US" smtClean="0"/>
              <a:t>4/3/2024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79494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FBA78304-8938-479D-8111-AA943458A814}" type="datetime1">
              <a:rPr lang="en-US" smtClean="0"/>
              <a:t>4/3/2024</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Sample Footer Text</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534935"/>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5" r:id="rId6"/>
    <p:sldLayoutId id="2147483741" r:id="rId7"/>
    <p:sldLayoutId id="2147483742" r:id="rId8"/>
    <p:sldLayoutId id="2147483743" r:id="rId9"/>
    <p:sldLayoutId id="2147483744" r:id="rId10"/>
    <p:sldLayoutId id="2147483746"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6" name="Picture 15" descr="A blue and white triangle pattern&#10;&#10;Description automatically generated">
            <a:extLst>
              <a:ext uri="{FF2B5EF4-FFF2-40B4-BE49-F238E27FC236}">
                <a16:creationId xmlns:a16="http://schemas.microsoft.com/office/drawing/2014/main" id="{0A217828-C315-4969-5A22-B6FBC9672455}"/>
              </a:ext>
            </a:extLst>
          </p:cNvPr>
          <p:cNvPicPr>
            <a:picLocks noChangeAspect="1"/>
          </p:cNvPicPr>
          <p:nvPr/>
        </p:nvPicPr>
        <p:blipFill rotWithShape="1">
          <a:blip r:embed="rId2"/>
          <a:srcRect l="4153" r="48379" b="-1"/>
          <a:stretch/>
        </p:blipFill>
        <p:spPr>
          <a:xfrm>
            <a:off x="0" y="11"/>
            <a:ext cx="4876799" cy="6857989"/>
          </a:xfrm>
          <a:prstGeom prst="rect">
            <a:avLst/>
          </a:prstGeom>
        </p:spPr>
      </p:pic>
      <p:sp>
        <p:nvSpPr>
          <p:cNvPr id="2" name="Title 1">
            <a:extLst>
              <a:ext uri="{FF2B5EF4-FFF2-40B4-BE49-F238E27FC236}">
                <a16:creationId xmlns:a16="http://schemas.microsoft.com/office/drawing/2014/main" id="{1459646D-8BD6-97A3-8C66-5BC2ACE3076B}"/>
              </a:ext>
            </a:extLst>
          </p:cNvPr>
          <p:cNvSpPr>
            <a:spLocks noGrp="1"/>
          </p:cNvSpPr>
          <p:nvPr>
            <p:ph type="ctrTitle"/>
          </p:nvPr>
        </p:nvSpPr>
        <p:spPr>
          <a:xfrm>
            <a:off x="5604552" y="871758"/>
            <a:ext cx="5825448" cy="3871143"/>
          </a:xfrm>
        </p:spPr>
        <p:txBody>
          <a:bodyPr>
            <a:normAutofit/>
          </a:bodyPr>
          <a:lstStyle/>
          <a:p>
            <a:r>
              <a:rPr lang="en-GB" dirty="0"/>
              <a:t>Introduction to management &amp; Leadership</a:t>
            </a:r>
          </a:p>
        </p:txBody>
      </p:sp>
      <p:sp>
        <p:nvSpPr>
          <p:cNvPr id="3" name="Subtitle 2">
            <a:extLst>
              <a:ext uri="{FF2B5EF4-FFF2-40B4-BE49-F238E27FC236}">
                <a16:creationId xmlns:a16="http://schemas.microsoft.com/office/drawing/2014/main" id="{1E2ED290-61AD-CBDE-A210-F6099B9AA269}"/>
              </a:ext>
            </a:extLst>
          </p:cNvPr>
          <p:cNvSpPr>
            <a:spLocks noGrp="1"/>
          </p:cNvSpPr>
          <p:nvPr>
            <p:ph type="subTitle" idx="1"/>
          </p:nvPr>
        </p:nvSpPr>
        <p:spPr>
          <a:xfrm>
            <a:off x="205940" y="627515"/>
            <a:ext cx="5322013" cy="4359628"/>
          </a:xfrm>
        </p:spPr>
        <p:txBody>
          <a:bodyPr>
            <a:normAutofit fontScale="25000" lnSpcReduction="20000"/>
          </a:bodyPr>
          <a:lstStyle/>
          <a:p>
            <a:r>
              <a:rPr lang="en-GB" sz="9600" dirty="0"/>
              <a:t>Module Code-LCBB4008</a:t>
            </a:r>
          </a:p>
          <a:p>
            <a:r>
              <a:rPr lang="en-GB" sz="9600" dirty="0"/>
              <a:t>Lecturer-Dr Rita Ukachi </a:t>
            </a:r>
          </a:p>
          <a:p>
            <a:r>
              <a:rPr lang="en-GB" sz="9600" dirty="0"/>
              <a:t>University of Wales St David</a:t>
            </a:r>
          </a:p>
          <a:p>
            <a:endParaRPr lang="en-GB" sz="9600" dirty="0"/>
          </a:p>
          <a:p>
            <a:endParaRPr lang="it-IT" sz="9600" dirty="0"/>
          </a:p>
          <a:p>
            <a:r>
              <a:rPr lang="it-IT" sz="9600" dirty="0"/>
              <a:t>Gabrielle Agbenosi 2313683 </a:t>
            </a:r>
          </a:p>
          <a:p>
            <a:r>
              <a:rPr lang="it-IT" sz="9600" dirty="0"/>
              <a:t>Oana Avasiloaie 2212862</a:t>
            </a:r>
          </a:p>
          <a:p>
            <a:r>
              <a:rPr lang="it-IT" sz="9600" dirty="0"/>
              <a:t> Beza Bekele  2219568 </a:t>
            </a:r>
          </a:p>
          <a:p>
            <a:r>
              <a:rPr lang="it-IT" sz="9600" dirty="0"/>
              <a:t> Pruthuvi R.A  2318359 </a:t>
            </a:r>
          </a:p>
          <a:p>
            <a:endParaRPr lang="en-GB" dirty="0"/>
          </a:p>
        </p:txBody>
      </p:sp>
      <p:pic>
        <p:nvPicPr>
          <p:cNvPr id="4" name="Picture 3">
            <a:extLst>
              <a:ext uri="{FF2B5EF4-FFF2-40B4-BE49-F238E27FC236}">
                <a16:creationId xmlns:a16="http://schemas.microsoft.com/office/drawing/2014/main" id="{E2862810-0BB4-1F6F-AF7C-C3073AC13890}"/>
              </a:ext>
            </a:extLst>
          </p:cNvPr>
          <p:cNvPicPr>
            <a:picLocks noChangeAspect="1"/>
          </p:cNvPicPr>
          <p:nvPr/>
        </p:nvPicPr>
        <p:blipFill>
          <a:blip r:embed="rId3"/>
          <a:stretch>
            <a:fillRect/>
          </a:stretch>
        </p:blipFill>
        <p:spPr>
          <a:xfrm>
            <a:off x="7790373" y="3621735"/>
            <a:ext cx="3639627" cy="1816765"/>
          </a:xfrm>
          <a:prstGeom prst="rect">
            <a:avLst/>
          </a:prstGeom>
        </p:spPr>
      </p:pic>
    </p:spTree>
    <p:extLst>
      <p:ext uri="{BB962C8B-B14F-4D97-AF65-F5344CB8AC3E}">
        <p14:creationId xmlns:p14="http://schemas.microsoft.com/office/powerpoint/2010/main" val="2117057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C69135C-133E-1B96-4B95-7EE306F3BF0D}"/>
              </a:ext>
            </a:extLst>
          </p:cNvPr>
          <p:cNvSpPr>
            <a:spLocks noGrp="1"/>
          </p:cNvSpPr>
          <p:nvPr>
            <p:ph type="title"/>
          </p:nvPr>
        </p:nvSpPr>
        <p:spPr>
          <a:xfrm>
            <a:off x="669852" y="870596"/>
            <a:ext cx="4887382" cy="3747820"/>
          </a:xfrm>
        </p:spPr>
        <p:txBody>
          <a:bodyPr vert="horz" lIns="91440" tIns="45720" rIns="91440" bIns="45720" rtlCol="0" anchor="t">
            <a:normAutofit/>
          </a:bodyPr>
          <a:lstStyle/>
          <a:p>
            <a:r>
              <a:rPr lang="en-US" sz="5400"/>
              <a:t>Contents</a:t>
            </a:r>
          </a:p>
        </p:txBody>
      </p:sp>
      <p:sp>
        <p:nvSpPr>
          <p:cNvPr id="4" name="Date Placeholder 3">
            <a:extLst>
              <a:ext uri="{FF2B5EF4-FFF2-40B4-BE49-F238E27FC236}">
                <a16:creationId xmlns:a16="http://schemas.microsoft.com/office/drawing/2014/main" id="{2443606D-9888-738C-9BB7-6FA8C76CD8B5}"/>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smtClean="0"/>
              <a:pPr>
                <a:spcAft>
                  <a:spcPts val="600"/>
                </a:spcAft>
              </a:pPr>
              <a:t>4/3/2024</a:t>
            </a:fld>
            <a:endParaRPr lang="en-US"/>
          </a:p>
        </p:txBody>
      </p:sp>
      <p:sp>
        <p:nvSpPr>
          <p:cNvPr id="5" name="Footer Placeholder 4">
            <a:extLst>
              <a:ext uri="{FF2B5EF4-FFF2-40B4-BE49-F238E27FC236}">
                <a16:creationId xmlns:a16="http://schemas.microsoft.com/office/drawing/2014/main" id="{12C97684-8C82-4229-2F14-915CF2EB9499}"/>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Gabrielle Agbenosi</a:t>
            </a:r>
          </a:p>
        </p:txBody>
      </p:sp>
      <p:sp>
        <p:nvSpPr>
          <p:cNvPr id="6" name="Slide Number Placeholder 5">
            <a:extLst>
              <a:ext uri="{FF2B5EF4-FFF2-40B4-BE49-F238E27FC236}">
                <a16:creationId xmlns:a16="http://schemas.microsoft.com/office/drawing/2014/main" id="{BF871FEA-347B-5AE3-4F24-162D6A1044F5}"/>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smtClean="0"/>
              <a:pPr>
                <a:lnSpc>
                  <a:spcPct val="90000"/>
                </a:lnSpc>
                <a:spcAft>
                  <a:spcPts val="600"/>
                </a:spcAft>
              </a:pPr>
              <a:t>2</a:t>
            </a:fld>
            <a:endParaRPr lang="en-US"/>
          </a:p>
        </p:txBody>
      </p:sp>
      <p:pic>
        <p:nvPicPr>
          <p:cNvPr id="10" name="Graphic 9" descr="CheckList">
            <a:extLst>
              <a:ext uri="{FF2B5EF4-FFF2-40B4-BE49-F238E27FC236}">
                <a16:creationId xmlns:a16="http://schemas.microsoft.com/office/drawing/2014/main" id="{C92CD63C-B8E9-02D5-4D7F-DA54151D68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81751" y="1066800"/>
            <a:ext cx="4724398" cy="4724398"/>
          </a:xfrm>
          <a:prstGeom prst="rect">
            <a:avLst/>
          </a:prstGeom>
        </p:spPr>
      </p:pic>
      <p:sp>
        <p:nvSpPr>
          <p:cNvPr id="7" name="TextBox 6">
            <a:extLst>
              <a:ext uri="{FF2B5EF4-FFF2-40B4-BE49-F238E27FC236}">
                <a16:creationId xmlns:a16="http://schemas.microsoft.com/office/drawing/2014/main" id="{41EA5F97-BE56-F5E0-DC95-95C106294D35}"/>
              </a:ext>
            </a:extLst>
          </p:cNvPr>
          <p:cNvSpPr txBox="1"/>
          <p:nvPr/>
        </p:nvSpPr>
        <p:spPr>
          <a:xfrm>
            <a:off x="934720" y="2166141"/>
            <a:ext cx="6055360" cy="3416320"/>
          </a:xfrm>
          <a:prstGeom prst="rect">
            <a:avLst/>
          </a:prstGeom>
          <a:noFill/>
        </p:spPr>
        <p:txBody>
          <a:bodyPr wrap="square" rtlCol="0">
            <a:spAutoFit/>
          </a:bodyPr>
          <a:lstStyle/>
          <a:p>
            <a:r>
              <a:rPr lang="en-GB" dirty="0"/>
              <a:t>Slide 3 – Introduction to management</a:t>
            </a:r>
          </a:p>
          <a:p>
            <a:r>
              <a:rPr lang="en-GB" dirty="0"/>
              <a:t>Slide 4 – Importance of Management</a:t>
            </a:r>
          </a:p>
          <a:p>
            <a:r>
              <a:rPr lang="en-GB" dirty="0"/>
              <a:t>Slide 5 – Management Principles</a:t>
            </a:r>
          </a:p>
          <a:p>
            <a:r>
              <a:rPr lang="en-GB" dirty="0"/>
              <a:t>Slide 6 – Management Functions</a:t>
            </a:r>
          </a:p>
          <a:p>
            <a:r>
              <a:rPr lang="en-GB" dirty="0"/>
              <a:t>Slide 7 Managerial Roles</a:t>
            </a:r>
          </a:p>
          <a:p>
            <a:r>
              <a:rPr lang="en-GB" dirty="0"/>
              <a:t>Slide 8 &amp; 9- Manager's Behaviours towards Employees </a:t>
            </a:r>
          </a:p>
          <a:p>
            <a:r>
              <a:rPr lang="en-GB" dirty="0"/>
              <a:t>Slide 10 – Conclusion</a:t>
            </a:r>
          </a:p>
          <a:p>
            <a:r>
              <a:rPr lang="en-GB" dirty="0"/>
              <a:t>Slide 11– References</a:t>
            </a:r>
          </a:p>
          <a:p>
            <a:r>
              <a:rPr lang="en-GB" dirty="0"/>
              <a:t>Slide 12 –Questions And Answers</a:t>
            </a:r>
          </a:p>
          <a:p>
            <a:endParaRPr lang="en-GB" dirty="0"/>
          </a:p>
          <a:p>
            <a:endParaRPr lang="en-GB" dirty="0"/>
          </a:p>
          <a:p>
            <a:endParaRPr lang="en-GB" dirty="0"/>
          </a:p>
        </p:txBody>
      </p:sp>
    </p:spTree>
    <p:extLst>
      <p:ext uri="{BB962C8B-B14F-4D97-AF65-F5344CB8AC3E}">
        <p14:creationId xmlns:p14="http://schemas.microsoft.com/office/powerpoint/2010/main" val="3005102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7469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descr="Glasses on top of a book">
            <a:extLst>
              <a:ext uri="{FF2B5EF4-FFF2-40B4-BE49-F238E27FC236}">
                <a16:creationId xmlns:a16="http://schemas.microsoft.com/office/drawing/2014/main" id="{4DCE062B-B9F3-A365-3C85-E3941AC14933}"/>
              </a:ext>
            </a:extLst>
          </p:cNvPr>
          <p:cNvPicPr>
            <a:picLocks noChangeAspect="1"/>
          </p:cNvPicPr>
          <p:nvPr/>
        </p:nvPicPr>
        <p:blipFill rotWithShape="1">
          <a:blip r:embed="rId2"/>
          <a:srcRect l="14202" r="39534" b="-1"/>
          <a:stretch/>
        </p:blipFill>
        <p:spPr>
          <a:xfrm>
            <a:off x="20" y="-1"/>
            <a:ext cx="4788992" cy="6858001"/>
          </a:xfrm>
          <a:prstGeom prst="rect">
            <a:avLst/>
          </a:prstGeom>
        </p:spPr>
      </p:pic>
      <p:sp>
        <p:nvSpPr>
          <p:cNvPr id="2" name="Title 1">
            <a:extLst>
              <a:ext uri="{FF2B5EF4-FFF2-40B4-BE49-F238E27FC236}">
                <a16:creationId xmlns:a16="http://schemas.microsoft.com/office/drawing/2014/main" id="{313320D2-3B15-A8F2-97E6-3C0160C5868F}"/>
              </a:ext>
            </a:extLst>
          </p:cNvPr>
          <p:cNvSpPr>
            <a:spLocks noGrp="1"/>
          </p:cNvSpPr>
          <p:nvPr>
            <p:ph type="title"/>
          </p:nvPr>
        </p:nvSpPr>
        <p:spPr>
          <a:xfrm>
            <a:off x="5369914" y="914400"/>
            <a:ext cx="6117336" cy="1316736"/>
          </a:xfrm>
        </p:spPr>
        <p:txBody>
          <a:bodyPr>
            <a:normAutofit/>
          </a:bodyPr>
          <a:lstStyle/>
          <a:p>
            <a:r>
              <a:rPr lang="en-GB" dirty="0"/>
              <a:t>Introduction to management</a:t>
            </a:r>
          </a:p>
        </p:txBody>
      </p:sp>
      <p:sp>
        <p:nvSpPr>
          <p:cNvPr id="3" name="Content Placeholder 2">
            <a:extLst>
              <a:ext uri="{FF2B5EF4-FFF2-40B4-BE49-F238E27FC236}">
                <a16:creationId xmlns:a16="http://schemas.microsoft.com/office/drawing/2014/main" id="{07645C3F-9B9C-C5A9-8DCD-A04E9F49C1C6}"/>
              </a:ext>
            </a:extLst>
          </p:cNvPr>
          <p:cNvSpPr>
            <a:spLocks noGrp="1"/>
          </p:cNvSpPr>
          <p:nvPr>
            <p:ph idx="1"/>
          </p:nvPr>
        </p:nvSpPr>
        <p:spPr>
          <a:xfrm>
            <a:off x="5369914" y="2231136"/>
            <a:ext cx="6117336" cy="3931920"/>
          </a:xfrm>
        </p:spPr>
        <p:txBody>
          <a:bodyPr>
            <a:normAutofit/>
          </a:bodyPr>
          <a:lstStyle/>
          <a:p>
            <a:pPr>
              <a:lnSpc>
                <a:spcPct val="100000"/>
              </a:lnSpc>
            </a:pPr>
            <a:r>
              <a:rPr lang="en-GB" sz="1700" dirty="0"/>
              <a:t>Firstly, What is management?</a:t>
            </a:r>
          </a:p>
          <a:p>
            <a:pPr>
              <a:lnSpc>
                <a:spcPct val="100000"/>
              </a:lnSpc>
            </a:pPr>
            <a:r>
              <a:rPr lang="en-US" sz="1700" dirty="0"/>
              <a:t>Management is an arrangement of responsibilities concerning operation within an organization to attain objectives and targets. </a:t>
            </a:r>
          </a:p>
          <a:p>
            <a:pPr>
              <a:lnSpc>
                <a:spcPct val="100000"/>
              </a:lnSpc>
            </a:pPr>
            <a:r>
              <a:rPr lang="en-US" sz="1700" dirty="0"/>
              <a:t>Management consists of coordinating and overseeing the work activities of others so their activities are completed efficiently and effectively. (Management , Stephen P. Robbins (2020) Accessed 29</a:t>
            </a:r>
            <a:r>
              <a:rPr lang="en-US" sz="1700" baseline="30000" dirty="0"/>
              <a:t>th</a:t>
            </a:r>
            <a:r>
              <a:rPr lang="en-US" sz="1700" dirty="0"/>
              <a:t> March 2024)</a:t>
            </a:r>
          </a:p>
          <a:p>
            <a:pPr>
              <a:lnSpc>
                <a:spcPct val="100000"/>
              </a:lnSpc>
            </a:pPr>
            <a:r>
              <a:rPr lang="en-GB" sz="1700" dirty="0"/>
              <a:t>In this presentation, you will be given an in-depth overview of management with diagrams and examples to back it up. This will be supported with references and diagrams. We will also discuss elements that can influence management and how they are monitored.</a:t>
            </a:r>
          </a:p>
          <a:p>
            <a:pPr>
              <a:lnSpc>
                <a:spcPct val="100000"/>
              </a:lnSpc>
            </a:pPr>
            <a:endParaRPr lang="en-GB" sz="1700" dirty="0"/>
          </a:p>
          <a:p>
            <a:pPr>
              <a:lnSpc>
                <a:spcPct val="100000"/>
              </a:lnSpc>
            </a:pPr>
            <a:endParaRPr lang="en-GB" sz="1700" dirty="0"/>
          </a:p>
          <a:p>
            <a:pPr>
              <a:lnSpc>
                <a:spcPct val="100000"/>
              </a:lnSpc>
            </a:pPr>
            <a:endParaRPr lang="en-GB" sz="1700" dirty="0"/>
          </a:p>
        </p:txBody>
      </p:sp>
      <p:sp>
        <p:nvSpPr>
          <p:cNvPr id="4" name="Date Placeholder 3">
            <a:extLst>
              <a:ext uri="{FF2B5EF4-FFF2-40B4-BE49-F238E27FC236}">
                <a16:creationId xmlns:a16="http://schemas.microsoft.com/office/drawing/2014/main" id="{C25D778A-8D07-AC80-12EC-3E0191446F36}"/>
              </a:ext>
            </a:extLst>
          </p:cNvPr>
          <p:cNvSpPr>
            <a:spLocks noGrp="1"/>
          </p:cNvSpPr>
          <p:nvPr>
            <p:ph type="dt" sz="half" idx="10"/>
          </p:nvPr>
        </p:nvSpPr>
        <p:spPr>
          <a:xfrm>
            <a:off x="8369448" y="6356350"/>
            <a:ext cx="2592594" cy="365125"/>
          </a:xfrm>
        </p:spPr>
        <p:txBody>
          <a:bodyPr>
            <a:normAutofit/>
          </a:bodyPr>
          <a:lstStyle/>
          <a:p>
            <a:pPr>
              <a:spcAft>
                <a:spcPts val="600"/>
              </a:spcAft>
            </a:pPr>
            <a:fld id="{626DE685-1B6F-4D7C-AEF2-C9AD71EC467A}" type="datetime1">
              <a:rPr lang="en-US" smtClean="0"/>
              <a:pPr>
                <a:spcAft>
                  <a:spcPts val="600"/>
                </a:spcAft>
              </a:pPr>
              <a:t>4/3/2024</a:t>
            </a:fld>
            <a:endParaRPr lang="en-US"/>
          </a:p>
        </p:txBody>
      </p:sp>
      <p:sp>
        <p:nvSpPr>
          <p:cNvPr id="5" name="Footer Placeholder 4">
            <a:extLst>
              <a:ext uri="{FF2B5EF4-FFF2-40B4-BE49-F238E27FC236}">
                <a16:creationId xmlns:a16="http://schemas.microsoft.com/office/drawing/2014/main" id="{841CA145-D553-EB91-5D03-33A14D204C70}"/>
              </a:ext>
            </a:extLst>
          </p:cNvPr>
          <p:cNvSpPr>
            <a:spLocks noGrp="1"/>
          </p:cNvSpPr>
          <p:nvPr>
            <p:ph type="ftr" sz="quarter" idx="11"/>
          </p:nvPr>
        </p:nvSpPr>
        <p:spPr>
          <a:xfrm>
            <a:off x="715384" y="6356350"/>
            <a:ext cx="3915884" cy="365125"/>
          </a:xfrm>
        </p:spPr>
        <p:txBody>
          <a:bodyPr>
            <a:normAutofit/>
          </a:bodyPr>
          <a:lstStyle/>
          <a:p>
            <a:pPr>
              <a:spcAft>
                <a:spcPts val="600"/>
              </a:spcAft>
            </a:pPr>
            <a:r>
              <a:rPr lang="en-US">
                <a:solidFill>
                  <a:srgbClr val="FFFFFF"/>
                </a:solidFill>
              </a:rPr>
              <a:t>Sample Footer Text</a:t>
            </a:r>
          </a:p>
        </p:txBody>
      </p:sp>
      <p:sp>
        <p:nvSpPr>
          <p:cNvPr id="6" name="Slide Number Placeholder 5">
            <a:extLst>
              <a:ext uri="{FF2B5EF4-FFF2-40B4-BE49-F238E27FC236}">
                <a16:creationId xmlns:a16="http://schemas.microsoft.com/office/drawing/2014/main" id="{74B536CD-A188-6028-5FFB-C2D9B9D3DFEE}"/>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3</a:t>
            </a:fld>
            <a:endParaRPr lang="en-US"/>
          </a:p>
        </p:txBody>
      </p:sp>
    </p:spTree>
    <p:extLst>
      <p:ext uri="{BB962C8B-B14F-4D97-AF65-F5344CB8AC3E}">
        <p14:creationId xmlns:p14="http://schemas.microsoft.com/office/powerpoint/2010/main" val="496904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DFCE91A-004F-5125-A7AA-64A05343A5A4}"/>
              </a:ext>
            </a:extLst>
          </p:cNvPr>
          <p:cNvSpPr>
            <a:spLocks noGrp="1"/>
          </p:cNvSpPr>
          <p:nvPr>
            <p:ph type="dt" sz="half" idx="10"/>
          </p:nvPr>
        </p:nvSpPr>
        <p:spPr/>
        <p:txBody>
          <a:bodyPr/>
          <a:lstStyle/>
          <a:p>
            <a:fld id="{626DE685-1B6F-4D7C-AEF2-C9AD71EC467A}" type="datetime1">
              <a:rPr lang="en-US" smtClean="0"/>
              <a:t>4/3/2024</a:t>
            </a:fld>
            <a:endParaRPr lang="en-US"/>
          </a:p>
        </p:txBody>
      </p:sp>
      <p:sp>
        <p:nvSpPr>
          <p:cNvPr id="5" name="Footer Placeholder 4">
            <a:extLst>
              <a:ext uri="{FF2B5EF4-FFF2-40B4-BE49-F238E27FC236}">
                <a16:creationId xmlns:a16="http://schemas.microsoft.com/office/drawing/2014/main" id="{DF741DDD-C954-0CBE-2648-419A598490AF}"/>
              </a:ext>
            </a:extLst>
          </p:cNvPr>
          <p:cNvSpPr>
            <a:spLocks noGrp="1"/>
          </p:cNvSpPr>
          <p:nvPr>
            <p:ph type="ftr" sz="quarter" idx="11"/>
          </p:nvPr>
        </p:nvSpPr>
        <p:spPr/>
        <p:txBody>
          <a:bodyPr/>
          <a:lstStyle/>
          <a:p>
            <a:r>
              <a:rPr lang="it-IT" sz="1050" dirty="0"/>
              <a:t>Oana Avasiloaie </a:t>
            </a:r>
            <a:endParaRPr lang="en-US" dirty="0"/>
          </a:p>
        </p:txBody>
      </p:sp>
      <p:sp>
        <p:nvSpPr>
          <p:cNvPr id="6" name="Slide Number Placeholder 5">
            <a:extLst>
              <a:ext uri="{FF2B5EF4-FFF2-40B4-BE49-F238E27FC236}">
                <a16:creationId xmlns:a16="http://schemas.microsoft.com/office/drawing/2014/main" id="{31186E39-BD46-3F72-B6DF-78631B1E1FEF}"/>
              </a:ext>
            </a:extLst>
          </p:cNvPr>
          <p:cNvSpPr>
            <a:spLocks noGrp="1"/>
          </p:cNvSpPr>
          <p:nvPr>
            <p:ph type="sldNum" sz="quarter" idx="12"/>
          </p:nvPr>
        </p:nvSpPr>
        <p:spPr/>
        <p:txBody>
          <a:bodyPr/>
          <a:lstStyle/>
          <a:p>
            <a:fld id="{87E7843D-FF13-4365-9478-9625B70A2705}" type="slidenum">
              <a:rPr lang="en-US" smtClean="0"/>
              <a:t>4</a:t>
            </a:fld>
            <a:endParaRPr lang="en-US"/>
          </a:p>
        </p:txBody>
      </p:sp>
      <p:pic>
        <p:nvPicPr>
          <p:cNvPr id="7" name="Picture 6">
            <a:extLst>
              <a:ext uri="{FF2B5EF4-FFF2-40B4-BE49-F238E27FC236}">
                <a16:creationId xmlns:a16="http://schemas.microsoft.com/office/drawing/2014/main" id="{4B077E69-C5D7-A3E1-7185-A17A80E62A39}"/>
              </a:ext>
            </a:extLst>
          </p:cNvPr>
          <p:cNvPicPr>
            <a:picLocks noChangeAspect="1"/>
          </p:cNvPicPr>
          <p:nvPr/>
        </p:nvPicPr>
        <p:blipFill>
          <a:blip r:embed="rId2"/>
          <a:stretch>
            <a:fillRect/>
          </a:stretch>
        </p:blipFill>
        <p:spPr>
          <a:xfrm>
            <a:off x="1066236" y="386080"/>
            <a:ext cx="10059528" cy="5658485"/>
          </a:xfrm>
          <a:prstGeom prst="rect">
            <a:avLst/>
          </a:prstGeom>
        </p:spPr>
      </p:pic>
    </p:spTree>
    <p:extLst>
      <p:ext uri="{BB962C8B-B14F-4D97-AF65-F5344CB8AC3E}">
        <p14:creationId xmlns:p14="http://schemas.microsoft.com/office/powerpoint/2010/main" val="338480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F097144-0291-5834-4891-B7976D5DF27C}"/>
              </a:ext>
            </a:extLst>
          </p:cNvPr>
          <p:cNvSpPr>
            <a:spLocks noGrp="1"/>
          </p:cNvSpPr>
          <p:nvPr>
            <p:ph type="dt" sz="half" idx="10"/>
          </p:nvPr>
        </p:nvSpPr>
        <p:spPr/>
        <p:txBody>
          <a:bodyPr/>
          <a:lstStyle/>
          <a:p>
            <a:fld id="{626DE685-1B6F-4D7C-AEF2-C9AD71EC467A}" type="datetime1">
              <a:rPr lang="en-US" smtClean="0"/>
              <a:t>4/3/2024</a:t>
            </a:fld>
            <a:endParaRPr lang="en-US"/>
          </a:p>
        </p:txBody>
      </p:sp>
      <p:sp>
        <p:nvSpPr>
          <p:cNvPr id="5" name="Footer Placeholder 4">
            <a:extLst>
              <a:ext uri="{FF2B5EF4-FFF2-40B4-BE49-F238E27FC236}">
                <a16:creationId xmlns:a16="http://schemas.microsoft.com/office/drawing/2014/main" id="{E907177A-5156-FCBC-FDF1-C52996432383}"/>
              </a:ext>
            </a:extLst>
          </p:cNvPr>
          <p:cNvSpPr>
            <a:spLocks noGrp="1"/>
          </p:cNvSpPr>
          <p:nvPr>
            <p:ph type="ftr" sz="quarter" idx="11"/>
          </p:nvPr>
        </p:nvSpPr>
        <p:spPr/>
        <p:txBody>
          <a:bodyPr/>
          <a:lstStyle/>
          <a:p>
            <a:r>
              <a:rPr lang="it-IT" sz="1050" dirty="0"/>
              <a:t>Oana Avasiloaie </a:t>
            </a:r>
            <a:endParaRPr lang="en-US" dirty="0"/>
          </a:p>
        </p:txBody>
      </p:sp>
      <p:sp>
        <p:nvSpPr>
          <p:cNvPr id="6" name="Slide Number Placeholder 5">
            <a:extLst>
              <a:ext uri="{FF2B5EF4-FFF2-40B4-BE49-F238E27FC236}">
                <a16:creationId xmlns:a16="http://schemas.microsoft.com/office/drawing/2014/main" id="{AB9A20F3-9EED-7CB7-C4FE-B6D64FD6C68A}"/>
              </a:ext>
            </a:extLst>
          </p:cNvPr>
          <p:cNvSpPr>
            <a:spLocks noGrp="1"/>
          </p:cNvSpPr>
          <p:nvPr>
            <p:ph type="sldNum" sz="quarter" idx="12"/>
          </p:nvPr>
        </p:nvSpPr>
        <p:spPr/>
        <p:txBody>
          <a:bodyPr/>
          <a:lstStyle/>
          <a:p>
            <a:fld id="{87E7843D-FF13-4365-9478-9625B70A2705}" type="slidenum">
              <a:rPr lang="en-US" smtClean="0"/>
              <a:t>5</a:t>
            </a:fld>
            <a:endParaRPr lang="en-US"/>
          </a:p>
        </p:txBody>
      </p:sp>
      <p:pic>
        <p:nvPicPr>
          <p:cNvPr id="7" name="Picture 6">
            <a:extLst>
              <a:ext uri="{FF2B5EF4-FFF2-40B4-BE49-F238E27FC236}">
                <a16:creationId xmlns:a16="http://schemas.microsoft.com/office/drawing/2014/main" id="{A80F21B9-B563-34B4-6616-C3247D0F1EDA}"/>
              </a:ext>
            </a:extLst>
          </p:cNvPr>
          <p:cNvPicPr>
            <a:picLocks noChangeAspect="1"/>
          </p:cNvPicPr>
          <p:nvPr/>
        </p:nvPicPr>
        <p:blipFill>
          <a:blip r:embed="rId2"/>
          <a:stretch>
            <a:fillRect/>
          </a:stretch>
        </p:blipFill>
        <p:spPr>
          <a:xfrm>
            <a:off x="936981" y="386080"/>
            <a:ext cx="9982031" cy="5614893"/>
          </a:xfrm>
          <a:prstGeom prst="rect">
            <a:avLst/>
          </a:prstGeom>
        </p:spPr>
      </p:pic>
    </p:spTree>
    <p:extLst>
      <p:ext uri="{BB962C8B-B14F-4D97-AF65-F5344CB8AC3E}">
        <p14:creationId xmlns:p14="http://schemas.microsoft.com/office/powerpoint/2010/main" val="3490347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75B89-5339-207A-D50C-EFC609EC2A10}"/>
              </a:ext>
            </a:extLst>
          </p:cNvPr>
          <p:cNvSpPr>
            <a:spLocks noGrp="1"/>
          </p:cNvSpPr>
          <p:nvPr>
            <p:ph type="title"/>
          </p:nvPr>
        </p:nvSpPr>
        <p:spPr/>
        <p:txBody>
          <a:bodyPr/>
          <a:lstStyle/>
          <a:p>
            <a:r>
              <a:rPr lang="en-GB" dirty="0"/>
              <a:t>Management functions </a:t>
            </a:r>
          </a:p>
        </p:txBody>
      </p:sp>
      <p:sp>
        <p:nvSpPr>
          <p:cNvPr id="3" name="Content Placeholder 2">
            <a:extLst>
              <a:ext uri="{FF2B5EF4-FFF2-40B4-BE49-F238E27FC236}">
                <a16:creationId xmlns:a16="http://schemas.microsoft.com/office/drawing/2014/main" id="{29BB7DC7-E452-6D35-8AA6-2D9F0D9D59F8}"/>
              </a:ext>
            </a:extLst>
          </p:cNvPr>
          <p:cNvSpPr>
            <a:spLocks noGrp="1"/>
          </p:cNvSpPr>
          <p:nvPr>
            <p:ph idx="1"/>
          </p:nvPr>
        </p:nvSpPr>
        <p:spPr>
          <a:xfrm>
            <a:off x="700635" y="1764806"/>
            <a:ext cx="10691265" cy="4249914"/>
          </a:xfrm>
        </p:spPr>
        <p:txBody>
          <a:bodyPr>
            <a:normAutofit fontScale="85000" lnSpcReduction="20000"/>
          </a:bodyPr>
          <a:lstStyle/>
          <a:p>
            <a:r>
              <a:rPr lang="en-US" sz="2100" dirty="0">
                <a:effectLst/>
                <a:latin typeface="Calibri" panose="020F0502020204030204" pitchFamily="34" charset="0"/>
                <a:ea typeface="Calibri" panose="020F0502020204030204" pitchFamily="34" charset="0"/>
                <a:cs typeface="Times New Roman" panose="02020603050405020304" pitchFamily="18" charset="0"/>
              </a:rPr>
              <a:t>There are four functions of management which are planning, Organizing, Leading, Controlling. These serve as a foundation for managers or leaders to lead their team or organization to achieve goals. Planning is when leaders has an understanding of the goals of the team or organization and having a tactical plan to achieve those goals. Organizing is when a leader prioritizes tasks in planning and keeps the organization in detail. Leading is when a leader uses skills such as communication to motivate people in their team to achieve the objectives of the organization. Controlling is when a leader monitors and tracks the advancement and performance of a team or the organization to make sure they achieve the goals that were intended originally by the leaders (Porter,2015).</a:t>
            </a:r>
          </a:p>
          <a:p>
            <a:r>
              <a:rPr lang="en-US" sz="2100" dirty="0">
                <a:effectLst/>
                <a:latin typeface="Calibri" panose="020F0502020204030204" pitchFamily="34" charset="0"/>
                <a:ea typeface="Calibri" panose="020F0502020204030204" pitchFamily="34" charset="0"/>
                <a:cs typeface="Times New Roman" panose="02020603050405020304" pitchFamily="18" charset="0"/>
              </a:rPr>
              <a:t>The management function planning is applied to organizations when managers or leaders look at how to accomplish short term or long-term goals. Organizing is applied to organizations when leaders rebalance workload and allocate resources to achieve their goals. Leading is applied to organizations when leaders coach and support their employees with work and delegating tasks to employees so that gives leaders more team to focus on other high-level work. Controlling is applied to organizations when leaders do performance evaluations, employee training and deadline management. This is very effective since Apple uses management functions when designing and making a new product (Brigden,2024),  </a:t>
            </a:r>
            <a:endParaRPr lang="en-GB" sz="2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16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82510933-C878-A8BC-C025-34974D768E13}"/>
              </a:ext>
            </a:extLst>
          </p:cNvPr>
          <p:cNvSpPr>
            <a:spLocks noGrp="1"/>
          </p:cNvSpPr>
          <p:nvPr>
            <p:ph type="dt" sz="half" idx="10"/>
          </p:nvPr>
        </p:nvSpPr>
        <p:spPr/>
        <p:txBody>
          <a:bodyPr/>
          <a:lstStyle/>
          <a:p>
            <a:fld id="{626DE685-1B6F-4D7C-AEF2-C9AD71EC467A}" type="datetime1">
              <a:rPr lang="en-US" smtClean="0"/>
              <a:t>4/3/2024</a:t>
            </a:fld>
            <a:endParaRPr lang="en-US"/>
          </a:p>
        </p:txBody>
      </p:sp>
      <p:sp>
        <p:nvSpPr>
          <p:cNvPr id="5" name="Footer Placeholder 4">
            <a:extLst>
              <a:ext uri="{FF2B5EF4-FFF2-40B4-BE49-F238E27FC236}">
                <a16:creationId xmlns:a16="http://schemas.microsoft.com/office/drawing/2014/main" id="{9FF1994E-8E7D-585F-C9DA-B6FBE63A4CD4}"/>
              </a:ext>
            </a:extLst>
          </p:cNvPr>
          <p:cNvSpPr>
            <a:spLocks noGrp="1"/>
          </p:cNvSpPr>
          <p:nvPr>
            <p:ph type="ftr" sz="quarter" idx="11"/>
          </p:nvPr>
        </p:nvSpPr>
        <p:spPr/>
        <p:txBody>
          <a:bodyPr/>
          <a:lstStyle/>
          <a:p>
            <a:r>
              <a:rPr lang="it-IT" sz="1050" dirty="0"/>
              <a:t>Pruthuvi R.A  </a:t>
            </a:r>
            <a:endParaRPr lang="en-US" dirty="0"/>
          </a:p>
        </p:txBody>
      </p:sp>
      <p:sp>
        <p:nvSpPr>
          <p:cNvPr id="6" name="Slide Number Placeholder 5">
            <a:extLst>
              <a:ext uri="{FF2B5EF4-FFF2-40B4-BE49-F238E27FC236}">
                <a16:creationId xmlns:a16="http://schemas.microsoft.com/office/drawing/2014/main" id="{AA27F904-67E9-CFA0-35FC-6BDE131A3CA4}"/>
              </a:ext>
            </a:extLst>
          </p:cNvPr>
          <p:cNvSpPr>
            <a:spLocks noGrp="1"/>
          </p:cNvSpPr>
          <p:nvPr>
            <p:ph type="sldNum" sz="quarter" idx="12"/>
          </p:nvPr>
        </p:nvSpPr>
        <p:spPr/>
        <p:txBody>
          <a:bodyPr/>
          <a:lstStyle/>
          <a:p>
            <a:fld id="{87E7843D-FF13-4365-9478-9625B70A2705}" type="slidenum">
              <a:rPr lang="en-US" smtClean="0"/>
              <a:t>6</a:t>
            </a:fld>
            <a:endParaRPr lang="en-US"/>
          </a:p>
        </p:txBody>
      </p:sp>
    </p:spTree>
    <p:extLst>
      <p:ext uri="{BB962C8B-B14F-4D97-AF65-F5344CB8AC3E}">
        <p14:creationId xmlns:p14="http://schemas.microsoft.com/office/powerpoint/2010/main" val="4081576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8E1D6-71E1-FEC1-163D-06F2D809DCE5}"/>
              </a:ext>
            </a:extLst>
          </p:cNvPr>
          <p:cNvSpPr>
            <a:spLocks noGrp="1"/>
          </p:cNvSpPr>
          <p:nvPr>
            <p:ph type="title"/>
          </p:nvPr>
        </p:nvSpPr>
        <p:spPr/>
        <p:txBody>
          <a:bodyPr/>
          <a:lstStyle/>
          <a:p>
            <a:r>
              <a:rPr lang="en-GB" dirty="0"/>
              <a:t>Managerial roles </a:t>
            </a:r>
          </a:p>
        </p:txBody>
      </p:sp>
      <p:sp>
        <p:nvSpPr>
          <p:cNvPr id="3" name="Content Placeholder 2">
            <a:extLst>
              <a:ext uri="{FF2B5EF4-FFF2-40B4-BE49-F238E27FC236}">
                <a16:creationId xmlns:a16="http://schemas.microsoft.com/office/drawing/2014/main" id="{05857E46-F2A0-0770-69AB-9645B3AE0DD9}"/>
              </a:ext>
            </a:extLst>
          </p:cNvPr>
          <p:cNvSpPr>
            <a:spLocks noGrp="1"/>
          </p:cNvSpPr>
          <p:nvPr>
            <p:ph idx="1"/>
          </p:nvPr>
        </p:nvSpPr>
        <p:spPr/>
        <p:txBody>
          <a:bodyPr>
            <a:normAutofit/>
          </a:bodyPr>
          <a:lstStyle/>
          <a:p>
            <a:pPr marL="342900" lvl="0" indent="-342900">
              <a:lnSpc>
                <a:spcPct val="116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Managerial roles are roles made to perform the numerable management functions namely planning, organizing, Leading and controlling. Managerial roles typically fall into three different categories. One category of managerial roles is interpersonal roles like leader and liaison who deal with interactions within and outside the organization. Another category is the informational roles such as spokesperson and monitor who deals with creating and sharing information within an organization. Another category is the decisional roles such as disturbance handler and resources allocator who make the decisions for an organization by communicating with people and using information (Rossingol,2022).</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6000"/>
              </a:lnSpc>
              <a:spcAft>
                <a:spcPts val="800"/>
              </a:spcAft>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Managerial roles are used by organizations like Apple, who use managerial roles like resource allocators to dictate when and where to apply the organization's resources such as funding and equipment (Rood, 2023).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64121C5A-76BA-3C54-880B-90C107C44049}"/>
              </a:ext>
            </a:extLst>
          </p:cNvPr>
          <p:cNvSpPr>
            <a:spLocks noGrp="1"/>
          </p:cNvSpPr>
          <p:nvPr>
            <p:ph type="dt" sz="half" idx="10"/>
          </p:nvPr>
        </p:nvSpPr>
        <p:spPr/>
        <p:txBody>
          <a:bodyPr/>
          <a:lstStyle/>
          <a:p>
            <a:fld id="{626DE685-1B6F-4D7C-AEF2-C9AD71EC467A}" type="datetime1">
              <a:rPr lang="en-US" smtClean="0"/>
              <a:t>4/3/2024</a:t>
            </a:fld>
            <a:endParaRPr lang="en-US"/>
          </a:p>
        </p:txBody>
      </p:sp>
      <p:sp>
        <p:nvSpPr>
          <p:cNvPr id="5" name="Footer Placeholder 4">
            <a:extLst>
              <a:ext uri="{FF2B5EF4-FFF2-40B4-BE49-F238E27FC236}">
                <a16:creationId xmlns:a16="http://schemas.microsoft.com/office/drawing/2014/main" id="{6247A83A-3B62-1AC0-A39C-FAE71C0BD64F}"/>
              </a:ext>
            </a:extLst>
          </p:cNvPr>
          <p:cNvSpPr>
            <a:spLocks noGrp="1"/>
          </p:cNvSpPr>
          <p:nvPr>
            <p:ph type="ftr" sz="quarter" idx="11"/>
          </p:nvPr>
        </p:nvSpPr>
        <p:spPr/>
        <p:txBody>
          <a:bodyPr/>
          <a:lstStyle/>
          <a:p>
            <a:r>
              <a:rPr lang="it-IT" sz="1050" dirty="0"/>
              <a:t>Pruthuvi R.A  </a:t>
            </a:r>
            <a:endParaRPr lang="en-US" dirty="0"/>
          </a:p>
        </p:txBody>
      </p:sp>
      <p:sp>
        <p:nvSpPr>
          <p:cNvPr id="6" name="Slide Number Placeholder 5">
            <a:extLst>
              <a:ext uri="{FF2B5EF4-FFF2-40B4-BE49-F238E27FC236}">
                <a16:creationId xmlns:a16="http://schemas.microsoft.com/office/drawing/2014/main" id="{5B2D16C1-4556-90CA-05B8-BE6883EAE1AD}"/>
              </a:ext>
            </a:extLst>
          </p:cNvPr>
          <p:cNvSpPr>
            <a:spLocks noGrp="1"/>
          </p:cNvSpPr>
          <p:nvPr>
            <p:ph type="sldNum" sz="quarter" idx="12"/>
          </p:nvPr>
        </p:nvSpPr>
        <p:spPr/>
        <p:txBody>
          <a:bodyPr/>
          <a:lstStyle/>
          <a:p>
            <a:fld id="{87E7843D-FF13-4365-9478-9625B70A2705}" type="slidenum">
              <a:rPr lang="en-US" smtClean="0"/>
              <a:t>7</a:t>
            </a:fld>
            <a:endParaRPr lang="en-US"/>
          </a:p>
        </p:txBody>
      </p:sp>
    </p:spTree>
    <p:extLst>
      <p:ext uri="{BB962C8B-B14F-4D97-AF65-F5344CB8AC3E}">
        <p14:creationId xmlns:p14="http://schemas.microsoft.com/office/powerpoint/2010/main" val="892204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294AA-D466-2ABB-4D56-EEC67BC6691A}"/>
              </a:ext>
            </a:extLst>
          </p:cNvPr>
          <p:cNvSpPr>
            <a:spLocks noGrp="1"/>
          </p:cNvSpPr>
          <p:nvPr>
            <p:ph type="title"/>
          </p:nvPr>
        </p:nvSpPr>
        <p:spPr/>
        <p:txBody>
          <a:bodyPr/>
          <a:lstStyle/>
          <a:p>
            <a:r>
              <a:rPr lang="en-GB" dirty="0"/>
              <a:t>Manager's Behaviours towards Employees - Supporting Progress</a:t>
            </a:r>
          </a:p>
        </p:txBody>
      </p:sp>
      <p:sp>
        <p:nvSpPr>
          <p:cNvPr id="3" name="Content Placeholder 2">
            <a:extLst>
              <a:ext uri="{FF2B5EF4-FFF2-40B4-BE49-F238E27FC236}">
                <a16:creationId xmlns:a16="http://schemas.microsoft.com/office/drawing/2014/main" id="{F423B7B6-FACA-F769-F9C7-405DFA6FEB04}"/>
              </a:ext>
            </a:extLst>
          </p:cNvPr>
          <p:cNvSpPr>
            <a:spLocks noGrp="1"/>
          </p:cNvSpPr>
          <p:nvPr>
            <p:ph idx="1"/>
          </p:nvPr>
        </p:nvSpPr>
        <p:spPr/>
        <p:txBody>
          <a:bodyPr>
            <a:normAutofit/>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Managers can empower employees to develop skills and abilities through training, mentoring, feedback, and professional development opportunities. </a:t>
            </a:r>
          </a:p>
          <a:p>
            <a:pPr marL="742950" lvl="1" indent="-285750">
              <a:lnSpc>
                <a:spcPct val="107000"/>
              </a:lnSpc>
              <a:buFont typeface="Courier New" panose="02070309020205020404" pitchFamily="49" charset="0"/>
              <a:buChar char="o"/>
            </a:pPr>
            <a:r>
              <a:rPr lang="en-GB" dirty="0">
                <a:effectLst/>
                <a:latin typeface="Calibri" panose="020F0502020204030204" pitchFamily="34" charset="0"/>
                <a:ea typeface="Calibri" panose="020F0502020204030204" pitchFamily="34" charset="0"/>
                <a:cs typeface="Times New Roman" panose="02020603050405020304" pitchFamily="18" charset="0"/>
              </a:rPr>
              <a:t>Training includes providing guidance and support to employees, helping them overcome challenges and develop new skills.</a:t>
            </a:r>
          </a:p>
          <a:p>
            <a:pPr marL="742950" lvl="1" indent="-285750">
              <a:lnSpc>
                <a:spcPct val="107000"/>
              </a:lnSpc>
              <a:spcAft>
                <a:spcPts val="800"/>
              </a:spcAft>
              <a:buFont typeface="Courier New" panose="02070309020205020404" pitchFamily="49" charset="0"/>
              <a:buChar char="o"/>
            </a:pPr>
            <a:r>
              <a:rPr lang="en-GB" dirty="0">
                <a:effectLst/>
                <a:latin typeface="Calibri" panose="020F0502020204030204" pitchFamily="34" charset="0"/>
                <a:ea typeface="Calibri" panose="020F0502020204030204" pitchFamily="34" charset="0"/>
                <a:cs typeface="Times New Roman" panose="02020603050405020304" pitchFamily="18" charset="0"/>
              </a:rPr>
              <a:t>Mentoring establishes a supportive relationship where experienced managers share knowledge and insights with less experienced employees.</a:t>
            </a:r>
          </a:p>
          <a:p>
            <a:pPr marL="742950" lvl="1" indent="-285750">
              <a:lnSpc>
                <a:spcPct val="107000"/>
              </a:lnSpc>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Times New Roman" panose="02020603050405020304" pitchFamily="18" charset="0"/>
              </a:rPr>
              <a:t>Regular feedback helps employees understand their strengths and areas for improvement.</a:t>
            </a:r>
          </a:p>
          <a:p>
            <a:pPr marL="742950" lvl="1" indent="-285750">
              <a:lnSpc>
                <a:spcPct val="107000"/>
              </a:lnSpc>
              <a:spcAft>
                <a:spcPts val="800"/>
              </a:spcAft>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Times New Roman" panose="02020603050405020304" pitchFamily="18" charset="0"/>
              </a:rPr>
              <a:t>Facilitate employee development opportunities to ensure continued learning and skill development.</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For example, Google offers structured training and mentoring programs, regular feedback mechanisms, and numerous opportunities for skill development, resulting in improved employee productivity and productivity.</a:t>
            </a:r>
          </a:p>
          <a:p>
            <a:endParaRPr lang="en-GB" dirty="0"/>
          </a:p>
        </p:txBody>
      </p:sp>
      <p:sp>
        <p:nvSpPr>
          <p:cNvPr id="4" name="Date Placeholder 3">
            <a:extLst>
              <a:ext uri="{FF2B5EF4-FFF2-40B4-BE49-F238E27FC236}">
                <a16:creationId xmlns:a16="http://schemas.microsoft.com/office/drawing/2014/main" id="{A74D3C80-8E93-C2FF-14ED-D09E5C616F83}"/>
              </a:ext>
            </a:extLst>
          </p:cNvPr>
          <p:cNvSpPr>
            <a:spLocks noGrp="1"/>
          </p:cNvSpPr>
          <p:nvPr>
            <p:ph type="dt" sz="half" idx="10"/>
          </p:nvPr>
        </p:nvSpPr>
        <p:spPr/>
        <p:txBody>
          <a:bodyPr/>
          <a:lstStyle/>
          <a:p>
            <a:fld id="{626DE685-1B6F-4D7C-AEF2-C9AD71EC467A}" type="datetime1">
              <a:rPr lang="en-US" smtClean="0"/>
              <a:t>4/3/2024</a:t>
            </a:fld>
            <a:endParaRPr lang="en-US"/>
          </a:p>
        </p:txBody>
      </p:sp>
      <p:sp>
        <p:nvSpPr>
          <p:cNvPr id="5" name="Footer Placeholder 4">
            <a:extLst>
              <a:ext uri="{FF2B5EF4-FFF2-40B4-BE49-F238E27FC236}">
                <a16:creationId xmlns:a16="http://schemas.microsoft.com/office/drawing/2014/main" id="{874AE7B3-DB45-5C60-F384-3ABD4CB340BC}"/>
              </a:ext>
            </a:extLst>
          </p:cNvPr>
          <p:cNvSpPr>
            <a:spLocks noGrp="1"/>
          </p:cNvSpPr>
          <p:nvPr>
            <p:ph type="ftr" sz="quarter" idx="11"/>
          </p:nvPr>
        </p:nvSpPr>
        <p:spPr/>
        <p:txBody>
          <a:bodyPr/>
          <a:lstStyle/>
          <a:p>
            <a:r>
              <a:rPr lang="it-IT" sz="1050" dirty="0"/>
              <a:t>Beza Bekele  </a:t>
            </a:r>
            <a:endParaRPr lang="en-US" dirty="0"/>
          </a:p>
        </p:txBody>
      </p:sp>
      <p:sp>
        <p:nvSpPr>
          <p:cNvPr id="6" name="Slide Number Placeholder 5">
            <a:extLst>
              <a:ext uri="{FF2B5EF4-FFF2-40B4-BE49-F238E27FC236}">
                <a16:creationId xmlns:a16="http://schemas.microsoft.com/office/drawing/2014/main" id="{EC749609-4F86-2FFF-7DD2-06A3ADC9505D}"/>
              </a:ext>
            </a:extLst>
          </p:cNvPr>
          <p:cNvSpPr>
            <a:spLocks noGrp="1"/>
          </p:cNvSpPr>
          <p:nvPr>
            <p:ph type="sldNum" sz="quarter" idx="12"/>
          </p:nvPr>
        </p:nvSpPr>
        <p:spPr/>
        <p:txBody>
          <a:bodyPr/>
          <a:lstStyle/>
          <a:p>
            <a:fld id="{87E7843D-FF13-4365-9478-9625B70A2705}" type="slidenum">
              <a:rPr lang="en-US" smtClean="0"/>
              <a:t>8</a:t>
            </a:fld>
            <a:endParaRPr lang="en-US"/>
          </a:p>
        </p:txBody>
      </p:sp>
    </p:spTree>
    <p:extLst>
      <p:ext uri="{BB962C8B-B14F-4D97-AF65-F5344CB8AC3E}">
        <p14:creationId xmlns:p14="http://schemas.microsoft.com/office/powerpoint/2010/main" val="3116399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F1270-C47C-E381-294E-C3C80349B2CB}"/>
              </a:ext>
            </a:extLst>
          </p:cNvPr>
          <p:cNvSpPr>
            <a:spLocks noGrp="1"/>
          </p:cNvSpPr>
          <p:nvPr>
            <p:ph type="title"/>
          </p:nvPr>
        </p:nvSpPr>
        <p:spPr/>
        <p:txBody>
          <a:bodyPr/>
          <a:lstStyle/>
          <a:p>
            <a:r>
              <a:rPr lang="en-GB" dirty="0"/>
              <a:t>Manager's Behaviours towards Employees - Treating Decently:</a:t>
            </a:r>
          </a:p>
        </p:txBody>
      </p:sp>
      <p:sp>
        <p:nvSpPr>
          <p:cNvPr id="3" name="Content Placeholder 2">
            <a:extLst>
              <a:ext uri="{FF2B5EF4-FFF2-40B4-BE49-F238E27FC236}">
                <a16:creationId xmlns:a16="http://schemas.microsoft.com/office/drawing/2014/main" id="{A59EC28B-2E70-FB05-6B0D-B50F1DC1998A}"/>
              </a:ext>
            </a:extLst>
          </p:cNvPr>
          <p:cNvSpPr>
            <a:spLocks noGrp="1"/>
          </p:cNvSpPr>
          <p:nvPr>
            <p:ph idx="1"/>
          </p:nvPr>
        </p:nvSpPr>
        <p:spPr/>
        <p:txBody>
          <a:bodyPr/>
          <a:lstStyle/>
          <a:p>
            <a:pPr marL="342900" lvl="0" indent="-342900">
              <a:lnSpc>
                <a:spcPct val="107000"/>
              </a:lnSpc>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Fair practice builds employee trust, respect and loyalty, and increases engagement and engagement.</a:t>
            </a:r>
          </a:p>
          <a:p>
            <a:pPr marL="742950" lvl="1" indent="-285750">
              <a:lnSpc>
                <a:spcPct val="107000"/>
              </a:lnSpc>
              <a:buFont typeface="Courier New" panose="02070309020205020404" pitchFamily="49" charset="0"/>
              <a:buChar char="o"/>
            </a:pPr>
            <a:r>
              <a:rPr lang="en-GB" dirty="0">
                <a:effectLst/>
                <a:latin typeface="Calibri" panose="020F0502020204030204" pitchFamily="34" charset="0"/>
                <a:ea typeface="Calibri" panose="020F0502020204030204" pitchFamily="34" charset="0"/>
                <a:cs typeface="Times New Roman" panose="02020603050405020304" pitchFamily="18" charset="0"/>
              </a:rPr>
              <a:t>Fair practice promotes a sense of ownership and inclusion, leading to increased employee satisfaction and productivity.</a:t>
            </a:r>
          </a:p>
          <a:p>
            <a:pPr marL="742950" lvl="1" indent="-285750">
              <a:lnSpc>
                <a:spcPct val="107000"/>
              </a:lnSpc>
              <a:spcAft>
                <a:spcPts val="800"/>
              </a:spcAft>
              <a:buFont typeface="Courier New" panose="02070309020205020404" pitchFamily="49" charset="0"/>
              <a:buChar char="o"/>
            </a:pPr>
            <a:r>
              <a:rPr lang="en-GB" dirty="0">
                <a:effectLst/>
                <a:latin typeface="Calibri" panose="020F0502020204030204" pitchFamily="34" charset="0"/>
                <a:ea typeface="Calibri" panose="020F0502020204030204" pitchFamily="34" charset="0"/>
                <a:cs typeface="Times New Roman" panose="02020603050405020304" pitchFamily="18" charset="0"/>
              </a:rPr>
              <a:t>Employees are engaged in their work and committed to organizational goals when they feel valued and respected.</a:t>
            </a:r>
          </a:p>
        </p:txBody>
      </p:sp>
      <p:sp>
        <p:nvSpPr>
          <p:cNvPr id="4" name="Date Placeholder 3">
            <a:extLst>
              <a:ext uri="{FF2B5EF4-FFF2-40B4-BE49-F238E27FC236}">
                <a16:creationId xmlns:a16="http://schemas.microsoft.com/office/drawing/2014/main" id="{2B09A0E3-8E25-A55B-4596-540BEE4FD406}"/>
              </a:ext>
            </a:extLst>
          </p:cNvPr>
          <p:cNvSpPr>
            <a:spLocks noGrp="1"/>
          </p:cNvSpPr>
          <p:nvPr>
            <p:ph type="dt" sz="half" idx="10"/>
          </p:nvPr>
        </p:nvSpPr>
        <p:spPr/>
        <p:txBody>
          <a:bodyPr/>
          <a:lstStyle/>
          <a:p>
            <a:fld id="{626DE685-1B6F-4D7C-AEF2-C9AD71EC467A}" type="datetime1">
              <a:rPr lang="en-US" smtClean="0"/>
              <a:t>4/3/2024</a:t>
            </a:fld>
            <a:endParaRPr lang="en-US"/>
          </a:p>
        </p:txBody>
      </p:sp>
      <p:sp>
        <p:nvSpPr>
          <p:cNvPr id="5" name="Footer Placeholder 4">
            <a:extLst>
              <a:ext uri="{FF2B5EF4-FFF2-40B4-BE49-F238E27FC236}">
                <a16:creationId xmlns:a16="http://schemas.microsoft.com/office/drawing/2014/main" id="{2F015D7F-D992-D4F6-C395-CDED1961534B}"/>
              </a:ext>
            </a:extLst>
          </p:cNvPr>
          <p:cNvSpPr>
            <a:spLocks noGrp="1"/>
          </p:cNvSpPr>
          <p:nvPr>
            <p:ph type="ftr" sz="quarter" idx="11"/>
          </p:nvPr>
        </p:nvSpPr>
        <p:spPr/>
        <p:txBody>
          <a:bodyPr/>
          <a:lstStyle/>
          <a:p>
            <a:r>
              <a:rPr lang="it-IT" sz="1050" dirty="0"/>
              <a:t>Beza Bekele  </a:t>
            </a:r>
            <a:endParaRPr lang="en-US" dirty="0"/>
          </a:p>
        </p:txBody>
      </p:sp>
      <p:sp>
        <p:nvSpPr>
          <p:cNvPr id="6" name="Slide Number Placeholder 5">
            <a:extLst>
              <a:ext uri="{FF2B5EF4-FFF2-40B4-BE49-F238E27FC236}">
                <a16:creationId xmlns:a16="http://schemas.microsoft.com/office/drawing/2014/main" id="{C2751E4D-B342-CD99-3836-E32150BB9B3C}"/>
              </a:ext>
            </a:extLst>
          </p:cNvPr>
          <p:cNvSpPr>
            <a:spLocks noGrp="1"/>
          </p:cNvSpPr>
          <p:nvPr>
            <p:ph type="sldNum" sz="quarter" idx="12"/>
          </p:nvPr>
        </p:nvSpPr>
        <p:spPr/>
        <p:txBody>
          <a:bodyPr/>
          <a:lstStyle/>
          <a:p>
            <a:fld id="{87E7843D-FF13-4365-9478-9625B70A2705}" type="slidenum">
              <a:rPr lang="en-US" smtClean="0"/>
              <a:t>9</a:t>
            </a:fld>
            <a:endParaRPr lang="en-US"/>
          </a:p>
        </p:txBody>
      </p:sp>
    </p:spTree>
    <p:extLst>
      <p:ext uri="{BB962C8B-B14F-4D97-AF65-F5344CB8AC3E}">
        <p14:creationId xmlns:p14="http://schemas.microsoft.com/office/powerpoint/2010/main" val="3341692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7469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descr="White puzzle with one red piece">
            <a:extLst>
              <a:ext uri="{FF2B5EF4-FFF2-40B4-BE49-F238E27FC236}">
                <a16:creationId xmlns:a16="http://schemas.microsoft.com/office/drawing/2014/main" id="{75CAB764-F07B-46E5-1149-5DDBECC78467}"/>
              </a:ext>
            </a:extLst>
          </p:cNvPr>
          <p:cNvPicPr>
            <a:picLocks noChangeAspect="1"/>
          </p:cNvPicPr>
          <p:nvPr/>
        </p:nvPicPr>
        <p:blipFill rotWithShape="1">
          <a:blip r:embed="rId2"/>
          <a:srcRect l="31162" r="29558"/>
          <a:stretch/>
        </p:blipFill>
        <p:spPr>
          <a:xfrm>
            <a:off x="20" y="-1"/>
            <a:ext cx="4788992" cy="6858001"/>
          </a:xfrm>
          <a:prstGeom prst="rect">
            <a:avLst/>
          </a:prstGeom>
        </p:spPr>
      </p:pic>
      <p:sp>
        <p:nvSpPr>
          <p:cNvPr id="2" name="Title 1">
            <a:extLst>
              <a:ext uri="{FF2B5EF4-FFF2-40B4-BE49-F238E27FC236}">
                <a16:creationId xmlns:a16="http://schemas.microsoft.com/office/drawing/2014/main" id="{F6C202D8-6CBF-D75F-C6A9-A0641CC3ADB9}"/>
              </a:ext>
            </a:extLst>
          </p:cNvPr>
          <p:cNvSpPr>
            <a:spLocks noGrp="1"/>
          </p:cNvSpPr>
          <p:nvPr>
            <p:ph type="title"/>
          </p:nvPr>
        </p:nvSpPr>
        <p:spPr>
          <a:xfrm>
            <a:off x="5369914" y="914400"/>
            <a:ext cx="6117336" cy="1316736"/>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56EB5020-A4E4-015E-A2DB-355E6499E4B1}"/>
              </a:ext>
            </a:extLst>
          </p:cNvPr>
          <p:cNvSpPr>
            <a:spLocks noGrp="1"/>
          </p:cNvSpPr>
          <p:nvPr>
            <p:ph idx="1"/>
          </p:nvPr>
        </p:nvSpPr>
        <p:spPr>
          <a:xfrm>
            <a:off x="5369914" y="2231136"/>
            <a:ext cx="6117336" cy="3931920"/>
          </a:xfrm>
        </p:spPr>
        <p:txBody>
          <a:bodyPr>
            <a:normAutofit/>
          </a:bodyPr>
          <a:lstStyle/>
          <a:p>
            <a:r>
              <a:rPr lang="en-GB" dirty="0"/>
              <a:t>Overall, as a group, we have established a strong description of management, its principles, and aspects that may influence an business. Depending on the size and type of the business, different organisations will have distinct internal authority and management systems.</a:t>
            </a:r>
          </a:p>
          <a:p>
            <a:r>
              <a:rPr lang="en-GB" dirty="0"/>
              <a:t>It is critical to comprehend the role of management and to be aware of the anticipated behaviours of employees. Management, like scaffolding, builds the groundwork for an organisation and can involve a variety of roles and responsibilities.</a:t>
            </a:r>
          </a:p>
          <a:p>
            <a:endParaRPr lang="en-GB"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778C49C4-8179-CB96-5C48-2C3DF27A62BA}"/>
              </a:ext>
            </a:extLst>
          </p:cNvPr>
          <p:cNvSpPr>
            <a:spLocks noGrp="1"/>
          </p:cNvSpPr>
          <p:nvPr>
            <p:ph type="dt" sz="half" idx="10"/>
          </p:nvPr>
        </p:nvSpPr>
        <p:spPr>
          <a:xfrm>
            <a:off x="8369448" y="6356350"/>
            <a:ext cx="2592594" cy="365125"/>
          </a:xfrm>
        </p:spPr>
        <p:txBody>
          <a:bodyPr>
            <a:normAutofit/>
          </a:bodyPr>
          <a:lstStyle/>
          <a:p>
            <a:pPr>
              <a:spcAft>
                <a:spcPts val="600"/>
              </a:spcAft>
            </a:pPr>
            <a:fld id="{626DE685-1B6F-4D7C-AEF2-C9AD71EC467A}" type="datetime1">
              <a:rPr lang="en-US" smtClean="0"/>
              <a:pPr>
                <a:spcAft>
                  <a:spcPts val="600"/>
                </a:spcAft>
              </a:pPr>
              <a:t>4/3/2024</a:t>
            </a:fld>
            <a:endParaRPr lang="en-US"/>
          </a:p>
        </p:txBody>
      </p:sp>
      <p:sp>
        <p:nvSpPr>
          <p:cNvPr id="5" name="Footer Placeholder 4">
            <a:extLst>
              <a:ext uri="{FF2B5EF4-FFF2-40B4-BE49-F238E27FC236}">
                <a16:creationId xmlns:a16="http://schemas.microsoft.com/office/drawing/2014/main" id="{11D3822B-9917-67AC-62BA-590136A4912D}"/>
              </a:ext>
            </a:extLst>
          </p:cNvPr>
          <p:cNvSpPr>
            <a:spLocks noGrp="1"/>
          </p:cNvSpPr>
          <p:nvPr>
            <p:ph type="ftr" sz="quarter" idx="11"/>
          </p:nvPr>
        </p:nvSpPr>
        <p:spPr>
          <a:xfrm>
            <a:off x="715384" y="6356350"/>
            <a:ext cx="3915884" cy="365125"/>
          </a:xfrm>
        </p:spPr>
        <p:txBody>
          <a:bodyPr>
            <a:normAutofit/>
          </a:bodyPr>
          <a:lstStyle/>
          <a:p>
            <a:pPr>
              <a:spcAft>
                <a:spcPts val="600"/>
              </a:spcAft>
            </a:pPr>
            <a:r>
              <a:rPr lang="en-US">
                <a:solidFill>
                  <a:srgbClr val="FFFFFF"/>
                </a:solidFill>
              </a:rPr>
              <a:t>Gabrielle Agbenosi</a:t>
            </a:r>
          </a:p>
        </p:txBody>
      </p:sp>
      <p:sp>
        <p:nvSpPr>
          <p:cNvPr id="6" name="Slide Number Placeholder 5">
            <a:extLst>
              <a:ext uri="{FF2B5EF4-FFF2-40B4-BE49-F238E27FC236}">
                <a16:creationId xmlns:a16="http://schemas.microsoft.com/office/drawing/2014/main" id="{91BA9A15-D2B7-D74A-D1B9-3E3CE0EC79D6}"/>
              </a:ext>
            </a:extLst>
          </p:cNvPr>
          <p:cNvSpPr>
            <a:spLocks noGrp="1"/>
          </p:cNvSpPr>
          <p:nvPr>
            <p:ph type="sldNum" sz="quarter" idx="12"/>
          </p:nvPr>
        </p:nvSpPr>
        <p:spPr>
          <a:xfrm>
            <a:off x="10919012" y="6356350"/>
            <a:ext cx="672354" cy="365125"/>
          </a:xfrm>
        </p:spPr>
        <p:txBody>
          <a:bodyPr>
            <a:normAutofit/>
          </a:bodyPr>
          <a:lstStyle/>
          <a:p>
            <a:pPr>
              <a:lnSpc>
                <a:spcPct val="90000"/>
              </a:lnSpc>
              <a:spcAft>
                <a:spcPts val="600"/>
              </a:spcAft>
            </a:pPr>
            <a:fld id="{87E7843D-FF13-4365-9478-9625B70A2705}" type="slidenum">
              <a:rPr lang="en-US" smtClean="0"/>
              <a:pPr>
                <a:lnSpc>
                  <a:spcPct val="90000"/>
                </a:lnSpc>
                <a:spcAft>
                  <a:spcPts val="600"/>
                </a:spcAft>
              </a:pPr>
              <a:t>10</a:t>
            </a:fld>
            <a:endParaRPr lang="en-US"/>
          </a:p>
        </p:txBody>
      </p:sp>
    </p:spTree>
    <p:extLst>
      <p:ext uri="{BB962C8B-B14F-4D97-AF65-F5344CB8AC3E}">
        <p14:creationId xmlns:p14="http://schemas.microsoft.com/office/powerpoint/2010/main" val="3908959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F4709-BA30-3B28-05AF-77D6D28E540C}"/>
              </a:ext>
            </a:extLst>
          </p:cNvPr>
          <p:cNvSpPr>
            <a:spLocks noGrp="1"/>
          </p:cNvSpPr>
          <p:nvPr>
            <p:ph type="title"/>
          </p:nvPr>
        </p:nvSpPr>
        <p:spPr>
          <a:xfrm>
            <a:off x="700633" y="136525"/>
            <a:ext cx="10691265" cy="777875"/>
          </a:xfrm>
        </p:spPr>
        <p:txBody>
          <a:bodyPr/>
          <a:lstStyle/>
          <a:p>
            <a:r>
              <a:rPr lang="en-GB" dirty="0"/>
              <a:t>References</a:t>
            </a:r>
          </a:p>
        </p:txBody>
      </p:sp>
      <p:sp>
        <p:nvSpPr>
          <p:cNvPr id="3" name="Content Placeholder 2">
            <a:extLst>
              <a:ext uri="{FF2B5EF4-FFF2-40B4-BE49-F238E27FC236}">
                <a16:creationId xmlns:a16="http://schemas.microsoft.com/office/drawing/2014/main" id="{922AA45B-F989-159A-5420-1BE770C3E920}"/>
              </a:ext>
            </a:extLst>
          </p:cNvPr>
          <p:cNvSpPr>
            <a:spLocks noGrp="1"/>
          </p:cNvSpPr>
          <p:nvPr>
            <p:ph idx="1"/>
          </p:nvPr>
        </p:nvSpPr>
        <p:spPr>
          <a:xfrm>
            <a:off x="281962" y="822960"/>
            <a:ext cx="11628076" cy="3636088"/>
          </a:xfrm>
        </p:spPr>
        <p:txBody>
          <a:bodyPr>
            <a:normAutofit fontScale="25000" lnSpcReduction="20000"/>
          </a:bodyPr>
          <a:lstStyle/>
          <a:p>
            <a:pPr marL="342900" lvl="0" indent="-342900">
              <a:lnSpc>
                <a:spcPct val="107000"/>
              </a:lnSpc>
              <a:buFont typeface="Symbol" panose="05050102010706020507" pitchFamily="18" charset="2"/>
              <a:buChar char=""/>
            </a:pPr>
            <a:r>
              <a:rPr lang="en-GB" sz="4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Cole, G. A., &amp; Kelly, P. Phil. (2020). Management theory and practice (9th ed.). Andover: Cengage Learning.</a:t>
            </a:r>
          </a:p>
          <a:p>
            <a:pPr marL="342900" lvl="0" indent="-342900">
              <a:lnSpc>
                <a:spcPct val="107000"/>
              </a:lnSpc>
              <a:buFont typeface="Symbol" panose="05050102010706020507" pitchFamily="18" charset="2"/>
              <a:buChar char=""/>
            </a:pPr>
            <a:r>
              <a:rPr lang="en-GB" sz="4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Needle, D., &amp; Burns, J. (2019). Business in context: An introduction to business and its environment (7th ed.). Andover: Cengage Learning.</a:t>
            </a:r>
          </a:p>
          <a:p>
            <a:pPr marL="342900" lvl="0" indent="-342900">
              <a:lnSpc>
                <a:spcPct val="107000"/>
              </a:lnSpc>
              <a:spcAft>
                <a:spcPts val="800"/>
              </a:spcAft>
              <a:buFont typeface="Symbol" panose="05050102010706020507" pitchFamily="18" charset="2"/>
              <a:buChar char=""/>
            </a:pPr>
            <a:r>
              <a:rPr lang="en-GB" sz="4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Robbins, S. P., Coulter, M. K., &amp; Randel, A. (2021). Management (Global ed.). Harlow, England: Pearson Education. (</a:t>
            </a:r>
            <a:r>
              <a:rPr lang="en-GB" sz="4000" dirty="0" err="1">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Beza</a:t>
            </a:r>
            <a:r>
              <a:rPr lang="en-GB" sz="40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Bekele)</a:t>
            </a:r>
          </a:p>
          <a:p>
            <a:pPr marL="342900" indent="-342900">
              <a:lnSpc>
                <a:spcPct val="107000"/>
              </a:lnSpc>
              <a:spcAft>
                <a:spcPts val="800"/>
              </a:spcAft>
              <a:buFont typeface="Symbol" panose="05050102010706020507" pitchFamily="18" charset="2"/>
              <a:buChar char=""/>
            </a:pPr>
            <a:r>
              <a:rPr lang="en-US" sz="4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Rees, WD, &amp; Porter, C 2015, Skills of Management and Leadership : Managing People in </a:t>
            </a:r>
            <a:r>
              <a:rPr lang="en-US" sz="4000" dirty="0" err="1">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Organisations</a:t>
            </a:r>
            <a:r>
              <a:rPr lang="en-US" sz="4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Bloomsbury Publishing Plc, London. Available from: ProQuest </a:t>
            </a:r>
            <a:r>
              <a:rPr lang="en-US" sz="4000" dirty="0" err="1">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Ebook</a:t>
            </a:r>
            <a:r>
              <a:rPr lang="en-US" sz="40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Central. [30 March 2024].</a:t>
            </a:r>
          </a:p>
          <a:p>
            <a:pPr marL="342900" indent="-342900">
              <a:lnSpc>
                <a:spcPct val="107000"/>
              </a:lnSpc>
              <a:spcAft>
                <a:spcPts val="800"/>
              </a:spcAft>
              <a:buFont typeface="Symbol" panose="05050102010706020507" pitchFamily="18" charset="2"/>
              <a:buChar char=""/>
            </a:pPr>
            <a:r>
              <a:rPr lang="en-GB" sz="4000" dirty="0" err="1">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Brigden</a:t>
            </a:r>
            <a:r>
              <a:rPr lang="en-GB" sz="40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 B., (2024). The four functions of management: Overview + examples. The four functions of management: Overview + examples (teamwork.com) . (Accessed on30/03/2024)</a:t>
            </a:r>
          </a:p>
          <a:p>
            <a:pPr marL="342900" indent="-342900">
              <a:lnSpc>
                <a:spcPct val="107000"/>
              </a:lnSpc>
              <a:spcAft>
                <a:spcPts val="800"/>
              </a:spcAft>
              <a:buFont typeface="Symbol" panose="05050102010706020507" pitchFamily="18" charset="2"/>
              <a:buChar char=""/>
            </a:pPr>
            <a:r>
              <a:rPr lang="en-GB" sz="4000" dirty="0" err="1">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Rossingol</a:t>
            </a:r>
            <a:r>
              <a:rPr lang="en-GB" sz="40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 N., (2024). 10 Managerial roles, according to Mintzberg. 10 Managerial Roles, According to Mintzberg | Runn . (Accessed on 31/03/2024)</a:t>
            </a:r>
          </a:p>
          <a:p>
            <a:pPr marL="342900" indent="-342900">
              <a:lnSpc>
                <a:spcPct val="107000"/>
              </a:lnSpc>
              <a:spcAft>
                <a:spcPts val="800"/>
              </a:spcAft>
              <a:buFont typeface="Symbol" panose="05050102010706020507" pitchFamily="18" charset="2"/>
              <a:buChar char=""/>
            </a:pPr>
            <a:r>
              <a:rPr lang="en-GB" sz="40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Rood, A., (2023). Mintzberg’s Managerial roles: A comprehensive guide. Mintzberg's Managerial Roles: A Comprehensive Guide | MBM (makingbusinessmatter.co.uk) . (Accessed on 31/03/2024) (</a:t>
            </a:r>
            <a:r>
              <a:rPr lang="en-GB" sz="4000" dirty="0" err="1">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Pruthuvi</a:t>
            </a:r>
            <a:r>
              <a:rPr lang="en-GB" sz="40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rPr>
              <a:t> R.A )</a:t>
            </a:r>
          </a:p>
          <a:p>
            <a:pPr marL="342900" indent="-342900">
              <a:lnSpc>
                <a:spcPct val="107000"/>
              </a:lnSpc>
              <a:spcAft>
                <a:spcPts val="800"/>
              </a:spcAft>
              <a:buFont typeface="Symbol" panose="05050102010706020507" pitchFamily="18" charset="2"/>
              <a:buChar char=""/>
            </a:pPr>
            <a:r>
              <a:rPr lang="en-GB" sz="4000" dirty="0">
                <a:solidFill>
                  <a:srgbClr val="0000FF"/>
                </a:solidFill>
                <a:effectLst/>
                <a:latin typeface="Times New Roman" panose="02020603050405020304" pitchFamily="18" charset="0"/>
                <a:ea typeface="Times New Roman" panose="02020603050405020304" pitchFamily="18" charset="0"/>
              </a:rPr>
              <a:t>ASDA, (2024). </a:t>
            </a:r>
            <a:r>
              <a:rPr lang="en-GB" sz="4000" i="1" dirty="0">
                <a:solidFill>
                  <a:srgbClr val="0000FF"/>
                </a:solidFill>
                <a:effectLst/>
                <a:latin typeface="Times New Roman" panose="02020603050405020304" pitchFamily="18" charset="0"/>
                <a:ea typeface="Times New Roman" panose="02020603050405020304" pitchFamily="18" charset="0"/>
              </a:rPr>
              <a:t>How to motivate your employees as a manager.</a:t>
            </a:r>
            <a:r>
              <a:rPr lang="en-GB" sz="4000" dirty="0">
                <a:solidFill>
                  <a:srgbClr val="0000FF"/>
                </a:solidFill>
                <a:effectLst/>
                <a:latin typeface="Times New Roman" panose="02020603050405020304" pitchFamily="18" charset="0"/>
                <a:ea typeface="Times New Roman" panose="02020603050405020304" pitchFamily="18" charset="0"/>
              </a:rPr>
              <a:t> Available at:  </a:t>
            </a:r>
            <a:r>
              <a:rPr lang="en-GB" sz="4000" strike="noStrike" dirty="0">
                <a:solidFill>
                  <a:srgbClr val="0000FF"/>
                </a:solidFill>
                <a:effectLst/>
                <a:latin typeface="Times New Roman" panose="02020603050405020304" pitchFamily="18" charset="0"/>
                <a:ea typeface="Times New Roman" panose="02020603050405020304" pitchFamily="18" charset="0"/>
              </a:rPr>
              <a:t>https://www.asdaforbusiness.co.uk/7-ways-to-motivate-your-employees-as-a-manager/</a:t>
            </a:r>
            <a:r>
              <a:rPr lang="en-GB" sz="4000" dirty="0">
                <a:solidFill>
                  <a:srgbClr val="0000FF"/>
                </a:solidFill>
                <a:effectLst/>
                <a:latin typeface="Times New Roman" panose="02020603050405020304" pitchFamily="18" charset="0"/>
                <a:ea typeface="Times New Roman" panose="02020603050405020304" pitchFamily="18" charset="0"/>
              </a:rPr>
              <a:t> (Accessed:  03 April 2024)</a:t>
            </a:r>
          </a:p>
          <a:p>
            <a:pPr marL="342900" indent="-342900">
              <a:lnSpc>
                <a:spcPct val="107000"/>
              </a:lnSpc>
              <a:spcAft>
                <a:spcPts val="800"/>
              </a:spcAft>
              <a:buFont typeface="Symbol" panose="05050102010706020507" pitchFamily="18" charset="2"/>
              <a:buChar char=""/>
            </a:pPr>
            <a:r>
              <a:rPr lang="en-GB" sz="4000" dirty="0">
                <a:solidFill>
                  <a:srgbClr val="0000FF"/>
                </a:solidFill>
                <a:effectLst/>
                <a:latin typeface="Times New Roman" panose="02020603050405020304" pitchFamily="18" charset="0"/>
                <a:ea typeface="Times New Roman" panose="02020603050405020304" pitchFamily="18" charset="0"/>
              </a:rPr>
              <a:t>Indeed, (2023)</a:t>
            </a:r>
            <a:r>
              <a:rPr lang="en-GB" sz="4000" i="1" dirty="0">
                <a:solidFill>
                  <a:srgbClr val="0000FF"/>
                </a:solidFill>
                <a:effectLst/>
                <a:latin typeface="Times New Roman" panose="02020603050405020304" pitchFamily="18" charset="0"/>
                <a:ea typeface="Times New Roman" panose="02020603050405020304" pitchFamily="18" charset="0"/>
              </a:rPr>
              <a:t> 10 Reasons Managers Are Important in Business Organization.</a:t>
            </a:r>
            <a:r>
              <a:rPr lang="en-GB" sz="4000" dirty="0">
                <a:solidFill>
                  <a:srgbClr val="0000FF"/>
                </a:solidFill>
                <a:effectLst/>
                <a:latin typeface="Times New Roman" panose="02020603050405020304" pitchFamily="18" charset="0"/>
                <a:ea typeface="Times New Roman" panose="02020603050405020304" pitchFamily="18" charset="0"/>
              </a:rPr>
              <a:t> Available at: </a:t>
            </a:r>
            <a:r>
              <a:rPr lang="en-GB" sz="4000" strike="noStrike" dirty="0">
                <a:solidFill>
                  <a:srgbClr val="0000FF"/>
                </a:solidFill>
                <a:effectLst/>
                <a:latin typeface="Times New Roman" panose="02020603050405020304" pitchFamily="18" charset="0"/>
                <a:ea typeface="Times New Roman" panose="02020603050405020304" pitchFamily="18" charset="0"/>
              </a:rPr>
              <a:t>https://www.indeed.com/career-advice/career-development/why-are-managers-important-in-business-organization</a:t>
            </a:r>
            <a:r>
              <a:rPr lang="en-GB" sz="4000" dirty="0">
                <a:solidFill>
                  <a:srgbClr val="0000FF"/>
                </a:solidFill>
                <a:effectLst/>
                <a:latin typeface="Times New Roman" panose="02020603050405020304" pitchFamily="18" charset="0"/>
                <a:ea typeface="Times New Roman" panose="02020603050405020304" pitchFamily="18" charset="0"/>
              </a:rPr>
              <a:t> (Accessed: 02 March 2024).</a:t>
            </a:r>
            <a:endParaRPr lang="en-IN" sz="4000" dirty="0">
              <a:solidFill>
                <a:srgbClr val="0000FF"/>
              </a:solidFill>
              <a:effectLst/>
              <a:latin typeface="Times New Roman" panose="02020603050405020304" pitchFamily="18" charset="0"/>
              <a:ea typeface="Times New Roman" panose="02020603050405020304" pitchFamily="18" charset="0"/>
            </a:endParaRPr>
          </a:p>
          <a:p>
            <a:pPr marL="342900" indent="-342900">
              <a:lnSpc>
                <a:spcPct val="107000"/>
              </a:lnSpc>
              <a:spcAft>
                <a:spcPts val="800"/>
              </a:spcAft>
              <a:buFont typeface="Symbol" panose="05050102010706020507" pitchFamily="18" charset="2"/>
              <a:buChar char=""/>
            </a:pPr>
            <a:r>
              <a:rPr lang="en-GB" sz="4000" dirty="0" err="1">
                <a:solidFill>
                  <a:srgbClr val="0000FF"/>
                </a:solidFill>
                <a:effectLst/>
                <a:latin typeface="Times New Roman" panose="02020603050405020304" pitchFamily="18" charset="0"/>
                <a:ea typeface="Times New Roman" panose="02020603050405020304" pitchFamily="18" charset="0"/>
              </a:rPr>
              <a:t>Kuziemski</a:t>
            </a:r>
            <a:r>
              <a:rPr lang="en-GB" sz="4000" dirty="0">
                <a:solidFill>
                  <a:srgbClr val="0000FF"/>
                </a:solidFill>
                <a:effectLst/>
                <a:latin typeface="Times New Roman" panose="02020603050405020304" pitchFamily="18" charset="0"/>
                <a:ea typeface="Times New Roman" panose="02020603050405020304" pitchFamily="18" charset="0"/>
              </a:rPr>
              <a:t>, M. and </a:t>
            </a:r>
            <a:r>
              <a:rPr lang="en-GB" sz="4000" dirty="0" err="1">
                <a:solidFill>
                  <a:srgbClr val="0000FF"/>
                </a:solidFill>
                <a:effectLst/>
                <a:latin typeface="Times New Roman" panose="02020603050405020304" pitchFamily="18" charset="0"/>
                <a:ea typeface="Times New Roman" panose="02020603050405020304" pitchFamily="18" charset="0"/>
              </a:rPr>
              <a:t>Misuraca</a:t>
            </a:r>
            <a:r>
              <a:rPr lang="en-GB" sz="4000" dirty="0">
                <a:solidFill>
                  <a:srgbClr val="0000FF"/>
                </a:solidFill>
                <a:effectLst/>
                <a:latin typeface="Times New Roman" panose="02020603050405020304" pitchFamily="18" charset="0"/>
                <a:ea typeface="Times New Roman" panose="02020603050405020304" pitchFamily="18" charset="0"/>
              </a:rPr>
              <a:t>, G., (2020). ‘AI governance in the public sector: Three tales from the frontiers of automated decision-making in democratic settings’. </a:t>
            </a:r>
            <a:r>
              <a:rPr lang="en-GB" sz="4000" i="1" dirty="0">
                <a:solidFill>
                  <a:srgbClr val="0000FF"/>
                </a:solidFill>
                <a:effectLst/>
                <a:latin typeface="Times New Roman" panose="02020603050405020304" pitchFamily="18" charset="0"/>
                <a:ea typeface="Times New Roman" panose="02020603050405020304" pitchFamily="18" charset="0"/>
              </a:rPr>
              <a:t>Telecommunications policy</a:t>
            </a:r>
            <a:r>
              <a:rPr lang="en-GB" sz="4000" dirty="0">
                <a:solidFill>
                  <a:srgbClr val="0000FF"/>
                </a:solidFill>
                <a:effectLst/>
                <a:latin typeface="Times New Roman" panose="02020603050405020304" pitchFamily="18" charset="0"/>
                <a:ea typeface="Times New Roman" panose="02020603050405020304" pitchFamily="18" charset="0"/>
              </a:rPr>
              <a:t>, </a:t>
            </a:r>
            <a:r>
              <a:rPr lang="en-GB" sz="4000" i="1" dirty="0">
                <a:solidFill>
                  <a:srgbClr val="0000FF"/>
                </a:solidFill>
                <a:effectLst/>
                <a:latin typeface="Times New Roman" panose="02020603050405020304" pitchFamily="18" charset="0"/>
                <a:ea typeface="Times New Roman" panose="02020603050405020304" pitchFamily="18" charset="0"/>
              </a:rPr>
              <a:t>44</a:t>
            </a:r>
            <a:r>
              <a:rPr lang="en-GB" sz="4000" dirty="0">
                <a:solidFill>
                  <a:srgbClr val="0000FF"/>
                </a:solidFill>
                <a:effectLst/>
                <a:latin typeface="Times New Roman" panose="02020603050405020304" pitchFamily="18" charset="0"/>
                <a:ea typeface="Times New Roman" panose="02020603050405020304" pitchFamily="18" charset="0"/>
              </a:rPr>
              <a:t>(6), p.101976.doi: 10.1016/j.telpol.2020.101976</a:t>
            </a:r>
            <a:endParaRPr lang="en-IN" sz="4000" dirty="0">
              <a:solidFill>
                <a:srgbClr val="0000FF"/>
              </a:solidFill>
              <a:effectLst/>
              <a:latin typeface="Times New Roman" panose="02020603050405020304" pitchFamily="18" charset="0"/>
              <a:ea typeface="Times New Roman" panose="02020603050405020304" pitchFamily="18" charset="0"/>
            </a:endParaRPr>
          </a:p>
          <a:p>
            <a:pPr marL="342900" indent="-342900">
              <a:lnSpc>
                <a:spcPct val="107000"/>
              </a:lnSpc>
              <a:spcAft>
                <a:spcPts val="800"/>
              </a:spcAft>
              <a:buFont typeface="Symbol" panose="05050102010706020507" pitchFamily="18" charset="2"/>
              <a:buChar char=""/>
            </a:pPr>
            <a:r>
              <a:rPr lang="en-GB" sz="4000" dirty="0">
                <a:solidFill>
                  <a:srgbClr val="0000FF"/>
                </a:solidFill>
                <a:effectLst/>
                <a:latin typeface="Times New Roman" panose="02020603050405020304" pitchFamily="18" charset="0"/>
                <a:ea typeface="Times New Roman" panose="02020603050405020304" pitchFamily="18" charset="0"/>
              </a:rPr>
              <a:t>Sainsbury’s, (2024). </a:t>
            </a:r>
            <a:r>
              <a:rPr lang="en-GB" sz="4000" i="1" dirty="0">
                <a:solidFill>
                  <a:srgbClr val="0000FF"/>
                </a:solidFill>
                <a:effectLst/>
                <a:latin typeface="Times New Roman" panose="02020603050405020304" pitchFamily="18" charset="0"/>
                <a:ea typeface="Times New Roman" panose="02020603050405020304" pitchFamily="18" charset="0"/>
              </a:rPr>
              <a:t>Management. </a:t>
            </a:r>
            <a:r>
              <a:rPr lang="en-GB" sz="4000" dirty="0">
                <a:solidFill>
                  <a:srgbClr val="0000FF"/>
                </a:solidFill>
                <a:effectLst/>
                <a:latin typeface="Times New Roman" panose="02020603050405020304" pitchFamily="18" charset="0"/>
                <a:ea typeface="Times New Roman" panose="02020603050405020304" pitchFamily="18" charset="0"/>
              </a:rPr>
              <a:t>Available at:  </a:t>
            </a:r>
            <a:r>
              <a:rPr lang="en-GB" sz="4000" strike="noStrike" dirty="0">
                <a:solidFill>
                  <a:srgbClr val="0000FF"/>
                </a:solidFill>
                <a:effectLst/>
                <a:latin typeface="Times New Roman" panose="02020603050405020304" pitchFamily="18" charset="0"/>
                <a:ea typeface="Times New Roman" panose="02020603050405020304" pitchFamily="18" charset="0"/>
              </a:rPr>
              <a:t>https://www.about.sainsburys.co.uk/about-us/management#:~:text=Our%20Board%20is%20chaired%20by,we%20deliver%20on%20our%20promises</a:t>
            </a:r>
            <a:r>
              <a:rPr lang="en-GB" sz="4000" dirty="0">
                <a:solidFill>
                  <a:srgbClr val="0000FF"/>
                </a:solidFill>
                <a:effectLst/>
                <a:latin typeface="Times New Roman" panose="02020603050405020304" pitchFamily="18" charset="0"/>
                <a:ea typeface="Times New Roman" panose="02020603050405020304" pitchFamily="18" charset="0"/>
              </a:rPr>
              <a:t>. (Accessed:  03 April 2024)</a:t>
            </a:r>
            <a:endParaRPr lang="en-IN" sz="4000" dirty="0">
              <a:solidFill>
                <a:srgbClr val="0000FF"/>
              </a:solidFill>
              <a:effectLst/>
              <a:latin typeface="Times New Roman" panose="02020603050405020304" pitchFamily="18" charset="0"/>
              <a:ea typeface="Times New Roman" panose="02020603050405020304" pitchFamily="18" charset="0"/>
            </a:endParaRPr>
          </a:p>
          <a:p>
            <a:pPr marL="342900" indent="-342900">
              <a:lnSpc>
                <a:spcPct val="107000"/>
              </a:lnSpc>
              <a:spcAft>
                <a:spcPts val="800"/>
              </a:spcAft>
              <a:buFont typeface="Symbol" panose="05050102010706020507" pitchFamily="18" charset="2"/>
              <a:buChar char=""/>
            </a:pPr>
            <a:r>
              <a:rPr lang="en-GB" sz="4000" dirty="0">
                <a:solidFill>
                  <a:srgbClr val="0000FF"/>
                </a:solidFill>
                <a:effectLst/>
                <a:latin typeface="Times New Roman" panose="02020603050405020304" pitchFamily="18" charset="0"/>
                <a:ea typeface="Times New Roman" panose="02020603050405020304" pitchFamily="18" charset="0"/>
              </a:rPr>
              <a:t>Sivakumar, D. (2023).</a:t>
            </a:r>
            <a:r>
              <a:rPr lang="en-GB" sz="4000" i="1" dirty="0">
                <a:solidFill>
                  <a:srgbClr val="0000FF"/>
                </a:solidFill>
                <a:effectLst/>
                <a:latin typeface="Times New Roman" panose="02020603050405020304" pitchFamily="18" charset="0"/>
                <a:ea typeface="Times New Roman" panose="02020603050405020304" pitchFamily="18" charset="0"/>
              </a:rPr>
              <a:t> Seven Key Takeaways From a Former Amazon Product Manager. </a:t>
            </a:r>
            <a:r>
              <a:rPr lang="en-GB" sz="4000" dirty="0">
                <a:solidFill>
                  <a:srgbClr val="0000FF"/>
                </a:solidFill>
                <a:effectLst/>
                <a:latin typeface="Times New Roman" panose="02020603050405020304" pitchFamily="18" charset="0"/>
                <a:ea typeface="Times New Roman" panose="02020603050405020304" pitchFamily="18" charset="0"/>
              </a:rPr>
              <a:t>Available at: </a:t>
            </a:r>
            <a:r>
              <a:rPr lang="en-GB" sz="4000" strike="noStrike" dirty="0">
                <a:solidFill>
                  <a:srgbClr val="0000FF"/>
                </a:solidFill>
                <a:effectLst/>
                <a:latin typeface="Times New Roman" panose="02020603050405020304" pitchFamily="18" charset="0"/>
                <a:ea typeface="Times New Roman" panose="02020603050405020304" pitchFamily="18" charset="0"/>
              </a:rPr>
              <a:t>https://www.indeed.com/career-advice/career-development/why-are-managers-important-in-business-organization</a:t>
            </a:r>
            <a:r>
              <a:rPr lang="en-GB" sz="4000" dirty="0">
                <a:solidFill>
                  <a:srgbClr val="0000FF"/>
                </a:solidFill>
                <a:effectLst/>
                <a:latin typeface="Times New Roman" panose="02020603050405020304" pitchFamily="18" charset="0"/>
                <a:ea typeface="Times New Roman" panose="02020603050405020304" pitchFamily="18" charset="0"/>
              </a:rPr>
              <a:t> (Accessed: 02 March 2024).</a:t>
            </a:r>
            <a:endParaRPr lang="en-IN" sz="4000" dirty="0">
              <a:solidFill>
                <a:srgbClr val="0000FF"/>
              </a:solidFill>
              <a:effectLst/>
              <a:latin typeface="Times New Roman" panose="02020603050405020304" pitchFamily="18" charset="0"/>
              <a:ea typeface="Times New Roman" panose="02020603050405020304" pitchFamily="18" charset="0"/>
            </a:endParaRPr>
          </a:p>
          <a:p>
            <a:pPr marL="342900" indent="-342900">
              <a:lnSpc>
                <a:spcPct val="107000"/>
              </a:lnSpc>
              <a:spcAft>
                <a:spcPts val="800"/>
              </a:spcAft>
              <a:buFont typeface="Symbol" panose="05050102010706020507" pitchFamily="18" charset="2"/>
              <a:buChar char=""/>
            </a:pPr>
            <a:r>
              <a:rPr lang="en-GB" sz="4000" dirty="0">
                <a:solidFill>
                  <a:srgbClr val="0000FF"/>
                </a:solidFill>
                <a:effectLst/>
                <a:latin typeface="Times New Roman" panose="02020603050405020304" pitchFamily="18" charset="0"/>
                <a:ea typeface="Times New Roman" panose="02020603050405020304" pitchFamily="18" charset="0"/>
              </a:rPr>
              <a:t>Tesco, (2024).</a:t>
            </a:r>
            <a:r>
              <a:rPr lang="en-GB" sz="4000" i="1" dirty="0">
                <a:solidFill>
                  <a:srgbClr val="0000FF"/>
                </a:solidFill>
                <a:effectLst/>
                <a:latin typeface="Times New Roman" panose="02020603050405020304" pitchFamily="18" charset="0"/>
                <a:ea typeface="Times New Roman" panose="02020603050405020304" pitchFamily="18" charset="0"/>
              </a:rPr>
              <a:t> Careers.</a:t>
            </a:r>
            <a:r>
              <a:rPr lang="en-GB" sz="4000" dirty="0">
                <a:solidFill>
                  <a:srgbClr val="0000FF"/>
                </a:solidFill>
                <a:effectLst/>
                <a:latin typeface="Times New Roman" panose="02020603050405020304" pitchFamily="18" charset="0"/>
                <a:ea typeface="Times New Roman" panose="02020603050405020304" pitchFamily="18" charset="0"/>
              </a:rPr>
              <a:t> Available at: </a:t>
            </a:r>
            <a:r>
              <a:rPr lang="en-GB" sz="4000" strike="noStrike" dirty="0">
                <a:solidFill>
                  <a:srgbClr val="0000FF"/>
                </a:solidFill>
                <a:effectLst/>
                <a:latin typeface="Times New Roman" panose="02020603050405020304" pitchFamily="18" charset="0"/>
                <a:ea typeface="Times New Roman" panose="02020603050405020304" pitchFamily="18" charset="0"/>
              </a:rPr>
              <a:t>https://www.tesco-careers.com/stores-and-distribution/management-colleagues/stores/</a:t>
            </a:r>
            <a:r>
              <a:rPr lang="en-GB" sz="4000" dirty="0">
                <a:solidFill>
                  <a:srgbClr val="0000FF"/>
                </a:solidFill>
                <a:effectLst/>
                <a:latin typeface="Times New Roman" panose="02020603050405020304" pitchFamily="18" charset="0"/>
                <a:ea typeface="Times New Roman" panose="02020603050405020304" pitchFamily="18" charset="0"/>
              </a:rPr>
              <a:t>  (Accessed: 02 March 2024). (</a:t>
            </a:r>
            <a:r>
              <a:rPr lang="en-GB" sz="4000" dirty="0" err="1">
                <a:solidFill>
                  <a:srgbClr val="0000FF"/>
                </a:solidFill>
                <a:effectLst/>
                <a:latin typeface="Times New Roman" panose="02020603050405020304" pitchFamily="18" charset="0"/>
                <a:ea typeface="Times New Roman" panose="02020603050405020304" pitchFamily="18" charset="0"/>
              </a:rPr>
              <a:t>Oana</a:t>
            </a:r>
            <a:r>
              <a:rPr lang="en-GB" sz="4000" dirty="0">
                <a:solidFill>
                  <a:srgbClr val="0000FF"/>
                </a:solidFill>
                <a:effectLst/>
                <a:latin typeface="Times New Roman" panose="02020603050405020304" pitchFamily="18" charset="0"/>
                <a:ea typeface="Times New Roman" panose="02020603050405020304" pitchFamily="18" charset="0"/>
              </a:rPr>
              <a:t> </a:t>
            </a:r>
            <a:r>
              <a:rPr lang="en-GB" sz="4000" dirty="0" err="1">
                <a:solidFill>
                  <a:srgbClr val="0000FF"/>
                </a:solidFill>
                <a:effectLst/>
                <a:latin typeface="Times New Roman" panose="02020603050405020304" pitchFamily="18" charset="0"/>
                <a:ea typeface="Times New Roman" panose="02020603050405020304" pitchFamily="18" charset="0"/>
              </a:rPr>
              <a:t>Avasiloaie</a:t>
            </a:r>
            <a:r>
              <a:rPr lang="en-GB" sz="4000" dirty="0">
                <a:solidFill>
                  <a:srgbClr val="0000FF"/>
                </a:solidFill>
                <a:effectLst/>
                <a:latin typeface="Times New Roman" panose="02020603050405020304" pitchFamily="18" charset="0"/>
                <a:ea typeface="Times New Roman" panose="02020603050405020304" pitchFamily="18" charset="0"/>
              </a:rPr>
              <a:t> )</a:t>
            </a:r>
            <a:endParaRPr lang="en-IN" sz="4000" dirty="0">
              <a:solidFill>
                <a:srgbClr val="0000FF"/>
              </a:solidFill>
              <a:effectLst/>
              <a:latin typeface="Times New Roman" panose="02020603050405020304" pitchFamily="18" charset="0"/>
              <a:ea typeface="Times New Roman" panose="02020603050405020304" pitchFamily="18" charset="0"/>
            </a:endParaRPr>
          </a:p>
          <a:p>
            <a:pPr marL="342900" indent="-342900">
              <a:lnSpc>
                <a:spcPct val="107000"/>
              </a:lnSpc>
              <a:spcAft>
                <a:spcPts val="800"/>
              </a:spcAft>
              <a:buFont typeface="Symbol" panose="05050102010706020507" pitchFamily="18" charset="2"/>
              <a:buChar char=""/>
            </a:pPr>
            <a:endParaRPr lang="en-IN" sz="1400" dirty="0">
              <a:solidFill>
                <a:srgbClr val="0000FF"/>
              </a:solidFill>
              <a:effectLst/>
              <a:latin typeface="Times New Roman" panose="02020603050405020304" pitchFamily="18" charset="0"/>
              <a:ea typeface="Times New Roman" panose="02020603050405020304" pitchFamily="18" charset="0"/>
            </a:endParaRPr>
          </a:p>
          <a:p>
            <a:pPr marL="342900" indent="-342900">
              <a:lnSpc>
                <a:spcPct val="107000"/>
              </a:lnSpc>
              <a:spcAft>
                <a:spcPts val="800"/>
              </a:spcAft>
              <a:buFont typeface="Symbol" panose="05050102010706020507" pitchFamily="18" charset="2"/>
              <a:buChar char=""/>
            </a:pPr>
            <a:endParaRPr lang="en-GB" sz="14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endParaRPr lang="en-GB" sz="14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indent="-342900">
              <a:lnSpc>
                <a:spcPct val="107000"/>
              </a:lnSpc>
              <a:spcAft>
                <a:spcPts val="800"/>
              </a:spcAft>
              <a:buFont typeface="Symbol" panose="05050102010706020507" pitchFamily="18" charset="2"/>
              <a:buChar char=""/>
            </a:pPr>
            <a:endParaRPr lang="en-GB" sz="1400" dirty="0">
              <a:solidFill>
                <a:srgbClr val="FF0000"/>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endParaRPr lang="en-GB" sz="14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A2718755-850F-5139-0B49-085774932EB3}"/>
              </a:ext>
            </a:extLst>
          </p:cNvPr>
          <p:cNvSpPr>
            <a:spLocks noGrp="1"/>
          </p:cNvSpPr>
          <p:nvPr>
            <p:ph type="dt" sz="half" idx="10"/>
          </p:nvPr>
        </p:nvSpPr>
        <p:spPr/>
        <p:txBody>
          <a:bodyPr/>
          <a:lstStyle/>
          <a:p>
            <a:fld id="{626DE685-1B6F-4D7C-AEF2-C9AD71EC467A}" type="datetime1">
              <a:rPr lang="en-US" smtClean="0"/>
              <a:t>4/3/2024</a:t>
            </a:fld>
            <a:endParaRPr lang="en-US"/>
          </a:p>
        </p:txBody>
      </p:sp>
      <p:sp>
        <p:nvSpPr>
          <p:cNvPr id="5" name="Footer Placeholder 4">
            <a:extLst>
              <a:ext uri="{FF2B5EF4-FFF2-40B4-BE49-F238E27FC236}">
                <a16:creationId xmlns:a16="http://schemas.microsoft.com/office/drawing/2014/main" id="{981AAE8F-A769-FF32-9CF9-1FD2EF27BA9E}"/>
              </a:ext>
            </a:extLst>
          </p:cNvPr>
          <p:cNvSpPr>
            <a:spLocks noGrp="1"/>
          </p:cNvSpPr>
          <p:nvPr>
            <p:ph type="ftr" sz="quarter" idx="11"/>
          </p:nvPr>
        </p:nvSpPr>
        <p:spPr/>
        <p:txBody>
          <a:bodyPr/>
          <a:lstStyle/>
          <a:p>
            <a:r>
              <a:rPr lang="en-US" dirty="0"/>
              <a:t>Gabrielle Agbenosi</a:t>
            </a:r>
          </a:p>
        </p:txBody>
      </p:sp>
      <p:sp>
        <p:nvSpPr>
          <p:cNvPr id="6" name="Slide Number Placeholder 5">
            <a:extLst>
              <a:ext uri="{FF2B5EF4-FFF2-40B4-BE49-F238E27FC236}">
                <a16:creationId xmlns:a16="http://schemas.microsoft.com/office/drawing/2014/main" id="{800E2548-2ABA-E6E9-40C7-460CDD66B2E6}"/>
              </a:ext>
            </a:extLst>
          </p:cNvPr>
          <p:cNvSpPr>
            <a:spLocks noGrp="1"/>
          </p:cNvSpPr>
          <p:nvPr>
            <p:ph type="sldNum" sz="quarter" idx="12"/>
          </p:nvPr>
        </p:nvSpPr>
        <p:spPr/>
        <p:txBody>
          <a:bodyPr/>
          <a:lstStyle/>
          <a:p>
            <a:fld id="{87E7843D-FF13-4365-9478-9625B70A2705}" type="slidenum">
              <a:rPr lang="en-US" smtClean="0"/>
              <a:t>11</a:t>
            </a:fld>
            <a:endParaRPr lang="en-US"/>
          </a:p>
        </p:txBody>
      </p:sp>
    </p:spTree>
    <p:extLst>
      <p:ext uri="{BB962C8B-B14F-4D97-AF65-F5344CB8AC3E}">
        <p14:creationId xmlns:p14="http://schemas.microsoft.com/office/powerpoint/2010/main" val="405683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3" name="Straight Connector 3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9" name="Straight Connector 3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27" name="Picture 26" descr="Magnifying glass on clear background">
            <a:extLst>
              <a:ext uri="{FF2B5EF4-FFF2-40B4-BE49-F238E27FC236}">
                <a16:creationId xmlns:a16="http://schemas.microsoft.com/office/drawing/2014/main" id="{22618297-5E7F-AF4F-4068-CAA78AF9A280}"/>
              </a:ext>
            </a:extLst>
          </p:cNvPr>
          <p:cNvPicPr>
            <a:picLocks noChangeAspect="1"/>
          </p:cNvPicPr>
          <p:nvPr/>
        </p:nvPicPr>
        <p:blipFill rotWithShape="1">
          <a:blip r:embed="rId2"/>
          <a:srcRect l="34985" r="9760" b="-1"/>
          <a:stretch/>
        </p:blipFill>
        <p:spPr>
          <a:xfrm>
            <a:off x="6515100" y="10"/>
            <a:ext cx="5676900" cy="6857990"/>
          </a:xfrm>
          <a:prstGeom prst="rect">
            <a:avLst/>
          </a:prstGeom>
        </p:spPr>
      </p:pic>
      <p:sp>
        <p:nvSpPr>
          <p:cNvPr id="2" name="Title 1">
            <a:extLst>
              <a:ext uri="{FF2B5EF4-FFF2-40B4-BE49-F238E27FC236}">
                <a16:creationId xmlns:a16="http://schemas.microsoft.com/office/drawing/2014/main" id="{EF5B593B-328F-00C4-ECB4-E9DF64634478}"/>
              </a:ext>
            </a:extLst>
          </p:cNvPr>
          <p:cNvSpPr>
            <a:spLocks noGrp="1"/>
          </p:cNvSpPr>
          <p:nvPr>
            <p:ph type="title"/>
          </p:nvPr>
        </p:nvSpPr>
        <p:spPr>
          <a:xfrm>
            <a:off x="703400" y="871758"/>
            <a:ext cx="5227171" cy="3871143"/>
          </a:xfrm>
        </p:spPr>
        <p:txBody>
          <a:bodyPr vert="horz" lIns="91440" tIns="45720" rIns="91440" bIns="45720" rtlCol="0" anchor="t">
            <a:normAutofit/>
          </a:bodyPr>
          <a:lstStyle/>
          <a:p>
            <a:r>
              <a:rPr lang="en-US" sz="5400"/>
              <a:t>Thank you Please feel free to ask questions</a:t>
            </a:r>
          </a:p>
        </p:txBody>
      </p:sp>
      <p:sp>
        <p:nvSpPr>
          <p:cNvPr id="4" name="Date Placeholder 3">
            <a:extLst>
              <a:ext uri="{FF2B5EF4-FFF2-40B4-BE49-F238E27FC236}">
                <a16:creationId xmlns:a16="http://schemas.microsoft.com/office/drawing/2014/main" id="{8C5BFC92-CB5F-955D-39A1-E107E097540B}"/>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a:solidFill>
                  <a:srgbClr val="FFFFFF"/>
                </a:solidFill>
              </a:rPr>
              <a:pPr>
                <a:spcAft>
                  <a:spcPts val="600"/>
                </a:spcAft>
              </a:pPr>
              <a:t>4/3/2024</a:t>
            </a:fld>
            <a:endParaRPr lang="en-US">
              <a:solidFill>
                <a:srgbClr val="FFFFFF"/>
              </a:solidFill>
            </a:endParaRPr>
          </a:p>
        </p:txBody>
      </p:sp>
      <p:sp>
        <p:nvSpPr>
          <p:cNvPr id="5" name="Footer Placeholder 4">
            <a:extLst>
              <a:ext uri="{FF2B5EF4-FFF2-40B4-BE49-F238E27FC236}">
                <a16:creationId xmlns:a16="http://schemas.microsoft.com/office/drawing/2014/main" id="{1C7309AA-F84D-C303-20DF-E08BD181164F}"/>
              </a:ext>
            </a:extLst>
          </p:cNvPr>
          <p:cNvSpPr>
            <a:spLocks noGrp="1"/>
          </p:cNvSpPr>
          <p:nvPr>
            <p:ph type="ftr" sz="quarter" idx="11"/>
          </p:nvPr>
        </p:nvSpPr>
        <p:spPr>
          <a:xfrm>
            <a:off x="715383" y="6356350"/>
            <a:ext cx="4539727" cy="365125"/>
          </a:xfrm>
        </p:spPr>
        <p:txBody>
          <a:bodyPr vert="horz" lIns="91440" tIns="45720" rIns="91440" bIns="45720" rtlCol="0" anchor="ctr">
            <a:normAutofit/>
          </a:bodyPr>
          <a:lstStyle/>
          <a:p>
            <a:pPr>
              <a:spcAft>
                <a:spcPts val="600"/>
              </a:spcAft>
            </a:pPr>
            <a:r>
              <a:rPr lang="en-US" kern="1200">
                <a:solidFill>
                  <a:schemeClr val="tx1"/>
                </a:solidFill>
                <a:latin typeface="+mj-lt"/>
                <a:ea typeface="+mn-ea"/>
                <a:cs typeface="+mn-cs"/>
              </a:rPr>
              <a:t>Sample Footer Text</a:t>
            </a:r>
          </a:p>
        </p:txBody>
      </p:sp>
      <p:sp>
        <p:nvSpPr>
          <p:cNvPr id="6" name="Slide Number Placeholder 5">
            <a:extLst>
              <a:ext uri="{FF2B5EF4-FFF2-40B4-BE49-F238E27FC236}">
                <a16:creationId xmlns:a16="http://schemas.microsoft.com/office/drawing/2014/main" id="{3335F0B4-0531-00E8-1B79-43474F277267}"/>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a:solidFill>
                  <a:srgbClr val="FFFFFF"/>
                </a:solidFill>
              </a:rPr>
              <a:pPr>
                <a:lnSpc>
                  <a:spcPct val="90000"/>
                </a:lnSpc>
                <a:spcAft>
                  <a:spcPts val="600"/>
                </a:spcAft>
              </a:pPr>
              <a:t>12</a:t>
            </a:fld>
            <a:endParaRPr lang="en-US">
              <a:solidFill>
                <a:srgbClr val="FFFFFF"/>
              </a:solidFill>
            </a:endParaRPr>
          </a:p>
        </p:txBody>
      </p:sp>
    </p:spTree>
    <p:extLst>
      <p:ext uri="{BB962C8B-B14F-4D97-AF65-F5344CB8AC3E}">
        <p14:creationId xmlns:p14="http://schemas.microsoft.com/office/powerpoint/2010/main" val="1220538906"/>
      </p:ext>
    </p:extLst>
  </p:cSld>
  <p:clrMapOvr>
    <a:masterClrMapping/>
  </p:clrMapOvr>
</p:sld>
</file>

<file path=ppt/theme/theme1.xml><?xml version="1.0" encoding="utf-8"?>
<a:theme xmlns:a="http://schemas.openxmlformats.org/drawingml/2006/main" name="ChronicleVTI">
  <a:themeElements>
    <a:clrScheme name="Custom 1">
      <a:dk1>
        <a:sysClr val="windowText" lastClr="000000"/>
      </a:dk1>
      <a:lt1>
        <a:sysClr val="window" lastClr="FFFFFF"/>
      </a:lt1>
      <a:dk2>
        <a:srgbClr val="454551"/>
      </a:dk2>
      <a:lt2>
        <a:srgbClr val="D8D9DC"/>
      </a:lt2>
      <a:accent1>
        <a:srgbClr val="0000FF"/>
      </a:accent1>
      <a:accent2>
        <a:srgbClr val="FF0000"/>
      </a:accent2>
      <a:accent3>
        <a:srgbClr val="4EA6DC"/>
      </a:accent3>
      <a:accent4>
        <a:srgbClr val="4775E7"/>
      </a:accent4>
      <a:accent5>
        <a:srgbClr val="8971E1"/>
      </a:accent5>
      <a:accent6>
        <a:srgbClr val="D54773"/>
      </a:accent6>
      <a:hlink>
        <a:srgbClr val="FFFFFF"/>
      </a:hlink>
      <a:folHlink>
        <a:srgbClr val="8C8C8C"/>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800</TotalTime>
  <Words>1402</Words>
  <Application>Microsoft Office PowerPoint</Application>
  <PresentationFormat>Widescreen</PresentationFormat>
  <Paragraphs>103</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Aptos</vt:lpstr>
      <vt:lpstr>Arial</vt:lpstr>
      <vt:lpstr>Calibri</vt:lpstr>
      <vt:lpstr>Calisto MT</vt:lpstr>
      <vt:lpstr>Courier New</vt:lpstr>
      <vt:lpstr>Symbol</vt:lpstr>
      <vt:lpstr>Times New Roman</vt:lpstr>
      <vt:lpstr>Univers Condensed</vt:lpstr>
      <vt:lpstr>ChronicleVTI</vt:lpstr>
      <vt:lpstr>Introduction to management &amp; Leadership</vt:lpstr>
      <vt:lpstr>Contents</vt:lpstr>
      <vt:lpstr>Introduction to management</vt:lpstr>
      <vt:lpstr>PowerPoint Presentation</vt:lpstr>
      <vt:lpstr>PowerPoint Presentation</vt:lpstr>
      <vt:lpstr>Management functions </vt:lpstr>
      <vt:lpstr>Managerial roles </vt:lpstr>
      <vt:lpstr>Manager's Behaviours towards Employees - Supporting Progress</vt:lpstr>
      <vt:lpstr>Manager's Behaviours towards Employees - Treating Decently:</vt:lpstr>
      <vt:lpstr>Conclusion</vt:lpstr>
      <vt:lpstr>References</vt:lpstr>
      <vt:lpstr>Thank you Please feel free to ask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management &amp; Leadership</dc:title>
  <dc:creator>Gabrielle Ogboo Agbenosi (2313683)</dc:creator>
  <cp:lastModifiedBy>Gabrielle Ogboo Agbenosi (2313683)</cp:lastModifiedBy>
  <cp:revision>9</cp:revision>
  <dcterms:created xsi:type="dcterms:W3CDTF">2024-02-23T20:36:12Z</dcterms:created>
  <dcterms:modified xsi:type="dcterms:W3CDTF">2024-04-03T23:01:01Z</dcterms:modified>
</cp:coreProperties>
</file>