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8" r:id="rId3"/>
    <p:sldId id="259" r:id="rId4"/>
    <p:sldId id="260" r:id="rId5"/>
    <p:sldId id="281" r:id="rId6"/>
    <p:sldId id="282" r:id="rId7"/>
    <p:sldId id="283" r:id="rId8"/>
    <p:sldId id="261" r:id="rId9"/>
    <p:sldId id="262" r:id="rId10"/>
    <p:sldId id="267" r:id="rId11"/>
    <p:sldId id="263" r:id="rId12"/>
    <p:sldId id="264" r:id="rId13"/>
    <p:sldId id="265" r:id="rId14"/>
    <p:sldId id="266" r:id="rId15"/>
    <p:sldId id="279" r:id="rId16"/>
    <p:sldId id="268" r:id="rId17"/>
    <p:sldId id="272" r:id="rId18"/>
    <p:sldId id="271" r:id="rId19"/>
    <p:sldId id="273" r:id="rId20"/>
    <p:sldId id="269" r:id="rId21"/>
    <p:sldId id="270" r:id="rId22"/>
    <p:sldId id="274" r:id="rId23"/>
    <p:sldId id="275" r:id="rId24"/>
    <p:sldId id="280" r:id="rId25"/>
    <p:sldId id="284" r:id="rId26"/>
    <p:sldId id="276" r:id="rId27"/>
    <p:sldId id="277" r:id="rId28"/>
    <p:sldId id="27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83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7B914-FFD8-496B-A5EE-5FF81518A576}"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53C4D067-0AA9-4E4C-9DDE-8CC44D77E20D}">
      <dgm:prSet/>
      <dgm:spPr/>
      <dgm:t>
        <a:bodyPr/>
        <a:lstStyle/>
        <a:p>
          <a:r>
            <a:rPr lang="en-US" dirty="0"/>
            <a:t>Research philosophy: Positivism (Park, </a:t>
          </a:r>
          <a:r>
            <a:rPr lang="en-US" dirty="0" err="1"/>
            <a:t>Konge</a:t>
          </a:r>
          <a:r>
            <a:rPr lang="en-US" dirty="0"/>
            <a:t> and </a:t>
          </a:r>
          <a:r>
            <a:rPr lang="en-US" dirty="0" err="1"/>
            <a:t>Artino</a:t>
          </a:r>
          <a:r>
            <a:rPr lang="en-US" dirty="0"/>
            <a:t>, 2020)</a:t>
          </a:r>
        </a:p>
      </dgm:t>
    </dgm:pt>
    <dgm:pt modelId="{7B8A2169-6700-497B-89B2-158C2254933C}" type="parTrans" cxnId="{5F902091-3AA7-410E-856B-C3123A815B59}">
      <dgm:prSet/>
      <dgm:spPr/>
      <dgm:t>
        <a:bodyPr/>
        <a:lstStyle/>
        <a:p>
          <a:endParaRPr lang="en-US"/>
        </a:p>
      </dgm:t>
    </dgm:pt>
    <dgm:pt modelId="{AA0806E4-2F26-4818-8462-B61C77B7FCDB}" type="sibTrans" cxnId="{5F902091-3AA7-410E-856B-C3123A815B59}">
      <dgm:prSet/>
      <dgm:spPr/>
      <dgm:t>
        <a:bodyPr/>
        <a:lstStyle/>
        <a:p>
          <a:endParaRPr lang="en-US"/>
        </a:p>
      </dgm:t>
    </dgm:pt>
    <dgm:pt modelId="{7F5DFCB4-9F67-4D0F-B855-53BAE059DD2F}">
      <dgm:prSet/>
      <dgm:spPr/>
      <dgm:t>
        <a:bodyPr/>
        <a:lstStyle/>
        <a:p>
          <a:r>
            <a:rPr lang="en-US" dirty="0"/>
            <a:t>Research approach: Deductive (</a:t>
          </a:r>
          <a:r>
            <a:rPr lang="en-US" dirty="0" err="1"/>
            <a:t>Woiceshyn</a:t>
          </a:r>
          <a:r>
            <a:rPr lang="en-US" dirty="0"/>
            <a:t> and </a:t>
          </a:r>
          <a:r>
            <a:rPr lang="en-US" dirty="0" err="1"/>
            <a:t>Daellenbach</a:t>
          </a:r>
          <a:r>
            <a:rPr lang="en-US" dirty="0"/>
            <a:t>, 2018)</a:t>
          </a:r>
        </a:p>
      </dgm:t>
    </dgm:pt>
    <dgm:pt modelId="{7135E80B-C772-48A6-8864-D9766A867981}" type="parTrans" cxnId="{D541661E-CA00-4877-8E6B-A9D57E6AFB9E}">
      <dgm:prSet/>
      <dgm:spPr/>
      <dgm:t>
        <a:bodyPr/>
        <a:lstStyle/>
        <a:p>
          <a:endParaRPr lang="en-US"/>
        </a:p>
      </dgm:t>
    </dgm:pt>
    <dgm:pt modelId="{62FEECA5-815D-4AAC-A6FA-B87DC9C8A675}" type="sibTrans" cxnId="{D541661E-CA00-4877-8E6B-A9D57E6AFB9E}">
      <dgm:prSet/>
      <dgm:spPr/>
      <dgm:t>
        <a:bodyPr/>
        <a:lstStyle/>
        <a:p>
          <a:endParaRPr lang="en-US"/>
        </a:p>
      </dgm:t>
    </dgm:pt>
    <dgm:pt modelId="{86C17BF0-462B-4BA2-BAC8-F267357B246D}">
      <dgm:prSet/>
      <dgm:spPr/>
      <dgm:t>
        <a:bodyPr/>
        <a:lstStyle/>
        <a:p>
          <a:r>
            <a:rPr lang="en-US" dirty="0"/>
            <a:t>Research strategy: Survey (Ponto, 2015)</a:t>
          </a:r>
        </a:p>
      </dgm:t>
    </dgm:pt>
    <dgm:pt modelId="{2949A302-BA4B-40C0-A117-2A0491948BFE}" type="parTrans" cxnId="{8C2F5F01-26B6-4683-8995-CBCC825AB49A}">
      <dgm:prSet/>
      <dgm:spPr/>
      <dgm:t>
        <a:bodyPr/>
        <a:lstStyle/>
        <a:p>
          <a:endParaRPr lang="en-US"/>
        </a:p>
      </dgm:t>
    </dgm:pt>
    <dgm:pt modelId="{154417E6-DA6D-4D20-9A68-5E12698DDDB0}" type="sibTrans" cxnId="{8C2F5F01-26B6-4683-8995-CBCC825AB49A}">
      <dgm:prSet/>
      <dgm:spPr/>
      <dgm:t>
        <a:bodyPr/>
        <a:lstStyle/>
        <a:p>
          <a:endParaRPr lang="en-US"/>
        </a:p>
      </dgm:t>
    </dgm:pt>
    <dgm:pt modelId="{74E5924B-856E-4159-BE86-F06F0E23FE1C}">
      <dgm:prSet/>
      <dgm:spPr/>
      <dgm:t>
        <a:bodyPr/>
        <a:lstStyle/>
        <a:p>
          <a:r>
            <a:rPr lang="en-US"/>
            <a:t>Time horizon: Cross sectional</a:t>
          </a:r>
        </a:p>
      </dgm:t>
    </dgm:pt>
    <dgm:pt modelId="{0280C2E2-A057-4AE0-809F-9A83C5BAA249}" type="parTrans" cxnId="{12360483-24EF-4043-AAE3-B4A827FDDFA5}">
      <dgm:prSet/>
      <dgm:spPr/>
      <dgm:t>
        <a:bodyPr/>
        <a:lstStyle/>
        <a:p>
          <a:endParaRPr lang="en-US"/>
        </a:p>
      </dgm:t>
    </dgm:pt>
    <dgm:pt modelId="{ADA8A7D2-1EDE-4B65-9D1D-7C2B65153417}" type="sibTrans" cxnId="{12360483-24EF-4043-AAE3-B4A827FDDFA5}">
      <dgm:prSet/>
      <dgm:spPr/>
      <dgm:t>
        <a:bodyPr/>
        <a:lstStyle/>
        <a:p>
          <a:endParaRPr lang="en-US"/>
        </a:p>
      </dgm:t>
    </dgm:pt>
    <dgm:pt modelId="{66DC94D2-9867-4F38-B3F5-EA73B9AC99C6}">
      <dgm:prSet/>
      <dgm:spPr/>
      <dgm:t>
        <a:bodyPr/>
        <a:lstStyle/>
        <a:p>
          <a:r>
            <a:rPr lang="en-US"/>
            <a:t>Data collection: Quantitative</a:t>
          </a:r>
        </a:p>
      </dgm:t>
    </dgm:pt>
    <dgm:pt modelId="{41A97CC0-3584-4924-A411-1AECFF18B16A}" type="parTrans" cxnId="{01882F9A-77A8-4C25-9E57-506BD3807F70}">
      <dgm:prSet/>
      <dgm:spPr/>
      <dgm:t>
        <a:bodyPr/>
        <a:lstStyle/>
        <a:p>
          <a:endParaRPr lang="en-US"/>
        </a:p>
      </dgm:t>
    </dgm:pt>
    <dgm:pt modelId="{C44C52F3-6277-4843-A9CD-7461860E124D}" type="sibTrans" cxnId="{01882F9A-77A8-4C25-9E57-506BD3807F70}">
      <dgm:prSet/>
      <dgm:spPr/>
      <dgm:t>
        <a:bodyPr/>
        <a:lstStyle/>
        <a:p>
          <a:endParaRPr lang="en-US"/>
        </a:p>
      </dgm:t>
    </dgm:pt>
    <dgm:pt modelId="{9DA8E691-B767-49F2-9DE2-6954FB3579B5}" type="pres">
      <dgm:prSet presAssocID="{3B97B914-FFD8-496B-A5EE-5FF81518A576}" presName="linear" presStyleCnt="0">
        <dgm:presLayoutVars>
          <dgm:animLvl val="lvl"/>
          <dgm:resizeHandles val="exact"/>
        </dgm:presLayoutVars>
      </dgm:prSet>
      <dgm:spPr/>
    </dgm:pt>
    <dgm:pt modelId="{E56397F5-AE58-4D6C-AAD5-43341C63658C}" type="pres">
      <dgm:prSet presAssocID="{53C4D067-0AA9-4E4C-9DDE-8CC44D77E20D}" presName="parentText" presStyleLbl="node1" presStyleIdx="0" presStyleCnt="5">
        <dgm:presLayoutVars>
          <dgm:chMax val="0"/>
          <dgm:bulletEnabled val="1"/>
        </dgm:presLayoutVars>
      </dgm:prSet>
      <dgm:spPr/>
    </dgm:pt>
    <dgm:pt modelId="{B2C52F5C-2CC3-4122-8670-118D84A136D9}" type="pres">
      <dgm:prSet presAssocID="{AA0806E4-2F26-4818-8462-B61C77B7FCDB}" presName="spacer" presStyleCnt="0"/>
      <dgm:spPr/>
    </dgm:pt>
    <dgm:pt modelId="{61CD5397-29AB-4985-AB15-331963B1A31E}" type="pres">
      <dgm:prSet presAssocID="{7F5DFCB4-9F67-4D0F-B855-53BAE059DD2F}" presName="parentText" presStyleLbl="node1" presStyleIdx="1" presStyleCnt="5">
        <dgm:presLayoutVars>
          <dgm:chMax val="0"/>
          <dgm:bulletEnabled val="1"/>
        </dgm:presLayoutVars>
      </dgm:prSet>
      <dgm:spPr/>
    </dgm:pt>
    <dgm:pt modelId="{9222671C-4E61-429C-AB14-35CA982504AD}" type="pres">
      <dgm:prSet presAssocID="{62FEECA5-815D-4AAC-A6FA-B87DC9C8A675}" presName="spacer" presStyleCnt="0"/>
      <dgm:spPr/>
    </dgm:pt>
    <dgm:pt modelId="{533F9315-2F26-4B41-8D2A-0852615D13E7}" type="pres">
      <dgm:prSet presAssocID="{86C17BF0-462B-4BA2-BAC8-F267357B246D}" presName="parentText" presStyleLbl="node1" presStyleIdx="2" presStyleCnt="5">
        <dgm:presLayoutVars>
          <dgm:chMax val="0"/>
          <dgm:bulletEnabled val="1"/>
        </dgm:presLayoutVars>
      </dgm:prSet>
      <dgm:spPr/>
    </dgm:pt>
    <dgm:pt modelId="{F067860C-C9CB-476D-A9C8-B9B4DD3E789F}" type="pres">
      <dgm:prSet presAssocID="{154417E6-DA6D-4D20-9A68-5E12698DDDB0}" presName="spacer" presStyleCnt="0"/>
      <dgm:spPr/>
    </dgm:pt>
    <dgm:pt modelId="{F15A0BFC-52E1-47EE-A56B-249D2684A198}" type="pres">
      <dgm:prSet presAssocID="{74E5924B-856E-4159-BE86-F06F0E23FE1C}" presName="parentText" presStyleLbl="node1" presStyleIdx="3" presStyleCnt="5">
        <dgm:presLayoutVars>
          <dgm:chMax val="0"/>
          <dgm:bulletEnabled val="1"/>
        </dgm:presLayoutVars>
      </dgm:prSet>
      <dgm:spPr/>
    </dgm:pt>
    <dgm:pt modelId="{F58C9014-A6A2-4E8B-BA7D-7D4323D0215C}" type="pres">
      <dgm:prSet presAssocID="{ADA8A7D2-1EDE-4B65-9D1D-7C2B65153417}" presName="spacer" presStyleCnt="0"/>
      <dgm:spPr/>
    </dgm:pt>
    <dgm:pt modelId="{65303B74-47BF-494D-9F62-9B913A2017C7}" type="pres">
      <dgm:prSet presAssocID="{66DC94D2-9867-4F38-B3F5-EA73B9AC99C6}" presName="parentText" presStyleLbl="node1" presStyleIdx="4" presStyleCnt="5">
        <dgm:presLayoutVars>
          <dgm:chMax val="0"/>
          <dgm:bulletEnabled val="1"/>
        </dgm:presLayoutVars>
      </dgm:prSet>
      <dgm:spPr/>
    </dgm:pt>
  </dgm:ptLst>
  <dgm:cxnLst>
    <dgm:cxn modelId="{8C2F5F01-26B6-4683-8995-CBCC825AB49A}" srcId="{3B97B914-FFD8-496B-A5EE-5FF81518A576}" destId="{86C17BF0-462B-4BA2-BAC8-F267357B246D}" srcOrd="2" destOrd="0" parTransId="{2949A302-BA4B-40C0-A117-2A0491948BFE}" sibTransId="{154417E6-DA6D-4D20-9A68-5E12698DDDB0}"/>
    <dgm:cxn modelId="{D541661E-CA00-4877-8E6B-A9D57E6AFB9E}" srcId="{3B97B914-FFD8-496B-A5EE-5FF81518A576}" destId="{7F5DFCB4-9F67-4D0F-B855-53BAE059DD2F}" srcOrd="1" destOrd="0" parTransId="{7135E80B-C772-48A6-8864-D9766A867981}" sibTransId="{62FEECA5-815D-4AAC-A6FA-B87DC9C8A675}"/>
    <dgm:cxn modelId="{A9C5701E-7FA7-4CE3-9EA2-609CCECC928D}" type="presOf" srcId="{3B97B914-FFD8-496B-A5EE-5FF81518A576}" destId="{9DA8E691-B767-49F2-9DE2-6954FB3579B5}" srcOrd="0" destOrd="0" presId="urn:microsoft.com/office/officeart/2005/8/layout/vList2"/>
    <dgm:cxn modelId="{A3AFF942-CC40-44CF-8A6C-F95A6988F16A}" type="presOf" srcId="{86C17BF0-462B-4BA2-BAC8-F267357B246D}" destId="{533F9315-2F26-4B41-8D2A-0852615D13E7}" srcOrd="0" destOrd="0" presId="urn:microsoft.com/office/officeart/2005/8/layout/vList2"/>
    <dgm:cxn modelId="{B214DD4F-50D5-4A74-9017-9036B67F85F7}" type="presOf" srcId="{53C4D067-0AA9-4E4C-9DDE-8CC44D77E20D}" destId="{E56397F5-AE58-4D6C-AAD5-43341C63658C}" srcOrd="0" destOrd="0" presId="urn:microsoft.com/office/officeart/2005/8/layout/vList2"/>
    <dgm:cxn modelId="{C8B4EA4F-27ED-4F5F-B2B8-D585B97184F0}" type="presOf" srcId="{7F5DFCB4-9F67-4D0F-B855-53BAE059DD2F}" destId="{61CD5397-29AB-4985-AB15-331963B1A31E}" srcOrd="0" destOrd="0" presId="urn:microsoft.com/office/officeart/2005/8/layout/vList2"/>
    <dgm:cxn modelId="{12360483-24EF-4043-AAE3-B4A827FDDFA5}" srcId="{3B97B914-FFD8-496B-A5EE-5FF81518A576}" destId="{74E5924B-856E-4159-BE86-F06F0E23FE1C}" srcOrd="3" destOrd="0" parTransId="{0280C2E2-A057-4AE0-809F-9A83C5BAA249}" sibTransId="{ADA8A7D2-1EDE-4B65-9D1D-7C2B65153417}"/>
    <dgm:cxn modelId="{5F902091-3AA7-410E-856B-C3123A815B59}" srcId="{3B97B914-FFD8-496B-A5EE-5FF81518A576}" destId="{53C4D067-0AA9-4E4C-9DDE-8CC44D77E20D}" srcOrd="0" destOrd="0" parTransId="{7B8A2169-6700-497B-89B2-158C2254933C}" sibTransId="{AA0806E4-2F26-4818-8462-B61C77B7FCDB}"/>
    <dgm:cxn modelId="{01882F9A-77A8-4C25-9E57-506BD3807F70}" srcId="{3B97B914-FFD8-496B-A5EE-5FF81518A576}" destId="{66DC94D2-9867-4F38-B3F5-EA73B9AC99C6}" srcOrd="4" destOrd="0" parTransId="{41A97CC0-3584-4924-A411-1AECFF18B16A}" sibTransId="{C44C52F3-6277-4843-A9CD-7461860E124D}"/>
    <dgm:cxn modelId="{344988BD-1C6B-4CBA-AD25-3333FA4F6DB4}" type="presOf" srcId="{66DC94D2-9867-4F38-B3F5-EA73B9AC99C6}" destId="{65303B74-47BF-494D-9F62-9B913A2017C7}" srcOrd="0" destOrd="0" presId="urn:microsoft.com/office/officeart/2005/8/layout/vList2"/>
    <dgm:cxn modelId="{1708A9DC-1A82-4B2B-A3CF-3A1D1D06940D}" type="presOf" srcId="{74E5924B-856E-4159-BE86-F06F0E23FE1C}" destId="{F15A0BFC-52E1-47EE-A56B-249D2684A198}" srcOrd="0" destOrd="0" presId="urn:microsoft.com/office/officeart/2005/8/layout/vList2"/>
    <dgm:cxn modelId="{EBA6525C-4C31-4864-88AA-FF2970145B61}" type="presParOf" srcId="{9DA8E691-B767-49F2-9DE2-6954FB3579B5}" destId="{E56397F5-AE58-4D6C-AAD5-43341C63658C}" srcOrd="0" destOrd="0" presId="urn:microsoft.com/office/officeart/2005/8/layout/vList2"/>
    <dgm:cxn modelId="{61C060DB-BEAE-4CCD-B090-A809CE17953A}" type="presParOf" srcId="{9DA8E691-B767-49F2-9DE2-6954FB3579B5}" destId="{B2C52F5C-2CC3-4122-8670-118D84A136D9}" srcOrd="1" destOrd="0" presId="urn:microsoft.com/office/officeart/2005/8/layout/vList2"/>
    <dgm:cxn modelId="{C28D2CA2-4A24-4417-9862-0DE77CD1D7CC}" type="presParOf" srcId="{9DA8E691-B767-49F2-9DE2-6954FB3579B5}" destId="{61CD5397-29AB-4985-AB15-331963B1A31E}" srcOrd="2" destOrd="0" presId="urn:microsoft.com/office/officeart/2005/8/layout/vList2"/>
    <dgm:cxn modelId="{7DFB34ED-15B1-4C7D-935A-427142528BC6}" type="presParOf" srcId="{9DA8E691-B767-49F2-9DE2-6954FB3579B5}" destId="{9222671C-4E61-429C-AB14-35CA982504AD}" srcOrd="3" destOrd="0" presId="urn:microsoft.com/office/officeart/2005/8/layout/vList2"/>
    <dgm:cxn modelId="{1822C278-FA89-4ECF-A6FD-23022B24FAC7}" type="presParOf" srcId="{9DA8E691-B767-49F2-9DE2-6954FB3579B5}" destId="{533F9315-2F26-4B41-8D2A-0852615D13E7}" srcOrd="4" destOrd="0" presId="urn:microsoft.com/office/officeart/2005/8/layout/vList2"/>
    <dgm:cxn modelId="{3A48C4C1-2262-4990-8881-B5119BB29995}" type="presParOf" srcId="{9DA8E691-B767-49F2-9DE2-6954FB3579B5}" destId="{F067860C-C9CB-476D-A9C8-B9B4DD3E789F}" srcOrd="5" destOrd="0" presId="urn:microsoft.com/office/officeart/2005/8/layout/vList2"/>
    <dgm:cxn modelId="{7407BEFD-8068-4BE6-BEC2-62BC18633DA8}" type="presParOf" srcId="{9DA8E691-B767-49F2-9DE2-6954FB3579B5}" destId="{F15A0BFC-52E1-47EE-A56B-249D2684A198}" srcOrd="6" destOrd="0" presId="urn:microsoft.com/office/officeart/2005/8/layout/vList2"/>
    <dgm:cxn modelId="{A3A545F9-6CCB-4022-82EE-05938F15BBE4}" type="presParOf" srcId="{9DA8E691-B767-49F2-9DE2-6954FB3579B5}" destId="{F58C9014-A6A2-4E8B-BA7D-7D4323D0215C}" srcOrd="7" destOrd="0" presId="urn:microsoft.com/office/officeart/2005/8/layout/vList2"/>
    <dgm:cxn modelId="{9402B892-8E27-48CE-A1CE-1047C4917132}" type="presParOf" srcId="{9DA8E691-B767-49F2-9DE2-6954FB3579B5}" destId="{65303B74-47BF-494D-9F62-9B913A2017C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A7D436-CCB2-49C2-8365-334D58F3144F}"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D9E88027-C716-426A-B6AA-BD554B9E0240}">
      <dgm:prSet/>
      <dgm:spPr/>
      <dgm:t>
        <a:bodyPr/>
        <a:lstStyle/>
        <a:p>
          <a:r>
            <a:rPr lang="en-US"/>
            <a:t>Close ended questionnaire</a:t>
          </a:r>
        </a:p>
      </dgm:t>
    </dgm:pt>
    <dgm:pt modelId="{989949F4-6255-416F-8106-76765D1BAF81}" type="parTrans" cxnId="{A2CC5283-4BC3-49B8-ACBD-D4A830A0689E}">
      <dgm:prSet/>
      <dgm:spPr/>
      <dgm:t>
        <a:bodyPr/>
        <a:lstStyle/>
        <a:p>
          <a:endParaRPr lang="en-US"/>
        </a:p>
      </dgm:t>
    </dgm:pt>
    <dgm:pt modelId="{E5A06665-4D8F-48ED-A5AC-B10E07D9D801}" type="sibTrans" cxnId="{A2CC5283-4BC3-49B8-ACBD-D4A830A0689E}">
      <dgm:prSet/>
      <dgm:spPr/>
      <dgm:t>
        <a:bodyPr/>
        <a:lstStyle/>
        <a:p>
          <a:endParaRPr lang="en-US"/>
        </a:p>
      </dgm:t>
    </dgm:pt>
    <dgm:pt modelId="{AD029746-1C9A-4368-870E-6F196A38B2FF}">
      <dgm:prSet/>
      <dgm:spPr/>
      <dgm:t>
        <a:bodyPr/>
        <a:lstStyle/>
        <a:p>
          <a:r>
            <a:rPr lang="en-US"/>
            <a:t>Open ended questionnaire</a:t>
          </a:r>
        </a:p>
      </dgm:t>
    </dgm:pt>
    <dgm:pt modelId="{B36B7B05-A3A5-47A9-9C1E-5D7FE3E07658}" type="parTrans" cxnId="{52686C88-997D-456D-A35A-35DFDD0623E7}">
      <dgm:prSet/>
      <dgm:spPr/>
      <dgm:t>
        <a:bodyPr/>
        <a:lstStyle/>
        <a:p>
          <a:endParaRPr lang="en-US"/>
        </a:p>
      </dgm:t>
    </dgm:pt>
    <dgm:pt modelId="{B2556B43-2941-4A7F-BD33-BF0467E0B2B7}" type="sibTrans" cxnId="{52686C88-997D-456D-A35A-35DFDD0623E7}">
      <dgm:prSet/>
      <dgm:spPr/>
      <dgm:t>
        <a:bodyPr/>
        <a:lstStyle/>
        <a:p>
          <a:endParaRPr lang="en-US"/>
        </a:p>
      </dgm:t>
    </dgm:pt>
    <dgm:pt modelId="{D762564B-FA54-417A-A131-BB8549027A75}">
      <dgm:prSet/>
      <dgm:spPr/>
      <dgm:t>
        <a:bodyPr/>
        <a:lstStyle/>
        <a:p>
          <a:r>
            <a:rPr lang="en-US"/>
            <a:t>For this study, the close ended questionnaire will be selected. </a:t>
          </a:r>
        </a:p>
      </dgm:t>
    </dgm:pt>
    <dgm:pt modelId="{DEB0FC9F-2371-4AD2-B952-95A6B572C29E}" type="parTrans" cxnId="{CFE79FF0-2206-418E-BAE5-B2AF03A5B457}">
      <dgm:prSet/>
      <dgm:spPr/>
      <dgm:t>
        <a:bodyPr/>
        <a:lstStyle/>
        <a:p>
          <a:endParaRPr lang="en-US"/>
        </a:p>
      </dgm:t>
    </dgm:pt>
    <dgm:pt modelId="{B0CA3777-9D58-4E34-A367-74022885BA8B}" type="sibTrans" cxnId="{CFE79FF0-2206-418E-BAE5-B2AF03A5B457}">
      <dgm:prSet/>
      <dgm:spPr/>
      <dgm:t>
        <a:bodyPr/>
        <a:lstStyle/>
        <a:p>
          <a:endParaRPr lang="en-US"/>
        </a:p>
      </dgm:t>
    </dgm:pt>
    <dgm:pt modelId="{6799B28B-35FE-4CC2-9DDD-9A40DCEBFE63}">
      <dgm:prSet/>
      <dgm:spPr/>
      <dgm:t>
        <a:bodyPr/>
        <a:lstStyle/>
        <a:p>
          <a:r>
            <a:rPr lang="en-US"/>
            <a:t>Efficient data collection</a:t>
          </a:r>
        </a:p>
      </dgm:t>
    </dgm:pt>
    <dgm:pt modelId="{5AB48D92-0C67-456B-BDAE-3173F9B54E2B}" type="parTrans" cxnId="{B85D86EC-72AF-4F98-9221-190CB960C949}">
      <dgm:prSet/>
      <dgm:spPr/>
      <dgm:t>
        <a:bodyPr/>
        <a:lstStyle/>
        <a:p>
          <a:endParaRPr lang="en-US"/>
        </a:p>
      </dgm:t>
    </dgm:pt>
    <dgm:pt modelId="{6C7B7985-226E-4643-BBAC-A9D6D3EED34A}" type="sibTrans" cxnId="{B85D86EC-72AF-4F98-9221-190CB960C949}">
      <dgm:prSet/>
      <dgm:spPr/>
      <dgm:t>
        <a:bodyPr/>
        <a:lstStyle/>
        <a:p>
          <a:endParaRPr lang="en-US"/>
        </a:p>
      </dgm:t>
    </dgm:pt>
    <dgm:pt modelId="{F875AE13-1D4E-44BE-AF24-35913D608C75}">
      <dgm:prSet/>
      <dgm:spPr/>
      <dgm:t>
        <a:bodyPr/>
        <a:lstStyle/>
        <a:p>
          <a:r>
            <a:rPr lang="en-US"/>
            <a:t>Standardized responses</a:t>
          </a:r>
        </a:p>
      </dgm:t>
    </dgm:pt>
    <dgm:pt modelId="{A3E8257F-68F8-4DFC-AAE5-F5251384FC7E}" type="parTrans" cxnId="{06DCEDCB-C1E2-4781-953A-68B8A751674E}">
      <dgm:prSet/>
      <dgm:spPr/>
      <dgm:t>
        <a:bodyPr/>
        <a:lstStyle/>
        <a:p>
          <a:endParaRPr lang="en-US"/>
        </a:p>
      </dgm:t>
    </dgm:pt>
    <dgm:pt modelId="{DA44D7A9-4B1E-439C-BFAA-F150D5950D7B}" type="sibTrans" cxnId="{06DCEDCB-C1E2-4781-953A-68B8A751674E}">
      <dgm:prSet/>
      <dgm:spPr/>
      <dgm:t>
        <a:bodyPr/>
        <a:lstStyle/>
        <a:p>
          <a:endParaRPr lang="en-US"/>
        </a:p>
      </dgm:t>
    </dgm:pt>
    <dgm:pt modelId="{D5E7C589-7FE6-44DD-81E6-8CFC8FFD12A5}">
      <dgm:prSet/>
      <dgm:spPr/>
      <dgm:t>
        <a:bodyPr/>
        <a:lstStyle/>
        <a:p>
          <a:r>
            <a:rPr lang="en-US" dirty="0"/>
            <a:t>Quantitative analysis </a:t>
          </a:r>
          <a:r>
            <a:rPr lang="en-GB" dirty="0"/>
            <a:t>(Connor Desai and Reimers, 2018)</a:t>
          </a:r>
          <a:endParaRPr lang="en-US" dirty="0"/>
        </a:p>
      </dgm:t>
    </dgm:pt>
    <dgm:pt modelId="{8CC47A24-7B19-40CC-9622-FD877B9969C5}" type="parTrans" cxnId="{6C1F2627-2463-4B60-80B3-4A8317C79579}">
      <dgm:prSet/>
      <dgm:spPr/>
      <dgm:t>
        <a:bodyPr/>
        <a:lstStyle/>
        <a:p>
          <a:endParaRPr lang="en-US"/>
        </a:p>
      </dgm:t>
    </dgm:pt>
    <dgm:pt modelId="{DF34782B-619C-4354-BBF8-C12488DF5259}" type="sibTrans" cxnId="{6C1F2627-2463-4B60-80B3-4A8317C79579}">
      <dgm:prSet/>
      <dgm:spPr/>
      <dgm:t>
        <a:bodyPr/>
        <a:lstStyle/>
        <a:p>
          <a:endParaRPr lang="en-US"/>
        </a:p>
      </dgm:t>
    </dgm:pt>
    <dgm:pt modelId="{51FBAF72-B204-4573-8967-51A2EA9EDCD6}" type="pres">
      <dgm:prSet presAssocID="{F6A7D436-CCB2-49C2-8365-334D58F3144F}" presName="Name0" presStyleCnt="0">
        <dgm:presLayoutVars>
          <dgm:dir/>
          <dgm:resizeHandles val="exact"/>
        </dgm:presLayoutVars>
      </dgm:prSet>
      <dgm:spPr/>
    </dgm:pt>
    <dgm:pt modelId="{38D78693-CDB6-4B6D-928C-A2F4F6C75C47}" type="pres">
      <dgm:prSet presAssocID="{F6A7D436-CCB2-49C2-8365-334D58F3144F}" presName="arrow" presStyleLbl="bgShp" presStyleIdx="0" presStyleCnt="1"/>
      <dgm:spPr/>
    </dgm:pt>
    <dgm:pt modelId="{667CC16F-3569-4BFE-979A-692454A6D279}" type="pres">
      <dgm:prSet presAssocID="{F6A7D436-CCB2-49C2-8365-334D58F3144F}" presName="points" presStyleCnt="0"/>
      <dgm:spPr/>
    </dgm:pt>
    <dgm:pt modelId="{6094688E-5E6E-478A-A956-1751C4307988}" type="pres">
      <dgm:prSet presAssocID="{D9E88027-C716-426A-B6AA-BD554B9E0240}" presName="compositeA" presStyleCnt="0"/>
      <dgm:spPr/>
    </dgm:pt>
    <dgm:pt modelId="{C57695C2-9527-42EC-B8A7-8AA6957B6E02}" type="pres">
      <dgm:prSet presAssocID="{D9E88027-C716-426A-B6AA-BD554B9E0240}" presName="textA" presStyleLbl="revTx" presStyleIdx="0" presStyleCnt="3">
        <dgm:presLayoutVars>
          <dgm:bulletEnabled val="1"/>
        </dgm:presLayoutVars>
      </dgm:prSet>
      <dgm:spPr/>
    </dgm:pt>
    <dgm:pt modelId="{D4F8E720-7426-4F95-9D76-1A501CB4DD34}" type="pres">
      <dgm:prSet presAssocID="{D9E88027-C716-426A-B6AA-BD554B9E0240}" presName="circleA" presStyleLbl="node1" presStyleIdx="0" presStyleCnt="3"/>
      <dgm:spPr/>
    </dgm:pt>
    <dgm:pt modelId="{1AD22829-3EE7-48CD-A66A-993F037529DC}" type="pres">
      <dgm:prSet presAssocID="{D9E88027-C716-426A-B6AA-BD554B9E0240}" presName="spaceA" presStyleCnt="0"/>
      <dgm:spPr/>
    </dgm:pt>
    <dgm:pt modelId="{01C6632C-A2F8-4566-BC44-335813C56E95}" type="pres">
      <dgm:prSet presAssocID="{E5A06665-4D8F-48ED-A5AC-B10E07D9D801}" presName="space" presStyleCnt="0"/>
      <dgm:spPr/>
    </dgm:pt>
    <dgm:pt modelId="{26F0339D-8DD5-419B-9387-69488D09D582}" type="pres">
      <dgm:prSet presAssocID="{AD029746-1C9A-4368-870E-6F196A38B2FF}" presName="compositeB" presStyleCnt="0"/>
      <dgm:spPr/>
    </dgm:pt>
    <dgm:pt modelId="{D8D1618B-CC26-478C-ADED-C5DEC54D15DB}" type="pres">
      <dgm:prSet presAssocID="{AD029746-1C9A-4368-870E-6F196A38B2FF}" presName="textB" presStyleLbl="revTx" presStyleIdx="1" presStyleCnt="3">
        <dgm:presLayoutVars>
          <dgm:bulletEnabled val="1"/>
        </dgm:presLayoutVars>
      </dgm:prSet>
      <dgm:spPr/>
    </dgm:pt>
    <dgm:pt modelId="{58371210-5265-4BCB-9B7A-CFE9466D4AEC}" type="pres">
      <dgm:prSet presAssocID="{AD029746-1C9A-4368-870E-6F196A38B2FF}" presName="circleB" presStyleLbl="node1" presStyleIdx="1" presStyleCnt="3"/>
      <dgm:spPr/>
    </dgm:pt>
    <dgm:pt modelId="{16FE39B3-5513-4E68-B661-0F477FE4C8F2}" type="pres">
      <dgm:prSet presAssocID="{AD029746-1C9A-4368-870E-6F196A38B2FF}" presName="spaceB" presStyleCnt="0"/>
      <dgm:spPr/>
    </dgm:pt>
    <dgm:pt modelId="{1CA910DD-7263-4DD5-B478-B5E38A5FBFE8}" type="pres">
      <dgm:prSet presAssocID="{B2556B43-2941-4A7F-BD33-BF0467E0B2B7}" presName="space" presStyleCnt="0"/>
      <dgm:spPr/>
    </dgm:pt>
    <dgm:pt modelId="{A8290EFF-A9D8-4378-A838-9077DF258F5A}" type="pres">
      <dgm:prSet presAssocID="{D762564B-FA54-417A-A131-BB8549027A75}" presName="compositeA" presStyleCnt="0"/>
      <dgm:spPr/>
    </dgm:pt>
    <dgm:pt modelId="{AEB02B7C-27E7-4056-B297-583969536431}" type="pres">
      <dgm:prSet presAssocID="{D762564B-FA54-417A-A131-BB8549027A75}" presName="textA" presStyleLbl="revTx" presStyleIdx="2" presStyleCnt="3">
        <dgm:presLayoutVars>
          <dgm:bulletEnabled val="1"/>
        </dgm:presLayoutVars>
      </dgm:prSet>
      <dgm:spPr/>
    </dgm:pt>
    <dgm:pt modelId="{61D0E03B-02F3-479C-8DAF-98E43E53DBB9}" type="pres">
      <dgm:prSet presAssocID="{D762564B-FA54-417A-A131-BB8549027A75}" presName="circleA" presStyleLbl="node1" presStyleIdx="2" presStyleCnt="3"/>
      <dgm:spPr/>
    </dgm:pt>
    <dgm:pt modelId="{AAD61241-F8A0-4669-834E-DD27C4ECB417}" type="pres">
      <dgm:prSet presAssocID="{D762564B-FA54-417A-A131-BB8549027A75}" presName="spaceA" presStyleCnt="0"/>
      <dgm:spPr/>
    </dgm:pt>
  </dgm:ptLst>
  <dgm:cxnLst>
    <dgm:cxn modelId="{03AFCE1C-C279-4815-9D8F-24B0C09E3FCC}" type="presOf" srcId="{F6A7D436-CCB2-49C2-8365-334D58F3144F}" destId="{51FBAF72-B204-4573-8967-51A2EA9EDCD6}" srcOrd="0" destOrd="0" presId="urn:microsoft.com/office/officeart/2005/8/layout/hProcess11"/>
    <dgm:cxn modelId="{6C1F2627-2463-4B60-80B3-4A8317C79579}" srcId="{D762564B-FA54-417A-A131-BB8549027A75}" destId="{D5E7C589-7FE6-44DD-81E6-8CFC8FFD12A5}" srcOrd="2" destOrd="0" parTransId="{8CC47A24-7B19-40CC-9622-FD877B9969C5}" sibTransId="{DF34782B-619C-4354-BBF8-C12488DF5259}"/>
    <dgm:cxn modelId="{7820B829-085A-47E7-A308-38B29E043236}" type="presOf" srcId="{6799B28B-35FE-4CC2-9DDD-9A40DCEBFE63}" destId="{AEB02B7C-27E7-4056-B297-583969536431}" srcOrd="0" destOrd="1" presId="urn:microsoft.com/office/officeart/2005/8/layout/hProcess11"/>
    <dgm:cxn modelId="{323A7970-654E-47A1-A68F-ED15AACFD7CF}" type="presOf" srcId="{F875AE13-1D4E-44BE-AF24-35913D608C75}" destId="{AEB02B7C-27E7-4056-B297-583969536431}" srcOrd="0" destOrd="2" presId="urn:microsoft.com/office/officeart/2005/8/layout/hProcess11"/>
    <dgm:cxn modelId="{A2CC5283-4BC3-49B8-ACBD-D4A830A0689E}" srcId="{F6A7D436-CCB2-49C2-8365-334D58F3144F}" destId="{D9E88027-C716-426A-B6AA-BD554B9E0240}" srcOrd="0" destOrd="0" parTransId="{989949F4-6255-416F-8106-76765D1BAF81}" sibTransId="{E5A06665-4D8F-48ED-A5AC-B10E07D9D801}"/>
    <dgm:cxn modelId="{52686C88-997D-456D-A35A-35DFDD0623E7}" srcId="{F6A7D436-CCB2-49C2-8365-334D58F3144F}" destId="{AD029746-1C9A-4368-870E-6F196A38B2FF}" srcOrd="1" destOrd="0" parTransId="{B36B7B05-A3A5-47A9-9C1E-5D7FE3E07658}" sibTransId="{B2556B43-2941-4A7F-BD33-BF0467E0B2B7}"/>
    <dgm:cxn modelId="{8E27728E-AFC3-44AA-B3D3-70B8A835D024}" type="presOf" srcId="{D9E88027-C716-426A-B6AA-BD554B9E0240}" destId="{C57695C2-9527-42EC-B8A7-8AA6957B6E02}" srcOrd="0" destOrd="0" presId="urn:microsoft.com/office/officeart/2005/8/layout/hProcess11"/>
    <dgm:cxn modelId="{060A6CA9-9919-4CC5-9233-3088AE951AA9}" type="presOf" srcId="{AD029746-1C9A-4368-870E-6F196A38B2FF}" destId="{D8D1618B-CC26-478C-ADED-C5DEC54D15DB}" srcOrd="0" destOrd="0" presId="urn:microsoft.com/office/officeart/2005/8/layout/hProcess11"/>
    <dgm:cxn modelId="{364D1AB2-3B28-4D71-B171-6590486B01B0}" type="presOf" srcId="{D5E7C589-7FE6-44DD-81E6-8CFC8FFD12A5}" destId="{AEB02B7C-27E7-4056-B297-583969536431}" srcOrd="0" destOrd="3" presId="urn:microsoft.com/office/officeart/2005/8/layout/hProcess11"/>
    <dgm:cxn modelId="{BF4096B5-9102-4031-8F85-93590B8043FB}" type="presOf" srcId="{D762564B-FA54-417A-A131-BB8549027A75}" destId="{AEB02B7C-27E7-4056-B297-583969536431}" srcOrd="0" destOrd="0" presId="urn:microsoft.com/office/officeart/2005/8/layout/hProcess11"/>
    <dgm:cxn modelId="{06DCEDCB-C1E2-4781-953A-68B8A751674E}" srcId="{D762564B-FA54-417A-A131-BB8549027A75}" destId="{F875AE13-1D4E-44BE-AF24-35913D608C75}" srcOrd="1" destOrd="0" parTransId="{A3E8257F-68F8-4DFC-AAE5-F5251384FC7E}" sibTransId="{DA44D7A9-4B1E-439C-BFAA-F150D5950D7B}"/>
    <dgm:cxn modelId="{B85D86EC-72AF-4F98-9221-190CB960C949}" srcId="{D762564B-FA54-417A-A131-BB8549027A75}" destId="{6799B28B-35FE-4CC2-9DDD-9A40DCEBFE63}" srcOrd="0" destOrd="0" parTransId="{5AB48D92-0C67-456B-BDAE-3173F9B54E2B}" sibTransId="{6C7B7985-226E-4643-BBAC-A9D6D3EED34A}"/>
    <dgm:cxn modelId="{CFE79FF0-2206-418E-BAE5-B2AF03A5B457}" srcId="{F6A7D436-CCB2-49C2-8365-334D58F3144F}" destId="{D762564B-FA54-417A-A131-BB8549027A75}" srcOrd="2" destOrd="0" parTransId="{DEB0FC9F-2371-4AD2-B952-95A6B572C29E}" sibTransId="{B0CA3777-9D58-4E34-A367-74022885BA8B}"/>
    <dgm:cxn modelId="{A002C5AF-41F4-4C92-8A4E-EAC4A340D20A}" type="presParOf" srcId="{51FBAF72-B204-4573-8967-51A2EA9EDCD6}" destId="{38D78693-CDB6-4B6D-928C-A2F4F6C75C47}" srcOrd="0" destOrd="0" presId="urn:microsoft.com/office/officeart/2005/8/layout/hProcess11"/>
    <dgm:cxn modelId="{01906333-BA1D-4DD1-BFC3-D18DDDA1FF6D}" type="presParOf" srcId="{51FBAF72-B204-4573-8967-51A2EA9EDCD6}" destId="{667CC16F-3569-4BFE-979A-692454A6D279}" srcOrd="1" destOrd="0" presId="urn:microsoft.com/office/officeart/2005/8/layout/hProcess11"/>
    <dgm:cxn modelId="{51A8C8CE-9992-40A8-96FB-C5940C565B4C}" type="presParOf" srcId="{667CC16F-3569-4BFE-979A-692454A6D279}" destId="{6094688E-5E6E-478A-A956-1751C4307988}" srcOrd="0" destOrd="0" presId="urn:microsoft.com/office/officeart/2005/8/layout/hProcess11"/>
    <dgm:cxn modelId="{87E9A80F-D481-4DA8-A3BA-DD59A2B2084F}" type="presParOf" srcId="{6094688E-5E6E-478A-A956-1751C4307988}" destId="{C57695C2-9527-42EC-B8A7-8AA6957B6E02}" srcOrd="0" destOrd="0" presId="urn:microsoft.com/office/officeart/2005/8/layout/hProcess11"/>
    <dgm:cxn modelId="{DF242EC8-D724-4178-AFD8-88B1BA875F6B}" type="presParOf" srcId="{6094688E-5E6E-478A-A956-1751C4307988}" destId="{D4F8E720-7426-4F95-9D76-1A501CB4DD34}" srcOrd="1" destOrd="0" presId="urn:microsoft.com/office/officeart/2005/8/layout/hProcess11"/>
    <dgm:cxn modelId="{CEEBCED0-0E19-4127-9D82-B6F0C5376BA2}" type="presParOf" srcId="{6094688E-5E6E-478A-A956-1751C4307988}" destId="{1AD22829-3EE7-48CD-A66A-993F037529DC}" srcOrd="2" destOrd="0" presId="urn:microsoft.com/office/officeart/2005/8/layout/hProcess11"/>
    <dgm:cxn modelId="{3E61C8B6-E7CE-45DD-9FF6-AFC9F78C1177}" type="presParOf" srcId="{667CC16F-3569-4BFE-979A-692454A6D279}" destId="{01C6632C-A2F8-4566-BC44-335813C56E95}" srcOrd="1" destOrd="0" presId="urn:microsoft.com/office/officeart/2005/8/layout/hProcess11"/>
    <dgm:cxn modelId="{46BA79DC-5832-4316-9713-A3C5409A7459}" type="presParOf" srcId="{667CC16F-3569-4BFE-979A-692454A6D279}" destId="{26F0339D-8DD5-419B-9387-69488D09D582}" srcOrd="2" destOrd="0" presId="urn:microsoft.com/office/officeart/2005/8/layout/hProcess11"/>
    <dgm:cxn modelId="{E187C8CD-56D2-4DEC-B81D-62CC744AA156}" type="presParOf" srcId="{26F0339D-8DD5-419B-9387-69488D09D582}" destId="{D8D1618B-CC26-478C-ADED-C5DEC54D15DB}" srcOrd="0" destOrd="0" presId="urn:microsoft.com/office/officeart/2005/8/layout/hProcess11"/>
    <dgm:cxn modelId="{2ECFB1BE-9A0B-4754-908F-F1C242BE4304}" type="presParOf" srcId="{26F0339D-8DD5-419B-9387-69488D09D582}" destId="{58371210-5265-4BCB-9B7A-CFE9466D4AEC}" srcOrd="1" destOrd="0" presId="urn:microsoft.com/office/officeart/2005/8/layout/hProcess11"/>
    <dgm:cxn modelId="{95732414-85CB-4973-A94B-3CE0C803A3D2}" type="presParOf" srcId="{26F0339D-8DD5-419B-9387-69488D09D582}" destId="{16FE39B3-5513-4E68-B661-0F477FE4C8F2}" srcOrd="2" destOrd="0" presId="urn:microsoft.com/office/officeart/2005/8/layout/hProcess11"/>
    <dgm:cxn modelId="{FBF184F4-6778-4CAF-965C-18318B3EC5F4}" type="presParOf" srcId="{667CC16F-3569-4BFE-979A-692454A6D279}" destId="{1CA910DD-7263-4DD5-B478-B5E38A5FBFE8}" srcOrd="3" destOrd="0" presId="urn:microsoft.com/office/officeart/2005/8/layout/hProcess11"/>
    <dgm:cxn modelId="{07F4685D-83E8-44EB-9227-C4C15220C149}" type="presParOf" srcId="{667CC16F-3569-4BFE-979A-692454A6D279}" destId="{A8290EFF-A9D8-4378-A838-9077DF258F5A}" srcOrd="4" destOrd="0" presId="urn:microsoft.com/office/officeart/2005/8/layout/hProcess11"/>
    <dgm:cxn modelId="{D988721F-8C52-4186-AF3B-F414EFD5A38C}" type="presParOf" srcId="{A8290EFF-A9D8-4378-A838-9077DF258F5A}" destId="{AEB02B7C-27E7-4056-B297-583969536431}" srcOrd="0" destOrd="0" presId="urn:microsoft.com/office/officeart/2005/8/layout/hProcess11"/>
    <dgm:cxn modelId="{2FE7B218-A606-4855-ACC2-D79DDF90282F}" type="presParOf" srcId="{A8290EFF-A9D8-4378-A838-9077DF258F5A}" destId="{61D0E03B-02F3-479C-8DAF-98E43E53DBB9}" srcOrd="1" destOrd="0" presId="urn:microsoft.com/office/officeart/2005/8/layout/hProcess11"/>
    <dgm:cxn modelId="{0BBC9686-DAE6-4F38-934C-58EC08B4466A}" type="presParOf" srcId="{A8290EFF-A9D8-4378-A838-9077DF258F5A}" destId="{AAD61241-F8A0-4669-834E-DD27C4ECB41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3F5CE1-5015-47F3-BF88-CD50A9B01916}"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E112EC9D-B053-47E5-916A-FF538AD5FED3}">
      <dgm:prSet/>
      <dgm:spPr/>
      <dgm:t>
        <a:bodyPr/>
        <a:lstStyle/>
        <a:p>
          <a:r>
            <a:rPr lang="en-US" b="0" i="0" dirty="0"/>
            <a:t>Identify Variables (Farrell, 2016)</a:t>
          </a:r>
          <a:endParaRPr lang="en-US" dirty="0"/>
        </a:p>
      </dgm:t>
    </dgm:pt>
    <dgm:pt modelId="{24C3E02B-598B-4F99-8E1C-50B1263CC336}" type="parTrans" cxnId="{249F9C29-D6D7-4698-98CB-08CADA455928}">
      <dgm:prSet/>
      <dgm:spPr/>
      <dgm:t>
        <a:bodyPr/>
        <a:lstStyle/>
        <a:p>
          <a:endParaRPr lang="en-US"/>
        </a:p>
      </dgm:t>
    </dgm:pt>
    <dgm:pt modelId="{B237E0F6-39E8-4EF3-B4E3-A5A6BD969293}" type="sibTrans" cxnId="{249F9C29-D6D7-4698-98CB-08CADA455928}">
      <dgm:prSet/>
      <dgm:spPr/>
      <dgm:t>
        <a:bodyPr/>
        <a:lstStyle/>
        <a:p>
          <a:endParaRPr lang="en-US"/>
        </a:p>
      </dgm:t>
    </dgm:pt>
    <dgm:pt modelId="{AD6D900D-12F1-4670-9355-03608134585C}">
      <dgm:prSet/>
      <dgm:spPr/>
      <dgm:t>
        <a:bodyPr/>
        <a:lstStyle/>
        <a:p>
          <a:r>
            <a:rPr lang="en-US" b="0" i="0"/>
            <a:t>Select Question Types</a:t>
          </a:r>
          <a:endParaRPr lang="en-US"/>
        </a:p>
      </dgm:t>
    </dgm:pt>
    <dgm:pt modelId="{6C0B0338-2996-4E3F-A4B1-42D4D06733E6}" type="parTrans" cxnId="{1612D6C4-48D8-4273-9C6A-91672F615199}">
      <dgm:prSet/>
      <dgm:spPr/>
      <dgm:t>
        <a:bodyPr/>
        <a:lstStyle/>
        <a:p>
          <a:endParaRPr lang="en-US"/>
        </a:p>
      </dgm:t>
    </dgm:pt>
    <dgm:pt modelId="{00DD0654-8B9F-45D7-AE1A-4943A029C300}" type="sibTrans" cxnId="{1612D6C4-48D8-4273-9C6A-91672F615199}">
      <dgm:prSet/>
      <dgm:spPr/>
      <dgm:t>
        <a:bodyPr/>
        <a:lstStyle/>
        <a:p>
          <a:endParaRPr lang="en-US"/>
        </a:p>
      </dgm:t>
    </dgm:pt>
    <dgm:pt modelId="{C83FBA56-85D5-4EA1-BF35-DBAF02B579E7}">
      <dgm:prSet/>
      <dgm:spPr/>
      <dgm:t>
        <a:bodyPr/>
        <a:lstStyle/>
        <a:p>
          <a:r>
            <a:rPr lang="en-GB" b="0" i="0"/>
            <a:t>Write Clear and Specific Questions</a:t>
          </a:r>
          <a:endParaRPr lang="en-US"/>
        </a:p>
      </dgm:t>
    </dgm:pt>
    <dgm:pt modelId="{0F6DC34F-53D9-40CD-A5CA-C123E16CDD81}" type="parTrans" cxnId="{26DD00A3-84A1-40CE-8FBD-C8743949FFAF}">
      <dgm:prSet/>
      <dgm:spPr/>
      <dgm:t>
        <a:bodyPr/>
        <a:lstStyle/>
        <a:p>
          <a:endParaRPr lang="en-US"/>
        </a:p>
      </dgm:t>
    </dgm:pt>
    <dgm:pt modelId="{4B376E9B-6EBD-4529-A01A-15C5142E3E2C}" type="sibTrans" cxnId="{26DD00A3-84A1-40CE-8FBD-C8743949FFAF}">
      <dgm:prSet/>
      <dgm:spPr/>
      <dgm:t>
        <a:bodyPr/>
        <a:lstStyle/>
        <a:p>
          <a:endParaRPr lang="en-US"/>
        </a:p>
      </dgm:t>
    </dgm:pt>
    <dgm:pt modelId="{19D3B520-75F1-45D7-948F-8A24205CD650}">
      <dgm:prSet/>
      <dgm:spPr/>
      <dgm:t>
        <a:bodyPr/>
        <a:lstStyle/>
        <a:p>
          <a:r>
            <a:rPr lang="en-US" b="0" i="0" dirty="0"/>
            <a:t>Create Response Options (Krause, 2002)</a:t>
          </a:r>
          <a:endParaRPr lang="en-US" dirty="0"/>
        </a:p>
      </dgm:t>
    </dgm:pt>
    <dgm:pt modelId="{4945BB11-2072-44E8-B2C7-E27D060DE595}" type="parTrans" cxnId="{D9E60494-7F72-44C6-B10F-4F971A86C47A}">
      <dgm:prSet/>
      <dgm:spPr/>
      <dgm:t>
        <a:bodyPr/>
        <a:lstStyle/>
        <a:p>
          <a:endParaRPr lang="en-US"/>
        </a:p>
      </dgm:t>
    </dgm:pt>
    <dgm:pt modelId="{AF1FD526-C482-4B1A-AC7C-AD276B3176F5}" type="sibTrans" cxnId="{D9E60494-7F72-44C6-B10F-4F971A86C47A}">
      <dgm:prSet/>
      <dgm:spPr/>
      <dgm:t>
        <a:bodyPr/>
        <a:lstStyle/>
        <a:p>
          <a:endParaRPr lang="en-US"/>
        </a:p>
      </dgm:t>
    </dgm:pt>
    <dgm:pt modelId="{ACA6061B-FDBB-416A-AC30-84B0443D9AA8}">
      <dgm:prSet/>
      <dgm:spPr/>
      <dgm:t>
        <a:bodyPr/>
        <a:lstStyle/>
        <a:p>
          <a:r>
            <a:rPr lang="en-US" b="0" i="0"/>
            <a:t>Sequence the Questions</a:t>
          </a:r>
          <a:endParaRPr lang="en-US"/>
        </a:p>
      </dgm:t>
    </dgm:pt>
    <dgm:pt modelId="{A6097E3E-5EED-4925-A0C3-8EC268FA4D88}" type="parTrans" cxnId="{1BFA105F-8587-4A85-82A4-D3CA943C0D57}">
      <dgm:prSet/>
      <dgm:spPr/>
      <dgm:t>
        <a:bodyPr/>
        <a:lstStyle/>
        <a:p>
          <a:endParaRPr lang="en-US"/>
        </a:p>
      </dgm:t>
    </dgm:pt>
    <dgm:pt modelId="{48F7CBE3-3AC9-430F-8822-2244202B907F}" type="sibTrans" cxnId="{1BFA105F-8587-4A85-82A4-D3CA943C0D57}">
      <dgm:prSet/>
      <dgm:spPr/>
      <dgm:t>
        <a:bodyPr/>
        <a:lstStyle/>
        <a:p>
          <a:endParaRPr lang="en-US"/>
        </a:p>
      </dgm:t>
    </dgm:pt>
    <dgm:pt modelId="{0E021075-1090-4659-A109-32CFCC0D1840}">
      <dgm:prSet/>
      <dgm:spPr/>
      <dgm:t>
        <a:bodyPr/>
        <a:lstStyle/>
        <a:p>
          <a:r>
            <a:rPr lang="en-US" b="0" i="0" dirty="0"/>
            <a:t>Include Demographic Questions (</a:t>
          </a:r>
          <a:r>
            <a:rPr lang="en-US" b="0" i="0" dirty="0" err="1"/>
            <a:t>O’Cathain</a:t>
          </a:r>
          <a:r>
            <a:rPr lang="en-US" b="0" i="0" dirty="0"/>
            <a:t> and Thomas, 2004)</a:t>
          </a:r>
          <a:endParaRPr lang="en-US" dirty="0"/>
        </a:p>
      </dgm:t>
    </dgm:pt>
    <dgm:pt modelId="{C0D323D0-C954-49A1-A4CE-A196E7EB0ED9}" type="parTrans" cxnId="{1FC918A7-E00B-417C-81C6-6B0EE5627559}">
      <dgm:prSet/>
      <dgm:spPr/>
      <dgm:t>
        <a:bodyPr/>
        <a:lstStyle/>
        <a:p>
          <a:endParaRPr lang="en-US"/>
        </a:p>
      </dgm:t>
    </dgm:pt>
    <dgm:pt modelId="{0F886A91-E05B-4D33-887B-67ECEE795C14}" type="sibTrans" cxnId="{1FC918A7-E00B-417C-81C6-6B0EE5627559}">
      <dgm:prSet/>
      <dgm:spPr/>
      <dgm:t>
        <a:bodyPr/>
        <a:lstStyle/>
        <a:p>
          <a:endParaRPr lang="en-US"/>
        </a:p>
      </dgm:t>
    </dgm:pt>
    <dgm:pt modelId="{1CB95FA4-65BF-434E-BE65-AD24CCAFE0AB}">
      <dgm:prSet/>
      <dgm:spPr/>
      <dgm:t>
        <a:bodyPr/>
        <a:lstStyle/>
        <a:p>
          <a:r>
            <a:rPr lang="en-US" b="0" i="0"/>
            <a:t>Seek Ethical Approval</a:t>
          </a:r>
          <a:endParaRPr lang="en-US"/>
        </a:p>
      </dgm:t>
    </dgm:pt>
    <dgm:pt modelId="{E7BC6F65-0640-4A88-8498-1378909BB628}" type="parTrans" cxnId="{78E4F86E-3183-4526-A457-1A5658E99228}">
      <dgm:prSet/>
      <dgm:spPr/>
      <dgm:t>
        <a:bodyPr/>
        <a:lstStyle/>
        <a:p>
          <a:endParaRPr lang="en-US"/>
        </a:p>
      </dgm:t>
    </dgm:pt>
    <dgm:pt modelId="{5CB65929-8010-4DEC-8644-403D18BA8386}" type="sibTrans" cxnId="{78E4F86E-3183-4526-A457-1A5658E99228}">
      <dgm:prSet/>
      <dgm:spPr/>
      <dgm:t>
        <a:bodyPr/>
        <a:lstStyle/>
        <a:p>
          <a:endParaRPr lang="en-US"/>
        </a:p>
      </dgm:t>
    </dgm:pt>
    <dgm:pt modelId="{DFD1D5F3-1958-43F1-B23B-0FEB21DC1662}" type="pres">
      <dgm:prSet presAssocID="{623F5CE1-5015-47F3-BF88-CD50A9B01916}" presName="compositeShape" presStyleCnt="0">
        <dgm:presLayoutVars>
          <dgm:chMax val="7"/>
          <dgm:dir/>
          <dgm:resizeHandles val="exact"/>
        </dgm:presLayoutVars>
      </dgm:prSet>
      <dgm:spPr/>
    </dgm:pt>
    <dgm:pt modelId="{08ED9CC8-7A76-4020-BD10-62B3A46216C6}" type="pres">
      <dgm:prSet presAssocID="{E112EC9D-B053-47E5-916A-FF538AD5FED3}" presName="circ1" presStyleLbl="vennNode1" presStyleIdx="0" presStyleCnt="7"/>
      <dgm:spPr/>
    </dgm:pt>
    <dgm:pt modelId="{2CF249C7-10AB-452E-BDB2-A7FD1EBF0721}" type="pres">
      <dgm:prSet presAssocID="{E112EC9D-B053-47E5-916A-FF538AD5FED3}" presName="circ1Tx" presStyleLbl="revTx" presStyleIdx="0" presStyleCnt="0">
        <dgm:presLayoutVars>
          <dgm:chMax val="0"/>
          <dgm:chPref val="0"/>
          <dgm:bulletEnabled val="1"/>
        </dgm:presLayoutVars>
      </dgm:prSet>
      <dgm:spPr/>
    </dgm:pt>
    <dgm:pt modelId="{37D1B674-C6E7-4C74-A133-F7A176E62FFC}" type="pres">
      <dgm:prSet presAssocID="{AD6D900D-12F1-4670-9355-03608134585C}" presName="circ2" presStyleLbl="vennNode1" presStyleIdx="1" presStyleCnt="7"/>
      <dgm:spPr/>
    </dgm:pt>
    <dgm:pt modelId="{1E6DB031-B694-4E05-96FD-4FA2A8A405B2}" type="pres">
      <dgm:prSet presAssocID="{AD6D900D-12F1-4670-9355-03608134585C}" presName="circ2Tx" presStyleLbl="revTx" presStyleIdx="0" presStyleCnt="0">
        <dgm:presLayoutVars>
          <dgm:chMax val="0"/>
          <dgm:chPref val="0"/>
          <dgm:bulletEnabled val="1"/>
        </dgm:presLayoutVars>
      </dgm:prSet>
      <dgm:spPr/>
    </dgm:pt>
    <dgm:pt modelId="{823B799D-5B97-44F8-8FEA-D411BF67E80B}" type="pres">
      <dgm:prSet presAssocID="{C83FBA56-85D5-4EA1-BF35-DBAF02B579E7}" presName="circ3" presStyleLbl="vennNode1" presStyleIdx="2" presStyleCnt="7"/>
      <dgm:spPr/>
    </dgm:pt>
    <dgm:pt modelId="{AF242605-D076-4E84-A4D3-EB5E73404342}" type="pres">
      <dgm:prSet presAssocID="{C83FBA56-85D5-4EA1-BF35-DBAF02B579E7}" presName="circ3Tx" presStyleLbl="revTx" presStyleIdx="0" presStyleCnt="0">
        <dgm:presLayoutVars>
          <dgm:chMax val="0"/>
          <dgm:chPref val="0"/>
          <dgm:bulletEnabled val="1"/>
        </dgm:presLayoutVars>
      </dgm:prSet>
      <dgm:spPr/>
    </dgm:pt>
    <dgm:pt modelId="{9928C3B4-4C5A-4602-8B8E-1F4CF501B55D}" type="pres">
      <dgm:prSet presAssocID="{19D3B520-75F1-45D7-948F-8A24205CD650}" presName="circ4" presStyleLbl="vennNode1" presStyleIdx="3" presStyleCnt="7"/>
      <dgm:spPr/>
    </dgm:pt>
    <dgm:pt modelId="{8573819E-C6D6-458F-AC72-88194D61E568}" type="pres">
      <dgm:prSet presAssocID="{19D3B520-75F1-45D7-948F-8A24205CD650}" presName="circ4Tx" presStyleLbl="revTx" presStyleIdx="0" presStyleCnt="0">
        <dgm:presLayoutVars>
          <dgm:chMax val="0"/>
          <dgm:chPref val="0"/>
          <dgm:bulletEnabled val="1"/>
        </dgm:presLayoutVars>
      </dgm:prSet>
      <dgm:spPr/>
    </dgm:pt>
    <dgm:pt modelId="{60093D93-77CF-431D-875F-62F5D60F0842}" type="pres">
      <dgm:prSet presAssocID="{ACA6061B-FDBB-416A-AC30-84B0443D9AA8}" presName="circ5" presStyleLbl="vennNode1" presStyleIdx="4" presStyleCnt="7"/>
      <dgm:spPr/>
    </dgm:pt>
    <dgm:pt modelId="{25A3A1BD-5C2B-43DB-B3B8-D6DA1BE8A397}" type="pres">
      <dgm:prSet presAssocID="{ACA6061B-FDBB-416A-AC30-84B0443D9AA8}" presName="circ5Tx" presStyleLbl="revTx" presStyleIdx="0" presStyleCnt="0">
        <dgm:presLayoutVars>
          <dgm:chMax val="0"/>
          <dgm:chPref val="0"/>
          <dgm:bulletEnabled val="1"/>
        </dgm:presLayoutVars>
      </dgm:prSet>
      <dgm:spPr/>
    </dgm:pt>
    <dgm:pt modelId="{D699DB4A-AF01-4ECF-A9E6-CD0D841B61F6}" type="pres">
      <dgm:prSet presAssocID="{0E021075-1090-4659-A109-32CFCC0D1840}" presName="circ6" presStyleLbl="vennNode1" presStyleIdx="5" presStyleCnt="7"/>
      <dgm:spPr/>
    </dgm:pt>
    <dgm:pt modelId="{4BDED28E-1168-473D-8DD7-4AD8AD6B5761}" type="pres">
      <dgm:prSet presAssocID="{0E021075-1090-4659-A109-32CFCC0D1840}" presName="circ6Tx" presStyleLbl="revTx" presStyleIdx="0" presStyleCnt="0">
        <dgm:presLayoutVars>
          <dgm:chMax val="0"/>
          <dgm:chPref val="0"/>
          <dgm:bulletEnabled val="1"/>
        </dgm:presLayoutVars>
      </dgm:prSet>
      <dgm:spPr/>
    </dgm:pt>
    <dgm:pt modelId="{1E550878-5D2D-4281-A3B1-6A01B0DFD0C8}" type="pres">
      <dgm:prSet presAssocID="{1CB95FA4-65BF-434E-BE65-AD24CCAFE0AB}" presName="circ7" presStyleLbl="vennNode1" presStyleIdx="6" presStyleCnt="7"/>
      <dgm:spPr/>
    </dgm:pt>
    <dgm:pt modelId="{D67BCD95-A7B0-4403-AF93-2B10F5A73201}" type="pres">
      <dgm:prSet presAssocID="{1CB95FA4-65BF-434E-BE65-AD24CCAFE0AB}" presName="circ7Tx" presStyleLbl="revTx" presStyleIdx="0" presStyleCnt="0">
        <dgm:presLayoutVars>
          <dgm:chMax val="0"/>
          <dgm:chPref val="0"/>
          <dgm:bulletEnabled val="1"/>
        </dgm:presLayoutVars>
      </dgm:prSet>
      <dgm:spPr/>
    </dgm:pt>
  </dgm:ptLst>
  <dgm:cxnLst>
    <dgm:cxn modelId="{A63E300E-B5ED-46C8-98C0-5AE5FD19F31D}" type="presOf" srcId="{ACA6061B-FDBB-416A-AC30-84B0443D9AA8}" destId="{25A3A1BD-5C2B-43DB-B3B8-D6DA1BE8A397}" srcOrd="0" destOrd="0" presId="urn:microsoft.com/office/officeart/2005/8/layout/venn1"/>
    <dgm:cxn modelId="{CFB02A0F-761B-4CAD-8004-FA7E7EA9160E}" type="presOf" srcId="{0E021075-1090-4659-A109-32CFCC0D1840}" destId="{4BDED28E-1168-473D-8DD7-4AD8AD6B5761}" srcOrd="0" destOrd="0" presId="urn:microsoft.com/office/officeart/2005/8/layout/venn1"/>
    <dgm:cxn modelId="{569A4625-394E-4ADC-A2A7-A194DDDE907B}" type="presOf" srcId="{19D3B520-75F1-45D7-948F-8A24205CD650}" destId="{8573819E-C6D6-458F-AC72-88194D61E568}" srcOrd="0" destOrd="0" presId="urn:microsoft.com/office/officeart/2005/8/layout/venn1"/>
    <dgm:cxn modelId="{249F9C29-D6D7-4698-98CB-08CADA455928}" srcId="{623F5CE1-5015-47F3-BF88-CD50A9B01916}" destId="{E112EC9D-B053-47E5-916A-FF538AD5FED3}" srcOrd="0" destOrd="0" parTransId="{24C3E02B-598B-4F99-8E1C-50B1263CC336}" sibTransId="{B237E0F6-39E8-4EF3-B4E3-A5A6BD969293}"/>
    <dgm:cxn modelId="{1BFA105F-8587-4A85-82A4-D3CA943C0D57}" srcId="{623F5CE1-5015-47F3-BF88-CD50A9B01916}" destId="{ACA6061B-FDBB-416A-AC30-84B0443D9AA8}" srcOrd="4" destOrd="0" parTransId="{A6097E3E-5EED-4925-A0C3-8EC268FA4D88}" sibTransId="{48F7CBE3-3AC9-430F-8822-2244202B907F}"/>
    <dgm:cxn modelId="{9A38B246-E673-4194-BDAA-250C35DC4C25}" type="presOf" srcId="{623F5CE1-5015-47F3-BF88-CD50A9B01916}" destId="{DFD1D5F3-1958-43F1-B23B-0FEB21DC1662}" srcOrd="0" destOrd="0" presId="urn:microsoft.com/office/officeart/2005/8/layout/venn1"/>
    <dgm:cxn modelId="{78E4F86E-3183-4526-A457-1A5658E99228}" srcId="{623F5CE1-5015-47F3-BF88-CD50A9B01916}" destId="{1CB95FA4-65BF-434E-BE65-AD24CCAFE0AB}" srcOrd="6" destOrd="0" parTransId="{E7BC6F65-0640-4A88-8498-1378909BB628}" sibTransId="{5CB65929-8010-4DEC-8644-403D18BA8386}"/>
    <dgm:cxn modelId="{D9E60494-7F72-44C6-B10F-4F971A86C47A}" srcId="{623F5CE1-5015-47F3-BF88-CD50A9B01916}" destId="{19D3B520-75F1-45D7-948F-8A24205CD650}" srcOrd="3" destOrd="0" parTransId="{4945BB11-2072-44E8-B2C7-E27D060DE595}" sibTransId="{AF1FD526-C482-4B1A-AC7C-AD276B3176F5}"/>
    <dgm:cxn modelId="{25E9CE95-1923-4B53-A9BE-382073264480}" type="presOf" srcId="{E112EC9D-B053-47E5-916A-FF538AD5FED3}" destId="{2CF249C7-10AB-452E-BDB2-A7FD1EBF0721}" srcOrd="0" destOrd="0" presId="urn:microsoft.com/office/officeart/2005/8/layout/venn1"/>
    <dgm:cxn modelId="{26DD00A3-84A1-40CE-8FBD-C8743949FFAF}" srcId="{623F5CE1-5015-47F3-BF88-CD50A9B01916}" destId="{C83FBA56-85D5-4EA1-BF35-DBAF02B579E7}" srcOrd="2" destOrd="0" parTransId="{0F6DC34F-53D9-40CD-A5CA-C123E16CDD81}" sibTransId="{4B376E9B-6EBD-4529-A01A-15C5142E3E2C}"/>
    <dgm:cxn modelId="{1FC918A7-E00B-417C-81C6-6B0EE5627559}" srcId="{623F5CE1-5015-47F3-BF88-CD50A9B01916}" destId="{0E021075-1090-4659-A109-32CFCC0D1840}" srcOrd="5" destOrd="0" parTransId="{C0D323D0-C954-49A1-A4CE-A196E7EB0ED9}" sibTransId="{0F886A91-E05B-4D33-887B-67ECEE795C14}"/>
    <dgm:cxn modelId="{FB9015AA-8801-4162-81D4-05E90F3E4BD3}" type="presOf" srcId="{AD6D900D-12F1-4670-9355-03608134585C}" destId="{1E6DB031-B694-4E05-96FD-4FA2A8A405B2}" srcOrd="0" destOrd="0" presId="urn:microsoft.com/office/officeart/2005/8/layout/venn1"/>
    <dgm:cxn modelId="{39EDB9C3-DD7D-47F9-BE46-A9845D6B0752}" type="presOf" srcId="{C83FBA56-85D5-4EA1-BF35-DBAF02B579E7}" destId="{AF242605-D076-4E84-A4D3-EB5E73404342}" srcOrd="0" destOrd="0" presId="urn:microsoft.com/office/officeart/2005/8/layout/venn1"/>
    <dgm:cxn modelId="{1612D6C4-48D8-4273-9C6A-91672F615199}" srcId="{623F5CE1-5015-47F3-BF88-CD50A9B01916}" destId="{AD6D900D-12F1-4670-9355-03608134585C}" srcOrd="1" destOrd="0" parTransId="{6C0B0338-2996-4E3F-A4B1-42D4D06733E6}" sibTransId="{00DD0654-8B9F-45D7-AE1A-4943A029C300}"/>
    <dgm:cxn modelId="{C1B810E9-BA4E-4184-9480-C178BA4A3D38}" type="presOf" srcId="{1CB95FA4-65BF-434E-BE65-AD24CCAFE0AB}" destId="{D67BCD95-A7B0-4403-AF93-2B10F5A73201}" srcOrd="0" destOrd="0" presId="urn:microsoft.com/office/officeart/2005/8/layout/venn1"/>
    <dgm:cxn modelId="{1DDD0FF6-B7F7-4EA3-A476-E1DF514EB3F1}" type="presParOf" srcId="{DFD1D5F3-1958-43F1-B23B-0FEB21DC1662}" destId="{08ED9CC8-7A76-4020-BD10-62B3A46216C6}" srcOrd="0" destOrd="0" presId="urn:microsoft.com/office/officeart/2005/8/layout/venn1"/>
    <dgm:cxn modelId="{EF04BBDD-93AA-47FC-ADE6-5817C6CBC836}" type="presParOf" srcId="{DFD1D5F3-1958-43F1-B23B-0FEB21DC1662}" destId="{2CF249C7-10AB-452E-BDB2-A7FD1EBF0721}" srcOrd="1" destOrd="0" presId="urn:microsoft.com/office/officeart/2005/8/layout/venn1"/>
    <dgm:cxn modelId="{47C19C95-F8D2-425B-8480-20DCC213D60D}" type="presParOf" srcId="{DFD1D5F3-1958-43F1-B23B-0FEB21DC1662}" destId="{37D1B674-C6E7-4C74-A133-F7A176E62FFC}" srcOrd="2" destOrd="0" presId="urn:microsoft.com/office/officeart/2005/8/layout/venn1"/>
    <dgm:cxn modelId="{93467DF5-B6EC-48CC-A9D1-61F836F7FDB0}" type="presParOf" srcId="{DFD1D5F3-1958-43F1-B23B-0FEB21DC1662}" destId="{1E6DB031-B694-4E05-96FD-4FA2A8A405B2}" srcOrd="3" destOrd="0" presId="urn:microsoft.com/office/officeart/2005/8/layout/venn1"/>
    <dgm:cxn modelId="{6FC98E5F-F5CB-4F42-A97D-FD900D00B1EF}" type="presParOf" srcId="{DFD1D5F3-1958-43F1-B23B-0FEB21DC1662}" destId="{823B799D-5B97-44F8-8FEA-D411BF67E80B}" srcOrd="4" destOrd="0" presId="urn:microsoft.com/office/officeart/2005/8/layout/venn1"/>
    <dgm:cxn modelId="{60D65FC5-7BC1-46D4-8624-131F0C68E63D}" type="presParOf" srcId="{DFD1D5F3-1958-43F1-B23B-0FEB21DC1662}" destId="{AF242605-D076-4E84-A4D3-EB5E73404342}" srcOrd="5" destOrd="0" presId="urn:microsoft.com/office/officeart/2005/8/layout/venn1"/>
    <dgm:cxn modelId="{81CA151C-206D-4C66-AF2B-A2D2A70A034B}" type="presParOf" srcId="{DFD1D5F3-1958-43F1-B23B-0FEB21DC1662}" destId="{9928C3B4-4C5A-4602-8B8E-1F4CF501B55D}" srcOrd="6" destOrd="0" presId="urn:microsoft.com/office/officeart/2005/8/layout/venn1"/>
    <dgm:cxn modelId="{0B0B1A1B-2FC2-4FB0-897A-B526186E8BFC}" type="presParOf" srcId="{DFD1D5F3-1958-43F1-B23B-0FEB21DC1662}" destId="{8573819E-C6D6-458F-AC72-88194D61E568}" srcOrd="7" destOrd="0" presId="urn:microsoft.com/office/officeart/2005/8/layout/venn1"/>
    <dgm:cxn modelId="{E4E9E7BF-B80E-44AE-A7A1-EB46E1FA2714}" type="presParOf" srcId="{DFD1D5F3-1958-43F1-B23B-0FEB21DC1662}" destId="{60093D93-77CF-431D-875F-62F5D60F0842}" srcOrd="8" destOrd="0" presId="urn:microsoft.com/office/officeart/2005/8/layout/venn1"/>
    <dgm:cxn modelId="{326BD670-2C25-4959-9ABA-F4680A09C6C5}" type="presParOf" srcId="{DFD1D5F3-1958-43F1-B23B-0FEB21DC1662}" destId="{25A3A1BD-5C2B-43DB-B3B8-D6DA1BE8A397}" srcOrd="9" destOrd="0" presId="urn:microsoft.com/office/officeart/2005/8/layout/venn1"/>
    <dgm:cxn modelId="{77291303-152C-4758-85C7-9E30A9805EDD}" type="presParOf" srcId="{DFD1D5F3-1958-43F1-B23B-0FEB21DC1662}" destId="{D699DB4A-AF01-4ECF-A9E6-CD0D841B61F6}" srcOrd="10" destOrd="0" presId="urn:microsoft.com/office/officeart/2005/8/layout/venn1"/>
    <dgm:cxn modelId="{FDE46699-3E85-4D8F-81E7-84E95E58A2A4}" type="presParOf" srcId="{DFD1D5F3-1958-43F1-B23B-0FEB21DC1662}" destId="{4BDED28E-1168-473D-8DD7-4AD8AD6B5761}" srcOrd="11" destOrd="0" presId="urn:microsoft.com/office/officeart/2005/8/layout/venn1"/>
    <dgm:cxn modelId="{221196AF-524E-4160-9E02-B25E4C4036A9}" type="presParOf" srcId="{DFD1D5F3-1958-43F1-B23B-0FEB21DC1662}" destId="{1E550878-5D2D-4281-A3B1-6A01B0DFD0C8}" srcOrd="12" destOrd="0" presId="urn:microsoft.com/office/officeart/2005/8/layout/venn1"/>
    <dgm:cxn modelId="{FBDBDDED-7E45-462F-A5C3-6F60AEF0F0B0}" type="presParOf" srcId="{DFD1D5F3-1958-43F1-B23B-0FEB21DC1662}" destId="{D67BCD95-A7B0-4403-AF93-2B10F5A73201}" srcOrd="1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754A95-F726-4EF7-B648-76914D5B1229}"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7587E07A-E7B9-48D0-A8DB-ECED442A20FE}">
      <dgm:prSet/>
      <dgm:spPr/>
      <dgm:t>
        <a:bodyPr/>
        <a:lstStyle/>
        <a:p>
          <a:r>
            <a:rPr lang="en-GB" b="0" i="0" dirty="0"/>
            <a:t>Clarity: Each question should be clear and easily understandable by respondents </a:t>
          </a:r>
          <a:r>
            <a:rPr lang="en-US" b="0" i="0" dirty="0"/>
            <a:t>(</a:t>
          </a:r>
          <a:r>
            <a:rPr lang="en-US" b="0" i="0" dirty="0" err="1"/>
            <a:t>Taherdoost</a:t>
          </a:r>
          <a:r>
            <a:rPr lang="en-US" b="0" i="0" dirty="0"/>
            <a:t>, 2022)</a:t>
          </a:r>
          <a:r>
            <a:rPr lang="en-GB" b="0" i="0" dirty="0"/>
            <a:t>.</a:t>
          </a:r>
          <a:endParaRPr lang="en-US" dirty="0"/>
        </a:p>
      </dgm:t>
    </dgm:pt>
    <dgm:pt modelId="{05C4978A-7F9F-43E7-8FF3-EAF0664D2293}" type="parTrans" cxnId="{62EBD496-A79A-4976-8BE6-D27947AF8208}">
      <dgm:prSet/>
      <dgm:spPr/>
      <dgm:t>
        <a:bodyPr/>
        <a:lstStyle/>
        <a:p>
          <a:endParaRPr lang="en-US"/>
        </a:p>
      </dgm:t>
    </dgm:pt>
    <dgm:pt modelId="{E5758B00-1CDF-409F-A6C5-C86670F087BC}" type="sibTrans" cxnId="{62EBD496-A79A-4976-8BE6-D27947AF8208}">
      <dgm:prSet/>
      <dgm:spPr/>
      <dgm:t>
        <a:bodyPr/>
        <a:lstStyle/>
        <a:p>
          <a:endParaRPr lang="en-US"/>
        </a:p>
      </dgm:t>
    </dgm:pt>
    <dgm:pt modelId="{9602E23F-3343-46A2-9EC5-FAB9B70DE786}">
      <dgm:prSet/>
      <dgm:spPr/>
      <dgm:t>
        <a:bodyPr/>
        <a:lstStyle/>
        <a:p>
          <a:r>
            <a:rPr lang="en-GB" b="0" i="0"/>
            <a:t>Relevance: Ensure that each question is relevant to the research objective and provides information that will contribute to the overall study. </a:t>
          </a:r>
          <a:endParaRPr lang="en-US"/>
        </a:p>
      </dgm:t>
    </dgm:pt>
    <dgm:pt modelId="{66B63AF5-4AEE-4969-BC83-54DF8504CC29}" type="parTrans" cxnId="{54A3B462-311A-4D07-92BB-DC6D06974E22}">
      <dgm:prSet/>
      <dgm:spPr/>
      <dgm:t>
        <a:bodyPr/>
        <a:lstStyle/>
        <a:p>
          <a:endParaRPr lang="en-US"/>
        </a:p>
      </dgm:t>
    </dgm:pt>
    <dgm:pt modelId="{648FB8C1-5E71-48D2-8367-98EA3AC9C4FA}" type="sibTrans" cxnId="{54A3B462-311A-4D07-92BB-DC6D06974E22}">
      <dgm:prSet/>
      <dgm:spPr/>
      <dgm:t>
        <a:bodyPr/>
        <a:lstStyle/>
        <a:p>
          <a:endParaRPr lang="en-US"/>
        </a:p>
      </dgm:t>
    </dgm:pt>
    <dgm:pt modelId="{B6FEF1F3-7C50-4B1E-BCC5-C029AE0A9E9E}" type="pres">
      <dgm:prSet presAssocID="{F0754A95-F726-4EF7-B648-76914D5B1229}" presName="linear" presStyleCnt="0">
        <dgm:presLayoutVars>
          <dgm:animLvl val="lvl"/>
          <dgm:resizeHandles val="exact"/>
        </dgm:presLayoutVars>
      </dgm:prSet>
      <dgm:spPr/>
    </dgm:pt>
    <dgm:pt modelId="{6B1EF326-AFFC-4715-87CE-40CFF3E891D7}" type="pres">
      <dgm:prSet presAssocID="{7587E07A-E7B9-48D0-A8DB-ECED442A20FE}" presName="parentText" presStyleLbl="node1" presStyleIdx="0" presStyleCnt="2">
        <dgm:presLayoutVars>
          <dgm:chMax val="0"/>
          <dgm:bulletEnabled val="1"/>
        </dgm:presLayoutVars>
      </dgm:prSet>
      <dgm:spPr/>
    </dgm:pt>
    <dgm:pt modelId="{F94C1697-757B-4659-B729-BEDEC84DF25C}" type="pres">
      <dgm:prSet presAssocID="{E5758B00-1CDF-409F-A6C5-C86670F087BC}" presName="spacer" presStyleCnt="0"/>
      <dgm:spPr/>
    </dgm:pt>
    <dgm:pt modelId="{0D8B6C85-2D06-4D06-9C02-91B9FD5FB453}" type="pres">
      <dgm:prSet presAssocID="{9602E23F-3343-46A2-9EC5-FAB9B70DE786}" presName="parentText" presStyleLbl="node1" presStyleIdx="1" presStyleCnt="2">
        <dgm:presLayoutVars>
          <dgm:chMax val="0"/>
          <dgm:bulletEnabled val="1"/>
        </dgm:presLayoutVars>
      </dgm:prSet>
      <dgm:spPr/>
    </dgm:pt>
  </dgm:ptLst>
  <dgm:cxnLst>
    <dgm:cxn modelId="{7DD73F16-F8FE-4D38-836A-B2DD9B215B6C}" type="presOf" srcId="{7587E07A-E7B9-48D0-A8DB-ECED442A20FE}" destId="{6B1EF326-AFFC-4715-87CE-40CFF3E891D7}" srcOrd="0" destOrd="0" presId="urn:microsoft.com/office/officeart/2005/8/layout/vList2"/>
    <dgm:cxn modelId="{54A3B462-311A-4D07-92BB-DC6D06974E22}" srcId="{F0754A95-F726-4EF7-B648-76914D5B1229}" destId="{9602E23F-3343-46A2-9EC5-FAB9B70DE786}" srcOrd="1" destOrd="0" parTransId="{66B63AF5-4AEE-4969-BC83-54DF8504CC29}" sibTransId="{648FB8C1-5E71-48D2-8367-98EA3AC9C4FA}"/>
    <dgm:cxn modelId="{62EBD496-A79A-4976-8BE6-D27947AF8208}" srcId="{F0754A95-F726-4EF7-B648-76914D5B1229}" destId="{7587E07A-E7B9-48D0-A8DB-ECED442A20FE}" srcOrd="0" destOrd="0" parTransId="{05C4978A-7F9F-43E7-8FF3-EAF0664D2293}" sibTransId="{E5758B00-1CDF-409F-A6C5-C86670F087BC}"/>
    <dgm:cxn modelId="{65DCA7AE-6469-45AA-B7CB-328E33E2A053}" type="presOf" srcId="{9602E23F-3343-46A2-9EC5-FAB9B70DE786}" destId="{0D8B6C85-2D06-4D06-9C02-91B9FD5FB453}" srcOrd="0" destOrd="0" presId="urn:microsoft.com/office/officeart/2005/8/layout/vList2"/>
    <dgm:cxn modelId="{366795CE-1425-428B-BF87-3FD65F1E6551}" type="presOf" srcId="{F0754A95-F726-4EF7-B648-76914D5B1229}" destId="{B6FEF1F3-7C50-4B1E-BCC5-C029AE0A9E9E}" srcOrd="0" destOrd="0" presId="urn:microsoft.com/office/officeart/2005/8/layout/vList2"/>
    <dgm:cxn modelId="{68415C3F-E231-4575-818E-47F1183F6FC1}" type="presParOf" srcId="{B6FEF1F3-7C50-4B1E-BCC5-C029AE0A9E9E}" destId="{6B1EF326-AFFC-4715-87CE-40CFF3E891D7}" srcOrd="0" destOrd="0" presId="urn:microsoft.com/office/officeart/2005/8/layout/vList2"/>
    <dgm:cxn modelId="{1FD5F91E-0E67-4404-BFB5-D8229E60E0CE}" type="presParOf" srcId="{B6FEF1F3-7C50-4B1E-BCC5-C029AE0A9E9E}" destId="{F94C1697-757B-4659-B729-BEDEC84DF25C}" srcOrd="1" destOrd="0" presId="urn:microsoft.com/office/officeart/2005/8/layout/vList2"/>
    <dgm:cxn modelId="{22AE9AAC-2533-49CF-B28A-4D3EE916595D}" type="presParOf" srcId="{B6FEF1F3-7C50-4B1E-BCC5-C029AE0A9E9E}" destId="{0D8B6C85-2D06-4D06-9C02-91B9FD5FB45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754A95-F726-4EF7-B648-76914D5B1229}"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7587E07A-E7B9-48D0-A8DB-ECED442A20FE}">
      <dgm:prSet/>
      <dgm:spPr/>
      <dgm:t>
        <a:bodyPr/>
        <a:lstStyle/>
        <a:p>
          <a:r>
            <a:rPr lang="en-GB" b="0" i="0" dirty="0"/>
            <a:t>Unbiased and Neutral Language: Use neutral and unbiased language to avoid leading or influencing respondents' answers. </a:t>
          </a:r>
          <a:endParaRPr lang="en-US" dirty="0"/>
        </a:p>
      </dgm:t>
    </dgm:pt>
    <dgm:pt modelId="{05C4978A-7F9F-43E7-8FF3-EAF0664D2293}" type="parTrans" cxnId="{62EBD496-A79A-4976-8BE6-D27947AF8208}">
      <dgm:prSet/>
      <dgm:spPr/>
      <dgm:t>
        <a:bodyPr/>
        <a:lstStyle/>
        <a:p>
          <a:endParaRPr lang="en-US"/>
        </a:p>
      </dgm:t>
    </dgm:pt>
    <dgm:pt modelId="{E5758B00-1CDF-409F-A6C5-C86670F087BC}" type="sibTrans" cxnId="{62EBD496-A79A-4976-8BE6-D27947AF8208}">
      <dgm:prSet/>
      <dgm:spPr/>
      <dgm:t>
        <a:bodyPr/>
        <a:lstStyle/>
        <a:p>
          <a:endParaRPr lang="en-US"/>
        </a:p>
      </dgm:t>
    </dgm:pt>
    <dgm:pt modelId="{9602E23F-3343-46A2-9EC5-FAB9B70DE786}">
      <dgm:prSet/>
      <dgm:spPr/>
      <dgm:t>
        <a:bodyPr/>
        <a:lstStyle/>
        <a:p>
          <a:r>
            <a:rPr lang="en-GB" b="0" i="0" dirty="0"/>
            <a:t>Avoid Double-</a:t>
          </a:r>
          <a:r>
            <a:rPr lang="en-GB" b="0" i="0" dirty="0" err="1"/>
            <a:t>Barreled</a:t>
          </a:r>
          <a:r>
            <a:rPr lang="en-GB" b="0" i="0" dirty="0"/>
            <a:t> Questions: Double-</a:t>
          </a:r>
          <a:r>
            <a:rPr lang="en-GB" b="0" i="0" dirty="0" err="1"/>
            <a:t>barreled</a:t>
          </a:r>
          <a:r>
            <a:rPr lang="en-GB" b="0" i="0" dirty="0"/>
            <a:t> questions ask about multiple issues or topics in a single question, which can confuse respondents and lead to inaccurate responses </a:t>
          </a:r>
          <a:r>
            <a:rPr lang="en-US" b="0" i="0" dirty="0"/>
            <a:t>(</a:t>
          </a:r>
          <a:r>
            <a:rPr lang="en-US" b="0" i="0" dirty="0" err="1"/>
            <a:t>Züll</a:t>
          </a:r>
          <a:r>
            <a:rPr lang="en-US" b="0" i="0" dirty="0"/>
            <a:t>, 2016)</a:t>
          </a:r>
          <a:r>
            <a:rPr lang="en-GB" b="0" i="0" dirty="0"/>
            <a:t>.</a:t>
          </a:r>
          <a:endParaRPr lang="en-US" dirty="0"/>
        </a:p>
      </dgm:t>
    </dgm:pt>
    <dgm:pt modelId="{66B63AF5-4AEE-4969-BC83-54DF8504CC29}" type="parTrans" cxnId="{54A3B462-311A-4D07-92BB-DC6D06974E22}">
      <dgm:prSet/>
      <dgm:spPr/>
      <dgm:t>
        <a:bodyPr/>
        <a:lstStyle/>
        <a:p>
          <a:endParaRPr lang="en-US"/>
        </a:p>
      </dgm:t>
    </dgm:pt>
    <dgm:pt modelId="{648FB8C1-5E71-48D2-8367-98EA3AC9C4FA}" type="sibTrans" cxnId="{54A3B462-311A-4D07-92BB-DC6D06974E22}">
      <dgm:prSet/>
      <dgm:spPr/>
      <dgm:t>
        <a:bodyPr/>
        <a:lstStyle/>
        <a:p>
          <a:endParaRPr lang="en-US"/>
        </a:p>
      </dgm:t>
    </dgm:pt>
    <dgm:pt modelId="{B6FEF1F3-7C50-4B1E-BCC5-C029AE0A9E9E}" type="pres">
      <dgm:prSet presAssocID="{F0754A95-F726-4EF7-B648-76914D5B1229}" presName="linear" presStyleCnt="0">
        <dgm:presLayoutVars>
          <dgm:animLvl val="lvl"/>
          <dgm:resizeHandles val="exact"/>
        </dgm:presLayoutVars>
      </dgm:prSet>
      <dgm:spPr/>
    </dgm:pt>
    <dgm:pt modelId="{6B1EF326-AFFC-4715-87CE-40CFF3E891D7}" type="pres">
      <dgm:prSet presAssocID="{7587E07A-E7B9-48D0-A8DB-ECED442A20FE}" presName="parentText" presStyleLbl="node1" presStyleIdx="0" presStyleCnt="2">
        <dgm:presLayoutVars>
          <dgm:chMax val="0"/>
          <dgm:bulletEnabled val="1"/>
        </dgm:presLayoutVars>
      </dgm:prSet>
      <dgm:spPr/>
    </dgm:pt>
    <dgm:pt modelId="{F94C1697-757B-4659-B729-BEDEC84DF25C}" type="pres">
      <dgm:prSet presAssocID="{E5758B00-1CDF-409F-A6C5-C86670F087BC}" presName="spacer" presStyleCnt="0"/>
      <dgm:spPr/>
    </dgm:pt>
    <dgm:pt modelId="{0D8B6C85-2D06-4D06-9C02-91B9FD5FB453}" type="pres">
      <dgm:prSet presAssocID="{9602E23F-3343-46A2-9EC5-FAB9B70DE786}" presName="parentText" presStyleLbl="node1" presStyleIdx="1" presStyleCnt="2">
        <dgm:presLayoutVars>
          <dgm:chMax val="0"/>
          <dgm:bulletEnabled val="1"/>
        </dgm:presLayoutVars>
      </dgm:prSet>
      <dgm:spPr/>
    </dgm:pt>
  </dgm:ptLst>
  <dgm:cxnLst>
    <dgm:cxn modelId="{7DD73F16-F8FE-4D38-836A-B2DD9B215B6C}" type="presOf" srcId="{7587E07A-E7B9-48D0-A8DB-ECED442A20FE}" destId="{6B1EF326-AFFC-4715-87CE-40CFF3E891D7}" srcOrd="0" destOrd="0" presId="urn:microsoft.com/office/officeart/2005/8/layout/vList2"/>
    <dgm:cxn modelId="{54A3B462-311A-4D07-92BB-DC6D06974E22}" srcId="{F0754A95-F726-4EF7-B648-76914D5B1229}" destId="{9602E23F-3343-46A2-9EC5-FAB9B70DE786}" srcOrd="1" destOrd="0" parTransId="{66B63AF5-4AEE-4969-BC83-54DF8504CC29}" sibTransId="{648FB8C1-5E71-48D2-8367-98EA3AC9C4FA}"/>
    <dgm:cxn modelId="{62EBD496-A79A-4976-8BE6-D27947AF8208}" srcId="{F0754A95-F726-4EF7-B648-76914D5B1229}" destId="{7587E07A-E7B9-48D0-A8DB-ECED442A20FE}" srcOrd="0" destOrd="0" parTransId="{05C4978A-7F9F-43E7-8FF3-EAF0664D2293}" sibTransId="{E5758B00-1CDF-409F-A6C5-C86670F087BC}"/>
    <dgm:cxn modelId="{65DCA7AE-6469-45AA-B7CB-328E33E2A053}" type="presOf" srcId="{9602E23F-3343-46A2-9EC5-FAB9B70DE786}" destId="{0D8B6C85-2D06-4D06-9C02-91B9FD5FB453}" srcOrd="0" destOrd="0" presId="urn:microsoft.com/office/officeart/2005/8/layout/vList2"/>
    <dgm:cxn modelId="{366795CE-1425-428B-BF87-3FD65F1E6551}" type="presOf" srcId="{F0754A95-F726-4EF7-B648-76914D5B1229}" destId="{B6FEF1F3-7C50-4B1E-BCC5-C029AE0A9E9E}" srcOrd="0" destOrd="0" presId="urn:microsoft.com/office/officeart/2005/8/layout/vList2"/>
    <dgm:cxn modelId="{68415C3F-E231-4575-818E-47F1183F6FC1}" type="presParOf" srcId="{B6FEF1F3-7C50-4B1E-BCC5-C029AE0A9E9E}" destId="{6B1EF326-AFFC-4715-87CE-40CFF3E891D7}" srcOrd="0" destOrd="0" presId="urn:microsoft.com/office/officeart/2005/8/layout/vList2"/>
    <dgm:cxn modelId="{1FD5F91E-0E67-4404-BFB5-D8229E60E0CE}" type="presParOf" srcId="{B6FEF1F3-7C50-4B1E-BCC5-C029AE0A9E9E}" destId="{F94C1697-757B-4659-B729-BEDEC84DF25C}" srcOrd="1" destOrd="0" presId="urn:microsoft.com/office/officeart/2005/8/layout/vList2"/>
    <dgm:cxn modelId="{22AE9AAC-2533-49CF-B28A-4D3EE916595D}" type="presParOf" srcId="{B6FEF1F3-7C50-4B1E-BCC5-C029AE0A9E9E}" destId="{0D8B6C85-2D06-4D06-9C02-91B9FD5FB45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0754A95-F726-4EF7-B648-76914D5B1229}"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7587E07A-E7B9-48D0-A8DB-ECED442A20FE}">
      <dgm:prSet/>
      <dgm:spPr/>
      <dgm:t>
        <a:bodyPr/>
        <a:lstStyle/>
        <a:p>
          <a:r>
            <a:rPr lang="en-GB" b="0" i="0" dirty="0"/>
            <a:t>Use Appropriate Response Scales: Select response scales that are appropriate for the type of information you want to gather. </a:t>
          </a:r>
          <a:endParaRPr lang="en-US" dirty="0"/>
        </a:p>
      </dgm:t>
    </dgm:pt>
    <dgm:pt modelId="{05C4978A-7F9F-43E7-8FF3-EAF0664D2293}" type="parTrans" cxnId="{62EBD496-A79A-4976-8BE6-D27947AF8208}">
      <dgm:prSet/>
      <dgm:spPr/>
      <dgm:t>
        <a:bodyPr/>
        <a:lstStyle/>
        <a:p>
          <a:endParaRPr lang="en-US"/>
        </a:p>
      </dgm:t>
    </dgm:pt>
    <dgm:pt modelId="{E5758B00-1CDF-409F-A6C5-C86670F087BC}" type="sibTrans" cxnId="{62EBD496-A79A-4976-8BE6-D27947AF8208}">
      <dgm:prSet/>
      <dgm:spPr/>
      <dgm:t>
        <a:bodyPr/>
        <a:lstStyle/>
        <a:p>
          <a:endParaRPr lang="en-US"/>
        </a:p>
      </dgm:t>
    </dgm:pt>
    <dgm:pt modelId="{9602E23F-3343-46A2-9EC5-FAB9B70DE786}">
      <dgm:prSet/>
      <dgm:spPr/>
      <dgm:t>
        <a:bodyPr/>
        <a:lstStyle/>
        <a:p>
          <a:r>
            <a:rPr lang="en-GB" b="0" i="0" dirty="0"/>
            <a:t>Avoid Leading Questions: Leading questions may unintentionally guide respondents towards a particular answer or influence their responses </a:t>
          </a:r>
          <a:r>
            <a:rPr lang="en-US" b="0" i="0" dirty="0"/>
            <a:t>(Schade, 2020)</a:t>
          </a:r>
          <a:r>
            <a:rPr lang="en-GB" b="0" i="0" dirty="0"/>
            <a:t>.</a:t>
          </a:r>
          <a:endParaRPr lang="en-US" dirty="0"/>
        </a:p>
      </dgm:t>
    </dgm:pt>
    <dgm:pt modelId="{66B63AF5-4AEE-4969-BC83-54DF8504CC29}" type="parTrans" cxnId="{54A3B462-311A-4D07-92BB-DC6D06974E22}">
      <dgm:prSet/>
      <dgm:spPr/>
      <dgm:t>
        <a:bodyPr/>
        <a:lstStyle/>
        <a:p>
          <a:endParaRPr lang="en-US"/>
        </a:p>
      </dgm:t>
    </dgm:pt>
    <dgm:pt modelId="{648FB8C1-5E71-48D2-8367-98EA3AC9C4FA}" type="sibTrans" cxnId="{54A3B462-311A-4D07-92BB-DC6D06974E22}">
      <dgm:prSet/>
      <dgm:spPr/>
      <dgm:t>
        <a:bodyPr/>
        <a:lstStyle/>
        <a:p>
          <a:endParaRPr lang="en-US"/>
        </a:p>
      </dgm:t>
    </dgm:pt>
    <dgm:pt modelId="{B6FEF1F3-7C50-4B1E-BCC5-C029AE0A9E9E}" type="pres">
      <dgm:prSet presAssocID="{F0754A95-F726-4EF7-B648-76914D5B1229}" presName="linear" presStyleCnt="0">
        <dgm:presLayoutVars>
          <dgm:animLvl val="lvl"/>
          <dgm:resizeHandles val="exact"/>
        </dgm:presLayoutVars>
      </dgm:prSet>
      <dgm:spPr/>
    </dgm:pt>
    <dgm:pt modelId="{6B1EF326-AFFC-4715-87CE-40CFF3E891D7}" type="pres">
      <dgm:prSet presAssocID="{7587E07A-E7B9-48D0-A8DB-ECED442A20FE}" presName="parentText" presStyleLbl="node1" presStyleIdx="0" presStyleCnt="2">
        <dgm:presLayoutVars>
          <dgm:chMax val="0"/>
          <dgm:bulletEnabled val="1"/>
        </dgm:presLayoutVars>
      </dgm:prSet>
      <dgm:spPr/>
    </dgm:pt>
    <dgm:pt modelId="{F94C1697-757B-4659-B729-BEDEC84DF25C}" type="pres">
      <dgm:prSet presAssocID="{E5758B00-1CDF-409F-A6C5-C86670F087BC}" presName="spacer" presStyleCnt="0"/>
      <dgm:spPr/>
    </dgm:pt>
    <dgm:pt modelId="{0D8B6C85-2D06-4D06-9C02-91B9FD5FB453}" type="pres">
      <dgm:prSet presAssocID="{9602E23F-3343-46A2-9EC5-FAB9B70DE786}" presName="parentText" presStyleLbl="node1" presStyleIdx="1" presStyleCnt="2">
        <dgm:presLayoutVars>
          <dgm:chMax val="0"/>
          <dgm:bulletEnabled val="1"/>
        </dgm:presLayoutVars>
      </dgm:prSet>
      <dgm:spPr/>
    </dgm:pt>
  </dgm:ptLst>
  <dgm:cxnLst>
    <dgm:cxn modelId="{7DD73F16-F8FE-4D38-836A-B2DD9B215B6C}" type="presOf" srcId="{7587E07A-E7B9-48D0-A8DB-ECED442A20FE}" destId="{6B1EF326-AFFC-4715-87CE-40CFF3E891D7}" srcOrd="0" destOrd="0" presId="urn:microsoft.com/office/officeart/2005/8/layout/vList2"/>
    <dgm:cxn modelId="{54A3B462-311A-4D07-92BB-DC6D06974E22}" srcId="{F0754A95-F726-4EF7-B648-76914D5B1229}" destId="{9602E23F-3343-46A2-9EC5-FAB9B70DE786}" srcOrd="1" destOrd="0" parTransId="{66B63AF5-4AEE-4969-BC83-54DF8504CC29}" sibTransId="{648FB8C1-5E71-48D2-8367-98EA3AC9C4FA}"/>
    <dgm:cxn modelId="{62EBD496-A79A-4976-8BE6-D27947AF8208}" srcId="{F0754A95-F726-4EF7-B648-76914D5B1229}" destId="{7587E07A-E7B9-48D0-A8DB-ECED442A20FE}" srcOrd="0" destOrd="0" parTransId="{05C4978A-7F9F-43E7-8FF3-EAF0664D2293}" sibTransId="{E5758B00-1CDF-409F-A6C5-C86670F087BC}"/>
    <dgm:cxn modelId="{65DCA7AE-6469-45AA-B7CB-328E33E2A053}" type="presOf" srcId="{9602E23F-3343-46A2-9EC5-FAB9B70DE786}" destId="{0D8B6C85-2D06-4D06-9C02-91B9FD5FB453}" srcOrd="0" destOrd="0" presId="urn:microsoft.com/office/officeart/2005/8/layout/vList2"/>
    <dgm:cxn modelId="{366795CE-1425-428B-BF87-3FD65F1E6551}" type="presOf" srcId="{F0754A95-F726-4EF7-B648-76914D5B1229}" destId="{B6FEF1F3-7C50-4B1E-BCC5-C029AE0A9E9E}" srcOrd="0" destOrd="0" presId="urn:microsoft.com/office/officeart/2005/8/layout/vList2"/>
    <dgm:cxn modelId="{68415C3F-E231-4575-818E-47F1183F6FC1}" type="presParOf" srcId="{B6FEF1F3-7C50-4B1E-BCC5-C029AE0A9E9E}" destId="{6B1EF326-AFFC-4715-87CE-40CFF3E891D7}" srcOrd="0" destOrd="0" presId="urn:microsoft.com/office/officeart/2005/8/layout/vList2"/>
    <dgm:cxn modelId="{1FD5F91E-0E67-4404-BFB5-D8229E60E0CE}" type="presParOf" srcId="{B6FEF1F3-7C50-4B1E-BCC5-C029AE0A9E9E}" destId="{F94C1697-757B-4659-B729-BEDEC84DF25C}" srcOrd="1" destOrd="0" presId="urn:microsoft.com/office/officeart/2005/8/layout/vList2"/>
    <dgm:cxn modelId="{22AE9AAC-2533-49CF-B28A-4D3EE916595D}" type="presParOf" srcId="{B6FEF1F3-7C50-4B1E-BCC5-C029AE0A9E9E}" destId="{0D8B6C85-2D06-4D06-9C02-91B9FD5FB45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754A95-F726-4EF7-B648-76914D5B1229}"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7587E07A-E7B9-48D0-A8DB-ECED442A20FE}">
      <dgm:prSet/>
      <dgm:spPr/>
      <dgm:t>
        <a:bodyPr/>
        <a:lstStyle/>
        <a:p>
          <a:r>
            <a:rPr lang="en-GB" b="0" i="0" dirty="0"/>
            <a:t>Keep it Concise: Use clear and concise language to ensure that questions are brief and to the point (Wu, Zhao and </a:t>
          </a:r>
          <a:r>
            <a:rPr lang="en-GB" b="0" i="0" dirty="0" err="1"/>
            <a:t>Fils-Aime</a:t>
          </a:r>
          <a:r>
            <a:rPr lang="en-GB" b="0" i="0" dirty="0"/>
            <a:t>, 2022).</a:t>
          </a:r>
          <a:endParaRPr lang="en-US" dirty="0"/>
        </a:p>
      </dgm:t>
    </dgm:pt>
    <dgm:pt modelId="{05C4978A-7F9F-43E7-8FF3-EAF0664D2293}" type="parTrans" cxnId="{62EBD496-A79A-4976-8BE6-D27947AF8208}">
      <dgm:prSet/>
      <dgm:spPr/>
      <dgm:t>
        <a:bodyPr/>
        <a:lstStyle/>
        <a:p>
          <a:endParaRPr lang="en-US"/>
        </a:p>
      </dgm:t>
    </dgm:pt>
    <dgm:pt modelId="{E5758B00-1CDF-409F-A6C5-C86670F087BC}" type="sibTrans" cxnId="{62EBD496-A79A-4976-8BE6-D27947AF8208}">
      <dgm:prSet/>
      <dgm:spPr/>
      <dgm:t>
        <a:bodyPr/>
        <a:lstStyle/>
        <a:p>
          <a:endParaRPr lang="en-US"/>
        </a:p>
      </dgm:t>
    </dgm:pt>
    <dgm:pt modelId="{9602E23F-3343-46A2-9EC5-FAB9B70DE786}">
      <dgm:prSet/>
      <dgm:spPr/>
      <dgm:t>
        <a:bodyPr/>
        <a:lstStyle/>
        <a:p>
          <a:r>
            <a:rPr lang="en-GB" b="0" i="0" dirty="0"/>
            <a:t>Test for Comprehension: Prior to finalizing the survey, consider testing the questions with a small sample of participants to ensure they understand the intended meaning and can provide accurate responses </a:t>
          </a:r>
          <a:r>
            <a:rPr lang="en-US" b="0" i="0" dirty="0"/>
            <a:t>(Ball, 2019)</a:t>
          </a:r>
          <a:r>
            <a:rPr lang="en-GB" b="0" i="0" dirty="0"/>
            <a:t>.</a:t>
          </a:r>
          <a:endParaRPr lang="en-US" dirty="0"/>
        </a:p>
      </dgm:t>
    </dgm:pt>
    <dgm:pt modelId="{66B63AF5-4AEE-4969-BC83-54DF8504CC29}" type="parTrans" cxnId="{54A3B462-311A-4D07-92BB-DC6D06974E22}">
      <dgm:prSet/>
      <dgm:spPr/>
      <dgm:t>
        <a:bodyPr/>
        <a:lstStyle/>
        <a:p>
          <a:endParaRPr lang="en-US"/>
        </a:p>
      </dgm:t>
    </dgm:pt>
    <dgm:pt modelId="{648FB8C1-5E71-48D2-8367-98EA3AC9C4FA}" type="sibTrans" cxnId="{54A3B462-311A-4D07-92BB-DC6D06974E22}">
      <dgm:prSet/>
      <dgm:spPr/>
      <dgm:t>
        <a:bodyPr/>
        <a:lstStyle/>
        <a:p>
          <a:endParaRPr lang="en-US"/>
        </a:p>
      </dgm:t>
    </dgm:pt>
    <dgm:pt modelId="{B6FEF1F3-7C50-4B1E-BCC5-C029AE0A9E9E}" type="pres">
      <dgm:prSet presAssocID="{F0754A95-F726-4EF7-B648-76914D5B1229}" presName="linear" presStyleCnt="0">
        <dgm:presLayoutVars>
          <dgm:animLvl val="lvl"/>
          <dgm:resizeHandles val="exact"/>
        </dgm:presLayoutVars>
      </dgm:prSet>
      <dgm:spPr/>
    </dgm:pt>
    <dgm:pt modelId="{6B1EF326-AFFC-4715-87CE-40CFF3E891D7}" type="pres">
      <dgm:prSet presAssocID="{7587E07A-E7B9-48D0-A8DB-ECED442A20FE}" presName="parentText" presStyleLbl="node1" presStyleIdx="0" presStyleCnt="2">
        <dgm:presLayoutVars>
          <dgm:chMax val="0"/>
          <dgm:bulletEnabled val="1"/>
        </dgm:presLayoutVars>
      </dgm:prSet>
      <dgm:spPr/>
    </dgm:pt>
    <dgm:pt modelId="{F94C1697-757B-4659-B729-BEDEC84DF25C}" type="pres">
      <dgm:prSet presAssocID="{E5758B00-1CDF-409F-A6C5-C86670F087BC}" presName="spacer" presStyleCnt="0"/>
      <dgm:spPr/>
    </dgm:pt>
    <dgm:pt modelId="{0D8B6C85-2D06-4D06-9C02-91B9FD5FB453}" type="pres">
      <dgm:prSet presAssocID="{9602E23F-3343-46A2-9EC5-FAB9B70DE786}" presName="parentText" presStyleLbl="node1" presStyleIdx="1" presStyleCnt="2">
        <dgm:presLayoutVars>
          <dgm:chMax val="0"/>
          <dgm:bulletEnabled val="1"/>
        </dgm:presLayoutVars>
      </dgm:prSet>
      <dgm:spPr/>
    </dgm:pt>
  </dgm:ptLst>
  <dgm:cxnLst>
    <dgm:cxn modelId="{7DD73F16-F8FE-4D38-836A-B2DD9B215B6C}" type="presOf" srcId="{7587E07A-E7B9-48D0-A8DB-ECED442A20FE}" destId="{6B1EF326-AFFC-4715-87CE-40CFF3E891D7}" srcOrd="0" destOrd="0" presId="urn:microsoft.com/office/officeart/2005/8/layout/vList2"/>
    <dgm:cxn modelId="{54A3B462-311A-4D07-92BB-DC6D06974E22}" srcId="{F0754A95-F726-4EF7-B648-76914D5B1229}" destId="{9602E23F-3343-46A2-9EC5-FAB9B70DE786}" srcOrd="1" destOrd="0" parTransId="{66B63AF5-4AEE-4969-BC83-54DF8504CC29}" sibTransId="{648FB8C1-5E71-48D2-8367-98EA3AC9C4FA}"/>
    <dgm:cxn modelId="{62EBD496-A79A-4976-8BE6-D27947AF8208}" srcId="{F0754A95-F726-4EF7-B648-76914D5B1229}" destId="{7587E07A-E7B9-48D0-A8DB-ECED442A20FE}" srcOrd="0" destOrd="0" parTransId="{05C4978A-7F9F-43E7-8FF3-EAF0664D2293}" sibTransId="{E5758B00-1CDF-409F-A6C5-C86670F087BC}"/>
    <dgm:cxn modelId="{65DCA7AE-6469-45AA-B7CB-328E33E2A053}" type="presOf" srcId="{9602E23F-3343-46A2-9EC5-FAB9B70DE786}" destId="{0D8B6C85-2D06-4D06-9C02-91B9FD5FB453}" srcOrd="0" destOrd="0" presId="urn:microsoft.com/office/officeart/2005/8/layout/vList2"/>
    <dgm:cxn modelId="{366795CE-1425-428B-BF87-3FD65F1E6551}" type="presOf" srcId="{F0754A95-F726-4EF7-B648-76914D5B1229}" destId="{B6FEF1F3-7C50-4B1E-BCC5-C029AE0A9E9E}" srcOrd="0" destOrd="0" presId="urn:microsoft.com/office/officeart/2005/8/layout/vList2"/>
    <dgm:cxn modelId="{68415C3F-E231-4575-818E-47F1183F6FC1}" type="presParOf" srcId="{B6FEF1F3-7C50-4B1E-BCC5-C029AE0A9E9E}" destId="{6B1EF326-AFFC-4715-87CE-40CFF3E891D7}" srcOrd="0" destOrd="0" presId="urn:microsoft.com/office/officeart/2005/8/layout/vList2"/>
    <dgm:cxn modelId="{1FD5F91E-0E67-4404-BFB5-D8229E60E0CE}" type="presParOf" srcId="{B6FEF1F3-7C50-4B1E-BCC5-C029AE0A9E9E}" destId="{F94C1697-757B-4659-B729-BEDEC84DF25C}" srcOrd="1" destOrd="0" presId="urn:microsoft.com/office/officeart/2005/8/layout/vList2"/>
    <dgm:cxn modelId="{22AE9AAC-2533-49CF-B28A-4D3EE916595D}" type="presParOf" srcId="{B6FEF1F3-7C50-4B1E-BCC5-C029AE0A9E9E}" destId="{0D8B6C85-2D06-4D06-9C02-91B9FD5FB45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52956B7-5B7E-4362-A9CB-96EAEC496D1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1F79D04-02F2-4C1A-954D-85BC76A37415}">
      <dgm:prSet/>
      <dgm:spPr/>
      <dgm:t>
        <a:bodyPr/>
        <a:lstStyle/>
        <a:p>
          <a:r>
            <a:rPr lang="en-GB" b="0" i="0" dirty="0"/>
            <a:t>Online Surveys: Online surveys are widely used due to their convenience and reach. Platforms Google Forms will allow this study to create and distribute surveys electronically </a:t>
          </a:r>
          <a:r>
            <a:rPr lang="en-US" b="0" i="0" dirty="0"/>
            <a:t>(</a:t>
          </a:r>
          <a:r>
            <a:rPr lang="en-US" b="0" i="0" dirty="0" err="1"/>
            <a:t>Regmi</a:t>
          </a:r>
          <a:r>
            <a:rPr lang="en-US" b="0" i="0" dirty="0"/>
            <a:t> et al., 2016)</a:t>
          </a:r>
          <a:r>
            <a:rPr lang="en-GB" b="0" i="0" dirty="0"/>
            <a:t>. This study will share the survey link via email to UK students reaching a large audience easily.</a:t>
          </a:r>
          <a:endParaRPr lang="en-US" dirty="0"/>
        </a:p>
      </dgm:t>
    </dgm:pt>
    <dgm:pt modelId="{0F5C19FD-3C07-4F35-B7AC-CC4E2F1E6589}" type="parTrans" cxnId="{63F9F7EB-6778-4F40-8DBE-0445A824645A}">
      <dgm:prSet/>
      <dgm:spPr/>
      <dgm:t>
        <a:bodyPr/>
        <a:lstStyle/>
        <a:p>
          <a:endParaRPr lang="en-US"/>
        </a:p>
      </dgm:t>
    </dgm:pt>
    <dgm:pt modelId="{ADB3DE77-B557-43F4-B800-424EF7D413F3}" type="sibTrans" cxnId="{63F9F7EB-6778-4F40-8DBE-0445A824645A}">
      <dgm:prSet/>
      <dgm:spPr/>
      <dgm:t>
        <a:bodyPr/>
        <a:lstStyle/>
        <a:p>
          <a:endParaRPr lang="en-US"/>
        </a:p>
      </dgm:t>
    </dgm:pt>
    <dgm:pt modelId="{6C9C7E8E-A64D-4684-A82B-7A0C423D9DFB}" type="pres">
      <dgm:prSet presAssocID="{052956B7-5B7E-4362-A9CB-96EAEC496D13}" presName="Name0" presStyleCnt="0">
        <dgm:presLayoutVars>
          <dgm:dir/>
          <dgm:animLvl val="lvl"/>
          <dgm:resizeHandles val="exact"/>
        </dgm:presLayoutVars>
      </dgm:prSet>
      <dgm:spPr/>
    </dgm:pt>
    <dgm:pt modelId="{1AA3E2E4-A066-42A2-8999-0EDE9440DC9B}" type="pres">
      <dgm:prSet presAssocID="{51F79D04-02F2-4C1A-954D-85BC76A37415}" presName="composite" presStyleCnt="0"/>
      <dgm:spPr/>
    </dgm:pt>
    <dgm:pt modelId="{B65DCBF2-1F78-47AF-A3D4-6A7E282A39F8}" type="pres">
      <dgm:prSet presAssocID="{51F79D04-02F2-4C1A-954D-85BC76A37415}" presName="parTx" presStyleLbl="alignNode1" presStyleIdx="0" presStyleCnt="1">
        <dgm:presLayoutVars>
          <dgm:chMax val="0"/>
          <dgm:chPref val="0"/>
          <dgm:bulletEnabled val="1"/>
        </dgm:presLayoutVars>
      </dgm:prSet>
      <dgm:spPr/>
    </dgm:pt>
    <dgm:pt modelId="{547FF840-2F26-44F7-A073-53A6C648889E}" type="pres">
      <dgm:prSet presAssocID="{51F79D04-02F2-4C1A-954D-85BC76A37415}" presName="desTx" presStyleLbl="alignAccFollowNode1" presStyleIdx="0" presStyleCnt="1">
        <dgm:presLayoutVars>
          <dgm:bulletEnabled val="1"/>
        </dgm:presLayoutVars>
      </dgm:prSet>
      <dgm:spPr/>
    </dgm:pt>
  </dgm:ptLst>
  <dgm:cxnLst>
    <dgm:cxn modelId="{E8657746-E02A-412C-995A-ADC3B5AA654B}" type="presOf" srcId="{052956B7-5B7E-4362-A9CB-96EAEC496D13}" destId="{6C9C7E8E-A64D-4684-A82B-7A0C423D9DFB}" srcOrd="0" destOrd="0" presId="urn:microsoft.com/office/officeart/2005/8/layout/hList1"/>
    <dgm:cxn modelId="{912F0AAA-8342-423D-8685-9C52F66A1EB8}" type="presOf" srcId="{51F79D04-02F2-4C1A-954D-85BC76A37415}" destId="{B65DCBF2-1F78-47AF-A3D4-6A7E282A39F8}" srcOrd="0" destOrd="0" presId="urn:microsoft.com/office/officeart/2005/8/layout/hList1"/>
    <dgm:cxn modelId="{63F9F7EB-6778-4F40-8DBE-0445A824645A}" srcId="{052956B7-5B7E-4362-A9CB-96EAEC496D13}" destId="{51F79D04-02F2-4C1A-954D-85BC76A37415}" srcOrd="0" destOrd="0" parTransId="{0F5C19FD-3C07-4F35-B7AC-CC4E2F1E6589}" sibTransId="{ADB3DE77-B557-43F4-B800-424EF7D413F3}"/>
    <dgm:cxn modelId="{9B9DCD95-86AF-4E35-B600-905CED5C7914}" type="presParOf" srcId="{6C9C7E8E-A64D-4684-A82B-7A0C423D9DFB}" destId="{1AA3E2E4-A066-42A2-8999-0EDE9440DC9B}" srcOrd="0" destOrd="0" presId="urn:microsoft.com/office/officeart/2005/8/layout/hList1"/>
    <dgm:cxn modelId="{8D99A0CB-71D6-409C-BF3A-5E7CBCD454B7}" type="presParOf" srcId="{1AA3E2E4-A066-42A2-8999-0EDE9440DC9B}" destId="{B65DCBF2-1F78-47AF-A3D4-6A7E282A39F8}" srcOrd="0" destOrd="0" presId="urn:microsoft.com/office/officeart/2005/8/layout/hList1"/>
    <dgm:cxn modelId="{AF7DA9F0-D908-41BB-99F8-C7932ADC3233}" type="presParOf" srcId="{1AA3E2E4-A066-42A2-8999-0EDE9440DC9B}" destId="{547FF840-2F26-44F7-A073-53A6C648889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0CFFC7-0742-4BB5-8238-612271853755}" type="doc">
      <dgm:prSet loTypeId="urn:microsoft.com/office/officeart/2005/8/layout/vList5" loCatId="list" qsTypeId="urn:microsoft.com/office/officeart/2005/8/quickstyle/simple1" qsCatId="simple" csTypeId="urn:microsoft.com/office/officeart/2005/8/colors/accent0_2" csCatId="mainScheme" phldr="1"/>
      <dgm:spPr/>
      <dgm:t>
        <a:bodyPr/>
        <a:lstStyle/>
        <a:p>
          <a:endParaRPr lang="en-US"/>
        </a:p>
      </dgm:t>
    </dgm:pt>
    <dgm:pt modelId="{53D65081-D6C1-4E03-BB5E-37A04BC74E95}">
      <dgm:prSet/>
      <dgm:spPr/>
      <dgm:t>
        <a:bodyPr/>
        <a:lstStyle/>
        <a:p>
          <a:r>
            <a:rPr lang="en-US" b="0" i="0"/>
            <a:t>Technological Infrastructure</a:t>
          </a:r>
          <a:endParaRPr lang="en-US"/>
        </a:p>
      </dgm:t>
    </dgm:pt>
    <dgm:pt modelId="{272D328A-4657-47AE-ACC7-B1612DBDA40C}" type="parTrans" cxnId="{46DAE48B-D7C8-4295-B9E8-617C1307A307}">
      <dgm:prSet/>
      <dgm:spPr/>
      <dgm:t>
        <a:bodyPr/>
        <a:lstStyle/>
        <a:p>
          <a:endParaRPr lang="en-US"/>
        </a:p>
      </dgm:t>
    </dgm:pt>
    <dgm:pt modelId="{9EBD33F9-3BB5-4492-B891-264109C41282}" type="sibTrans" cxnId="{46DAE48B-D7C8-4295-B9E8-617C1307A307}">
      <dgm:prSet/>
      <dgm:spPr/>
      <dgm:t>
        <a:bodyPr/>
        <a:lstStyle/>
        <a:p>
          <a:endParaRPr lang="en-US"/>
        </a:p>
      </dgm:t>
    </dgm:pt>
    <dgm:pt modelId="{701D9C74-49C2-468F-BC39-AA01871F0202}">
      <dgm:prSet/>
      <dgm:spPr/>
      <dgm:t>
        <a:bodyPr/>
        <a:lstStyle/>
        <a:p>
          <a:r>
            <a:rPr lang="en-US" b="0" i="0" dirty="0"/>
            <a:t>Instructor Presence and Engagement (</a:t>
          </a:r>
          <a:r>
            <a:rPr lang="en-US" b="0" i="0" dirty="0" err="1"/>
            <a:t>Suhandiah</a:t>
          </a:r>
          <a:r>
            <a:rPr lang="en-US" b="0" i="0" dirty="0"/>
            <a:t> et al., 2022)</a:t>
          </a:r>
          <a:endParaRPr lang="en-US" dirty="0"/>
        </a:p>
      </dgm:t>
    </dgm:pt>
    <dgm:pt modelId="{0BE8B0B1-C85E-4ADE-BE22-B877479DC10B}" type="parTrans" cxnId="{9E223F47-91A1-4D80-8BDE-8CB7C6DEB8BD}">
      <dgm:prSet/>
      <dgm:spPr/>
      <dgm:t>
        <a:bodyPr/>
        <a:lstStyle/>
        <a:p>
          <a:endParaRPr lang="en-US"/>
        </a:p>
      </dgm:t>
    </dgm:pt>
    <dgm:pt modelId="{9AEE7093-2948-412E-8DDA-014B2FFC7DA8}" type="sibTrans" cxnId="{9E223F47-91A1-4D80-8BDE-8CB7C6DEB8BD}">
      <dgm:prSet/>
      <dgm:spPr/>
      <dgm:t>
        <a:bodyPr/>
        <a:lstStyle/>
        <a:p>
          <a:endParaRPr lang="en-US"/>
        </a:p>
      </dgm:t>
    </dgm:pt>
    <dgm:pt modelId="{A12B1149-184C-43A1-9730-22C9C86B7D87}">
      <dgm:prSet/>
      <dgm:spPr/>
      <dgm:t>
        <a:bodyPr/>
        <a:lstStyle/>
        <a:p>
          <a:r>
            <a:rPr lang="en-US" b="0" i="0" dirty="0"/>
            <a:t>Learning Resources and Materials (Martin and </a:t>
          </a:r>
          <a:r>
            <a:rPr lang="en-US" b="0" i="0" dirty="0" err="1"/>
            <a:t>Bolliger</a:t>
          </a:r>
          <a:r>
            <a:rPr lang="en-US" b="0" i="0" dirty="0"/>
            <a:t>, 2022)</a:t>
          </a:r>
          <a:endParaRPr lang="en-US" dirty="0"/>
        </a:p>
      </dgm:t>
    </dgm:pt>
    <dgm:pt modelId="{28FD8F0F-0658-4C69-9DD2-798A14681634}" type="parTrans" cxnId="{D5D02006-02AC-4EF8-AC9E-1279B800E75B}">
      <dgm:prSet/>
      <dgm:spPr/>
      <dgm:t>
        <a:bodyPr/>
        <a:lstStyle/>
        <a:p>
          <a:endParaRPr lang="en-US"/>
        </a:p>
      </dgm:t>
    </dgm:pt>
    <dgm:pt modelId="{6B3F594A-3D98-48E0-81A5-E6186271F34C}" type="sibTrans" cxnId="{D5D02006-02AC-4EF8-AC9E-1279B800E75B}">
      <dgm:prSet/>
      <dgm:spPr/>
      <dgm:t>
        <a:bodyPr/>
        <a:lstStyle/>
        <a:p>
          <a:endParaRPr lang="en-US"/>
        </a:p>
      </dgm:t>
    </dgm:pt>
    <dgm:pt modelId="{1570996E-917F-455D-B88C-E0A8719A7DFF}">
      <dgm:prSet/>
      <dgm:spPr/>
      <dgm:t>
        <a:bodyPr/>
        <a:lstStyle/>
        <a:p>
          <a:r>
            <a:rPr lang="en-US" b="0" i="0" dirty="0"/>
            <a:t>Interaction and Collaboration (</a:t>
          </a:r>
          <a:r>
            <a:rPr lang="en-US" b="0" i="0" dirty="0" err="1"/>
            <a:t>Elshami</a:t>
          </a:r>
          <a:r>
            <a:rPr lang="en-US" b="0" i="0" dirty="0"/>
            <a:t> et al., 2021)</a:t>
          </a:r>
          <a:endParaRPr lang="en-US" dirty="0"/>
        </a:p>
      </dgm:t>
    </dgm:pt>
    <dgm:pt modelId="{DA3974D1-DD0C-4836-882B-F36A948CF268}" type="parTrans" cxnId="{0EC7162F-6E46-4C41-B81B-E22061F5CE02}">
      <dgm:prSet/>
      <dgm:spPr/>
      <dgm:t>
        <a:bodyPr/>
        <a:lstStyle/>
        <a:p>
          <a:endParaRPr lang="en-US"/>
        </a:p>
      </dgm:t>
    </dgm:pt>
    <dgm:pt modelId="{EF5E131F-062C-4B6C-8868-AB23561599B3}" type="sibTrans" cxnId="{0EC7162F-6E46-4C41-B81B-E22061F5CE02}">
      <dgm:prSet/>
      <dgm:spPr/>
      <dgm:t>
        <a:bodyPr/>
        <a:lstStyle/>
        <a:p>
          <a:endParaRPr lang="en-US"/>
        </a:p>
      </dgm:t>
    </dgm:pt>
    <dgm:pt modelId="{9F179B0D-F550-468A-B950-6D6D7B1862D0}">
      <dgm:prSet/>
      <dgm:spPr/>
      <dgm:t>
        <a:bodyPr/>
        <a:lstStyle/>
        <a:p>
          <a:r>
            <a:rPr lang="en-US" b="0" i="0"/>
            <a:t>Assessment and Feedback</a:t>
          </a:r>
          <a:endParaRPr lang="en-US"/>
        </a:p>
      </dgm:t>
    </dgm:pt>
    <dgm:pt modelId="{584DC449-F7D9-4D84-B82D-1970EE9F5BCE}" type="parTrans" cxnId="{3DB7B717-2E67-4817-8C50-C6F577552DE8}">
      <dgm:prSet/>
      <dgm:spPr/>
      <dgm:t>
        <a:bodyPr/>
        <a:lstStyle/>
        <a:p>
          <a:endParaRPr lang="en-US"/>
        </a:p>
      </dgm:t>
    </dgm:pt>
    <dgm:pt modelId="{BD2A02FD-1824-4EDF-A645-AD52378481BE}" type="sibTrans" cxnId="{3DB7B717-2E67-4817-8C50-C6F577552DE8}">
      <dgm:prSet/>
      <dgm:spPr/>
      <dgm:t>
        <a:bodyPr/>
        <a:lstStyle/>
        <a:p>
          <a:endParaRPr lang="en-US"/>
        </a:p>
      </dgm:t>
    </dgm:pt>
    <dgm:pt modelId="{9812187C-E2D5-4E2C-A475-EB88D9922233}">
      <dgm:prSet/>
      <dgm:spPr/>
      <dgm:t>
        <a:bodyPr/>
        <a:lstStyle/>
        <a:p>
          <a:r>
            <a:rPr lang="en-US" b="0" i="0" dirty="0"/>
            <a:t>Flexibility and Convenience (Chen, 2022)</a:t>
          </a:r>
          <a:endParaRPr lang="en-US" dirty="0"/>
        </a:p>
      </dgm:t>
    </dgm:pt>
    <dgm:pt modelId="{16B53EC9-C220-4FBA-A5D4-1DB613A0CA13}" type="parTrans" cxnId="{058F2EF4-5F07-4FF4-9F80-3838ECAF4427}">
      <dgm:prSet/>
      <dgm:spPr/>
      <dgm:t>
        <a:bodyPr/>
        <a:lstStyle/>
        <a:p>
          <a:endParaRPr lang="en-US"/>
        </a:p>
      </dgm:t>
    </dgm:pt>
    <dgm:pt modelId="{F1C39BCA-5EBD-4A04-A1B1-4527236EBC88}" type="sibTrans" cxnId="{058F2EF4-5F07-4FF4-9F80-3838ECAF4427}">
      <dgm:prSet/>
      <dgm:spPr/>
      <dgm:t>
        <a:bodyPr/>
        <a:lstStyle/>
        <a:p>
          <a:endParaRPr lang="en-US"/>
        </a:p>
      </dgm:t>
    </dgm:pt>
    <dgm:pt modelId="{DC880A92-3AC7-4A05-8A1B-844BA18A4A9B}" type="pres">
      <dgm:prSet presAssocID="{560CFFC7-0742-4BB5-8238-612271853755}" presName="Name0" presStyleCnt="0">
        <dgm:presLayoutVars>
          <dgm:dir/>
          <dgm:animLvl val="lvl"/>
          <dgm:resizeHandles val="exact"/>
        </dgm:presLayoutVars>
      </dgm:prSet>
      <dgm:spPr/>
    </dgm:pt>
    <dgm:pt modelId="{599F7AFB-DF11-4C82-81BC-83A7154705B1}" type="pres">
      <dgm:prSet presAssocID="{53D65081-D6C1-4E03-BB5E-37A04BC74E95}" presName="linNode" presStyleCnt="0"/>
      <dgm:spPr/>
    </dgm:pt>
    <dgm:pt modelId="{3A5FD883-F15C-4D32-BE6F-51A72F50C9D6}" type="pres">
      <dgm:prSet presAssocID="{53D65081-D6C1-4E03-BB5E-37A04BC74E95}" presName="parentText" presStyleLbl="node1" presStyleIdx="0" presStyleCnt="6">
        <dgm:presLayoutVars>
          <dgm:chMax val="1"/>
          <dgm:bulletEnabled val="1"/>
        </dgm:presLayoutVars>
      </dgm:prSet>
      <dgm:spPr/>
    </dgm:pt>
    <dgm:pt modelId="{57766D89-4CA3-40F7-A04F-8F0B2F6F0A66}" type="pres">
      <dgm:prSet presAssocID="{9EBD33F9-3BB5-4492-B891-264109C41282}" presName="sp" presStyleCnt="0"/>
      <dgm:spPr/>
    </dgm:pt>
    <dgm:pt modelId="{E256D50F-166A-4BFC-BDB7-F5713A4C8F7A}" type="pres">
      <dgm:prSet presAssocID="{701D9C74-49C2-468F-BC39-AA01871F0202}" presName="linNode" presStyleCnt="0"/>
      <dgm:spPr/>
    </dgm:pt>
    <dgm:pt modelId="{FC5512C7-32B9-4B5B-BA1E-2A64B460A141}" type="pres">
      <dgm:prSet presAssocID="{701D9C74-49C2-468F-BC39-AA01871F0202}" presName="parentText" presStyleLbl="node1" presStyleIdx="1" presStyleCnt="6">
        <dgm:presLayoutVars>
          <dgm:chMax val="1"/>
          <dgm:bulletEnabled val="1"/>
        </dgm:presLayoutVars>
      </dgm:prSet>
      <dgm:spPr/>
    </dgm:pt>
    <dgm:pt modelId="{798A8370-E6BC-4D31-BF90-9A251C145EC5}" type="pres">
      <dgm:prSet presAssocID="{9AEE7093-2948-412E-8DDA-014B2FFC7DA8}" presName="sp" presStyleCnt="0"/>
      <dgm:spPr/>
    </dgm:pt>
    <dgm:pt modelId="{228E7860-2A70-45A4-B072-6F9F0E4384C8}" type="pres">
      <dgm:prSet presAssocID="{A12B1149-184C-43A1-9730-22C9C86B7D87}" presName="linNode" presStyleCnt="0"/>
      <dgm:spPr/>
    </dgm:pt>
    <dgm:pt modelId="{AC29B714-C95C-423C-A728-A6FDD299071F}" type="pres">
      <dgm:prSet presAssocID="{A12B1149-184C-43A1-9730-22C9C86B7D87}" presName="parentText" presStyleLbl="node1" presStyleIdx="2" presStyleCnt="6">
        <dgm:presLayoutVars>
          <dgm:chMax val="1"/>
          <dgm:bulletEnabled val="1"/>
        </dgm:presLayoutVars>
      </dgm:prSet>
      <dgm:spPr/>
    </dgm:pt>
    <dgm:pt modelId="{B6FEEEA9-5264-4B0D-A16F-27714C96E81F}" type="pres">
      <dgm:prSet presAssocID="{6B3F594A-3D98-48E0-81A5-E6186271F34C}" presName="sp" presStyleCnt="0"/>
      <dgm:spPr/>
    </dgm:pt>
    <dgm:pt modelId="{F5C28882-9721-46F5-B556-0AECA40D21DF}" type="pres">
      <dgm:prSet presAssocID="{1570996E-917F-455D-B88C-E0A8719A7DFF}" presName="linNode" presStyleCnt="0"/>
      <dgm:spPr/>
    </dgm:pt>
    <dgm:pt modelId="{41D89DAE-04B7-4D03-AFF8-A28EACF1E1E0}" type="pres">
      <dgm:prSet presAssocID="{1570996E-917F-455D-B88C-E0A8719A7DFF}" presName="parentText" presStyleLbl="node1" presStyleIdx="3" presStyleCnt="6">
        <dgm:presLayoutVars>
          <dgm:chMax val="1"/>
          <dgm:bulletEnabled val="1"/>
        </dgm:presLayoutVars>
      </dgm:prSet>
      <dgm:spPr/>
    </dgm:pt>
    <dgm:pt modelId="{FB8BFD47-7DB0-44FF-910F-943916525AD9}" type="pres">
      <dgm:prSet presAssocID="{EF5E131F-062C-4B6C-8868-AB23561599B3}" presName="sp" presStyleCnt="0"/>
      <dgm:spPr/>
    </dgm:pt>
    <dgm:pt modelId="{467EF175-3027-4F4A-9D2C-301C3C6690AD}" type="pres">
      <dgm:prSet presAssocID="{9F179B0D-F550-468A-B950-6D6D7B1862D0}" presName="linNode" presStyleCnt="0"/>
      <dgm:spPr/>
    </dgm:pt>
    <dgm:pt modelId="{DD31AEC5-EDC9-4A44-943B-DA612923AFBA}" type="pres">
      <dgm:prSet presAssocID="{9F179B0D-F550-468A-B950-6D6D7B1862D0}" presName="parentText" presStyleLbl="node1" presStyleIdx="4" presStyleCnt="6">
        <dgm:presLayoutVars>
          <dgm:chMax val="1"/>
          <dgm:bulletEnabled val="1"/>
        </dgm:presLayoutVars>
      </dgm:prSet>
      <dgm:spPr/>
    </dgm:pt>
    <dgm:pt modelId="{0DEC8567-65D6-48E8-96B0-E705B186FFAB}" type="pres">
      <dgm:prSet presAssocID="{BD2A02FD-1824-4EDF-A645-AD52378481BE}" presName="sp" presStyleCnt="0"/>
      <dgm:spPr/>
    </dgm:pt>
    <dgm:pt modelId="{53748BAC-B567-47E6-BE5B-20AD21866E14}" type="pres">
      <dgm:prSet presAssocID="{9812187C-E2D5-4E2C-A475-EB88D9922233}" presName="linNode" presStyleCnt="0"/>
      <dgm:spPr/>
    </dgm:pt>
    <dgm:pt modelId="{FE339CD1-F4BB-4063-B877-931DCEB3BE4A}" type="pres">
      <dgm:prSet presAssocID="{9812187C-E2D5-4E2C-A475-EB88D9922233}" presName="parentText" presStyleLbl="node1" presStyleIdx="5" presStyleCnt="6">
        <dgm:presLayoutVars>
          <dgm:chMax val="1"/>
          <dgm:bulletEnabled val="1"/>
        </dgm:presLayoutVars>
      </dgm:prSet>
      <dgm:spPr/>
    </dgm:pt>
  </dgm:ptLst>
  <dgm:cxnLst>
    <dgm:cxn modelId="{D5D02006-02AC-4EF8-AC9E-1279B800E75B}" srcId="{560CFFC7-0742-4BB5-8238-612271853755}" destId="{A12B1149-184C-43A1-9730-22C9C86B7D87}" srcOrd="2" destOrd="0" parTransId="{28FD8F0F-0658-4C69-9DD2-798A14681634}" sibTransId="{6B3F594A-3D98-48E0-81A5-E6186271F34C}"/>
    <dgm:cxn modelId="{EC87370F-1681-4D15-8FC8-4F79DED12ED8}" type="presOf" srcId="{A12B1149-184C-43A1-9730-22C9C86B7D87}" destId="{AC29B714-C95C-423C-A728-A6FDD299071F}" srcOrd="0" destOrd="0" presId="urn:microsoft.com/office/officeart/2005/8/layout/vList5"/>
    <dgm:cxn modelId="{3DB7B717-2E67-4817-8C50-C6F577552DE8}" srcId="{560CFFC7-0742-4BB5-8238-612271853755}" destId="{9F179B0D-F550-468A-B950-6D6D7B1862D0}" srcOrd="4" destOrd="0" parTransId="{584DC449-F7D9-4D84-B82D-1970EE9F5BCE}" sibTransId="{BD2A02FD-1824-4EDF-A645-AD52378481BE}"/>
    <dgm:cxn modelId="{0EC7162F-6E46-4C41-B81B-E22061F5CE02}" srcId="{560CFFC7-0742-4BB5-8238-612271853755}" destId="{1570996E-917F-455D-B88C-E0A8719A7DFF}" srcOrd="3" destOrd="0" parTransId="{DA3974D1-DD0C-4836-882B-F36A948CF268}" sibTransId="{EF5E131F-062C-4B6C-8868-AB23561599B3}"/>
    <dgm:cxn modelId="{B5784761-5534-47AB-A5BC-E67FEB2D7EA4}" type="presOf" srcId="{53D65081-D6C1-4E03-BB5E-37A04BC74E95}" destId="{3A5FD883-F15C-4D32-BE6F-51A72F50C9D6}" srcOrd="0" destOrd="0" presId="urn:microsoft.com/office/officeart/2005/8/layout/vList5"/>
    <dgm:cxn modelId="{9E223F47-91A1-4D80-8BDE-8CB7C6DEB8BD}" srcId="{560CFFC7-0742-4BB5-8238-612271853755}" destId="{701D9C74-49C2-468F-BC39-AA01871F0202}" srcOrd="1" destOrd="0" parTransId="{0BE8B0B1-C85E-4ADE-BE22-B877479DC10B}" sibTransId="{9AEE7093-2948-412E-8DDA-014B2FFC7DA8}"/>
    <dgm:cxn modelId="{B73FF374-4C9D-4725-8FDB-F4002763AE0F}" type="presOf" srcId="{9F179B0D-F550-468A-B950-6D6D7B1862D0}" destId="{DD31AEC5-EDC9-4A44-943B-DA612923AFBA}" srcOrd="0" destOrd="0" presId="urn:microsoft.com/office/officeart/2005/8/layout/vList5"/>
    <dgm:cxn modelId="{46DAE48B-D7C8-4295-B9E8-617C1307A307}" srcId="{560CFFC7-0742-4BB5-8238-612271853755}" destId="{53D65081-D6C1-4E03-BB5E-37A04BC74E95}" srcOrd="0" destOrd="0" parTransId="{272D328A-4657-47AE-ACC7-B1612DBDA40C}" sibTransId="{9EBD33F9-3BB5-4492-B891-264109C41282}"/>
    <dgm:cxn modelId="{3E92E190-BA83-4FAD-9A22-0F53953DE001}" type="presOf" srcId="{560CFFC7-0742-4BB5-8238-612271853755}" destId="{DC880A92-3AC7-4A05-8A1B-844BA18A4A9B}" srcOrd="0" destOrd="0" presId="urn:microsoft.com/office/officeart/2005/8/layout/vList5"/>
    <dgm:cxn modelId="{C99E0D98-46A0-413C-BF71-19088B5E8F97}" type="presOf" srcId="{1570996E-917F-455D-B88C-E0A8719A7DFF}" destId="{41D89DAE-04B7-4D03-AFF8-A28EACF1E1E0}" srcOrd="0" destOrd="0" presId="urn:microsoft.com/office/officeart/2005/8/layout/vList5"/>
    <dgm:cxn modelId="{8D5AF9BC-0535-4F83-8C76-4D3D938FBB42}" type="presOf" srcId="{701D9C74-49C2-468F-BC39-AA01871F0202}" destId="{FC5512C7-32B9-4B5B-BA1E-2A64B460A141}" srcOrd="0" destOrd="0" presId="urn:microsoft.com/office/officeart/2005/8/layout/vList5"/>
    <dgm:cxn modelId="{CE692AD2-E873-43BB-8EDC-F429EF4179C2}" type="presOf" srcId="{9812187C-E2D5-4E2C-A475-EB88D9922233}" destId="{FE339CD1-F4BB-4063-B877-931DCEB3BE4A}" srcOrd="0" destOrd="0" presId="urn:microsoft.com/office/officeart/2005/8/layout/vList5"/>
    <dgm:cxn modelId="{058F2EF4-5F07-4FF4-9F80-3838ECAF4427}" srcId="{560CFFC7-0742-4BB5-8238-612271853755}" destId="{9812187C-E2D5-4E2C-A475-EB88D9922233}" srcOrd="5" destOrd="0" parTransId="{16B53EC9-C220-4FBA-A5D4-1DB613A0CA13}" sibTransId="{F1C39BCA-5EBD-4A04-A1B1-4527236EBC88}"/>
    <dgm:cxn modelId="{2D90875B-F84F-4235-A42D-0FD52F2458BE}" type="presParOf" srcId="{DC880A92-3AC7-4A05-8A1B-844BA18A4A9B}" destId="{599F7AFB-DF11-4C82-81BC-83A7154705B1}" srcOrd="0" destOrd="0" presId="urn:microsoft.com/office/officeart/2005/8/layout/vList5"/>
    <dgm:cxn modelId="{A5F1F65A-1616-4D8B-B4C6-809E2C675297}" type="presParOf" srcId="{599F7AFB-DF11-4C82-81BC-83A7154705B1}" destId="{3A5FD883-F15C-4D32-BE6F-51A72F50C9D6}" srcOrd="0" destOrd="0" presId="urn:microsoft.com/office/officeart/2005/8/layout/vList5"/>
    <dgm:cxn modelId="{DB1140DE-1F99-4BAC-AEF4-8EA6F1A95A8B}" type="presParOf" srcId="{DC880A92-3AC7-4A05-8A1B-844BA18A4A9B}" destId="{57766D89-4CA3-40F7-A04F-8F0B2F6F0A66}" srcOrd="1" destOrd="0" presId="urn:microsoft.com/office/officeart/2005/8/layout/vList5"/>
    <dgm:cxn modelId="{3620A16A-DFCC-4DD0-814F-DF928BC4AA53}" type="presParOf" srcId="{DC880A92-3AC7-4A05-8A1B-844BA18A4A9B}" destId="{E256D50F-166A-4BFC-BDB7-F5713A4C8F7A}" srcOrd="2" destOrd="0" presId="urn:microsoft.com/office/officeart/2005/8/layout/vList5"/>
    <dgm:cxn modelId="{C7FDFE45-50C1-405A-9EBA-967A756123B1}" type="presParOf" srcId="{E256D50F-166A-4BFC-BDB7-F5713A4C8F7A}" destId="{FC5512C7-32B9-4B5B-BA1E-2A64B460A141}" srcOrd="0" destOrd="0" presId="urn:microsoft.com/office/officeart/2005/8/layout/vList5"/>
    <dgm:cxn modelId="{E835476F-3D20-468D-8FFF-6DFFD5D32FAC}" type="presParOf" srcId="{DC880A92-3AC7-4A05-8A1B-844BA18A4A9B}" destId="{798A8370-E6BC-4D31-BF90-9A251C145EC5}" srcOrd="3" destOrd="0" presId="urn:microsoft.com/office/officeart/2005/8/layout/vList5"/>
    <dgm:cxn modelId="{93529995-1627-419A-BB27-D3A68092D409}" type="presParOf" srcId="{DC880A92-3AC7-4A05-8A1B-844BA18A4A9B}" destId="{228E7860-2A70-45A4-B072-6F9F0E4384C8}" srcOrd="4" destOrd="0" presId="urn:microsoft.com/office/officeart/2005/8/layout/vList5"/>
    <dgm:cxn modelId="{790FB7B0-EEF7-4CFF-B8DD-99DBC4464015}" type="presParOf" srcId="{228E7860-2A70-45A4-B072-6F9F0E4384C8}" destId="{AC29B714-C95C-423C-A728-A6FDD299071F}" srcOrd="0" destOrd="0" presId="urn:microsoft.com/office/officeart/2005/8/layout/vList5"/>
    <dgm:cxn modelId="{AB79BBC2-704F-40D0-BB27-AC5B7F849619}" type="presParOf" srcId="{DC880A92-3AC7-4A05-8A1B-844BA18A4A9B}" destId="{B6FEEEA9-5264-4B0D-A16F-27714C96E81F}" srcOrd="5" destOrd="0" presId="urn:microsoft.com/office/officeart/2005/8/layout/vList5"/>
    <dgm:cxn modelId="{A70ED9C8-E619-4061-A9F2-0AA9DAEACB4B}" type="presParOf" srcId="{DC880A92-3AC7-4A05-8A1B-844BA18A4A9B}" destId="{F5C28882-9721-46F5-B556-0AECA40D21DF}" srcOrd="6" destOrd="0" presId="urn:microsoft.com/office/officeart/2005/8/layout/vList5"/>
    <dgm:cxn modelId="{4DFA5D6C-424B-4B4A-98E7-6945B6A89A67}" type="presParOf" srcId="{F5C28882-9721-46F5-B556-0AECA40D21DF}" destId="{41D89DAE-04B7-4D03-AFF8-A28EACF1E1E0}" srcOrd="0" destOrd="0" presId="urn:microsoft.com/office/officeart/2005/8/layout/vList5"/>
    <dgm:cxn modelId="{BBEAF299-27E9-4946-ADD1-5F578A06EAC6}" type="presParOf" srcId="{DC880A92-3AC7-4A05-8A1B-844BA18A4A9B}" destId="{FB8BFD47-7DB0-44FF-910F-943916525AD9}" srcOrd="7" destOrd="0" presId="urn:microsoft.com/office/officeart/2005/8/layout/vList5"/>
    <dgm:cxn modelId="{FB8B9E06-463F-48B9-A0DE-D7846F63E7D3}" type="presParOf" srcId="{DC880A92-3AC7-4A05-8A1B-844BA18A4A9B}" destId="{467EF175-3027-4F4A-9D2C-301C3C6690AD}" srcOrd="8" destOrd="0" presId="urn:microsoft.com/office/officeart/2005/8/layout/vList5"/>
    <dgm:cxn modelId="{C6A650B9-B1DA-4E86-83AF-190B355DB95B}" type="presParOf" srcId="{467EF175-3027-4F4A-9D2C-301C3C6690AD}" destId="{DD31AEC5-EDC9-4A44-943B-DA612923AFBA}" srcOrd="0" destOrd="0" presId="urn:microsoft.com/office/officeart/2005/8/layout/vList5"/>
    <dgm:cxn modelId="{AE6F2125-F1F1-409D-8ED6-41C506EDCF70}" type="presParOf" srcId="{DC880A92-3AC7-4A05-8A1B-844BA18A4A9B}" destId="{0DEC8567-65D6-48E8-96B0-E705B186FFAB}" srcOrd="9" destOrd="0" presId="urn:microsoft.com/office/officeart/2005/8/layout/vList5"/>
    <dgm:cxn modelId="{BAB3B789-2B17-4A9A-85A8-E2531458255C}" type="presParOf" srcId="{DC880A92-3AC7-4A05-8A1B-844BA18A4A9B}" destId="{53748BAC-B567-47E6-BE5B-20AD21866E14}" srcOrd="10" destOrd="0" presId="urn:microsoft.com/office/officeart/2005/8/layout/vList5"/>
    <dgm:cxn modelId="{E393BFC7-3110-438D-97EB-A2ABBDADD04F}" type="presParOf" srcId="{53748BAC-B567-47E6-BE5B-20AD21866E14}" destId="{FE339CD1-F4BB-4063-B877-931DCEB3BE4A}"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959EEB0-B009-4E89-9100-F79B29A8D7F7}" type="doc">
      <dgm:prSet loTypeId="urn:microsoft.com/office/officeart/2005/8/layout/hierarchy3" loCatId="hierarchy" qsTypeId="urn:microsoft.com/office/officeart/2005/8/quickstyle/simple1" qsCatId="simple" csTypeId="urn:microsoft.com/office/officeart/2005/8/colors/accent0_1" csCatId="mainScheme"/>
      <dgm:spPr/>
      <dgm:t>
        <a:bodyPr/>
        <a:lstStyle/>
        <a:p>
          <a:endParaRPr lang="en-US"/>
        </a:p>
      </dgm:t>
    </dgm:pt>
    <dgm:pt modelId="{272A80FF-030F-41A9-8918-048FFC7A5548}">
      <dgm:prSet/>
      <dgm:spPr/>
      <dgm:t>
        <a:bodyPr/>
        <a:lstStyle/>
        <a:p>
          <a:r>
            <a:rPr lang="en-GB" b="0" i="0"/>
            <a:t>The data sample population for the research topic "Student satisfaction with online learning" would typically consist of students who have experienced online learning.</a:t>
          </a:r>
          <a:endParaRPr lang="en-US"/>
        </a:p>
      </dgm:t>
    </dgm:pt>
    <dgm:pt modelId="{018C353D-05C1-412F-9511-D820DF692FF7}" type="parTrans" cxnId="{09107759-067D-4645-B492-35D28649A875}">
      <dgm:prSet/>
      <dgm:spPr/>
      <dgm:t>
        <a:bodyPr/>
        <a:lstStyle/>
        <a:p>
          <a:endParaRPr lang="en-US"/>
        </a:p>
      </dgm:t>
    </dgm:pt>
    <dgm:pt modelId="{05E138F0-6D67-42E9-9D85-75AA817382AA}" type="sibTrans" cxnId="{09107759-067D-4645-B492-35D28649A875}">
      <dgm:prSet/>
      <dgm:spPr/>
      <dgm:t>
        <a:bodyPr/>
        <a:lstStyle/>
        <a:p>
          <a:endParaRPr lang="en-US"/>
        </a:p>
      </dgm:t>
    </dgm:pt>
    <dgm:pt modelId="{718F3F27-9714-4F92-8A29-79EBB2E91AA2}" type="pres">
      <dgm:prSet presAssocID="{D959EEB0-B009-4E89-9100-F79B29A8D7F7}" presName="diagram" presStyleCnt="0">
        <dgm:presLayoutVars>
          <dgm:chPref val="1"/>
          <dgm:dir/>
          <dgm:animOne val="branch"/>
          <dgm:animLvl val="lvl"/>
          <dgm:resizeHandles/>
        </dgm:presLayoutVars>
      </dgm:prSet>
      <dgm:spPr/>
    </dgm:pt>
    <dgm:pt modelId="{18FAA532-D9EA-4706-ADE8-7C96055A4A28}" type="pres">
      <dgm:prSet presAssocID="{272A80FF-030F-41A9-8918-048FFC7A5548}" presName="root" presStyleCnt="0"/>
      <dgm:spPr/>
    </dgm:pt>
    <dgm:pt modelId="{47D8DCE7-E239-42B1-A6A6-2B1438469951}" type="pres">
      <dgm:prSet presAssocID="{272A80FF-030F-41A9-8918-048FFC7A5548}" presName="rootComposite" presStyleCnt="0"/>
      <dgm:spPr/>
    </dgm:pt>
    <dgm:pt modelId="{ADB71473-330B-4B9C-996F-4E414087304C}" type="pres">
      <dgm:prSet presAssocID="{272A80FF-030F-41A9-8918-048FFC7A5548}" presName="rootText" presStyleLbl="node1" presStyleIdx="0" presStyleCnt="1"/>
      <dgm:spPr/>
    </dgm:pt>
    <dgm:pt modelId="{E2627FAC-8292-4E4B-AD8B-8A0076A6A733}" type="pres">
      <dgm:prSet presAssocID="{272A80FF-030F-41A9-8918-048FFC7A5548}" presName="rootConnector" presStyleLbl="node1" presStyleIdx="0" presStyleCnt="1"/>
      <dgm:spPr/>
    </dgm:pt>
    <dgm:pt modelId="{64EC8893-38C4-47A4-93E3-56949FCB2973}" type="pres">
      <dgm:prSet presAssocID="{272A80FF-030F-41A9-8918-048FFC7A5548}" presName="childShape" presStyleCnt="0"/>
      <dgm:spPr/>
    </dgm:pt>
  </dgm:ptLst>
  <dgm:cxnLst>
    <dgm:cxn modelId="{D5A4EA60-9009-4C20-9DD7-D8BC99A974AD}" type="presOf" srcId="{272A80FF-030F-41A9-8918-048FFC7A5548}" destId="{ADB71473-330B-4B9C-996F-4E414087304C}" srcOrd="0" destOrd="0" presId="urn:microsoft.com/office/officeart/2005/8/layout/hierarchy3"/>
    <dgm:cxn modelId="{36344B54-23E1-4FFB-A2E7-CB6F7CEA0790}" type="presOf" srcId="{D959EEB0-B009-4E89-9100-F79B29A8D7F7}" destId="{718F3F27-9714-4F92-8A29-79EBB2E91AA2}" srcOrd="0" destOrd="0" presId="urn:microsoft.com/office/officeart/2005/8/layout/hierarchy3"/>
    <dgm:cxn modelId="{09107759-067D-4645-B492-35D28649A875}" srcId="{D959EEB0-B009-4E89-9100-F79B29A8D7F7}" destId="{272A80FF-030F-41A9-8918-048FFC7A5548}" srcOrd="0" destOrd="0" parTransId="{018C353D-05C1-412F-9511-D820DF692FF7}" sibTransId="{05E138F0-6D67-42E9-9D85-75AA817382AA}"/>
    <dgm:cxn modelId="{4F1D339A-3022-43A5-B076-ADEE3F6DCE7C}" type="presOf" srcId="{272A80FF-030F-41A9-8918-048FFC7A5548}" destId="{E2627FAC-8292-4E4B-AD8B-8A0076A6A733}" srcOrd="1" destOrd="0" presId="urn:microsoft.com/office/officeart/2005/8/layout/hierarchy3"/>
    <dgm:cxn modelId="{E0780DEB-2053-4864-A9D1-17085A1685A6}" type="presParOf" srcId="{718F3F27-9714-4F92-8A29-79EBB2E91AA2}" destId="{18FAA532-D9EA-4706-ADE8-7C96055A4A28}" srcOrd="0" destOrd="0" presId="urn:microsoft.com/office/officeart/2005/8/layout/hierarchy3"/>
    <dgm:cxn modelId="{639E85CC-3D27-4ADF-86B0-845F917E475E}" type="presParOf" srcId="{18FAA532-D9EA-4706-ADE8-7C96055A4A28}" destId="{47D8DCE7-E239-42B1-A6A6-2B1438469951}" srcOrd="0" destOrd="0" presId="urn:microsoft.com/office/officeart/2005/8/layout/hierarchy3"/>
    <dgm:cxn modelId="{E595EB7B-EE83-4C5B-8B43-D73CEB0EF25E}" type="presParOf" srcId="{47D8DCE7-E239-42B1-A6A6-2B1438469951}" destId="{ADB71473-330B-4B9C-996F-4E414087304C}" srcOrd="0" destOrd="0" presId="urn:microsoft.com/office/officeart/2005/8/layout/hierarchy3"/>
    <dgm:cxn modelId="{8883A070-720B-4EE3-BAAD-694CA2A2183D}" type="presParOf" srcId="{47D8DCE7-E239-42B1-A6A6-2B1438469951}" destId="{E2627FAC-8292-4E4B-AD8B-8A0076A6A733}" srcOrd="1" destOrd="0" presId="urn:microsoft.com/office/officeart/2005/8/layout/hierarchy3"/>
    <dgm:cxn modelId="{16454EA6-557B-41F3-B0E5-B45F58CEBCDD}" type="presParOf" srcId="{18FAA532-D9EA-4706-ADE8-7C96055A4A28}" destId="{64EC8893-38C4-47A4-93E3-56949FCB2973}"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C4340DE-AB37-4921-B878-C1C368AE6150}"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US"/>
        </a:p>
      </dgm:t>
    </dgm:pt>
    <dgm:pt modelId="{39642E75-4AD1-401D-9E08-9780B5B72244}">
      <dgm:prSet/>
      <dgm:spPr/>
      <dgm:t>
        <a:bodyPr/>
        <a:lstStyle/>
        <a:p>
          <a:r>
            <a:rPr lang="en-US" b="0" i="0" dirty="0"/>
            <a:t>Educational Level- High School Students</a:t>
          </a:r>
          <a:endParaRPr lang="en-US" dirty="0"/>
        </a:p>
      </dgm:t>
    </dgm:pt>
    <dgm:pt modelId="{280EC14B-6868-4A40-A7CD-3D15F87C4CBF}" type="parTrans" cxnId="{1382EE33-D777-4511-87DB-53378CC811DA}">
      <dgm:prSet/>
      <dgm:spPr/>
      <dgm:t>
        <a:bodyPr/>
        <a:lstStyle/>
        <a:p>
          <a:endParaRPr lang="en-US"/>
        </a:p>
      </dgm:t>
    </dgm:pt>
    <dgm:pt modelId="{B9D71A1C-4FBB-4A0D-9381-EEE2EAD7D756}" type="sibTrans" cxnId="{1382EE33-D777-4511-87DB-53378CC811DA}">
      <dgm:prSet/>
      <dgm:spPr/>
      <dgm:t>
        <a:bodyPr/>
        <a:lstStyle/>
        <a:p>
          <a:endParaRPr lang="en-US"/>
        </a:p>
      </dgm:t>
    </dgm:pt>
    <dgm:pt modelId="{EE79EEF9-75BE-45F2-B44A-727351DB8160}">
      <dgm:prSet/>
      <dgm:spPr/>
      <dgm:t>
        <a:bodyPr/>
        <a:lstStyle/>
        <a:p>
          <a:r>
            <a:rPr lang="en-US" b="0" i="0" dirty="0"/>
            <a:t>Geographic Location- UK</a:t>
          </a:r>
          <a:endParaRPr lang="en-US" dirty="0"/>
        </a:p>
      </dgm:t>
    </dgm:pt>
    <dgm:pt modelId="{ADB55933-8EF3-4F69-AA55-5B621988DEF0}" type="parTrans" cxnId="{D32F3A46-9B5E-4E3F-BA29-5E3302DE7F80}">
      <dgm:prSet/>
      <dgm:spPr/>
      <dgm:t>
        <a:bodyPr/>
        <a:lstStyle/>
        <a:p>
          <a:endParaRPr lang="en-US"/>
        </a:p>
      </dgm:t>
    </dgm:pt>
    <dgm:pt modelId="{0F75C882-B7E4-48DA-9BE8-25B55E16B89B}" type="sibTrans" cxnId="{D32F3A46-9B5E-4E3F-BA29-5E3302DE7F80}">
      <dgm:prSet/>
      <dgm:spPr/>
      <dgm:t>
        <a:bodyPr/>
        <a:lstStyle/>
        <a:p>
          <a:endParaRPr lang="en-US"/>
        </a:p>
      </dgm:t>
    </dgm:pt>
    <dgm:pt modelId="{03017E48-69B0-436B-BA49-25EA1E9D3A49}">
      <dgm:prSet/>
      <dgm:spPr/>
      <dgm:t>
        <a:bodyPr/>
        <a:lstStyle/>
        <a:p>
          <a:r>
            <a:rPr lang="en-US" b="0" i="0" dirty="0"/>
            <a:t>Demographic Characteristics- Students</a:t>
          </a:r>
          <a:endParaRPr lang="en-US" dirty="0"/>
        </a:p>
      </dgm:t>
    </dgm:pt>
    <dgm:pt modelId="{14A12C7D-1C84-41BF-B7E8-BC2A6492377C}" type="parTrans" cxnId="{D35C639D-E44C-4588-B5DA-EC859CD3B679}">
      <dgm:prSet/>
      <dgm:spPr/>
      <dgm:t>
        <a:bodyPr/>
        <a:lstStyle/>
        <a:p>
          <a:endParaRPr lang="en-US"/>
        </a:p>
      </dgm:t>
    </dgm:pt>
    <dgm:pt modelId="{9F75B793-1F8E-4A29-A61F-0BD7E3414842}" type="sibTrans" cxnId="{D35C639D-E44C-4588-B5DA-EC859CD3B679}">
      <dgm:prSet/>
      <dgm:spPr/>
      <dgm:t>
        <a:bodyPr/>
        <a:lstStyle/>
        <a:p>
          <a:endParaRPr lang="en-US"/>
        </a:p>
      </dgm:t>
    </dgm:pt>
    <dgm:pt modelId="{964ACE1D-05A2-4271-A296-C9A2F1B199AF}">
      <dgm:prSet/>
      <dgm:spPr/>
      <dgm:t>
        <a:bodyPr/>
        <a:lstStyle/>
        <a:p>
          <a:r>
            <a:rPr lang="en-US" b="0" i="0" dirty="0"/>
            <a:t>Online Learning Experience- Experience with online classes</a:t>
          </a:r>
          <a:endParaRPr lang="en-US" dirty="0"/>
        </a:p>
      </dgm:t>
    </dgm:pt>
    <dgm:pt modelId="{9AE6B8FE-47E4-4404-AF48-F84C688057B8}" type="parTrans" cxnId="{3573D7BB-8D83-4BD6-8678-A57134025CAC}">
      <dgm:prSet/>
      <dgm:spPr/>
      <dgm:t>
        <a:bodyPr/>
        <a:lstStyle/>
        <a:p>
          <a:endParaRPr lang="en-US"/>
        </a:p>
      </dgm:t>
    </dgm:pt>
    <dgm:pt modelId="{C3BA4EFD-E52E-40E0-BD9A-6721C0D22ADA}" type="sibTrans" cxnId="{3573D7BB-8D83-4BD6-8678-A57134025CAC}">
      <dgm:prSet/>
      <dgm:spPr/>
      <dgm:t>
        <a:bodyPr/>
        <a:lstStyle/>
        <a:p>
          <a:endParaRPr lang="en-US"/>
        </a:p>
      </dgm:t>
    </dgm:pt>
    <dgm:pt modelId="{5AC32EFE-7B30-43AB-9F0C-B4E5FE1244EA}">
      <dgm:prSet/>
      <dgm:spPr/>
      <dgm:t>
        <a:bodyPr/>
        <a:lstStyle/>
        <a:p>
          <a:r>
            <a:rPr lang="en-US" b="0" i="0" dirty="0"/>
            <a:t>Sample Size- 50</a:t>
          </a:r>
          <a:endParaRPr lang="en-US" dirty="0"/>
        </a:p>
      </dgm:t>
    </dgm:pt>
    <dgm:pt modelId="{1353542B-7D74-4EE2-8BFB-19E120655365}" type="parTrans" cxnId="{15944DCB-84DE-4047-B1FF-104CDAB7D484}">
      <dgm:prSet/>
      <dgm:spPr/>
      <dgm:t>
        <a:bodyPr/>
        <a:lstStyle/>
        <a:p>
          <a:endParaRPr lang="en-US"/>
        </a:p>
      </dgm:t>
    </dgm:pt>
    <dgm:pt modelId="{589081BB-8EEA-473A-95B5-99E7948906CC}" type="sibTrans" cxnId="{15944DCB-84DE-4047-B1FF-104CDAB7D484}">
      <dgm:prSet/>
      <dgm:spPr/>
      <dgm:t>
        <a:bodyPr/>
        <a:lstStyle/>
        <a:p>
          <a:endParaRPr lang="en-US"/>
        </a:p>
      </dgm:t>
    </dgm:pt>
    <dgm:pt modelId="{7884453F-3CC2-445A-85EE-247755C107FD}" type="pres">
      <dgm:prSet presAssocID="{FC4340DE-AB37-4921-B878-C1C368AE6150}" presName="linear" presStyleCnt="0">
        <dgm:presLayoutVars>
          <dgm:animLvl val="lvl"/>
          <dgm:resizeHandles val="exact"/>
        </dgm:presLayoutVars>
      </dgm:prSet>
      <dgm:spPr/>
    </dgm:pt>
    <dgm:pt modelId="{B537F67C-0675-4A96-A6AC-801929443061}" type="pres">
      <dgm:prSet presAssocID="{39642E75-4AD1-401D-9E08-9780B5B72244}" presName="parentText" presStyleLbl="node1" presStyleIdx="0" presStyleCnt="5">
        <dgm:presLayoutVars>
          <dgm:chMax val="0"/>
          <dgm:bulletEnabled val="1"/>
        </dgm:presLayoutVars>
      </dgm:prSet>
      <dgm:spPr/>
    </dgm:pt>
    <dgm:pt modelId="{3C9F3F82-F1AE-4EFD-9DDB-62DC3725936C}" type="pres">
      <dgm:prSet presAssocID="{B9D71A1C-4FBB-4A0D-9381-EEE2EAD7D756}" presName="spacer" presStyleCnt="0"/>
      <dgm:spPr/>
    </dgm:pt>
    <dgm:pt modelId="{BF3FDEC5-9E44-4FB1-8830-57A1E43B011F}" type="pres">
      <dgm:prSet presAssocID="{EE79EEF9-75BE-45F2-B44A-727351DB8160}" presName="parentText" presStyleLbl="node1" presStyleIdx="1" presStyleCnt="5">
        <dgm:presLayoutVars>
          <dgm:chMax val="0"/>
          <dgm:bulletEnabled val="1"/>
        </dgm:presLayoutVars>
      </dgm:prSet>
      <dgm:spPr/>
    </dgm:pt>
    <dgm:pt modelId="{5DEFB87B-D1BF-4E40-8FE1-692BD14F7296}" type="pres">
      <dgm:prSet presAssocID="{0F75C882-B7E4-48DA-9BE8-25B55E16B89B}" presName="spacer" presStyleCnt="0"/>
      <dgm:spPr/>
    </dgm:pt>
    <dgm:pt modelId="{E409C31E-DCDF-474B-8229-DD9E131B9064}" type="pres">
      <dgm:prSet presAssocID="{03017E48-69B0-436B-BA49-25EA1E9D3A49}" presName="parentText" presStyleLbl="node1" presStyleIdx="2" presStyleCnt="5">
        <dgm:presLayoutVars>
          <dgm:chMax val="0"/>
          <dgm:bulletEnabled val="1"/>
        </dgm:presLayoutVars>
      </dgm:prSet>
      <dgm:spPr/>
    </dgm:pt>
    <dgm:pt modelId="{4004E135-B6D8-40D8-ABC0-877208FE1C63}" type="pres">
      <dgm:prSet presAssocID="{9F75B793-1F8E-4A29-A61F-0BD7E3414842}" presName="spacer" presStyleCnt="0"/>
      <dgm:spPr/>
    </dgm:pt>
    <dgm:pt modelId="{020730A9-A602-4AE8-B843-37F4A520D649}" type="pres">
      <dgm:prSet presAssocID="{964ACE1D-05A2-4271-A296-C9A2F1B199AF}" presName="parentText" presStyleLbl="node1" presStyleIdx="3" presStyleCnt="5">
        <dgm:presLayoutVars>
          <dgm:chMax val="0"/>
          <dgm:bulletEnabled val="1"/>
        </dgm:presLayoutVars>
      </dgm:prSet>
      <dgm:spPr/>
    </dgm:pt>
    <dgm:pt modelId="{CD1906F5-ADD3-45E9-A601-DA9850B4C905}" type="pres">
      <dgm:prSet presAssocID="{C3BA4EFD-E52E-40E0-BD9A-6721C0D22ADA}" presName="spacer" presStyleCnt="0"/>
      <dgm:spPr/>
    </dgm:pt>
    <dgm:pt modelId="{247E3FCA-8288-4FD7-971D-F5029807A405}" type="pres">
      <dgm:prSet presAssocID="{5AC32EFE-7B30-43AB-9F0C-B4E5FE1244EA}" presName="parentText" presStyleLbl="node1" presStyleIdx="4" presStyleCnt="5">
        <dgm:presLayoutVars>
          <dgm:chMax val="0"/>
          <dgm:bulletEnabled val="1"/>
        </dgm:presLayoutVars>
      </dgm:prSet>
      <dgm:spPr/>
    </dgm:pt>
  </dgm:ptLst>
  <dgm:cxnLst>
    <dgm:cxn modelId="{723AEE23-91B7-42B1-9FF4-C3408D95C5F9}" type="presOf" srcId="{EE79EEF9-75BE-45F2-B44A-727351DB8160}" destId="{BF3FDEC5-9E44-4FB1-8830-57A1E43B011F}" srcOrd="0" destOrd="0" presId="urn:microsoft.com/office/officeart/2005/8/layout/vList2"/>
    <dgm:cxn modelId="{DE58CA26-A326-4C11-B249-4D4C8C9ADFAA}" type="presOf" srcId="{964ACE1D-05A2-4271-A296-C9A2F1B199AF}" destId="{020730A9-A602-4AE8-B843-37F4A520D649}" srcOrd="0" destOrd="0" presId="urn:microsoft.com/office/officeart/2005/8/layout/vList2"/>
    <dgm:cxn modelId="{1382EE33-D777-4511-87DB-53378CC811DA}" srcId="{FC4340DE-AB37-4921-B878-C1C368AE6150}" destId="{39642E75-4AD1-401D-9E08-9780B5B72244}" srcOrd="0" destOrd="0" parTransId="{280EC14B-6868-4A40-A7CD-3D15F87C4CBF}" sibTransId="{B9D71A1C-4FBB-4A0D-9381-EEE2EAD7D756}"/>
    <dgm:cxn modelId="{D32F3A46-9B5E-4E3F-BA29-5E3302DE7F80}" srcId="{FC4340DE-AB37-4921-B878-C1C368AE6150}" destId="{EE79EEF9-75BE-45F2-B44A-727351DB8160}" srcOrd="1" destOrd="0" parTransId="{ADB55933-8EF3-4F69-AA55-5B621988DEF0}" sibTransId="{0F75C882-B7E4-48DA-9BE8-25B55E16B89B}"/>
    <dgm:cxn modelId="{A8B74B46-86C6-4921-9E75-4571354B6EFF}" type="presOf" srcId="{39642E75-4AD1-401D-9E08-9780B5B72244}" destId="{B537F67C-0675-4A96-A6AC-801929443061}" srcOrd="0" destOrd="0" presId="urn:microsoft.com/office/officeart/2005/8/layout/vList2"/>
    <dgm:cxn modelId="{BA49EF54-4FCE-4493-A516-2DD357D1E44F}" type="presOf" srcId="{5AC32EFE-7B30-43AB-9F0C-B4E5FE1244EA}" destId="{247E3FCA-8288-4FD7-971D-F5029807A405}" srcOrd="0" destOrd="0" presId="urn:microsoft.com/office/officeart/2005/8/layout/vList2"/>
    <dgm:cxn modelId="{0279A45A-88B2-4150-A825-CA1F9CCC50B0}" type="presOf" srcId="{03017E48-69B0-436B-BA49-25EA1E9D3A49}" destId="{E409C31E-DCDF-474B-8229-DD9E131B9064}" srcOrd="0" destOrd="0" presId="urn:microsoft.com/office/officeart/2005/8/layout/vList2"/>
    <dgm:cxn modelId="{D35C639D-E44C-4588-B5DA-EC859CD3B679}" srcId="{FC4340DE-AB37-4921-B878-C1C368AE6150}" destId="{03017E48-69B0-436B-BA49-25EA1E9D3A49}" srcOrd="2" destOrd="0" parTransId="{14A12C7D-1C84-41BF-B7E8-BC2A6492377C}" sibTransId="{9F75B793-1F8E-4A29-A61F-0BD7E3414842}"/>
    <dgm:cxn modelId="{3573D7BB-8D83-4BD6-8678-A57134025CAC}" srcId="{FC4340DE-AB37-4921-B878-C1C368AE6150}" destId="{964ACE1D-05A2-4271-A296-C9A2F1B199AF}" srcOrd="3" destOrd="0" parTransId="{9AE6B8FE-47E4-4404-AF48-F84C688057B8}" sibTransId="{C3BA4EFD-E52E-40E0-BD9A-6721C0D22ADA}"/>
    <dgm:cxn modelId="{15944DCB-84DE-4047-B1FF-104CDAB7D484}" srcId="{FC4340DE-AB37-4921-B878-C1C368AE6150}" destId="{5AC32EFE-7B30-43AB-9F0C-B4E5FE1244EA}" srcOrd="4" destOrd="0" parTransId="{1353542B-7D74-4EE2-8BFB-19E120655365}" sibTransId="{589081BB-8EEA-473A-95B5-99E7948906CC}"/>
    <dgm:cxn modelId="{3D2DCDCB-CF65-4BEE-A6D5-C54B6589FA17}" type="presOf" srcId="{FC4340DE-AB37-4921-B878-C1C368AE6150}" destId="{7884453F-3CC2-445A-85EE-247755C107FD}" srcOrd="0" destOrd="0" presId="urn:microsoft.com/office/officeart/2005/8/layout/vList2"/>
    <dgm:cxn modelId="{56F89F31-9FB6-4850-A12B-8E2E8A79254F}" type="presParOf" srcId="{7884453F-3CC2-445A-85EE-247755C107FD}" destId="{B537F67C-0675-4A96-A6AC-801929443061}" srcOrd="0" destOrd="0" presId="urn:microsoft.com/office/officeart/2005/8/layout/vList2"/>
    <dgm:cxn modelId="{0D35ADEE-B65A-4642-89B5-C2B83283712A}" type="presParOf" srcId="{7884453F-3CC2-445A-85EE-247755C107FD}" destId="{3C9F3F82-F1AE-4EFD-9DDB-62DC3725936C}" srcOrd="1" destOrd="0" presId="urn:microsoft.com/office/officeart/2005/8/layout/vList2"/>
    <dgm:cxn modelId="{D88FC7FA-4BA0-40ED-973F-0B462FF63AE1}" type="presParOf" srcId="{7884453F-3CC2-445A-85EE-247755C107FD}" destId="{BF3FDEC5-9E44-4FB1-8830-57A1E43B011F}" srcOrd="2" destOrd="0" presId="urn:microsoft.com/office/officeart/2005/8/layout/vList2"/>
    <dgm:cxn modelId="{2F3B7EA3-0B21-463C-9DB2-28DC4EE12184}" type="presParOf" srcId="{7884453F-3CC2-445A-85EE-247755C107FD}" destId="{5DEFB87B-D1BF-4E40-8FE1-692BD14F7296}" srcOrd="3" destOrd="0" presId="urn:microsoft.com/office/officeart/2005/8/layout/vList2"/>
    <dgm:cxn modelId="{617E584E-9663-4356-997F-6927ACFDF8F5}" type="presParOf" srcId="{7884453F-3CC2-445A-85EE-247755C107FD}" destId="{E409C31E-DCDF-474B-8229-DD9E131B9064}" srcOrd="4" destOrd="0" presId="urn:microsoft.com/office/officeart/2005/8/layout/vList2"/>
    <dgm:cxn modelId="{18A9859B-E052-4326-8563-D3F7AD5DEEC8}" type="presParOf" srcId="{7884453F-3CC2-445A-85EE-247755C107FD}" destId="{4004E135-B6D8-40D8-ABC0-877208FE1C63}" srcOrd="5" destOrd="0" presId="urn:microsoft.com/office/officeart/2005/8/layout/vList2"/>
    <dgm:cxn modelId="{5553136A-F854-416D-B825-DD55F42742F4}" type="presParOf" srcId="{7884453F-3CC2-445A-85EE-247755C107FD}" destId="{020730A9-A602-4AE8-B843-37F4A520D649}" srcOrd="6" destOrd="0" presId="urn:microsoft.com/office/officeart/2005/8/layout/vList2"/>
    <dgm:cxn modelId="{6D3DE915-E802-433F-A867-9AA0A83C8EEB}" type="presParOf" srcId="{7884453F-3CC2-445A-85EE-247755C107FD}" destId="{CD1906F5-ADD3-45E9-A601-DA9850B4C905}" srcOrd="7" destOrd="0" presId="urn:microsoft.com/office/officeart/2005/8/layout/vList2"/>
    <dgm:cxn modelId="{37BED112-6236-4106-962D-43DF0998EE85}" type="presParOf" srcId="{7884453F-3CC2-445A-85EE-247755C107FD}" destId="{247E3FCA-8288-4FD7-971D-F5029807A40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2C8820-ABF5-4895-8F9B-E474229E652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B105376-EA92-401B-BDD3-6C1940D23B74}">
      <dgm:prSet/>
      <dgm:spPr/>
      <dgm:t>
        <a:bodyPr/>
        <a:lstStyle/>
        <a:p>
          <a:r>
            <a:rPr lang="en-US" b="0" i="0" dirty="0"/>
            <a:t>Test-Retest Reliability (Tourangeau, 2020)</a:t>
          </a:r>
          <a:endParaRPr lang="en-US" dirty="0"/>
        </a:p>
      </dgm:t>
    </dgm:pt>
    <dgm:pt modelId="{0D0B2E4B-74A4-4399-9CA1-939B26987CF8}" type="parTrans" cxnId="{616F1F64-7F7A-4179-AFD0-9308A875C4CE}">
      <dgm:prSet/>
      <dgm:spPr/>
      <dgm:t>
        <a:bodyPr/>
        <a:lstStyle/>
        <a:p>
          <a:endParaRPr lang="en-US"/>
        </a:p>
      </dgm:t>
    </dgm:pt>
    <dgm:pt modelId="{7A0A189D-E8BE-4D2C-9390-FDC0DEE97461}" type="sibTrans" cxnId="{616F1F64-7F7A-4179-AFD0-9308A875C4CE}">
      <dgm:prSet/>
      <dgm:spPr/>
      <dgm:t>
        <a:bodyPr/>
        <a:lstStyle/>
        <a:p>
          <a:endParaRPr lang="en-US"/>
        </a:p>
      </dgm:t>
    </dgm:pt>
    <dgm:pt modelId="{AD7FCA55-4AFC-4FA1-85FA-0D57D3FBED27}">
      <dgm:prSet/>
      <dgm:spPr/>
      <dgm:t>
        <a:bodyPr/>
        <a:lstStyle/>
        <a:p>
          <a:r>
            <a:rPr lang="en-US" b="0" i="0"/>
            <a:t>Internal Consistency Reliability</a:t>
          </a:r>
          <a:endParaRPr lang="en-US"/>
        </a:p>
      </dgm:t>
    </dgm:pt>
    <dgm:pt modelId="{5237A53A-AC2D-4430-8C48-CBDDC4E82846}" type="parTrans" cxnId="{CB8BFEA9-76B4-4EEC-BC19-0319F97F0BD4}">
      <dgm:prSet/>
      <dgm:spPr/>
      <dgm:t>
        <a:bodyPr/>
        <a:lstStyle/>
        <a:p>
          <a:endParaRPr lang="en-US"/>
        </a:p>
      </dgm:t>
    </dgm:pt>
    <dgm:pt modelId="{BA3EAD8B-8FB7-45CF-9CD8-2FBA0F801112}" type="sibTrans" cxnId="{CB8BFEA9-76B4-4EEC-BC19-0319F97F0BD4}">
      <dgm:prSet/>
      <dgm:spPr/>
      <dgm:t>
        <a:bodyPr/>
        <a:lstStyle/>
        <a:p>
          <a:endParaRPr lang="en-US"/>
        </a:p>
      </dgm:t>
    </dgm:pt>
    <dgm:pt modelId="{49D4452B-B216-4747-9789-B0ABA7B5FBC0}">
      <dgm:prSet/>
      <dgm:spPr/>
      <dgm:t>
        <a:bodyPr/>
        <a:lstStyle/>
        <a:p>
          <a:r>
            <a:rPr lang="en-US" b="0" i="0"/>
            <a:t>Item Analysis</a:t>
          </a:r>
          <a:endParaRPr lang="en-US"/>
        </a:p>
      </dgm:t>
    </dgm:pt>
    <dgm:pt modelId="{3B539312-97B7-43C1-8CF7-BD20A21BFFC5}" type="parTrans" cxnId="{629B79EF-8ABE-4D40-957B-49867DB87D4A}">
      <dgm:prSet/>
      <dgm:spPr/>
      <dgm:t>
        <a:bodyPr/>
        <a:lstStyle/>
        <a:p>
          <a:endParaRPr lang="en-US"/>
        </a:p>
      </dgm:t>
    </dgm:pt>
    <dgm:pt modelId="{7DF677BA-310D-4A7C-B00E-BD66C3B5483A}" type="sibTrans" cxnId="{629B79EF-8ABE-4D40-957B-49867DB87D4A}">
      <dgm:prSet/>
      <dgm:spPr/>
      <dgm:t>
        <a:bodyPr/>
        <a:lstStyle/>
        <a:p>
          <a:endParaRPr lang="en-US"/>
        </a:p>
      </dgm:t>
    </dgm:pt>
    <dgm:pt modelId="{39AF8623-D4AC-4769-8A2C-7FD3E9E0349C}" type="pres">
      <dgm:prSet presAssocID="{692C8820-ABF5-4895-8F9B-E474229E6524}" presName="linear" presStyleCnt="0">
        <dgm:presLayoutVars>
          <dgm:animLvl val="lvl"/>
          <dgm:resizeHandles val="exact"/>
        </dgm:presLayoutVars>
      </dgm:prSet>
      <dgm:spPr/>
    </dgm:pt>
    <dgm:pt modelId="{1F53A845-88B4-48B4-9958-33F85CAB99F8}" type="pres">
      <dgm:prSet presAssocID="{EB105376-EA92-401B-BDD3-6C1940D23B74}" presName="parentText" presStyleLbl="node1" presStyleIdx="0" presStyleCnt="3">
        <dgm:presLayoutVars>
          <dgm:chMax val="0"/>
          <dgm:bulletEnabled val="1"/>
        </dgm:presLayoutVars>
      </dgm:prSet>
      <dgm:spPr/>
    </dgm:pt>
    <dgm:pt modelId="{9A56C5DE-7FCA-4B2B-85CB-F220CF2E7D02}" type="pres">
      <dgm:prSet presAssocID="{7A0A189D-E8BE-4D2C-9390-FDC0DEE97461}" presName="spacer" presStyleCnt="0"/>
      <dgm:spPr/>
    </dgm:pt>
    <dgm:pt modelId="{D039BB22-0A1E-4410-A0FB-C9B95546E097}" type="pres">
      <dgm:prSet presAssocID="{AD7FCA55-4AFC-4FA1-85FA-0D57D3FBED27}" presName="parentText" presStyleLbl="node1" presStyleIdx="1" presStyleCnt="3">
        <dgm:presLayoutVars>
          <dgm:chMax val="0"/>
          <dgm:bulletEnabled val="1"/>
        </dgm:presLayoutVars>
      </dgm:prSet>
      <dgm:spPr/>
    </dgm:pt>
    <dgm:pt modelId="{FF7996FF-90D7-4DAD-BB2B-FF8D7AFD7B22}" type="pres">
      <dgm:prSet presAssocID="{BA3EAD8B-8FB7-45CF-9CD8-2FBA0F801112}" presName="spacer" presStyleCnt="0"/>
      <dgm:spPr/>
    </dgm:pt>
    <dgm:pt modelId="{91BD5D46-C5BE-4E45-8C84-177295F51BC3}" type="pres">
      <dgm:prSet presAssocID="{49D4452B-B216-4747-9789-B0ABA7B5FBC0}" presName="parentText" presStyleLbl="node1" presStyleIdx="2" presStyleCnt="3">
        <dgm:presLayoutVars>
          <dgm:chMax val="0"/>
          <dgm:bulletEnabled val="1"/>
        </dgm:presLayoutVars>
      </dgm:prSet>
      <dgm:spPr/>
    </dgm:pt>
  </dgm:ptLst>
  <dgm:cxnLst>
    <dgm:cxn modelId="{443FE363-CD88-47F7-92BF-3E3278B77D10}" type="presOf" srcId="{AD7FCA55-4AFC-4FA1-85FA-0D57D3FBED27}" destId="{D039BB22-0A1E-4410-A0FB-C9B95546E097}" srcOrd="0" destOrd="0" presId="urn:microsoft.com/office/officeart/2005/8/layout/vList2"/>
    <dgm:cxn modelId="{616F1F64-7F7A-4179-AFD0-9308A875C4CE}" srcId="{692C8820-ABF5-4895-8F9B-E474229E6524}" destId="{EB105376-EA92-401B-BDD3-6C1940D23B74}" srcOrd="0" destOrd="0" parTransId="{0D0B2E4B-74A4-4399-9CA1-939B26987CF8}" sibTransId="{7A0A189D-E8BE-4D2C-9390-FDC0DEE97461}"/>
    <dgm:cxn modelId="{A5D30B48-8336-454A-A7E8-82B1902C5E4D}" type="presOf" srcId="{692C8820-ABF5-4895-8F9B-E474229E6524}" destId="{39AF8623-D4AC-4769-8A2C-7FD3E9E0349C}" srcOrd="0" destOrd="0" presId="urn:microsoft.com/office/officeart/2005/8/layout/vList2"/>
    <dgm:cxn modelId="{8DB7FDA6-18DB-4788-896F-8FAB57CF5153}" type="presOf" srcId="{49D4452B-B216-4747-9789-B0ABA7B5FBC0}" destId="{91BD5D46-C5BE-4E45-8C84-177295F51BC3}" srcOrd="0" destOrd="0" presId="urn:microsoft.com/office/officeart/2005/8/layout/vList2"/>
    <dgm:cxn modelId="{CB8BFEA9-76B4-4EEC-BC19-0319F97F0BD4}" srcId="{692C8820-ABF5-4895-8F9B-E474229E6524}" destId="{AD7FCA55-4AFC-4FA1-85FA-0D57D3FBED27}" srcOrd="1" destOrd="0" parTransId="{5237A53A-AC2D-4430-8C48-CBDDC4E82846}" sibTransId="{BA3EAD8B-8FB7-45CF-9CD8-2FBA0F801112}"/>
    <dgm:cxn modelId="{BD1022BD-75C2-41C0-9911-50483A464352}" type="presOf" srcId="{EB105376-EA92-401B-BDD3-6C1940D23B74}" destId="{1F53A845-88B4-48B4-9958-33F85CAB99F8}" srcOrd="0" destOrd="0" presId="urn:microsoft.com/office/officeart/2005/8/layout/vList2"/>
    <dgm:cxn modelId="{629B79EF-8ABE-4D40-957B-49867DB87D4A}" srcId="{692C8820-ABF5-4895-8F9B-E474229E6524}" destId="{49D4452B-B216-4747-9789-B0ABA7B5FBC0}" srcOrd="2" destOrd="0" parTransId="{3B539312-97B7-43C1-8CF7-BD20A21BFFC5}" sibTransId="{7DF677BA-310D-4A7C-B00E-BD66C3B5483A}"/>
    <dgm:cxn modelId="{0C49604E-A9E7-4ACB-8B1A-7C7DEC06C2A4}" type="presParOf" srcId="{39AF8623-D4AC-4769-8A2C-7FD3E9E0349C}" destId="{1F53A845-88B4-48B4-9958-33F85CAB99F8}" srcOrd="0" destOrd="0" presId="urn:microsoft.com/office/officeart/2005/8/layout/vList2"/>
    <dgm:cxn modelId="{3AFDA442-CB79-418D-BC32-A643082F3B6C}" type="presParOf" srcId="{39AF8623-D4AC-4769-8A2C-7FD3E9E0349C}" destId="{9A56C5DE-7FCA-4B2B-85CB-F220CF2E7D02}" srcOrd="1" destOrd="0" presId="urn:microsoft.com/office/officeart/2005/8/layout/vList2"/>
    <dgm:cxn modelId="{5FB7404B-D121-4A55-B924-9C0F987547D5}" type="presParOf" srcId="{39AF8623-D4AC-4769-8A2C-7FD3E9E0349C}" destId="{D039BB22-0A1E-4410-A0FB-C9B95546E097}" srcOrd="2" destOrd="0" presId="urn:microsoft.com/office/officeart/2005/8/layout/vList2"/>
    <dgm:cxn modelId="{8FF41A71-A912-4803-B036-C66A7B783F35}" type="presParOf" srcId="{39AF8623-D4AC-4769-8A2C-7FD3E9E0349C}" destId="{FF7996FF-90D7-4DAD-BB2B-FF8D7AFD7B22}" srcOrd="3" destOrd="0" presId="urn:microsoft.com/office/officeart/2005/8/layout/vList2"/>
    <dgm:cxn modelId="{5D145B57-3C77-4805-9054-9FED77C57B24}" type="presParOf" srcId="{39AF8623-D4AC-4769-8A2C-7FD3E9E0349C}" destId="{91BD5D46-C5BE-4E45-8C84-177295F51B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92C8820-ABF5-4895-8F9B-E474229E652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B105376-EA92-401B-BDD3-6C1940D23B74}">
      <dgm:prSet/>
      <dgm:spPr/>
      <dgm:t>
        <a:bodyPr/>
        <a:lstStyle/>
        <a:p>
          <a:r>
            <a:rPr lang="en-US" b="0" i="0" dirty="0"/>
            <a:t>Pilot Testing</a:t>
          </a:r>
          <a:endParaRPr lang="en-US" dirty="0"/>
        </a:p>
      </dgm:t>
    </dgm:pt>
    <dgm:pt modelId="{0D0B2E4B-74A4-4399-9CA1-939B26987CF8}" type="parTrans" cxnId="{616F1F64-7F7A-4179-AFD0-9308A875C4CE}">
      <dgm:prSet/>
      <dgm:spPr/>
      <dgm:t>
        <a:bodyPr/>
        <a:lstStyle/>
        <a:p>
          <a:endParaRPr lang="en-US"/>
        </a:p>
      </dgm:t>
    </dgm:pt>
    <dgm:pt modelId="{7A0A189D-E8BE-4D2C-9390-FDC0DEE97461}" type="sibTrans" cxnId="{616F1F64-7F7A-4179-AFD0-9308A875C4CE}">
      <dgm:prSet/>
      <dgm:spPr/>
      <dgm:t>
        <a:bodyPr/>
        <a:lstStyle/>
        <a:p>
          <a:endParaRPr lang="en-US"/>
        </a:p>
      </dgm:t>
    </dgm:pt>
    <dgm:pt modelId="{AD7FCA55-4AFC-4FA1-85FA-0D57D3FBED27}">
      <dgm:prSet/>
      <dgm:spPr/>
      <dgm:t>
        <a:bodyPr/>
        <a:lstStyle/>
        <a:p>
          <a:r>
            <a:rPr lang="en-US" b="0" i="0" dirty="0"/>
            <a:t>Questionnaire Design (</a:t>
          </a:r>
          <a:r>
            <a:rPr lang="en-US" b="0" i="0" dirty="0" err="1"/>
            <a:t>Taherdoost</a:t>
          </a:r>
          <a:r>
            <a:rPr lang="en-US" b="0" i="0" dirty="0"/>
            <a:t>, 2016)</a:t>
          </a:r>
          <a:endParaRPr lang="en-US" dirty="0"/>
        </a:p>
      </dgm:t>
    </dgm:pt>
    <dgm:pt modelId="{5237A53A-AC2D-4430-8C48-CBDDC4E82846}" type="parTrans" cxnId="{CB8BFEA9-76B4-4EEC-BC19-0319F97F0BD4}">
      <dgm:prSet/>
      <dgm:spPr/>
      <dgm:t>
        <a:bodyPr/>
        <a:lstStyle/>
        <a:p>
          <a:endParaRPr lang="en-US"/>
        </a:p>
      </dgm:t>
    </dgm:pt>
    <dgm:pt modelId="{BA3EAD8B-8FB7-45CF-9CD8-2FBA0F801112}" type="sibTrans" cxnId="{CB8BFEA9-76B4-4EEC-BC19-0319F97F0BD4}">
      <dgm:prSet/>
      <dgm:spPr/>
      <dgm:t>
        <a:bodyPr/>
        <a:lstStyle/>
        <a:p>
          <a:endParaRPr lang="en-US"/>
        </a:p>
      </dgm:t>
    </dgm:pt>
    <dgm:pt modelId="{49D4452B-B216-4747-9789-B0ABA7B5FBC0}">
      <dgm:prSet/>
      <dgm:spPr/>
      <dgm:t>
        <a:bodyPr/>
        <a:lstStyle/>
        <a:p>
          <a:r>
            <a:rPr lang="en-US" b="0" i="0" dirty="0"/>
            <a:t>Expert Review (</a:t>
          </a:r>
          <a:r>
            <a:rPr lang="en-US" b="0" i="0" dirty="0" err="1"/>
            <a:t>Aithal</a:t>
          </a:r>
          <a:r>
            <a:rPr lang="en-US" b="0" i="0" dirty="0"/>
            <a:t> and </a:t>
          </a:r>
          <a:r>
            <a:rPr lang="en-US" b="0" i="0" dirty="0" err="1"/>
            <a:t>Aithal</a:t>
          </a:r>
          <a:r>
            <a:rPr lang="en-US" b="0" i="0" dirty="0"/>
            <a:t>, 2020)</a:t>
          </a:r>
          <a:endParaRPr lang="en-US" dirty="0"/>
        </a:p>
      </dgm:t>
    </dgm:pt>
    <dgm:pt modelId="{3B539312-97B7-43C1-8CF7-BD20A21BFFC5}" type="parTrans" cxnId="{629B79EF-8ABE-4D40-957B-49867DB87D4A}">
      <dgm:prSet/>
      <dgm:spPr/>
      <dgm:t>
        <a:bodyPr/>
        <a:lstStyle/>
        <a:p>
          <a:endParaRPr lang="en-US"/>
        </a:p>
      </dgm:t>
    </dgm:pt>
    <dgm:pt modelId="{7DF677BA-310D-4A7C-B00E-BD66C3B5483A}" type="sibTrans" cxnId="{629B79EF-8ABE-4D40-957B-49867DB87D4A}">
      <dgm:prSet/>
      <dgm:spPr/>
      <dgm:t>
        <a:bodyPr/>
        <a:lstStyle/>
        <a:p>
          <a:endParaRPr lang="en-US"/>
        </a:p>
      </dgm:t>
    </dgm:pt>
    <dgm:pt modelId="{39AF8623-D4AC-4769-8A2C-7FD3E9E0349C}" type="pres">
      <dgm:prSet presAssocID="{692C8820-ABF5-4895-8F9B-E474229E6524}" presName="linear" presStyleCnt="0">
        <dgm:presLayoutVars>
          <dgm:animLvl val="lvl"/>
          <dgm:resizeHandles val="exact"/>
        </dgm:presLayoutVars>
      </dgm:prSet>
      <dgm:spPr/>
    </dgm:pt>
    <dgm:pt modelId="{1F53A845-88B4-48B4-9958-33F85CAB99F8}" type="pres">
      <dgm:prSet presAssocID="{EB105376-EA92-401B-BDD3-6C1940D23B74}" presName="parentText" presStyleLbl="node1" presStyleIdx="0" presStyleCnt="3">
        <dgm:presLayoutVars>
          <dgm:chMax val="0"/>
          <dgm:bulletEnabled val="1"/>
        </dgm:presLayoutVars>
      </dgm:prSet>
      <dgm:spPr/>
    </dgm:pt>
    <dgm:pt modelId="{9A56C5DE-7FCA-4B2B-85CB-F220CF2E7D02}" type="pres">
      <dgm:prSet presAssocID="{7A0A189D-E8BE-4D2C-9390-FDC0DEE97461}" presName="spacer" presStyleCnt="0"/>
      <dgm:spPr/>
    </dgm:pt>
    <dgm:pt modelId="{D039BB22-0A1E-4410-A0FB-C9B95546E097}" type="pres">
      <dgm:prSet presAssocID="{AD7FCA55-4AFC-4FA1-85FA-0D57D3FBED27}" presName="parentText" presStyleLbl="node1" presStyleIdx="1" presStyleCnt="3">
        <dgm:presLayoutVars>
          <dgm:chMax val="0"/>
          <dgm:bulletEnabled val="1"/>
        </dgm:presLayoutVars>
      </dgm:prSet>
      <dgm:spPr/>
    </dgm:pt>
    <dgm:pt modelId="{FF7996FF-90D7-4DAD-BB2B-FF8D7AFD7B22}" type="pres">
      <dgm:prSet presAssocID="{BA3EAD8B-8FB7-45CF-9CD8-2FBA0F801112}" presName="spacer" presStyleCnt="0"/>
      <dgm:spPr/>
    </dgm:pt>
    <dgm:pt modelId="{91BD5D46-C5BE-4E45-8C84-177295F51BC3}" type="pres">
      <dgm:prSet presAssocID="{49D4452B-B216-4747-9789-B0ABA7B5FBC0}" presName="parentText" presStyleLbl="node1" presStyleIdx="2" presStyleCnt="3">
        <dgm:presLayoutVars>
          <dgm:chMax val="0"/>
          <dgm:bulletEnabled val="1"/>
        </dgm:presLayoutVars>
      </dgm:prSet>
      <dgm:spPr/>
    </dgm:pt>
  </dgm:ptLst>
  <dgm:cxnLst>
    <dgm:cxn modelId="{443FE363-CD88-47F7-92BF-3E3278B77D10}" type="presOf" srcId="{AD7FCA55-4AFC-4FA1-85FA-0D57D3FBED27}" destId="{D039BB22-0A1E-4410-A0FB-C9B95546E097}" srcOrd="0" destOrd="0" presId="urn:microsoft.com/office/officeart/2005/8/layout/vList2"/>
    <dgm:cxn modelId="{616F1F64-7F7A-4179-AFD0-9308A875C4CE}" srcId="{692C8820-ABF5-4895-8F9B-E474229E6524}" destId="{EB105376-EA92-401B-BDD3-6C1940D23B74}" srcOrd="0" destOrd="0" parTransId="{0D0B2E4B-74A4-4399-9CA1-939B26987CF8}" sibTransId="{7A0A189D-E8BE-4D2C-9390-FDC0DEE97461}"/>
    <dgm:cxn modelId="{A5D30B48-8336-454A-A7E8-82B1902C5E4D}" type="presOf" srcId="{692C8820-ABF5-4895-8F9B-E474229E6524}" destId="{39AF8623-D4AC-4769-8A2C-7FD3E9E0349C}" srcOrd="0" destOrd="0" presId="urn:microsoft.com/office/officeart/2005/8/layout/vList2"/>
    <dgm:cxn modelId="{8DB7FDA6-18DB-4788-896F-8FAB57CF5153}" type="presOf" srcId="{49D4452B-B216-4747-9789-B0ABA7B5FBC0}" destId="{91BD5D46-C5BE-4E45-8C84-177295F51BC3}" srcOrd="0" destOrd="0" presId="urn:microsoft.com/office/officeart/2005/8/layout/vList2"/>
    <dgm:cxn modelId="{CB8BFEA9-76B4-4EEC-BC19-0319F97F0BD4}" srcId="{692C8820-ABF5-4895-8F9B-E474229E6524}" destId="{AD7FCA55-4AFC-4FA1-85FA-0D57D3FBED27}" srcOrd="1" destOrd="0" parTransId="{5237A53A-AC2D-4430-8C48-CBDDC4E82846}" sibTransId="{BA3EAD8B-8FB7-45CF-9CD8-2FBA0F801112}"/>
    <dgm:cxn modelId="{BD1022BD-75C2-41C0-9911-50483A464352}" type="presOf" srcId="{EB105376-EA92-401B-BDD3-6C1940D23B74}" destId="{1F53A845-88B4-48B4-9958-33F85CAB99F8}" srcOrd="0" destOrd="0" presId="urn:microsoft.com/office/officeart/2005/8/layout/vList2"/>
    <dgm:cxn modelId="{629B79EF-8ABE-4D40-957B-49867DB87D4A}" srcId="{692C8820-ABF5-4895-8F9B-E474229E6524}" destId="{49D4452B-B216-4747-9789-B0ABA7B5FBC0}" srcOrd="2" destOrd="0" parTransId="{3B539312-97B7-43C1-8CF7-BD20A21BFFC5}" sibTransId="{7DF677BA-310D-4A7C-B00E-BD66C3B5483A}"/>
    <dgm:cxn modelId="{0C49604E-A9E7-4ACB-8B1A-7C7DEC06C2A4}" type="presParOf" srcId="{39AF8623-D4AC-4769-8A2C-7FD3E9E0349C}" destId="{1F53A845-88B4-48B4-9958-33F85CAB99F8}" srcOrd="0" destOrd="0" presId="urn:microsoft.com/office/officeart/2005/8/layout/vList2"/>
    <dgm:cxn modelId="{3AFDA442-CB79-418D-BC32-A643082F3B6C}" type="presParOf" srcId="{39AF8623-D4AC-4769-8A2C-7FD3E9E0349C}" destId="{9A56C5DE-7FCA-4B2B-85CB-F220CF2E7D02}" srcOrd="1" destOrd="0" presId="urn:microsoft.com/office/officeart/2005/8/layout/vList2"/>
    <dgm:cxn modelId="{5FB7404B-D121-4A55-B924-9C0F987547D5}" type="presParOf" srcId="{39AF8623-D4AC-4769-8A2C-7FD3E9E0349C}" destId="{D039BB22-0A1E-4410-A0FB-C9B95546E097}" srcOrd="2" destOrd="0" presId="urn:microsoft.com/office/officeart/2005/8/layout/vList2"/>
    <dgm:cxn modelId="{8FF41A71-A912-4803-B036-C66A7B783F35}" type="presParOf" srcId="{39AF8623-D4AC-4769-8A2C-7FD3E9E0349C}" destId="{FF7996FF-90D7-4DAD-BB2B-FF8D7AFD7B22}" srcOrd="3" destOrd="0" presId="urn:microsoft.com/office/officeart/2005/8/layout/vList2"/>
    <dgm:cxn modelId="{5D145B57-3C77-4805-9054-9FED77C57B24}" type="presParOf" srcId="{39AF8623-D4AC-4769-8A2C-7FD3E9E0349C}" destId="{91BD5D46-C5BE-4E45-8C84-177295F51B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397F5-AE58-4D6C-AAD5-43341C63658C}">
      <dsp:nvSpPr>
        <dsp:cNvPr id="0" name=""/>
        <dsp:cNvSpPr/>
      </dsp:nvSpPr>
      <dsp:spPr>
        <a:xfrm>
          <a:off x="0" y="526666"/>
          <a:ext cx="8596668" cy="514800"/>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Research philosophy: Positivism (Park, </a:t>
          </a:r>
          <a:r>
            <a:rPr lang="en-US" sz="2200" kern="1200" dirty="0" err="1"/>
            <a:t>Konge</a:t>
          </a:r>
          <a:r>
            <a:rPr lang="en-US" sz="2200" kern="1200" dirty="0"/>
            <a:t> and </a:t>
          </a:r>
          <a:r>
            <a:rPr lang="en-US" sz="2200" kern="1200" dirty="0" err="1"/>
            <a:t>Artino</a:t>
          </a:r>
          <a:r>
            <a:rPr lang="en-US" sz="2200" kern="1200" dirty="0"/>
            <a:t>, 2020)</a:t>
          </a:r>
        </a:p>
      </dsp:txBody>
      <dsp:txXfrm>
        <a:off x="25130" y="551796"/>
        <a:ext cx="8546408" cy="464540"/>
      </dsp:txXfrm>
    </dsp:sp>
    <dsp:sp modelId="{61CD5397-29AB-4985-AB15-331963B1A31E}">
      <dsp:nvSpPr>
        <dsp:cNvPr id="0" name=""/>
        <dsp:cNvSpPr/>
      </dsp:nvSpPr>
      <dsp:spPr>
        <a:xfrm>
          <a:off x="0" y="1104826"/>
          <a:ext cx="8596668" cy="514800"/>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Research approach: Deductive (</a:t>
          </a:r>
          <a:r>
            <a:rPr lang="en-US" sz="2200" kern="1200" dirty="0" err="1"/>
            <a:t>Woiceshyn</a:t>
          </a:r>
          <a:r>
            <a:rPr lang="en-US" sz="2200" kern="1200" dirty="0"/>
            <a:t> and </a:t>
          </a:r>
          <a:r>
            <a:rPr lang="en-US" sz="2200" kern="1200" dirty="0" err="1"/>
            <a:t>Daellenbach</a:t>
          </a:r>
          <a:r>
            <a:rPr lang="en-US" sz="2200" kern="1200" dirty="0"/>
            <a:t>, 2018)</a:t>
          </a:r>
        </a:p>
      </dsp:txBody>
      <dsp:txXfrm>
        <a:off x="25130" y="1129956"/>
        <a:ext cx="8546408" cy="464540"/>
      </dsp:txXfrm>
    </dsp:sp>
    <dsp:sp modelId="{533F9315-2F26-4B41-8D2A-0852615D13E7}">
      <dsp:nvSpPr>
        <dsp:cNvPr id="0" name=""/>
        <dsp:cNvSpPr/>
      </dsp:nvSpPr>
      <dsp:spPr>
        <a:xfrm>
          <a:off x="0" y="1682986"/>
          <a:ext cx="8596668" cy="514800"/>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Research strategy: Survey (Ponto, 2015)</a:t>
          </a:r>
        </a:p>
      </dsp:txBody>
      <dsp:txXfrm>
        <a:off x="25130" y="1708116"/>
        <a:ext cx="8546408" cy="464540"/>
      </dsp:txXfrm>
    </dsp:sp>
    <dsp:sp modelId="{F15A0BFC-52E1-47EE-A56B-249D2684A198}">
      <dsp:nvSpPr>
        <dsp:cNvPr id="0" name=""/>
        <dsp:cNvSpPr/>
      </dsp:nvSpPr>
      <dsp:spPr>
        <a:xfrm>
          <a:off x="0" y="2261146"/>
          <a:ext cx="8596668" cy="514800"/>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Time horizon: Cross sectional</a:t>
          </a:r>
        </a:p>
      </dsp:txBody>
      <dsp:txXfrm>
        <a:off x="25130" y="2286276"/>
        <a:ext cx="8546408" cy="464540"/>
      </dsp:txXfrm>
    </dsp:sp>
    <dsp:sp modelId="{65303B74-47BF-494D-9F62-9B913A2017C7}">
      <dsp:nvSpPr>
        <dsp:cNvPr id="0" name=""/>
        <dsp:cNvSpPr/>
      </dsp:nvSpPr>
      <dsp:spPr>
        <a:xfrm>
          <a:off x="0" y="2839306"/>
          <a:ext cx="8596668" cy="514800"/>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Data collection: Quantitative</a:t>
          </a:r>
        </a:p>
      </dsp:txBody>
      <dsp:txXfrm>
        <a:off x="25130" y="2864436"/>
        <a:ext cx="8546408" cy="4645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78693-CDB6-4B6D-928C-A2F4F6C75C47}">
      <dsp:nvSpPr>
        <dsp:cNvPr id="0" name=""/>
        <dsp:cNvSpPr/>
      </dsp:nvSpPr>
      <dsp:spPr>
        <a:xfrm>
          <a:off x="0" y="1211905"/>
          <a:ext cx="9801726" cy="161587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7695C2-9527-42EC-B8A7-8AA6957B6E02}">
      <dsp:nvSpPr>
        <dsp:cNvPr id="0" name=""/>
        <dsp:cNvSpPr/>
      </dsp:nvSpPr>
      <dsp:spPr>
        <a:xfrm>
          <a:off x="4307" y="0"/>
          <a:ext cx="2842883" cy="161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US" sz="1500" kern="1200"/>
            <a:t>Close ended questionnaire</a:t>
          </a:r>
        </a:p>
      </dsp:txBody>
      <dsp:txXfrm>
        <a:off x="4307" y="0"/>
        <a:ext cx="2842883" cy="1615874"/>
      </dsp:txXfrm>
    </dsp:sp>
    <dsp:sp modelId="{D4F8E720-7426-4F95-9D76-1A501CB4DD34}">
      <dsp:nvSpPr>
        <dsp:cNvPr id="0" name=""/>
        <dsp:cNvSpPr/>
      </dsp:nvSpPr>
      <dsp:spPr>
        <a:xfrm>
          <a:off x="1223764" y="1817858"/>
          <a:ext cx="403968" cy="40396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D1618B-CC26-478C-ADED-C5DEC54D15DB}">
      <dsp:nvSpPr>
        <dsp:cNvPr id="0" name=""/>
        <dsp:cNvSpPr/>
      </dsp:nvSpPr>
      <dsp:spPr>
        <a:xfrm>
          <a:off x="2989334" y="2423810"/>
          <a:ext cx="2842883" cy="161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kern="1200"/>
            <a:t>Open ended questionnaire</a:t>
          </a:r>
        </a:p>
      </dsp:txBody>
      <dsp:txXfrm>
        <a:off x="2989334" y="2423810"/>
        <a:ext cx="2842883" cy="1615874"/>
      </dsp:txXfrm>
    </dsp:sp>
    <dsp:sp modelId="{58371210-5265-4BCB-9B7A-CFE9466D4AEC}">
      <dsp:nvSpPr>
        <dsp:cNvPr id="0" name=""/>
        <dsp:cNvSpPr/>
      </dsp:nvSpPr>
      <dsp:spPr>
        <a:xfrm>
          <a:off x="4208792" y="1817858"/>
          <a:ext cx="403968" cy="40396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B02B7C-27E7-4056-B297-583969536431}">
      <dsp:nvSpPr>
        <dsp:cNvPr id="0" name=""/>
        <dsp:cNvSpPr/>
      </dsp:nvSpPr>
      <dsp:spPr>
        <a:xfrm>
          <a:off x="5974362" y="0"/>
          <a:ext cx="2842883" cy="161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1">
          <a:noAutofit/>
        </a:bodyPr>
        <a:lstStyle/>
        <a:p>
          <a:pPr marL="0" lvl="0" indent="0" algn="l" defTabSz="666750">
            <a:lnSpc>
              <a:spcPct val="90000"/>
            </a:lnSpc>
            <a:spcBef>
              <a:spcPct val="0"/>
            </a:spcBef>
            <a:spcAft>
              <a:spcPct val="35000"/>
            </a:spcAft>
            <a:buNone/>
          </a:pPr>
          <a:r>
            <a:rPr lang="en-US" sz="1500" kern="1200"/>
            <a:t>For this study, the close ended questionnaire will be selected. </a:t>
          </a:r>
        </a:p>
        <a:p>
          <a:pPr marL="114300" lvl="1" indent="-114300" algn="l" defTabSz="533400">
            <a:lnSpc>
              <a:spcPct val="90000"/>
            </a:lnSpc>
            <a:spcBef>
              <a:spcPct val="0"/>
            </a:spcBef>
            <a:spcAft>
              <a:spcPct val="15000"/>
            </a:spcAft>
            <a:buChar char="•"/>
          </a:pPr>
          <a:r>
            <a:rPr lang="en-US" sz="1200" kern="1200"/>
            <a:t>Efficient data collection</a:t>
          </a:r>
        </a:p>
        <a:p>
          <a:pPr marL="114300" lvl="1" indent="-114300" algn="l" defTabSz="533400">
            <a:lnSpc>
              <a:spcPct val="90000"/>
            </a:lnSpc>
            <a:spcBef>
              <a:spcPct val="0"/>
            </a:spcBef>
            <a:spcAft>
              <a:spcPct val="15000"/>
            </a:spcAft>
            <a:buChar char="•"/>
          </a:pPr>
          <a:r>
            <a:rPr lang="en-US" sz="1200" kern="1200"/>
            <a:t>Standardized responses</a:t>
          </a:r>
        </a:p>
        <a:p>
          <a:pPr marL="114300" lvl="1" indent="-114300" algn="l" defTabSz="533400">
            <a:lnSpc>
              <a:spcPct val="90000"/>
            </a:lnSpc>
            <a:spcBef>
              <a:spcPct val="0"/>
            </a:spcBef>
            <a:spcAft>
              <a:spcPct val="15000"/>
            </a:spcAft>
            <a:buChar char="•"/>
          </a:pPr>
          <a:r>
            <a:rPr lang="en-US" sz="1200" kern="1200" dirty="0"/>
            <a:t>Quantitative analysis </a:t>
          </a:r>
          <a:r>
            <a:rPr lang="en-GB" sz="1200" kern="1200" dirty="0"/>
            <a:t>(Connor Desai and Reimers, 2018)</a:t>
          </a:r>
          <a:endParaRPr lang="en-US" sz="1200" kern="1200" dirty="0"/>
        </a:p>
      </dsp:txBody>
      <dsp:txXfrm>
        <a:off x="5974362" y="0"/>
        <a:ext cx="2842883" cy="1615874"/>
      </dsp:txXfrm>
    </dsp:sp>
    <dsp:sp modelId="{61D0E03B-02F3-479C-8DAF-98E43E53DBB9}">
      <dsp:nvSpPr>
        <dsp:cNvPr id="0" name=""/>
        <dsp:cNvSpPr/>
      </dsp:nvSpPr>
      <dsp:spPr>
        <a:xfrm>
          <a:off x="7193820" y="1817858"/>
          <a:ext cx="403968" cy="40396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D9CC8-7A76-4020-BD10-62B3A46216C6}">
      <dsp:nvSpPr>
        <dsp:cNvPr id="0" name=""/>
        <dsp:cNvSpPr/>
      </dsp:nvSpPr>
      <dsp:spPr>
        <a:xfrm>
          <a:off x="3665457" y="988044"/>
          <a:ext cx="1265752" cy="1265908"/>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CF249C7-10AB-452E-BDB2-A7FD1EBF0721}">
      <dsp:nvSpPr>
        <dsp:cNvPr id="0" name=""/>
        <dsp:cNvSpPr/>
      </dsp:nvSpPr>
      <dsp:spPr>
        <a:xfrm>
          <a:off x="3573163" y="0"/>
          <a:ext cx="1450341" cy="77615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b="0" i="0" kern="1200" dirty="0"/>
            <a:t>Identify Variables (Farrell, 2016)</a:t>
          </a:r>
          <a:endParaRPr lang="en-US" sz="1300" kern="1200" dirty="0"/>
        </a:p>
      </dsp:txBody>
      <dsp:txXfrm>
        <a:off x="3573163" y="0"/>
        <a:ext cx="1450341" cy="776154"/>
      </dsp:txXfrm>
    </dsp:sp>
    <dsp:sp modelId="{37D1B674-C6E7-4C74-A133-F7A176E62FFC}">
      <dsp:nvSpPr>
        <dsp:cNvPr id="0" name=""/>
        <dsp:cNvSpPr/>
      </dsp:nvSpPr>
      <dsp:spPr>
        <a:xfrm>
          <a:off x="4036745" y="1166560"/>
          <a:ext cx="1265752" cy="1265908"/>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E6DB031-B694-4E05-96FD-4FA2A8A405B2}">
      <dsp:nvSpPr>
        <dsp:cNvPr id="0" name=""/>
        <dsp:cNvSpPr/>
      </dsp:nvSpPr>
      <dsp:spPr>
        <a:xfrm>
          <a:off x="5458607" y="737346"/>
          <a:ext cx="1371232" cy="85377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b="0" i="0" kern="1200"/>
            <a:t>Select Question Types</a:t>
          </a:r>
          <a:endParaRPr lang="en-US" sz="1300" kern="1200"/>
        </a:p>
      </dsp:txBody>
      <dsp:txXfrm>
        <a:off x="5458607" y="737346"/>
        <a:ext cx="1371232" cy="853770"/>
      </dsp:txXfrm>
    </dsp:sp>
    <dsp:sp modelId="{823B799D-5B97-44F8-8FEA-D411BF67E80B}">
      <dsp:nvSpPr>
        <dsp:cNvPr id="0" name=""/>
        <dsp:cNvSpPr/>
      </dsp:nvSpPr>
      <dsp:spPr>
        <a:xfrm>
          <a:off x="4127984" y="1568220"/>
          <a:ext cx="1265752" cy="1265908"/>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F242605-D076-4E84-A4D3-EB5E73404342}">
      <dsp:nvSpPr>
        <dsp:cNvPr id="0" name=""/>
        <dsp:cNvSpPr/>
      </dsp:nvSpPr>
      <dsp:spPr>
        <a:xfrm>
          <a:off x="5590456" y="1823963"/>
          <a:ext cx="1344862" cy="91198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b="0" i="0" kern="1200"/>
            <a:t>Write Clear and Specific Questions</a:t>
          </a:r>
          <a:endParaRPr lang="en-US" sz="1300" kern="1200"/>
        </a:p>
      </dsp:txBody>
      <dsp:txXfrm>
        <a:off x="5590456" y="1823963"/>
        <a:ext cx="1344862" cy="911981"/>
      </dsp:txXfrm>
    </dsp:sp>
    <dsp:sp modelId="{9928C3B4-4C5A-4602-8B8E-1F4CF501B55D}">
      <dsp:nvSpPr>
        <dsp:cNvPr id="0" name=""/>
        <dsp:cNvSpPr/>
      </dsp:nvSpPr>
      <dsp:spPr>
        <a:xfrm>
          <a:off x="3871142" y="1890324"/>
          <a:ext cx="1265752" cy="1265908"/>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573819E-C6D6-458F-AC72-88194D61E568}">
      <dsp:nvSpPr>
        <dsp:cNvPr id="0" name=""/>
        <dsp:cNvSpPr/>
      </dsp:nvSpPr>
      <dsp:spPr>
        <a:xfrm>
          <a:off x="5010320" y="3046406"/>
          <a:ext cx="1450341" cy="83436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b="0" i="0" kern="1200" dirty="0"/>
            <a:t>Create Response Options (Krause, 2002)</a:t>
          </a:r>
          <a:endParaRPr lang="en-US" sz="1300" kern="1200" dirty="0"/>
        </a:p>
      </dsp:txBody>
      <dsp:txXfrm>
        <a:off x="5010320" y="3046406"/>
        <a:ext cx="1450341" cy="834366"/>
      </dsp:txXfrm>
    </dsp:sp>
    <dsp:sp modelId="{60093D93-77CF-431D-875F-62F5D60F0842}">
      <dsp:nvSpPr>
        <dsp:cNvPr id="0" name=""/>
        <dsp:cNvSpPr/>
      </dsp:nvSpPr>
      <dsp:spPr>
        <a:xfrm>
          <a:off x="3459772" y="1890324"/>
          <a:ext cx="1265752" cy="1265908"/>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5A3A1BD-5C2B-43DB-B3B8-D6DA1BE8A397}">
      <dsp:nvSpPr>
        <dsp:cNvPr id="0" name=""/>
        <dsp:cNvSpPr/>
      </dsp:nvSpPr>
      <dsp:spPr>
        <a:xfrm>
          <a:off x="2136006" y="3046406"/>
          <a:ext cx="1450341" cy="83436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b="0" i="0" kern="1200"/>
            <a:t>Sequence the Questions</a:t>
          </a:r>
          <a:endParaRPr lang="en-US" sz="1300" kern="1200"/>
        </a:p>
      </dsp:txBody>
      <dsp:txXfrm>
        <a:off x="2136006" y="3046406"/>
        <a:ext cx="1450341" cy="834366"/>
      </dsp:txXfrm>
    </dsp:sp>
    <dsp:sp modelId="{D699DB4A-AF01-4ECF-A9E6-CD0D841B61F6}">
      <dsp:nvSpPr>
        <dsp:cNvPr id="0" name=""/>
        <dsp:cNvSpPr/>
      </dsp:nvSpPr>
      <dsp:spPr>
        <a:xfrm>
          <a:off x="3202930" y="1568220"/>
          <a:ext cx="1265752" cy="1265908"/>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BDED28E-1168-473D-8DD7-4AD8AD6B5761}">
      <dsp:nvSpPr>
        <dsp:cNvPr id="0" name=""/>
        <dsp:cNvSpPr/>
      </dsp:nvSpPr>
      <dsp:spPr>
        <a:xfrm>
          <a:off x="1661348" y="1823963"/>
          <a:ext cx="1344862" cy="91198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b="0" i="0" kern="1200" dirty="0"/>
            <a:t>Include Demographic Questions (</a:t>
          </a:r>
          <a:r>
            <a:rPr lang="en-US" sz="1300" b="0" i="0" kern="1200" dirty="0" err="1"/>
            <a:t>O’Cathain</a:t>
          </a:r>
          <a:r>
            <a:rPr lang="en-US" sz="1300" b="0" i="0" kern="1200" dirty="0"/>
            <a:t> and Thomas, 2004)</a:t>
          </a:r>
          <a:endParaRPr lang="en-US" sz="1300" kern="1200" dirty="0"/>
        </a:p>
      </dsp:txBody>
      <dsp:txXfrm>
        <a:off x="1661348" y="1823963"/>
        <a:ext cx="1344862" cy="911981"/>
      </dsp:txXfrm>
    </dsp:sp>
    <dsp:sp modelId="{1E550878-5D2D-4281-A3B1-6A01B0DFD0C8}">
      <dsp:nvSpPr>
        <dsp:cNvPr id="0" name=""/>
        <dsp:cNvSpPr/>
      </dsp:nvSpPr>
      <dsp:spPr>
        <a:xfrm>
          <a:off x="3294170" y="1166560"/>
          <a:ext cx="1265752" cy="1265908"/>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67BCD95-A7B0-4403-AF93-2B10F5A73201}">
      <dsp:nvSpPr>
        <dsp:cNvPr id="0" name=""/>
        <dsp:cNvSpPr/>
      </dsp:nvSpPr>
      <dsp:spPr>
        <a:xfrm>
          <a:off x="1766828" y="737346"/>
          <a:ext cx="1371232" cy="85377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b="0" i="0" kern="1200"/>
            <a:t>Seek Ethical Approval</a:t>
          </a:r>
          <a:endParaRPr lang="en-US" sz="1300" kern="1200"/>
        </a:p>
      </dsp:txBody>
      <dsp:txXfrm>
        <a:off x="1766828" y="737346"/>
        <a:ext cx="1371232" cy="8537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EF326-AFFC-4715-87CE-40CFF3E891D7}">
      <dsp:nvSpPr>
        <dsp:cNvPr id="0" name=""/>
        <dsp:cNvSpPr/>
      </dsp:nvSpPr>
      <dsp:spPr>
        <a:xfrm>
          <a:off x="0" y="413581"/>
          <a:ext cx="8596668" cy="1486484"/>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t>Clarity: Each question should be clear and easily understandable by respondents </a:t>
          </a:r>
          <a:r>
            <a:rPr lang="en-US" sz="2800" b="0" i="0" kern="1200" dirty="0"/>
            <a:t>(</a:t>
          </a:r>
          <a:r>
            <a:rPr lang="en-US" sz="2800" b="0" i="0" kern="1200" dirty="0" err="1"/>
            <a:t>Taherdoost</a:t>
          </a:r>
          <a:r>
            <a:rPr lang="en-US" sz="2800" b="0" i="0" kern="1200" dirty="0"/>
            <a:t>, 2022)</a:t>
          </a:r>
          <a:r>
            <a:rPr lang="en-GB" sz="2800" b="0" i="0" kern="1200" dirty="0"/>
            <a:t>.</a:t>
          </a:r>
          <a:endParaRPr lang="en-US" sz="2800" kern="1200" dirty="0"/>
        </a:p>
      </dsp:txBody>
      <dsp:txXfrm>
        <a:off x="72564" y="486145"/>
        <a:ext cx="8451540" cy="1341356"/>
      </dsp:txXfrm>
    </dsp:sp>
    <dsp:sp modelId="{0D8B6C85-2D06-4D06-9C02-91B9FD5FB453}">
      <dsp:nvSpPr>
        <dsp:cNvPr id="0" name=""/>
        <dsp:cNvSpPr/>
      </dsp:nvSpPr>
      <dsp:spPr>
        <a:xfrm>
          <a:off x="0" y="1980706"/>
          <a:ext cx="8596668" cy="1486484"/>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Relevance: Ensure that each question is relevant to the research objective and provides information that will contribute to the overall study. </a:t>
          </a:r>
          <a:endParaRPr lang="en-US" sz="2800" kern="1200"/>
        </a:p>
      </dsp:txBody>
      <dsp:txXfrm>
        <a:off x="72564" y="2053270"/>
        <a:ext cx="8451540" cy="13413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EF326-AFFC-4715-87CE-40CFF3E891D7}">
      <dsp:nvSpPr>
        <dsp:cNvPr id="0" name=""/>
        <dsp:cNvSpPr/>
      </dsp:nvSpPr>
      <dsp:spPr>
        <a:xfrm>
          <a:off x="0" y="11247"/>
          <a:ext cx="8596668" cy="1888818"/>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t>Unbiased and Neutral Language: Use neutral and unbiased language to avoid leading or influencing respondents' answers. </a:t>
          </a:r>
          <a:endParaRPr lang="en-US" sz="2800" kern="1200" dirty="0"/>
        </a:p>
      </dsp:txBody>
      <dsp:txXfrm>
        <a:off x="92204" y="103451"/>
        <a:ext cx="8412260" cy="1704410"/>
      </dsp:txXfrm>
    </dsp:sp>
    <dsp:sp modelId="{0D8B6C85-2D06-4D06-9C02-91B9FD5FB453}">
      <dsp:nvSpPr>
        <dsp:cNvPr id="0" name=""/>
        <dsp:cNvSpPr/>
      </dsp:nvSpPr>
      <dsp:spPr>
        <a:xfrm>
          <a:off x="0" y="1980706"/>
          <a:ext cx="8596668" cy="1888818"/>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t>Avoid Double-</a:t>
          </a:r>
          <a:r>
            <a:rPr lang="en-GB" sz="2800" b="0" i="0" kern="1200" dirty="0" err="1"/>
            <a:t>Barreled</a:t>
          </a:r>
          <a:r>
            <a:rPr lang="en-GB" sz="2800" b="0" i="0" kern="1200" dirty="0"/>
            <a:t> Questions: Double-</a:t>
          </a:r>
          <a:r>
            <a:rPr lang="en-GB" sz="2800" b="0" i="0" kern="1200" dirty="0" err="1"/>
            <a:t>barreled</a:t>
          </a:r>
          <a:r>
            <a:rPr lang="en-GB" sz="2800" b="0" i="0" kern="1200" dirty="0"/>
            <a:t> questions ask about multiple issues or topics in a single question, which can confuse respondents and lead to inaccurate responses </a:t>
          </a:r>
          <a:r>
            <a:rPr lang="en-US" sz="2800" b="0" i="0" kern="1200" dirty="0"/>
            <a:t>(</a:t>
          </a:r>
          <a:r>
            <a:rPr lang="en-US" sz="2800" b="0" i="0" kern="1200" dirty="0" err="1"/>
            <a:t>Züll</a:t>
          </a:r>
          <a:r>
            <a:rPr lang="en-US" sz="2800" b="0" i="0" kern="1200" dirty="0"/>
            <a:t>, 2016)</a:t>
          </a:r>
          <a:r>
            <a:rPr lang="en-GB" sz="2800" b="0" i="0" kern="1200" dirty="0"/>
            <a:t>.</a:t>
          </a:r>
          <a:endParaRPr lang="en-US" sz="2800" kern="1200" dirty="0"/>
        </a:p>
      </dsp:txBody>
      <dsp:txXfrm>
        <a:off x="92204" y="2072910"/>
        <a:ext cx="8412260" cy="17044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EF326-AFFC-4715-87CE-40CFF3E891D7}">
      <dsp:nvSpPr>
        <dsp:cNvPr id="0" name=""/>
        <dsp:cNvSpPr/>
      </dsp:nvSpPr>
      <dsp:spPr>
        <a:xfrm>
          <a:off x="0" y="11247"/>
          <a:ext cx="8596668" cy="1888818"/>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t>Use Appropriate Response Scales: Select response scales that are appropriate for the type of information you want to gather. </a:t>
          </a:r>
          <a:endParaRPr lang="en-US" sz="2800" kern="1200" dirty="0"/>
        </a:p>
      </dsp:txBody>
      <dsp:txXfrm>
        <a:off x="92204" y="103451"/>
        <a:ext cx="8412260" cy="1704410"/>
      </dsp:txXfrm>
    </dsp:sp>
    <dsp:sp modelId="{0D8B6C85-2D06-4D06-9C02-91B9FD5FB453}">
      <dsp:nvSpPr>
        <dsp:cNvPr id="0" name=""/>
        <dsp:cNvSpPr/>
      </dsp:nvSpPr>
      <dsp:spPr>
        <a:xfrm>
          <a:off x="0" y="1980706"/>
          <a:ext cx="8596668" cy="1888818"/>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t>Avoid Leading Questions: Leading questions may unintentionally guide respondents towards a particular answer or influence their responses </a:t>
          </a:r>
          <a:r>
            <a:rPr lang="en-US" sz="2800" b="0" i="0" kern="1200" dirty="0"/>
            <a:t>(Schade, 2020)</a:t>
          </a:r>
          <a:r>
            <a:rPr lang="en-GB" sz="2800" b="0" i="0" kern="1200" dirty="0"/>
            <a:t>.</a:t>
          </a:r>
          <a:endParaRPr lang="en-US" sz="2800" kern="1200" dirty="0"/>
        </a:p>
      </dsp:txBody>
      <dsp:txXfrm>
        <a:off x="92204" y="2072910"/>
        <a:ext cx="8412260" cy="17044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EF326-AFFC-4715-87CE-40CFF3E891D7}">
      <dsp:nvSpPr>
        <dsp:cNvPr id="0" name=""/>
        <dsp:cNvSpPr/>
      </dsp:nvSpPr>
      <dsp:spPr>
        <a:xfrm>
          <a:off x="0" y="286839"/>
          <a:ext cx="8596668" cy="1618987"/>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Keep it Concise: Use clear and concise language to ensure that questions are brief and to the point (Wu, Zhao and </a:t>
          </a:r>
          <a:r>
            <a:rPr lang="en-GB" sz="2400" b="0" i="0" kern="1200" dirty="0" err="1"/>
            <a:t>Fils-Aime</a:t>
          </a:r>
          <a:r>
            <a:rPr lang="en-GB" sz="2400" b="0" i="0" kern="1200" dirty="0"/>
            <a:t>, 2022).</a:t>
          </a:r>
          <a:endParaRPr lang="en-US" sz="2400" kern="1200" dirty="0"/>
        </a:p>
      </dsp:txBody>
      <dsp:txXfrm>
        <a:off x="79032" y="365871"/>
        <a:ext cx="8438604" cy="1460923"/>
      </dsp:txXfrm>
    </dsp:sp>
    <dsp:sp modelId="{0D8B6C85-2D06-4D06-9C02-91B9FD5FB453}">
      <dsp:nvSpPr>
        <dsp:cNvPr id="0" name=""/>
        <dsp:cNvSpPr/>
      </dsp:nvSpPr>
      <dsp:spPr>
        <a:xfrm>
          <a:off x="0" y="1974946"/>
          <a:ext cx="8596668" cy="1618987"/>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Test for Comprehension: Prior to finalizing the survey, consider testing the questions with a small sample of participants to ensure they understand the intended meaning and can provide accurate responses </a:t>
          </a:r>
          <a:r>
            <a:rPr lang="en-US" sz="2400" b="0" i="0" kern="1200" dirty="0"/>
            <a:t>(Ball, 2019)</a:t>
          </a:r>
          <a:r>
            <a:rPr lang="en-GB" sz="2400" b="0" i="0" kern="1200" dirty="0"/>
            <a:t>.</a:t>
          </a:r>
          <a:endParaRPr lang="en-US" sz="2400" kern="1200" dirty="0"/>
        </a:p>
      </dsp:txBody>
      <dsp:txXfrm>
        <a:off x="79032" y="2053978"/>
        <a:ext cx="8438604" cy="14609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DCBF2-1F78-47AF-A3D4-6A7E282A39F8}">
      <dsp:nvSpPr>
        <dsp:cNvPr id="0" name=""/>
        <dsp:cNvSpPr/>
      </dsp:nvSpPr>
      <dsp:spPr>
        <a:xfrm>
          <a:off x="0" y="58593"/>
          <a:ext cx="8596668" cy="2533825"/>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b="0" i="0" kern="1200" dirty="0"/>
            <a:t>Online Surveys: Online surveys are widely used due to their convenience and reach. Platforms Google Forms will allow this study to create and distribute surveys electronically </a:t>
          </a:r>
          <a:r>
            <a:rPr lang="en-US" sz="2800" b="0" i="0" kern="1200" dirty="0"/>
            <a:t>(</a:t>
          </a:r>
          <a:r>
            <a:rPr lang="en-US" sz="2800" b="0" i="0" kern="1200" dirty="0" err="1"/>
            <a:t>Regmi</a:t>
          </a:r>
          <a:r>
            <a:rPr lang="en-US" sz="2800" b="0" i="0" kern="1200" dirty="0"/>
            <a:t> et al., 2016)</a:t>
          </a:r>
          <a:r>
            <a:rPr lang="en-GB" sz="2800" b="0" i="0" kern="1200" dirty="0"/>
            <a:t>. This study will share the survey link via email to UK students reaching a large audience easily.</a:t>
          </a:r>
          <a:endParaRPr lang="en-US" sz="2800" kern="1200" dirty="0"/>
        </a:p>
      </dsp:txBody>
      <dsp:txXfrm>
        <a:off x="0" y="58593"/>
        <a:ext cx="8596668" cy="2533825"/>
      </dsp:txXfrm>
    </dsp:sp>
    <dsp:sp modelId="{547FF840-2F26-44F7-A073-53A6C648889E}">
      <dsp:nvSpPr>
        <dsp:cNvPr id="0" name=""/>
        <dsp:cNvSpPr/>
      </dsp:nvSpPr>
      <dsp:spPr>
        <a:xfrm>
          <a:off x="0" y="2592419"/>
          <a:ext cx="8596668" cy="122975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FD883-F15C-4D32-BE6F-51A72F50C9D6}">
      <dsp:nvSpPr>
        <dsp:cNvPr id="0" name=""/>
        <dsp:cNvSpPr/>
      </dsp:nvSpPr>
      <dsp:spPr>
        <a:xfrm>
          <a:off x="2750933" y="1065"/>
          <a:ext cx="3094800" cy="620582"/>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kern="1200"/>
            <a:t>Technological Infrastructure</a:t>
          </a:r>
          <a:endParaRPr lang="en-US" sz="1400" kern="1200"/>
        </a:p>
      </dsp:txBody>
      <dsp:txXfrm>
        <a:off x="2781227" y="31359"/>
        <a:ext cx="3034212" cy="559994"/>
      </dsp:txXfrm>
    </dsp:sp>
    <dsp:sp modelId="{FC5512C7-32B9-4B5B-BA1E-2A64B460A141}">
      <dsp:nvSpPr>
        <dsp:cNvPr id="0" name=""/>
        <dsp:cNvSpPr/>
      </dsp:nvSpPr>
      <dsp:spPr>
        <a:xfrm>
          <a:off x="2750933" y="652677"/>
          <a:ext cx="3094800" cy="620582"/>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kern="1200" dirty="0"/>
            <a:t>Instructor Presence and Engagement (</a:t>
          </a:r>
          <a:r>
            <a:rPr lang="en-US" sz="1400" b="0" i="0" kern="1200" dirty="0" err="1"/>
            <a:t>Suhandiah</a:t>
          </a:r>
          <a:r>
            <a:rPr lang="en-US" sz="1400" b="0" i="0" kern="1200" dirty="0"/>
            <a:t> et al., 2022)</a:t>
          </a:r>
          <a:endParaRPr lang="en-US" sz="1400" kern="1200" dirty="0"/>
        </a:p>
      </dsp:txBody>
      <dsp:txXfrm>
        <a:off x="2781227" y="682971"/>
        <a:ext cx="3034212" cy="559994"/>
      </dsp:txXfrm>
    </dsp:sp>
    <dsp:sp modelId="{AC29B714-C95C-423C-A728-A6FDD299071F}">
      <dsp:nvSpPr>
        <dsp:cNvPr id="0" name=""/>
        <dsp:cNvSpPr/>
      </dsp:nvSpPr>
      <dsp:spPr>
        <a:xfrm>
          <a:off x="2750933" y="1304289"/>
          <a:ext cx="3094800" cy="620582"/>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kern="1200" dirty="0"/>
            <a:t>Learning Resources and Materials (Martin and </a:t>
          </a:r>
          <a:r>
            <a:rPr lang="en-US" sz="1400" b="0" i="0" kern="1200" dirty="0" err="1"/>
            <a:t>Bolliger</a:t>
          </a:r>
          <a:r>
            <a:rPr lang="en-US" sz="1400" b="0" i="0" kern="1200" dirty="0"/>
            <a:t>, 2022)</a:t>
          </a:r>
          <a:endParaRPr lang="en-US" sz="1400" kern="1200" dirty="0"/>
        </a:p>
      </dsp:txBody>
      <dsp:txXfrm>
        <a:off x="2781227" y="1334583"/>
        <a:ext cx="3034212" cy="559994"/>
      </dsp:txXfrm>
    </dsp:sp>
    <dsp:sp modelId="{41D89DAE-04B7-4D03-AFF8-A28EACF1E1E0}">
      <dsp:nvSpPr>
        <dsp:cNvPr id="0" name=""/>
        <dsp:cNvSpPr/>
      </dsp:nvSpPr>
      <dsp:spPr>
        <a:xfrm>
          <a:off x="2750933" y="1955901"/>
          <a:ext cx="3094800" cy="620582"/>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kern="1200" dirty="0"/>
            <a:t>Interaction and Collaboration (</a:t>
          </a:r>
          <a:r>
            <a:rPr lang="en-US" sz="1400" b="0" i="0" kern="1200" dirty="0" err="1"/>
            <a:t>Elshami</a:t>
          </a:r>
          <a:r>
            <a:rPr lang="en-US" sz="1400" b="0" i="0" kern="1200" dirty="0"/>
            <a:t> et al., 2021)</a:t>
          </a:r>
          <a:endParaRPr lang="en-US" sz="1400" kern="1200" dirty="0"/>
        </a:p>
      </dsp:txBody>
      <dsp:txXfrm>
        <a:off x="2781227" y="1986195"/>
        <a:ext cx="3034212" cy="559994"/>
      </dsp:txXfrm>
    </dsp:sp>
    <dsp:sp modelId="{DD31AEC5-EDC9-4A44-943B-DA612923AFBA}">
      <dsp:nvSpPr>
        <dsp:cNvPr id="0" name=""/>
        <dsp:cNvSpPr/>
      </dsp:nvSpPr>
      <dsp:spPr>
        <a:xfrm>
          <a:off x="2750933" y="2607512"/>
          <a:ext cx="3094800" cy="620582"/>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kern="1200"/>
            <a:t>Assessment and Feedback</a:t>
          </a:r>
          <a:endParaRPr lang="en-US" sz="1400" kern="1200"/>
        </a:p>
      </dsp:txBody>
      <dsp:txXfrm>
        <a:off x="2781227" y="2637806"/>
        <a:ext cx="3034212" cy="559994"/>
      </dsp:txXfrm>
    </dsp:sp>
    <dsp:sp modelId="{FE339CD1-F4BB-4063-B877-931DCEB3BE4A}">
      <dsp:nvSpPr>
        <dsp:cNvPr id="0" name=""/>
        <dsp:cNvSpPr/>
      </dsp:nvSpPr>
      <dsp:spPr>
        <a:xfrm>
          <a:off x="2750933" y="3259124"/>
          <a:ext cx="3094800" cy="620582"/>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kern="1200" dirty="0"/>
            <a:t>Flexibility and Convenience (Chen, 2022)</a:t>
          </a:r>
          <a:endParaRPr lang="en-US" sz="1400" kern="1200" dirty="0"/>
        </a:p>
      </dsp:txBody>
      <dsp:txXfrm>
        <a:off x="2781227" y="3289418"/>
        <a:ext cx="3034212" cy="5599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71473-330B-4B9C-996F-4E414087304C}">
      <dsp:nvSpPr>
        <dsp:cNvPr id="0" name=""/>
        <dsp:cNvSpPr/>
      </dsp:nvSpPr>
      <dsp:spPr>
        <a:xfrm>
          <a:off x="419759" y="1099"/>
          <a:ext cx="7757149" cy="3878574"/>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a:lnSpc>
              <a:spcPct val="90000"/>
            </a:lnSpc>
            <a:spcBef>
              <a:spcPct val="0"/>
            </a:spcBef>
            <a:spcAft>
              <a:spcPct val="35000"/>
            </a:spcAft>
            <a:buNone/>
          </a:pPr>
          <a:r>
            <a:rPr lang="en-GB" sz="4100" b="0" i="0" kern="1200"/>
            <a:t>The data sample population for the research topic "Student satisfaction with online learning" would typically consist of students who have experienced online learning.</a:t>
          </a:r>
          <a:endParaRPr lang="en-US" sz="4100" kern="1200"/>
        </a:p>
      </dsp:txBody>
      <dsp:txXfrm>
        <a:off x="533359" y="114699"/>
        <a:ext cx="7529949" cy="365137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7F67C-0675-4A96-A6AC-801929443061}">
      <dsp:nvSpPr>
        <dsp:cNvPr id="0" name=""/>
        <dsp:cNvSpPr/>
      </dsp:nvSpPr>
      <dsp:spPr>
        <a:xfrm>
          <a:off x="0" y="398146"/>
          <a:ext cx="8596668" cy="561599"/>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Educational Level- High School Students</a:t>
          </a:r>
          <a:endParaRPr lang="en-US" sz="2400" kern="1200" dirty="0"/>
        </a:p>
      </dsp:txBody>
      <dsp:txXfrm>
        <a:off x="27415" y="425561"/>
        <a:ext cx="8541838" cy="506769"/>
      </dsp:txXfrm>
    </dsp:sp>
    <dsp:sp modelId="{BF3FDEC5-9E44-4FB1-8830-57A1E43B011F}">
      <dsp:nvSpPr>
        <dsp:cNvPr id="0" name=""/>
        <dsp:cNvSpPr/>
      </dsp:nvSpPr>
      <dsp:spPr>
        <a:xfrm>
          <a:off x="0" y="1028866"/>
          <a:ext cx="8596668" cy="561599"/>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Geographic Location- UK</a:t>
          </a:r>
          <a:endParaRPr lang="en-US" sz="2400" kern="1200" dirty="0"/>
        </a:p>
      </dsp:txBody>
      <dsp:txXfrm>
        <a:off x="27415" y="1056281"/>
        <a:ext cx="8541838" cy="506769"/>
      </dsp:txXfrm>
    </dsp:sp>
    <dsp:sp modelId="{E409C31E-DCDF-474B-8229-DD9E131B9064}">
      <dsp:nvSpPr>
        <dsp:cNvPr id="0" name=""/>
        <dsp:cNvSpPr/>
      </dsp:nvSpPr>
      <dsp:spPr>
        <a:xfrm>
          <a:off x="0" y="1659586"/>
          <a:ext cx="8596668" cy="561599"/>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Demographic Characteristics- Students</a:t>
          </a:r>
          <a:endParaRPr lang="en-US" sz="2400" kern="1200" dirty="0"/>
        </a:p>
      </dsp:txBody>
      <dsp:txXfrm>
        <a:off x="27415" y="1687001"/>
        <a:ext cx="8541838" cy="506769"/>
      </dsp:txXfrm>
    </dsp:sp>
    <dsp:sp modelId="{020730A9-A602-4AE8-B843-37F4A520D649}">
      <dsp:nvSpPr>
        <dsp:cNvPr id="0" name=""/>
        <dsp:cNvSpPr/>
      </dsp:nvSpPr>
      <dsp:spPr>
        <a:xfrm>
          <a:off x="0" y="2290306"/>
          <a:ext cx="8596668" cy="561599"/>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Online Learning Experience- Experience with online classes</a:t>
          </a:r>
          <a:endParaRPr lang="en-US" sz="2400" kern="1200" dirty="0"/>
        </a:p>
      </dsp:txBody>
      <dsp:txXfrm>
        <a:off x="27415" y="2317721"/>
        <a:ext cx="8541838" cy="506769"/>
      </dsp:txXfrm>
    </dsp:sp>
    <dsp:sp modelId="{247E3FCA-8288-4FD7-971D-F5029807A405}">
      <dsp:nvSpPr>
        <dsp:cNvPr id="0" name=""/>
        <dsp:cNvSpPr/>
      </dsp:nvSpPr>
      <dsp:spPr>
        <a:xfrm>
          <a:off x="0" y="2921026"/>
          <a:ext cx="8596668" cy="561599"/>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Sample Size- 50</a:t>
          </a:r>
          <a:endParaRPr lang="en-US" sz="2400" kern="1200" dirty="0"/>
        </a:p>
      </dsp:txBody>
      <dsp:txXfrm>
        <a:off x="27415" y="2948441"/>
        <a:ext cx="8541838" cy="50676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3A845-88B4-48B4-9958-33F85CAB99F8}">
      <dsp:nvSpPr>
        <dsp:cNvPr id="0" name=""/>
        <dsp:cNvSpPr/>
      </dsp:nvSpPr>
      <dsp:spPr>
        <a:xfrm>
          <a:off x="0" y="649066"/>
          <a:ext cx="8596668" cy="79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b="0" i="0" kern="1200" dirty="0"/>
            <a:t>Test-Retest Reliability (Tourangeau, 2020)</a:t>
          </a:r>
          <a:endParaRPr lang="en-US" sz="3400" kern="1200" dirty="0"/>
        </a:p>
      </dsp:txBody>
      <dsp:txXfrm>
        <a:off x="38838" y="687904"/>
        <a:ext cx="8518992" cy="717924"/>
      </dsp:txXfrm>
    </dsp:sp>
    <dsp:sp modelId="{D039BB22-0A1E-4410-A0FB-C9B95546E097}">
      <dsp:nvSpPr>
        <dsp:cNvPr id="0" name=""/>
        <dsp:cNvSpPr/>
      </dsp:nvSpPr>
      <dsp:spPr>
        <a:xfrm>
          <a:off x="0" y="1542586"/>
          <a:ext cx="8596668" cy="79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b="0" i="0" kern="1200"/>
            <a:t>Internal Consistency Reliability</a:t>
          </a:r>
          <a:endParaRPr lang="en-US" sz="3400" kern="1200"/>
        </a:p>
      </dsp:txBody>
      <dsp:txXfrm>
        <a:off x="38838" y="1581424"/>
        <a:ext cx="8518992" cy="717924"/>
      </dsp:txXfrm>
    </dsp:sp>
    <dsp:sp modelId="{91BD5D46-C5BE-4E45-8C84-177295F51BC3}">
      <dsp:nvSpPr>
        <dsp:cNvPr id="0" name=""/>
        <dsp:cNvSpPr/>
      </dsp:nvSpPr>
      <dsp:spPr>
        <a:xfrm>
          <a:off x="0" y="2436106"/>
          <a:ext cx="8596668" cy="79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b="0" i="0" kern="1200"/>
            <a:t>Item Analysis</a:t>
          </a:r>
          <a:endParaRPr lang="en-US" sz="3400" kern="1200"/>
        </a:p>
      </dsp:txBody>
      <dsp:txXfrm>
        <a:off x="38838" y="2474944"/>
        <a:ext cx="8518992" cy="7179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3A845-88B4-48B4-9958-33F85CAB99F8}">
      <dsp:nvSpPr>
        <dsp:cNvPr id="0" name=""/>
        <dsp:cNvSpPr/>
      </dsp:nvSpPr>
      <dsp:spPr>
        <a:xfrm>
          <a:off x="0" y="611086"/>
          <a:ext cx="8596668" cy="818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dirty="0"/>
            <a:t>Pilot Testing</a:t>
          </a:r>
          <a:endParaRPr lang="en-US" sz="3500" kern="1200" dirty="0"/>
        </a:p>
      </dsp:txBody>
      <dsp:txXfrm>
        <a:off x="39980" y="651066"/>
        <a:ext cx="8516708" cy="739039"/>
      </dsp:txXfrm>
    </dsp:sp>
    <dsp:sp modelId="{D039BB22-0A1E-4410-A0FB-C9B95546E097}">
      <dsp:nvSpPr>
        <dsp:cNvPr id="0" name=""/>
        <dsp:cNvSpPr/>
      </dsp:nvSpPr>
      <dsp:spPr>
        <a:xfrm>
          <a:off x="0" y="1530886"/>
          <a:ext cx="8596668" cy="818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dirty="0"/>
            <a:t>Questionnaire Design (</a:t>
          </a:r>
          <a:r>
            <a:rPr lang="en-US" sz="3500" b="0" i="0" kern="1200" dirty="0" err="1"/>
            <a:t>Taherdoost</a:t>
          </a:r>
          <a:r>
            <a:rPr lang="en-US" sz="3500" b="0" i="0" kern="1200" dirty="0"/>
            <a:t>, 2016)</a:t>
          </a:r>
          <a:endParaRPr lang="en-US" sz="3500" kern="1200" dirty="0"/>
        </a:p>
      </dsp:txBody>
      <dsp:txXfrm>
        <a:off x="39980" y="1570866"/>
        <a:ext cx="8516708" cy="739039"/>
      </dsp:txXfrm>
    </dsp:sp>
    <dsp:sp modelId="{91BD5D46-C5BE-4E45-8C84-177295F51BC3}">
      <dsp:nvSpPr>
        <dsp:cNvPr id="0" name=""/>
        <dsp:cNvSpPr/>
      </dsp:nvSpPr>
      <dsp:spPr>
        <a:xfrm>
          <a:off x="0" y="2450686"/>
          <a:ext cx="8596668" cy="818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dirty="0"/>
            <a:t>Expert Review (</a:t>
          </a:r>
          <a:r>
            <a:rPr lang="en-US" sz="3500" b="0" i="0" kern="1200" dirty="0" err="1"/>
            <a:t>Aithal</a:t>
          </a:r>
          <a:r>
            <a:rPr lang="en-US" sz="3500" b="0" i="0" kern="1200" dirty="0"/>
            <a:t> and </a:t>
          </a:r>
          <a:r>
            <a:rPr lang="en-US" sz="3500" b="0" i="0" kern="1200" dirty="0" err="1"/>
            <a:t>Aithal</a:t>
          </a:r>
          <a:r>
            <a:rPr lang="en-US" sz="3500" b="0" i="0" kern="1200" dirty="0"/>
            <a:t>, 2020)</a:t>
          </a:r>
          <a:endParaRPr lang="en-US" sz="3500" kern="1200" dirty="0"/>
        </a:p>
      </dsp:txBody>
      <dsp:txXfrm>
        <a:off x="39980" y="2490666"/>
        <a:ext cx="8516708" cy="7390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2283363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3857860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4110388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9FF986-AFC8-4A3B-B866-43894E625B08}" type="datetimeFigureOut">
              <a:rPr lang="en-US" smtClean="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252783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9FF986-AFC8-4A3B-B866-43894E625B08}" type="datetimeFigureOut">
              <a:rPr lang="en-US" smtClean="0"/>
              <a:t>6/13/2023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1265730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9FF986-AFC8-4A3B-B866-43894E625B08}" type="datetimeFigureOut">
              <a:rPr lang="en-US" smtClean="0"/>
              <a:t>6/13/2023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244868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9FF986-AFC8-4A3B-B866-43894E625B08}" type="datetimeFigureOut">
              <a:rPr lang="en-US" smtClean="0"/>
              <a:t>6/13/2023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173851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9FF986-AFC8-4A3B-B866-43894E625B08}" type="datetimeFigureOut">
              <a:rPr lang="en-US" smtClean="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1299477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FD4916-3572-4CD1-9004-5075811D22ED}" type="slidenum">
              <a:rPr lang="en-US" smtClean="0"/>
              <a:t>‹#›</a:t>
            </a:fld>
            <a:endParaRPr lang="en-US"/>
          </a:p>
        </p:txBody>
      </p:sp>
      <p:sp>
        <p:nvSpPr>
          <p:cNvPr id="5" name="Date Placeholder 4"/>
          <p:cNvSpPr>
            <a:spLocks noGrp="1"/>
          </p:cNvSpPr>
          <p:nvPr>
            <p:ph type="dt" sz="half" idx="10"/>
          </p:nvPr>
        </p:nvSpPr>
        <p:spPr/>
        <p:txBody>
          <a:bodyPr/>
          <a:lstStyle/>
          <a:p>
            <a:fld id="{2D9FF986-AFC8-4A3B-B866-43894E625B08}" type="datetimeFigureOut">
              <a:rPr lang="en-US" smtClean="0"/>
              <a:t>6/13/2023</a:t>
            </a:fld>
            <a:endParaRPr lang="en-US"/>
          </a:p>
        </p:txBody>
      </p:sp>
    </p:spTree>
    <p:extLst>
      <p:ext uri="{BB962C8B-B14F-4D97-AF65-F5344CB8AC3E}">
        <p14:creationId xmlns:p14="http://schemas.microsoft.com/office/powerpoint/2010/main" val="1908491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1551273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7953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843800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95271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356407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3173076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9FF986-AFC8-4A3B-B866-43894E625B08}"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FD4916-3572-4CD1-9004-5075811D22ED}" type="slidenum">
              <a:rPr lang="en-US" smtClean="0"/>
              <a:t>‹#›</a:t>
            </a:fld>
            <a:endParaRPr lang="en-US"/>
          </a:p>
        </p:txBody>
      </p:sp>
    </p:spTree>
    <p:extLst>
      <p:ext uri="{BB962C8B-B14F-4D97-AF65-F5344CB8AC3E}">
        <p14:creationId xmlns:p14="http://schemas.microsoft.com/office/powerpoint/2010/main" val="615817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D9FF986-AFC8-4A3B-B866-43894E625B08}" type="datetimeFigureOut">
              <a:rPr lang="en-US" smtClean="0"/>
              <a:t>6/13/2023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3FD4916-3572-4CD1-9004-5075811D22ED}" type="slidenum">
              <a:rPr lang="en-US" smtClean="0"/>
              <a:t>‹#›</a:t>
            </a:fld>
            <a:endParaRPr lang="en-US"/>
          </a:p>
        </p:txBody>
      </p:sp>
    </p:spTree>
    <p:extLst>
      <p:ext uri="{BB962C8B-B14F-4D97-AF65-F5344CB8AC3E}">
        <p14:creationId xmlns:p14="http://schemas.microsoft.com/office/powerpoint/2010/main" val="65462221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05C58-1CF9-438C-99F6-0983E19D6257}"/>
              </a:ext>
            </a:extLst>
          </p:cNvPr>
          <p:cNvSpPr>
            <a:spLocks noGrp="1"/>
          </p:cNvSpPr>
          <p:nvPr>
            <p:ph type="ctrTitle"/>
          </p:nvPr>
        </p:nvSpPr>
        <p:spPr/>
        <p:txBody>
          <a:bodyPr/>
          <a:lstStyle/>
          <a:p>
            <a:r>
              <a:rPr lang="en-US" dirty="0"/>
              <a:t>BMSW7004</a:t>
            </a:r>
            <a:br>
              <a:rPr lang="en-US" dirty="0"/>
            </a:br>
            <a:r>
              <a:rPr lang="en-US" dirty="0"/>
              <a:t>Research Methods</a:t>
            </a:r>
          </a:p>
        </p:txBody>
      </p:sp>
      <p:sp>
        <p:nvSpPr>
          <p:cNvPr id="3" name="Subtitle 2">
            <a:extLst>
              <a:ext uri="{FF2B5EF4-FFF2-40B4-BE49-F238E27FC236}">
                <a16:creationId xmlns:a16="http://schemas.microsoft.com/office/drawing/2014/main" id="{80CEB69D-A80C-4CEA-B0D8-AC11F0FB6A8C}"/>
              </a:ext>
            </a:extLst>
          </p:cNvPr>
          <p:cNvSpPr>
            <a:spLocks noGrp="1"/>
          </p:cNvSpPr>
          <p:nvPr>
            <p:ph type="subTitle" idx="1"/>
          </p:nvPr>
        </p:nvSpPr>
        <p:spPr/>
        <p:txBody>
          <a:bodyPr>
            <a:normAutofit fontScale="92500" lnSpcReduction="20000"/>
          </a:bodyPr>
          <a:lstStyle/>
          <a:p>
            <a:r>
              <a:rPr lang="en-GB" sz="4000" dirty="0"/>
              <a:t>Student satisfaction with online learning</a:t>
            </a:r>
            <a:endParaRPr lang="en-US" sz="4000" dirty="0"/>
          </a:p>
        </p:txBody>
      </p:sp>
    </p:spTree>
    <p:extLst>
      <p:ext uri="{BB962C8B-B14F-4D97-AF65-F5344CB8AC3E}">
        <p14:creationId xmlns:p14="http://schemas.microsoft.com/office/powerpoint/2010/main" val="1662308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FA584-59E5-453A-B598-C68E7DED833A}"/>
              </a:ext>
            </a:extLst>
          </p:cNvPr>
          <p:cNvSpPr>
            <a:spLocks noGrp="1"/>
          </p:cNvSpPr>
          <p:nvPr>
            <p:ph type="title"/>
          </p:nvPr>
        </p:nvSpPr>
        <p:spPr/>
        <p:txBody>
          <a:bodyPr/>
          <a:lstStyle/>
          <a:p>
            <a:r>
              <a:rPr lang="en-US" dirty="0"/>
              <a:t>Overview of the presentation</a:t>
            </a:r>
          </a:p>
        </p:txBody>
      </p:sp>
      <p:sp>
        <p:nvSpPr>
          <p:cNvPr id="3" name="Content Placeholder 2">
            <a:extLst>
              <a:ext uri="{FF2B5EF4-FFF2-40B4-BE49-F238E27FC236}">
                <a16:creationId xmlns:a16="http://schemas.microsoft.com/office/drawing/2014/main" id="{857F8E8A-E2FA-4C9A-BE8B-71E41C4A4CBF}"/>
              </a:ext>
            </a:extLst>
          </p:cNvPr>
          <p:cNvSpPr>
            <a:spLocks noGrp="1"/>
          </p:cNvSpPr>
          <p:nvPr>
            <p:ph idx="1"/>
          </p:nvPr>
        </p:nvSpPr>
        <p:spPr/>
        <p:txBody>
          <a:bodyPr/>
          <a:lstStyle/>
          <a:p>
            <a:r>
              <a:rPr lang="en-US" dirty="0"/>
              <a:t>Conduct survey on student satisfaction with online learning</a:t>
            </a:r>
          </a:p>
          <a:p>
            <a:r>
              <a:rPr lang="en-US" dirty="0"/>
              <a:t>Questionnaires for conducting the survey</a:t>
            </a:r>
          </a:p>
          <a:p>
            <a:r>
              <a:rPr lang="en-US" dirty="0"/>
              <a:t>Designing the survey method</a:t>
            </a:r>
          </a:p>
          <a:p>
            <a:r>
              <a:rPr lang="en-US" dirty="0"/>
              <a:t>Data collection process</a:t>
            </a:r>
          </a:p>
          <a:p>
            <a:r>
              <a:rPr lang="en-US" dirty="0"/>
              <a:t>Data reliability and validity test</a:t>
            </a:r>
          </a:p>
          <a:p>
            <a:r>
              <a:rPr lang="en-US" dirty="0"/>
              <a:t>Sample population selection </a:t>
            </a:r>
          </a:p>
          <a:p>
            <a:r>
              <a:rPr lang="en-US" dirty="0" err="1"/>
              <a:t>Analysing</a:t>
            </a:r>
            <a:r>
              <a:rPr lang="en-US" dirty="0"/>
              <a:t> the data process</a:t>
            </a:r>
          </a:p>
        </p:txBody>
      </p:sp>
    </p:spTree>
    <p:extLst>
      <p:ext uri="{BB962C8B-B14F-4D97-AF65-F5344CB8AC3E}">
        <p14:creationId xmlns:p14="http://schemas.microsoft.com/office/powerpoint/2010/main" val="897976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3EFB-B453-418D-B523-88B6B9D8E3C6}"/>
              </a:ext>
            </a:extLst>
          </p:cNvPr>
          <p:cNvSpPr>
            <a:spLocks noGrp="1"/>
          </p:cNvSpPr>
          <p:nvPr>
            <p:ph type="title"/>
          </p:nvPr>
        </p:nvSpPr>
        <p:spPr/>
        <p:txBody>
          <a:bodyPr/>
          <a:lstStyle/>
          <a:p>
            <a:r>
              <a:rPr lang="en-US" dirty="0"/>
              <a:t>Research onion model</a:t>
            </a:r>
          </a:p>
        </p:txBody>
      </p:sp>
      <p:pic>
        <p:nvPicPr>
          <p:cNvPr id="1028" name="Picture 4" descr="Analysis of Saunders Research Onion - Thesismind">
            <a:extLst>
              <a:ext uri="{FF2B5EF4-FFF2-40B4-BE49-F238E27FC236}">
                <a16:creationId xmlns:a16="http://schemas.microsoft.com/office/drawing/2014/main" id="{D7EEBB7C-285B-4EE9-BD9E-6B8D42CD39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461" y="1723195"/>
            <a:ext cx="6667750" cy="433846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204C448-CBC4-442A-8E93-1ADD881021FF}"/>
              </a:ext>
            </a:extLst>
          </p:cNvPr>
          <p:cNvSpPr txBox="1"/>
          <p:nvPr/>
        </p:nvSpPr>
        <p:spPr>
          <a:xfrm>
            <a:off x="2121569" y="6063734"/>
            <a:ext cx="6104020" cy="369332"/>
          </a:xfrm>
          <a:prstGeom prst="rect">
            <a:avLst/>
          </a:prstGeom>
          <a:noFill/>
        </p:spPr>
        <p:txBody>
          <a:bodyPr wrap="square">
            <a:spAutoFit/>
          </a:bodyPr>
          <a:lstStyle/>
          <a:p>
            <a:r>
              <a:rPr lang="en-US" dirty="0"/>
              <a:t>(Saunders, Lewis and Thornhill, 2019)</a:t>
            </a:r>
          </a:p>
        </p:txBody>
      </p:sp>
    </p:spTree>
    <p:extLst>
      <p:ext uri="{BB962C8B-B14F-4D97-AF65-F5344CB8AC3E}">
        <p14:creationId xmlns:p14="http://schemas.microsoft.com/office/powerpoint/2010/main" val="1969893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0CDA-4C13-44B3-A11B-74D1735FAE10}"/>
              </a:ext>
            </a:extLst>
          </p:cNvPr>
          <p:cNvSpPr>
            <a:spLocks noGrp="1"/>
          </p:cNvSpPr>
          <p:nvPr>
            <p:ph type="title"/>
          </p:nvPr>
        </p:nvSpPr>
        <p:spPr/>
        <p:txBody>
          <a:bodyPr/>
          <a:lstStyle/>
          <a:p>
            <a:r>
              <a:rPr lang="en-US" dirty="0"/>
              <a:t>Research method</a:t>
            </a:r>
          </a:p>
        </p:txBody>
      </p:sp>
      <p:graphicFrame>
        <p:nvGraphicFramePr>
          <p:cNvPr id="4" name="Content Placeholder 3">
            <a:extLst>
              <a:ext uri="{FF2B5EF4-FFF2-40B4-BE49-F238E27FC236}">
                <a16:creationId xmlns:a16="http://schemas.microsoft.com/office/drawing/2014/main" id="{5A064168-4D42-40A5-ACAE-121CC44522B7}"/>
              </a:ext>
            </a:extLst>
          </p:cNvPr>
          <p:cNvGraphicFramePr>
            <a:graphicFrameLocks noGrp="1"/>
          </p:cNvGraphicFramePr>
          <p:nvPr>
            <p:ph idx="1"/>
            <p:extLst>
              <p:ext uri="{D42A27DB-BD31-4B8C-83A1-F6EECF244321}">
                <p14:modId xmlns:p14="http://schemas.microsoft.com/office/powerpoint/2010/main" val="983042476"/>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916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0CDA-4C13-44B3-A11B-74D1735FAE10}"/>
              </a:ext>
            </a:extLst>
          </p:cNvPr>
          <p:cNvSpPr>
            <a:spLocks noGrp="1"/>
          </p:cNvSpPr>
          <p:nvPr>
            <p:ph type="title"/>
          </p:nvPr>
        </p:nvSpPr>
        <p:spPr/>
        <p:txBody>
          <a:bodyPr/>
          <a:lstStyle/>
          <a:p>
            <a:r>
              <a:rPr lang="en-US" dirty="0"/>
              <a:t>Research method</a:t>
            </a:r>
          </a:p>
        </p:txBody>
      </p:sp>
      <p:sp>
        <p:nvSpPr>
          <p:cNvPr id="5" name="Content Placeholder 4">
            <a:extLst>
              <a:ext uri="{FF2B5EF4-FFF2-40B4-BE49-F238E27FC236}">
                <a16:creationId xmlns:a16="http://schemas.microsoft.com/office/drawing/2014/main" id="{5B859C52-A927-F0E5-C1F6-ED00C30F43CA}"/>
              </a:ext>
            </a:extLst>
          </p:cNvPr>
          <p:cNvSpPr>
            <a:spLocks noGrp="1"/>
          </p:cNvSpPr>
          <p:nvPr>
            <p:ph idx="1"/>
          </p:nvPr>
        </p:nvSpPr>
        <p:spPr/>
        <p:txBody>
          <a:bodyPr>
            <a:normAutofit fontScale="92500" lnSpcReduction="10000"/>
          </a:bodyPr>
          <a:lstStyle/>
          <a:p>
            <a:pPr marL="0" indent="0">
              <a:buNone/>
            </a:pPr>
            <a:r>
              <a:rPr lang="en-US" dirty="0"/>
              <a:t>The following components make up the methodology of the research into the levels of contentment experienced by students participating in online education:</a:t>
            </a:r>
          </a:p>
          <a:p>
            <a:r>
              <a:rPr lang="en-US" dirty="0"/>
              <a:t>Positivism as an Approach to Academic Research: When it comes to the study of human society, the philosophical school known as positivism places a strong emphasis on the application of methods that are objective and empirical. Positivists argue that the primary objective of this study should be to collect empirical evidence to determine the level of contentment that students have with online education.</a:t>
            </a:r>
          </a:p>
          <a:p>
            <a:r>
              <a:rPr lang="en-US" dirty="0"/>
              <a:t>The Deductive Approach to Research Methodology: Gathering and examining evidence in order to provide support for a hypothesis or theory that has already been established is an example of deductive reasoning. After developing a set of hypotheses or theories regarding the factors that influence the level of satisfaction experienced by online learners, the research will move on to the collection of data to either confirm or refute the hypotheses.</a:t>
            </a:r>
          </a:p>
        </p:txBody>
      </p:sp>
    </p:spTree>
    <p:extLst>
      <p:ext uri="{BB962C8B-B14F-4D97-AF65-F5344CB8AC3E}">
        <p14:creationId xmlns:p14="http://schemas.microsoft.com/office/powerpoint/2010/main" val="1473390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0CDA-4C13-44B3-A11B-74D1735FAE10}"/>
              </a:ext>
            </a:extLst>
          </p:cNvPr>
          <p:cNvSpPr>
            <a:spLocks noGrp="1"/>
          </p:cNvSpPr>
          <p:nvPr>
            <p:ph type="title"/>
          </p:nvPr>
        </p:nvSpPr>
        <p:spPr/>
        <p:txBody>
          <a:bodyPr/>
          <a:lstStyle/>
          <a:p>
            <a:r>
              <a:rPr lang="en-US" dirty="0"/>
              <a:t>Research method</a:t>
            </a:r>
          </a:p>
        </p:txBody>
      </p:sp>
      <p:sp>
        <p:nvSpPr>
          <p:cNvPr id="5" name="Content Placeholder 4">
            <a:extLst>
              <a:ext uri="{FF2B5EF4-FFF2-40B4-BE49-F238E27FC236}">
                <a16:creationId xmlns:a16="http://schemas.microsoft.com/office/drawing/2014/main" id="{5B859C52-A927-F0E5-C1F6-ED00C30F43CA}"/>
              </a:ext>
            </a:extLst>
          </p:cNvPr>
          <p:cNvSpPr>
            <a:spLocks noGrp="1"/>
          </p:cNvSpPr>
          <p:nvPr>
            <p:ph idx="1"/>
          </p:nvPr>
        </p:nvSpPr>
        <p:spPr/>
        <p:txBody>
          <a:bodyPr>
            <a:normAutofit lnSpcReduction="10000"/>
          </a:bodyPr>
          <a:lstStyle/>
          <a:p>
            <a:r>
              <a:rPr lang="en-US" dirty="0"/>
              <a:t>Utilizing Questionnaires Within the Research Process: A questionnaire will make up the research strategy for this project. When conducting quantitative research, one of the most common methods for collecting data from a sizeable sample of respondents is to poll or survey those individuals. We will determine how satisfied students are with their overall online learning experiences by polling a statistically representative sample of them using questionnaires that will be distributed to them.</a:t>
            </a:r>
          </a:p>
          <a:p>
            <a:r>
              <a:rPr lang="en-US" dirty="0"/>
              <a:t>In time, both cross-sectional and horizontal perspectives: By conducting data collection at a single point in time, the researchers conducting this study will take a cross-sectional approach to the concept of time. This survey's objective is not to track changes in student satisfaction over the course of a longer period of time; rather, the focus is on obtaining a snapshot of the level of satisfaction that exists among students in relation to online education at the present time.</a:t>
            </a:r>
          </a:p>
        </p:txBody>
      </p:sp>
    </p:spTree>
    <p:extLst>
      <p:ext uri="{BB962C8B-B14F-4D97-AF65-F5344CB8AC3E}">
        <p14:creationId xmlns:p14="http://schemas.microsoft.com/office/powerpoint/2010/main" val="1338560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0CDA-4C13-44B3-A11B-74D1735FAE10}"/>
              </a:ext>
            </a:extLst>
          </p:cNvPr>
          <p:cNvSpPr>
            <a:spLocks noGrp="1"/>
          </p:cNvSpPr>
          <p:nvPr>
            <p:ph type="title"/>
          </p:nvPr>
        </p:nvSpPr>
        <p:spPr/>
        <p:txBody>
          <a:bodyPr/>
          <a:lstStyle/>
          <a:p>
            <a:r>
              <a:rPr lang="en-US" dirty="0"/>
              <a:t>Research method</a:t>
            </a:r>
          </a:p>
        </p:txBody>
      </p:sp>
      <p:sp>
        <p:nvSpPr>
          <p:cNvPr id="5" name="Content Placeholder 4">
            <a:extLst>
              <a:ext uri="{FF2B5EF4-FFF2-40B4-BE49-F238E27FC236}">
                <a16:creationId xmlns:a16="http://schemas.microsoft.com/office/drawing/2014/main" id="{5B859C52-A927-F0E5-C1F6-ED00C30F43CA}"/>
              </a:ext>
            </a:extLst>
          </p:cNvPr>
          <p:cNvSpPr>
            <a:spLocks noGrp="1"/>
          </p:cNvSpPr>
          <p:nvPr>
            <p:ph idx="1"/>
          </p:nvPr>
        </p:nvSpPr>
        <p:spPr/>
        <p:txBody>
          <a:bodyPr>
            <a:normAutofit/>
          </a:bodyPr>
          <a:lstStyle/>
          <a:p>
            <a:r>
              <a:rPr lang="en-US" dirty="0"/>
              <a:t>Quantitative methods: It was determined to be appropriate to carry out the collection of quantitative data. Quantitative methods, which involve the collection of numerical data in preparation for statistical analysis, are utilized in the process of data collection for the purpose of this study.</a:t>
            </a:r>
          </a:p>
          <a:p>
            <a:r>
              <a:rPr lang="en-US" dirty="0"/>
              <a:t>It is anticipated that the survey will only include closed-ended questions that are capable of being quantitatively analyzed to reveal the levels of satisfaction felt by the students. </a:t>
            </a:r>
          </a:p>
          <a:p>
            <a:r>
              <a:rPr lang="en-US" dirty="0"/>
              <a:t>Data such as ratings, rankings, and responses on a Likert scale are some examples of the types of information that could be gathered and analyzed statistically.</a:t>
            </a:r>
          </a:p>
        </p:txBody>
      </p:sp>
    </p:spTree>
    <p:extLst>
      <p:ext uri="{BB962C8B-B14F-4D97-AF65-F5344CB8AC3E}">
        <p14:creationId xmlns:p14="http://schemas.microsoft.com/office/powerpoint/2010/main" val="3724118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E3277-12F3-477F-8522-CE9C697FCFBA}"/>
              </a:ext>
            </a:extLst>
          </p:cNvPr>
          <p:cNvSpPr>
            <a:spLocks noGrp="1"/>
          </p:cNvSpPr>
          <p:nvPr>
            <p:ph type="title"/>
          </p:nvPr>
        </p:nvSpPr>
        <p:spPr/>
        <p:txBody>
          <a:bodyPr/>
          <a:lstStyle/>
          <a:p>
            <a:r>
              <a:rPr lang="en-US" dirty="0"/>
              <a:t>Survey method</a:t>
            </a:r>
          </a:p>
        </p:txBody>
      </p:sp>
      <p:pic>
        <p:nvPicPr>
          <p:cNvPr id="2050" name="Picture 2" descr="Main elements of the survey method | Download Scientific Diagram">
            <a:extLst>
              <a:ext uri="{FF2B5EF4-FFF2-40B4-BE49-F238E27FC236}">
                <a16:creationId xmlns:a16="http://schemas.microsoft.com/office/drawing/2014/main" id="{0A8650A4-4FD0-4855-AD0B-963BD25B8C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2424" y="1301415"/>
            <a:ext cx="5221955" cy="538012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Diagonal Corners Snipped 4">
            <a:extLst>
              <a:ext uri="{FF2B5EF4-FFF2-40B4-BE49-F238E27FC236}">
                <a16:creationId xmlns:a16="http://schemas.microsoft.com/office/drawing/2014/main" id="{FFC87B72-44EE-2B18-FEDD-409AA25F8C60}"/>
              </a:ext>
            </a:extLst>
          </p:cNvPr>
          <p:cNvSpPr/>
          <p:nvPr/>
        </p:nvSpPr>
        <p:spPr>
          <a:xfrm>
            <a:off x="164032" y="2629111"/>
            <a:ext cx="2614602" cy="2724728"/>
          </a:xfrm>
          <a:prstGeom prst="snip2Diag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a:lnSpc>
                <a:spcPct val="107000"/>
              </a:lnSpc>
              <a:spcBef>
                <a:spcPts val="0"/>
              </a:spcBef>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Surveys are a useful tool for gathering information from many people at once. Surveys provide a methodical way to collect data on issues as varied as beliefs, practices, and encounters.</a:t>
            </a:r>
          </a:p>
        </p:txBody>
      </p:sp>
    </p:spTree>
    <p:extLst>
      <p:ext uri="{BB962C8B-B14F-4D97-AF65-F5344CB8AC3E}">
        <p14:creationId xmlns:p14="http://schemas.microsoft.com/office/powerpoint/2010/main" val="999058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692F-A77A-4CBB-B156-2D5C35B92DBB}"/>
              </a:ext>
            </a:extLst>
          </p:cNvPr>
          <p:cNvSpPr>
            <a:spLocks noGrp="1"/>
          </p:cNvSpPr>
          <p:nvPr>
            <p:ph type="title"/>
          </p:nvPr>
        </p:nvSpPr>
        <p:spPr/>
        <p:txBody>
          <a:bodyPr/>
          <a:lstStyle/>
          <a:p>
            <a:r>
              <a:rPr lang="en-US" dirty="0"/>
              <a:t>Survey method for this research- Questionnaire</a:t>
            </a:r>
          </a:p>
        </p:txBody>
      </p:sp>
      <p:graphicFrame>
        <p:nvGraphicFramePr>
          <p:cNvPr id="4" name="Content Placeholder 3">
            <a:extLst>
              <a:ext uri="{FF2B5EF4-FFF2-40B4-BE49-F238E27FC236}">
                <a16:creationId xmlns:a16="http://schemas.microsoft.com/office/drawing/2014/main" id="{EF95290F-0EBE-404B-8934-8097D315A0F1}"/>
              </a:ext>
            </a:extLst>
          </p:cNvPr>
          <p:cNvGraphicFramePr>
            <a:graphicFrameLocks noGrp="1"/>
          </p:cNvGraphicFramePr>
          <p:nvPr>
            <p:ph idx="1"/>
            <p:extLst>
              <p:ext uri="{D42A27DB-BD31-4B8C-83A1-F6EECF244321}">
                <p14:modId xmlns:p14="http://schemas.microsoft.com/office/powerpoint/2010/main" val="2096482001"/>
              </p:ext>
            </p:extLst>
          </p:nvPr>
        </p:nvGraphicFramePr>
        <p:xfrm>
          <a:off x="0" y="1930400"/>
          <a:ext cx="9801726" cy="40396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0189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692F-A77A-4CBB-B156-2D5C35B92DBB}"/>
              </a:ext>
            </a:extLst>
          </p:cNvPr>
          <p:cNvSpPr>
            <a:spLocks noGrp="1"/>
          </p:cNvSpPr>
          <p:nvPr>
            <p:ph type="title"/>
          </p:nvPr>
        </p:nvSpPr>
        <p:spPr/>
        <p:txBody>
          <a:bodyPr/>
          <a:lstStyle/>
          <a:p>
            <a:r>
              <a:rPr lang="en-US" dirty="0"/>
              <a:t>Close ended survey questionnaire</a:t>
            </a:r>
          </a:p>
        </p:txBody>
      </p:sp>
      <p:graphicFrame>
        <p:nvGraphicFramePr>
          <p:cNvPr id="6" name="Content Placeholder 5">
            <a:extLst>
              <a:ext uri="{FF2B5EF4-FFF2-40B4-BE49-F238E27FC236}">
                <a16:creationId xmlns:a16="http://schemas.microsoft.com/office/drawing/2014/main" id="{9C14E86F-C15C-4F35-8ED3-4AD0693DD122}"/>
              </a:ext>
            </a:extLst>
          </p:cNvPr>
          <p:cNvGraphicFramePr>
            <a:graphicFrameLocks noGrp="1"/>
          </p:cNvGraphicFramePr>
          <p:nvPr>
            <p:ph idx="1"/>
            <p:extLst>
              <p:ext uri="{D42A27DB-BD31-4B8C-83A1-F6EECF244321}">
                <p14:modId xmlns:p14="http://schemas.microsoft.com/office/powerpoint/2010/main" val="2625071109"/>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7886E72-DA70-1760-DA27-99D47F9CAD6E}"/>
              </a:ext>
            </a:extLst>
          </p:cNvPr>
          <p:cNvSpPr txBox="1"/>
          <p:nvPr/>
        </p:nvSpPr>
        <p:spPr>
          <a:xfrm>
            <a:off x="962890" y="5889722"/>
            <a:ext cx="9150928" cy="968278"/>
          </a:xfrm>
          <a:prstGeom prst="rect">
            <a:avLst/>
          </a:prstGeom>
          <a:noFill/>
        </p:spPr>
        <p:txBody>
          <a:bodyPr wrap="square">
            <a:spAutoFit/>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Note: Using close-ended questions ensures uniformity in data gathering by providing a limited number of predetermined answers. This facilitates the aggregation and analysis of data from a wide variety of sources and organizations.</a:t>
            </a:r>
          </a:p>
        </p:txBody>
      </p:sp>
    </p:spTree>
    <p:extLst>
      <p:ext uri="{BB962C8B-B14F-4D97-AF65-F5344CB8AC3E}">
        <p14:creationId xmlns:p14="http://schemas.microsoft.com/office/powerpoint/2010/main" val="1580042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52D7-1035-4AF0-8B91-F21DFFEFBBB8}"/>
              </a:ext>
            </a:extLst>
          </p:cNvPr>
          <p:cNvSpPr>
            <a:spLocks noGrp="1"/>
          </p:cNvSpPr>
          <p:nvPr>
            <p:ph type="title"/>
          </p:nvPr>
        </p:nvSpPr>
        <p:spPr/>
        <p:txBody>
          <a:bodyPr/>
          <a:lstStyle/>
          <a:p>
            <a:r>
              <a:rPr lang="en-US" dirty="0"/>
              <a:t>Survey question principles</a:t>
            </a:r>
          </a:p>
        </p:txBody>
      </p:sp>
      <p:graphicFrame>
        <p:nvGraphicFramePr>
          <p:cNvPr id="4" name="Content Placeholder 3">
            <a:extLst>
              <a:ext uri="{FF2B5EF4-FFF2-40B4-BE49-F238E27FC236}">
                <a16:creationId xmlns:a16="http://schemas.microsoft.com/office/drawing/2014/main" id="{4B594C08-4BA5-42D1-A09E-2B367A44817D}"/>
              </a:ext>
            </a:extLst>
          </p:cNvPr>
          <p:cNvGraphicFramePr>
            <a:graphicFrameLocks noGrp="1"/>
          </p:cNvGraphicFramePr>
          <p:nvPr>
            <p:ph idx="1"/>
            <p:extLst>
              <p:ext uri="{D42A27DB-BD31-4B8C-83A1-F6EECF244321}">
                <p14:modId xmlns:p14="http://schemas.microsoft.com/office/powerpoint/2010/main" val="3606458987"/>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7036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52D7-1035-4AF0-8B91-F21DFFEFBBB8}"/>
              </a:ext>
            </a:extLst>
          </p:cNvPr>
          <p:cNvSpPr>
            <a:spLocks noGrp="1"/>
          </p:cNvSpPr>
          <p:nvPr>
            <p:ph type="title"/>
          </p:nvPr>
        </p:nvSpPr>
        <p:spPr/>
        <p:txBody>
          <a:bodyPr/>
          <a:lstStyle/>
          <a:p>
            <a:r>
              <a:rPr lang="en-US" dirty="0"/>
              <a:t>Survey question principles</a:t>
            </a:r>
          </a:p>
        </p:txBody>
      </p:sp>
      <p:graphicFrame>
        <p:nvGraphicFramePr>
          <p:cNvPr id="4" name="Content Placeholder 3">
            <a:extLst>
              <a:ext uri="{FF2B5EF4-FFF2-40B4-BE49-F238E27FC236}">
                <a16:creationId xmlns:a16="http://schemas.microsoft.com/office/drawing/2014/main" id="{4B594C08-4BA5-42D1-A09E-2B367A44817D}"/>
              </a:ext>
            </a:extLst>
          </p:cNvPr>
          <p:cNvGraphicFramePr>
            <a:graphicFrameLocks noGrp="1"/>
          </p:cNvGraphicFramePr>
          <p:nvPr>
            <p:ph idx="1"/>
            <p:extLst>
              <p:ext uri="{D42A27DB-BD31-4B8C-83A1-F6EECF244321}">
                <p14:modId xmlns:p14="http://schemas.microsoft.com/office/powerpoint/2010/main" val="2749697512"/>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880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52D7-1035-4AF0-8B91-F21DFFEFBBB8}"/>
              </a:ext>
            </a:extLst>
          </p:cNvPr>
          <p:cNvSpPr>
            <a:spLocks noGrp="1"/>
          </p:cNvSpPr>
          <p:nvPr>
            <p:ph type="title"/>
          </p:nvPr>
        </p:nvSpPr>
        <p:spPr/>
        <p:txBody>
          <a:bodyPr/>
          <a:lstStyle/>
          <a:p>
            <a:r>
              <a:rPr lang="en-US" dirty="0"/>
              <a:t>Survey question principles</a:t>
            </a:r>
          </a:p>
        </p:txBody>
      </p:sp>
      <p:graphicFrame>
        <p:nvGraphicFramePr>
          <p:cNvPr id="4" name="Content Placeholder 3">
            <a:extLst>
              <a:ext uri="{FF2B5EF4-FFF2-40B4-BE49-F238E27FC236}">
                <a16:creationId xmlns:a16="http://schemas.microsoft.com/office/drawing/2014/main" id="{4B594C08-4BA5-42D1-A09E-2B367A44817D}"/>
              </a:ext>
            </a:extLst>
          </p:cNvPr>
          <p:cNvGraphicFramePr>
            <a:graphicFrameLocks noGrp="1"/>
          </p:cNvGraphicFramePr>
          <p:nvPr>
            <p:ph idx="1"/>
            <p:extLst>
              <p:ext uri="{D42A27DB-BD31-4B8C-83A1-F6EECF244321}">
                <p14:modId xmlns:p14="http://schemas.microsoft.com/office/powerpoint/2010/main" val="234811941"/>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163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52D7-1035-4AF0-8B91-F21DFFEFBBB8}"/>
              </a:ext>
            </a:extLst>
          </p:cNvPr>
          <p:cNvSpPr>
            <a:spLocks noGrp="1"/>
          </p:cNvSpPr>
          <p:nvPr>
            <p:ph type="title"/>
          </p:nvPr>
        </p:nvSpPr>
        <p:spPr/>
        <p:txBody>
          <a:bodyPr/>
          <a:lstStyle/>
          <a:p>
            <a:r>
              <a:rPr lang="en-US" dirty="0"/>
              <a:t>Survey question principles</a:t>
            </a:r>
          </a:p>
        </p:txBody>
      </p:sp>
      <p:graphicFrame>
        <p:nvGraphicFramePr>
          <p:cNvPr id="4" name="Content Placeholder 3">
            <a:extLst>
              <a:ext uri="{FF2B5EF4-FFF2-40B4-BE49-F238E27FC236}">
                <a16:creationId xmlns:a16="http://schemas.microsoft.com/office/drawing/2014/main" id="{4B594C08-4BA5-42D1-A09E-2B367A44817D}"/>
              </a:ext>
            </a:extLst>
          </p:cNvPr>
          <p:cNvGraphicFramePr>
            <a:graphicFrameLocks noGrp="1"/>
          </p:cNvGraphicFramePr>
          <p:nvPr>
            <p:ph idx="1"/>
            <p:extLst>
              <p:ext uri="{D42A27DB-BD31-4B8C-83A1-F6EECF244321}">
                <p14:modId xmlns:p14="http://schemas.microsoft.com/office/powerpoint/2010/main" val="402862789"/>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6554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52D7-1035-4AF0-8B91-F21DFFEFBBB8}"/>
              </a:ext>
            </a:extLst>
          </p:cNvPr>
          <p:cNvSpPr>
            <a:spLocks noGrp="1"/>
          </p:cNvSpPr>
          <p:nvPr>
            <p:ph type="title"/>
          </p:nvPr>
        </p:nvSpPr>
        <p:spPr/>
        <p:txBody>
          <a:bodyPr/>
          <a:lstStyle/>
          <a:p>
            <a:r>
              <a:rPr lang="en-US" dirty="0"/>
              <a:t>Survey question principles</a:t>
            </a:r>
          </a:p>
        </p:txBody>
      </p:sp>
      <p:sp>
        <p:nvSpPr>
          <p:cNvPr id="6" name="Content Placeholder 5">
            <a:extLst>
              <a:ext uri="{FF2B5EF4-FFF2-40B4-BE49-F238E27FC236}">
                <a16:creationId xmlns:a16="http://schemas.microsoft.com/office/drawing/2014/main" id="{43EFED9C-5618-280A-E9BA-8627D74F7CB6}"/>
              </a:ext>
            </a:extLst>
          </p:cNvPr>
          <p:cNvSpPr>
            <a:spLocks noGrp="1"/>
          </p:cNvSpPr>
          <p:nvPr>
            <p:ph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The development of insightful survey questions is an absolutely necessary step in the data collection process. When developing questionnaires, it is important to keep in mind the guidelines that were presented on slides 8 through 11.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Since the questions that you ask in your survey will serve as the foundation for the data that are collected, ensuring that they are accurate is essential.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use of well-designed questions that encourage honest and forthright responses is one of the most effective ways to increase the likelihood of obtaining valid study results.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reliability and validity of the research procedure as a whole are bolstered by carefully crafted questions because they cut down on the likelihood of any bias occurring and ensure that the data collected are in agreement with the objectives of the study.</a:t>
            </a:r>
          </a:p>
          <a:p>
            <a:endParaRPr lang="en-US" dirty="0"/>
          </a:p>
        </p:txBody>
      </p:sp>
    </p:spTree>
    <p:extLst>
      <p:ext uri="{BB962C8B-B14F-4D97-AF65-F5344CB8AC3E}">
        <p14:creationId xmlns:p14="http://schemas.microsoft.com/office/powerpoint/2010/main" val="919209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0F494-F643-43F1-86BD-9300EA41E1EF}"/>
              </a:ext>
            </a:extLst>
          </p:cNvPr>
          <p:cNvSpPr>
            <a:spLocks noGrp="1"/>
          </p:cNvSpPr>
          <p:nvPr>
            <p:ph type="title"/>
          </p:nvPr>
        </p:nvSpPr>
        <p:spPr/>
        <p:txBody>
          <a:bodyPr/>
          <a:lstStyle/>
          <a:p>
            <a:r>
              <a:rPr lang="en-US" dirty="0"/>
              <a:t>Source of collecting data survey data</a:t>
            </a:r>
          </a:p>
        </p:txBody>
      </p:sp>
      <p:graphicFrame>
        <p:nvGraphicFramePr>
          <p:cNvPr id="4" name="Content Placeholder 3">
            <a:extLst>
              <a:ext uri="{FF2B5EF4-FFF2-40B4-BE49-F238E27FC236}">
                <a16:creationId xmlns:a16="http://schemas.microsoft.com/office/drawing/2014/main" id="{A20D741B-921D-47D4-9292-06E30F72A6B9}"/>
              </a:ext>
            </a:extLst>
          </p:cNvPr>
          <p:cNvGraphicFramePr>
            <a:graphicFrameLocks noGrp="1"/>
          </p:cNvGraphicFramePr>
          <p:nvPr>
            <p:ph idx="1"/>
            <p:extLst>
              <p:ext uri="{D42A27DB-BD31-4B8C-83A1-F6EECF244321}">
                <p14:modId xmlns:p14="http://schemas.microsoft.com/office/powerpoint/2010/main" val="2175634931"/>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7641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0EB4-ABFB-4447-8201-664B932557EE}"/>
              </a:ext>
            </a:extLst>
          </p:cNvPr>
          <p:cNvSpPr>
            <a:spLocks noGrp="1"/>
          </p:cNvSpPr>
          <p:nvPr>
            <p:ph type="title"/>
          </p:nvPr>
        </p:nvSpPr>
        <p:spPr/>
        <p:txBody>
          <a:bodyPr>
            <a:normAutofit fontScale="90000"/>
          </a:bodyPr>
          <a:lstStyle/>
          <a:p>
            <a:r>
              <a:rPr lang="en-US" dirty="0"/>
              <a:t>Survey data factors- </a:t>
            </a:r>
            <a:r>
              <a:rPr lang="en-GB" sz="3600" dirty="0"/>
              <a:t>Student satisfaction with online learning</a:t>
            </a:r>
            <a:br>
              <a:rPr lang="en-US" sz="3600" dirty="0"/>
            </a:br>
            <a:endParaRPr lang="en-US" dirty="0"/>
          </a:p>
        </p:txBody>
      </p:sp>
      <p:graphicFrame>
        <p:nvGraphicFramePr>
          <p:cNvPr id="4" name="Content Placeholder 3">
            <a:extLst>
              <a:ext uri="{FF2B5EF4-FFF2-40B4-BE49-F238E27FC236}">
                <a16:creationId xmlns:a16="http://schemas.microsoft.com/office/drawing/2014/main" id="{07852B35-EFCF-4671-8288-650DA680E8AD}"/>
              </a:ext>
            </a:extLst>
          </p:cNvPr>
          <p:cNvGraphicFramePr>
            <a:graphicFrameLocks noGrp="1"/>
          </p:cNvGraphicFramePr>
          <p:nvPr>
            <p:ph idx="1"/>
            <p:extLst>
              <p:ext uri="{D42A27DB-BD31-4B8C-83A1-F6EECF244321}">
                <p14:modId xmlns:p14="http://schemas.microsoft.com/office/powerpoint/2010/main" val="2154068347"/>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2179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96063-6B88-4F95-A276-3185B69735BF}"/>
              </a:ext>
            </a:extLst>
          </p:cNvPr>
          <p:cNvSpPr>
            <a:spLocks noGrp="1"/>
          </p:cNvSpPr>
          <p:nvPr>
            <p:ph type="title"/>
          </p:nvPr>
        </p:nvSpPr>
        <p:spPr/>
        <p:txBody>
          <a:bodyPr/>
          <a:lstStyle/>
          <a:p>
            <a:r>
              <a:rPr lang="en-US" dirty="0"/>
              <a:t>Survey source</a:t>
            </a:r>
          </a:p>
        </p:txBody>
      </p:sp>
      <p:sp>
        <p:nvSpPr>
          <p:cNvPr id="3" name="Content Placeholder 2">
            <a:extLst>
              <a:ext uri="{FF2B5EF4-FFF2-40B4-BE49-F238E27FC236}">
                <a16:creationId xmlns:a16="http://schemas.microsoft.com/office/drawing/2014/main" id="{0A32B556-AEBD-401B-9912-A08D7DE44FFF}"/>
              </a:ext>
            </a:extLst>
          </p:cNvPr>
          <p:cNvSpPr>
            <a:spLocks noGrp="1"/>
          </p:cNvSpPr>
          <p:nvPr>
            <p:ph idx="1"/>
          </p:nvPr>
        </p:nvSpPr>
        <p:spPr/>
        <p:txBody>
          <a:bodyPr/>
          <a:lstStyle/>
          <a:p>
            <a:r>
              <a:rPr lang="en-US" dirty="0"/>
              <a:t>Sample survey 1: </a:t>
            </a:r>
            <a:r>
              <a:rPr lang="en-GB" b="0" i="0" dirty="0">
                <a:solidFill>
                  <a:srgbClr val="000000"/>
                </a:solidFill>
                <a:effectLst/>
                <a:latin typeface="ff7"/>
              </a:rPr>
              <a:t>I was always motivated to attend my online sessions. (Count Respondents: 728, Agree: 53%) Source: </a:t>
            </a:r>
            <a:r>
              <a:rPr lang="en-US" sz="1800" dirty="0">
                <a:effectLst/>
                <a:latin typeface="Times New Roman" panose="02020603050405020304" pitchFamily="18" charset="0"/>
              </a:rPr>
              <a:t>Hettiarachchi, S., </a:t>
            </a:r>
            <a:r>
              <a:rPr lang="en-US" sz="1800" dirty="0" err="1">
                <a:effectLst/>
                <a:latin typeface="Times New Roman" panose="02020603050405020304" pitchFamily="18" charset="0"/>
              </a:rPr>
              <a:t>Damayanthi</a:t>
            </a:r>
            <a:r>
              <a:rPr lang="en-US" sz="1800" dirty="0">
                <a:effectLst/>
                <a:latin typeface="Times New Roman" panose="02020603050405020304" pitchFamily="18" charset="0"/>
              </a:rPr>
              <a:t>, B., </a:t>
            </a:r>
            <a:r>
              <a:rPr lang="en-US" sz="1800" dirty="0" err="1">
                <a:effectLst/>
                <a:latin typeface="Times New Roman" panose="02020603050405020304" pitchFamily="18" charset="0"/>
              </a:rPr>
              <a:t>Heenkenda</a:t>
            </a:r>
            <a:r>
              <a:rPr lang="en-US" sz="1800" dirty="0">
                <a:effectLst/>
                <a:latin typeface="Times New Roman" panose="02020603050405020304" pitchFamily="18" charset="0"/>
              </a:rPr>
              <a:t>, S., Dissanayake, D., </a:t>
            </a:r>
            <a:r>
              <a:rPr lang="en-US" sz="1800" dirty="0" err="1">
                <a:effectLst/>
                <a:latin typeface="Times New Roman" panose="02020603050405020304" pitchFamily="18" charset="0"/>
              </a:rPr>
              <a:t>Ranagalage</a:t>
            </a:r>
            <a:r>
              <a:rPr lang="en-US" sz="1800" dirty="0">
                <a:effectLst/>
                <a:latin typeface="Times New Roman" panose="02020603050405020304" pitchFamily="18" charset="0"/>
              </a:rPr>
              <a:t>, M. and Ananda, L. (2021). Student Satisfaction with Online Learning during the COVID-19 Pandemic: A Study at State Universities in Sri Lanka. </a:t>
            </a:r>
            <a:r>
              <a:rPr lang="en-US" sz="1800" i="1" dirty="0">
                <a:effectLst/>
                <a:latin typeface="Times New Roman" panose="02020603050405020304" pitchFamily="18" charset="0"/>
              </a:rPr>
              <a:t>Sustainability</a:t>
            </a:r>
            <a:r>
              <a:rPr lang="en-US" sz="1800" dirty="0">
                <a:effectLst/>
                <a:latin typeface="Times New Roman" panose="02020603050405020304" pitchFamily="18" charset="0"/>
              </a:rPr>
              <a:t>, 13(21), p.11749.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://doi.org/10.3390/su132111749.</a:t>
            </a:r>
          </a:p>
          <a:p>
            <a:pPr algn="l"/>
            <a:endParaRPr lang="en-GB" dirty="0">
              <a:solidFill>
                <a:srgbClr val="000000"/>
              </a:solidFill>
              <a:latin typeface="ff7"/>
            </a:endParaRPr>
          </a:p>
          <a:p>
            <a:r>
              <a:rPr lang="en-GB" b="0" i="0" dirty="0">
                <a:solidFill>
                  <a:srgbClr val="000000"/>
                </a:solidFill>
                <a:effectLst/>
                <a:latin typeface="ff7"/>
              </a:rPr>
              <a:t>Sample survey 2: Benefits of taking online classes. (70% respondents claimed of time saved on commute) Source: </a:t>
            </a:r>
            <a:r>
              <a:rPr lang="en-GB" sz="1800" dirty="0" err="1">
                <a:effectLst/>
                <a:latin typeface="Times New Roman" panose="02020603050405020304" pitchFamily="18" charset="0"/>
              </a:rPr>
              <a:t>Basuony</a:t>
            </a:r>
            <a:r>
              <a:rPr lang="en-GB" sz="1800" dirty="0">
                <a:effectLst/>
                <a:latin typeface="Times New Roman" panose="02020603050405020304" pitchFamily="18" charset="0"/>
              </a:rPr>
              <a:t>, M.A.K., </a:t>
            </a:r>
            <a:r>
              <a:rPr lang="en-GB" sz="1800" dirty="0" err="1">
                <a:effectLst/>
                <a:latin typeface="Times New Roman" panose="02020603050405020304" pitchFamily="18" charset="0"/>
              </a:rPr>
              <a:t>EmadEldeen</a:t>
            </a:r>
            <a:r>
              <a:rPr lang="en-GB" sz="1800" dirty="0">
                <a:effectLst/>
                <a:latin typeface="Times New Roman" panose="02020603050405020304" pitchFamily="18" charset="0"/>
              </a:rPr>
              <a:t>, R., </a:t>
            </a:r>
            <a:r>
              <a:rPr lang="en-GB" sz="1800" dirty="0" err="1">
                <a:effectLst/>
                <a:latin typeface="Times New Roman" panose="02020603050405020304" pitchFamily="18" charset="0"/>
              </a:rPr>
              <a:t>Farghaly</a:t>
            </a:r>
            <a:r>
              <a:rPr lang="en-GB" sz="1800" dirty="0">
                <a:effectLst/>
                <a:latin typeface="Times New Roman" panose="02020603050405020304" pitchFamily="18" charset="0"/>
              </a:rPr>
              <a:t>, M., El-</a:t>
            </a:r>
            <a:r>
              <a:rPr lang="en-GB" sz="1800" dirty="0" err="1">
                <a:effectLst/>
                <a:latin typeface="Times New Roman" panose="02020603050405020304" pitchFamily="18" charset="0"/>
              </a:rPr>
              <a:t>Bassiouny</a:t>
            </a:r>
            <a:r>
              <a:rPr lang="en-GB" sz="1800" dirty="0">
                <a:effectLst/>
                <a:latin typeface="Times New Roman" panose="02020603050405020304" pitchFamily="18" charset="0"/>
              </a:rPr>
              <a:t>, N. and Mohamed, E.K.A. (2020). The factors affecting student satisfaction with online education during the COVID-19 pandemic: an empirical study of an emerging Muslim country. </a:t>
            </a:r>
            <a:r>
              <a:rPr lang="en-GB" sz="1800" i="1" dirty="0">
                <a:effectLst/>
                <a:latin typeface="Times New Roman" panose="02020603050405020304" pitchFamily="18" charset="0"/>
              </a:rPr>
              <a:t>Journal of Islamic Marketing</a:t>
            </a:r>
            <a:r>
              <a:rPr lang="en-GB" sz="1800" dirty="0">
                <a:effectLst/>
                <a:latin typeface="Times New Roman" panose="02020603050405020304" pitchFamily="18" charset="0"/>
              </a:rPr>
              <a:t>, ahead-of-print(ahead-of-print).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://doi.org/10.1108/jima-09-2020-0301.</a:t>
            </a:r>
          </a:p>
          <a:p>
            <a:pPr algn="l"/>
            <a:endParaRPr lang="en-US" dirty="0"/>
          </a:p>
        </p:txBody>
      </p:sp>
    </p:spTree>
    <p:extLst>
      <p:ext uri="{BB962C8B-B14F-4D97-AF65-F5344CB8AC3E}">
        <p14:creationId xmlns:p14="http://schemas.microsoft.com/office/powerpoint/2010/main" val="2446184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96063-6B88-4F95-A276-3185B69735BF}"/>
              </a:ext>
            </a:extLst>
          </p:cNvPr>
          <p:cNvSpPr>
            <a:spLocks noGrp="1"/>
          </p:cNvSpPr>
          <p:nvPr>
            <p:ph type="title"/>
          </p:nvPr>
        </p:nvSpPr>
        <p:spPr/>
        <p:txBody>
          <a:bodyPr/>
          <a:lstStyle/>
          <a:p>
            <a:r>
              <a:rPr lang="en-US" dirty="0"/>
              <a:t>Survey source</a:t>
            </a:r>
          </a:p>
        </p:txBody>
      </p:sp>
      <p:sp>
        <p:nvSpPr>
          <p:cNvPr id="3" name="Content Placeholder 2">
            <a:extLst>
              <a:ext uri="{FF2B5EF4-FFF2-40B4-BE49-F238E27FC236}">
                <a16:creationId xmlns:a16="http://schemas.microsoft.com/office/drawing/2014/main" id="{0A32B556-AEBD-401B-9912-A08D7DE44FFF}"/>
              </a:ext>
            </a:extLst>
          </p:cNvPr>
          <p:cNvSpPr>
            <a:spLocks noGrp="1"/>
          </p:cNvSpPr>
          <p:nvPr>
            <p:ph idx="1"/>
          </p:nvPr>
        </p:nvSpPr>
        <p:spPr>
          <a:xfrm>
            <a:off x="677334" y="2176631"/>
            <a:ext cx="8596668" cy="3880773"/>
          </a:xfrm>
        </p:spPr>
        <p:txBody>
          <a:bodyPr/>
          <a:lstStyle/>
          <a:p>
            <a:r>
              <a:rPr lang="en-US" dirty="0"/>
              <a:t>Sample survey 3: </a:t>
            </a:r>
            <a:r>
              <a:rPr lang="en-GB" dirty="0"/>
              <a:t>Tools and platforms for online learning enable students to work with each other. (Creates an positive impact on the student) Source: </a:t>
            </a:r>
            <a:r>
              <a:rPr lang="en-GB" sz="1800" dirty="0" err="1">
                <a:effectLst/>
                <a:latin typeface="Times New Roman" panose="02020603050405020304" pitchFamily="18" charset="0"/>
              </a:rPr>
              <a:t>Arsenijević</a:t>
            </a:r>
            <a:r>
              <a:rPr lang="en-GB" sz="1800" dirty="0">
                <a:effectLst/>
                <a:latin typeface="Times New Roman" panose="02020603050405020304" pitchFamily="18" charset="0"/>
              </a:rPr>
              <a:t>, J., Belousova, A. and </a:t>
            </a:r>
            <a:r>
              <a:rPr lang="en-GB" sz="1800" dirty="0" err="1">
                <a:effectLst/>
                <a:latin typeface="Times New Roman" panose="02020603050405020304" pitchFamily="18" charset="0"/>
              </a:rPr>
              <a:t>Tushnova</a:t>
            </a:r>
            <a:r>
              <a:rPr lang="en-GB" sz="1800" dirty="0">
                <a:effectLst/>
                <a:latin typeface="Times New Roman" panose="02020603050405020304" pitchFamily="18" charset="0"/>
              </a:rPr>
              <a:t>, Y. (2023) Students Satisfaction with Online Higher Education during the COVID-19 Pandemic. </a:t>
            </a:r>
            <a:r>
              <a:rPr lang="en-GB" sz="1800" i="1" dirty="0">
                <a:effectLst/>
                <a:latin typeface="Times New Roman" panose="02020603050405020304" pitchFamily="18" charset="0"/>
              </a:rPr>
              <a:t>Education Sciences</a:t>
            </a:r>
            <a:r>
              <a:rPr lang="en-GB" sz="1800" dirty="0">
                <a:effectLst/>
                <a:latin typeface="Times New Roman" panose="02020603050405020304" pitchFamily="18" charset="0"/>
              </a:rPr>
              <a:t>, 13(4), p.364.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://doi.org/10.3390/educsci13040364.</a:t>
            </a:r>
          </a:p>
          <a:p>
            <a:endParaRPr lang="en-GB" dirty="0">
              <a:solidFill>
                <a:srgbClr val="000000"/>
              </a:solidFill>
              <a:latin typeface="ff7"/>
            </a:endParaRPr>
          </a:p>
          <a:p>
            <a:r>
              <a:rPr lang="en-GB" b="0" i="0" dirty="0">
                <a:solidFill>
                  <a:srgbClr val="000000"/>
                </a:solidFill>
                <a:effectLst/>
                <a:latin typeface="ff7"/>
              </a:rPr>
              <a:t>Sample survey </a:t>
            </a:r>
            <a:r>
              <a:rPr lang="en-GB" dirty="0">
                <a:solidFill>
                  <a:srgbClr val="000000"/>
                </a:solidFill>
                <a:latin typeface="ff7"/>
              </a:rPr>
              <a:t>4: The impact of technological skills on the learners’ satisfaction. (51.2% respondents use zoom for online learning) Source: </a:t>
            </a:r>
            <a:r>
              <a:rPr lang="en-US" sz="1800" dirty="0" err="1">
                <a:effectLst/>
                <a:latin typeface="Times New Roman" panose="02020603050405020304" pitchFamily="18" charset="0"/>
              </a:rPr>
              <a:t>Ranadewa</a:t>
            </a:r>
            <a:r>
              <a:rPr lang="en-US" sz="1800" dirty="0">
                <a:effectLst/>
                <a:latin typeface="Times New Roman" panose="02020603050405020304" pitchFamily="18" charset="0"/>
              </a:rPr>
              <a:t>, D.U.N., Gregory, T.Y., </a:t>
            </a:r>
            <a:r>
              <a:rPr lang="en-US" sz="1800" dirty="0" err="1">
                <a:effectLst/>
                <a:latin typeface="Times New Roman" panose="02020603050405020304" pitchFamily="18" charset="0"/>
              </a:rPr>
              <a:t>Boralugoda</a:t>
            </a:r>
            <a:r>
              <a:rPr lang="en-US" sz="1800" dirty="0">
                <a:effectLst/>
                <a:latin typeface="Times New Roman" panose="02020603050405020304" pitchFamily="18" charset="0"/>
              </a:rPr>
              <a:t>, D.N., Silva, J.A.H.T. and Jayasuriya, N.A. (2021) Learners’ Satisfaction and Commitment Towards Online Learning During COVID-19: A Concept Paper. </a:t>
            </a:r>
            <a:r>
              <a:rPr lang="en-US" sz="1800" i="1" dirty="0">
                <a:effectLst/>
                <a:latin typeface="Times New Roman" panose="02020603050405020304" pitchFamily="18" charset="0"/>
              </a:rPr>
              <a:t>Vision: The Journal of Business Perspective</a:t>
            </a:r>
            <a:r>
              <a:rPr lang="en-US" sz="1800" dirty="0">
                <a:effectLst/>
                <a:latin typeface="Times New Roman" panose="02020603050405020304" pitchFamily="18" charset="0"/>
              </a:rPr>
              <a:t>, p.097226292110567.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://doi.org/10.1177/09722629211056705.</a:t>
            </a:r>
          </a:p>
          <a:p>
            <a:endParaRPr lang="en-US" dirty="0"/>
          </a:p>
        </p:txBody>
      </p:sp>
    </p:spTree>
    <p:extLst>
      <p:ext uri="{BB962C8B-B14F-4D97-AF65-F5344CB8AC3E}">
        <p14:creationId xmlns:p14="http://schemas.microsoft.com/office/powerpoint/2010/main" val="3402171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027ED-9588-4529-A9F1-55D904481E6F}"/>
              </a:ext>
            </a:extLst>
          </p:cNvPr>
          <p:cNvSpPr>
            <a:spLocks noGrp="1"/>
          </p:cNvSpPr>
          <p:nvPr>
            <p:ph type="title"/>
          </p:nvPr>
        </p:nvSpPr>
        <p:spPr/>
        <p:txBody>
          <a:bodyPr/>
          <a:lstStyle/>
          <a:p>
            <a:r>
              <a:rPr lang="en-US" dirty="0"/>
              <a:t>Data sample population</a:t>
            </a:r>
          </a:p>
        </p:txBody>
      </p:sp>
      <p:graphicFrame>
        <p:nvGraphicFramePr>
          <p:cNvPr id="4" name="Content Placeholder 3">
            <a:extLst>
              <a:ext uri="{FF2B5EF4-FFF2-40B4-BE49-F238E27FC236}">
                <a16:creationId xmlns:a16="http://schemas.microsoft.com/office/drawing/2014/main" id="{4C69C892-B52A-4932-928E-7A9C65831C81}"/>
              </a:ext>
            </a:extLst>
          </p:cNvPr>
          <p:cNvGraphicFramePr>
            <a:graphicFrameLocks noGrp="1"/>
          </p:cNvGraphicFramePr>
          <p:nvPr>
            <p:ph idx="1"/>
            <p:extLst>
              <p:ext uri="{D42A27DB-BD31-4B8C-83A1-F6EECF244321}">
                <p14:modId xmlns:p14="http://schemas.microsoft.com/office/powerpoint/2010/main" val="139740662"/>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2048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027ED-9588-4529-A9F1-55D904481E6F}"/>
              </a:ext>
            </a:extLst>
          </p:cNvPr>
          <p:cNvSpPr>
            <a:spLocks noGrp="1"/>
          </p:cNvSpPr>
          <p:nvPr>
            <p:ph type="title"/>
          </p:nvPr>
        </p:nvSpPr>
        <p:spPr/>
        <p:txBody>
          <a:bodyPr/>
          <a:lstStyle/>
          <a:p>
            <a:r>
              <a:rPr lang="en-US" dirty="0"/>
              <a:t>Data sample population-factors</a:t>
            </a:r>
          </a:p>
        </p:txBody>
      </p:sp>
      <p:graphicFrame>
        <p:nvGraphicFramePr>
          <p:cNvPr id="8" name="Content Placeholder 7">
            <a:extLst>
              <a:ext uri="{FF2B5EF4-FFF2-40B4-BE49-F238E27FC236}">
                <a16:creationId xmlns:a16="http://schemas.microsoft.com/office/drawing/2014/main" id="{9EA2271A-8F55-4FC2-A84F-F0F1E3C685AA}"/>
              </a:ext>
            </a:extLst>
          </p:cNvPr>
          <p:cNvGraphicFramePr>
            <a:graphicFrameLocks noGrp="1"/>
          </p:cNvGraphicFramePr>
          <p:nvPr>
            <p:ph idx="1"/>
            <p:extLst>
              <p:ext uri="{D42A27DB-BD31-4B8C-83A1-F6EECF244321}">
                <p14:modId xmlns:p14="http://schemas.microsoft.com/office/powerpoint/2010/main" val="2503161413"/>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2697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AB6BC-E73A-42D6-9C98-FE33BDF4FDD9}"/>
              </a:ext>
            </a:extLst>
          </p:cNvPr>
          <p:cNvSpPr>
            <a:spLocks noGrp="1"/>
          </p:cNvSpPr>
          <p:nvPr>
            <p:ph type="title"/>
          </p:nvPr>
        </p:nvSpPr>
        <p:spPr/>
        <p:txBody>
          <a:bodyPr/>
          <a:lstStyle/>
          <a:p>
            <a:r>
              <a:rPr lang="en-US" dirty="0"/>
              <a:t>Data reliability test in survey method</a:t>
            </a:r>
          </a:p>
        </p:txBody>
      </p:sp>
      <p:graphicFrame>
        <p:nvGraphicFramePr>
          <p:cNvPr id="4" name="Content Placeholder 3">
            <a:extLst>
              <a:ext uri="{FF2B5EF4-FFF2-40B4-BE49-F238E27FC236}">
                <a16:creationId xmlns:a16="http://schemas.microsoft.com/office/drawing/2014/main" id="{20A6746D-5936-4888-8333-0AB0DCDE7A1E}"/>
              </a:ext>
            </a:extLst>
          </p:cNvPr>
          <p:cNvGraphicFramePr>
            <a:graphicFrameLocks noGrp="1"/>
          </p:cNvGraphicFramePr>
          <p:nvPr>
            <p:ph idx="1"/>
            <p:extLst>
              <p:ext uri="{D42A27DB-BD31-4B8C-83A1-F6EECF244321}">
                <p14:modId xmlns:p14="http://schemas.microsoft.com/office/powerpoint/2010/main" val="1802910294"/>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0932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AB6BC-E73A-42D6-9C98-FE33BDF4FDD9}"/>
              </a:ext>
            </a:extLst>
          </p:cNvPr>
          <p:cNvSpPr>
            <a:spLocks noGrp="1"/>
          </p:cNvSpPr>
          <p:nvPr>
            <p:ph type="title"/>
          </p:nvPr>
        </p:nvSpPr>
        <p:spPr/>
        <p:txBody>
          <a:bodyPr/>
          <a:lstStyle/>
          <a:p>
            <a:r>
              <a:rPr lang="en-US" dirty="0"/>
              <a:t>Data validity test in survey method</a:t>
            </a:r>
          </a:p>
        </p:txBody>
      </p:sp>
      <p:graphicFrame>
        <p:nvGraphicFramePr>
          <p:cNvPr id="4" name="Content Placeholder 3">
            <a:extLst>
              <a:ext uri="{FF2B5EF4-FFF2-40B4-BE49-F238E27FC236}">
                <a16:creationId xmlns:a16="http://schemas.microsoft.com/office/drawing/2014/main" id="{20A6746D-5936-4888-8333-0AB0DCDE7A1E}"/>
              </a:ext>
            </a:extLst>
          </p:cNvPr>
          <p:cNvGraphicFramePr>
            <a:graphicFrameLocks noGrp="1"/>
          </p:cNvGraphicFramePr>
          <p:nvPr>
            <p:ph idx="1"/>
            <p:extLst>
              <p:ext uri="{D42A27DB-BD31-4B8C-83A1-F6EECF244321}">
                <p14:modId xmlns:p14="http://schemas.microsoft.com/office/powerpoint/2010/main" val="2002152847"/>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0254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AB6BC-E73A-42D6-9C98-FE33BDF4FDD9}"/>
              </a:ext>
            </a:extLst>
          </p:cNvPr>
          <p:cNvSpPr>
            <a:spLocks noGrp="1"/>
          </p:cNvSpPr>
          <p:nvPr>
            <p:ph type="title"/>
          </p:nvPr>
        </p:nvSpPr>
        <p:spPr/>
        <p:txBody>
          <a:bodyPr/>
          <a:lstStyle/>
          <a:p>
            <a:r>
              <a:rPr lang="en-US" dirty="0"/>
              <a:t>Data validity test in survey method</a:t>
            </a:r>
          </a:p>
        </p:txBody>
      </p:sp>
      <p:sp>
        <p:nvSpPr>
          <p:cNvPr id="5" name="Content Placeholder 4">
            <a:extLst>
              <a:ext uri="{FF2B5EF4-FFF2-40B4-BE49-F238E27FC236}">
                <a16:creationId xmlns:a16="http://schemas.microsoft.com/office/drawing/2014/main" id="{26A762D8-BF93-00A8-68F1-C1D83FCE01D3}"/>
              </a:ext>
            </a:extLst>
          </p:cNvPr>
          <p:cNvSpPr>
            <a:spLocks noGrp="1"/>
          </p:cNvSpPr>
          <p:nvPr>
            <p:ph idx="1"/>
          </p:nvPr>
        </p:nvSpPr>
        <p:spPr/>
        <p:txBody>
          <a:bodyPr/>
          <a:lstStyle/>
          <a:p>
            <a:r>
              <a:rPr lang="en-US" dirty="0"/>
              <a:t>The consistency and stability of the survey results is what determines the reliability of the results. It ensures that the results are reliable, able to be replicated, and do not contain any errors. </a:t>
            </a:r>
          </a:p>
          <a:p>
            <a:r>
              <a:rPr lang="en-US" dirty="0"/>
              <a:t>In this study, the researcher will extrapolate their findings and develop sound conclusions about the topic of their study using reliable information. </a:t>
            </a:r>
          </a:p>
          <a:p>
            <a:r>
              <a:rPr lang="en-US" dirty="0"/>
              <a:t>The reliability and accuracy with which the questions and answers of a survey reflect the viewpoints and experiences of the people who participated in the survey is a critical factor in determining the validity of the survey.</a:t>
            </a:r>
          </a:p>
        </p:txBody>
      </p:sp>
    </p:spTree>
    <p:extLst>
      <p:ext uri="{BB962C8B-B14F-4D97-AF65-F5344CB8AC3E}">
        <p14:creationId xmlns:p14="http://schemas.microsoft.com/office/powerpoint/2010/main" val="25781796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AB6BC-E73A-42D6-9C98-FE33BDF4FDD9}"/>
              </a:ext>
            </a:extLst>
          </p:cNvPr>
          <p:cNvSpPr>
            <a:spLocks noGrp="1"/>
          </p:cNvSpPr>
          <p:nvPr>
            <p:ph type="title"/>
          </p:nvPr>
        </p:nvSpPr>
        <p:spPr/>
        <p:txBody>
          <a:bodyPr/>
          <a:lstStyle/>
          <a:p>
            <a:r>
              <a:rPr lang="en-US" dirty="0"/>
              <a:t>Conclusion</a:t>
            </a:r>
          </a:p>
        </p:txBody>
      </p:sp>
      <p:sp>
        <p:nvSpPr>
          <p:cNvPr id="5" name="Content Placeholder 4">
            <a:extLst>
              <a:ext uri="{FF2B5EF4-FFF2-40B4-BE49-F238E27FC236}">
                <a16:creationId xmlns:a16="http://schemas.microsoft.com/office/drawing/2014/main" id="{26A762D8-BF93-00A8-68F1-C1D83FCE01D3}"/>
              </a:ext>
            </a:extLst>
          </p:cNvPr>
          <p:cNvSpPr>
            <a:spLocks noGrp="1"/>
          </p:cNvSpPr>
          <p:nvPr>
            <p:ph idx="1"/>
          </p:nvPr>
        </p:nvSpPr>
        <p:spPr/>
        <p:txBody>
          <a:bodyPr/>
          <a:lstStyle/>
          <a:p>
            <a:r>
              <a:rPr lang="en-US" dirty="0"/>
              <a:t>In a nutshell, the central components of the research methodology for the study of student satisfaction with online learning are the positivist worldview, the deductive method, the research strategy of survey administration, the cross-sectional time horizon, and the emphasis on the collection of quantitative data. </a:t>
            </a:r>
          </a:p>
          <a:p>
            <a:r>
              <a:rPr lang="en-US" dirty="0"/>
              <a:t>These options provide a method that is both objective and systematic, which can be used to collect data about the students' perceptions of their experiences with online learning and then analyze those perceptions.</a:t>
            </a:r>
          </a:p>
        </p:txBody>
      </p:sp>
    </p:spTree>
    <p:extLst>
      <p:ext uri="{BB962C8B-B14F-4D97-AF65-F5344CB8AC3E}">
        <p14:creationId xmlns:p14="http://schemas.microsoft.com/office/powerpoint/2010/main" val="3794197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3E80B-95B6-4B95-87A3-55ADF04CCB6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F98F491-4E74-4487-92FA-E5C8B882CD05}"/>
              </a:ext>
            </a:extLst>
          </p:cNvPr>
          <p:cNvSpPr>
            <a:spLocks noGrp="1"/>
          </p:cNvSpPr>
          <p:nvPr>
            <p:ph idx="1"/>
          </p:nvPr>
        </p:nvSpPr>
        <p:spPr>
          <a:xfrm>
            <a:off x="677334" y="1406611"/>
            <a:ext cx="8596668" cy="5451389"/>
          </a:xfrm>
        </p:spPr>
        <p:txBody>
          <a:bodyPr>
            <a:normAutofit fontScale="62500" lnSpcReduction="20000"/>
          </a:bodyPr>
          <a:lstStyle/>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Aithal</a:t>
            </a:r>
            <a:r>
              <a:rPr lang="en-US" sz="1800" dirty="0">
                <a:effectLst/>
                <a:latin typeface="Times New Roman" panose="02020603050405020304" pitchFamily="18" charset="0"/>
                <a:ea typeface="Times New Roman" panose="02020603050405020304" pitchFamily="18" charset="0"/>
              </a:rPr>
              <a:t>, A. and </a:t>
            </a:r>
            <a:r>
              <a:rPr lang="en-US" sz="1800" dirty="0" err="1">
                <a:effectLst/>
                <a:latin typeface="Times New Roman" panose="02020603050405020304" pitchFamily="18" charset="0"/>
                <a:ea typeface="Times New Roman" panose="02020603050405020304" pitchFamily="18" charset="0"/>
              </a:rPr>
              <a:t>Aithal</a:t>
            </a:r>
            <a:r>
              <a:rPr lang="en-US" sz="1800" dirty="0">
                <a:effectLst/>
                <a:latin typeface="Times New Roman" panose="02020603050405020304" pitchFamily="18" charset="0"/>
                <a:ea typeface="Times New Roman" panose="02020603050405020304" pitchFamily="18" charset="0"/>
              </a:rPr>
              <a:t>, P. (2020) </a:t>
            </a:r>
            <a:r>
              <a:rPr lang="en-US" sz="1800" i="1" dirty="0">
                <a:effectLst/>
                <a:latin typeface="Times New Roman" panose="02020603050405020304" pitchFamily="18" charset="0"/>
                <a:ea typeface="Times New Roman" panose="02020603050405020304" pitchFamily="18" charset="0"/>
              </a:rPr>
              <a:t>Munich Personal </a:t>
            </a:r>
            <a:r>
              <a:rPr lang="en-US" sz="1800" i="1" dirty="0" err="1">
                <a:effectLst/>
                <a:latin typeface="Times New Roman" panose="02020603050405020304" pitchFamily="18" charset="0"/>
                <a:ea typeface="Times New Roman" panose="02020603050405020304" pitchFamily="18" charset="0"/>
              </a:rPr>
              <a:t>RePEc</a:t>
            </a:r>
            <a:r>
              <a:rPr lang="en-US" sz="1800" i="1" dirty="0">
                <a:effectLst/>
                <a:latin typeface="Times New Roman" panose="02020603050405020304" pitchFamily="18" charset="0"/>
                <a:ea typeface="Times New Roman" panose="02020603050405020304" pitchFamily="18" charset="0"/>
              </a:rPr>
              <a:t> Archive Development and Validation of Survey Questionnaire Experimental Data -A Systematical Review-based Statistical Approach Development and Validation of Survey Questionnaire &amp; Experimental Data -A Systematical Review-based Statistical Approach</a:t>
            </a:r>
            <a:r>
              <a:rPr lang="en-US" sz="1800" dirty="0">
                <a:effectLst/>
                <a:latin typeface="Times New Roman" panose="02020603050405020304" pitchFamily="18" charset="0"/>
                <a:ea typeface="Times New Roman" panose="02020603050405020304" pitchFamily="18" charset="0"/>
              </a:rPr>
              <a:t>. [online] Available at: https://mpra.ub.uni-muenchen.de/103996/1/.</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Arsenijević</a:t>
            </a:r>
            <a:r>
              <a:rPr lang="en-US" sz="1800" dirty="0">
                <a:effectLst/>
                <a:latin typeface="Times New Roman" panose="02020603050405020304" pitchFamily="18" charset="0"/>
                <a:ea typeface="Times New Roman" panose="02020603050405020304" pitchFamily="18" charset="0"/>
              </a:rPr>
              <a:t>, J., Belousova, A. and </a:t>
            </a:r>
            <a:r>
              <a:rPr lang="en-US" sz="1800" dirty="0" err="1">
                <a:effectLst/>
                <a:latin typeface="Times New Roman" panose="02020603050405020304" pitchFamily="18" charset="0"/>
                <a:ea typeface="Times New Roman" panose="02020603050405020304" pitchFamily="18" charset="0"/>
              </a:rPr>
              <a:t>Tushnova</a:t>
            </a:r>
            <a:r>
              <a:rPr lang="en-US" sz="1800" dirty="0">
                <a:effectLst/>
                <a:latin typeface="Times New Roman" panose="02020603050405020304" pitchFamily="18" charset="0"/>
                <a:ea typeface="Times New Roman" panose="02020603050405020304" pitchFamily="18" charset="0"/>
              </a:rPr>
              <a:t>, Y. (2023) Students Satisfaction with Online Higher Education during the COVID-19 Pandemic. </a:t>
            </a:r>
            <a:r>
              <a:rPr lang="en-US" sz="1800" i="1" dirty="0">
                <a:effectLst/>
                <a:latin typeface="Times New Roman" panose="02020603050405020304" pitchFamily="18" charset="0"/>
                <a:ea typeface="Times New Roman" panose="02020603050405020304" pitchFamily="18" charset="0"/>
              </a:rPr>
              <a:t>Education Sciences</a:t>
            </a:r>
            <a:r>
              <a:rPr lang="en-US" sz="1800" dirty="0">
                <a:effectLst/>
                <a:latin typeface="Times New Roman" panose="02020603050405020304" pitchFamily="18" charset="0"/>
                <a:ea typeface="Times New Roman" panose="02020603050405020304" pitchFamily="18" charset="0"/>
              </a:rPr>
              <a:t>, 13(4), p.364.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://doi.org/10.3390/educsci13040364.</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Ball, H.L. (2019) Conducting Online Surveys. </a:t>
            </a:r>
            <a:r>
              <a:rPr lang="en-US" sz="1800" i="1" dirty="0">
                <a:effectLst/>
                <a:latin typeface="Times New Roman" panose="02020603050405020304" pitchFamily="18" charset="0"/>
                <a:ea typeface="Times New Roman" panose="02020603050405020304" pitchFamily="18" charset="0"/>
              </a:rPr>
              <a:t>Journal of Human Lactation</a:t>
            </a:r>
            <a:r>
              <a:rPr lang="en-US" sz="1800" dirty="0">
                <a:effectLst/>
                <a:latin typeface="Times New Roman" panose="02020603050405020304" pitchFamily="18" charset="0"/>
                <a:ea typeface="Times New Roman" panose="02020603050405020304" pitchFamily="18" charset="0"/>
              </a:rPr>
              <a:t>, 35(3), pp.413–417.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://doi.org/10.1177/0890334419848734.</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Basuony</a:t>
            </a:r>
            <a:r>
              <a:rPr lang="en-US" sz="1800" dirty="0">
                <a:effectLst/>
                <a:latin typeface="Times New Roman" panose="02020603050405020304" pitchFamily="18" charset="0"/>
                <a:ea typeface="Times New Roman" panose="02020603050405020304" pitchFamily="18" charset="0"/>
              </a:rPr>
              <a:t>, M.A.K., </a:t>
            </a:r>
            <a:r>
              <a:rPr lang="en-US" sz="1800" dirty="0" err="1">
                <a:effectLst/>
                <a:latin typeface="Times New Roman" panose="02020603050405020304" pitchFamily="18" charset="0"/>
                <a:ea typeface="Times New Roman" panose="02020603050405020304" pitchFamily="18" charset="0"/>
              </a:rPr>
              <a:t>EmadEldeen</a:t>
            </a:r>
            <a:r>
              <a:rPr lang="en-US" sz="1800" dirty="0">
                <a:effectLst/>
                <a:latin typeface="Times New Roman" panose="02020603050405020304" pitchFamily="18" charset="0"/>
                <a:ea typeface="Times New Roman" panose="02020603050405020304" pitchFamily="18" charset="0"/>
              </a:rPr>
              <a:t>, R., </a:t>
            </a:r>
            <a:r>
              <a:rPr lang="en-US" sz="1800" dirty="0" err="1">
                <a:effectLst/>
                <a:latin typeface="Times New Roman" panose="02020603050405020304" pitchFamily="18" charset="0"/>
                <a:ea typeface="Times New Roman" panose="02020603050405020304" pitchFamily="18" charset="0"/>
              </a:rPr>
              <a:t>Farghaly</a:t>
            </a:r>
            <a:r>
              <a:rPr lang="en-US" sz="1800" dirty="0">
                <a:effectLst/>
                <a:latin typeface="Times New Roman" panose="02020603050405020304" pitchFamily="18" charset="0"/>
                <a:ea typeface="Times New Roman" panose="02020603050405020304" pitchFamily="18" charset="0"/>
              </a:rPr>
              <a:t>, M., El-</a:t>
            </a:r>
            <a:r>
              <a:rPr lang="en-US" sz="1800" dirty="0" err="1">
                <a:effectLst/>
                <a:latin typeface="Times New Roman" panose="02020603050405020304" pitchFamily="18" charset="0"/>
                <a:ea typeface="Times New Roman" panose="02020603050405020304" pitchFamily="18" charset="0"/>
              </a:rPr>
              <a:t>Bassiouny</a:t>
            </a:r>
            <a:r>
              <a:rPr lang="en-US" sz="1800" dirty="0">
                <a:effectLst/>
                <a:latin typeface="Times New Roman" panose="02020603050405020304" pitchFamily="18" charset="0"/>
                <a:ea typeface="Times New Roman" panose="02020603050405020304" pitchFamily="18" charset="0"/>
              </a:rPr>
              <a:t>, N. and Mohamed, E.K.A. (2020) The factors affecting student satisfaction with online education during the COVID-19 pandemic: an empirical study of an emerging Muslim country. </a:t>
            </a:r>
            <a:r>
              <a:rPr lang="en-US" sz="1800" i="1" dirty="0">
                <a:effectLst/>
                <a:latin typeface="Times New Roman" panose="02020603050405020304" pitchFamily="18" charset="0"/>
                <a:ea typeface="Times New Roman" panose="02020603050405020304" pitchFamily="18" charset="0"/>
              </a:rPr>
              <a:t>Journal of Islamic Marketing</a:t>
            </a:r>
            <a:r>
              <a:rPr lang="en-US" sz="1800" dirty="0">
                <a:effectLst/>
                <a:latin typeface="Times New Roman" panose="02020603050405020304" pitchFamily="18" charset="0"/>
                <a:ea typeface="Times New Roman" panose="02020603050405020304" pitchFamily="18" charset="0"/>
              </a:rPr>
              <a:t>, ahead-of-print(ahead-of-print).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://doi.org/10.1108/jima-09-2020-0301.</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Chen, W. (2022) International Students’ Online Learning Satisfaction Model Construction, Validation and Affecting Factors Analysis. </a:t>
            </a:r>
            <a:r>
              <a:rPr lang="en-US" sz="1800" i="1" dirty="0">
                <a:effectLst/>
                <a:latin typeface="Times New Roman" panose="02020603050405020304" pitchFamily="18" charset="0"/>
                <a:ea typeface="Times New Roman" panose="02020603050405020304" pitchFamily="18" charset="0"/>
              </a:rPr>
              <a:t>Open Journal of Social Sciences</a:t>
            </a:r>
            <a:r>
              <a:rPr lang="en-US" sz="1800" dirty="0">
                <a:effectLst/>
                <a:latin typeface="Times New Roman" panose="02020603050405020304" pitchFamily="18" charset="0"/>
                <a:ea typeface="Times New Roman" panose="02020603050405020304" pitchFamily="18" charset="0"/>
              </a:rPr>
              <a:t>, 10(07), pp.175–185.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://doi.org/10.4236/jss.2022.107015.</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Connor Desai, S. and Reimers, S. (2018) Comparing the use of open and closed questions for Web-based measures of the continued-influence effect. </a:t>
            </a:r>
            <a:r>
              <a:rPr lang="en-US" sz="1800" i="1" dirty="0">
                <a:effectLst/>
                <a:latin typeface="Times New Roman" panose="02020603050405020304" pitchFamily="18" charset="0"/>
                <a:ea typeface="Times New Roman" panose="02020603050405020304" pitchFamily="18" charset="0"/>
              </a:rPr>
              <a:t>Behavior Research Methods</a:t>
            </a:r>
            <a:r>
              <a:rPr lang="en-US" sz="1800" dirty="0">
                <a:effectLst/>
                <a:latin typeface="Times New Roman" panose="02020603050405020304" pitchFamily="18" charset="0"/>
                <a:ea typeface="Times New Roman" panose="02020603050405020304" pitchFamily="18" charset="0"/>
              </a:rPr>
              <a:t>, [online] 51(1).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://doi.org/10.3758/s13428-018-1066-z.</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Elshami</a:t>
            </a:r>
            <a:r>
              <a:rPr lang="en-US" sz="1800" dirty="0">
                <a:effectLst/>
                <a:latin typeface="Times New Roman" panose="02020603050405020304" pitchFamily="18" charset="0"/>
                <a:ea typeface="Times New Roman" panose="02020603050405020304" pitchFamily="18" charset="0"/>
              </a:rPr>
              <a:t>, W., Taha, M.H., </a:t>
            </a:r>
            <a:r>
              <a:rPr lang="en-US" sz="1800" dirty="0" err="1">
                <a:effectLst/>
                <a:latin typeface="Times New Roman" panose="02020603050405020304" pitchFamily="18" charset="0"/>
                <a:ea typeface="Times New Roman" panose="02020603050405020304" pitchFamily="18" charset="0"/>
              </a:rPr>
              <a:t>Abuzaid</a:t>
            </a:r>
            <a:r>
              <a:rPr lang="en-US" sz="1800" dirty="0">
                <a:effectLst/>
                <a:latin typeface="Times New Roman" panose="02020603050405020304" pitchFamily="18" charset="0"/>
                <a:ea typeface="Times New Roman" panose="02020603050405020304" pitchFamily="18" charset="0"/>
              </a:rPr>
              <a:t>, M., Saravanan, C., Al Kawas, S. and Abdalla, M.E. (2021) Satisfaction with online learning in the new normal: perspective of students and faculty at medical and health sciences colleges. </a:t>
            </a:r>
            <a:r>
              <a:rPr lang="en-US" sz="1800" i="1" dirty="0">
                <a:effectLst/>
                <a:latin typeface="Times New Roman" panose="02020603050405020304" pitchFamily="18" charset="0"/>
                <a:ea typeface="Times New Roman" panose="02020603050405020304" pitchFamily="18" charset="0"/>
              </a:rPr>
              <a:t>Medical Education Online</a:t>
            </a:r>
            <a:r>
              <a:rPr lang="en-US" sz="1800" dirty="0">
                <a:effectLst/>
                <a:latin typeface="Times New Roman" panose="02020603050405020304" pitchFamily="18" charset="0"/>
                <a:ea typeface="Times New Roman" panose="02020603050405020304" pitchFamily="18" charset="0"/>
              </a:rPr>
              <a:t>, 26(1), p.1920090.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://doi.org/10.1080/10872981.2021.1920090.</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Farrell, S. (2016) </a:t>
            </a:r>
            <a:r>
              <a:rPr lang="en-US" sz="1800" i="1" dirty="0">
                <a:effectLst/>
                <a:latin typeface="Times New Roman" panose="02020603050405020304" pitchFamily="18" charset="0"/>
                <a:ea typeface="Times New Roman" panose="02020603050405020304" pitchFamily="18" charset="0"/>
              </a:rPr>
              <a:t>Open-Ended vs. Closed-Ended Questions in User Research</a:t>
            </a:r>
            <a:r>
              <a:rPr lang="en-US" sz="1800" dirty="0">
                <a:effectLst/>
                <a:latin typeface="Times New Roman" panose="02020603050405020304" pitchFamily="18" charset="0"/>
                <a:ea typeface="Times New Roman" panose="02020603050405020304" pitchFamily="18" charset="0"/>
              </a:rPr>
              <a:t>. [online] Nielsen Norman Group. Available at: https://www.nngroup.com/articles/open-ended-questions/.</a:t>
            </a:r>
          </a:p>
          <a:p>
            <a:pPr marL="0" indent="0">
              <a:buNone/>
            </a:pPr>
            <a:endParaRPr lang="en-US" dirty="0"/>
          </a:p>
        </p:txBody>
      </p:sp>
    </p:spTree>
    <p:extLst>
      <p:ext uri="{BB962C8B-B14F-4D97-AF65-F5344CB8AC3E}">
        <p14:creationId xmlns:p14="http://schemas.microsoft.com/office/powerpoint/2010/main" val="3879309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1EAB7-E171-4869-83D8-FC9C7BD7C1C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0AB8087-9731-45DF-A703-A0F6DA393EB9}"/>
              </a:ext>
            </a:extLst>
          </p:cNvPr>
          <p:cNvSpPr>
            <a:spLocks noGrp="1"/>
          </p:cNvSpPr>
          <p:nvPr>
            <p:ph idx="1"/>
          </p:nvPr>
        </p:nvSpPr>
        <p:spPr>
          <a:xfrm>
            <a:off x="677334" y="1363579"/>
            <a:ext cx="8596668" cy="5309937"/>
          </a:xfrm>
        </p:spPr>
        <p:txBody>
          <a:bodyPr>
            <a:normAutofit fontScale="62500" lnSpcReduction="20000"/>
          </a:bodyPr>
          <a:lstStyle/>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Hettiarachchi, S., </a:t>
            </a:r>
            <a:r>
              <a:rPr lang="en-US" sz="1800" dirty="0" err="1">
                <a:effectLst/>
                <a:latin typeface="Times New Roman" panose="02020603050405020304" pitchFamily="18" charset="0"/>
                <a:ea typeface="Times New Roman" panose="02020603050405020304" pitchFamily="18" charset="0"/>
              </a:rPr>
              <a:t>Damayanthi</a:t>
            </a:r>
            <a:r>
              <a:rPr lang="en-US" sz="1800" dirty="0">
                <a:effectLst/>
                <a:latin typeface="Times New Roman" panose="02020603050405020304" pitchFamily="18" charset="0"/>
                <a:ea typeface="Times New Roman" panose="02020603050405020304" pitchFamily="18" charset="0"/>
              </a:rPr>
              <a:t>, B., </a:t>
            </a:r>
            <a:r>
              <a:rPr lang="en-US" sz="1800" dirty="0" err="1">
                <a:effectLst/>
                <a:latin typeface="Times New Roman" panose="02020603050405020304" pitchFamily="18" charset="0"/>
                <a:ea typeface="Times New Roman" panose="02020603050405020304" pitchFamily="18" charset="0"/>
              </a:rPr>
              <a:t>Heenkenda</a:t>
            </a:r>
            <a:r>
              <a:rPr lang="en-US" sz="1800" dirty="0">
                <a:effectLst/>
                <a:latin typeface="Times New Roman" panose="02020603050405020304" pitchFamily="18" charset="0"/>
                <a:ea typeface="Times New Roman" panose="02020603050405020304" pitchFamily="18" charset="0"/>
              </a:rPr>
              <a:t>, S., Dissanayake, D., </a:t>
            </a:r>
            <a:r>
              <a:rPr lang="en-US" sz="1800" dirty="0" err="1">
                <a:effectLst/>
                <a:latin typeface="Times New Roman" panose="02020603050405020304" pitchFamily="18" charset="0"/>
                <a:ea typeface="Times New Roman" panose="02020603050405020304" pitchFamily="18" charset="0"/>
              </a:rPr>
              <a:t>Ranagalage</a:t>
            </a:r>
            <a:r>
              <a:rPr lang="en-US" sz="1800" dirty="0">
                <a:effectLst/>
                <a:latin typeface="Times New Roman" panose="02020603050405020304" pitchFamily="18" charset="0"/>
                <a:ea typeface="Times New Roman" panose="02020603050405020304" pitchFamily="18" charset="0"/>
              </a:rPr>
              <a:t>, M. and Ananda, L. (2021) Student Satisfaction with Online Learning during the COVID-19 Pandemic: A Study at State Universities in Sri Lanka. </a:t>
            </a:r>
            <a:r>
              <a:rPr lang="en-US" sz="1800" i="1" dirty="0">
                <a:effectLst/>
                <a:latin typeface="Times New Roman" panose="02020603050405020304" pitchFamily="18" charset="0"/>
                <a:ea typeface="Times New Roman" panose="02020603050405020304" pitchFamily="18" charset="0"/>
              </a:rPr>
              <a:t>Sustainability</a:t>
            </a:r>
            <a:r>
              <a:rPr lang="en-US" sz="1800" dirty="0">
                <a:effectLst/>
                <a:latin typeface="Times New Roman" panose="02020603050405020304" pitchFamily="18" charset="0"/>
                <a:ea typeface="Times New Roman" panose="02020603050405020304" pitchFamily="18" charset="0"/>
              </a:rPr>
              <a:t>, 13(21), p.11749.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://doi.org/10.3390/su132111749.</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Krause, N. (2002) A Comprehensive Strategy for Developing Closed-Ended Survey Items for Use in Studies of Older Adults. </a:t>
            </a:r>
            <a:r>
              <a:rPr lang="en-US" sz="1800" i="1" dirty="0">
                <a:effectLst/>
                <a:latin typeface="Times New Roman" panose="02020603050405020304" pitchFamily="18" charset="0"/>
                <a:ea typeface="Times New Roman" panose="02020603050405020304" pitchFamily="18" charset="0"/>
              </a:rPr>
              <a:t>The journals of gerontology. Series B, Psychological sciences and social sciences</a:t>
            </a:r>
            <a:r>
              <a:rPr lang="en-US" sz="1800" dirty="0">
                <a:effectLst/>
                <a:latin typeface="Times New Roman" panose="02020603050405020304" pitchFamily="18" charset="0"/>
                <a:ea typeface="Times New Roman" panose="02020603050405020304" pitchFamily="18" charset="0"/>
              </a:rPr>
              <a:t>, [online] 57(5), pp.S263–S274. Available at: https://www.ncbi.nlm.nih.gov/pmc/articles/PMC3046550/.</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Martin, F. and </a:t>
            </a:r>
            <a:r>
              <a:rPr lang="en-US" sz="1800" dirty="0" err="1">
                <a:effectLst/>
                <a:latin typeface="Times New Roman" panose="02020603050405020304" pitchFamily="18" charset="0"/>
                <a:ea typeface="Times New Roman" panose="02020603050405020304" pitchFamily="18" charset="0"/>
              </a:rPr>
              <a:t>Bolliger</a:t>
            </a:r>
            <a:r>
              <a:rPr lang="en-US" sz="1800" dirty="0">
                <a:effectLst/>
                <a:latin typeface="Times New Roman" panose="02020603050405020304" pitchFamily="18" charset="0"/>
                <a:ea typeface="Times New Roman" panose="02020603050405020304" pitchFamily="18" charset="0"/>
              </a:rPr>
              <a:t>, D.U. (2022) Developing an online learner satisfaction framework in higher education through a systematic review of research. </a:t>
            </a:r>
            <a:r>
              <a:rPr lang="en-US" sz="1800" i="1" dirty="0">
                <a:effectLst/>
                <a:latin typeface="Times New Roman" panose="02020603050405020304" pitchFamily="18" charset="0"/>
                <a:ea typeface="Times New Roman" panose="02020603050405020304" pitchFamily="18" charset="0"/>
              </a:rPr>
              <a:t>International Journal of Educational Technology in Higher Education</a:t>
            </a:r>
            <a:r>
              <a:rPr lang="en-US" sz="1800" dirty="0">
                <a:effectLst/>
                <a:latin typeface="Times New Roman" panose="02020603050405020304" pitchFamily="18" charset="0"/>
                <a:ea typeface="Times New Roman" panose="02020603050405020304" pitchFamily="18" charset="0"/>
              </a:rPr>
              <a:t>, 19(1).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://doi.org/10.1186/s41239-022-00355-5.</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O’Cathain</a:t>
            </a:r>
            <a:r>
              <a:rPr lang="en-US" sz="1800" dirty="0">
                <a:effectLst/>
                <a:latin typeface="Times New Roman" panose="02020603050405020304" pitchFamily="18" charset="0"/>
                <a:ea typeface="Times New Roman" panose="02020603050405020304" pitchFamily="18" charset="0"/>
              </a:rPr>
              <a:t>, A. and Thomas, K.J. (2004) ‘Any other comments?’ Open questions on questionnaires – a bane or a bonus to research?. </a:t>
            </a:r>
            <a:r>
              <a:rPr lang="en-US" sz="1800" i="1" dirty="0">
                <a:effectLst/>
                <a:latin typeface="Times New Roman" panose="02020603050405020304" pitchFamily="18" charset="0"/>
                <a:ea typeface="Times New Roman" panose="02020603050405020304" pitchFamily="18" charset="0"/>
              </a:rPr>
              <a:t>BMC Medical Research Methodology</a:t>
            </a:r>
            <a:r>
              <a:rPr lang="en-US" sz="1800" dirty="0">
                <a:effectLst/>
                <a:latin typeface="Times New Roman" panose="02020603050405020304" pitchFamily="18" charset="0"/>
                <a:ea typeface="Times New Roman" panose="02020603050405020304" pitchFamily="18" charset="0"/>
              </a:rPr>
              <a:t>, [online] 4(1), pp.1–7.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://doi.org/10.1186/1471-2288-4-25.</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Park, Y.S., </a:t>
            </a:r>
            <a:r>
              <a:rPr lang="en-US" sz="1800" dirty="0" err="1">
                <a:effectLst/>
                <a:latin typeface="Times New Roman" panose="02020603050405020304" pitchFamily="18" charset="0"/>
                <a:ea typeface="Times New Roman" panose="02020603050405020304" pitchFamily="18" charset="0"/>
              </a:rPr>
              <a:t>Konge</a:t>
            </a:r>
            <a:r>
              <a:rPr lang="en-US" sz="1800" dirty="0">
                <a:effectLst/>
                <a:latin typeface="Times New Roman" panose="02020603050405020304" pitchFamily="18" charset="0"/>
                <a:ea typeface="Times New Roman" panose="02020603050405020304" pitchFamily="18" charset="0"/>
              </a:rPr>
              <a:t>, L. and </a:t>
            </a:r>
            <a:r>
              <a:rPr lang="en-US" sz="1800" dirty="0" err="1">
                <a:effectLst/>
                <a:latin typeface="Times New Roman" panose="02020603050405020304" pitchFamily="18" charset="0"/>
                <a:ea typeface="Times New Roman" panose="02020603050405020304" pitchFamily="18" charset="0"/>
              </a:rPr>
              <a:t>Artino</a:t>
            </a:r>
            <a:r>
              <a:rPr lang="en-US" sz="1800" dirty="0">
                <a:effectLst/>
                <a:latin typeface="Times New Roman" panose="02020603050405020304" pitchFamily="18" charset="0"/>
                <a:ea typeface="Times New Roman" panose="02020603050405020304" pitchFamily="18" charset="0"/>
              </a:rPr>
              <a:t>, A.R. (2020) The Positivism Paradigm of Research. </a:t>
            </a:r>
            <a:r>
              <a:rPr lang="en-US" sz="1800" i="1" dirty="0">
                <a:effectLst/>
                <a:latin typeface="Times New Roman" panose="02020603050405020304" pitchFamily="18" charset="0"/>
                <a:ea typeface="Times New Roman" panose="02020603050405020304" pitchFamily="18" charset="0"/>
              </a:rPr>
              <a:t>Academic Medicine</a:t>
            </a:r>
            <a:r>
              <a:rPr lang="en-US" sz="1800" dirty="0">
                <a:effectLst/>
                <a:latin typeface="Times New Roman" panose="02020603050405020304" pitchFamily="18" charset="0"/>
                <a:ea typeface="Times New Roman" panose="02020603050405020304" pitchFamily="18" charset="0"/>
              </a:rPr>
              <a:t>, 95(5), pp.690–694.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://doi.org/10.1097/ACM.0000000000003093.</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Ponto, J. (2015) Understanding and Evaluating Survey Research. </a:t>
            </a:r>
            <a:r>
              <a:rPr lang="en-US" sz="1800" i="1" dirty="0">
                <a:effectLst/>
                <a:latin typeface="Times New Roman" panose="02020603050405020304" pitchFamily="18" charset="0"/>
                <a:ea typeface="Times New Roman" panose="02020603050405020304" pitchFamily="18" charset="0"/>
              </a:rPr>
              <a:t>Journal of the advanced practitioner in oncology</a:t>
            </a:r>
            <a:r>
              <a:rPr lang="en-US" sz="1800" dirty="0">
                <a:effectLst/>
                <a:latin typeface="Times New Roman" panose="02020603050405020304" pitchFamily="18" charset="0"/>
                <a:ea typeface="Times New Roman" panose="02020603050405020304" pitchFamily="18" charset="0"/>
              </a:rPr>
              <a:t>, [online] 6(2), pp.168–71. Available at: https://www.ncbi.nlm.nih.gov/pmc/articles/PMC4601897/.</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Ranadewa</a:t>
            </a:r>
            <a:r>
              <a:rPr lang="en-US" sz="1800" dirty="0">
                <a:effectLst/>
                <a:latin typeface="Times New Roman" panose="02020603050405020304" pitchFamily="18" charset="0"/>
                <a:ea typeface="Times New Roman" panose="02020603050405020304" pitchFamily="18" charset="0"/>
              </a:rPr>
              <a:t>, D.U.N., Gregory, T.Y., </a:t>
            </a:r>
            <a:r>
              <a:rPr lang="en-US" sz="1800" dirty="0" err="1">
                <a:effectLst/>
                <a:latin typeface="Times New Roman" panose="02020603050405020304" pitchFamily="18" charset="0"/>
                <a:ea typeface="Times New Roman" panose="02020603050405020304" pitchFamily="18" charset="0"/>
              </a:rPr>
              <a:t>Boralugoda</a:t>
            </a:r>
            <a:r>
              <a:rPr lang="en-US" sz="1800" dirty="0">
                <a:effectLst/>
                <a:latin typeface="Times New Roman" panose="02020603050405020304" pitchFamily="18" charset="0"/>
                <a:ea typeface="Times New Roman" panose="02020603050405020304" pitchFamily="18" charset="0"/>
              </a:rPr>
              <a:t>, D.N., Silva, J.A.H.T. and Jayasuriya, N.A. (2021) Learners’ Satisfaction and Commitment Towards Online Learning During COVID-19: A Concept Paper. </a:t>
            </a:r>
            <a:r>
              <a:rPr lang="en-US" sz="1800" i="1" dirty="0">
                <a:effectLst/>
                <a:latin typeface="Times New Roman" panose="02020603050405020304" pitchFamily="18" charset="0"/>
                <a:ea typeface="Times New Roman" panose="02020603050405020304" pitchFamily="18" charset="0"/>
              </a:rPr>
              <a:t>Vision: The Journal of Business Perspective</a:t>
            </a:r>
            <a:r>
              <a:rPr lang="en-US" sz="1800" dirty="0">
                <a:effectLst/>
                <a:latin typeface="Times New Roman" panose="02020603050405020304" pitchFamily="18" charset="0"/>
                <a:ea typeface="Times New Roman" panose="02020603050405020304" pitchFamily="18" charset="0"/>
              </a:rPr>
              <a:t>, p.097226292110567.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://doi.org/10.1177/09722629211056705.</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Regmi</a:t>
            </a:r>
            <a:r>
              <a:rPr lang="en-US" sz="1800" dirty="0">
                <a:effectLst/>
                <a:latin typeface="Times New Roman" panose="02020603050405020304" pitchFamily="18" charset="0"/>
                <a:ea typeface="Times New Roman" panose="02020603050405020304" pitchFamily="18" charset="0"/>
              </a:rPr>
              <a:t>, P.R., </a:t>
            </a:r>
            <a:r>
              <a:rPr lang="en-US" sz="1800" dirty="0" err="1">
                <a:effectLst/>
                <a:latin typeface="Times New Roman" panose="02020603050405020304" pitchFamily="18" charset="0"/>
                <a:ea typeface="Times New Roman" panose="02020603050405020304" pitchFamily="18" charset="0"/>
              </a:rPr>
              <a:t>Waithaka</a:t>
            </a:r>
            <a:r>
              <a:rPr lang="en-US" sz="1800" dirty="0">
                <a:effectLst/>
                <a:latin typeface="Times New Roman" panose="02020603050405020304" pitchFamily="18" charset="0"/>
                <a:ea typeface="Times New Roman" panose="02020603050405020304" pitchFamily="18" charset="0"/>
              </a:rPr>
              <a:t>, E., </a:t>
            </a:r>
            <a:r>
              <a:rPr lang="en-US" sz="1800" dirty="0" err="1">
                <a:effectLst/>
                <a:latin typeface="Times New Roman" panose="02020603050405020304" pitchFamily="18" charset="0"/>
                <a:ea typeface="Times New Roman" panose="02020603050405020304" pitchFamily="18" charset="0"/>
              </a:rPr>
              <a:t>Paudyal</a:t>
            </a:r>
            <a:r>
              <a:rPr lang="en-US" sz="1800" dirty="0">
                <a:effectLst/>
                <a:latin typeface="Times New Roman" panose="02020603050405020304" pitchFamily="18" charset="0"/>
                <a:ea typeface="Times New Roman" panose="02020603050405020304" pitchFamily="18" charset="0"/>
              </a:rPr>
              <a:t>, A., </a:t>
            </a:r>
            <a:r>
              <a:rPr lang="en-US" sz="1800" dirty="0" err="1">
                <a:effectLst/>
                <a:latin typeface="Times New Roman" panose="02020603050405020304" pitchFamily="18" charset="0"/>
                <a:ea typeface="Times New Roman" panose="02020603050405020304" pitchFamily="18" charset="0"/>
              </a:rPr>
              <a:t>Simkhada</a:t>
            </a:r>
            <a:r>
              <a:rPr lang="en-US" sz="1800" dirty="0">
                <a:effectLst/>
                <a:latin typeface="Times New Roman" panose="02020603050405020304" pitchFamily="18" charset="0"/>
                <a:ea typeface="Times New Roman" panose="02020603050405020304" pitchFamily="18" charset="0"/>
              </a:rPr>
              <a:t>, P. and Van </a:t>
            </a:r>
            <a:r>
              <a:rPr lang="en-US" sz="1800" dirty="0" err="1">
                <a:effectLst/>
                <a:latin typeface="Times New Roman" panose="02020603050405020304" pitchFamily="18" charset="0"/>
                <a:ea typeface="Times New Roman" panose="02020603050405020304" pitchFamily="18" charset="0"/>
              </a:rPr>
              <a:t>Teijlingen</a:t>
            </a:r>
            <a:r>
              <a:rPr lang="en-US" sz="1800" dirty="0">
                <a:effectLst/>
                <a:latin typeface="Times New Roman" panose="02020603050405020304" pitchFamily="18" charset="0"/>
                <a:ea typeface="Times New Roman" panose="02020603050405020304" pitchFamily="18" charset="0"/>
              </a:rPr>
              <a:t>, E. (2016) Guide to the design and application of online questionnaire surveys. </a:t>
            </a:r>
            <a:r>
              <a:rPr lang="en-US" sz="1800" i="1" dirty="0">
                <a:effectLst/>
                <a:latin typeface="Times New Roman" panose="02020603050405020304" pitchFamily="18" charset="0"/>
                <a:ea typeface="Times New Roman" panose="02020603050405020304" pitchFamily="18" charset="0"/>
              </a:rPr>
              <a:t>Nepal Journal of Epidemiology</a:t>
            </a:r>
            <a:r>
              <a:rPr lang="en-US" sz="1800" dirty="0">
                <a:effectLst/>
                <a:latin typeface="Times New Roman" panose="02020603050405020304" pitchFamily="18" charset="0"/>
                <a:ea typeface="Times New Roman" panose="02020603050405020304" pitchFamily="18" charset="0"/>
              </a:rPr>
              <a:t>, [online] 6(4), pp.640–644. Available at: https://www.ncbi.nlm.nih.gov/pmc/articles/PMC5506389/.</a:t>
            </a:r>
          </a:p>
        </p:txBody>
      </p:sp>
    </p:spTree>
    <p:extLst>
      <p:ext uri="{BB962C8B-B14F-4D97-AF65-F5344CB8AC3E}">
        <p14:creationId xmlns:p14="http://schemas.microsoft.com/office/powerpoint/2010/main" val="3624748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84533-AA00-4DFA-B5B4-AACED22B05E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4FB2C21-6AFB-4024-97F2-7429ADAC20D9}"/>
              </a:ext>
            </a:extLst>
          </p:cNvPr>
          <p:cNvSpPr>
            <a:spLocks noGrp="1"/>
          </p:cNvSpPr>
          <p:nvPr>
            <p:ph idx="1"/>
          </p:nvPr>
        </p:nvSpPr>
        <p:spPr>
          <a:xfrm>
            <a:off x="677334" y="1267327"/>
            <a:ext cx="8596668" cy="5590674"/>
          </a:xfrm>
        </p:spPr>
        <p:txBody>
          <a:bodyPr>
            <a:normAutofit fontScale="62500" lnSpcReduction="20000"/>
          </a:bodyPr>
          <a:lstStyle/>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Saunders, M., Lewis, P. and Thornhill, A. (2019) </a:t>
            </a:r>
            <a:r>
              <a:rPr lang="en-US" sz="1800" i="1" dirty="0">
                <a:effectLst/>
                <a:latin typeface="Times New Roman" panose="02020603050405020304" pitchFamily="18" charset="0"/>
                <a:ea typeface="Times New Roman" panose="02020603050405020304" pitchFamily="18" charset="0"/>
              </a:rPr>
              <a:t>Research Methods for Business Students</a:t>
            </a:r>
            <a:r>
              <a:rPr lang="en-US" sz="1800" dirty="0">
                <a:effectLst/>
                <a:latin typeface="Times New Roman" panose="02020603050405020304" pitchFamily="18" charset="0"/>
                <a:ea typeface="Times New Roman" panose="02020603050405020304" pitchFamily="18" charset="0"/>
              </a:rPr>
              <a:t>. 8th ed. United Kingdom : Pearson.</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Schade, A. (2020) </a:t>
            </a:r>
            <a:r>
              <a:rPr lang="en-US" sz="1800" i="1" dirty="0">
                <a:effectLst/>
                <a:latin typeface="Times New Roman" panose="02020603050405020304" pitchFamily="18" charset="0"/>
                <a:ea typeface="Times New Roman" panose="02020603050405020304" pitchFamily="18" charset="0"/>
              </a:rPr>
              <a:t>Avoid Leading Questions to Get Better Insights from Participants</a:t>
            </a:r>
            <a:r>
              <a:rPr lang="en-US" sz="1800" dirty="0">
                <a:effectLst/>
                <a:latin typeface="Times New Roman" panose="02020603050405020304" pitchFamily="18" charset="0"/>
                <a:ea typeface="Times New Roman" panose="02020603050405020304" pitchFamily="18" charset="0"/>
              </a:rPr>
              <a:t>. [online] Nielsen Norman Group. Available at: https://www.nngroup.com/articles/leading-questions/.</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Suhandiah</a:t>
            </a:r>
            <a:r>
              <a:rPr lang="en-US" sz="1800" dirty="0">
                <a:effectLst/>
                <a:latin typeface="Times New Roman" panose="02020603050405020304" pitchFamily="18" charset="0"/>
                <a:ea typeface="Times New Roman" panose="02020603050405020304" pitchFamily="18" charset="0"/>
              </a:rPr>
              <a:t>, S., </a:t>
            </a:r>
            <a:r>
              <a:rPr lang="en-US" sz="1800" dirty="0" err="1">
                <a:effectLst/>
                <a:latin typeface="Times New Roman" panose="02020603050405020304" pitchFamily="18" charset="0"/>
                <a:ea typeface="Times New Roman" panose="02020603050405020304" pitchFamily="18" charset="0"/>
              </a:rPr>
              <a:t>Suhariadi</a:t>
            </a:r>
            <a:r>
              <a:rPr lang="en-US" sz="1800" dirty="0">
                <a:effectLst/>
                <a:latin typeface="Times New Roman" panose="02020603050405020304" pitchFamily="18" charset="0"/>
                <a:ea typeface="Times New Roman" panose="02020603050405020304" pitchFamily="18" charset="0"/>
              </a:rPr>
              <a:t>, F., </a:t>
            </a:r>
            <a:r>
              <a:rPr lang="en-US" sz="1800" dirty="0" err="1">
                <a:effectLst/>
                <a:latin typeface="Times New Roman" panose="02020603050405020304" pitchFamily="18" charset="0"/>
                <a:ea typeface="Times New Roman" panose="02020603050405020304" pitchFamily="18" charset="0"/>
              </a:rPr>
              <a:t>Yulianti</a:t>
            </a:r>
            <a:r>
              <a:rPr lang="en-US" sz="1800" dirty="0">
                <a:effectLst/>
                <a:latin typeface="Times New Roman" panose="02020603050405020304" pitchFamily="18" charset="0"/>
                <a:ea typeface="Times New Roman" panose="02020603050405020304" pitchFamily="18" charset="0"/>
              </a:rPr>
              <a:t>, P., </a:t>
            </a:r>
            <a:r>
              <a:rPr lang="en-US" sz="1800" dirty="0" err="1">
                <a:effectLst/>
                <a:latin typeface="Times New Roman" panose="02020603050405020304" pitchFamily="18" charset="0"/>
                <a:ea typeface="Times New Roman" panose="02020603050405020304" pitchFamily="18" charset="0"/>
              </a:rPr>
              <a:t>Wardani</a:t>
            </a:r>
            <a:r>
              <a:rPr lang="en-US" sz="1800" dirty="0">
                <a:effectLst/>
                <a:latin typeface="Times New Roman" panose="02020603050405020304" pitchFamily="18" charset="0"/>
                <a:ea typeface="Times New Roman" panose="02020603050405020304" pitchFamily="18" charset="0"/>
              </a:rPr>
              <a:t>, R. and </a:t>
            </a:r>
            <a:r>
              <a:rPr lang="en-US" sz="1800" dirty="0" err="1">
                <a:effectLst/>
                <a:latin typeface="Times New Roman" panose="02020603050405020304" pitchFamily="18" charset="0"/>
                <a:ea typeface="Times New Roman" panose="02020603050405020304" pitchFamily="18" charset="0"/>
              </a:rPr>
              <a:t>Muliatie</a:t>
            </a:r>
            <a:r>
              <a:rPr lang="en-US" sz="1800" dirty="0">
                <a:effectLst/>
                <a:latin typeface="Times New Roman" panose="02020603050405020304" pitchFamily="18" charset="0"/>
                <a:ea typeface="Times New Roman" panose="02020603050405020304" pitchFamily="18" charset="0"/>
              </a:rPr>
              <a:t>, Y.E. (2022) Online learning satisfaction in higher education: what are the determining factors? </a:t>
            </a:r>
            <a:r>
              <a:rPr lang="en-US" sz="1800" i="1" dirty="0" err="1">
                <a:effectLst/>
                <a:latin typeface="Times New Roman" panose="02020603050405020304" pitchFamily="18" charset="0"/>
                <a:ea typeface="Times New Roman" panose="02020603050405020304" pitchFamily="18" charset="0"/>
              </a:rPr>
              <a:t>Jurnal</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Cakrawala</a:t>
            </a:r>
            <a:r>
              <a:rPr lang="en-US" sz="1800" i="1" dirty="0">
                <a:effectLst/>
                <a:latin typeface="Times New Roman" panose="02020603050405020304" pitchFamily="18" charset="0"/>
                <a:ea typeface="Times New Roman" panose="02020603050405020304" pitchFamily="18" charset="0"/>
              </a:rPr>
              <a:t> Pendidikan</a:t>
            </a:r>
            <a:r>
              <a:rPr lang="en-US" sz="1800" dirty="0">
                <a:effectLst/>
                <a:latin typeface="Times New Roman" panose="02020603050405020304" pitchFamily="18" charset="0"/>
                <a:ea typeface="Times New Roman" panose="02020603050405020304" pitchFamily="18" charset="0"/>
              </a:rPr>
              <a:t>, 41(2), pp.351–364.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://doi.org/10.21831/cp.v41i2.35724.</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Taherdoost</a:t>
            </a:r>
            <a:r>
              <a:rPr lang="en-US" sz="1800" dirty="0">
                <a:effectLst/>
                <a:latin typeface="Times New Roman" panose="02020603050405020304" pitchFamily="18" charset="0"/>
                <a:ea typeface="Times New Roman" panose="02020603050405020304" pitchFamily="18" charset="0"/>
              </a:rPr>
              <a:t>, H. (2016) Validity and Reliability of the Research Instrument; How to Test the Validation of a Questionnaire/Survey in a Research. </a:t>
            </a:r>
            <a:r>
              <a:rPr lang="en-US" sz="1800" i="1" dirty="0">
                <a:effectLst/>
                <a:latin typeface="Times New Roman" panose="02020603050405020304" pitchFamily="18" charset="0"/>
                <a:ea typeface="Times New Roman" panose="02020603050405020304" pitchFamily="18" charset="0"/>
              </a:rPr>
              <a:t>SSRN Electronic Journal</a:t>
            </a:r>
            <a:r>
              <a:rPr lang="en-US" sz="1800" dirty="0">
                <a:effectLst/>
                <a:latin typeface="Times New Roman" panose="02020603050405020304" pitchFamily="18" charset="0"/>
                <a:ea typeface="Times New Roman" panose="02020603050405020304" pitchFamily="18" charset="0"/>
              </a:rPr>
              <a:t>, 5(3), pp.28–36.</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Taherdoost</a:t>
            </a:r>
            <a:r>
              <a:rPr lang="en-US" sz="1800" dirty="0">
                <a:effectLst/>
                <a:latin typeface="Times New Roman" panose="02020603050405020304" pitchFamily="18" charset="0"/>
                <a:ea typeface="Times New Roman" panose="02020603050405020304" pitchFamily="18" charset="0"/>
              </a:rPr>
              <a:t>, H. (2022) Designing a Questionnaire for a Research Paper: A Comprehensive Guide to Design and Develop an Effective Questionnaire. </a:t>
            </a:r>
            <a:r>
              <a:rPr lang="en-US" sz="1800" i="1" dirty="0">
                <a:effectLst/>
                <a:latin typeface="Times New Roman" panose="02020603050405020304" pitchFamily="18" charset="0"/>
                <a:ea typeface="Times New Roman" panose="02020603050405020304" pitchFamily="18" charset="0"/>
              </a:rPr>
              <a:t>Asian Journal of Managerial Science</a:t>
            </a:r>
            <a:r>
              <a:rPr lang="en-US" sz="1800" dirty="0">
                <a:effectLst/>
                <a:latin typeface="Times New Roman" panose="02020603050405020304" pitchFamily="18" charset="0"/>
                <a:ea typeface="Times New Roman" panose="02020603050405020304" pitchFamily="18" charset="0"/>
              </a:rPr>
              <a:t>, 11(1), pp.8–16.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://doi.org/10.51983/ajms-2022.11.1.3087.</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Tourangeau, R. (2020) Survey Reliability: Models, Methods, and Findings. </a:t>
            </a:r>
            <a:r>
              <a:rPr lang="en-US" sz="1800" i="1" dirty="0">
                <a:effectLst/>
                <a:latin typeface="Times New Roman" panose="02020603050405020304" pitchFamily="18" charset="0"/>
                <a:ea typeface="Times New Roman" panose="02020603050405020304" pitchFamily="18" charset="0"/>
              </a:rPr>
              <a:t>Journal of Survey Statistics and Methodology</a:t>
            </a:r>
            <a:r>
              <a:rPr lang="en-US" sz="1800" dirty="0">
                <a:effectLst/>
                <a:latin typeface="Times New Roman" panose="02020603050405020304" pitchFamily="18" charset="0"/>
                <a:ea typeface="Times New Roman" panose="02020603050405020304" pitchFamily="18" charset="0"/>
              </a:rPr>
              <a:t>, 9(5).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://doi.org/10.1093/</a:t>
            </a:r>
            <a:r>
              <a:rPr lang="en-US" sz="1800" dirty="0" err="1">
                <a:effectLst/>
                <a:latin typeface="Times New Roman" panose="02020603050405020304" pitchFamily="18" charset="0"/>
                <a:ea typeface="Times New Roman" panose="02020603050405020304" pitchFamily="18" charset="0"/>
              </a:rPr>
              <a:t>jssam</a:t>
            </a:r>
            <a:r>
              <a:rPr lang="en-US" sz="1800" dirty="0">
                <a:effectLst/>
                <a:latin typeface="Times New Roman" panose="02020603050405020304" pitchFamily="18" charset="0"/>
                <a:ea typeface="Times New Roman" panose="02020603050405020304" pitchFamily="18" charset="0"/>
              </a:rPr>
              <a:t>/smaa021.</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Woiceshyn</a:t>
            </a:r>
            <a:r>
              <a:rPr lang="en-US" sz="1800" dirty="0">
                <a:effectLst/>
                <a:latin typeface="Times New Roman" panose="02020603050405020304" pitchFamily="18" charset="0"/>
                <a:ea typeface="Times New Roman" panose="02020603050405020304" pitchFamily="18" charset="0"/>
              </a:rPr>
              <a:t>, J. and </a:t>
            </a:r>
            <a:r>
              <a:rPr lang="en-US" sz="1800" dirty="0" err="1">
                <a:effectLst/>
                <a:latin typeface="Times New Roman" panose="02020603050405020304" pitchFamily="18" charset="0"/>
                <a:ea typeface="Times New Roman" panose="02020603050405020304" pitchFamily="18" charset="0"/>
              </a:rPr>
              <a:t>Daellenbach</a:t>
            </a:r>
            <a:r>
              <a:rPr lang="en-US" sz="1800" dirty="0">
                <a:effectLst/>
                <a:latin typeface="Times New Roman" panose="02020603050405020304" pitchFamily="18" charset="0"/>
                <a:ea typeface="Times New Roman" panose="02020603050405020304" pitchFamily="18" charset="0"/>
              </a:rPr>
              <a:t>, U. (2018) Evaluating Inductive Vs Deductive Research in Management Studies. </a:t>
            </a:r>
            <a:r>
              <a:rPr lang="en-US" sz="1800" i="1" dirty="0">
                <a:effectLst/>
                <a:latin typeface="Times New Roman" panose="02020603050405020304" pitchFamily="18" charset="0"/>
                <a:ea typeface="Times New Roman" panose="02020603050405020304" pitchFamily="18" charset="0"/>
              </a:rPr>
              <a:t>Qualitative Research in Organizations and Management: an International Journal</a:t>
            </a:r>
            <a:r>
              <a:rPr lang="en-US" sz="1800" dirty="0">
                <a:effectLst/>
                <a:latin typeface="Times New Roman" panose="02020603050405020304" pitchFamily="18" charset="0"/>
                <a:ea typeface="Times New Roman" panose="02020603050405020304" pitchFamily="18" charset="0"/>
              </a:rPr>
              <a:t>, [online] 13(2), pp.183–195.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://doi.org/10.1108/QROM-06-2017-1538.</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Wu, M.-J., Zhao, K. and </a:t>
            </a:r>
            <a:r>
              <a:rPr lang="en-US" sz="1800" dirty="0" err="1">
                <a:effectLst/>
                <a:latin typeface="Times New Roman" panose="02020603050405020304" pitchFamily="18" charset="0"/>
                <a:ea typeface="Times New Roman" panose="02020603050405020304" pitchFamily="18" charset="0"/>
              </a:rPr>
              <a:t>Fils-Aime</a:t>
            </a:r>
            <a:r>
              <a:rPr lang="en-US" sz="1800" dirty="0">
                <a:effectLst/>
                <a:latin typeface="Times New Roman" panose="02020603050405020304" pitchFamily="18" charset="0"/>
                <a:ea typeface="Times New Roman" panose="02020603050405020304" pitchFamily="18" charset="0"/>
              </a:rPr>
              <a:t>, F. (2022) Response Rates of Online Surveys in Published research: a meta-analysis. </a:t>
            </a:r>
            <a:r>
              <a:rPr lang="en-US" sz="1800" i="1" dirty="0">
                <a:effectLst/>
                <a:latin typeface="Times New Roman" panose="02020603050405020304" pitchFamily="18" charset="0"/>
                <a:ea typeface="Times New Roman" panose="02020603050405020304" pitchFamily="18" charset="0"/>
              </a:rPr>
              <a:t>Computers in Human Behavior Reports</a:t>
            </a:r>
            <a:r>
              <a:rPr lang="en-US" sz="1800" dirty="0">
                <a:effectLst/>
                <a:latin typeface="Times New Roman" panose="02020603050405020304" pitchFamily="18" charset="0"/>
                <a:ea typeface="Times New Roman" panose="02020603050405020304" pitchFamily="18" charset="0"/>
              </a:rPr>
              <a:t>, [online] 7(2), p.100206.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://doi.org/10.1016/j.chbr.2022.100206.</a:t>
            </a: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Züll</a:t>
            </a:r>
            <a:r>
              <a:rPr lang="en-US" sz="1800" dirty="0">
                <a:effectLst/>
                <a:latin typeface="Times New Roman" panose="02020603050405020304" pitchFamily="18" charset="0"/>
                <a:ea typeface="Times New Roman" panose="02020603050405020304" pitchFamily="18" charset="0"/>
              </a:rPr>
              <a:t>, C. (2016) Open-Ended questions. </a:t>
            </a:r>
            <a:r>
              <a:rPr lang="en-US" sz="1800" i="1" dirty="0">
                <a:effectLst/>
                <a:latin typeface="Times New Roman" panose="02020603050405020304" pitchFamily="18" charset="0"/>
                <a:ea typeface="Times New Roman" panose="02020603050405020304" pitchFamily="18" charset="0"/>
              </a:rPr>
              <a:t>GESIS Survey Guidelines</a:t>
            </a:r>
            <a:r>
              <a:rPr lang="en-US" sz="1800" dirty="0">
                <a:effectLst/>
                <a:latin typeface="Times New Roman" panose="02020603050405020304" pitchFamily="18" charset="0"/>
                <a:ea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://doi.org/10.15465/gesis-sg_en_002.</a:t>
            </a:r>
          </a:p>
        </p:txBody>
      </p:sp>
    </p:spTree>
    <p:extLst>
      <p:ext uri="{BB962C8B-B14F-4D97-AF65-F5344CB8AC3E}">
        <p14:creationId xmlns:p14="http://schemas.microsoft.com/office/powerpoint/2010/main" val="301840578"/>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597</TotalTime>
  <Words>3166</Words>
  <PresentationFormat>Widescreen</PresentationFormat>
  <Paragraphs>132</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ff7</vt:lpstr>
      <vt:lpstr>Times New Roman</vt:lpstr>
      <vt:lpstr>Trebuchet MS</vt:lpstr>
      <vt:lpstr>Wingdings 3</vt:lpstr>
      <vt:lpstr>Facet</vt:lpstr>
      <vt:lpstr>BMSW7004 Research Methods</vt:lpstr>
      <vt:lpstr>Overview of the presentation</vt:lpstr>
      <vt:lpstr>Research onion model</vt:lpstr>
      <vt:lpstr>Research method</vt:lpstr>
      <vt:lpstr>Research method</vt:lpstr>
      <vt:lpstr>Research method</vt:lpstr>
      <vt:lpstr>Research method</vt:lpstr>
      <vt:lpstr>Survey method</vt:lpstr>
      <vt:lpstr>Survey method for this research- Questionnaire</vt:lpstr>
      <vt:lpstr>Close ended survey questionnaire</vt:lpstr>
      <vt:lpstr>Survey question principles</vt:lpstr>
      <vt:lpstr>Survey question principles</vt:lpstr>
      <vt:lpstr>Survey question principles</vt:lpstr>
      <vt:lpstr>Survey question principles</vt:lpstr>
      <vt:lpstr>Survey question principles</vt:lpstr>
      <vt:lpstr>Source of collecting data survey data</vt:lpstr>
      <vt:lpstr>Survey data factors- Student satisfaction with online learning </vt:lpstr>
      <vt:lpstr>Survey source</vt:lpstr>
      <vt:lpstr>Survey source</vt:lpstr>
      <vt:lpstr>Data sample population</vt:lpstr>
      <vt:lpstr>Data sample population-factors</vt:lpstr>
      <vt:lpstr>Data reliability test in survey method</vt:lpstr>
      <vt:lpstr>Data validity test in survey method</vt:lpstr>
      <vt:lpstr>Data validity test in survey method</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2023-06-10T18:57:05Z</dcterms:created>
  <dcterms:modified xsi:type="dcterms:W3CDTF">2023-06-13T11:16:33Z</dcterms:modified>
</cp:coreProperties>
</file>