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9" r:id="rId4"/>
    <p:sldId id="261" r:id="rId5"/>
    <p:sldId id="260" r:id="rId6"/>
    <p:sldId id="262" r:id="rId7"/>
    <p:sldId id="271" r:id="rId8"/>
    <p:sldId id="274" r:id="rId9"/>
    <p:sldId id="275" r:id="rId10"/>
    <p:sldId id="265" r:id="rId11"/>
    <p:sldId id="272" r:id="rId12"/>
    <p:sldId id="266" r:id="rId13"/>
    <p:sldId id="276" r:id="rId14"/>
    <p:sldId id="268" r:id="rId15"/>
    <p:sldId id="269" r:id="rId16"/>
    <p:sldId id="273" r:id="rId17"/>
    <p:sldId id="270" r:id="rId18"/>
  </p:sldIdLst>
  <p:sldSz cx="18288000" cy="10287000"/>
  <p:notesSz cx="6858000" cy="9144000"/>
  <p:embeddedFontLst>
    <p:embeddedFont>
      <p:font typeface="Bookman Old Style" panose="02050604050505020204" pitchFamily="18" charset="0"/>
      <p:regular r:id="rId20"/>
      <p:bold r:id="rId21"/>
      <p:italic r:id="rId22"/>
      <p:boldItalic r:id="rId23"/>
    </p:embeddedFont>
    <p:embeddedFont>
      <p:font typeface="Calibri" panose="020F0502020204030204" pitchFamily="34" charset="0"/>
      <p:regular r:id="rId24"/>
      <p:bold r:id="rId25"/>
      <p:italic r:id="rId26"/>
      <p:boldItalic r:id="rId27"/>
    </p:embeddedFont>
    <p:embeddedFont>
      <p:font typeface="Libre Baskerville" panose="02000000000000000000" pitchFamily="2" charset="0"/>
      <p:regular r:id="rId28"/>
      <p:bold r:id="rId29"/>
      <p:italic r:id="rId30"/>
    </p:embeddedFont>
    <p:embeddedFont>
      <p:font typeface="Yeseva One" pitchFamily="2" charset="77"/>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E5E5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3A4AC6-AAA0-9D4E-B5D1-4B1048DF866B}" v="24" dt="2023-11-13T10:30:55.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771" autoAdjust="0"/>
    <p:restoredTop sz="94593" autoAdjust="0"/>
  </p:normalViewPr>
  <p:slideViewPr>
    <p:cSldViewPr>
      <p:cViewPr>
        <p:scale>
          <a:sx n="49" d="100"/>
          <a:sy n="49" d="100"/>
        </p:scale>
        <p:origin x="2544" y="1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ABD0B-B302-D647-82B7-36FD5528D901}" type="datetimeFigureOut">
              <a:rPr lang="en-US" smtClean="0"/>
              <a:t>11/13/23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B24E0-FEDC-084C-97CC-6A1675223DDB}" type="slidenum">
              <a:rPr lang="en-US" smtClean="0"/>
              <a:t>‹#›</a:t>
            </a:fld>
            <a:endParaRPr lang="en-US"/>
          </a:p>
        </p:txBody>
      </p:sp>
    </p:spTree>
    <p:extLst>
      <p:ext uri="{BB962C8B-B14F-4D97-AF65-F5344CB8AC3E}">
        <p14:creationId xmlns:p14="http://schemas.microsoft.com/office/powerpoint/2010/main" val="1913296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AB24E0-FEDC-084C-97CC-6A1675223DDB}" type="slidenum">
              <a:rPr lang="en-US" smtClean="0"/>
              <a:t>16</a:t>
            </a:fld>
            <a:endParaRPr lang="en-US"/>
          </a:p>
        </p:txBody>
      </p:sp>
    </p:spTree>
    <p:extLst>
      <p:ext uri="{BB962C8B-B14F-4D97-AF65-F5344CB8AC3E}">
        <p14:creationId xmlns:p14="http://schemas.microsoft.com/office/powerpoint/2010/main" val="241863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11/13/23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1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3283182" y="2484658"/>
            <a:ext cx="11721636" cy="2354042"/>
          </a:xfrm>
          <a:prstGeom prst="rect">
            <a:avLst/>
          </a:prstGeom>
        </p:spPr>
        <p:txBody>
          <a:bodyPr lIns="0" tIns="0" rIns="0" bIns="0" rtlCol="0" anchor="t">
            <a:spAutoFit/>
          </a:bodyPr>
          <a:lstStyle/>
          <a:p>
            <a:pPr algn="ctr">
              <a:lnSpc>
                <a:spcPct val="150000"/>
              </a:lnSpc>
            </a:pPr>
            <a:r>
              <a:rPr lang="en-US" sz="5400" dirty="0">
                <a:solidFill>
                  <a:srgbClr val="000000"/>
                </a:solidFill>
                <a:latin typeface="Yeseva One"/>
              </a:rPr>
              <a:t>3D Printed Solar </a:t>
            </a:r>
          </a:p>
          <a:p>
            <a:pPr algn="ctr">
              <a:lnSpc>
                <a:spcPct val="150000"/>
              </a:lnSpc>
            </a:pPr>
            <a:r>
              <a:rPr lang="en-US" sz="5400" dirty="0">
                <a:solidFill>
                  <a:srgbClr val="000000"/>
                </a:solidFill>
                <a:latin typeface="Yeseva One"/>
              </a:rPr>
              <a:t>Energy Trees</a:t>
            </a: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3283182" y="8648700"/>
            <a:ext cx="11721636" cy="923330"/>
          </a:xfrm>
          <a:prstGeom prst="rect">
            <a:avLst/>
          </a:prstGeom>
        </p:spPr>
        <p:txBody>
          <a:bodyPr lIns="0" tIns="0" rIns="0" bIns="0" rtlCol="0" anchor="t">
            <a:spAutoFit/>
          </a:bodyPr>
          <a:lstStyle/>
          <a:p>
            <a:pPr algn="ctr"/>
            <a:r>
              <a:rPr lang="en-US" sz="3000" dirty="0">
                <a:solidFill>
                  <a:srgbClr val="000000"/>
                </a:solidFill>
                <a:latin typeface="Libre Baskerville"/>
              </a:rPr>
              <a:t>MUHAMMED SHAMSHAD MANNINGACHALI </a:t>
            </a:r>
          </a:p>
          <a:p>
            <a:pPr algn="ctr"/>
            <a:r>
              <a:rPr lang="en-US" sz="3000" dirty="0">
                <a:solidFill>
                  <a:srgbClr val="000000"/>
                </a:solidFill>
                <a:latin typeface="Libre Baskerville"/>
              </a:rPr>
              <a:t>Student ID:2243411</a:t>
            </a: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TextBox 8">
            <a:extLst>
              <a:ext uri="{FF2B5EF4-FFF2-40B4-BE49-F238E27FC236}">
                <a16:creationId xmlns:a16="http://schemas.microsoft.com/office/drawing/2014/main" id="{B08E86D3-CE97-EFEB-AEB9-F2562C3AD0A5}"/>
              </a:ext>
            </a:extLst>
          </p:cNvPr>
          <p:cNvSpPr txBox="1"/>
          <p:nvPr/>
        </p:nvSpPr>
        <p:spPr>
          <a:xfrm>
            <a:off x="3685405" y="5524500"/>
            <a:ext cx="10716395" cy="584775"/>
          </a:xfrm>
          <a:prstGeom prst="rect">
            <a:avLst/>
          </a:prstGeom>
          <a:noFill/>
        </p:spPr>
        <p:txBody>
          <a:bodyPr wrap="none" rtlCol="0">
            <a:spAutoFit/>
          </a:bodyPr>
          <a:lstStyle/>
          <a:p>
            <a:r>
              <a:rPr lang="en-IN" sz="3200" b="0" i="0" dirty="0">
                <a:effectLst/>
                <a:latin typeface="Bookman Old Style" panose="02050604050505020204" pitchFamily="18" charset="0"/>
              </a:rPr>
              <a:t>Unlocking Innovative Solutions for a Greener Future</a:t>
            </a:r>
            <a:endParaRPr lang="en-US" sz="3200" dirty="0">
              <a:latin typeface="Bookman Old Style" panose="020506040505050202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4895648" y="647700"/>
            <a:ext cx="8496705" cy="1166986"/>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Introduction</a:t>
            </a:r>
            <a:r>
              <a:rPr lang="en-US" sz="9060" dirty="0">
                <a:solidFill>
                  <a:srgbClr val="000000"/>
                </a:solidFill>
                <a:latin typeface="Yeseva One"/>
              </a:rPr>
              <a:t> </a:t>
            </a: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TextBox 9"/>
          <p:cNvSpPr txBox="1"/>
          <p:nvPr/>
        </p:nvSpPr>
        <p:spPr>
          <a:xfrm>
            <a:off x="1600200" y="2247900"/>
            <a:ext cx="14706600" cy="7688195"/>
          </a:xfrm>
          <a:prstGeom prst="rect">
            <a:avLst/>
          </a:prstGeom>
        </p:spPr>
        <p:txBody>
          <a:bodyPr wrap="square" lIns="0" tIns="0" rIns="0" bIns="0" rtlCol="0" anchor="t">
            <a:spAutoFit/>
          </a:bodyPr>
          <a:lstStyle/>
          <a:p>
            <a:pPr algn="ctr">
              <a:lnSpc>
                <a:spcPct val="150000"/>
              </a:lnSpc>
            </a:pPr>
            <a:r>
              <a:rPr lang="en-US" sz="2800" dirty="0">
                <a:solidFill>
                  <a:srgbClr val="000000"/>
                </a:solidFill>
                <a:latin typeface="Libre Baskerville"/>
              </a:rPr>
              <a:t>In response to the escalating challenges posed by climate change, businesses are strategically redirecting their focus towards sustainable energy solutions, acknowledging the imperative to combat global warming. The investment shift to alternative, clean, accessible, affordable, and reliable energy sources aligns with the broader goal of fostering business sustainability. Climate change, intricately linked with global warming and influenced by economic dynamics, underscores the critical need for immediate action. Renewable energy emerges as a pivotal choice in this scenario, offering a healthier alternative by replenishing naturally without emitting greenhouse gases. In contrast, non-renewable energy sources, such as coal and oil, contribute to detrimental carbon emissions, emphasizing the significance of transitioning to sustainable energy practices (</a:t>
            </a:r>
            <a:r>
              <a:rPr lang="en-US" sz="2800" dirty="0" err="1">
                <a:solidFill>
                  <a:srgbClr val="000000"/>
                </a:solidFill>
                <a:latin typeface="Libre Baskerville"/>
              </a:rPr>
              <a:t>Un.org</a:t>
            </a:r>
            <a:r>
              <a:rPr lang="en-US" sz="2800" dirty="0">
                <a:solidFill>
                  <a:srgbClr val="000000"/>
                </a:solidFill>
                <a:latin typeface="Libre Baskerville"/>
              </a:rPr>
              <a:t>,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0" name="TextBox 10"/>
          <p:cNvSpPr txBox="1"/>
          <p:nvPr/>
        </p:nvSpPr>
        <p:spPr>
          <a:xfrm>
            <a:off x="3676447" y="647700"/>
            <a:ext cx="11182553" cy="1105495"/>
          </a:xfrm>
          <a:prstGeom prst="rect">
            <a:avLst/>
          </a:prstGeom>
        </p:spPr>
        <p:txBody>
          <a:bodyPr wrap="square" lIns="0" tIns="0" rIns="0" bIns="0" rtlCol="0" anchor="t">
            <a:spAutoFit/>
          </a:bodyPr>
          <a:lstStyle/>
          <a:p>
            <a:pPr algn="ctr">
              <a:lnSpc>
                <a:spcPts val="9060"/>
              </a:lnSpc>
            </a:pPr>
            <a:r>
              <a:rPr lang="en-US" sz="7200" dirty="0">
                <a:solidFill>
                  <a:srgbClr val="000000"/>
                </a:solidFill>
                <a:latin typeface="Yeseva One"/>
              </a:rPr>
              <a:t>Product Overview</a:t>
            </a:r>
          </a:p>
        </p:txBody>
      </p:sp>
      <p:sp>
        <p:nvSpPr>
          <p:cNvPr id="11" name="TextBox 11"/>
          <p:cNvSpPr txBox="1"/>
          <p:nvPr/>
        </p:nvSpPr>
        <p:spPr>
          <a:xfrm>
            <a:off x="1828800" y="2324100"/>
            <a:ext cx="14630400" cy="6924973"/>
          </a:xfrm>
          <a:prstGeom prst="rect">
            <a:avLst/>
          </a:prstGeom>
        </p:spPr>
        <p:txBody>
          <a:bodyPr wrap="square" lIns="0" tIns="0" rIns="0" bIns="0" rtlCol="0" anchor="t">
            <a:spAutoFit/>
          </a:bodyPr>
          <a:lstStyle/>
          <a:p>
            <a:pPr marL="457200" indent="-457200">
              <a:lnSpc>
                <a:spcPts val="3000"/>
              </a:lnSpc>
              <a:buFont typeface="Arial" panose="020B0604020202020204" pitchFamily="34" charset="0"/>
              <a:buChar char="•"/>
            </a:pPr>
            <a:r>
              <a:rPr lang="en-US" sz="2800" dirty="0">
                <a:solidFill>
                  <a:srgbClr val="000000"/>
                </a:solidFill>
                <a:latin typeface="Libre Baskerville"/>
              </a:rPr>
              <a:t>Innovative Energy Solution:</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"3D printed solar energy trees" offer a novel approach to artificial electricity generation, mimicking real trees.</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Designed with a wooden-based bio-composite trunk, using the "</a:t>
            </a:r>
            <a:r>
              <a:rPr lang="en-US" sz="2800" dirty="0" err="1">
                <a:solidFill>
                  <a:srgbClr val="000000"/>
                </a:solidFill>
                <a:latin typeface="Libre Baskerville"/>
              </a:rPr>
              <a:t>Spiralling</a:t>
            </a:r>
            <a:r>
              <a:rPr lang="en-US" sz="2800" dirty="0">
                <a:solidFill>
                  <a:srgbClr val="000000"/>
                </a:solidFill>
                <a:latin typeface="Libre Baskerville"/>
              </a:rPr>
              <a:t> Phyllotaxy" technique.</a:t>
            </a:r>
          </a:p>
          <a:p>
            <a:pPr marL="457200" indent="-457200">
              <a:lnSpc>
                <a:spcPts val="3000"/>
              </a:lnSpc>
              <a:buFont typeface="Arial" panose="020B0604020202020204" pitchFamily="34" charset="0"/>
              <a:buChar char="•"/>
            </a:pPr>
            <a:r>
              <a:rPr lang="en-US" sz="2800" dirty="0">
                <a:solidFill>
                  <a:srgbClr val="000000"/>
                </a:solidFill>
                <a:latin typeface="Libre Baskerville"/>
              </a:rPr>
              <a:t>Versatile Applications:</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Harvested solar energy powers applications like humidifiers, mobile devices, LED bulbs, and household appliances.</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Suitable for indoor and outdoor installations, catering to diverse energy needs.</a:t>
            </a:r>
          </a:p>
          <a:p>
            <a:pPr marL="457200" indent="-457200">
              <a:lnSpc>
                <a:spcPts val="3000"/>
              </a:lnSpc>
              <a:buFont typeface="Arial" panose="020B0604020202020204" pitchFamily="34" charset="0"/>
              <a:buChar char="•"/>
            </a:pPr>
            <a:r>
              <a:rPr lang="en-US" sz="2800" dirty="0">
                <a:solidFill>
                  <a:srgbClr val="000000"/>
                </a:solidFill>
                <a:latin typeface="Libre Baskerville"/>
              </a:rPr>
              <a:t>Eco-Friendly and Affordable:</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Addresses the demand for clean energy by harnessing solar power.</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While large-scale production may be costly, these trees offer an affordable and accessible solution at smaller scales (</a:t>
            </a:r>
            <a:r>
              <a:rPr lang="en-US" sz="2800" dirty="0" err="1">
                <a:solidFill>
                  <a:srgbClr val="000000"/>
                </a:solidFill>
                <a:latin typeface="Libre Baskerville"/>
              </a:rPr>
              <a:t>Calstate.edu</a:t>
            </a:r>
            <a:r>
              <a:rPr lang="en-US" sz="2800" dirty="0">
                <a:solidFill>
                  <a:srgbClr val="000000"/>
                </a:solidFill>
                <a:latin typeface="Libre Baskerville"/>
              </a:rPr>
              <a:t>, 2023).</a:t>
            </a:r>
          </a:p>
          <a:p>
            <a:pPr marL="457200" indent="-457200">
              <a:lnSpc>
                <a:spcPts val="3000"/>
              </a:lnSpc>
              <a:buFont typeface="Arial" panose="020B0604020202020204" pitchFamily="34" charset="0"/>
              <a:buChar char="•"/>
            </a:pPr>
            <a:r>
              <a:rPr lang="en-US" sz="2800" dirty="0">
                <a:solidFill>
                  <a:srgbClr val="000000"/>
                </a:solidFill>
                <a:latin typeface="Libre Baskerville"/>
              </a:rPr>
              <a:t>Sustainable Design:</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Emphasizes recyclability with OPV panels and wood-based biomaterial.</a:t>
            </a:r>
          </a:p>
          <a:p>
            <a:pPr marL="914400" lvl="1" indent="-457200">
              <a:lnSpc>
                <a:spcPts val="3000"/>
              </a:lnSpc>
              <a:buFont typeface="Courier New" panose="02070309020205020404" pitchFamily="49" charset="0"/>
              <a:buChar char="o"/>
            </a:pPr>
            <a:r>
              <a:rPr lang="en-US" sz="2800" dirty="0">
                <a:solidFill>
                  <a:srgbClr val="000000"/>
                </a:solidFill>
                <a:latin typeface="Libre Baskerville"/>
              </a:rPr>
              <a:t>Presents a low-cost solar energy option for homes, providing an environmentally conscious choice.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253618" y="495300"/>
            <a:ext cx="15656956"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Market Demand</a:t>
            </a:r>
          </a:p>
        </p:txBody>
      </p:sp>
      <p:sp>
        <p:nvSpPr>
          <p:cNvPr id="9" name="TextBox 9"/>
          <p:cNvSpPr txBox="1"/>
          <p:nvPr/>
        </p:nvSpPr>
        <p:spPr>
          <a:xfrm>
            <a:off x="1253616" y="2324100"/>
            <a:ext cx="5722223" cy="3231654"/>
          </a:xfrm>
          <a:prstGeom prst="rect">
            <a:avLst/>
          </a:prstGeom>
        </p:spPr>
        <p:txBody>
          <a:bodyPr wrap="square" lIns="0" tIns="0" rIns="0" bIns="0" rtlCol="0" anchor="t">
            <a:spAutoFit/>
          </a:bodyPr>
          <a:lstStyle/>
          <a:p>
            <a:r>
              <a:rPr lang="en-US" sz="3000" u="sng" dirty="0">
                <a:solidFill>
                  <a:srgbClr val="000000"/>
                </a:solidFill>
                <a:latin typeface="Libre Baskerville"/>
              </a:rPr>
              <a:t>Versatile Energy Supply</a:t>
            </a:r>
            <a:r>
              <a:rPr lang="en-US" sz="3000" dirty="0">
                <a:solidFill>
                  <a:srgbClr val="000000"/>
                </a:solidFill>
                <a:latin typeface="Libre Baskerville"/>
              </a:rPr>
              <a:t>: The 3D-printed solar energy trees cater to diverse energy needs, powering mobile phones, laptops, electric devices, and household appliances in target areas.</a:t>
            </a:r>
          </a:p>
        </p:txBody>
      </p:sp>
      <p:sp>
        <p:nvSpPr>
          <p:cNvPr id="10" name="TextBox 10"/>
          <p:cNvSpPr txBox="1"/>
          <p:nvPr/>
        </p:nvSpPr>
        <p:spPr>
          <a:xfrm>
            <a:off x="1266261" y="1866900"/>
            <a:ext cx="848458" cy="469900"/>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01</a:t>
            </a:r>
          </a:p>
        </p:txBody>
      </p:sp>
      <p:sp>
        <p:nvSpPr>
          <p:cNvPr id="11" name="TextBox 11"/>
          <p:cNvSpPr txBox="1"/>
          <p:nvPr/>
        </p:nvSpPr>
        <p:spPr>
          <a:xfrm>
            <a:off x="8077200" y="1866900"/>
            <a:ext cx="848458" cy="469900"/>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02</a:t>
            </a:r>
          </a:p>
        </p:txBody>
      </p:sp>
      <p:sp>
        <p:nvSpPr>
          <p:cNvPr id="12" name="TextBox 12"/>
          <p:cNvSpPr txBox="1"/>
          <p:nvPr/>
        </p:nvSpPr>
        <p:spPr>
          <a:xfrm>
            <a:off x="3048000" y="5981700"/>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a:rPr>
              <a:t>03</a:t>
            </a:r>
          </a:p>
        </p:txBody>
      </p:sp>
      <p:sp>
        <p:nvSpPr>
          <p:cNvPr id="13" name="TextBox 13"/>
          <p:cNvSpPr txBox="1"/>
          <p:nvPr/>
        </p:nvSpPr>
        <p:spPr>
          <a:xfrm>
            <a:off x="8077199" y="2324100"/>
            <a:ext cx="8153091" cy="3231654"/>
          </a:xfrm>
          <a:prstGeom prst="rect">
            <a:avLst/>
          </a:prstGeom>
        </p:spPr>
        <p:txBody>
          <a:bodyPr wrap="square" lIns="0" tIns="0" rIns="0" bIns="0" rtlCol="0" anchor="t">
            <a:spAutoFit/>
          </a:bodyPr>
          <a:lstStyle/>
          <a:p>
            <a:r>
              <a:rPr lang="en-US" sz="3000" u="sng" dirty="0">
                <a:solidFill>
                  <a:srgbClr val="000000"/>
                </a:solidFill>
                <a:latin typeface="Libre Baskerville"/>
              </a:rPr>
              <a:t>Technological Advancements: </a:t>
            </a:r>
            <a:r>
              <a:rPr lang="en-US" sz="3000" dirty="0">
                <a:solidFill>
                  <a:srgbClr val="000000"/>
                </a:solidFill>
                <a:latin typeface="Libre Baskerville"/>
              </a:rPr>
              <a:t>Rigorous testing involving techniques like passive infrared thermal imaging, solar tracking systems, and probabilistic approaches ensures efficiency in energy absorption, addressing issues faced by conventional systems (</a:t>
            </a:r>
            <a:r>
              <a:rPr lang="en-US" sz="3000" dirty="0" err="1">
                <a:solidFill>
                  <a:srgbClr val="000000"/>
                </a:solidFill>
                <a:latin typeface="Libre Baskerville"/>
              </a:rPr>
              <a:t>Gangwar</a:t>
            </a:r>
            <a:r>
              <a:rPr lang="en-US" sz="3000" dirty="0">
                <a:solidFill>
                  <a:srgbClr val="000000"/>
                </a:solidFill>
                <a:latin typeface="Libre Baskerville"/>
              </a:rPr>
              <a:t> et al., 2019).</a:t>
            </a:r>
          </a:p>
        </p:txBody>
      </p:sp>
      <p:sp>
        <p:nvSpPr>
          <p:cNvPr id="14" name="TextBox 14"/>
          <p:cNvSpPr txBox="1"/>
          <p:nvPr/>
        </p:nvSpPr>
        <p:spPr>
          <a:xfrm>
            <a:off x="2971800" y="6515100"/>
            <a:ext cx="6400800" cy="3231654"/>
          </a:xfrm>
          <a:prstGeom prst="rect">
            <a:avLst/>
          </a:prstGeom>
        </p:spPr>
        <p:txBody>
          <a:bodyPr wrap="square" lIns="0" tIns="0" rIns="0" bIns="0" rtlCol="0" anchor="t">
            <a:spAutoFit/>
          </a:bodyPr>
          <a:lstStyle/>
          <a:p>
            <a:r>
              <a:rPr lang="en-US" sz="3000" u="sng" dirty="0">
                <a:solidFill>
                  <a:srgbClr val="000000"/>
                </a:solidFill>
                <a:latin typeface="Libre Baskerville"/>
              </a:rPr>
              <a:t>Geographical Considerations: </a:t>
            </a:r>
            <a:r>
              <a:rPr lang="en-US" sz="3000" dirty="0">
                <a:solidFill>
                  <a:srgbClr val="000000"/>
                </a:solidFill>
                <a:latin typeface="Libre Baskerville"/>
              </a:rPr>
              <a:t>The product's performance is influenced by factors like wind, solar system weight, and solar irradiance, necessitating a comprehensive understanding of geographical nuances.</a:t>
            </a:r>
          </a:p>
        </p:txBody>
      </p:sp>
      <p:sp>
        <p:nvSpPr>
          <p:cNvPr id="15" name="TextBox 15"/>
          <p:cNvSpPr txBox="1"/>
          <p:nvPr/>
        </p:nvSpPr>
        <p:spPr>
          <a:xfrm>
            <a:off x="10439400" y="6591300"/>
            <a:ext cx="5790890" cy="3231654"/>
          </a:xfrm>
          <a:prstGeom prst="rect">
            <a:avLst/>
          </a:prstGeom>
        </p:spPr>
        <p:txBody>
          <a:bodyPr wrap="square" lIns="0" tIns="0" rIns="0" bIns="0" rtlCol="0" anchor="t">
            <a:spAutoFit/>
          </a:bodyPr>
          <a:lstStyle/>
          <a:p>
            <a:r>
              <a:rPr lang="en-US" sz="3000" u="sng" dirty="0">
                <a:solidFill>
                  <a:srgbClr val="000000"/>
                </a:solidFill>
                <a:latin typeface="Libre Baskerville"/>
              </a:rPr>
              <a:t>Challenges in Widespread Adoption: </a:t>
            </a:r>
            <a:r>
              <a:rPr lang="en-US" sz="3000" dirty="0">
                <a:solidFill>
                  <a:srgbClr val="000000"/>
                </a:solidFill>
                <a:latin typeface="Libre Baskerville"/>
              </a:rPr>
              <a:t>Limitations in the X-Y plane and considerations like outside diameter pose challenges that need to be addressed for broader acceptance.</a:t>
            </a:r>
          </a:p>
        </p:txBody>
      </p:sp>
      <p:sp>
        <p:nvSpPr>
          <p:cNvPr id="16" name="TextBox 16"/>
          <p:cNvSpPr txBox="1"/>
          <p:nvPr/>
        </p:nvSpPr>
        <p:spPr>
          <a:xfrm>
            <a:off x="10439400" y="6057900"/>
            <a:ext cx="848458" cy="469900"/>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4117837" y="571500"/>
            <a:ext cx="10283963" cy="1105495"/>
          </a:xfrm>
          <a:prstGeom prst="rect">
            <a:avLst/>
          </a:prstGeom>
        </p:spPr>
        <p:txBody>
          <a:bodyPr wrap="square" lIns="0" tIns="0" rIns="0" bIns="0" rtlCol="0" anchor="t">
            <a:spAutoFit/>
          </a:bodyPr>
          <a:lstStyle/>
          <a:p>
            <a:pPr algn="ctr">
              <a:lnSpc>
                <a:spcPts val="9060"/>
              </a:lnSpc>
            </a:pPr>
            <a:r>
              <a:rPr lang="en-US" sz="7200" dirty="0">
                <a:solidFill>
                  <a:srgbClr val="000000"/>
                </a:solidFill>
                <a:latin typeface="Yeseva One"/>
              </a:rPr>
              <a:t>Business Plan</a:t>
            </a:r>
          </a:p>
        </p:txBody>
      </p:sp>
      <p:sp>
        <p:nvSpPr>
          <p:cNvPr id="9" name="TextBox 9"/>
          <p:cNvSpPr txBox="1"/>
          <p:nvPr/>
        </p:nvSpPr>
        <p:spPr>
          <a:xfrm>
            <a:off x="1328165" y="3067050"/>
            <a:ext cx="4963220" cy="4154984"/>
          </a:xfrm>
          <a:prstGeom prst="rect">
            <a:avLst/>
          </a:prstGeom>
        </p:spPr>
        <p:txBody>
          <a:bodyPr lIns="0" tIns="0" rIns="0" bIns="0" rtlCol="0" anchor="t">
            <a:spAutoFit/>
          </a:bodyPr>
          <a:lstStyle/>
          <a:p>
            <a:r>
              <a:rPr lang="en-US" sz="3000" u="sng" dirty="0">
                <a:solidFill>
                  <a:srgbClr val="000000"/>
                </a:solidFill>
                <a:latin typeface="Libre Baskerville"/>
              </a:rPr>
              <a:t>Model Validation: </a:t>
            </a:r>
            <a:r>
              <a:rPr lang="en-US" sz="3000" dirty="0">
                <a:solidFill>
                  <a:srgbClr val="000000"/>
                </a:solidFill>
                <a:latin typeface="Libre Baskerville"/>
              </a:rPr>
              <a:t>The HOMER model, featuring 8 solar panels and 5 vertical axes with wind turbines, validates power generation, but challenges such as high shading losses require attention.</a:t>
            </a:r>
          </a:p>
        </p:txBody>
      </p:sp>
      <p:sp>
        <p:nvSpPr>
          <p:cNvPr id="10" name="TextBox 10"/>
          <p:cNvSpPr txBox="1"/>
          <p:nvPr/>
        </p:nvSpPr>
        <p:spPr>
          <a:xfrm>
            <a:off x="6730616" y="3067050"/>
            <a:ext cx="4947821" cy="3693319"/>
          </a:xfrm>
          <a:prstGeom prst="rect">
            <a:avLst/>
          </a:prstGeom>
        </p:spPr>
        <p:txBody>
          <a:bodyPr lIns="0" tIns="0" rIns="0" bIns="0" rtlCol="0" anchor="t">
            <a:spAutoFit/>
          </a:bodyPr>
          <a:lstStyle/>
          <a:p>
            <a:r>
              <a:rPr lang="en-US" sz="3000" u="sng" dirty="0">
                <a:solidFill>
                  <a:srgbClr val="000000"/>
                </a:solidFill>
                <a:latin typeface="Libre Baskerville"/>
              </a:rPr>
              <a:t>Public Perception:</a:t>
            </a:r>
            <a:r>
              <a:rPr lang="en-US" sz="3000" dirty="0">
                <a:solidFill>
                  <a:srgbClr val="000000"/>
                </a:solidFill>
                <a:latin typeface="Libre Baskerville"/>
              </a:rPr>
              <a:t> Negative impacts on public acceptance need mitigation strategies to ensure successful integration into the market (</a:t>
            </a:r>
            <a:r>
              <a:rPr lang="en-US" sz="3000" dirty="0" err="1">
                <a:solidFill>
                  <a:srgbClr val="000000"/>
                </a:solidFill>
                <a:latin typeface="Libre Baskerville"/>
              </a:rPr>
              <a:t>Wallaaldin</a:t>
            </a:r>
            <a:r>
              <a:rPr lang="en-US" sz="3000" dirty="0">
                <a:solidFill>
                  <a:srgbClr val="000000"/>
                </a:solidFill>
                <a:latin typeface="Libre Baskerville"/>
              </a:rPr>
              <a:t> </a:t>
            </a:r>
            <a:r>
              <a:rPr lang="en-US" sz="3000" dirty="0" err="1">
                <a:solidFill>
                  <a:srgbClr val="000000"/>
                </a:solidFill>
                <a:latin typeface="Libre Baskerville"/>
              </a:rPr>
              <a:t>Eltayeb</a:t>
            </a:r>
            <a:r>
              <a:rPr lang="en-US" sz="3000" dirty="0">
                <a:solidFill>
                  <a:srgbClr val="000000"/>
                </a:solidFill>
                <a:latin typeface="Libre Baskerville"/>
              </a:rPr>
              <a:t> et al., 2023).</a:t>
            </a:r>
          </a:p>
        </p:txBody>
      </p:sp>
      <p:sp>
        <p:nvSpPr>
          <p:cNvPr id="11" name="TextBox 11"/>
          <p:cNvSpPr txBox="1"/>
          <p:nvPr/>
        </p:nvSpPr>
        <p:spPr>
          <a:xfrm>
            <a:off x="12133066" y="3067050"/>
            <a:ext cx="4852055" cy="4616648"/>
          </a:xfrm>
          <a:prstGeom prst="rect">
            <a:avLst/>
          </a:prstGeom>
        </p:spPr>
        <p:txBody>
          <a:bodyPr lIns="0" tIns="0" rIns="0" bIns="0" rtlCol="0" anchor="t">
            <a:spAutoFit/>
          </a:bodyPr>
          <a:lstStyle/>
          <a:p>
            <a:r>
              <a:rPr lang="en-US" sz="3000" u="sng" dirty="0">
                <a:solidFill>
                  <a:srgbClr val="000000"/>
                </a:solidFill>
                <a:latin typeface="Libre Baskerville"/>
              </a:rPr>
              <a:t>Technological Investment: </a:t>
            </a:r>
            <a:r>
              <a:rPr lang="en-US" sz="3000" dirty="0">
                <a:solidFill>
                  <a:srgbClr val="000000"/>
                </a:solidFill>
                <a:latin typeface="Libre Baskerville"/>
              </a:rPr>
              <a:t>The 3D printing technology and silicon-based panels demand substantial investment in research and development to achieve scalability (</a:t>
            </a:r>
            <a:r>
              <a:rPr lang="en-US" sz="3000" dirty="0" err="1">
                <a:solidFill>
                  <a:srgbClr val="000000"/>
                </a:solidFill>
                <a:latin typeface="Libre Baskerville"/>
              </a:rPr>
              <a:t>Mogy</a:t>
            </a:r>
            <a:r>
              <a:rPr lang="en-US" sz="3000" dirty="0">
                <a:solidFill>
                  <a:srgbClr val="000000"/>
                </a:solidFill>
                <a:latin typeface="Libre Baskerville"/>
              </a:rPr>
              <a:t>, and Rabea, 2021).</a:t>
            </a:r>
          </a:p>
        </p:txBody>
      </p:sp>
      <p:sp>
        <p:nvSpPr>
          <p:cNvPr id="12" name="TextBox 12"/>
          <p:cNvSpPr txBox="1"/>
          <p:nvPr/>
        </p:nvSpPr>
        <p:spPr>
          <a:xfrm>
            <a:off x="1340808" y="2476500"/>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a:rPr>
              <a:t>01</a:t>
            </a:r>
          </a:p>
        </p:txBody>
      </p:sp>
      <p:sp>
        <p:nvSpPr>
          <p:cNvPr id="13" name="TextBox 13"/>
          <p:cNvSpPr txBox="1"/>
          <p:nvPr/>
        </p:nvSpPr>
        <p:spPr>
          <a:xfrm>
            <a:off x="6730616" y="2476500"/>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a:rPr>
              <a:t>02</a:t>
            </a:r>
          </a:p>
        </p:txBody>
      </p:sp>
      <p:sp>
        <p:nvSpPr>
          <p:cNvPr id="14" name="TextBox 14"/>
          <p:cNvSpPr txBox="1"/>
          <p:nvPr/>
        </p:nvSpPr>
        <p:spPr>
          <a:xfrm>
            <a:off x="12198618" y="2476500"/>
            <a:ext cx="848458" cy="469900"/>
          </a:xfrm>
          <a:prstGeom prst="rect">
            <a:avLst/>
          </a:prstGeom>
        </p:spPr>
        <p:txBody>
          <a:bodyPr lIns="0" tIns="0" rIns="0" bIns="0" rtlCol="0" anchor="t">
            <a:spAutoFit/>
          </a:bodyPr>
          <a:lstStyle/>
          <a:p>
            <a:pPr>
              <a:lnSpc>
                <a:spcPts val="3500"/>
              </a:lnSpc>
            </a:pPr>
            <a:r>
              <a:rPr lang="en-US" sz="3500">
                <a:solidFill>
                  <a:srgbClr val="000000"/>
                </a:solidFill>
                <a:latin typeface="Yeseva One"/>
              </a:rPr>
              <a:t>03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837605"/>
            <a:ext cx="1623060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Proposed Business Location</a:t>
            </a:r>
          </a:p>
        </p:txBody>
      </p:sp>
      <p:sp>
        <p:nvSpPr>
          <p:cNvPr id="9" name="TextBox 9"/>
          <p:cNvSpPr txBox="1"/>
          <p:nvPr/>
        </p:nvSpPr>
        <p:spPr>
          <a:xfrm>
            <a:off x="1147480" y="2933700"/>
            <a:ext cx="7877739" cy="6001643"/>
          </a:xfrm>
          <a:prstGeom prst="rect">
            <a:avLst/>
          </a:prstGeom>
        </p:spPr>
        <p:txBody>
          <a:bodyPr lIns="0" tIns="0" rIns="0" bIns="0" rtlCol="0" anchor="t">
            <a:spAutoFit/>
          </a:bodyPr>
          <a:lstStyle/>
          <a:p>
            <a:pPr marL="457200" indent="-457200">
              <a:buFont typeface="Arial" panose="020B0604020202020204" pitchFamily="34" charset="0"/>
              <a:buChar char="•"/>
            </a:pPr>
            <a:r>
              <a:rPr lang="en-US" sz="3000" u="sng" dirty="0">
                <a:solidFill>
                  <a:srgbClr val="000000"/>
                </a:solidFill>
                <a:latin typeface="Libre Baskerville"/>
              </a:rPr>
              <a:t>Strategic Location: </a:t>
            </a:r>
            <a:r>
              <a:rPr lang="en-US" sz="3000" dirty="0">
                <a:solidFill>
                  <a:srgbClr val="000000"/>
                </a:solidFill>
                <a:latin typeface="Libre Baskerville"/>
              </a:rPr>
              <a:t>The United Kingdom is chosen as the base for solar botanic trees, specifically the "Photovoltaic tree," tailored for commercial and industrial applications.</a:t>
            </a:r>
          </a:p>
          <a:p>
            <a:endParaRPr lang="en-US" sz="3000" dirty="0">
              <a:solidFill>
                <a:srgbClr val="000000"/>
              </a:solidFill>
              <a:latin typeface="Libre Baskerville"/>
            </a:endParaRPr>
          </a:p>
          <a:p>
            <a:pPr marL="457200" indent="-457200">
              <a:buFont typeface="Arial" panose="020B0604020202020204" pitchFamily="34" charset="0"/>
              <a:buChar char="•"/>
            </a:pPr>
            <a:r>
              <a:rPr lang="en-US" sz="3000" u="sng" dirty="0">
                <a:solidFill>
                  <a:srgbClr val="000000"/>
                </a:solidFill>
                <a:latin typeface="Libre Baskerville"/>
              </a:rPr>
              <a:t>Gradual Rollout: </a:t>
            </a:r>
            <a:r>
              <a:rPr lang="en-US" sz="3000" dirty="0">
                <a:solidFill>
                  <a:srgbClr val="000000"/>
                </a:solidFill>
                <a:latin typeface="Libre Baskerville"/>
              </a:rPr>
              <a:t>Production in the UK follows a phased approach, strategically capturing significant global markets while considering logistical requirements (</a:t>
            </a:r>
            <a:r>
              <a:rPr lang="en-US" sz="3000" dirty="0" err="1">
                <a:solidFill>
                  <a:srgbClr val="000000"/>
                </a:solidFill>
                <a:latin typeface="Libre Baskerville"/>
              </a:rPr>
              <a:t>Pv</a:t>
            </a:r>
            <a:r>
              <a:rPr lang="en-US" sz="3000" dirty="0">
                <a:solidFill>
                  <a:srgbClr val="000000"/>
                </a:solidFill>
                <a:latin typeface="Libre Baskerville"/>
              </a:rPr>
              <a:t> magazine Australia, 2022).</a:t>
            </a:r>
          </a:p>
        </p:txBody>
      </p:sp>
      <p:sp>
        <p:nvSpPr>
          <p:cNvPr id="11" name="TextBox 11"/>
          <p:cNvSpPr txBox="1"/>
          <p:nvPr/>
        </p:nvSpPr>
        <p:spPr>
          <a:xfrm>
            <a:off x="9262780" y="2933700"/>
            <a:ext cx="7877739" cy="6001643"/>
          </a:xfrm>
          <a:prstGeom prst="rect">
            <a:avLst/>
          </a:prstGeom>
        </p:spPr>
        <p:txBody>
          <a:bodyPr lIns="0" tIns="0" rIns="0" bIns="0" rtlCol="0" anchor="t">
            <a:spAutoFit/>
          </a:bodyPr>
          <a:lstStyle/>
          <a:p>
            <a:pPr marL="457200" indent="-457200">
              <a:buFont typeface="Arial" panose="020B0604020202020204" pitchFamily="34" charset="0"/>
              <a:buChar char="•"/>
            </a:pPr>
            <a:r>
              <a:rPr lang="en-US" sz="3000" u="sng" dirty="0">
                <a:solidFill>
                  <a:srgbClr val="000000"/>
                </a:solidFill>
                <a:latin typeface="Libre Baskerville"/>
              </a:rPr>
              <a:t>Pricing and Features: </a:t>
            </a:r>
            <a:r>
              <a:rPr lang="en-US" sz="3000" dirty="0">
                <a:solidFill>
                  <a:srgbClr val="000000"/>
                </a:solidFill>
                <a:latin typeface="Libre Baskerville"/>
              </a:rPr>
              <a:t>The product's price range from GBP 12,000 to GBP 16,000 accounts for its high-energy storage and EV charging capabilities, powered by integrated hardware.</a:t>
            </a:r>
          </a:p>
          <a:p>
            <a:endParaRPr lang="en-US" sz="3000" dirty="0">
              <a:solidFill>
                <a:srgbClr val="000000"/>
              </a:solidFill>
              <a:latin typeface="Libre Baskerville"/>
            </a:endParaRPr>
          </a:p>
          <a:p>
            <a:pPr marL="457200" indent="-457200">
              <a:buFont typeface="Arial" panose="020B0604020202020204" pitchFamily="34" charset="0"/>
              <a:buChar char="•"/>
            </a:pPr>
            <a:r>
              <a:rPr lang="en-US" sz="3000" u="sng" dirty="0">
                <a:solidFill>
                  <a:srgbClr val="000000"/>
                </a:solidFill>
                <a:latin typeface="Libre Baskerville"/>
              </a:rPr>
              <a:t>Strategic Advantage: </a:t>
            </a:r>
            <a:r>
              <a:rPr lang="en-US" sz="3000" dirty="0">
                <a:solidFill>
                  <a:srgbClr val="000000"/>
                </a:solidFill>
                <a:latin typeface="Libre Baskerville"/>
              </a:rPr>
              <a:t>Despite the higher installation costs, solar trees hold a strategic advantage in the UK, benefiting from partnerships and initiatives supporting small to medium-sized enterprises (CNN,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876300"/>
            <a:ext cx="1623060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Legal Structure </a:t>
            </a:r>
          </a:p>
        </p:txBody>
      </p:sp>
      <p:sp>
        <p:nvSpPr>
          <p:cNvPr id="9" name="TextBox 9"/>
          <p:cNvSpPr txBox="1"/>
          <p:nvPr/>
        </p:nvSpPr>
        <p:spPr>
          <a:xfrm>
            <a:off x="1147480" y="2705100"/>
            <a:ext cx="7877739" cy="3447098"/>
          </a:xfrm>
          <a:prstGeom prst="rect">
            <a:avLst/>
          </a:prstGeom>
        </p:spPr>
        <p:txBody>
          <a:bodyPr lIns="0" tIns="0" rIns="0" bIns="0" rtlCol="0" anchor="t">
            <a:spAutoFit/>
          </a:bodyPr>
          <a:lstStyle/>
          <a:p>
            <a:r>
              <a:rPr lang="en-IN" sz="3200" i="0" u="sng" dirty="0">
                <a:effectLst/>
                <a:latin typeface="Libre Baskerville" panose="02000000000000000000" pitchFamily="2" charset="0"/>
              </a:rPr>
              <a:t>Corporate Vision:</a:t>
            </a:r>
            <a:r>
              <a:rPr lang="en-IN" sz="3200" i="0" dirty="0">
                <a:effectLst/>
                <a:latin typeface="Libre Baskerville" panose="02000000000000000000" pitchFamily="2" charset="0"/>
              </a:rPr>
              <a:t> </a:t>
            </a:r>
            <a:r>
              <a:rPr lang="en-IN" sz="3200" b="0" i="0" dirty="0" err="1">
                <a:effectLst/>
                <a:latin typeface="Libre Baskerville" panose="02000000000000000000" pitchFamily="2" charset="0"/>
              </a:rPr>
              <a:t>EnGreen</a:t>
            </a:r>
            <a:r>
              <a:rPr lang="en-IN" sz="3200" b="0" i="0" dirty="0">
                <a:effectLst/>
                <a:latin typeface="Libre Baskerville" panose="02000000000000000000" pitchFamily="2" charset="0"/>
              </a:rPr>
              <a:t> aims to establish the "</a:t>
            </a:r>
            <a:r>
              <a:rPr lang="en-IN" sz="3200" b="0" i="0" dirty="0" err="1">
                <a:effectLst/>
                <a:latin typeface="Libre Baskerville" panose="02000000000000000000" pitchFamily="2" charset="0"/>
              </a:rPr>
              <a:t>EnGreen</a:t>
            </a:r>
            <a:r>
              <a:rPr lang="en-IN" sz="3200" b="0" i="0" dirty="0">
                <a:effectLst/>
                <a:latin typeface="Libre Baskerville" panose="02000000000000000000" pitchFamily="2" charset="0"/>
              </a:rPr>
              <a:t> attitude" as the foundation for national policies, addressing changes in energy infrastructure and sustainable mobility on a global scale (</a:t>
            </a:r>
            <a:r>
              <a:rPr lang="en-IN" sz="3200" b="0" i="0" dirty="0" err="1">
                <a:effectLst/>
                <a:latin typeface="Libre Baskerville" panose="02000000000000000000" pitchFamily="2" charset="0"/>
              </a:rPr>
              <a:t>Engreen</a:t>
            </a:r>
            <a:r>
              <a:rPr lang="en-IN" sz="3200" b="0" i="0" dirty="0">
                <a:effectLst/>
                <a:latin typeface="Libre Baskerville" panose="02000000000000000000" pitchFamily="2" charset="0"/>
              </a:rPr>
              <a:t>, 2023).</a:t>
            </a:r>
            <a:endParaRPr lang="en-US" sz="3000" dirty="0">
              <a:latin typeface="Libre Baskerville" panose="02000000000000000000" pitchFamily="2" charset="0"/>
            </a:endParaRPr>
          </a:p>
        </p:txBody>
      </p:sp>
      <p:sp>
        <p:nvSpPr>
          <p:cNvPr id="11" name="TextBox 11"/>
          <p:cNvSpPr txBox="1"/>
          <p:nvPr/>
        </p:nvSpPr>
        <p:spPr>
          <a:xfrm>
            <a:off x="9262780" y="2781300"/>
            <a:ext cx="7877739" cy="2954655"/>
          </a:xfrm>
          <a:prstGeom prst="rect">
            <a:avLst/>
          </a:prstGeom>
        </p:spPr>
        <p:txBody>
          <a:bodyPr lIns="0" tIns="0" rIns="0" bIns="0" rtlCol="0" anchor="t">
            <a:spAutoFit/>
          </a:bodyPr>
          <a:lstStyle/>
          <a:p>
            <a:r>
              <a:rPr lang="en-IN" sz="3200" i="0" u="sng" dirty="0">
                <a:effectLst/>
                <a:latin typeface="Libre Baskerville" panose="02000000000000000000" pitchFamily="2" charset="0"/>
              </a:rPr>
              <a:t>Legal Structure</a:t>
            </a:r>
            <a:r>
              <a:rPr lang="en-IN" sz="3200" i="0" dirty="0">
                <a:effectLst/>
                <a:latin typeface="Libre Baskerville" panose="02000000000000000000" pitchFamily="2" charset="0"/>
              </a:rPr>
              <a:t>: </a:t>
            </a:r>
            <a:r>
              <a:rPr lang="en-IN" sz="3200" b="0" i="0" dirty="0" err="1">
                <a:effectLst/>
                <a:latin typeface="Libre Baskerville" panose="02000000000000000000" pitchFamily="2" charset="0"/>
              </a:rPr>
              <a:t>EnGreen</a:t>
            </a:r>
            <a:r>
              <a:rPr lang="en-IN" sz="3200" b="0" i="0" dirty="0">
                <a:effectLst/>
                <a:latin typeface="Libre Baskerville" panose="02000000000000000000" pitchFamily="2" charset="0"/>
              </a:rPr>
              <a:t> opts for a Limited Liability Partnership (LLP), a flexible legal and tax entity. LLP facilitates risk-sharing among partners, leveraging individual skills for economic scale advantages.</a:t>
            </a:r>
            <a:endParaRPr lang="en-US" sz="3000" dirty="0">
              <a:latin typeface="Libre Baskerville" panose="02000000000000000000" pitchFamily="2" charset="0"/>
            </a:endParaRPr>
          </a:p>
        </p:txBody>
      </p:sp>
      <p:sp>
        <p:nvSpPr>
          <p:cNvPr id="13" name="TextBox 12">
            <a:extLst>
              <a:ext uri="{FF2B5EF4-FFF2-40B4-BE49-F238E27FC236}">
                <a16:creationId xmlns:a16="http://schemas.microsoft.com/office/drawing/2014/main" id="{CBCFE077-7597-5E56-05F1-99D34BBFC7B1}"/>
              </a:ext>
            </a:extLst>
          </p:cNvPr>
          <p:cNvSpPr txBox="1"/>
          <p:nvPr/>
        </p:nvSpPr>
        <p:spPr>
          <a:xfrm>
            <a:off x="5105400" y="6362700"/>
            <a:ext cx="7996520" cy="3539430"/>
          </a:xfrm>
          <a:prstGeom prst="rect">
            <a:avLst/>
          </a:prstGeom>
          <a:noFill/>
        </p:spPr>
        <p:txBody>
          <a:bodyPr wrap="square" rtlCol="0">
            <a:spAutoFit/>
          </a:bodyPr>
          <a:lstStyle/>
          <a:p>
            <a:r>
              <a:rPr lang="en-US" sz="3200" u="sng" dirty="0">
                <a:latin typeface="Libre Baskerville" panose="02000000000000000000" pitchFamily="2" charset="0"/>
              </a:rPr>
              <a:t>Asset Protection: </a:t>
            </a:r>
            <a:r>
              <a:rPr lang="en-US" sz="3200" dirty="0">
                <a:latin typeface="Libre Baskerville" panose="02000000000000000000" pitchFamily="2" charset="0"/>
              </a:rPr>
              <a:t>LLP shields personal assets, ensuring that if a partner defaults on credit, creditors cannot seize personal assets. </a:t>
            </a:r>
          </a:p>
          <a:p>
            <a:r>
              <a:rPr lang="en-US" sz="3200" dirty="0">
                <a:latin typeface="Libre Baskerville" panose="02000000000000000000" pitchFamily="2" charset="0"/>
              </a:rPr>
              <a:t>This protection becomes crucial as the legal entity shields against potential lawsuits (</a:t>
            </a:r>
            <a:r>
              <a:rPr lang="en-US" sz="3200" dirty="0" err="1">
                <a:latin typeface="Libre Baskerville" panose="02000000000000000000" pitchFamily="2" charset="0"/>
              </a:rPr>
              <a:t>Engreen</a:t>
            </a:r>
            <a:r>
              <a:rPr lang="en-US" sz="3200" dirty="0">
                <a:latin typeface="Libre Baskerville" panose="02000000000000000000" pitchFamily="2" charset="0"/>
              </a:rPr>
              <a:t>, 2023).</a:t>
            </a:r>
          </a:p>
        </p:txBody>
      </p:sp>
    </p:spTree>
    <p:extLst>
      <p:ext uri="{BB962C8B-B14F-4D97-AF65-F5344CB8AC3E}">
        <p14:creationId xmlns:p14="http://schemas.microsoft.com/office/powerpoint/2010/main" val="233201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190500"/>
            <a:ext cx="1623060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SWOT Analysis</a:t>
            </a:r>
          </a:p>
        </p:txBody>
      </p:sp>
      <p:sp>
        <p:nvSpPr>
          <p:cNvPr id="9" name="TextBox 9"/>
          <p:cNvSpPr txBox="1"/>
          <p:nvPr/>
        </p:nvSpPr>
        <p:spPr>
          <a:xfrm>
            <a:off x="511619" y="2019300"/>
            <a:ext cx="9318181" cy="7755969"/>
          </a:xfrm>
          <a:prstGeom prst="rect">
            <a:avLst/>
          </a:prstGeom>
        </p:spPr>
        <p:txBody>
          <a:bodyPr wrap="square" lIns="0" tIns="0" rIns="0" bIns="0" rtlCol="0" anchor="t">
            <a:spAutoFit/>
          </a:bodyPr>
          <a:lstStyle/>
          <a:p>
            <a:pPr marL="457200" indent="-457200">
              <a:buFont typeface="Arial" panose="020B0604020202020204" pitchFamily="34" charset="0"/>
              <a:buChar char="•"/>
            </a:pPr>
            <a:r>
              <a:rPr lang="en-US" sz="2800" dirty="0" err="1">
                <a:solidFill>
                  <a:srgbClr val="000000"/>
                </a:solidFill>
                <a:latin typeface="Libre Baskerville"/>
              </a:rPr>
              <a:t>EnGreen</a:t>
            </a:r>
            <a:r>
              <a:rPr lang="en-US" sz="2800" dirty="0">
                <a:solidFill>
                  <a:srgbClr val="000000"/>
                </a:solidFill>
                <a:latin typeface="Libre Baskerville"/>
              </a:rPr>
              <a:t> excels in providing cutting-edge alternative energy solutions, aspiring to make "</a:t>
            </a:r>
            <a:r>
              <a:rPr lang="en-US" sz="2800" dirty="0" err="1">
                <a:solidFill>
                  <a:srgbClr val="000000"/>
                </a:solidFill>
                <a:latin typeface="Libre Baskerville"/>
              </a:rPr>
              <a:t>EnGreen</a:t>
            </a:r>
            <a:r>
              <a:rPr lang="en-US" sz="2800" dirty="0">
                <a:solidFill>
                  <a:srgbClr val="000000"/>
                </a:solidFill>
                <a:latin typeface="Libre Baskerville"/>
              </a:rPr>
              <a:t> Attitude" a cornerstone of national energy policies.</a:t>
            </a:r>
          </a:p>
          <a:p>
            <a:pPr marL="457200" indent="-457200">
              <a:buFont typeface="Arial" panose="020B0604020202020204" pitchFamily="34" charset="0"/>
              <a:buChar char="•"/>
            </a:pPr>
            <a:r>
              <a:rPr lang="en-US" sz="2800" dirty="0">
                <a:solidFill>
                  <a:srgbClr val="000000"/>
                </a:solidFill>
                <a:latin typeface="Libre Baskerville"/>
              </a:rPr>
              <a:t>The company boasts a robust portfolio of eco-friendly and innovative products, emphasizing sustainable motility and urban/rural decontamination.</a:t>
            </a:r>
          </a:p>
          <a:p>
            <a:pPr marL="457200" indent="-457200">
              <a:buFont typeface="Arial" panose="020B0604020202020204" pitchFamily="34" charset="0"/>
              <a:buChar char="•"/>
            </a:pPr>
            <a:r>
              <a:rPr lang="en-US" sz="2800" dirty="0" err="1">
                <a:solidFill>
                  <a:srgbClr val="000000"/>
                </a:solidFill>
                <a:latin typeface="Libre Baskerville"/>
              </a:rPr>
              <a:t>EnGreen's</a:t>
            </a:r>
            <a:r>
              <a:rPr lang="en-US" sz="2800" dirty="0">
                <a:solidFill>
                  <a:srgbClr val="000000"/>
                </a:solidFill>
                <a:latin typeface="Libre Baskerville"/>
              </a:rPr>
              <a:t> strong employee base comprises qualified professionals, ensuring a wealth of expertise in developing renewable energy solutions.</a:t>
            </a:r>
          </a:p>
          <a:p>
            <a:pPr marL="457200" indent="-457200">
              <a:buFont typeface="Arial" panose="020B0604020202020204" pitchFamily="34" charset="0"/>
              <a:buChar char="•"/>
            </a:pPr>
            <a:r>
              <a:rPr lang="en-US" sz="2800" dirty="0">
                <a:solidFill>
                  <a:srgbClr val="000000"/>
                </a:solidFill>
                <a:latin typeface="Libre Baskerville"/>
              </a:rPr>
              <a:t>Demonstrating proficiency, </a:t>
            </a:r>
            <a:r>
              <a:rPr lang="en-US" sz="2800" dirty="0" err="1">
                <a:solidFill>
                  <a:srgbClr val="000000"/>
                </a:solidFill>
                <a:latin typeface="Libre Baskerville"/>
              </a:rPr>
              <a:t>EnGreen</a:t>
            </a:r>
            <a:r>
              <a:rPr lang="en-US" sz="2800" dirty="0">
                <a:solidFill>
                  <a:srgbClr val="000000"/>
                </a:solidFill>
                <a:latin typeface="Libre Baskerville"/>
              </a:rPr>
              <a:t> effectively manages and advises both non-profit and high-impact profit-making projects.</a:t>
            </a:r>
          </a:p>
          <a:p>
            <a:pPr marL="457200" indent="-457200">
              <a:buFont typeface="Arial" panose="020B0604020202020204" pitchFamily="34" charset="0"/>
              <a:buChar char="•"/>
            </a:pPr>
            <a:r>
              <a:rPr lang="en-US" sz="2800" dirty="0">
                <a:solidFill>
                  <a:srgbClr val="000000"/>
                </a:solidFill>
                <a:latin typeface="Libre Baskerville"/>
              </a:rPr>
              <a:t>The company leverages cutting-edge technologies and innovative business models to develop forward-thinking products.</a:t>
            </a:r>
          </a:p>
        </p:txBody>
      </p:sp>
      <p:sp>
        <p:nvSpPr>
          <p:cNvPr id="10" name="TextBox 10"/>
          <p:cNvSpPr txBox="1"/>
          <p:nvPr/>
        </p:nvSpPr>
        <p:spPr>
          <a:xfrm>
            <a:off x="1147480" y="1409700"/>
            <a:ext cx="3940619" cy="448841"/>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Strengths:</a:t>
            </a:r>
          </a:p>
        </p:txBody>
      </p:sp>
      <p:sp>
        <p:nvSpPr>
          <p:cNvPr id="11" name="TextBox 11"/>
          <p:cNvSpPr txBox="1"/>
          <p:nvPr/>
        </p:nvSpPr>
        <p:spPr>
          <a:xfrm>
            <a:off x="9953061" y="4610100"/>
            <a:ext cx="7877739" cy="5170646"/>
          </a:xfrm>
          <a:prstGeom prst="rect">
            <a:avLst/>
          </a:prstGeom>
        </p:spPr>
        <p:txBody>
          <a:bodyPr lIns="0" tIns="0" rIns="0" bIns="0" rtlCol="0" anchor="t">
            <a:spAutoFit/>
          </a:bodyPr>
          <a:lstStyle/>
          <a:p>
            <a:pPr marL="457200" indent="-457200">
              <a:buFont typeface="Arial" panose="020B0604020202020204" pitchFamily="34" charset="0"/>
              <a:buChar char="•"/>
            </a:pPr>
            <a:r>
              <a:rPr lang="en-US" sz="2800" dirty="0">
                <a:solidFill>
                  <a:srgbClr val="000000"/>
                </a:solidFill>
                <a:latin typeface="Libre Baskerville"/>
              </a:rPr>
              <a:t>Limited market share poses challenges for </a:t>
            </a:r>
            <a:r>
              <a:rPr lang="en-US" sz="2800" dirty="0" err="1">
                <a:solidFill>
                  <a:srgbClr val="000000"/>
                </a:solidFill>
                <a:latin typeface="Libre Baskerville"/>
              </a:rPr>
              <a:t>EnGreen</a:t>
            </a:r>
            <a:r>
              <a:rPr lang="en-US" sz="2800" dirty="0">
                <a:solidFill>
                  <a:srgbClr val="000000"/>
                </a:solidFill>
                <a:latin typeface="Libre Baskerville"/>
              </a:rPr>
              <a:t> in penetrating new markets, potentially restricting access to a broader customer base.</a:t>
            </a:r>
          </a:p>
          <a:p>
            <a:pPr marL="457200" indent="-457200">
              <a:buFont typeface="Arial" panose="020B0604020202020204" pitchFamily="34" charset="0"/>
              <a:buChar char="•"/>
            </a:pPr>
            <a:r>
              <a:rPr lang="en-US" sz="2800" dirty="0">
                <a:solidFill>
                  <a:srgbClr val="000000"/>
                </a:solidFill>
                <a:latin typeface="Libre Baskerville"/>
              </a:rPr>
              <a:t>As a startup, </a:t>
            </a:r>
            <a:r>
              <a:rPr lang="en-US" sz="2800" dirty="0" err="1">
                <a:solidFill>
                  <a:srgbClr val="000000"/>
                </a:solidFill>
                <a:latin typeface="Libre Baskerville"/>
              </a:rPr>
              <a:t>EnGreen</a:t>
            </a:r>
            <a:r>
              <a:rPr lang="en-US" sz="2800" dirty="0">
                <a:solidFill>
                  <a:srgbClr val="000000"/>
                </a:solidFill>
                <a:latin typeface="Libre Baskerville"/>
              </a:rPr>
              <a:t> faces financial limitations, impacting its ability to conduct extensive market and product research.</a:t>
            </a:r>
          </a:p>
          <a:p>
            <a:pPr marL="457200" indent="-457200">
              <a:buFont typeface="Arial" panose="020B0604020202020204" pitchFamily="34" charset="0"/>
              <a:buChar char="•"/>
            </a:pPr>
            <a:r>
              <a:rPr lang="en-US" sz="2800" dirty="0">
                <a:solidFill>
                  <a:srgbClr val="000000"/>
                </a:solidFill>
                <a:latin typeface="Libre Baskerville"/>
              </a:rPr>
              <a:t>Unforeseen changes in regulatory policies related to the green market and renewable energy sources may affect the company's operations.</a:t>
            </a:r>
          </a:p>
        </p:txBody>
      </p:sp>
      <p:sp>
        <p:nvSpPr>
          <p:cNvPr id="12" name="TextBox 12"/>
          <p:cNvSpPr txBox="1"/>
          <p:nvPr/>
        </p:nvSpPr>
        <p:spPr>
          <a:xfrm>
            <a:off x="10689781" y="4000500"/>
            <a:ext cx="3940619" cy="448841"/>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Weaknesses:</a:t>
            </a:r>
          </a:p>
        </p:txBody>
      </p:sp>
      <p:sp>
        <p:nvSpPr>
          <p:cNvPr id="5" name="TextBox 4">
            <a:extLst>
              <a:ext uri="{FF2B5EF4-FFF2-40B4-BE49-F238E27FC236}">
                <a16:creationId xmlns:a16="http://schemas.microsoft.com/office/drawing/2014/main" id="{53651D90-F68C-DBB0-D2AA-AD581E808869}"/>
              </a:ext>
            </a:extLst>
          </p:cNvPr>
          <p:cNvSpPr txBox="1"/>
          <p:nvPr/>
        </p:nvSpPr>
        <p:spPr>
          <a:xfrm>
            <a:off x="9953061" y="2099793"/>
            <a:ext cx="7877739" cy="1384995"/>
          </a:xfrm>
          <a:prstGeom prst="rect">
            <a:avLst/>
          </a:prstGeom>
          <a:noFill/>
        </p:spPr>
        <p:txBody>
          <a:bodyPr wrap="square" rtlCol="0">
            <a:spAutoFit/>
          </a:bodyPr>
          <a:lstStyle/>
          <a:p>
            <a:pPr marL="457200" indent="-457200">
              <a:buFont typeface="Arial" panose="020B0604020202020204" pitchFamily="34" charset="0"/>
              <a:buChar char="•"/>
            </a:pPr>
            <a:r>
              <a:rPr lang="en-US" sz="2800" dirty="0" err="1">
                <a:latin typeface="Libre Baskerville" panose="02000000000000000000" pitchFamily="2" charset="0"/>
              </a:rPr>
              <a:t>EnGreen</a:t>
            </a:r>
            <a:r>
              <a:rPr lang="en-US" sz="2800" dirty="0">
                <a:latin typeface="Libre Baskerville" panose="02000000000000000000" pitchFamily="2" charset="0"/>
              </a:rPr>
              <a:t> has cultivated a positive brand reputation associated with responsible and eco-friendly initiatives.</a:t>
            </a:r>
          </a:p>
        </p:txBody>
      </p:sp>
    </p:spTree>
    <p:extLst>
      <p:ext uri="{BB962C8B-B14F-4D97-AF65-F5344CB8AC3E}">
        <p14:creationId xmlns:p14="http://schemas.microsoft.com/office/powerpoint/2010/main" val="318897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532805"/>
            <a:ext cx="1623060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SWOT Analysis</a:t>
            </a:r>
          </a:p>
        </p:txBody>
      </p:sp>
      <p:sp>
        <p:nvSpPr>
          <p:cNvPr id="9" name="TextBox 9"/>
          <p:cNvSpPr txBox="1"/>
          <p:nvPr/>
        </p:nvSpPr>
        <p:spPr>
          <a:xfrm>
            <a:off x="1147480" y="3238500"/>
            <a:ext cx="8682320" cy="6463308"/>
          </a:xfrm>
          <a:prstGeom prst="rect">
            <a:avLst/>
          </a:prstGeom>
        </p:spPr>
        <p:txBody>
          <a:bodyPr wrap="square" lIns="0" tIns="0" rIns="0" bIns="0" rtlCol="0" anchor="t">
            <a:spAutoFit/>
          </a:bodyPr>
          <a:lstStyle/>
          <a:p>
            <a:pPr marL="457200" indent="-457200" algn="l">
              <a:buFont typeface="Arial" panose="020B0604020202020204" pitchFamily="34" charset="0"/>
              <a:buChar char="•"/>
            </a:pPr>
            <a:r>
              <a:rPr lang="en-IN" sz="2800" b="0" i="0" dirty="0" err="1">
                <a:effectLst/>
                <a:latin typeface="Libre Baskerville" panose="02000000000000000000" pitchFamily="2" charset="0"/>
              </a:rPr>
              <a:t>EnGreen</a:t>
            </a:r>
            <a:r>
              <a:rPr lang="en-IN" sz="2800" b="0" i="0" dirty="0">
                <a:effectLst/>
                <a:latin typeface="Libre Baskerville" panose="02000000000000000000" pitchFamily="2" charset="0"/>
              </a:rPr>
              <a:t> can capitalize on the growing demand and awareness for sustainable products in the expanding green market.</a:t>
            </a:r>
          </a:p>
          <a:p>
            <a:pPr marL="457200" indent="-457200" algn="l">
              <a:buFont typeface="Arial" panose="020B0604020202020204" pitchFamily="34" charset="0"/>
              <a:buChar char="•"/>
            </a:pPr>
            <a:r>
              <a:rPr lang="en-IN" sz="2800" b="0" i="0" dirty="0">
                <a:effectLst/>
                <a:latin typeface="Libre Baskerville" panose="02000000000000000000" pitchFamily="2" charset="0"/>
              </a:rPr>
              <a:t>Exploring international markets offers </a:t>
            </a:r>
            <a:r>
              <a:rPr lang="en-IN" sz="2800" b="0" i="0" dirty="0" err="1">
                <a:effectLst/>
                <a:latin typeface="Libre Baskerville" panose="02000000000000000000" pitchFamily="2" charset="0"/>
              </a:rPr>
              <a:t>EnGreen</a:t>
            </a:r>
            <a:r>
              <a:rPr lang="en-IN" sz="2800" b="0" i="0" dirty="0">
                <a:effectLst/>
                <a:latin typeface="Libre Baskerville" panose="02000000000000000000" pitchFamily="2" charset="0"/>
              </a:rPr>
              <a:t> the opportunity to tap into developing countries where alternative energy sources can be economically advantageous.</a:t>
            </a:r>
          </a:p>
          <a:p>
            <a:pPr marL="457200" indent="-457200" algn="l">
              <a:buFont typeface="Arial" panose="020B0604020202020204" pitchFamily="34" charset="0"/>
              <a:buChar char="•"/>
            </a:pPr>
            <a:r>
              <a:rPr lang="en-IN" sz="2800" b="0" i="0" dirty="0">
                <a:effectLst/>
                <a:latin typeface="Libre Baskerville" panose="02000000000000000000" pitchFamily="2" charset="0"/>
              </a:rPr>
              <a:t>Further investment in cutting-edge technologies enables </a:t>
            </a:r>
            <a:r>
              <a:rPr lang="en-IN" sz="2800" b="0" i="0" dirty="0" err="1">
                <a:effectLst/>
                <a:latin typeface="Libre Baskerville" panose="02000000000000000000" pitchFamily="2" charset="0"/>
              </a:rPr>
              <a:t>EnGreen</a:t>
            </a:r>
            <a:r>
              <a:rPr lang="en-IN" sz="2800" b="0" i="0" dirty="0">
                <a:effectLst/>
                <a:latin typeface="Libre Baskerville" panose="02000000000000000000" pitchFamily="2" charset="0"/>
              </a:rPr>
              <a:t> to develop more innovative solutions for addressing challenges in alternative energy sources.</a:t>
            </a:r>
          </a:p>
          <a:p>
            <a:pPr marL="457200" indent="-457200" algn="l">
              <a:buFont typeface="Arial" panose="020B0604020202020204" pitchFamily="34" charset="0"/>
              <a:buChar char="•"/>
            </a:pPr>
            <a:r>
              <a:rPr lang="en-IN" sz="2800" b="0" i="0" dirty="0">
                <a:effectLst/>
                <a:latin typeface="Libre Baskerville" panose="02000000000000000000" pitchFamily="2" charset="0"/>
              </a:rPr>
              <a:t>Collaborating with NGOs, governmental organizations, and campaigns enhances visibility and expands </a:t>
            </a:r>
            <a:r>
              <a:rPr lang="en-IN" sz="2800" b="0" i="0" dirty="0" err="1">
                <a:effectLst/>
                <a:latin typeface="Libre Baskerville" panose="02000000000000000000" pitchFamily="2" charset="0"/>
              </a:rPr>
              <a:t>EnGreen's</a:t>
            </a:r>
            <a:r>
              <a:rPr lang="en-IN" sz="2800" b="0" i="0" dirty="0">
                <a:effectLst/>
                <a:latin typeface="Libre Baskerville" panose="02000000000000000000" pitchFamily="2" charset="0"/>
              </a:rPr>
              <a:t> reach.</a:t>
            </a:r>
          </a:p>
        </p:txBody>
      </p:sp>
      <p:sp>
        <p:nvSpPr>
          <p:cNvPr id="10" name="TextBox 10"/>
          <p:cNvSpPr txBox="1"/>
          <p:nvPr/>
        </p:nvSpPr>
        <p:spPr>
          <a:xfrm>
            <a:off x="2002981" y="2256259"/>
            <a:ext cx="3940619" cy="448841"/>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Opportunities:</a:t>
            </a:r>
          </a:p>
        </p:txBody>
      </p:sp>
      <p:sp>
        <p:nvSpPr>
          <p:cNvPr id="11" name="TextBox 11"/>
          <p:cNvSpPr txBox="1"/>
          <p:nvPr/>
        </p:nvSpPr>
        <p:spPr>
          <a:xfrm>
            <a:off x="9953061" y="3252192"/>
            <a:ext cx="7306239" cy="6032421"/>
          </a:xfrm>
          <a:prstGeom prst="rect">
            <a:avLst/>
          </a:prstGeom>
        </p:spPr>
        <p:txBody>
          <a:bodyPr wrap="square" lIns="0" tIns="0" rIns="0" bIns="0" rtlCol="0" anchor="t">
            <a:spAutoFit/>
          </a:bodyPr>
          <a:lstStyle/>
          <a:p>
            <a:pPr marL="457200" indent="-457200" algn="l">
              <a:buFont typeface="Arial" panose="020B0604020202020204" pitchFamily="34" charset="0"/>
              <a:buChar char="•"/>
            </a:pPr>
            <a:r>
              <a:rPr lang="en-IN" sz="2800" b="0" i="0" dirty="0">
                <a:effectLst/>
                <a:latin typeface="Libre Baskerville" panose="02000000000000000000" pitchFamily="2" charset="0"/>
              </a:rPr>
              <a:t>The rising competition in the green technology industry, with major players like Huawei, VMware, and Siemens Gamesa Renewable Energy, poses a threat to </a:t>
            </a:r>
            <a:r>
              <a:rPr lang="en-IN" sz="2800" b="0" i="0" dirty="0" err="1">
                <a:effectLst/>
                <a:latin typeface="Libre Baskerville" panose="02000000000000000000" pitchFamily="2" charset="0"/>
              </a:rPr>
              <a:t>EnGreen's</a:t>
            </a:r>
            <a:r>
              <a:rPr lang="en-IN" sz="2800" b="0" i="0" dirty="0">
                <a:effectLst/>
                <a:latin typeface="Libre Baskerville" panose="02000000000000000000" pitchFamily="2" charset="0"/>
              </a:rPr>
              <a:t> sustainability.</a:t>
            </a:r>
          </a:p>
          <a:p>
            <a:pPr marL="457200" indent="-457200" algn="l">
              <a:buFont typeface="Arial" panose="020B0604020202020204" pitchFamily="34" charset="0"/>
              <a:buChar char="•"/>
            </a:pPr>
            <a:r>
              <a:rPr lang="en-IN" sz="2800" b="0" i="0" dirty="0">
                <a:effectLst/>
                <a:latin typeface="Libre Baskerville" panose="02000000000000000000" pitchFamily="2" charset="0"/>
              </a:rPr>
              <a:t>Potential scarcity of essential resources for product development may pose significant threats to </a:t>
            </a:r>
            <a:r>
              <a:rPr lang="en-IN" sz="2800" b="0" i="0" dirty="0" err="1">
                <a:effectLst/>
                <a:latin typeface="Libre Baskerville" panose="02000000000000000000" pitchFamily="2" charset="0"/>
              </a:rPr>
              <a:t>EnGreen's</a:t>
            </a:r>
            <a:r>
              <a:rPr lang="en-IN" sz="2800" b="0" i="0" dirty="0">
                <a:effectLst/>
                <a:latin typeface="Libre Baskerville" panose="02000000000000000000" pitchFamily="2" charset="0"/>
              </a:rPr>
              <a:t> operations.</a:t>
            </a:r>
          </a:p>
          <a:p>
            <a:pPr marL="457200" indent="-457200" algn="l">
              <a:buFont typeface="Arial" panose="020B0604020202020204" pitchFamily="34" charset="0"/>
              <a:buChar char="•"/>
            </a:pPr>
            <a:r>
              <a:rPr lang="en-IN" sz="2800" b="0" i="0" dirty="0">
                <a:effectLst/>
                <a:latin typeface="Libre Baskerville" panose="02000000000000000000" pitchFamily="2" charset="0"/>
              </a:rPr>
              <a:t>Economic downturns, inflation, and pandemics can adversely impact innovative solutions, reducing spending on green technologies.</a:t>
            </a:r>
          </a:p>
        </p:txBody>
      </p:sp>
      <p:sp>
        <p:nvSpPr>
          <p:cNvPr id="12" name="TextBox 12"/>
          <p:cNvSpPr txBox="1"/>
          <p:nvPr/>
        </p:nvSpPr>
        <p:spPr>
          <a:xfrm>
            <a:off x="10842181" y="2256259"/>
            <a:ext cx="3940619" cy="448841"/>
          </a:xfrm>
          <a:prstGeom prst="rect">
            <a:avLst/>
          </a:prstGeom>
        </p:spPr>
        <p:txBody>
          <a:bodyPr lIns="0" tIns="0" rIns="0" bIns="0" rtlCol="0" anchor="t">
            <a:spAutoFit/>
          </a:bodyPr>
          <a:lstStyle/>
          <a:p>
            <a:pPr>
              <a:lnSpc>
                <a:spcPts val="3500"/>
              </a:lnSpc>
            </a:pPr>
            <a:r>
              <a:rPr lang="en-US" sz="3500" dirty="0">
                <a:solidFill>
                  <a:srgbClr val="000000"/>
                </a:solidFill>
                <a:latin typeface="Yeseva One"/>
              </a:rPr>
              <a:t>Threats:</a:t>
            </a:r>
          </a:p>
        </p:txBody>
      </p:sp>
    </p:spTree>
    <p:extLst>
      <p:ext uri="{BB962C8B-B14F-4D97-AF65-F5344CB8AC3E}">
        <p14:creationId xmlns:p14="http://schemas.microsoft.com/office/powerpoint/2010/main" val="764269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266700"/>
            <a:ext cx="1623060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Target Market</a:t>
            </a:r>
          </a:p>
        </p:txBody>
      </p:sp>
      <p:sp>
        <p:nvSpPr>
          <p:cNvPr id="9" name="TextBox 9"/>
          <p:cNvSpPr txBox="1"/>
          <p:nvPr/>
        </p:nvSpPr>
        <p:spPr>
          <a:xfrm>
            <a:off x="533400" y="1409700"/>
            <a:ext cx="17449800" cy="8863965"/>
          </a:xfrm>
          <a:prstGeom prst="rect">
            <a:avLst/>
          </a:prstGeom>
        </p:spPr>
        <p:txBody>
          <a:bodyPr wrap="square" lIns="0" tIns="0" rIns="0" bIns="0" rtlCol="0" anchor="t">
            <a:spAutoFit/>
          </a:bodyPr>
          <a:lstStyle/>
          <a:p>
            <a:pPr marL="514350" indent="-514350">
              <a:buFont typeface="+mj-lt"/>
              <a:buAutoNum type="arabicPeriod"/>
            </a:pPr>
            <a:r>
              <a:rPr lang="en-US" sz="2400" b="1" dirty="0">
                <a:solidFill>
                  <a:srgbClr val="000000"/>
                </a:solidFill>
                <a:latin typeface="Libre Baskerville"/>
              </a:rPr>
              <a:t>STP Analysis Overview:</a:t>
            </a:r>
          </a:p>
          <a:p>
            <a:pPr marL="971550" lvl="1" indent="-514350">
              <a:buFont typeface="Arial" panose="020B0604020202020204" pitchFamily="34" charset="0"/>
              <a:buChar char="•"/>
            </a:pPr>
            <a:r>
              <a:rPr lang="en-US" sz="2400" dirty="0">
                <a:solidFill>
                  <a:srgbClr val="000000"/>
                </a:solidFill>
                <a:latin typeface="Libre Baskerville"/>
              </a:rPr>
              <a:t>Utilized STP analysis (Segmentation, Targeting, Positioning) to identify and understand the potential target market.</a:t>
            </a:r>
          </a:p>
          <a:p>
            <a:pPr marL="971550" lvl="1" indent="-514350">
              <a:buFont typeface="Arial" panose="020B0604020202020204" pitchFamily="34" charset="0"/>
              <a:buChar char="•"/>
            </a:pPr>
            <a:r>
              <a:rPr lang="en-US" sz="2400" dirty="0">
                <a:solidFill>
                  <a:srgbClr val="000000"/>
                </a:solidFill>
                <a:latin typeface="Libre Baskerville"/>
              </a:rPr>
              <a:t>STP is a three-step framework to communicate the benefits of </a:t>
            </a:r>
            <a:r>
              <a:rPr lang="en-US" sz="2400" dirty="0" err="1">
                <a:solidFill>
                  <a:srgbClr val="000000"/>
                </a:solidFill>
                <a:latin typeface="Libre Baskerville"/>
              </a:rPr>
              <a:t>EnGreen's</a:t>
            </a:r>
            <a:r>
              <a:rPr lang="en-US" sz="2400" dirty="0">
                <a:solidFill>
                  <a:srgbClr val="000000"/>
                </a:solidFill>
                <a:latin typeface="Libre Baskerville"/>
              </a:rPr>
              <a:t> services or products to specific customer segments.</a:t>
            </a:r>
          </a:p>
          <a:p>
            <a:pPr marL="514350" indent="-514350">
              <a:buFont typeface="+mj-lt"/>
              <a:buAutoNum type="arabicPeriod"/>
            </a:pPr>
            <a:r>
              <a:rPr lang="en-US" sz="2400" b="1" dirty="0">
                <a:solidFill>
                  <a:srgbClr val="000000"/>
                </a:solidFill>
                <a:latin typeface="Libre Baskerville"/>
              </a:rPr>
              <a:t>Segmentation:</a:t>
            </a:r>
          </a:p>
          <a:p>
            <a:pPr marL="971550" lvl="1" indent="-514350">
              <a:buFont typeface="Arial" panose="020B0604020202020204" pitchFamily="34" charset="0"/>
              <a:buChar char="•"/>
            </a:pPr>
            <a:r>
              <a:rPr lang="en-US" sz="2400" dirty="0">
                <a:solidFill>
                  <a:srgbClr val="000000"/>
                </a:solidFill>
                <a:latin typeface="Libre Baskerville"/>
              </a:rPr>
              <a:t>Categorized potential consumers based on four key segmentation aspects:</a:t>
            </a:r>
          </a:p>
          <a:p>
            <a:pPr marL="1428750" lvl="2" indent="-514350">
              <a:buFont typeface="Courier New" panose="02070309020205020404" pitchFamily="49" charset="0"/>
              <a:buChar char="o"/>
            </a:pPr>
            <a:r>
              <a:rPr lang="en-US" sz="2400" dirty="0">
                <a:solidFill>
                  <a:srgbClr val="000000"/>
                </a:solidFill>
                <a:latin typeface="Libre Baskerville"/>
              </a:rPr>
              <a:t>Demographic Segmentation: Targeting individuals aged 30-35 years.</a:t>
            </a:r>
          </a:p>
          <a:p>
            <a:pPr marL="1428750" lvl="2" indent="-514350">
              <a:buFont typeface="Courier New" panose="02070309020205020404" pitchFamily="49" charset="0"/>
              <a:buChar char="o"/>
            </a:pPr>
            <a:r>
              <a:rPr lang="en-US" sz="2400" dirty="0">
                <a:solidFill>
                  <a:srgbClr val="000000"/>
                </a:solidFill>
                <a:latin typeface="Libre Baskerville"/>
              </a:rPr>
              <a:t>Psychographic Segmentation: Focusing on individuals inclined towards green and renewable energy sources.</a:t>
            </a:r>
          </a:p>
          <a:p>
            <a:pPr marL="1428750" lvl="2" indent="-514350">
              <a:buFont typeface="Courier New" panose="02070309020205020404" pitchFamily="49" charset="0"/>
              <a:buChar char="o"/>
            </a:pPr>
            <a:r>
              <a:rPr lang="en-US" sz="2400" dirty="0">
                <a:solidFill>
                  <a:srgbClr val="000000"/>
                </a:solidFill>
                <a:latin typeface="Libre Baskerville"/>
              </a:rPr>
              <a:t>Geographic Segmentation: Dividing the market into urban and rural areas.</a:t>
            </a:r>
          </a:p>
          <a:p>
            <a:pPr marL="1428750" lvl="2" indent="-514350">
              <a:buFont typeface="Courier New" panose="02070309020205020404" pitchFamily="49" charset="0"/>
              <a:buChar char="o"/>
            </a:pPr>
            <a:r>
              <a:rPr lang="en-US" sz="2400" dirty="0">
                <a:solidFill>
                  <a:srgbClr val="000000"/>
                </a:solidFill>
                <a:latin typeface="Libre Baskerville"/>
              </a:rPr>
              <a:t>Behavioral Segmentation: Targeting consumers who prioritize spending on sustainable products.</a:t>
            </a:r>
          </a:p>
          <a:p>
            <a:pPr marL="514350" indent="-514350">
              <a:buFont typeface="+mj-lt"/>
              <a:buAutoNum type="arabicPeriod"/>
            </a:pPr>
            <a:r>
              <a:rPr lang="en-US" sz="2400" b="1" dirty="0">
                <a:solidFill>
                  <a:srgbClr val="000000"/>
                </a:solidFill>
                <a:latin typeface="Libre Baskerville"/>
              </a:rPr>
              <a:t>Targeting Strategies:</a:t>
            </a:r>
          </a:p>
          <a:p>
            <a:pPr marL="971550" lvl="1" indent="-514350">
              <a:buFont typeface="Arial" panose="020B0604020202020204" pitchFamily="34" charset="0"/>
              <a:buChar char="•"/>
            </a:pPr>
            <a:r>
              <a:rPr lang="en-US" sz="2400" dirty="0">
                <a:solidFill>
                  <a:srgbClr val="000000"/>
                </a:solidFill>
                <a:latin typeface="Libre Baskerville"/>
              </a:rPr>
              <a:t>Utilized four main targeting strategies to engage potential consumers:</a:t>
            </a:r>
          </a:p>
          <a:p>
            <a:pPr marL="1428750" lvl="2" indent="-514350">
              <a:buFont typeface="Courier New" panose="02070309020205020404" pitchFamily="49" charset="0"/>
              <a:buChar char="o"/>
            </a:pPr>
            <a:r>
              <a:rPr lang="en-US" sz="2400" dirty="0">
                <a:solidFill>
                  <a:srgbClr val="000000"/>
                </a:solidFill>
                <a:latin typeface="Libre Baskerville"/>
              </a:rPr>
              <a:t>Differentiated Marketing: Employed this strategy to tailor marketing messages and unique offers for specific market segments.</a:t>
            </a:r>
          </a:p>
          <a:p>
            <a:pPr marL="1428750" lvl="2" indent="-514350">
              <a:buFont typeface="Courier New" panose="02070309020205020404" pitchFamily="49" charset="0"/>
              <a:buChar char="o"/>
            </a:pPr>
            <a:r>
              <a:rPr lang="en-US" sz="2400" dirty="0">
                <a:solidFill>
                  <a:srgbClr val="000000"/>
                </a:solidFill>
                <a:latin typeface="Libre Baskerville"/>
              </a:rPr>
              <a:t>Segment Marketing: Developed dedicated strategies for each market segment to enhance effectiveness.</a:t>
            </a:r>
          </a:p>
          <a:p>
            <a:pPr marL="514350" indent="-514350">
              <a:buFont typeface="+mj-lt"/>
              <a:buAutoNum type="arabicPeriod"/>
            </a:pPr>
            <a:r>
              <a:rPr lang="en-US" sz="2400" b="1" dirty="0">
                <a:solidFill>
                  <a:srgbClr val="000000"/>
                </a:solidFill>
                <a:latin typeface="Libre Baskerville"/>
              </a:rPr>
              <a:t>Positioning:</a:t>
            </a:r>
          </a:p>
          <a:p>
            <a:pPr marL="971550" lvl="1" indent="-514350">
              <a:buFont typeface="Arial" panose="020B0604020202020204" pitchFamily="34" charset="0"/>
              <a:buChar char="•"/>
            </a:pPr>
            <a:r>
              <a:rPr lang="en-US" sz="2400" dirty="0">
                <a:solidFill>
                  <a:srgbClr val="000000"/>
                </a:solidFill>
                <a:latin typeface="Libre Baskerville"/>
              </a:rPr>
              <a:t>Focused on setting </a:t>
            </a:r>
            <a:r>
              <a:rPr lang="en-US" sz="2400" dirty="0" err="1">
                <a:solidFill>
                  <a:srgbClr val="000000"/>
                </a:solidFill>
                <a:latin typeface="Libre Baskerville"/>
              </a:rPr>
              <a:t>EnGreen's</a:t>
            </a:r>
            <a:r>
              <a:rPr lang="en-US" sz="2400" dirty="0">
                <a:solidFill>
                  <a:srgbClr val="000000"/>
                </a:solidFill>
                <a:latin typeface="Libre Baskerville"/>
              </a:rPr>
              <a:t> services apart from the competition in the renewable energy market in the UK.</a:t>
            </a:r>
          </a:p>
          <a:p>
            <a:pPr marL="971550" lvl="1" indent="-514350">
              <a:buFont typeface="Arial" panose="020B0604020202020204" pitchFamily="34" charset="0"/>
              <a:buChar char="•"/>
            </a:pPr>
            <a:r>
              <a:rPr lang="en-US" sz="2400" dirty="0">
                <a:solidFill>
                  <a:srgbClr val="000000"/>
                </a:solidFill>
                <a:latin typeface="Libre Baskerville"/>
              </a:rPr>
              <a:t>Emphasized unique value propositions to showcase </a:t>
            </a:r>
            <a:r>
              <a:rPr lang="en-US" sz="2400" dirty="0" err="1">
                <a:solidFill>
                  <a:srgbClr val="000000"/>
                </a:solidFill>
                <a:latin typeface="Libre Baskerville"/>
              </a:rPr>
              <a:t>EnGreen's</a:t>
            </a:r>
            <a:r>
              <a:rPr lang="en-US" sz="2400" dirty="0">
                <a:solidFill>
                  <a:srgbClr val="000000"/>
                </a:solidFill>
                <a:latin typeface="Libre Baskerville"/>
              </a:rPr>
              <a:t> distinctiveness.</a:t>
            </a:r>
          </a:p>
          <a:p>
            <a:pPr marL="971550" lvl="1" indent="-514350">
              <a:buFont typeface="Arial" panose="020B0604020202020204" pitchFamily="34" charset="0"/>
              <a:buChar char="•"/>
            </a:pPr>
            <a:r>
              <a:rPr lang="en-US" sz="2400" dirty="0">
                <a:solidFill>
                  <a:srgbClr val="000000"/>
                </a:solidFill>
                <a:latin typeface="Libre Baskerville"/>
              </a:rPr>
              <a:t>Utilized a positioning map to visually represent the company's position within the UK's renewable energy landscape.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901121" y="5856164"/>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1028700" y="495300"/>
            <a:ext cx="1623060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Marketing Strategies</a:t>
            </a:r>
          </a:p>
        </p:txBody>
      </p:sp>
      <p:sp>
        <p:nvSpPr>
          <p:cNvPr id="9" name="TextBox 9"/>
          <p:cNvSpPr txBox="1"/>
          <p:nvPr/>
        </p:nvSpPr>
        <p:spPr>
          <a:xfrm>
            <a:off x="1147480" y="1790700"/>
            <a:ext cx="16530920" cy="7755969"/>
          </a:xfrm>
          <a:prstGeom prst="rect">
            <a:avLst/>
          </a:prstGeom>
        </p:spPr>
        <p:txBody>
          <a:bodyPr wrap="square" lIns="0" tIns="0" rIns="0" bIns="0" rtlCol="0" anchor="t">
            <a:spAutoFit/>
          </a:bodyPr>
          <a:lstStyle/>
          <a:p>
            <a:pPr algn="l"/>
            <a:r>
              <a:rPr lang="en-IN" sz="2800" b="1" i="0" dirty="0">
                <a:effectLst/>
                <a:latin typeface="Libre Baskerville" panose="02000000000000000000" pitchFamily="2" charset="0"/>
              </a:rPr>
              <a:t>4Ps Analysis for </a:t>
            </a:r>
            <a:r>
              <a:rPr lang="en-IN" sz="2800" b="1" i="0" dirty="0" err="1">
                <a:effectLst/>
                <a:latin typeface="Libre Baskerville" panose="02000000000000000000" pitchFamily="2" charset="0"/>
              </a:rPr>
              <a:t>EnGreen</a:t>
            </a:r>
            <a:r>
              <a:rPr lang="en-IN" sz="2800" b="1" i="0" dirty="0">
                <a:effectLst/>
                <a:latin typeface="Libre Baskerville" panose="02000000000000000000" pitchFamily="2" charset="0"/>
              </a:rPr>
              <a:t>:</a:t>
            </a:r>
            <a:endParaRPr lang="en-IN" sz="2800" b="0" i="0" dirty="0">
              <a:effectLst/>
              <a:latin typeface="Libre Baskerville" panose="02000000000000000000" pitchFamily="2" charset="0"/>
            </a:endParaRPr>
          </a:p>
          <a:p>
            <a:pPr algn="l">
              <a:buFont typeface="+mj-lt"/>
              <a:buAutoNum type="arabicPeriod"/>
            </a:pPr>
            <a:r>
              <a:rPr lang="en-IN" sz="2800" b="1" i="0" dirty="0">
                <a:effectLst/>
                <a:latin typeface="Libre Baskerville" panose="02000000000000000000" pitchFamily="2" charset="0"/>
              </a:rPr>
              <a:t>Product Strategy:</a:t>
            </a:r>
            <a:endParaRPr lang="en-IN" sz="2800" b="0" i="0" dirty="0">
              <a:effectLst/>
              <a:latin typeface="Libre Baskerville" panose="02000000000000000000" pitchFamily="2" charset="0"/>
            </a:endParaRPr>
          </a:p>
          <a:p>
            <a:pPr marL="914400" lvl="1" indent="-457200" algn="l">
              <a:buFont typeface="Arial" panose="020B0604020202020204" pitchFamily="34" charset="0"/>
              <a:buChar char="•"/>
            </a:pPr>
            <a:r>
              <a:rPr lang="en-IN" sz="2800" b="0" i="0" dirty="0">
                <a:effectLst/>
                <a:latin typeface="Libre Baskerville" panose="02000000000000000000" pitchFamily="2" charset="0"/>
              </a:rPr>
              <a:t>Emphasize improving product interface and enhancing user experience.</a:t>
            </a:r>
          </a:p>
          <a:p>
            <a:pPr marL="914400" lvl="1" indent="-457200" algn="l">
              <a:buFont typeface="Arial" panose="020B0604020202020204" pitchFamily="34" charset="0"/>
              <a:buChar char="•"/>
            </a:pPr>
            <a:r>
              <a:rPr lang="en-IN" sz="2800" b="0" i="0" dirty="0">
                <a:effectLst/>
                <a:latin typeface="Libre Baskerville" panose="02000000000000000000" pitchFamily="2" charset="0"/>
              </a:rPr>
              <a:t>Attract potential consumers through product-centric enhancements.</a:t>
            </a:r>
          </a:p>
          <a:p>
            <a:pPr algn="l">
              <a:buFont typeface="+mj-lt"/>
              <a:buAutoNum type="arabicPeriod"/>
            </a:pPr>
            <a:r>
              <a:rPr lang="en-IN" sz="2800" b="1" i="0" dirty="0">
                <a:effectLst/>
                <a:latin typeface="Libre Baskerville" panose="02000000000000000000" pitchFamily="2" charset="0"/>
              </a:rPr>
              <a:t>Price Strategy:</a:t>
            </a:r>
            <a:endParaRPr lang="en-IN" sz="2800" b="0" i="0" dirty="0">
              <a:effectLst/>
              <a:latin typeface="Libre Baskerville" panose="02000000000000000000" pitchFamily="2" charset="0"/>
            </a:endParaRPr>
          </a:p>
          <a:p>
            <a:pPr marL="742950" lvl="1" indent="-285750" algn="l">
              <a:buFont typeface="+mj-lt"/>
              <a:buAutoNum type="arabicPeriod"/>
            </a:pPr>
            <a:r>
              <a:rPr lang="en-IN" sz="2800" b="0" i="0" dirty="0">
                <a:effectLst/>
                <a:latin typeface="Libre Baskerville" panose="02000000000000000000" pitchFamily="2" charset="0"/>
              </a:rPr>
              <a:t>Implement a competitive pricing strategy for the product.</a:t>
            </a:r>
          </a:p>
          <a:p>
            <a:pPr marL="742950" lvl="1" indent="-285750" algn="l">
              <a:buFont typeface="+mj-lt"/>
              <a:buAutoNum type="arabicPeriod"/>
            </a:pPr>
            <a:r>
              <a:rPr lang="en-IN" sz="2800" b="0" i="0" dirty="0">
                <a:effectLst/>
                <a:latin typeface="Libre Baskerville" panose="02000000000000000000" pitchFamily="2" charset="0"/>
              </a:rPr>
              <a:t>Target potential customers by offering competitive and attractive pricing.</a:t>
            </a:r>
          </a:p>
          <a:p>
            <a:pPr algn="l">
              <a:buFont typeface="+mj-lt"/>
              <a:buAutoNum type="arabicPeriod"/>
            </a:pPr>
            <a:r>
              <a:rPr lang="en-IN" sz="2800" b="1" i="0" dirty="0">
                <a:effectLst/>
                <a:latin typeface="Libre Baskerville" panose="02000000000000000000" pitchFamily="2" charset="0"/>
              </a:rPr>
              <a:t>Place Strategy:</a:t>
            </a:r>
            <a:endParaRPr lang="en-IN" sz="2800" b="0" i="0" dirty="0">
              <a:effectLst/>
              <a:latin typeface="Libre Baskerville" panose="02000000000000000000" pitchFamily="2" charset="0"/>
            </a:endParaRPr>
          </a:p>
          <a:p>
            <a:pPr marL="914400" lvl="1" indent="-457200" algn="l">
              <a:buFont typeface="Arial" panose="020B0604020202020204" pitchFamily="34" charset="0"/>
              <a:buChar char="•"/>
            </a:pPr>
            <a:r>
              <a:rPr lang="en-IN" sz="2800" b="0" i="0" dirty="0">
                <a:effectLst/>
                <a:latin typeface="Libre Baskerville" panose="02000000000000000000" pitchFamily="2" charset="0"/>
              </a:rPr>
              <a:t>Ensure product availability in targeted geographic areas (both rural and urban) within the UK.</a:t>
            </a:r>
          </a:p>
          <a:p>
            <a:pPr marL="914400" lvl="1" indent="-457200" algn="l">
              <a:buFont typeface="Arial" panose="020B0604020202020204" pitchFamily="34" charset="0"/>
              <a:buChar char="•"/>
            </a:pPr>
            <a:r>
              <a:rPr lang="en-IN" sz="2800" b="0" i="0" dirty="0">
                <a:effectLst/>
                <a:latin typeface="Libre Baskerville" panose="02000000000000000000" pitchFamily="2" charset="0"/>
              </a:rPr>
              <a:t>Optimize distribution to make the product easily accessible to customers.</a:t>
            </a:r>
          </a:p>
          <a:p>
            <a:pPr algn="l">
              <a:buFont typeface="+mj-lt"/>
              <a:buAutoNum type="arabicPeriod"/>
            </a:pPr>
            <a:r>
              <a:rPr lang="en-IN" sz="2800" b="1" i="0" dirty="0">
                <a:effectLst/>
                <a:latin typeface="Libre Baskerville" panose="02000000000000000000" pitchFamily="2" charset="0"/>
              </a:rPr>
              <a:t>Promotion Strategy:</a:t>
            </a:r>
            <a:endParaRPr lang="en-IN" sz="2800" b="0" i="0" dirty="0">
              <a:effectLst/>
              <a:latin typeface="Libre Baskerville" panose="02000000000000000000" pitchFamily="2" charset="0"/>
            </a:endParaRPr>
          </a:p>
          <a:p>
            <a:pPr marL="914400" lvl="1" indent="-457200" algn="l">
              <a:buFont typeface="Arial" panose="020B0604020202020204" pitchFamily="34" charset="0"/>
              <a:buChar char="•"/>
            </a:pPr>
            <a:r>
              <a:rPr lang="en-IN" sz="2800" b="0" i="0" dirty="0">
                <a:effectLst/>
                <a:latin typeface="Libre Baskerville" panose="02000000000000000000" pitchFamily="2" charset="0"/>
              </a:rPr>
              <a:t>Execute effective promotion strategies, emphasizing digital marketing.</a:t>
            </a:r>
          </a:p>
          <a:p>
            <a:pPr marL="914400" lvl="1" indent="-457200" algn="l">
              <a:buFont typeface="Arial" panose="020B0604020202020204" pitchFamily="34" charset="0"/>
              <a:buChar char="•"/>
            </a:pPr>
            <a:r>
              <a:rPr lang="en-IN" sz="2800" b="0" i="0" dirty="0">
                <a:effectLst/>
                <a:latin typeface="Libre Baskerville" panose="02000000000000000000" pitchFamily="2" charset="0"/>
              </a:rPr>
              <a:t>Leverage social media platforms like Facebook and Instagram for broad-reaching digital campaigns.</a:t>
            </a:r>
          </a:p>
          <a:p>
            <a:pPr marL="914400" lvl="1" indent="-457200" algn="l">
              <a:buFont typeface="Arial" panose="020B0604020202020204" pitchFamily="34" charset="0"/>
              <a:buChar char="•"/>
            </a:pPr>
            <a:r>
              <a:rPr lang="en-IN" sz="2800" b="0" i="0" dirty="0">
                <a:effectLst/>
                <a:latin typeface="Libre Baskerville" panose="02000000000000000000" pitchFamily="2" charset="0"/>
              </a:rPr>
              <a:t>Capitalize on the increased use of social media and digital platforms for reaching a broader target audience.</a:t>
            </a:r>
          </a:p>
          <a:p>
            <a:pPr marL="914400" lvl="1" indent="-457200" algn="l">
              <a:buFont typeface="Arial" panose="020B0604020202020204" pitchFamily="34" charset="0"/>
              <a:buChar char="•"/>
            </a:pPr>
            <a:r>
              <a:rPr lang="en-IN" sz="2800" b="0" i="0" dirty="0">
                <a:effectLst/>
                <a:latin typeface="Libre Baskerville" panose="02000000000000000000" pitchFamily="2" charset="0"/>
              </a:rPr>
              <a:t>Utilize digital marketing to enhance brand visibility and engage potential consumers.</a:t>
            </a:r>
          </a:p>
        </p:txBody>
      </p:sp>
    </p:spTree>
    <p:extLst>
      <p:ext uri="{BB962C8B-B14F-4D97-AF65-F5344CB8AC3E}">
        <p14:creationId xmlns:p14="http://schemas.microsoft.com/office/powerpoint/2010/main" val="4292075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3295825" y="342900"/>
            <a:ext cx="1169635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Budgeting and Funding</a:t>
            </a:r>
          </a:p>
        </p:txBody>
      </p:sp>
      <p:graphicFrame>
        <p:nvGraphicFramePr>
          <p:cNvPr id="15" name="Table 15">
            <a:extLst>
              <a:ext uri="{FF2B5EF4-FFF2-40B4-BE49-F238E27FC236}">
                <a16:creationId xmlns:a16="http://schemas.microsoft.com/office/drawing/2014/main" id="{F1B701D3-2A1C-6060-295D-65198B3781C9}"/>
              </a:ext>
            </a:extLst>
          </p:cNvPr>
          <p:cNvGraphicFramePr>
            <a:graphicFrameLocks noGrp="1"/>
          </p:cNvGraphicFramePr>
          <p:nvPr>
            <p:extLst>
              <p:ext uri="{D42A27DB-BD31-4B8C-83A1-F6EECF244321}">
                <p14:modId xmlns:p14="http://schemas.microsoft.com/office/powerpoint/2010/main" val="482775732"/>
              </p:ext>
            </p:extLst>
          </p:nvPr>
        </p:nvGraphicFramePr>
        <p:xfrm>
          <a:off x="1524000" y="1891493"/>
          <a:ext cx="15011398" cy="7506435"/>
        </p:xfrm>
        <a:graphic>
          <a:graphicData uri="http://schemas.openxmlformats.org/drawingml/2006/table">
            <a:tbl>
              <a:tblPr firstRow="1" bandRow="1"/>
              <a:tblGrid>
                <a:gridCol w="2743200">
                  <a:extLst>
                    <a:ext uri="{9D8B030D-6E8A-4147-A177-3AD203B41FA5}">
                      <a16:colId xmlns:a16="http://schemas.microsoft.com/office/drawing/2014/main" val="3319462735"/>
                    </a:ext>
                  </a:extLst>
                </a:gridCol>
                <a:gridCol w="3429000">
                  <a:extLst>
                    <a:ext uri="{9D8B030D-6E8A-4147-A177-3AD203B41FA5}">
                      <a16:colId xmlns:a16="http://schemas.microsoft.com/office/drawing/2014/main" val="1725754433"/>
                    </a:ext>
                  </a:extLst>
                </a:gridCol>
                <a:gridCol w="3200400">
                  <a:extLst>
                    <a:ext uri="{9D8B030D-6E8A-4147-A177-3AD203B41FA5}">
                      <a16:colId xmlns:a16="http://schemas.microsoft.com/office/drawing/2014/main" val="2540129740"/>
                    </a:ext>
                  </a:extLst>
                </a:gridCol>
                <a:gridCol w="3429000">
                  <a:extLst>
                    <a:ext uri="{9D8B030D-6E8A-4147-A177-3AD203B41FA5}">
                      <a16:colId xmlns:a16="http://schemas.microsoft.com/office/drawing/2014/main" val="2835924773"/>
                    </a:ext>
                  </a:extLst>
                </a:gridCol>
                <a:gridCol w="2209798">
                  <a:extLst>
                    <a:ext uri="{9D8B030D-6E8A-4147-A177-3AD203B41FA5}">
                      <a16:colId xmlns:a16="http://schemas.microsoft.com/office/drawing/2014/main" val="2446394573"/>
                    </a:ext>
                  </a:extLst>
                </a:gridCol>
              </a:tblGrid>
              <a:tr h="892275">
                <a:tc>
                  <a:txBody>
                    <a:bodyPr/>
                    <a:lstStyle/>
                    <a:p>
                      <a:r>
                        <a:rPr lang="en-US" sz="2800" dirty="0">
                          <a:latin typeface="Libre Baskerville" panose="02000000000000000000" pitchFamily="2" charset="0"/>
                        </a:rPr>
                        <a:t>Product Launch</a:t>
                      </a:r>
                    </a:p>
                  </a:txBody>
                  <a:tcPr>
                    <a:solidFill>
                      <a:srgbClr val="5E5E5E"/>
                    </a:solidFill>
                  </a:tcPr>
                </a:tc>
                <a:tc>
                  <a:txBody>
                    <a:bodyPr/>
                    <a:lstStyle/>
                    <a:p>
                      <a:r>
                        <a:rPr lang="en-US" sz="2800" dirty="0">
                          <a:latin typeface="Libre Baskerville" panose="02000000000000000000" pitchFamily="2" charset="0"/>
                        </a:rPr>
                        <a:t>Budget Total</a:t>
                      </a:r>
                    </a:p>
                  </a:txBody>
                  <a:tcPr>
                    <a:solidFill>
                      <a:srgbClr val="5E5E5E"/>
                    </a:solidFill>
                  </a:tcPr>
                </a:tc>
                <a:tc>
                  <a:txBody>
                    <a:bodyPr/>
                    <a:lstStyle/>
                    <a:p>
                      <a:r>
                        <a:rPr lang="en-US" sz="2800" dirty="0">
                          <a:latin typeface="Libre Baskerville" panose="02000000000000000000" pitchFamily="2" charset="0"/>
                        </a:rPr>
                        <a:t>Start Date</a:t>
                      </a:r>
                    </a:p>
                  </a:txBody>
                  <a:tcPr>
                    <a:solidFill>
                      <a:srgbClr val="5E5E5E"/>
                    </a:solidFill>
                  </a:tcPr>
                </a:tc>
                <a:tc>
                  <a:txBody>
                    <a:bodyPr/>
                    <a:lstStyle/>
                    <a:p>
                      <a:r>
                        <a:rPr lang="en-US" sz="2800" dirty="0">
                          <a:latin typeface="Libre Baskerville" panose="02000000000000000000" pitchFamily="2" charset="0"/>
                        </a:rPr>
                        <a:t>End Date</a:t>
                      </a:r>
                    </a:p>
                  </a:txBody>
                  <a:tcPr>
                    <a:solidFill>
                      <a:srgbClr val="5E5E5E"/>
                    </a:solidFill>
                  </a:tcPr>
                </a:tc>
                <a:tc>
                  <a:txBody>
                    <a:bodyPr/>
                    <a:lstStyle/>
                    <a:p>
                      <a:r>
                        <a:rPr lang="en-US" sz="2800" dirty="0">
                          <a:latin typeface="Libre Baskerville" panose="02000000000000000000" pitchFamily="2" charset="0"/>
                        </a:rPr>
                        <a:t>Duration (months)</a:t>
                      </a:r>
                    </a:p>
                  </a:txBody>
                  <a:tcPr>
                    <a:solidFill>
                      <a:srgbClr val="5E5E5E"/>
                    </a:solidFill>
                  </a:tcPr>
                </a:tc>
                <a:extLst>
                  <a:ext uri="{0D108BD9-81ED-4DB2-BD59-A6C34878D82A}">
                    <a16:rowId xmlns:a16="http://schemas.microsoft.com/office/drawing/2014/main" val="712745319"/>
                  </a:ext>
                </a:extLst>
              </a:tr>
              <a:tr h="892275">
                <a:tc>
                  <a:txBody>
                    <a:bodyPr/>
                    <a:lstStyle/>
                    <a:p>
                      <a:r>
                        <a:rPr lang="en-US" sz="2800" dirty="0">
                          <a:latin typeface="Libre Baskerville" panose="02000000000000000000" pitchFamily="2" charset="0"/>
                        </a:rPr>
                        <a:t>National marketing</a:t>
                      </a:r>
                    </a:p>
                  </a:txBody>
                  <a:tcPr>
                    <a:solidFill>
                      <a:srgbClr val="5E5E5E"/>
                    </a:solidFill>
                  </a:tcPr>
                </a:tc>
                <a:tc>
                  <a:txBody>
                    <a:bodyPr/>
                    <a:lstStyle/>
                    <a:p>
                      <a:r>
                        <a:rPr lang="en-US" sz="2800" dirty="0">
                          <a:latin typeface="Libre Baskerville" panose="02000000000000000000" pitchFamily="2" charset="0"/>
                        </a:rPr>
                        <a:t>£3,000.00</a:t>
                      </a:r>
                    </a:p>
                  </a:txBody>
                  <a:tcPr/>
                </a:tc>
                <a:tc>
                  <a:txBody>
                    <a:bodyPr/>
                    <a:lstStyle/>
                    <a:p>
                      <a:r>
                        <a:rPr lang="en-US" sz="2800" dirty="0">
                          <a:latin typeface="Libre Baskerville" panose="02000000000000000000" pitchFamily="2" charset="0"/>
                        </a:rPr>
                        <a:t>December 2023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August 2024</a:t>
                      </a:r>
                    </a:p>
                  </a:txBody>
                  <a:tcPr/>
                </a:tc>
                <a:tc>
                  <a:txBody>
                    <a:bodyPr/>
                    <a:lstStyle/>
                    <a:p>
                      <a:r>
                        <a:rPr lang="en-US" sz="2800" dirty="0">
                          <a:latin typeface="Libre Baskerville" panose="02000000000000000000" pitchFamily="2" charset="0"/>
                        </a:rPr>
                        <a:t>9</a:t>
                      </a:r>
                    </a:p>
                  </a:txBody>
                  <a:tcPr/>
                </a:tc>
                <a:extLst>
                  <a:ext uri="{0D108BD9-81ED-4DB2-BD59-A6C34878D82A}">
                    <a16:rowId xmlns:a16="http://schemas.microsoft.com/office/drawing/2014/main" val="4150999074"/>
                  </a:ext>
                </a:extLst>
              </a:tr>
              <a:tr h="892275">
                <a:tc>
                  <a:txBody>
                    <a:bodyPr/>
                    <a:lstStyle/>
                    <a:p>
                      <a:r>
                        <a:rPr lang="en-US" sz="2800" dirty="0">
                          <a:latin typeface="Libre Baskerville" panose="02000000000000000000" pitchFamily="2" charset="0"/>
                        </a:rPr>
                        <a:t>Local marketing</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£2,000.00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March 2024</a:t>
                      </a:r>
                    </a:p>
                  </a:txBody>
                  <a:tcPr/>
                </a:tc>
                <a:tc>
                  <a:txBody>
                    <a:bodyPr/>
                    <a:lstStyle/>
                    <a:p>
                      <a:r>
                        <a:rPr lang="en-US" sz="2800" dirty="0">
                          <a:latin typeface="Libre Baskerville" panose="02000000000000000000" pitchFamily="2" charset="0"/>
                        </a:rPr>
                        <a:t>4</a:t>
                      </a:r>
                    </a:p>
                  </a:txBody>
                  <a:tcPr/>
                </a:tc>
                <a:extLst>
                  <a:ext uri="{0D108BD9-81ED-4DB2-BD59-A6C34878D82A}">
                    <a16:rowId xmlns:a16="http://schemas.microsoft.com/office/drawing/2014/main" val="1916645688"/>
                  </a:ext>
                </a:extLst>
              </a:tr>
              <a:tr h="892275">
                <a:tc>
                  <a:txBody>
                    <a:bodyPr/>
                    <a:lstStyle/>
                    <a:p>
                      <a:r>
                        <a:rPr lang="en-US" sz="2800" dirty="0">
                          <a:latin typeface="Libre Baskerville" panose="02000000000000000000" pitchFamily="2" charset="0"/>
                        </a:rPr>
                        <a:t>Public relation</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£7,000.00</a:t>
                      </a:r>
                    </a:p>
                  </a:txBody>
                  <a:tcPr/>
                </a:tc>
                <a:tc>
                  <a:txBody>
                    <a:bodyPr/>
                    <a:lstStyle/>
                    <a:p>
                      <a:r>
                        <a:rPr lang="en-US" sz="2800" dirty="0">
                          <a:latin typeface="Libre Baskerville" panose="02000000000000000000" pitchFamily="2" charset="0"/>
                        </a:rPr>
                        <a:t>January 2024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2024</a:t>
                      </a:r>
                    </a:p>
                  </a:txBody>
                  <a:tcPr/>
                </a:tc>
                <a:tc>
                  <a:txBody>
                    <a:bodyPr/>
                    <a:lstStyle/>
                    <a:p>
                      <a:r>
                        <a:rPr lang="en-US" sz="2800" dirty="0">
                          <a:latin typeface="Libre Baskerville" panose="02000000000000000000" pitchFamily="2" charset="0"/>
                        </a:rPr>
                        <a:t>12</a:t>
                      </a:r>
                    </a:p>
                  </a:txBody>
                  <a:tcPr/>
                </a:tc>
                <a:extLst>
                  <a:ext uri="{0D108BD9-81ED-4DB2-BD59-A6C34878D82A}">
                    <a16:rowId xmlns:a16="http://schemas.microsoft.com/office/drawing/2014/main" val="2200423898"/>
                  </a:ext>
                </a:extLst>
              </a:tr>
              <a:tr h="892275">
                <a:tc>
                  <a:txBody>
                    <a:bodyPr/>
                    <a:lstStyle/>
                    <a:p>
                      <a:r>
                        <a:rPr lang="en-US" sz="2800" dirty="0">
                          <a:latin typeface="Libre Baskerville" panose="02000000000000000000" pitchFamily="2" charset="0"/>
                        </a:rPr>
                        <a:t>Content marketing</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£900.00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January 2024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April 2024</a:t>
                      </a:r>
                    </a:p>
                  </a:txBody>
                  <a:tcPr/>
                </a:tc>
                <a:tc>
                  <a:txBody>
                    <a:bodyPr/>
                    <a:lstStyle/>
                    <a:p>
                      <a:r>
                        <a:rPr lang="en-US" sz="2800" dirty="0">
                          <a:latin typeface="Libre Baskerville" panose="02000000000000000000" pitchFamily="2" charset="0"/>
                        </a:rPr>
                        <a:t>4</a:t>
                      </a:r>
                    </a:p>
                  </a:txBody>
                  <a:tcPr/>
                </a:tc>
                <a:extLst>
                  <a:ext uri="{0D108BD9-81ED-4DB2-BD59-A6C34878D82A}">
                    <a16:rowId xmlns:a16="http://schemas.microsoft.com/office/drawing/2014/main" val="451708495"/>
                  </a:ext>
                </a:extLst>
              </a:tr>
              <a:tr h="892275">
                <a:tc>
                  <a:txBody>
                    <a:bodyPr/>
                    <a:lstStyle/>
                    <a:p>
                      <a:r>
                        <a:rPr lang="en-US" sz="2800" dirty="0">
                          <a:latin typeface="Libre Baskerville" panose="02000000000000000000" pitchFamily="2" charset="0"/>
                        </a:rPr>
                        <a:t>Social media</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£3,000.00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2024</a:t>
                      </a:r>
                    </a:p>
                  </a:txBody>
                  <a:tcPr/>
                </a:tc>
                <a:tc>
                  <a:txBody>
                    <a:bodyPr/>
                    <a:lstStyle/>
                    <a:p>
                      <a:r>
                        <a:rPr lang="en-US" sz="2800" dirty="0">
                          <a:latin typeface="Libre Baskerville" panose="02000000000000000000" pitchFamily="2" charset="0"/>
                        </a:rPr>
                        <a:t>13</a:t>
                      </a:r>
                    </a:p>
                  </a:txBody>
                  <a:tcPr/>
                </a:tc>
                <a:extLst>
                  <a:ext uri="{0D108BD9-81ED-4DB2-BD59-A6C34878D82A}">
                    <a16:rowId xmlns:a16="http://schemas.microsoft.com/office/drawing/2014/main" val="1990318396"/>
                  </a:ext>
                </a:extLst>
              </a:tr>
              <a:tr h="892275">
                <a:tc>
                  <a:txBody>
                    <a:bodyPr/>
                    <a:lstStyle/>
                    <a:p>
                      <a:r>
                        <a:rPr lang="en-US" sz="2800" dirty="0">
                          <a:latin typeface="Libre Baskerville" panose="02000000000000000000" pitchFamily="2" charset="0"/>
                        </a:rPr>
                        <a:t>Online application</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£1,500.00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2024</a:t>
                      </a:r>
                    </a:p>
                  </a:txBody>
                  <a:tcPr/>
                </a:tc>
                <a:tc>
                  <a:txBody>
                    <a:bodyPr/>
                    <a:lstStyle/>
                    <a:p>
                      <a:r>
                        <a:rPr lang="en-US" sz="2800" dirty="0">
                          <a:latin typeface="Libre Baskerville" panose="02000000000000000000" pitchFamily="2" charset="0"/>
                        </a:rPr>
                        <a:t>4</a:t>
                      </a:r>
                    </a:p>
                  </a:txBody>
                  <a:tcPr/>
                </a:tc>
                <a:extLst>
                  <a:ext uri="{0D108BD9-81ED-4DB2-BD59-A6C34878D82A}">
                    <a16:rowId xmlns:a16="http://schemas.microsoft.com/office/drawing/2014/main" val="2002437169"/>
                  </a:ext>
                </a:extLst>
              </a:tr>
              <a:tr h="892275">
                <a:tc>
                  <a:txBody>
                    <a:bodyPr/>
                    <a:lstStyle/>
                    <a:p>
                      <a:r>
                        <a:rPr lang="en-US" sz="2800" dirty="0">
                          <a:latin typeface="Libre Baskerville" panose="02000000000000000000" pitchFamily="2" charset="0"/>
                        </a:rPr>
                        <a:t>Web development</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£1,300.00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December 2023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March 2024</a:t>
                      </a:r>
                    </a:p>
                  </a:txBody>
                  <a:tcPr/>
                </a:tc>
                <a:tc>
                  <a:txBody>
                    <a:bodyPr/>
                    <a:lstStyle/>
                    <a:p>
                      <a:r>
                        <a:rPr lang="en-US" sz="2800" dirty="0">
                          <a:latin typeface="Libre Baskerville" panose="02000000000000000000" pitchFamily="2" charset="0"/>
                        </a:rPr>
                        <a:t>2</a:t>
                      </a:r>
                    </a:p>
                  </a:txBody>
                  <a:tcPr/>
                </a:tc>
                <a:extLst>
                  <a:ext uri="{0D108BD9-81ED-4DB2-BD59-A6C34878D82A}">
                    <a16:rowId xmlns:a16="http://schemas.microsoft.com/office/drawing/2014/main" val="1601078541"/>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3295825" y="342900"/>
            <a:ext cx="11696350" cy="1105495"/>
          </a:xfrm>
          <a:prstGeom prst="rect">
            <a:avLst/>
          </a:prstGeom>
        </p:spPr>
        <p:txBody>
          <a:bodyPr lIns="0" tIns="0" rIns="0" bIns="0" rtlCol="0" anchor="t">
            <a:spAutoFit/>
          </a:bodyPr>
          <a:lstStyle/>
          <a:p>
            <a:pPr algn="ctr">
              <a:lnSpc>
                <a:spcPts val="9060"/>
              </a:lnSpc>
            </a:pPr>
            <a:r>
              <a:rPr lang="en-US" sz="7200" dirty="0">
                <a:solidFill>
                  <a:srgbClr val="000000"/>
                </a:solidFill>
                <a:latin typeface="Yeseva One"/>
              </a:rPr>
              <a:t>Budgeting and Funding</a:t>
            </a:r>
          </a:p>
        </p:txBody>
      </p:sp>
      <p:sp>
        <p:nvSpPr>
          <p:cNvPr id="9" name="TextBox 9"/>
          <p:cNvSpPr txBox="1"/>
          <p:nvPr/>
        </p:nvSpPr>
        <p:spPr>
          <a:xfrm>
            <a:off x="1620322" y="6596033"/>
            <a:ext cx="14838878" cy="2662267"/>
          </a:xfrm>
          <a:prstGeom prst="rect">
            <a:avLst/>
          </a:prstGeom>
        </p:spPr>
        <p:txBody>
          <a:bodyPr wrap="square" lIns="0" tIns="0" rIns="0" bIns="0" rtlCol="0" anchor="t">
            <a:spAutoFit/>
          </a:bodyPr>
          <a:lstStyle/>
          <a:p>
            <a:pPr>
              <a:spcBef>
                <a:spcPts val="1800"/>
              </a:spcBef>
              <a:spcAft>
                <a:spcPts val="600"/>
              </a:spcAft>
            </a:pPr>
            <a:r>
              <a:rPr lang="en-GB" sz="2800" b="1" dirty="0">
                <a:effectLst/>
                <a:latin typeface="Libre Baskerville" panose="02000000000000000000" pitchFamily="2" charset="0"/>
                <a:cs typeface="Arial" panose="020B0604020202020204" pitchFamily="34" charset="0"/>
              </a:rPr>
              <a:t>Funding requirements</a:t>
            </a:r>
            <a:endParaRPr lang="en-IN" sz="2800" b="1" dirty="0">
              <a:effectLst/>
              <a:latin typeface="Libre Baskerville" panose="02000000000000000000" pitchFamily="2" charset="0"/>
              <a:cs typeface="Arial" panose="020B0604020202020204" pitchFamily="34" charset="0"/>
            </a:endParaRPr>
          </a:p>
          <a:p>
            <a:pPr algn="just"/>
            <a:r>
              <a:rPr lang="en-GB" sz="2800" dirty="0">
                <a:effectLst/>
                <a:latin typeface="Libre Baskerville" panose="02000000000000000000" pitchFamily="2" charset="0"/>
                <a:ea typeface="Times New Roman" panose="02020603050405020304" pitchFamily="18" charset="0"/>
              </a:rPr>
              <a:t>The model can be suited to the university campus by promoting electronic advertisement, Solar Botanic trees fund can be raised by £340,000 and looking to funding trials of the full-scale prototype. From the bank loans, start-up can finance a loan from banks and different financial institutions. The local bank provides a great way loan with a larger funding amount $500 to $ 1 million. </a:t>
            </a:r>
            <a:endParaRPr lang="en-IN" sz="2800" dirty="0">
              <a:effectLst/>
              <a:latin typeface="Libre Baskerville" panose="02000000000000000000" pitchFamily="2" charset="0"/>
              <a:ea typeface="Arial" panose="020B0604020202020204" pitchFamily="34" charset="0"/>
            </a:endParaRPr>
          </a:p>
        </p:txBody>
      </p:sp>
      <p:graphicFrame>
        <p:nvGraphicFramePr>
          <p:cNvPr id="5" name="Table 15">
            <a:extLst>
              <a:ext uri="{FF2B5EF4-FFF2-40B4-BE49-F238E27FC236}">
                <a16:creationId xmlns:a16="http://schemas.microsoft.com/office/drawing/2014/main" id="{89F34DB2-B328-2634-E5B0-93D98607C5E9}"/>
              </a:ext>
            </a:extLst>
          </p:cNvPr>
          <p:cNvGraphicFramePr>
            <a:graphicFrameLocks noGrp="1"/>
          </p:cNvGraphicFramePr>
          <p:nvPr>
            <p:extLst>
              <p:ext uri="{D42A27DB-BD31-4B8C-83A1-F6EECF244321}">
                <p14:modId xmlns:p14="http://schemas.microsoft.com/office/powerpoint/2010/main" val="4144708549"/>
              </p:ext>
            </p:extLst>
          </p:nvPr>
        </p:nvGraphicFramePr>
        <p:xfrm>
          <a:off x="1524000" y="1743510"/>
          <a:ext cx="15011398" cy="4619190"/>
        </p:xfrm>
        <a:graphic>
          <a:graphicData uri="http://schemas.openxmlformats.org/drawingml/2006/table">
            <a:tbl>
              <a:tblPr firstRow="1" bandRow="1"/>
              <a:tblGrid>
                <a:gridCol w="2743200">
                  <a:extLst>
                    <a:ext uri="{9D8B030D-6E8A-4147-A177-3AD203B41FA5}">
                      <a16:colId xmlns:a16="http://schemas.microsoft.com/office/drawing/2014/main" val="3319462735"/>
                    </a:ext>
                  </a:extLst>
                </a:gridCol>
                <a:gridCol w="3429000">
                  <a:extLst>
                    <a:ext uri="{9D8B030D-6E8A-4147-A177-3AD203B41FA5}">
                      <a16:colId xmlns:a16="http://schemas.microsoft.com/office/drawing/2014/main" val="1725754433"/>
                    </a:ext>
                  </a:extLst>
                </a:gridCol>
                <a:gridCol w="3200400">
                  <a:extLst>
                    <a:ext uri="{9D8B030D-6E8A-4147-A177-3AD203B41FA5}">
                      <a16:colId xmlns:a16="http://schemas.microsoft.com/office/drawing/2014/main" val="2540129740"/>
                    </a:ext>
                  </a:extLst>
                </a:gridCol>
                <a:gridCol w="3429000">
                  <a:extLst>
                    <a:ext uri="{9D8B030D-6E8A-4147-A177-3AD203B41FA5}">
                      <a16:colId xmlns:a16="http://schemas.microsoft.com/office/drawing/2014/main" val="2835924773"/>
                    </a:ext>
                  </a:extLst>
                </a:gridCol>
                <a:gridCol w="2209798">
                  <a:extLst>
                    <a:ext uri="{9D8B030D-6E8A-4147-A177-3AD203B41FA5}">
                      <a16:colId xmlns:a16="http://schemas.microsoft.com/office/drawing/2014/main" val="2446394573"/>
                    </a:ext>
                  </a:extLst>
                </a:gridCol>
              </a:tblGrid>
              <a:tr h="892275">
                <a:tc>
                  <a:txBody>
                    <a:bodyPr/>
                    <a:lstStyle/>
                    <a:p>
                      <a:r>
                        <a:rPr lang="en-US" sz="2800" dirty="0">
                          <a:latin typeface="Libre Baskerville" panose="02000000000000000000" pitchFamily="2" charset="0"/>
                        </a:rPr>
                        <a:t>Product Launch</a:t>
                      </a:r>
                    </a:p>
                  </a:txBody>
                  <a:tcPr>
                    <a:solidFill>
                      <a:srgbClr val="5E5E5E"/>
                    </a:solidFill>
                  </a:tcPr>
                </a:tc>
                <a:tc>
                  <a:txBody>
                    <a:bodyPr/>
                    <a:lstStyle/>
                    <a:p>
                      <a:r>
                        <a:rPr lang="en-US" sz="2800" dirty="0">
                          <a:latin typeface="Libre Baskerville" panose="02000000000000000000" pitchFamily="2" charset="0"/>
                        </a:rPr>
                        <a:t>Budget Total</a:t>
                      </a:r>
                    </a:p>
                  </a:txBody>
                  <a:tcPr>
                    <a:solidFill>
                      <a:srgbClr val="5E5E5E"/>
                    </a:solidFill>
                  </a:tcPr>
                </a:tc>
                <a:tc>
                  <a:txBody>
                    <a:bodyPr/>
                    <a:lstStyle/>
                    <a:p>
                      <a:r>
                        <a:rPr lang="en-US" sz="2800" dirty="0">
                          <a:latin typeface="Libre Baskerville" panose="02000000000000000000" pitchFamily="2" charset="0"/>
                        </a:rPr>
                        <a:t>Start Date</a:t>
                      </a:r>
                    </a:p>
                  </a:txBody>
                  <a:tcPr>
                    <a:solidFill>
                      <a:srgbClr val="5E5E5E"/>
                    </a:solidFill>
                  </a:tcPr>
                </a:tc>
                <a:tc>
                  <a:txBody>
                    <a:bodyPr/>
                    <a:lstStyle/>
                    <a:p>
                      <a:r>
                        <a:rPr lang="en-US" sz="2800" dirty="0">
                          <a:latin typeface="Libre Baskerville" panose="02000000000000000000" pitchFamily="2" charset="0"/>
                        </a:rPr>
                        <a:t>End Date</a:t>
                      </a:r>
                    </a:p>
                  </a:txBody>
                  <a:tcPr>
                    <a:solidFill>
                      <a:srgbClr val="5E5E5E"/>
                    </a:solidFill>
                  </a:tcPr>
                </a:tc>
                <a:tc>
                  <a:txBody>
                    <a:bodyPr/>
                    <a:lstStyle/>
                    <a:p>
                      <a:r>
                        <a:rPr lang="en-US" sz="2800" dirty="0">
                          <a:latin typeface="Libre Baskerville" panose="02000000000000000000" pitchFamily="2" charset="0"/>
                        </a:rPr>
                        <a:t>Duration (months)</a:t>
                      </a:r>
                    </a:p>
                  </a:txBody>
                  <a:tcPr>
                    <a:solidFill>
                      <a:srgbClr val="5E5E5E"/>
                    </a:solidFill>
                  </a:tcPr>
                </a:tc>
                <a:extLst>
                  <a:ext uri="{0D108BD9-81ED-4DB2-BD59-A6C34878D82A}">
                    <a16:rowId xmlns:a16="http://schemas.microsoft.com/office/drawing/2014/main" val="712745319"/>
                  </a:ext>
                </a:extLst>
              </a:tr>
              <a:tr h="892275">
                <a:tc>
                  <a:txBody>
                    <a:bodyPr/>
                    <a:lstStyle/>
                    <a:p>
                      <a:r>
                        <a:rPr lang="en-US" sz="2800" dirty="0">
                          <a:latin typeface="Libre Baskerville" panose="02000000000000000000" pitchFamily="2" charset="0"/>
                        </a:rPr>
                        <a:t>SEO</a:t>
                      </a:r>
                    </a:p>
                  </a:txBody>
                  <a:tcPr>
                    <a:solidFill>
                      <a:srgbClr val="5E5E5E"/>
                    </a:solidFill>
                  </a:tcPr>
                </a:tc>
                <a:tc>
                  <a:txBody>
                    <a:bodyPr/>
                    <a:lstStyle/>
                    <a:p>
                      <a:r>
                        <a:rPr lang="en-US" sz="2800" dirty="0">
                          <a:latin typeface="Libre Baskerville" panose="02000000000000000000" pitchFamily="2" charset="0"/>
                        </a:rPr>
                        <a:t>£500.00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January 2024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February 2024</a:t>
                      </a:r>
                    </a:p>
                  </a:txBody>
                  <a:tcPr/>
                </a:tc>
                <a:tc>
                  <a:txBody>
                    <a:bodyPr/>
                    <a:lstStyle/>
                    <a:p>
                      <a:r>
                        <a:rPr lang="en-US" sz="2800" dirty="0">
                          <a:latin typeface="Libre Baskerville" panose="02000000000000000000" pitchFamily="2" charset="0"/>
                        </a:rPr>
                        <a:t>2</a:t>
                      </a:r>
                    </a:p>
                  </a:txBody>
                  <a:tcPr/>
                </a:tc>
                <a:extLst>
                  <a:ext uri="{0D108BD9-81ED-4DB2-BD59-A6C34878D82A}">
                    <a16:rowId xmlns:a16="http://schemas.microsoft.com/office/drawing/2014/main" val="4150999074"/>
                  </a:ext>
                </a:extLst>
              </a:tr>
              <a:tr h="892275">
                <a:tc>
                  <a:txBody>
                    <a:bodyPr/>
                    <a:lstStyle/>
                    <a:p>
                      <a:r>
                        <a:rPr lang="en-US" sz="2800" dirty="0">
                          <a:latin typeface="Libre Baskerville" panose="02000000000000000000" pitchFamily="2" charset="0"/>
                        </a:rPr>
                        <a:t>Web ads</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£500.00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January 2024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March 2024</a:t>
                      </a:r>
                    </a:p>
                  </a:txBody>
                  <a:tcPr/>
                </a:tc>
                <a:tc>
                  <a:txBody>
                    <a:bodyPr/>
                    <a:lstStyle/>
                    <a:p>
                      <a:r>
                        <a:rPr lang="en-US" sz="2800" dirty="0">
                          <a:latin typeface="Libre Baskerville" panose="02000000000000000000" pitchFamily="2" charset="0"/>
                        </a:rPr>
                        <a:t>3</a:t>
                      </a:r>
                    </a:p>
                  </a:txBody>
                  <a:tcPr/>
                </a:tc>
                <a:extLst>
                  <a:ext uri="{0D108BD9-81ED-4DB2-BD59-A6C34878D82A}">
                    <a16:rowId xmlns:a16="http://schemas.microsoft.com/office/drawing/2014/main" val="1916645688"/>
                  </a:ext>
                </a:extLst>
              </a:tr>
              <a:tr h="892275">
                <a:tc>
                  <a:txBody>
                    <a:bodyPr/>
                    <a:lstStyle/>
                    <a:p>
                      <a:r>
                        <a:rPr lang="en-US" sz="2800" dirty="0">
                          <a:latin typeface="Libre Baskerville" panose="02000000000000000000" pitchFamily="2" charset="0"/>
                        </a:rPr>
                        <a:t>Market research</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£600.00</a:t>
                      </a:r>
                    </a:p>
                  </a:txBody>
                  <a:tcPr/>
                </a:tc>
                <a:tc>
                  <a:txBody>
                    <a:bodyPr/>
                    <a:lstStyle/>
                    <a:p>
                      <a:r>
                        <a:rPr lang="en-US" sz="2800" dirty="0">
                          <a:latin typeface="Libre Baskerville" panose="02000000000000000000" pitchFamily="2" charset="0"/>
                        </a:rPr>
                        <a:t>January 2024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August 2024</a:t>
                      </a:r>
                    </a:p>
                  </a:txBody>
                  <a:tcPr/>
                </a:tc>
                <a:tc>
                  <a:txBody>
                    <a:bodyPr/>
                    <a:lstStyle/>
                    <a:p>
                      <a:r>
                        <a:rPr lang="en-US" sz="2800" dirty="0">
                          <a:latin typeface="Libre Baskerville" panose="02000000000000000000" pitchFamily="2" charset="0"/>
                        </a:rPr>
                        <a:t>8</a:t>
                      </a:r>
                    </a:p>
                  </a:txBody>
                  <a:tcPr/>
                </a:tc>
                <a:extLst>
                  <a:ext uri="{0D108BD9-81ED-4DB2-BD59-A6C34878D82A}">
                    <a16:rowId xmlns:a16="http://schemas.microsoft.com/office/drawing/2014/main" val="2200423898"/>
                  </a:ext>
                </a:extLst>
              </a:tr>
              <a:tr h="892275">
                <a:tc>
                  <a:txBody>
                    <a:bodyPr/>
                    <a:lstStyle/>
                    <a:p>
                      <a:r>
                        <a:rPr lang="en-US" sz="2800" dirty="0">
                          <a:latin typeface="Libre Baskerville" panose="02000000000000000000" pitchFamily="2" charset="0"/>
                        </a:rPr>
                        <a:t>Total project overview</a:t>
                      </a:r>
                    </a:p>
                  </a:txBody>
                  <a:tcPr>
                    <a:solidFill>
                      <a:srgbClr val="5E5E5E"/>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latin typeface="Libre Baskerville" panose="02000000000000000000" pitchFamily="2" charset="0"/>
                        </a:rPr>
                        <a:t>£20,300.00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latin typeface="Libre Baskerville" panose="02000000000000000000" pitchFamily="2"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latin typeface="Libre Baskerville" panose="02000000000000000000" pitchFamily="2" charset="0"/>
                      </a:endParaRPr>
                    </a:p>
                  </a:txBody>
                  <a:tcPr/>
                </a:tc>
                <a:tc>
                  <a:txBody>
                    <a:bodyPr/>
                    <a:lstStyle/>
                    <a:p>
                      <a:endParaRPr lang="en-US" sz="2800" dirty="0">
                        <a:latin typeface="Libre Baskerville" panose="02000000000000000000" pitchFamily="2" charset="0"/>
                      </a:endParaRPr>
                    </a:p>
                  </a:txBody>
                  <a:tcPr/>
                </a:tc>
                <a:extLst>
                  <a:ext uri="{0D108BD9-81ED-4DB2-BD59-A6C34878D82A}">
                    <a16:rowId xmlns:a16="http://schemas.microsoft.com/office/drawing/2014/main" val="451708495"/>
                  </a:ext>
                </a:extLst>
              </a:tr>
            </a:tbl>
          </a:graphicData>
        </a:graphic>
      </p:graphicFrame>
    </p:spTree>
    <p:extLst>
      <p:ext uri="{BB962C8B-B14F-4D97-AF65-F5344CB8AC3E}">
        <p14:creationId xmlns:p14="http://schemas.microsoft.com/office/powerpoint/2010/main" val="768723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4895648" y="1795543"/>
            <a:ext cx="8496705" cy="1214357"/>
          </a:xfrm>
          <a:prstGeom prst="rect">
            <a:avLst/>
          </a:prstGeom>
        </p:spPr>
        <p:txBody>
          <a:bodyPr lIns="0" tIns="0" rIns="0" bIns="0" rtlCol="0" anchor="t">
            <a:spAutoFit/>
          </a:bodyPr>
          <a:lstStyle/>
          <a:p>
            <a:pPr algn="ctr">
              <a:lnSpc>
                <a:spcPts val="9060"/>
              </a:lnSpc>
            </a:pPr>
            <a:r>
              <a:rPr lang="en-US" sz="9060">
                <a:solidFill>
                  <a:srgbClr val="000000"/>
                </a:solidFill>
                <a:latin typeface="Yeseva One"/>
              </a:rPr>
              <a:t>Conclusion</a:t>
            </a: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9" name="TextBox 9"/>
          <p:cNvSpPr txBox="1"/>
          <p:nvPr/>
        </p:nvSpPr>
        <p:spPr>
          <a:xfrm>
            <a:off x="3283182" y="3771900"/>
            <a:ext cx="11721636" cy="4431983"/>
          </a:xfrm>
          <a:prstGeom prst="rect">
            <a:avLst/>
          </a:prstGeom>
        </p:spPr>
        <p:txBody>
          <a:bodyPr lIns="0" tIns="0" rIns="0" bIns="0" rtlCol="0" anchor="t">
            <a:spAutoFit/>
          </a:bodyPr>
          <a:lstStyle/>
          <a:p>
            <a:pPr algn="ctr"/>
            <a:r>
              <a:rPr lang="en-US" sz="3200" dirty="0">
                <a:solidFill>
                  <a:srgbClr val="000000"/>
                </a:solidFill>
                <a:latin typeface="Libre Baskerville"/>
              </a:rPr>
              <a:t>It can be concluded that 3D solar trees capture the demand across the globe. </a:t>
            </a:r>
            <a:r>
              <a:rPr lang="en-US" sz="3200" dirty="0" err="1">
                <a:solidFill>
                  <a:srgbClr val="000000"/>
                </a:solidFill>
                <a:latin typeface="Libre Baskerville"/>
              </a:rPr>
              <a:t>EnGreen</a:t>
            </a:r>
            <a:r>
              <a:rPr lang="en-US" sz="3200" dirty="0">
                <a:solidFill>
                  <a:srgbClr val="000000"/>
                </a:solidFill>
                <a:latin typeface="Libre Baskerville"/>
              </a:rPr>
              <a:t> may launch the product across the UK market because there is lots of shopping mall where consumers will be eager to use the solar panel trees.  Similarly, households also may be able to use this product for their laptops, phones, and cars.  However, there are difficulties in using the products because it is affected by the wind barrier and temperature in the surface.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TextBox 8"/>
          <p:cNvSpPr txBox="1"/>
          <p:nvPr/>
        </p:nvSpPr>
        <p:spPr>
          <a:xfrm>
            <a:off x="3295825" y="495300"/>
            <a:ext cx="11696350" cy="1166986"/>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a:rPr>
              <a:t>References</a:t>
            </a:r>
          </a:p>
        </p:txBody>
      </p:sp>
      <p:sp>
        <p:nvSpPr>
          <p:cNvPr id="9" name="TextBox 9"/>
          <p:cNvSpPr txBox="1"/>
          <p:nvPr/>
        </p:nvSpPr>
        <p:spPr>
          <a:xfrm>
            <a:off x="914400" y="1612421"/>
            <a:ext cx="16230600" cy="8407879"/>
          </a:xfrm>
          <a:prstGeom prst="rect">
            <a:avLst/>
          </a:prstGeom>
        </p:spPr>
        <p:txBody>
          <a:bodyPr wrap="square" lIns="0" tIns="0" rIns="0" bIns="0" rtlCol="0" anchor="t">
            <a:spAutoFit/>
          </a:bodyPr>
          <a:lstStyle/>
          <a:p>
            <a:pPr marL="457200" indent="-457200">
              <a:lnSpc>
                <a:spcPts val="3000"/>
              </a:lnSpc>
              <a:buFont typeface="Arial" panose="020B0604020202020204" pitchFamily="34" charset="0"/>
              <a:buChar char="•"/>
            </a:pPr>
            <a:r>
              <a:rPr lang="en-US" sz="1200" dirty="0" err="1">
                <a:solidFill>
                  <a:srgbClr val="000000"/>
                </a:solidFill>
                <a:latin typeface="Libre Baskerville"/>
              </a:rPr>
              <a:t>Benzaghta</a:t>
            </a:r>
            <a:r>
              <a:rPr lang="en-US" sz="1200" dirty="0">
                <a:solidFill>
                  <a:srgbClr val="000000"/>
                </a:solidFill>
                <a:latin typeface="Libre Baskerville"/>
              </a:rPr>
              <a:t>, M.A., </a:t>
            </a:r>
            <a:r>
              <a:rPr lang="en-US" sz="1200" dirty="0" err="1">
                <a:solidFill>
                  <a:srgbClr val="000000"/>
                </a:solidFill>
                <a:latin typeface="Libre Baskerville"/>
              </a:rPr>
              <a:t>Elwalda</a:t>
            </a:r>
            <a:r>
              <a:rPr lang="en-US" sz="1200" dirty="0">
                <a:solidFill>
                  <a:srgbClr val="000000"/>
                </a:solidFill>
                <a:latin typeface="Libre Baskerville"/>
              </a:rPr>
              <a:t>, A., Mousa, M.M., Erkan, I. and Rahman, M., 2021. SWOT analysis applications: An integrative literature review. Journal of Global Business Insights, 6(1), pp.55-73. [Available at: https://</a:t>
            </a:r>
            <a:r>
              <a:rPr lang="en-US" sz="1200" dirty="0" err="1">
                <a:solidFill>
                  <a:srgbClr val="000000"/>
                </a:solidFill>
                <a:latin typeface="Libre Baskerville"/>
              </a:rPr>
              <a:t>digitalcommons.usf.edu</a:t>
            </a:r>
            <a:r>
              <a:rPr lang="en-US" sz="1200" dirty="0">
                <a:solidFill>
                  <a:srgbClr val="000000"/>
                </a:solidFill>
                <a:latin typeface="Libre Baskerville"/>
              </a:rPr>
              <a:t>/</a:t>
            </a:r>
            <a:r>
              <a:rPr lang="en-US" sz="1200" dirty="0" err="1">
                <a:solidFill>
                  <a:srgbClr val="000000"/>
                </a:solidFill>
                <a:latin typeface="Libre Baskerville"/>
              </a:rPr>
              <a:t>cgi</a:t>
            </a:r>
            <a:r>
              <a:rPr lang="en-US" sz="1200" dirty="0">
                <a:solidFill>
                  <a:srgbClr val="000000"/>
                </a:solidFill>
                <a:latin typeface="Libre Baskerville"/>
              </a:rPr>
              <a:t>/</a:t>
            </a:r>
            <a:r>
              <a:rPr lang="en-US" sz="1200" dirty="0" err="1">
                <a:solidFill>
                  <a:srgbClr val="000000"/>
                </a:solidFill>
                <a:latin typeface="Libre Baskerville"/>
              </a:rPr>
              <a:t>viewcontent.cgi?article</a:t>
            </a:r>
            <a:r>
              <a:rPr lang="en-US" sz="1200" dirty="0">
                <a:solidFill>
                  <a:srgbClr val="000000"/>
                </a:solidFill>
                <a:latin typeface="Libre Baskerville"/>
              </a:rPr>
              <a:t>=1148&amp;context=globe]</a:t>
            </a:r>
          </a:p>
          <a:p>
            <a:pPr marL="457200" indent="-457200">
              <a:lnSpc>
                <a:spcPts val="3000"/>
              </a:lnSpc>
              <a:buFont typeface="Arial" panose="020B0604020202020204" pitchFamily="34" charset="0"/>
              <a:buChar char="•"/>
            </a:pPr>
            <a:r>
              <a:rPr lang="en-US" sz="1200" dirty="0" err="1">
                <a:solidFill>
                  <a:srgbClr val="000000"/>
                </a:solidFill>
                <a:latin typeface="Libre Baskerville"/>
              </a:rPr>
              <a:t>Calstate.edu</a:t>
            </a:r>
            <a:r>
              <a:rPr lang="en-US" sz="1200" dirty="0">
                <a:solidFill>
                  <a:srgbClr val="000000"/>
                </a:solidFill>
                <a:latin typeface="Libre Baskerville"/>
              </a:rPr>
              <a:t>. (2023). Print A Solar ‘Leaf’ In 3 Hours | CSU. [online] Available at: https://</a:t>
            </a:r>
            <a:r>
              <a:rPr lang="en-US" sz="1200" dirty="0" err="1">
                <a:solidFill>
                  <a:srgbClr val="000000"/>
                </a:solidFill>
                <a:latin typeface="Libre Baskerville"/>
              </a:rPr>
              <a:t>www.calstate.edu</a:t>
            </a:r>
            <a:r>
              <a:rPr lang="en-US" sz="1200" dirty="0">
                <a:solidFill>
                  <a:srgbClr val="000000"/>
                </a:solidFill>
                <a:latin typeface="Libre Baskerville"/>
              </a:rPr>
              <a:t>/</a:t>
            </a:r>
            <a:r>
              <a:rPr lang="en-US" sz="1200" dirty="0" err="1">
                <a:solidFill>
                  <a:srgbClr val="000000"/>
                </a:solidFill>
                <a:latin typeface="Libre Baskerville"/>
              </a:rPr>
              <a:t>csu</a:t>
            </a:r>
            <a:r>
              <a:rPr lang="en-US" sz="1200" dirty="0">
                <a:solidFill>
                  <a:srgbClr val="000000"/>
                </a:solidFill>
                <a:latin typeface="Libre Baskerville"/>
              </a:rPr>
              <a:t>-system/news/pages/print-a-solar-leaf-in-3-hours.aspx  [Accessed 27 Oct. 2023].</a:t>
            </a:r>
          </a:p>
          <a:p>
            <a:pPr marL="457200" indent="-457200">
              <a:lnSpc>
                <a:spcPts val="3000"/>
              </a:lnSpc>
              <a:buFont typeface="Arial" panose="020B0604020202020204" pitchFamily="34" charset="0"/>
              <a:buChar char="•"/>
            </a:pPr>
            <a:r>
              <a:rPr lang="en-US" sz="1200" dirty="0">
                <a:solidFill>
                  <a:srgbClr val="000000"/>
                </a:solidFill>
                <a:latin typeface="Libre Baskerville"/>
              </a:rPr>
              <a:t>CNN (2023). Solar trees could soon be charging your car. [online]. Available at: https://</a:t>
            </a:r>
            <a:r>
              <a:rPr lang="en-US" sz="1200" dirty="0" err="1">
                <a:solidFill>
                  <a:srgbClr val="000000"/>
                </a:solidFill>
                <a:latin typeface="Libre Baskerville"/>
              </a:rPr>
              <a:t>edition.cnn.com</a:t>
            </a:r>
            <a:r>
              <a:rPr lang="en-US" sz="1200" dirty="0">
                <a:solidFill>
                  <a:srgbClr val="000000"/>
                </a:solidFill>
                <a:latin typeface="Libre Baskerville"/>
              </a:rPr>
              <a:t>/2023/05/30/world/solar-tree-electric-vehicle-charging-</a:t>
            </a:r>
            <a:r>
              <a:rPr lang="en-US" sz="1200" dirty="0" err="1">
                <a:solidFill>
                  <a:srgbClr val="000000"/>
                </a:solidFill>
                <a:latin typeface="Libre Baskerville"/>
              </a:rPr>
              <a:t>spc</a:t>
            </a:r>
            <a:r>
              <a:rPr lang="en-US" sz="1200" dirty="0">
                <a:solidFill>
                  <a:srgbClr val="000000"/>
                </a:solidFill>
                <a:latin typeface="Libre Baskerville"/>
              </a:rPr>
              <a:t>-</a:t>
            </a:r>
            <a:r>
              <a:rPr lang="en-US" sz="1200" dirty="0" err="1">
                <a:solidFill>
                  <a:srgbClr val="000000"/>
                </a:solidFill>
                <a:latin typeface="Libre Baskerville"/>
              </a:rPr>
              <a:t>intl</a:t>
            </a:r>
            <a:r>
              <a:rPr lang="en-US" sz="1200" dirty="0">
                <a:solidFill>
                  <a:srgbClr val="000000"/>
                </a:solidFill>
                <a:latin typeface="Libre Baskerville"/>
              </a:rPr>
              <a:t>/</a:t>
            </a:r>
            <a:r>
              <a:rPr lang="en-US" sz="1200" dirty="0" err="1">
                <a:solidFill>
                  <a:srgbClr val="000000"/>
                </a:solidFill>
                <a:latin typeface="Libre Baskerville"/>
              </a:rPr>
              <a:t>index.html</a:t>
            </a:r>
            <a:r>
              <a:rPr lang="en-US" sz="1200" dirty="0">
                <a:solidFill>
                  <a:srgbClr val="000000"/>
                </a:solidFill>
                <a:latin typeface="Libre Baskerville"/>
              </a:rPr>
              <a:t>  [Accessed 27 Oct. 2023].</a:t>
            </a:r>
          </a:p>
          <a:p>
            <a:pPr marL="457200" indent="-457200">
              <a:lnSpc>
                <a:spcPts val="3000"/>
              </a:lnSpc>
              <a:buFont typeface="Arial" panose="020B0604020202020204" pitchFamily="34" charset="0"/>
              <a:buChar char="•"/>
            </a:pPr>
            <a:r>
              <a:rPr lang="en-US" sz="1200" dirty="0">
                <a:solidFill>
                  <a:srgbClr val="000000"/>
                </a:solidFill>
                <a:latin typeface="Libre Baskerville"/>
              </a:rPr>
              <a:t>‌</a:t>
            </a:r>
            <a:r>
              <a:rPr lang="en-US" sz="1200" dirty="0" err="1">
                <a:solidFill>
                  <a:srgbClr val="000000"/>
                </a:solidFill>
                <a:latin typeface="Libre Baskerville"/>
              </a:rPr>
              <a:t>Engreen</a:t>
            </a:r>
            <a:r>
              <a:rPr lang="en-US" sz="1200" dirty="0">
                <a:solidFill>
                  <a:srgbClr val="000000"/>
                </a:solidFill>
                <a:latin typeface="Libre Baskerville"/>
              </a:rPr>
              <a:t>. (2023). About Us - </a:t>
            </a:r>
            <a:r>
              <a:rPr lang="en-US" sz="1200" dirty="0" err="1">
                <a:solidFill>
                  <a:srgbClr val="000000"/>
                </a:solidFill>
                <a:latin typeface="Libre Baskerville"/>
              </a:rPr>
              <a:t>Engreen</a:t>
            </a:r>
            <a:r>
              <a:rPr lang="en-US" sz="1200" dirty="0">
                <a:solidFill>
                  <a:srgbClr val="000000"/>
                </a:solidFill>
                <a:latin typeface="Libre Baskerville"/>
              </a:rPr>
              <a:t>. [online] Available at: https://</a:t>
            </a:r>
            <a:r>
              <a:rPr lang="en-US" sz="1200" dirty="0" err="1">
                <a:solidFill>
                  <a:srgbClr val="000000"/>
                </a:solidFill>
                <a:latin typeface="Libre Baskerville"/>
              </a:rPr>
              <a:t>www.engreensolutions.com</a:t>
            </a:r>
            <a:r>
              <a:rPr lang="en-US" sz="1200" dirty="0">
                <a:solidFill>
                  <a:srgbClr val="000000"/>
                </a:solidFill>
                <a:latin typeface="Libre Baskerville"/>
              </a:rPr>
              <a:t>/about-us/ [Accessed 27 Oct. 2023].</a:t>
            </a:r>
          </a:p>
          <a:p>
            <a:pPr marL="457200" indent="-457200">
              <a:lnSpc>
                <a:spcPts val="3000"/>
              </a:lnSpc>
              <a:buFont typeface="Arial" panose="020B0604020202020204" pitchFamily="34" charset="0"/>
              <a:buChar char="•"/>
            </a:pPr>
            <a:r>
              <a:rPr lang="en-US" sz="1200" dirty="0" err="1">
                <a:solidFill>
                  <a:srgbClr val="000000"/>
                </a:solidFill>
                <a:latin typeface="Libre Baskerville"/>
              </a:rPr>
              <a:t>Engreensolutions.com</a:t>
            </a:r>
            <a:r>
              <a:rPr lang="en-US" sz="1200" dirty="0">
                <a:solidFill>
                  <a:srgbClr val="000000"/>
                </a:solidFill>
                <a:latin typeface="Libre Baskerville"/>
              </a:rPr>
              <a:t>. 2023a. About us. [Online] Available at: &lt;https://</a:t>
            </a:r>
            <a:r>
              <a:rPr lang="en-US" sz="1200" dirty="0" err="1">
                <a:solidFill>
                  <a:srgbClr val="000000"/>
                </a:solidFill>
                <a:latin typeface="Libre Baskerville"/>
              </a:rPr>
              <a:t>www.engreensolutions.com</a:t>
            </a:r>
            <a:r>
              <a:rPr lang="en-US" sz="1200" dirty="0">
                <a:solidFill>
                  <a:srgbClr val="000000"/>
                </a:solidFill>
                <a:latin typeface="Libre Baskerville"/>
              </a:rPr>
              <a:t>/about-us/&gt; (Accessed 27 October 2023). </a:t>
            </a:r>
          </a:p>
          <a:p>
            <a:pPr marL="457200" indent="-457200">
              <a:lnSpc>
                <a:spcPts val="3000"/>
              </a:lnSpc>
              <a:buFont typeface="Arial" panose="020B0604020202020204" pitchFamily="34" charset="0"/>
              <a:buChar char="•"/>
            </a:pPr>
            <a:r>
              <a:rPr lang="en-US" sz="1200" dirty="0" err="1">
                <a:solidFill>
                  <a:srgbClr val="000000"/>
                </a:solidFill>
                <a:latin typeface="Libre Baskerville"/>
              </a:rPr>
              <a:t>Engreensolutions.com</a:t>
            </a:r>
            <a:r>
              <a:rPr lang="en-US" sz="1200" dirty="0">
                <a:solidFill>
                  <a:srgbClr val="000000"/>
                </a:solidFill>
                <a:latin typeface="Libre Baskerville"/>
              </a:rPr>
              <a:t>. 2023b. OUR SERVICES. [Online] Available at: &lt;https://</a:t>
            </a:r>
            <a:r>
              <a:rPr lang="en-US" sz="1200" dirty="0" err="1">
                <a:solidFill>
                  <a:srgbClr val="000000"/>
                </a:solidFill>
                <a:latin typeface="Libre Baskerville"/>
              </a:rPr>
              <a:t>www.engreensolutions.com</a:t>
            </a:r>
            <a:r>
              <a:rPr lang="en-US" sz="1200" dirty="0">
                <a:solidFill>
                  <a:srgbClr val="000000"/>
                </a:solidFill>
                <a:latin typeface="Libre Baskerville"/>
              </a:rPr>
              <a:t>/&gt; (Accessed 27 October 2023). </a:t>
            </a:r>
          </a:p>
          <a:p>
            <a:pPr marL="457200" indent="-457200">
              <a:lnSpc>
                <a:spcPts val="3000"/>
              </a:lnSpc>
              <a:buFont typeface="Arial" panose="020B0604020202020204" pitchFamily="34" charset="0"/>
              <a:buChar char="•"/>
            </a:pPr>
            <a:r>
              <a:rPr lang="en-US" sz="1200" dirty="0">
                <a:solidFill>
                  <a:srgbClr val="000000"/>
                </a:solidFill>
                <a:latin typeface="Libre Baskerville"/>
              </a:rPr>
              <a:t>Erin Bass, A. and </a:t>
            </a:r>
            <a:r>
              <a:rPr lang="en-US" sz="1200" dirty="0" err="1">
                <a:solidFill>
                  <a:srgbClr val="000000"/>
                </a:solidFill>
                <a:latin typeface="Libre Baskerville"/>
              </a:rPr>
              <a:t>Grøgaard</a:t>
            </a:r>
            <a:r>
              <a:rPr lang="en-US" sz="1200" dirty="0">
                <a:solidFill>
                  <a:srgbClr val="000000"/>
                </a:solidFill>
                <a:latin typeface="Libre Baskerville"/>
              </a:rPr>
              <a:t>, B., 2021. The long-term energy transition: Drivers, outcomes, and the role of the multinational enterprise. Journal of International Business Studies, 52(5), pp.807-823. [Available at: https://</a:t>
            </a:r>
            <a:r>
              <a:rPr lang="en-US" sz="1200" dirty="0" err="1">
                <a:solidFill>
                  <a:srgbClr val="000000"/>
                </a:solidFill>
                <a:latin typeface="Libre Baskerville"/>
              </a:rPr>
              <a:t>link.springer.com</a:t>
            </a:r>
            <a:r>
              <a:rPr lang="en-US" sz="1200" dirty="0">
                <a:solidFill>
                  <a:srgbClr val="000000"/>
                </a:solidFill>
                <a:latin typeface="Libre Baskerville"/>
              </a:rPr>
              <a:t>/article/10.1057/s41267-021-00432-3]</a:t>
            </a:r>
          </a:p>
          <a:p>
            <a:pPr marL="457200" indent="-457200">
              <a:lnSpc>
                <a:spcPts val="3000"/>
              </a:lnSpc>
              <a:buFont typeface="Arial" panose="020B0604020202020204" pitchFamily="34" charset="0"/>
              <a:buChar char="•"/>
            </a:pPr>
            <a:r>
              <a:rPr lang="en-US" sz="1200" dirty="0" err="1">
                <a:solidFill>
                  <a:srgbClr val="000000"/>
                </a:solidFill>
                <a:latin typeface="Libre Baskerville"/>
              </a:rPr>
              <a:t>Gangwar</a:t>
            </a:r>
            <a:r>
              <a:rPr lang="en-US" sz="1200" dirty="0">
                <a:solidFill>
                  <a:srgbClr val="000000"/>
                </a:solidFill>
                <a:latin typeface="Libre Baskerville"/>
              </a:rPr>
              <a:t>, P., Singh, R., Tripathi, R.P. and Singh, A.K., 2019. Effective solar power harnessing using a few novel solar tree designs and their performance assessment. Energy Sources, Part A: Recovery, Utilization, and Environmental Effects, 41(15), pp.1828-1837. Available at: https://</a:t>
            </a:r>
            <a:r>
              <a:rPr lang="en-US" sz="1200" dirty="0" err="1">
                <a:solidFill>
                  <a:srgbClr val="000000"/>
                </a:solidFill>
                <a:latin typeface="Libre Baskerville"/>
              </a:rPr>
              <a:t>www.researchgate.net</a:t>
            </a:r>
            <a:r>
              <a:rPr lang="en-US" sz="1200" dirty="0">
                <a:solidFill>
                  <a:srgbClr val="000000"/>
                </a:solidFill>
                <a:latin typeface="Libre Baskerville"/>
              </a:rPr>
              <a:t>/profile/Pavan-</a:t>
            </a:r>
            <a:r>
              <a:rPr lang="en-US" sz="1200" dirty="0" err="1">
                <a:solidFill>
                  <a:srgbClr val="000000"/>
                </a:solidFill>
                <a:latin typeface="Libre Baskerville"/>
              </a:rPr>
              <a:t>Gangwar</a:t>
            </a:r>
            <a:r>
              <a:rPr lang="en-US" sz="1200" dirty="0">
                <a:solidFill>
                  <a:srgbClr val="000000"/>
                </a:solidFill>
                <a:latin typeface="Libre Baskerville"/>
              </a:rPr>
              <a:t>/publication/329083086_Effective_solar_power_harnessing_using_a_few_novel_solar_tree_designs_and_their_performance_assessment/links/5cac21ec4585157bd32d2a06/Effective-solar-power-harnessing-using-a-few-novel-solar-tree-designs-and-their-performance-assessment.pdf </a:t>
            </a:r>
          </a:p>
          <a:p>
            <a:pPr marL="457200" indent="-457200">
              <a:lnSpc>
                <a:spcPts val="3000"/>
              </a:lnSpc>
              <a:buFont typeface="Arial" panose="020B0604020202020204" pitchFamily="34" charset="0"/>
              <a:buChar char="•"/>
            </a:pPr>
            <a:r>
              <a:rPr lang="en-US" sz="1200" dirty="0">
                <a:solidFill>
                  <a:srgbClr val="000000"/>
                </a:solidFill>
                <a:latin typeface="Libre Baskerville"/>
              </a:rPr>
              <a:t>Kalam, K.K. and Kalam, K.K., 2020. Market segmentation, targeting and positioning strategy adaptation for the global business of Vodafone Telecommunication Company. International Journal of Research and Innovation in Social Science, 4(6), pp.427-430. [Available at: https://</a:t>
            </a:r>
            <a:r>
              <a:rPr lang="en-US" sz="1200" dirty="0" err="1">
                <a:solidFill>
                  <a:srgbClr val="000000"/>
                </a:solidFill>
                <a:latin typeface="Libre Baskerville"/>
              </a:rPr>
              <a:t>www.researchgate.net</a:t>
            </a:r>
            <a:r>
              <a:rPr lang="en-US" sz="1200" dirty="0">
                <a:solidFill>
                  <a:srgbClr val="000000"/>
                </a:solidFill>
                <a:latin typeface="Libre Baskerville"/>
              </a:rPr>
              <a:t>/profile/Khaled-Kalam-2/publication/342881199_Market_Segmentation_Targeting_and_Positioning_Strategy_Adaptation_for_the_Global_Business_of_Vodafone_Telecommunication_Company/links/5f0b33114585155050a04318/Market-Segmentation-Targeting-and-Positioning-Strategy-Adaptation-for-the-Global-Business-of-Vodafone-Telecommunication-Company.pdf]</a:t>
            </a:r>
          </a:p>
          <a:p>
            <a:pPr marL="457200" indent="-457200">
              <a:lnSpc>
                <a:spcPts val="3000"/>
              </a:lnSpc>
              <a:buFont typeface="Arial" panose="020B0604020202020204" pitchFamily="34" charset="0"/>
              <a:buChar char="•"/>
            </a:pPr>
            <a:r>
              <a:rPr lang="en-US" sz="1200" dirty="0">
                <a:solidFill>
                  <a:srgbClr val="000000"/>
                </a:solidFill>
                <a:latin typeface="Libre Baskerville"/>
              </a:rPr>
              <a:t>Kaleka, A. and Morgan, N.A., 2019. How marketing capabilities and current performance drive strategic intentions in international markets. Industrial Marketing Management, 78, pp.108-121. [Available at: https://</a:t>
            </a:r>
            <a:r>
              <a:rPr lang="en-US" sz="1200" dirty="0" err="1">
                <a:solidFill>
                  <a:srgbClr val="000000"/>
                </a:solidFill>
                <a:latin typeface="Libre Baskerville"/>
              </a:rPr>
              <a:t>www.sciencedirect.com</a:t>
            </a:r>
            <a:r>
              <a:rPr lang="en-US" sz="1200" dirty="0">
                <a:solidFill>
                  <a:srgbClr val="000000"/>
                </a:solidFill>
                <a:latin typeface="Libre Baskerville"/>
              </a:rPr>
              <a:t>/science/article/</a:t>
            </a:r>
            <a:r>
              <a:rPr lang="en-US" sz="1200" dirty="0" err="1">
                <a:solidFill>
                  <a:srgbClr val="000000"/>
                </a:solidFill>
                <a:latin typeface="Libre Baskerville"/>
              </a:rPr>
              <a:t>pii</a:t>
            </a:r>
            <a:r>
              <a:rPr lang="en-US" sz="1200" dirty="0">
                <a:solidFill>
                  <a:srgbClr val="000000"/>
                </a:solidFill>
                <a:latin typeface="Libre Baskerville"/>
              </a:rPr>
              <a:t>/S0019850117301207]</a:t>
            </a:r>
          </a:p>
          <a:p>
            <a:pPr marL="457200" indent="-457200">
              <a:lnSpc>
                <a:spcPts val="3000"/>
              </a:lnSpc>
              <a:buFont typeface="Arial" panose="020B0604020202020204" pitchFamily="34" charset="0"/>
              <a:buChar char="•"/>
            </a:pPr>
            <a:r>
              <a:rPr lang="en-US" sz="1200" dirty="0" err="1">
                <a:solidFill>
                  <a:srgbClr val="000000"/>
                </a:solidFill>
                <a:latin typeface="Libre Baskerville"/>
              </a:rPr>
              <a:t>Meher</a:t>
            </a:r>
            <a:r>
              <a:rPr lang="en-US" sz="1200" dirty="0">
                <a:solidFill>
                  <a:srgbClr val="000000"/>
                </a:solidFill>
                <a:latin typeface="Libre Baskerville"/>
              </a:rPr>
              <a:t>, J.R. and Mishra, R.K., 2022. Examining the role of knowledge sharing on employee performance with a mediating effect of organizational learning. VINE Journal of Information and Knowledge Management Systems, 52(2), pp.205-223. [Available at: https://</a:t>
            </a:r>
            <a:r>
              <a:rPr lang="en-US" sz="1200" dirty="0" err="1">
                <a:solidFill>
                  <a:srgbClr val="000000"/>
                </a:solidFill>
                <a:latin typeface="Libre Baskerville"/>
              </a:rPr>
              <a:t>www.researchgate.net</a:t>
            </a:r>
            <a:r>
              <a:rPr lang="en-US" sz="1200" dirty="0">
                <a:solidFill>
                  <a:srgbClr val="000000"/>
                </a:solidFill>
                <a:latin typeface="Libre Baskerville"/>
              </a:rPr>
              <a:t>/profile/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Freeform 2"/>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4" name="Freeform 4"/>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7" name="Freeform 7"/>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8" name="TextBox 8"/>
          <p:cNvSpPr txBox="1"/>
          <p:nvPr/>
        </p:nvSpPr>
        <p:spPr>
          <a:xfrm>
            <a:off x="3295825" y="495300"/>
            <a:ext cx="11696350" cy="1166986"/>
          </a:xfrm>
          <a:prstGeom prst="rect">
            <a:avLst/>
          </a:prstGeom>
        </p:spPr>
        <p:txBody>
          <a:bodyPr lIns="0" tIns="0" rIns="0" bIns="0" rtlCol="0" anchor="t">
            <a:spAutoFit/>
          </a:bodyPr>
          <a:lstStyle/>
          <a:p>
            <a:pPr algn="ctr">
              <a:lnSpc>
                <a:spcPts val="9060"/>
              </a:lnSpc>
            </a:pPr>
            <a:r>
              <a:rPr lang="en-US" sz="9060" dirty="0">
                <a:solidFill>
                  <a:srgbClr val="000000"/>
                </a:solidFill>
                <a:latin typeface="Yeseva One"/>
              </a:rPr>
              <a:t>References</a:t>
            </a:r>
          </a:p>
        </p:txBody>
      </p:sp>
      <p:sp>
        <p:nvSpPr>
          <p:cNvPr id="9" name="TextBox 9"/>
          <p:cNvSpPr txBox="1"/>
          <p:nvPr/>
        </p:nvSpPr>
        <p:spPr>
          <a:xfrm>
            <a:off x="914400" y="1612421"/>
            <a:ext cx="16230600" cy="8407879"/>
          </a:xfrm>
          <a:prstGeom prst="rect">
            <a:avLst/>
          </a:prstGeom>
        </p:spPr>
        <p:txBody>
          <a:bodyPr wrap="square" lIns="0" tIns="0" rIns="0" bIns="0" rtlCol="0" anchor="t">
            <a:spAutoFit/>
          </a:bodyPr>
          <a:lstStyle/>
          <a:p>
            <a:pPr marL="457200" indent="-457200">
              <a:lnSpc>
                <a:spcPts val="3000"/>
              </a:lnSpc>
              <a:buFont typeface="Arial" panose="020B0604020202020204" pitchFamily="34" charset="0"/>
              <a:buChar char="•"/>
            </a:pPr>
            <a:r>
              <a:rPr lang="en-US" sz="1200" dirty="0">
                <a:solidFill>
                  <a:srgbClr val="000000"/>
                </a:solidFill>
                <a:latin typeface="Libre Baskerville"/>
              </a:rPr>
              <a:t>J-Ranjan-</a:t>
            </a:r>
            <a:r>
              <a:rPr lang="en-US" sz="1200" dirty="0" err="1">
                <a:solidFill>
                  <a:srgbClr val="000000"/>
                </a:solidFill>
                <a:latin typeface="Libre Baskerville"/>
              </a:rPr>
              <a:t>Meher</a:t>
            </a:r>
            <a:r>
              <a:rPr lang="en-US" sz="1200" dirty="0">
                <a:solidFill>
                  <a:srgbClr val="000000"/>
                </a:solidFill>
                <a:latin typeface="Libre Baskerville"/>
              </a:rPr>
              <a:t>/publication/348593020_Examining_the_Role_of_Knowledge_Sharing_on_Employee_Performance_with_a_mediating_effect_of_Organizational_Learning/links/6041c2274585154e8c77fbe9/Examining-the-Role-of-Knowledge-Sharing-on-Employee-Performance-with-a-mediating-effect-of-Organizational-Learning.pdf]</a:t>
            </a:r>
          </a:p>
          <a:p>
            <a:pPr marL="457200" indent="-457200">
              <a:lnSpc>
                <a:spcPts val="3000"/>
              </a:lnSpc>
              <a:buFont typeface="Arial" panose="020B0604020202020204" pitchFamily="34" charset="0"/>
              <a:buChar char="•"/>
            </a:pPr>
            <a:r>
              <a:rPr lang="en-US" sz="1200" dirty="0">
                <a:solidFill>
                  <a:srgbClr val="000000"/>
                </a:solidFill>
                <a:latin typeface="Libre Baskerville"/>
              </a:rPr>
              <a:t>‌</a:t>
            </a:r>
            <a:r>
              <a:rPr lang="en-US" sz="1200" dirty="0" err="1">
                <a:solidFill>
                  <a:srgbClr val="000000"/>
                </a:solidFill>
                <a:latin typeface="Libre Baskerville"/>
              </a:rPr>
              <a:t>Mogy</a:t>
            </a:r>
            <a:r>
              <a:rPr lang="en-US" sz="1200" dirty="0">
                <a:solidFill>
                  <a:srgbClr val="000000"/>
                </a:solidFill>
                <a:latin typeface="Libre Baskerville"/>
              </a:rPr>
              <a:t>, T. and Rabea, D. (2021). An overview of 3D printing technology effect on improving solar photovoltaic systems efficiency of renewable energy. Proceedings of the International Academy of Ecology and Environmental Sciences, [online] 2021(2), pp.52–67. Available at: http://</a:t>
            </a:r>
            <a:r>
              <a:rPr lang="en-US" sz="1200" dirty="0" err="1">
                <a:solidFill>
                  <a:srgbClr val="000000"/>
                </a:solidFill>
                <a:latin typeface="Libre Baskerville"/>
              </a:rPr>
              <a:t>www.iaees.org</a:t>
            </a:r>
            <a:r>
              <a:rPr lang="en-US" sz="1200" dirty="0">
                <a:solidFill>
                  <a:srgbClr val="000000"/>
                </a:solidFill>
                <a:latin typeface="Libre Baskerville"/>
              </a:rPr>
              <a:t>/publications/journals/</a:t>
            </a:r>
            <a:r>
              <a:rPr lang="en-US" sz="1200" dirty="0" err="1">
                <a:solidFill>
                  <a:srgbClr val="000000"/>
                </a:solidFill>
                <a:latin typeface="Libre Baskerville"/>
              </a:rPr>
              <a:t>piaees</a:t>
            </a:r>
            <a:r>
              <a:rPr lang="en-US" sz="1200" dirty="0">
                <a:solidFill>
                  <a:srgbClr val="000000"/>
                </a:solidFill>
                <a:latin typeface="Libre Baskerville"/>
              </a:rPr>
              <a:t>/articles/2021-11(2)/3D-printing-on-improving-solar-photovoltaic-systems-efficiency.pdf.</a:t>
            </a:r>
          </a:p>
          <a:p>
            <a:pPr marL="457200" indent="-457200">
              <a:lnSpc>
                <a:spcPts val="3000"/>
              </a:lnSpc>
              <a:buFont typeface="Arial" panose="020B0604020202020204" pitchFamily="34" charset="0"/>
              <a:buChar char="•"/>
            </a:pPr>
            <a:r>
              <a:rPr lang="en-US" sz="1200" dirty="0" err="1">
                <a:solidFill>
                  <a:srgbClr val="000000"/>
                </a:solidFill>
                <a:latin typeface="Libre Baskerville"/>
              </a:rPr>
              <a:t>Pv</a:t>
            </a:r>
            <a:r>
              <a:rPr lang="en-US" sz="1200" dirty="0">
                <a:solidFill>
                  <a:srgbClr val="000000"/>
                </a:solidFill>
                <a:latin typeface="Libre Baskerville"/>
              </a:rPr>
              <a:t> magazine Australia. (2022). UK startup unveils solar trees for commercial, industrial areas. [online] Available at: https://</a:t>
            </a:r>
            <a:r>
              <a:rPr lang="en-US" sz="1200" dirty="0" err="1">
                <a:solidFill>
                  <a:srgbClr val="000000"/>
                </a:solidFill>
                <a:latin typeface="Libre Baskerville"/>
              </a:rPr>
              <a:t>www.pv</a:t>
            </a:r>
            <a:r>
              <a:rPr lang="en-US" sz="1200" dirty="0">
                <a:solidFill>
                  <a:srgbClr val="000000"/>
                </a:solidFill>
                <a:latin typeface="Libre Baskerville"/>
              </a:rPr>
              <a:t>-magazine-</a:t>
            </a:r>
            <a:r>
              <a:rPr lang="en-US" sz="1200" dirty="0" err="1">
                <a:solidFill>
                  <a:srgbClr val="000000"/>
                </a:solidFill>
                <a:latin typeface="Libre Baskerville"/>
              </a:rPr>
              <a:t>australia.com</a:t>
            </a:r>
            <a:r>
              <a:rPr lang="en-US" sz="1200" dirty="0">
                <a:solidFill>
                  <a:srgbClr val="000000"/>
                </a:solidFill>
                <a:latin typeface="Libre Baskerville"/>
              </a:rPr>
              <a:t>/2022/09/16/</a:t>
            </a:r>
            <a:r>
              <a:rPr lang="en-US" sz="1200" dirty="0" err="1">
                <a:solidFill>
                  <a:srgbClr val="000000"/>
                </a:solidFill>
                <a:latin typeface="Libre Baskerville"/>
              </a:rPr>
              <a:t>uk</a:t>
            </a:r>
            <a:r>
              <a:rPr lang="en-US" sz="1200" dirty="0">
                <a:solidFill>
                  <a:srgbClr val="000000"/>
                </a:solidFill>
                <a:latin typeface="Libre Baskerville"/>
              </a:rPr>
              <a:t>-startup-unveils-solar-trees-for-commercial-industrial-areas/ [Accessed 27 Oct. 2023].</a:t>
            </a:r>
          </a:p>
          <a:p>
            <a:pPr marL="457200" indent="-457200">
              <a:lnSpc>
                <a:spcPts val="3000"/>
              </a:lnSpc>
              <a:buFont typeface="Arial" panose="020B0604020202020204" pitchFamily="34" charset="0"/>
              <a:buChar char="•"/>
            </a:pPr>
            <a:r>
              <a:rPr lang="en-US" sz="1200" dirty="0" err="1">
                <a:solidFill>
                  <a:srgbClr val="000000"/>
                </a:solidFill>
                <a:latin typeface="Libre Baskerville"/>
              </a:rPr>
              <a:t>Rintamäki</a:t>
            </a:r>
            <a:r>
              <a:rPr lang="en-US" sz="1200" dirty="0">
                <a:solidFill>
                  <a:srgbClr val="000000"/>
                </a:solidFill>
                <a:latin typeface="Libre Baskerville"/>
              </a:rPr>
              <a:t>, T. and </a:t>
            </a:r>
            <a:r>
              <a:rPr lang="en-US" sz="1200" dirty="0" err="1">
                <a:solidFill>
                  <a:srgbClr val="000000"/>
                </a:solidFill>
                <a:latin typeface="Libre Baskerville"/>
              </a:rPr>
              <a:t>Saarijärvi</a:t>
            </a:r>
            <a:r>
              <a:rPr lang="en-US" sz="1200" dirty="0">
                <a:solidFill>
                  <a:srgbClr val="000000"/>
                </a:solidFill>
                <a:latin typeface="Libre Baskerville"/>
              </a:rPr>
              <a:t>, H., 2021. An integrative framework for managing customer value propositions. Journal of Business Research, 134, pp.754-764. [Available at: https://</a:t>
            </a:r>
            <a:r>
              <a:rPr lang="en-US" sz="1200" dirty="0" err="1">
                <a:solidFill>
                  <a:srgbClr val="000000"/>
                </a:solidFill>
                <a:latin typeface="Libre Baskerville"/>
              </a:rPr>
              <a:t>www.sciencedirect.com</a:t>
            </a:r>
            <a:r>
              <a:rPr lang="en-US" sz="1200" dirty="0">
                <a:solidFill>
                  <a:srgbClr val="000000"/>
                </a:solidFill>
                <a:latin typeface="Libre Baskerville"/>
              </a:rPr>
              <a:t>/science/article/</a:t>
            </a:r>
            <a:r>
              <a:rPr lang="en-US" sz="1200" dirty="0" err="1">
                <a:solidFill>
                  <a:srgbClr val="000000"/>
                </a:solidFill>
                <a:latin typeface="Libre Baskerville"/>
              </a:rPr>
              <a:t>pii</a:t>
            </a:r>
            <a:r>
              <a:rPr lang="en-US" sz="1200" dirty="0">
                <a:solidFill>
                  <a:srgbClr val="000000"/>
                </a:solidFill>
                <a:latin typeface="Libre Baskerville"/>
              </a:rPr>
              <a:t>/S0148296321003593]</a:t>
            </a:r>
          </a:p>
          <a:p>
            <a:pPr marL="457200" indent="-457200">
              <a:lnSpc>
                <a:spcPts val="3000"/>
              </a:lnSpc>
              <a:buFont typeface="Arial" panose="020B0604020202020204" pitchFamily="34" charset="0"/>
              <a:buChar char="•"/>
            </a:pPr>
            <a:r>
              <a:rPr lang="en-US" sz="1200" dirty="0" err="1">
                <a:solidFill>
                  <a:srgbClr val="000000"/>
                </a:solidFill>
                <a:latin typeface="Libre Baskerville"/>
              </a:rPr>
              <a:t>Rusyani</a:t>
            </a:r>
            <a:r>
              <a:rPr lang="en-US" sz="1200" dirty="0">
                <a:solidFill>
                  <a:srgbClr val="000000"/>
                </a:solidFill>
                <a:latin typeface="Libre Baskerville"/>
              </a:rPr>
              <a:t>, E., </a:t>
            </a:r>
            <a:r>
              <a:rPr lang="en-US" sz="1200" dirty="0" err="1">
                <a:solidFill>
                  <a:srgbClr val="000000"/>
                </a:solidFill>
                <a:latin typeface="Libre Baskerville"/>
              </a:rPr>
              <a:t>Lavuri</a:t>
            </a:r>
            <a:r>
              <a:rPr lang="en-US" sz="1200" dirty="0">
                <a:solidFill>
                  <a:srgbClr val="000000"/>
                </a:solidFill>
                <a:latin typeface="Libre Baskerville"/>
              </a:rPr>
              <a:t>, R. and </a:t>
            </a:r>
            <a:r>
              <a:rPr lang="en-US" sz="1200" dirty="0" err="1">
                <a:solidFill>
                  <a:srgbClr val="000000"/>
                </a:solidFill>
                <a:latin typeface="Libre Baskerville"/>
              </a:rPr>
              <a:t>Gunardi</a:t>
            </a:r>
            <a:r>
              <a:rPr lang="en-US" sz="1200" dirty="0">
                <a:solidFill>
                  <a:srgbClr val="000000"/>
                </a:solidFill>
                <a:latin typeface="Libre Baskerville"/>
              </a:rPr>
              <a:t>, A., 2021. Purchasing eco-sustainable products: Interrelationship between environmental knowledge, environmental concern, green attitude, and perceived behavior. Sustainability, 13(9), p.4601. [Available at: https://</a:t>
            </a:r>
            <a:r>
              <a:rPr lang="en-US" sz="1200" dirty="0" err="1">
                <a:solidFill>
                  <a:srgbClr val="000000"/>
                </a:solidFill>
                <a:latin typeface="Libre Baskerville"/>
              </a:rPr>
              <a:t>www.mdpi.com</a:t>
            </a:r>
            <a:r>
              <a:rPr lang="en-US" sz="1200" dirty="0">
                <a:solidFill>
                  <a:srgbClr val="000000"/>
                </a:solidFill>
                <a:latin typeface="Libre Baskerville"/>
              </a:rPr>
              <a:t>/2071-1050/13/9/4601/pdf]</a:t>
            </a:r>
          </a:p>
          <a:p>
            <a:pPr marL="457200" indent="-457200">
              <a:lnSpc>
                <a:spcPts val="3000"/>
              </a:lnSpc>
              <a:buFont typeface="Arial" panose="020B0604020202020204" pitchFamily="34" charset="0"/>
              <a:buChar char="•"/>
            </a:pPr>
            <a:r>
              <a:rPr lang="en-US" sz="1200" dirty="0">
                <a:solidFill>
                  <a:srgbClr val="000000"/>
                </a:solidFill>
                <a:latin typeface="Libre Baskerville"/>
              </a:rPr>
              <a:t>Silvia, S., 2019. The importance of social media and digital marketing to attract millennials’ behavior as a consumer. Marketing, 4(2), pp.7-10. [Available at: https://</a:t>
            </a:r>
            <a:r>
              <a:rPr lang="en-US" sz="1200" dirty="0" err="1">
                <a:solidFill>
                  <a:srgbClr val="000000"/>
                </a:solidFill>
                <a:latin typeface="Libre Baskerville"/>
              </a:rPr>
              <a:t>www.researchgate.net</a:t>
            </a:r>
            <a:r>
              <a:rPr lang="en-US" sz="1200" dirty="0">
                <a:solidFill>
                  <a:srgbClr val="000000"/>
                </a:solidFill>
                <a:latin typeface="Libre Baskerville"/>
              </a:rPr>
              <a:t>/profile/Sarah-Silvia/publication/335517333_The_Importance_of_Social_Media_and_Digital_Marketing_to_Attract_Millennials'_Behavior_as_a_Consumer/links/5d70be2d4585151ee49e5ace/The-Importance-of-Social-Media-and-Digital-Marketing-to-Attract-Millennials-Behavior-as-a-Consumer.pdf]</a:t>
            </a:r>
          </a:p>
          <a:p>
            <a:pPr marL="457200" indent="-457200">
              <a:lnSpc>
                <a:spcPts val="3000"/>
              </a:lnSpc>
              <a:buFont typeface="Arial" panose="020B0604020202020204" pitchFamily="34" charset="0"/>
              <a:buChar char="•"/>
            </a:pPr>
            <a:r>
              <a:rPr lang="en-US" sz="1200" dirty="0" err="1">
                <a:solidFill>
                  <a:srgbClr val="000000"/>
                </a:solidFill>
                <a:latin typeface="Libre Baskerville"/>
              </a:rPr>
              <a:t>Un.org</a:t>
            </a:r>
            <a:r>
              <a:rPr lang="en-US" sz="1200" dirty="0">
                <a:solidFill>
                  <a:srgbClr val="000000"/>
                </a:solidFill>
                <a:latin typeface="Libre Baskerville"/>
              </a:rPr>
              <a:t> (2023). Renewable energy – powering a safer future | United Nations. United Nations; United Nations. https://</a:t>
            </a:r>
            <a:r>
              <a:rPr lang="en-US" sz="1200" dirty="0" err="1">
                <a:solidFill>
                  <a:srgbClr val="000000"/>
                </a:solidFill>
                <a:latin typeface="Libre Baskerville"/>
              </a:rPr>
              <a:t>www.un.org</a:t>
            </a:r>
            <a:r>
              <a:rPr lang="en-US" sz="1200" dirty="0">
                <a:solidFill>
                  <a:srgbClr val="000000"/>
                </a:solidFill>
                <a:latin typeface="Libre Baskerville"/>
              </a:rPr>
              <a:t>/</a:t>
            </a:r>
            <a:r>
              <a:rPr lang="en-US" sz="1200" dirty="0" err="1">
                <a:solidFill>
                  <a:srgbClr val="000000"/>
                </a:solidFill>
                <a:latin typeface="Libre Baskerville"/>
              </a:rPr>
              <a:t>en</a:t>
            </a:r>
            <a:r>
              <a:rPr lang="en-US" sz="1200" dirty="0">
                <a:solidFill>
                  <a:srgbClr val="000000"/>
                </a:solidFill>
                <a:latin typeface="Libre Baskerville"/>
              </a:rPr>
              <a:t>/</a:t>
            </a:r>
            <a:r>
              <a:rPr lang="en-US" sz="1200" dirty="0" err="1">
                <a:solidFill>
                  <a:srgbClr val="000000"/>
                </a:solidFill>
                <a:latin typeface="Libre Baskerville"/>
              </a:rPr>
              <a:t>climatechange</a:t>
            </a:r>
            <a:r>
              <a:rPr lang="en-US" sz="1200" dirty="0">
                <a:solidFill>
                  <a:srgbClr val="000000"/>
                </a:solidFill>
                <a:latin typeface="Libre Baskerville"/>
              </a:rPr>
              <a:t>/raising-ambition/renewable-energy</a:t>
            </a:r>
          </a:p>
          <a:p>
            <a:pPr marL="457200" indent="-457200">
              <a:lnSpc>
                <a:spcPts val="3000"/>
              </a:lnSpc>
              <a:buFont typeface="Arial" panose="020B0604020202020204" pitchFamily="34" charset="0"/>
              <a:buChar char="•"/>
            </a:pPr>
            <a:r>
              <a:rPr lang="en-US" sz="1200" dirty="0">
                <a:solidFill>
                  <a:srgbClr val="000000"/>
                </a:solidFill>
                <a:latin typeface="Libre Baskerville"/>
              </a:rPr>
              <a:t>Utilities Middle East. (2021). The rise of 3D printed solar energy trees - Utilities Middle East. [online] Available at: https://</a:t>
            </a:r>
            <a:r>
              <a:rPr lang="en-US" sz="1200" dirty="0" err="1">
                <a:solidFill>
                  <a:srgbClr val="000000"/>
                </a:solidFill>
                <a:latin typeface="Libre Baskerville"/>
              </a:rPr>
              <a:t>www.utilities-me.com</a:t>
            </a:r>
            <a:r>
              <a:rPr lang="en-US" sz="1200" dirty="0">
                <a:solidFill>
                  <a:srgbClr val="000000"/>
                </a:solidFill>
                <a:latin typeface="Libre Baskerville"/>
              </a:rPr>
              <a:t>/news/the-rise-of-3d-printed-solar-energy-trees [Accessed 27 Oct. 2023].</a:t>
            </a:r>
          </a:p>
          <a:p>
            <a:pPr marL="457200" indent="-457200">
              <a:lnSpc>
                <a:spcPts val="3000"/>
              </a:lnSpc>
              <a:buFont typeface="Arial" panose="020B0604020202020204" pitchFamily="34" charset="0"/>
              <a:buChar char="•"/>
            </a:pPr>
            <a:r>
              <a:rPr lang="en-US" sz="1200" dirty="0" err="1">
                <a:solidFill>
                  <a:srgbClr val="000000"/>
                </a:solidFill>
                <a:latin typeface="Libre Baskerville"/>
              </a:rPr>
              <a:t>Wallaaldin</a:t>
            </a:r>
            <a:r>
              <a:rPr lang="en-US" sz="1200" dirty="0">
                <a:solidFill>
                  <a:srgbClr val="000000"/>
                </a:solidFill>
                <a:latin typeface="Libre Baskerville"/>
              </a:rPr>
              <a:t> </a:t>
            </a:r>
            <a:r>
              <a:rPr lang="en-US" sz="1200" dirty="0" err="1">
                <a:solidFill>
                  <a:srgbClr val="000000"/>
                </a:solidFill>
                <a:latin typeface="Libre Baskerville"/>
              </a:rPr>
              <a:t>Eltayeb</a:t>
            </a:r>
            <a:r>
              <a:rPr lang="en-US" sz="1200" dirty="0">
                <a:solidFill>
                  <a:srgbClr val="000000"/>
                </a:solidFill>
                <a:latin typeface="Libre Baskerville"/>
              </a:rPr>
              <a:t>, </a:t>
            </a:r>
            <a:r>
              <a:rPr lang="en-US" sz="1200" dirty="0" err="1">
                <a:solidFill>
                  <a:srgbClr val="000000"/>
                </a:solidFill>
                <a:latin typeface="Libre Baskerville"/>
              </a:rPr>
              <a:t>Jarupula</a:t>
            </a:r>
            <a:r>
              <a:rPr lang="en-US" sz="1200" dirty="0">
                <a:solidFill>
                  <a:srgbClr val="000000"/>
                </a:solidFill>
                <a:latin typeface="Libre Baskerville"/>
              </a:rPr>
              <a:t> </a:t>
            </a:r>
            <a:r>
              <a:rPr lang="en-US" sz="1200" dirty="0" err="1">
                <a:solidFill>
                  <a:srgbClr val="000000"/>
                </a:solidFill>
                <a:latin typeface="Libre Baskerville"/>
              </a:rPr>
              <a:t>Somlal</a:t>
            </a:r>
            <a:r>
              <a:rPr lang="en-US" sz="1200" dirty="0">
                <a:solidFill>
                  <a:srgbClr val="000000"/>
                </a:solidFill>
                <a:latin typeface="Libre Baskerville"/>
              </a:rPr>
              <a:t>, Kumar, S. and S. </a:t>
            </a:r>
            <a:r>
              <a:rPr lang="en-US" sz="1200" dirty="0" err="1">
                <a:solidFill>
                  <a:srgbClr val="000000"/>
                </a:solidFill>
                <a:latin typeface="Libre Baskerville"/>
              </a:rPr>
              <a:t>Koteswara</a:t>
            </a:r>
            <a:r>
              <a:rPr lang="en-US" sz="1200" dirty="0">
                <a:solidFill>
                  <a:srgbClr val="000000"/>
                </a:solidFill>
                <a:latin typeface="Libre Baskerville"/>
              </a:rPr>
              <a:t> Rao (2023). Design and analysis of a solar-wind hybrid renewable energy tree. Results in Engineering, [online] 17, pp.100958–100958. </a:t>
            </a:r>
            <a:r>
              <a:rPr lang="en-US" sz="1200" dirty="0" err="1">
                <a:solidFill>
                  <a:srgbClr val="000000"/>
                </a:solidFill>
                <a:latin typeface="Libre Baskerville"/>
              </a:rPr>
              <a:t>doi:https</a:t>
            </a:r>
            <a:r>
              <a:rPr lang="en-US" sz="1200" dirty="0">
                <a:solidFill>
                  <a:srgbClr val="000000"/>
                </a:solidFill>
                <a:latin typeface="Libre Baskerville"/>
              </a:rPr>
              <a:t>://</a:t>
            </a:r>
            <a:r>
              <a:rPr lang="en-US" sz="1200" dirty="0" err="1">
                <a:solidFill>
                  <a:srgbClr val="000000"/>
                </a:solidFill>
                <a:latin typeface="Libre Baskerville"/>
              </a:rPr>
              <a:t>doi.org</a:t>
            </a:r>
            <a:r>
              <a:rPr lang="en-US" sz="1200" dirty="0">
                <a:solidFill>
                  <a:srgbClr val="000000"/>
                </a:solidFill>
                <a:latin typeface="Libre Baskerville"/>
              </a:rPr>
              <a:t>/10.1016/j.rineng.2023.100958.</a:t>
            </a:r>
          </a:p>
          <a:p>
            <a:pPr marL="457200" indent="-457200">
              <a:lnSpc>
                <a:spcPts val="3000"/>
              </a:lnSpc>
              <a:buFont typeface="Arial" panose="020B0604020202020204" pitchFamily="34" charset="0"/>
              <a:buChar char="•"/>
            </a:pPr>
            <a:r>
              <a:rPr lang="en-US" sz="1200" dirty="0">
                <a:solidFill>
                  <a:srgbClr val="000000"/>
                </a:solidFill>
                <a:latin typeface="Libre Baskerville"/>
              </a:rPr>
              <a:t>Zhang, X. and Yousaf, H.A.U., 2020. Green supply chain coordination considering government intervention, green investment, and customer green preferences in the petroleum industry. Journal of Cleaner Production, 246, p.118984. [Available at: https://</a:t>
            </a:r>
            <a:r>
              <a:rPr lang="en-US" sz="1200" dirty="0" err="1">
                <a:solidFill>
                  <a:srgbClr val="000000"/>
                </a:solidFill>
                <a:latin typeface="Libre Baskerville"/>
              </a:rPr>
              <a:t>www.academia.edu</a:t>
            </a:r>
            <a:r>
              <a:rPr lang="en-US" sz="1200" dirty="0">
                <a:solidFill>
                  <a:srgbClr val="000000"/>
                </a:solidFill>
                <a:latin typeface="Libre Baskerville"/>
              </a:rPr>
              <a:t>/download/63208291/My_First_Paper20200505-24241-nsk21e.pdf]</a:t>
            </a:r>
          </a:p>
        </p:txBody>
      </p:sp>
    </p:spTree>
    <p:extLst>
      <p:ext uri="{BB962C8B-B14F-4D97-AF65-F5344CB8AC3E}">
        <p14:creationId xmlns:p14="http://schemas.microsoft.com/office/powerpoint/2010/main" val="7019341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DAD5D1"/>
        </a:solidFill>
        <a:effectLst/>
      </p:bgPr>
    </p:bg>
    <p:spTree>
      <p:nvGrpSpPr>
        <p:cNvPr id="1" name=""/>
        <p:cNvGrpSpPr/>
        <p:nvPr/>
      </p:nvGrpSpPr>
      <p:grpSpPr>
        <a:xfrm>
          <a:off x="0" y="0"/>
          <a:ext cx="0" cy="0"/>
          <a:chOff x="0" y="0"/>
          <a:chExt cx="0" cy="0"/>
        </a:xfrm>
      </p:grpSpPr>
      <p:sp>
        <p:nvSpPr>
          <p:cNvPr id="2" name="TextBox 2"/>
          <p:cNvSpPr txBox="1"/>
          <p:nvPr/>
        </p:nvSpPr>
        <p:spPr>
          <a:xfrm>
            <a:off x="3283182" y="3632200"/>
            <a:ext cx="11721636" cy="3251201"/>
          </a:xfrm>
          <a:prstGeom prst="rect">
            <a:avLst/>
          </a:prstGeom>
        </p:spPr>
        <p:txBody>
          <a:bodyPr lIns="0" tIns="0" rIns="0" bIns="0" rtlCol="0" anchor="t">
            <a:spAutoFit/>
          </a:bodyPr>
          <a:lstStyle/>
          <a:p>
            <a:pPr algn="ctr">
              <a:lnSpc>
                <a:spcPts val="12500"/>
              </a:lnSpc>
            </a:pPr>
            <a:r>
              <a:rPr lang="en-US" sz="12500">
                <a:solidFill>
                  <a:srgbClr val="000000"/>
                </a:solidFill>
                <a:latin typeface="Yeseva One"/>
              </a:rPr>
              <a:t>Thank</a:t>
            </a:r>
          </a:p>
          <a:p>
            <a:pPr algn="ctr">
              <a:lnSpc>
                <a:spcPts val="12500"/>
              </a:lnSpc>
            </a:pPr>
            <a:r>
              <a:rPr lang="en-US" sz="12500">
                <a:solidFill>
                  <a:srgbClr val="000000"/>
                </a:solidFill>
                <a:latin typeface="Yeseva One"/>
              </a:rPr>
              <a:t>You</a:t>
            </a:r>
          </a:p>
        </p:txBody>
      </p:sp>
      <p:sp>
        <p:nvSpPr>
          <p:cNvPr id="3" name="Freeform 3"/>
          <p:cNvSpPr/>
          <p:nvPr/>
        </p:nvSpPr>
        <p:spPr>
          <a:xfrm>
            <a:off x="12610204" y="-571500"/>
            <a:ext cx="6626483" cy="5715000"/>
          </a:xfrm>
          <a:custGeom>
            <a:avLst/>
            <a:gdLst/>
            <a:ahLst/>
            <a:cxnLst/>
            <a:rect l="l" t="t" r="r" b="b"/>
            <a:pathLst>
              <a:path w="6626483" h="5715000">
                <a:moveTo>
                  <a:pt x="0" y="0"/>
                </a:moveTo>
                <a:lnTo>
                  <a:pt x="6626483" y="0"/>
                </a:lnTo>
                <a:lnTo>
                  <a:pt x="6626483" y="5715000"/>
                </a:lnTo>
                <a:lnTo>
                  <a:pt x="0" y="5715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Freeform 4"/>
          <p:cNvSpPr/>
          <p:nvPr/>
        </p:nvSpPr>
        <p:spPr>
          <a:xfrm rot="-1266137">
            <a:off x="-1277219" y="5897732"/>
            <a:ext cx="5210769" cy="6721137"/>
          </a:xfrm>
          <a:custGeom>
            <a:avLst/>
            <a:gdLst/>
            <a:ahLst/>
            <a:cxnLst/>
            <a:rect l="l" t="t" r="r" b="b"/>
            <a:pathLst>
              <a:path w="5210769" h="6721137">
                <a:moveTo>
                  <a:pt x="0" y="0"/>
                </a:moveTo>
                <a:lnTo>
                  <a:pt x="5210769" y="0"/>
                </a:lnTo>
                <a:lnTo>
                  <a:pt x="5210769" y="6721136"/>
                </a:lnTo>
                <a:lnTo>
                  <a:pt x="0" y="672113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5" name="Freeform 5"/>
          <p:cNvSpPr/>
          <p:nvPr/>
        </p:nvSpPr>
        <p:spPr>
          <a:xfrm rot="-5569636">
            <a:off x="779619" y="-2269556"/>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7" name="TextBox 7"/>
          <p:cNvSpPr txBox="1"/>
          <p:nvPr/>
        </p:nvSpPr>
        <p:spPr>
          <a:xfrm>
            <a:off x="3283182" y="8858250"/>
            <a:ext cx="11721636" cy="923330"/>
          </a:xfrm>
          <a:prstGeom prst="rect">
            <a:avLst/>
          </a:prstGeom>
        </p:spPr>
        <p:txBody>
          <a:bodyPr lIns="0" tIns="0" rIns="0" bIns="0" rtlCol="0" anchor="t">
            <a:spAutoFit/>
          </a:bodyPr>
          <a:lstStyle/>
          <a:p>
            <a:pPr algn="ctr"/>
            <a:r>
              <a:rPr lang="en-US" sz="3000" dirty="0">
                <a:solidFill>
                  <a:srgbClr val="000000"/>
                </a:solidFill>
                <a:latin typeface="Libre Baskerville"/>
              </a:rPr>
              <a:t>MUHAMMED SHAMSHAD MANNINGACHALI </a:t>
            </a:r>
          </a:p>
          <a:p>
            <a:pPr algn="ctr"/>
            <a:r>
              <a:rPr lang="en-US" sz="3000" dirty="0">
                <a:solidFill>
                  <a:srgbClr val="000000"/>
                </a:solidFill>
                <a:latin typeface="Libre Baskerville"/>
              </a:rPr>
              <a:t>Student ID:2243411</a:t>
            </a:r>
          </a:p>
        </p:txBody>
      </p:sp>
      <p:sp>
        <p:nvSpPr>
          <p:cNvPr id="8" name="Freeform 8"/>
          <p:cNvSpPr/>
          <p:nvPr/>
        </p:nvSpPr>
        <p:spPr>
          <a:xfrm rot="-3755510">
            <a:off x="14637629" y="5499669"/>
            <a:ext cx="4096053" cy="7060062"/>
          </a:xfrm>
          <a:custGeom>
            <a:avLst/>
            <a:gdLst/>
            <a:ahLst/>
            <a:cxnLst/>
            <a:rect l="l" t="t" r="r" b="b"/>
            <a:pathLst>
              <a:path w="4096053" h="7060062">
                <a:moveTo>
                  <a:pt x="0" y="0"/>
                </a:moveTo>
                <a:lnTo>
                  <a:pt x="4096053" y="0"/>
                </a:lnTo>
                <a:lnTo>
                  <a:pt x="4096053" y="7060062"/>
                </a:lnTo>
                <a:lnTo>
                  <a:pt x="0" y="7060062"/>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TotalTime>
  <Words>2928</Words>
  <Application>Microsoft Macintosh PowerPoint</Application>
  <PresentationFormat>Custom</PresentationFormat>
  <Paragraphs>200</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Yeseva One</vt:lpstr>
      <vt:lpstr>Courier New</vt:lpstr>
      <vt:lpstr>Bookman Old Style</vt:lpstr>
      <vt:lpstr>Arial</vt:lpstr>
      <vt:lpstr>Libre Baskerville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 Sand Minimalist Modern Thesis Defense Presentation</dc:title>
  <cp:lastModifiedBy>Cheryl Denis</cp:lastModifiedBy>
  <cp:revision>3</cp:revision>
  <dcterms:created xsi:type="dcterms:W3CDTF">2006-08-16T00:00:00Z</dcterms:created>
  <dcterms:modified xsi:type="dcterms:W3CDTF">2023-11-13T13:04:34Z</dcterms:modified>
  <dc:identifier>DAF0CGq4uNc</dc:identifier>
</cp:coreProperties>
</file>