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rogan Bodman" initials="BB" lastIdx="1" clrIdx="0">
    <p:extLst>
      <p:ext uri="{19B8F6BF-5375-455C-9EA6-DF929625EA0E}">
        <p15:presenceInfo xmlns:p15="http://schemas.microsoft.com/office/powerpoint/2012/main" userId="Brogan Bodma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D9F4D6-F310-4D93-B49D-A0211245BEBB}" type="datetimeFigureOut">
              <a:rPr lang="en-GB" smtClean="0"/>
              <a:t>10/04/2019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4593140-72D8-4782-9332-136CC5F69611}" type="slidenum">
              <a:rPr lang="en-GB" smtClean="0"/>
              <a:t>‹#›</a:t>
            </a:fld>
            <a:endParaRPr lang="en-GB"/>
          </a:p>
        </p:txBody>
      </p:sp>
    </p:spTree>
    <p:extLst>
      <p:ext uri="{BB962C8B-B14F-4D97-AF65-F5344CB8AC3E}">
        <p14:creationId xmlns:p14="http://schemas.microsoft.com/office/powerpoint/2010/main" val="31903033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types-of-school/state-boarding-schools"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ummerhillschool.co.uk/an-overview.php"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teinerwaldorf.org/steiner-education/what-is-steiner-education/"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sites.google.com/site/philosophiesofeducation206/home/change-the-banner"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anthroposophy.org.uk/"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www.rudolfsteiner.org/initiative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Gov.UK, </a:t>
            </a:r>
            <a:r>
              <a:rPr lang="en-GB" i="1" dirty="0"/>
              <a:t>Types of School</a:t>
            </a:r>
            <a:r>
              <a:rPr lang="en-GB" i="0" dirty="0"/>
              <a:t> (no date), &lt;</a:t>
            </a:r>
            <a:r>
              <a:rPr lang="en-GB" dirty="0">
                <a:hlinkClick r:id="rId3"/>
              </a:rPr>
              <a:t>https://www.gov.uk/types-of-school/state-boarding-schools</a:t>
            </a:r>
            <a:r>
              <a:rPr lang="en-GB" dirty="0"/>
              <a:t>&gt; [accessed 9/4/2019]</a:t>
            </a:r>
          </a:p>
        </p:txBody>
      </p:sp>
      <p:sp>
        <p:nvSpPr>
          <p:cNvPr id="4" name="Slide Number Placeholder 3"/>
          <p:cNvSpPr>
            <a:spLocks noGrp="1"/>
          </p:cNvSpPr>
          <p:nvPr>
            <p:ph type="sldNum" sz="quarter" idx="5"/>
          </p:nvPr>
        </p:nvSpPr>
        <p:spPr/>
        <p:txBody>
          <a:bodyPr/>
          <a:lstStyle/>
          <a:p>
            <a:fld id="{04593140-72D8-4782-9332-136CC5F69611}" type="slidenum">
              <a:rPr lang="en-GB" smtClean="0"/>
              <a:t>2</a:t>
            </a:fld>
            <a:endParaRPr lang="en-GB"/>
          </a:p>
        </p:txBody>
      </p:sp>
    </p:spTree>
    <p:extLst>
      <p:ext uri="{BB962C8B-B14F-4D97-AF65-F5344CB8AC3E}">
        <p14:creationId xmlns:p14="http://schemas.microsoft.com/office/powerpoint/2010/main" val="2643568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Summerhill school, </a:t>
            </a:r>
            <a:r>
              <a:rPr lang="en-GB" i="1" dirty="0"/>
              <a:t>About Summerhill </a:t>
            </a:r>
            <a:r>
              <a:rPr lang="en-GB" i="0" dirty="0"/>
              <a:t>(no date), &lt;</a:t>
            </a:r>
            <a:r>
              <a:rPr lang="en-GB" dirty="0">
                <a:hlinkClick r:id="rId3"/>
              </a:rPr>
              <a:t>http://www.summerhillschool.co.uk/an-overview.php</a:t>
            </a:r>
            <a:r>
              <a:rPr lang="en-GB" dirty="0"/>
              <a:t>&gt; [accessed 9/4/2019]</a:t>
            </a:r>
          </a:p>
        </p:txBody>
      </p:sp>
      <p:sp>
        <p:nvSpPr>
          <p:cNvPr id="4" name="Slide Number Placeholder 3"/>
          <p:cNvSpPr>
            <a:spLocks noGrp="1"/>
          </p:cNvSpPr>
          <p:nvPr>
            <p:ph type="sldNum" sz="quarter" idx="5"/>
          </p:nvPr>
        </p:nvSpPr>
        <p:spPr/>
        <p:txBody>
          <a:bodyPr/>
          <a:lstStyle/>
          <a:p>
            <a:fld id="{04593140-72D8-4782-9332-136CC5F69611}" type="slidenum">
              <a:rPr lang="en-GB" smtClean="0"/>
              <a:t>3</a:t>
            </a:fld>
            <a:endParaRPr lang="en-GB"/>
          </a:p>
        </p:txBody>
      </p:sp>
    </p:spTree>
    <p:extLst>
      <p:ext uri="{BB962C8B-B14F-4D97-AF65-F5344CB8AC3E}">
        <p14:creationId xmlns:p14="http://schemas.microsoft.com/office/powerpoint/2010/main" val="3201349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Steiner Waldorf Education, </a:t>
            </a:r>
            <a:r>
              <a:rPr lang="en-GB" i="1" dirty="0"/>
              <a:t>What is Steiner Education? </a:t>
            </a:r>
            <a:r>
              <a:rPr lang="en-GB" i="0" dirty="0"/>
              <a:t>(no date), &lt;</a:t>
            </a:r>
            <a:r>
              <a:rPr lang="en-GB" dirty="0">
                <a:hlinkClick r:id="rId3"/>
              </a:rPr>
              <a:t>https://www.steinerwaldorf.org/steiner-education/what-is-steiner-education/</a:t>
            </a:r>
            <a:r>
              <a:rPr lang="en-GB" dirty="0"/>
              <a:t>&gt; [accessed 9/4/2019]</a:t>
            </a:r>
          </a:p>
        </p:txBody>
      </p:sp>
      <p:sp>
        <p:nvSpPr>
          <p:cNvPr id="4" name="Slide Number Placeholder 3"/>
          <p:cNvSpPr>
            <a:spLocks noGrp="1"/>
          </p:cNvSpPr>
          <p:nvPr>
            <p:ph type="sldNum" sz="quarter" idx="5"/>
          </p:nvPr>
        </p:nvSpPr>
        <p:spPr/>
        <p:txBody>
          <a:bodyPr/>
          <a:lstStyle/>
          <a:p>
            <a:fld id="{04593140-72D8-4782-9332-136CC5F69611}" type="slidenum">
              <a:rPr lang="en-GB" smtClean="0"/>
              <a:t>4</a:t>
            </a:fld>
            <a:endParaRPr lang="en-GB"/>
          </a:p>
        </p:txBody>
      </p:sp>
    </p:spTree>
    <p:extLst>
      <p:ext uri="{BB962C8B-B14F-4D97-AF65-F5344CB8AC3E}">
        <p14:creationId xmlns:p14="http://schemas.microsoft.com/office/powerpoint/2010/main" val="8995668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Philosophies of Education, </a:t>
            </a:r>
            <a:r>
              <a:rPr lang="en-GB" i="1" dirty="0"/>
              <a:t>A.S. NEILL</a:t>
            </a:r>
            <a:r>
              <a:rPr lang="en-GB" i="0" dirty="0"/>
              <a:t> (no date), &lt;</a:t>
            </a:r>
            <a:r>
              <a:rPr lang="en-GB" dirty="0">
                <a:hlinkClick r:id="rId3"/>
              </a:rPr>
              <a:t>https://sites.google.com/site/philosophiesofeducation206/home/change-the-banner</a:t>
            </a:r>
            <a:r>
              <a:rPr lang="en-GB" dirty="0"/>
              <a:t>&gt; [accessed 10/4/2019]</a:t>
            </a:r>
          </a:p>
        </p:txBody>
      </p:sp>
      <p:sp>
        <p:nvSpPr>
          <p:cNvPr id="4" name="Slide Number Placeholder 3"/>
          <p:cNvSpPr>
            <a:spLocks noGrp="1"/>
          </p:cNvSpPr>
          <p:nvPr>
            <p:ph type="sldNum" sz="quarter" idx="5"/>
          </p:nvPr>
        </p:nvSpPr>
        <p:spPr/>
        <p:txBody>
          <a:bodyPr/>
          <a:lstStyle/>
          <a:p>
            <a:fld id="{04593140-72D8-4782-9332-136CC5F69611}" type="slidenum">
              <a:rPr lang="en-GB" smtClean="0"/>
              <a:t>5</a:t>
            </a:fld>
            <a:endParaRPr lang="en-GB"/>
          </a:p>
        </p:txBody>
      </p:sp>
    </p:spTree>
    <p:extLst>
      <p:ext uri="{BB962C8B-B14F-4D97-AF65-F5344CB8AC3E}">
        <p14:creationId xmlns:p14="http://schemas.microsoft.com/office/powerpoint/2010/main" val="2960491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Anthroposophy, </a:t>
            </a:r>
            <a:r>
              <a:rPr lang="en-GB" i="1" dirty="0"/>
              <a:t>About Rudolf Steiner</a:t>
            </a:r>
            <a:r>
              <a:rPr lang="en-GB" i="0" dirty="0"/>
              <a:t> (2019), &lt;</a:t>
            </a:r>
            <a:r>
              <a:rPr lang="en-GB" dirty="0">
                <a:hlinkClick r:id="rId3"/>
              </a:rPr>
              <a:t>https://www.anthroposophy.org.uk/</a:t>
            </a:r>
            <a:r>
              <a:rPr lang="en-GB" dirty="0"/>
              <a:t>&gt; [accessed 10/4/2019]</a:t>
            </a:r>
          </a:p>
          <a:p>
            <a:r>
              <a:rPr lang="en-GB" dirty="0"/>
              <a:t>Rudolf Steiner, </a:t>
            </a:r>
            <a:r>
              <a:rPr lang="en-GB" i="1" dirty="0"/>
              <a:t>Initiatives</a:t>
            </a:r>
            <a:r>
              <a:rPr lang="en-GB" i="0" dirty="0"/>
              <a:t> (2019), &lt;</a:t>
            </a:r>
            <a:r>
              <a:rPr lang="en-GB" dirty="0">
                <a:hlinkClick r:id="rId4"/>
              </a:rPr>
              <a:t>https://www.rudolfsteiner.org/initiatives/</a:t>
            </a:r>
            <a:r>
              <a:rPr lang="en-GB" dirty="0"/>
              <a:t> &gt; [accessed 10/4/2019]</a:t>
            </a:r>
          </a:p>
        </p:txBody>
      </p:sp>
      <p:sp>
        <p:nvSpPr>
          <p:cNvPr id="4" name="Slide Number Placeholder 3"/>
          <p:cNvSpPr>
            <a:spLocks noGrp="1"/>
          </p:cNvSpPr>
          <p:nvPr>
            <p:ph type="sldNum" sz="quarter" idx="5"/>
          </p:nvPr>
        </p:nvSpPr>
        <p:spPr/>
        <p:txBody>
          <a:bodyPr/>
          <a:lstStyle/>
          <a:p>
            <a:fld id="{04593140-72D8-4782-9332-136CC5F69611}" type="slidenum">
              <a:rPr lang="en-GB" smtClean="0"/>
              <a:t>6</a:t>
            </a:fld>
            <a:endParaRPr lang="en-GB"/>
          </a:p>
        </p:txBody>
      </p:sp>
    </p:spTree>
    <p:extLst>
      <p:ext uri="{BB962C8B-B14F-4D97-AF65-F5344CB8AC3E}">
        <p14:creationId xmlns:p14="http://schemas.microsoft.com/office/powerpoint/2010/main" val="2726283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17BDC08D-ED52-4235-ABD8-2339EA87FBDB}" type="datetimeFigureOut">
              <a:rPr lang="en-GB" smtClean="0"/>
              <a:t>10/04/2019</a:t>
            </a:fld>
            <a:endParaRPr lang="en-GB"/>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GB"/>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D268D0D5-D8F0-4B56-AD78-580197B24F1C}" type="slidenum">
              <a:rPr lang="en-GB" smtClean="0"/>
              <a:t>‹#›</a:t>
            </a:fld>
            <a:endParaRPr lang="en-GB"/>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34103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DC08D-ED52-4235-ABD8-2339EA87FBDB}" type="datetimeFigureOut">
              <a:rPr lang="en-GB" smtClean="0"/>
              <a:t>10/04/2019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2197023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17BDC08D-ED52-4235-ABD8-2339EA87FBDB}" type="datetimeFigureOut">
              <a:rPr lang="en-GB" smtClean="0"/>
              <a:t>10/04/2019</a:t>
            </a:fld>
            <a:endParaRPr lang="en-GB"/>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GB"/>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D268D0D5-D8F0-4B56-AD78-580197B24F1C}" type="slidenum">
              <a:rPr lang="en-GB" smtClean="0"/>
              <a:t>‹#›</a:t>
            </a:fld>
            <a:endParaRPr lang="en-GB"/>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81127112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BDC08D-ED52-4235-ABD8-2339EA87FBDB}" type="datetimeFigureOut">
              <a:rPr lang="en-GB" smtClean="0"/>
              <a:t>10/04/2019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3522674470"/>
      </p:ext>
    </p:extLst>
  </p:cSld>
  <p:clrMapOvr>
    <a:masterClrMapping/>
  </p:clrMapOvr>
  <p:extLst mod="1">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BDC08D-ED52-4235-ABD8-2339EA87FBDB}" type="datetimeFigureOut">
              <a:rPr lang="en-GB" smtClean="0"/>
              <a:t>10/04/2019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1829466829"/>
      </p:ext>
    </p:extLst>
  </p:cSld>
  <p:clrMapOvr>
    <a:masterClrMapping/>
  </p:clrMapOvr>
  <p:extLst mod="1">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BDC08D-ED52-4235-ABD8-2339EA87FBDB}" type="datetimeFigureOut">
              <a:rPr lang="en-GB" smtClean="0"/>
              <a:t>10/04/2019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4136912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BDC08D-ED52-4235-ABD8-2339EA87FBDB}" type="datetimeFigureOut">
              <a:rPr lang="en-GB" smtClean="0"/>
              <a:t>10/04/2019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21558913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17BDC08D-ED52-4235-ABD8-2339EA87FBDB}" type="datetimeFigureOut">
              <a:rPr lang="en-GB" smtClean="0"/>
              <a:t>10/04/2019</a:t>
            </a:fld>
            <a:endParaRPr lang="en-GB"/>
          </a:p>
        </p:txBody>
      </p:sp>
      <p:sp>
        <p:nvSpPr>
          <p:cNvPr id="6" name="Footer Placeholder 5"/>
          <p:cNvSpPr>
            <a:spLocks noGrp="1"/>
          </p:cNvSpPr>
          <p:nvPr>
            <p:ph type="ftr" sz="quarter" idx="11"/>
          </p:nvPr>
        </p:nvSpPr>
        <p:spPr>
          <a:xfrm>
            <a:off x="2103620" y="6375679"/>
            <a:ext cx="3482179" cy="345796"/>
          </a:xfrm>
        </p:spPr>
        <p:txBody>
          <a:bodyPr/>
          <a:lstStyle/>
          <a:p>
            <a:endParaRPr lang="en-GB"/>
          </a:p>
        </p:txBody>
      </p:sp>
      <p:sp>
        <p:nvSpPr>
          <p:cNvPr id="7" name="Slide Number Placeholder 6"/>
          <p:cNvSpPr>
            <a:spLocks noGrp="1"/>
          </p:cNvSpPr>
          <p:nvPr>
            <p:ph type="sldNum" sz="quarter" idx="12"/>
          </p:nvPr>
        </p:nvSpPr>
        <p:spPr>
          <a:xfrm>
            <a:off x="5691014" y="6375679"/>
            <a:ext cx="1232456" cy="345796"/>
          </a:xfrm>
        </p:spPr>
        <p:txBody>
          <a:bodyPr/>
          <a:lstStyle/>
          <a:p>
            <a:fld id="{D268D0D5-D8F0-4B56-AD78-580197B24F1C}" type="slidenum">
              <a:rPr lang="en-GB" smtClean="0"/>
              <a:t>‹#›</a:t>
            </a:fld>
            <a:endParaRPr lang="en-GB"/>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3485761"/>
      </p:ext>
    </p:extLst>
  </p:cSld>
  <p:clrMapOvr>
    <a:masterClrMapping/>
  </p:clrMapOvr>
  <p:extLst mod="1">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17BDC08D-ED52-4235-ABD8-2339EA87FBDB}" type="datetimeFigureOut">
              <a:rPr lang="en-GB" smtClean="0"/>
              <a:t>10/04/2019</a:t>
            </a:fld>
            <a:endParaRPr lang="en-GB"/>
          </a:p>
        </p:txBody>
      </p:sp>
      <p:sp>
        <p:nvSpPr>
          <p:cNvPr id="6" name="Footer Placeholder 5"/>
          <p:cNvSpPr>
            <a:spLocks noGrp="1"/>
          </p:cNvSpPr>
          <p:nvPr>
            <p:ph type="ftr" sz="quarter" idx="11"/>
          </p:nvPr>
        </p:nvSpPr>
        <p:spPr>
          <a:xfrm>
            <a:off x="2103621" y="6375679"/>
            <a:ext cx="3482178" cy="345796"/>
          </a:xfrm>
        </p:spPr>
        <p:txBody>
          <a:bodyPr/>
          <a:lstStyle/>
          <a:p>
            <a:endParaRPr lang="en-GB"/>
          </a:p>
        </p:txBody>
      </p:sp>
      <p:sp>
        <p:nvSpPr>
          <p:cNvPr id="7" name="Slide Number Placeholder 6"/>
          <p:cNvSpPr>
            <a:spLocks noGrp="1"/>
          </p:cNvSpPr>
          <p:nvPr>
            <p:ph type="sldNum" sz="quarter" idx="12"/>
          </p:nvPr>
        </p:nvSpPr>
        <p:spPr>
          <a:xfrm>
            <a:off x="5687568" y="6375679"/>
            <a:ext cx="1234440" cy="345796"/>
          </a:xfrm>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12334116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DC08D-ED52-4235-ABD8-2339EA87FBDB}" type="datetimeFigureOut">
              <a:rPr lang="en-GB" smtClean="0"/>
              <a:t>10/04/2019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1576749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BDC08D-ED52-4235-ABD8-2339EA87FBDB}" type="datetimeFigureOut">
              <a:rPr lang="en-GB" smtClean="0"/>
              <a:t>10/04/2019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268D0D5-D8F0-4B56-AD78-580197B24F1C}" type="slidenum">
              <a:rPr lang="en-GB" smtClean="0"/>
              <a:t>‹#›</a:t>
            </a:fld>
            <a:endParaRPr lang="en-GB"/>
          </a:p>
        </p:txBody>
      </p:sp>
    </p:spTree>
    <p:extLst>
      <p:ext uri="{BB962C8B-B14F-4D97-AF65-F5344CB8AC3E}">
        <p14:creationId xmlns:p14="http://schemas.microsoft.com/office/powerpoint/2010/main" val="706410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17BDC08D-ED52-4235-ABD8-2339EA87FBDB}" type="datetimeFigureOut">
              <a:rPr lang="en-GB" smtClean="0"/>
              <a:t>10/04/2019</a:t>
            </a:fld>
            <a:endParaRPr lang="en-GB"/>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GB"/>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D268D0D5-D8F0-4B56-AD78-580197B24F1C}" type="slidenum">
              <a:rPr lang="en-GB" smtClean="0"/>
              <a:t>‹#›</a:t>
            </a:fld>
            <a:endParaRPr lang="en-GB"/>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5346099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eguardian.com/education/2012/jul/23/why-send-child-to-private-school" TargetMode="External"/><Relationship Id="rId2" Type="http://schemas.openxmlformats.org/officeDocument/2006/relationships/hyperlink" Target="https://www.dailymail.co.uk/news/article-6120549/Private-school-pupils-nearly-five-times-grades-new-GCSEs-winning-formula.html" TargetMode="External"/><Relationship Id="rId1" Type="http://schemas.openxmlformats.org/officeDocument/2006/relationships/slideLayout" Target="../slideLayouts/slideLayout2.xml"/><Relationship Id="rId5" Type="http://schemas.openxmlformats.org/officeDocument/2006/relationships/hyperlink" Target="https://gweddill.gov.wales/statistics-and-research/address-list-of-schools/?lang=en" TargetMode="External"/><Relationship Id="rId4" Type="http://schemas.openxmlformats.org/officeDocument/2006/relationships/hyperlink" Target="http://www.ibe.unesco.org/sites/default/files/neil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9">
            <a:extLst>
              <a:ext uri="{FF2B5EF4-FFF2-40B4-BE49-F238E27FC236}">
                <a16:creationId xmlns:a16="http://schemas.microsoft.com/office/drawing/2014/main" id="{0E624BD9-62FB-467A-ACDC-4836ADC5F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Freeform 13">
            <a:extLst>
              <a:ext uri="{FF2B5EF4-FFF2-40B4-BE49-F238E27FC236}">
                <a16:creationId xmlns:a16="http://schemas.microsoft.com/office/drawing/2014/main" id="{4C973920-672E-443D-8D2E-2D1E3853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141730" y="0"/>
            <a:ext cx="7789615" cy="6858000"/>
          </a:xfrm>
          <a:custGeom>
            <a:avLst/>
            <a:gdLst>
              <a:gd name="connsiteX0" fmla="*/ 9807836 w 9807836"/>
              <a:gd name="connsiteY0" fmla="*/ 0 h 6858000"/>
              <a:gd name="connsiteX1" fmla="*/ 0 w 9807836"/>
              <a:gd name="connsiteY1" fmla="*/ 0 h 6858000"/>
              <a:gd name="connsiteX2" fmla="*/ 26987 w 9807836"/>
              <a:gd name="connsiteY2" fmla="*/ 87312 h 6858000"/>
              <a:gd name="connsiteX3" fmla="*/ 52387 w 9807836"/>
              <a:gd name="connsiteY3" fmla="*/ 174625 h 6858000"/>
              <a:gd name="connsiteX4" fmla="*/ 77787 w 9807836"/>
              <a:gd name="connsiteY4" fmla="*/ 263525 h 6858000"/>
              <a:gd name="connsiteX5" fmla="*/ 100012 w 9807836"/>
              <a:gd name="connsiteY5" fmla="*/ 354012 h 6858000"/>
              <a:gd name="connsiteX6" fmla="*/ 127000 w 9807836"/>
              <a:gd name="connsiteY6" fmla="*/ 441325 h 6858000"/>
              <a:gd name="connsiteX7" fmla="*/ 155575 w 9807836"/>
              <a:gd name="connsiteY7" fmla="*/ 525462 h 6858000"/>
              <a:gd name="connsiteX8" fmla="*/ 192087 w 9807836"/>
              <a:gd name="connsiteY8" fmla="*/ 604837 h 6858000"/>
              <a:gd name="connsiteX9" fmla="*/ 234950 w 9807836"/>
              <a:gd name="connsiteY9" fmla="*/ 677862 h 6858000"/>
              <a:gd name="connsiteX10" fmla="*/ 282575 w 9807836"/>
              <a:gd name="connsiteY10" fmla="*/ 739775 h 6858000"/>
              <a:gd name="connsiteX11" fmla="*/ 334962 w 9807836"/>
              <a:gd name="connsiteY11" fmla="*/ 798512 h 6858000"/>
              <a:gd name="connsiteX12" fmla="*/ 395287 w 9807836"/>
              <a:gd name="connsiteY12" fmla="*/ 852487 h 6858000"/>
              <a:gd name="connsiteX13" fmla="*/ 458787 w 9807836"/>
              <a:gd name="connsiteY13" fmla="*/ 906462 h 6858000"/>
              <a:gd name="connsiteX14" fmla="*/ 525462 w 9807836"/>
              <a:gd name="connsiteY14" fmla="*/ 957262 h 6858000"/>
              <a:gd name="connsiteX15" fmla="*/ 592137 w 9807836"/>
              <a:gd name="connsiteY15" fmla="*/ 1008062 h 6858000"/>
              <a:gd name="connsiteX16" fmla="*/ 660400 w 9807836"/>
              <a:gd name="connsiteY16" fmla="*/ 1060450 h 6858000"/>
              <a:gd name="connsiteX17" fmla="*/ 725487 w 9807836"/>
              <a:gd name="connsiteY17" fmla="*/ 1111250 h 6858000"/>
              <a:gd name="connsiteX18" fmla="*/ 787400 w 9807836"/>
              <a:gd name="connsiteY18" fmla="*/ 1165225 h 6858000"/>
              <a:gd name="connsiteX19" fmla="*/ 844550 w 9807836"/>
              <a:gd name="connsiteY19" fmla="*/ 1223962 h 6858000"/>
              <a:gd name="connsiteX20" fmla="*/ 896937 w 9807836"/>
              <a:gd name="connsiteY20" fmla="*/ 1282700 h 6858000"/>
              <a:gd name="connsiteX21" fmla="*/ 939800 w 9807836"/>
              <a:gd name="connsiteY21" fmla="*/ 1346200 h 6858000"/>
              <a:gd name="connsiteX22" fmla="*/ 976312 w 9807836"/>
              <a:gd name="connsiteY22" fmla="*/ 1417637 h 6858000"/>
              <a:gd name="connsiteX23" fmla="*/ 998537 w 9807836"/>
              <a:gd name="connsiteY23" fmla="*/ 1487487 h 6858000"/>
              <a:gd name="connsiteX24" fmla="*/ 1012825 w 9807836"/>
              <a:gd name="connsiteY24" fmla="*/ 1565275 h 6858000"/>
              <a:gd name="connsiteX25" fmla="*/ 1019175 w 9807836"/>
              <a:gd name="connsiteY25" fmla="*/ 1641475 h 6858000"/>
              <a:gd name="connsiteX26" fmla="*/ 1017587 w 9807836"/>
              <a:gd name="connsiteY26" fmla="*/ 1722437 h 6858000"/>
              <a:gd name="connsiteX27" fmla="*/ 1011237 w 9807836"/>
              <a:gd name="connsiteY27" fmla="*/ 1803400 h 6858000"/>
              <a:gd name="connsiteX28" fmla="*/ 1003300 w 9807836"/>
              <a:gd name="connsiteY28" fmla="*/ 1887537 h 6858000"/>
              <a:gd name="connsiteX29" fmla="*/ 992187 w 9807836"/>
              <a:gd name="connsiteY29" fmla="*/ 1971675 h 6858000"/>
              <a:gd name="connsiteX30" fmla="*/ 979487 w 9807836"/>
              <a:gd name="connsiteY30" fmla="*/ 2055812 h 6858000"/>
              <a:gd name="connsiteX31" fmla="*/ 969962 w 9807836"/>
              <a:gd name="connsiteY31" fmla="*/ 2139950 h 6858000"/>
              <a:gd name="connsiteX32" fmla="*/ 963612 w 9807836"/>
              <a:gd name="connsiteY32" fmla="*/ 2224087 h 6858000"/>
              <a:gd name="connsiteX33" fmla="*/ 958850 w 9807836"/>
              <a:gd name="connsiteY33" fmla="*/ 2305050 h 6858000"/>
              <a:gd name="connsiteX34" fmla="*/ 963612 w 9807836"/>
              <a:gd name="connsiteY34" fmla="*/ 2384425 h 6858000"/>
              <a:gd name="connsiteX35" fmla="*/ 973137 w 9807836"/>
              <a:gd name="connsiteY35" fmla="*/ 2462212 h 6858000"/>
              <a:gd name="connsiteX36" fmla="*/ 993775 w 9807836"/>
              <a:gd name="connsiteY36" fmla="*/ 2543175 h 6858000"/>
              <a:gd name="connsiteX37" fmla="*/ 1025525 w 9807836"/>
              <a:gd name="connsiteY37" fmla="*/ 2622550 h 6858000"/>
              <a:gd name="connsiteX38" fmla="*/ 1063625 w 9807836"/>
              <a:gd name="connsiteY38" fmla="*/ 2701925 h 6858000"/>
              <a:gd name="connsiteX39" fmla="*/ 1106487 w 9807836"/>
              <a:gd name="connsiteY39" fmla="*/ 2781300 h 6858000"/>
              <a:gd name="connsiteX40" fmla="*/ 1150937 w 9807836"/>
              <a:gd name="connsiteY40" fmla="*/ 2859087 h 6858000"/>
              <a:gd name="connsiteX41" fmla="*/ 1198562 w 9807836"/>
              <a:gd name="connsiteY41" fmla="*/ 2938462 h 6858000"/>
              <a:gd name="connsiteX42" fmla="*/ 1241425 w 9807836"/>
              <a:gd name="connsiteY42" fmla="*/ 3017837 h 6858000"/>
              <a:gd name="connsiteX43" fmla="*/ 1284288 w 9807836"/>
              <a:gd name="connsiteY43" fmla="*/ 3098800 h 6858000"/>
              <a:gd name="connsiteX44" fmla="*/ 1320800 w 9807836"/>
              <a:gd name="connsiteY44" fmla="*/ 3179762 h 6858000"/>
              <a:gd name="connsiteX45" fmla="*/ 1349375 w 9807836"/>
              <a:gd name="connsiteY45" fmla="*/ 3260725 h 6858000"/>
              <a:gd name="connsiteX46" fmla="*/ 1365250 w 9807836"/>
              <a:gd name="connsiteY46" fmla="*/ 3343275 h 6858000"/>
              <a:gd name="connsiteX47" fmla="*/ 1374775 w 9807836"/>
              <a:gd name="connsiteY47" fmla="*/ 3429000 h 6858000"/>
              <a:gd name="connsiteX48" fmla="*/ 1365250 w 9807836"/>
              <a:gd name="connsiteY48" fmla="*/ 3514725 h 6858000"/>
              <a:gd name="connsiteX49" fmla="*/ 1349375 w 9807836"/>
              <a:gd name="connsiteY49" fmla="*/ 3597275 h 6858000"/>
              <a:gd name="connsiteX50" fmla="*/ 1320800 w 9807836"/>
              <a:gd name="connsiteY50" fmla="*/ 3678237 h 6858000"/>
              <a:gd name="connsiteX51" fmla="*/ 1284288 w 9807836"/>
              <a:gd name="connsiteY51" fmla="*/ 3759200 h 6858000"/>
              <a:gd name="connsiteX52" fmla="*/ 1241425 w 9807836"/>
              <a:gd name="connsiteY52" fmla="*/ 3840162 h 6858000"/>
              <a:gd name="connsiteX53" fmla="*/ 1198562 w 9807836"/>
              <a:gd name="connsiteY53" fmla="*/ 3919537 h 6858000"/>
              <a:gd name="connsiteX54" fmla="*/ 1150937 w 9807836"/>
              <a:gd name="connsiteY54" fmla="*/ 3998912 h 6858000"/>
              <a:gd name="connsiteX55" fmla="*/ 1106487 w 9807836"/>
              <a:gd name="connsiteY55" fmla="*/ 4076700 h 6858000"/>
              <a:gd name="connsiteX56" fmla="*/ 1063625 w 9807836"/>
              <a:gd name="connsiteY56" fmla="*/ 4156075 h 6858000"/>
              <a:gd name="connsiteX57" fmla="*/ 1025525 w 9807836"/>
              <a:gd name="connsiteY57" fmla="*/ 4235450 h 6858000"/>
              <a:gd name="connsiteX58" fmla="*/ 993775 w 9807836"/>
              <a:gd name="connsiteY58" fmla="*/ 4314825 h 6858000"/>
              <a:gd name="connsiteX59" fmla="*/ 973137 w 9807836"/>
              <a:gd name="connsiteY59" fmla="*/ 4395787 h 6858000"/>
              <a:gd name="connsiteX60" fmla="*/ 963612 w 9807836"/>
              <a:gd name="connsiteY60" fmla="*/ 4473575 h 6858000"/>
              <a:gd name="connsiteX61" fmla="*/ 958850 w 9807836"/>
              <a:gd name="connsiteY61" fmla="*/ 4552950 h 6858000"/>
              <a:gd name="connsiteX62" fmla="*/ 963612 w 9807836"/>
              <a:gd name="connsiteY62" fmla="*/ 4633912 h 6858000"/>
              <a:gd name="connsiteX63" fmla="*/ 969962 w 9807836"/>
              <a:gd name="connsiteY63" fmla="*/ 4718050 h 6858000"/>
              <a:gd name="connsiteX64" fmla="*/ 979487 w 9807836"/>
              <a:gd name="connsiteY64" fmla="*/ 4802187 h 6858000"/>
              <a:gd name="connsiteX65" fmla="*/ 992187 w 9807836"/>
              <a:gd name="connsiteY65" fmla="*/ 4886325 h 6858000"/>
              <a:gd name="connsiteX66" fmla="*/ 1003300 w 9807836"/>
              <a:gd name="connsiteY66" fmla="*/ 4970462 h 6858000"/>
              <a:gd name="connsiteX67" fmla="*/ 1011237 w 9807836"/>
              <a:gd name="connsiteY67" fmla="*/ 5054600 h 6858000"/>
              <a:gd name="connsiteX68" fmla="*/ 1017587 w 9807836"/>
              <a:gd name="connsiteY68" fmla="*/ 5135562 h 6858000"/>
              <a:gd name="connsiteX69" fmla="*/ 1019175 w 9807836"/>
              <a:gd name="connsiteY69" fmla="*/ 5216525 h 6858000"/>
              <a:gd name="connsiteX70" fmla="*/ 1012825 w 9807836"/>
              <a:gd name="connsiteY70" fmla="*/ 5292725 h 6858000"/>
              <a:gd name="connsiteX71" fmla="*/ 998537 w 9807836"/>
              <a:gd name="connsiteY71" fmla="*/ 5370512 h 6858000"/>
              <a:gd name="connsiteX72" fmla="*/ 976312 w 9807836"/>
              <a:gd name="connsiteY72" fmla="*/ 5440362 h 6858000"/>
              <a:gd name="connsiteX73" fmla="*/ 939800 w 9807836"/>
              <a:gd name="connsiteY73" fmla="*/ 5511800 h 6858000"/>
              <a:gd name="connsiteX74" fmla="*/ 896937 w 9807836"/>
              <a:gd name="connsiteY74" fmla="*/ 5575300 h 6858000"/>
              <a:gd name="connsiteX75" fmla="*/ 844550 w 9807836"/>
              <a:gd name="connsiteY75" fmla="*/ 5634037 h 6858000"/>
              <a:gd name="connsiteX76" fmla="*/ 787400 w 9807836"/>
              <a:gd name="connsiteY76" fmla="*/ 5692775 h 6858000"/>
              <a:gd name="connsiteX77" fmla="*/ 725487 w 9807836"/>
              <a:gd name="connsiteY77" fmla="*/ 5746750 h 6858000"/>
              <a:gd name="connsiteX78" fmla="*/ 660400 w 9807836"/>
              <a:gd name="connsiteY78" fmla="*/ 5797550 h 6858000"/>
              <a:gd name="connsiteX79" fmla="*/ 592137 w 9807836"/>
              <a:gd name="connsiteY79" fmla="*/ 5849937 h 6858000"/>
              <a:gd name="connsiteX80" fmla="*/ 525462 w 9807836"/>
              <a:gd name="connsiteY80" fmla="*/ 5900737 h 6858000"/>
              <a:gd name="connsiteX81" fmla="*/ 458787 w 9807836"/>
              <a:gd name="connsiteY81" fmla="*/ 5951537 h 6858000"/>
              <a:gd name="connsiteX82" fmla="*/ 395287 w 9807836"/>
              <a:gd name="connsiteY82" fmla="*/ 6005512 h 6858000"/>
              <a:gd name="connsiteX83" fmla="*/ 334962 w 9807836"/>
              <a:gd name="connsiteY83" fmla="*/ 6059487 h 6858000"/>
              <a:gd name="connsiteX84" fmla="*/ 282575 w 9807836"/>
              <a:gd name="connsiteY84" fmla="*/ 6118225 h 6858000"/>
              <a:gd name="connsiteX85" fmla="*/ 234950 w 9807836"/>
              <a:gd name="connsiteY85" fmla="*/ 6180137 h 6858000"/>
              <a:gd name="connsiteX86" fmla="*/ 192087 w 9807836"/>
              <a:gd name="connsiteY86" fmla="*/ 6253162 h 6858000"/>
              <a:gd name="connsiteX87" fmla="*/ 155575 w 9807836"/>
              <a:gd name="connsiteY87" fmla="*/ 6332537 h 6858000"/>
              <a:gd name="connsiteX88" fmla="*/ 127000 w 9807836"/>
              <a:gd name="connsiteY88" fmla="*/ 6416675 h 6858000"/>
              <a:gd name="connsiteX89" fmla="*/ 100012 w 9807836"/>
              <a:gd name="connsiteY89" fmla="*/ 6503987 h 6858000"/>
              <a:gd name="connsiteX90" fmla="*/ 77787 w 9807836"/>
              <a:gd name="connsiteY90" fmla="*/ 6594475 h 6858000"/>
              <a:gd name="connsiteX91" fmla="*/ 52387 w 9807836"/>
              <a:gd name="connsiteY91" fmla="*/ 6683375 h 6858000"/>
              <a:gd name="connsiteX92" fmla="*/ 26987 w 9807836"/>
              <a:gd name="connsiteY92" fmla="*/ 6770687 h 6858000"/>
              <a:gd name="connsiteX93" fmla="*/ 0 w 9807836"/>
              <a:gd name="connsiteY93" fmla="*/ 6858000 h 6858000"/>
              <a:gd name="connsiteX94" fmla="*/ 9807836 w 9807836"/>
              <a:gd name="connsiteY94" fmla="*/ 6858000 h 6858000"/>
              <a:gd name="connsiteX95" fmla="*/ 9807836 w 9807836"/>
              <a:gd name="connsiteY9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9807836" h="6858000">
                <a:moveTo>
                  <a:pt x="9807836" y="0"/>
                </a:moveTo>
                <a:lnTo>
                  <a:pt x="0" y="0"/>
                </a:lnTo>
                <a:lnTo>
                  <a:pt x="26987" y="87312"/>
                </a:lnTo>
                <a:lnTo>
                  <a:pt x="52387" y="174625"/>
                </a:lnTo>
                <a:lnTo>
                  <a:pt x="77787" y="263525"/>
                </a:lnTo>
                <a:lnTo>
                  <a:pt x="100012" y="354012"/>
                </a:lnTo>
                <a:lnTo>
                  <a:pt x="127000" y="441325"/>
                </a:lnTo>
                <a:lnTo>
                  <a:pt x="155575" y="525462"/>
                </a:lnTo>
                <a:lnTo>
                  <a:pt x="192087" y="604837"/>
                </a:lnTo>
                <a:lnTo>
                  <a:pt x="234950" y="677862"/>
                </a:lnTo>
                <a:lnTo>
                  <a:pt x="282575" y="739775"/>
                </a:lnTo>
                <a:lnTo>
                  <a:pt x="334962" y="798512"/>
                </a:lnTo>
                <a:lnTo>
                  <a:pt x="395287" y="852487"/>
                </a:lnTo>
                <a:lnTo>
                  <a:pt x="458787" y="906462"/>
                </a:lnTo>
                <a:lnTo>
                  <a:pt x="525462" y="957262"/>
                </a:lnTo>
                <a:lnTo>
                  <a:pt x="592137" y="1008062"/>
                </a:lnTo>
                <a:lnTo>
                  <a:pt x="660400" y="1060450"/>
                </a:lnTo>
                <a:lnTo>
                  <a:pt x="725487" y="1111250"/>
                </a:lnTo>
                <a:lnTo>
                  <a:pt x="787400" y="1165225"/>
                </a:lnTo>
                <a:lnTo>
                  <a:pt x="844550" y="1223962"/>
                </a:lnTo>
                <a:lnTo>
                  <a:pt x="896937" y="1282700"/>
                </a:lnTo>
                <a:lnTo>
                  <a:pt x="939800" y="1346200"/>
                </a:lnTo>
                <a:lnTo>
                  <a:pt x="976312" y="1417637"/>
                </a:lnTo>
                <a:lnTo>
                  <a:pt x="998537" y="1487487"/>
                </a:lnTo>
                <a:lnTo>
                  <a:pt x="1012825" y="1565275"/>
                </a:lnTo>
                <a:lnTo>
                  <a:pt x="1019175" y="1641475"/>
                </a:lnTo>
                <a:lnTo>
                  <a:pt x="1017587" y="1722437"/>
                </a:lnTo>
                <a:lnTo>
                  <a:pt x="1011237" y="1803400"/>
                </a:lnTo>
                <a:lnTo>
                  <a:pt x="1003300" y="1887537"/>
                </a:lnTo>
                <a:lnTo>
                  <a:pt x="992187" y="1971675"/>
                </a:lnTo>
                <a:lnTo>
                  <a:pt x="979487" y="2055812"/>
                </a:lnTo>
                <a:lnTo>
                  <a:pt x="969962" y="2139950"/>
                </a:lnTo>
                <a:lnTo>
                  <a:pt x="963612" y="2224087"/>
                </a:lnTo>
                <a:lnTo>
                  <a:pt x="958850" y="2305050"/>
                </a:lnTo>
                <a:lnTo>
                  <a:pt x="963612" y="2384425"/>
                </a:lnTo>
                <a:lnTo>
                  <a:pt x="973137" y="2462212"/>
                </a:lnTo>
                <a:lnTo>
                  <a:pt x="993775" y="2543175"/>
                </a:lnTo>
                <a:lnTo>
                  <a:pt x="1025525" y="2622550"/>
                </a:lnTo>
                <a:lnTo>
                  <a:pt x="1063625" y="2701925"/>
                </a:lnTo>
                <a:lnTo>
                  <a:pt x="1106487" y="2781300"/>
                </a:lnTo>
                <a:lnTo>
                  <a:pt x="1150937" y="2859087"/>
                </a:lnTo>
                <a:lnTo>
                  <a:pt x="1198562" y="2938462"/>
                </a:lnTo>
                <a:lnTo>
                  <a:pt x="1241425" y="3017837"/>
                </a:lnTo>
                <a:lnTo>
                  <a:pt x="1284288" y="3098800"/>
                </a:lnTo>
                <a:lnTo>
                  <a:pt x="1320800" y="3179762"/>
                </a:lnTo>
                <a:lnTo>
                  <a:pt x="1349375" y="3260725"/>
                </a:lnTo>
                <a:lnTo>
                  <a:pt x="1365250" y="3343275"/>
                </a:lnTo>
                <a:lnTo>
                  <a:pt x="1374775" y="3429000"/>
                </a:lnTo>
                <a:lnTo>
                  <a:pt x="1365250" y="3514725"/>
                </a:lnTo>
                <a:lnTo>
                  <a:pt x="1349375" y="3597275"/>
                </a:lnTo>
                <a:lnTo>
                  <a:pt x="1320800" y="3678237"/>
                </a:lnTo>
                <a:lnTo>
                  <a:pt x="1284288" y="3759200"/>
                </a:lnTo>
                <a:lnTo>
                  <a:pt x="1241425" y="3840162"/>
                </a:lnTo>
                <a:lnTo>
                  <a:pt x="1198562" y="3919537"/>
                </a:lnTo>
                <a:lnTo>
                  <a:pt x="1150937" y="3998912"/>
                </a:lnTo>
                <a:lnTo>
                  <a:pt x="1106487" y="4076700"/>
                </a:lnTo>
                <a:lnTo>
                  <a:pt x="1063625" y="4156075"/>
                </a:lnTo>
                <a:lnTo>
                  <a:pt x="1025525" y="4235450"/>
                </a:lnTo>
                <a:lnTo>
                  <a:pt x="993775" y="4314825"/>
                </a:lnTo>
                <a:lnTo>
                  <a:pt x="973137" y="4395787"/>
                </a:lnTo>
                <a:lnTo>
                  <a:pt x="963612" y="4473575"/>
                </a:lnTo>
                <a:lnTo>
                  <a:pt x="958850" y="4552950"/>
                </a:lnTo>
                <a:lnTo>
                  <a:pt x="963612" y="4633912"/>
                </a:lnTo>
                <a:lnTo>
                  <a:pt x="969962" y="4718050"/>
                </a:lnTo>
                <a:lnTo>
                  <a:pt x="979487" y="4802187"/>
                </a:lnTo>
                <a:lnTo>
                  <a:pt x="992187" y="4886325"/>
                </a:lnTo>
                <a:lnTo>
                  <a:pt x="1003300" y="4970462"/>
                </a:lnTo>
                <a:lnTo>
                  <a:pt x="1011237" y="5054600"/>
                </a:lnTo>
                <a:lnTo>
                  <a:pt x="1017587" y="5135562"/>
                </a:lnTo>
                <a:lnTo>
                  <a:pt x="1019175" y="5216525"/>
                </a:lnTo>
                <a:lnTo>
                  <a:pt x="1012825" y="5292725"/>
                </a:lnTo>
                <a:lnTo>
                  <a:pt x="998537" y="5370512"/>
                </a:lnTo>
                <a:lnTo>
                  <a:pt x="976312" y="5440362"/>
                </a:lnTo>
                <a:lnTo>
                  <a:pt x="939800" y="5511800"/>
                </a:lnTo>
                <a:lnTo>
                  <a:pt x="896937" y="5575300"/>
                </a:lnTo>
                <a:lnTo>
                  <a:pt x="844550" y="5634037"/>
                </a:lnTo>
                <a:lnTo>
                  <a:pt x="787400" y="5692775"/>
                </a:lnTo>
                <a:lnTo>
                  <a:pt x="725487" y="5746750"/>
                </a:lnTo>
                <a:lnTo>
                  <a:pt x="660400" y="5797550"/>
                </a:lnTo>
                <a:lnTo>
                  <a:pt x="592137" y="5849937"/>
                </a:lnTo>
                <a:lnTo>
                  <a:pt x="525462" y="5900737"/>
                </a:lnTo>
                <a:lnTo>
                  <a:pt x="458787" y="5951537"/>
                </a:lnTo>
                <a:lnTo>
                  <a:pt x="395287" y="6005512"/>
                </a:lnTo>
                <a:lnTo>
                  <a:pt x="334962" y="6059487"/>
                </a:lnTo>
                <a:lnTo>
                  <a:pt x="282575" y="6118225"/>
                </a:lnTo>
                <a:lnTo>
                  <a:pt x="234950" y="6180137"/>
                </a:lnTo>
                <a:lnTo>
                  <a:pt x="192087" y="6253162"/>
                </a:lnTo>
                <a:lnTo>
                  <a:pt x="155575" y="6332537"/>
                </a:lnTo>
                <a:lnTo>
                  <a:pt x="127000" y="6416675"/>
                </a:lnTo>
                <a:lnTo>
                  <a:pt x="100012" y="6503987"/>
                </a:lnTo>
                <a:lnTo>
                  <a:pt x="77787" y="6594475"/>
                </a:lnTo>
                <a:lnTo>
                  <a:pt x="52387" y="6683375"/>
                </a:lnTo>
                <a:lnTo>
                  <a:pt x="26987" y="6770687"/>
                </a:lnTo>
                <a:lnTo>
                  <a:pt x="0" y="6858000"/>
                </a:lnTo>
                <a:lnTo>
                  <a:pt x="9807836" y="6858000"/>
                </a:lnTo>
                <a:lnTo>
                  <a:pt x="9807836" y="0"/>
                </a:lnTo>
                <a:close/>
              </a:path>
            </a:pathLst>
          </a:custGeom>
          <a:solidFill>
            <a:schemeClr val="accent1"/>
          </a:solidFill>
          <a:ln w="0">
            <a:noFill/>
            <a:prstDash val="solid"/>
            <a:round/>
            <a:headEnd/>
            <a:tailEnd/>
          </a:ln>
        </p:spPr>
      </p:sp>
      <p:sp>
        <p:nvSpPr>
          <p:cNvPr id="2" name="Title 1">
            <a:extLst>
              <a:ext uri="{FF2B5EF4-FFF2-40B4-BE49-F238E27FC236}">
                <a16:creationId xmlns:a16="http://schemas.microsoft.com/office/drawing/2014/main" id="{9FD08560-E15E-41B5-AF8B-962E37B11E32}"/>
              </a:ext>
            </a:extLst>
          </p:cNvPr>
          <p:cNvSpPr>
            <a:spLocks noGrp="1"/>
          </p:cNvSpPr>
          <p:nvPr>
            <p:ph type="ctrTitle"/>
          </p:nvPr>
        </p:nvSpPr>
        <p:spPr>
          <a:xfrm>
            <a:off x="926927" y="1231894"/>
            <a:ext cx="5490143" cy="4339177"/>
          </a:xfrm>
        </p:spPr>
        <p:txBody>
          <a:bodyPr>
            <a:normAutofit/>
          </a:bodyPr>
          <a:lstStyle/>
          <a:p>
            <a:pPr algn="l"/>
            <a:r>
              <a:rPr lang="en-GB" sz="3300">
                <a:solidFill>
                  <a:srgbClr val="2A1A00"/>
                </a:solidFill>
              </a:rPr>
              <a:t>In your considered opinion, what are the benefits and disadvantages of educating children in a selective system of education in the 21</a:t>
            </a:r>
            <a:r>
              <a:rPr lang="en-GB" sz="3300" baseline="30000">
                <a:solidFill>
                  <a:srgbClr val="2A1A00"/>
                </a:solidFill>
              </a:rPr>
              <a:t>st</a:t>
            </a:r>
            <a:r>
              <a:rPr lang="en-GB" sz="3300">
                <a:solidFill>
                  <a:srgbClr val="2A1A00"/>
                </a:solidFill>
              </a:rPr>
              <a:t> century?</a:t>
            </a:r>
          </a:p>
        </p:txBody>
      </p:sp>
      <p:sp>
        <p:nvSpPr>
          <p:cNvPr id="3" name="Subtitle 2">
            <a:extLst>
              <a:ext uri="{FF2B5EF4-FFF2-40B4-BE49-F238E27FC236}">
                <a16:creationId xmlns:a16="http://schemas.microsoft.com/office/drawing/2014/main" id="{782BED8F-7C82-4E90-854A-3A930E209153}"/>
              </a:ext>
            </a:extLst>
          </p:cNvPr>
          <p:cNvSpPr>
            <a:spLocks noGrp="1"/>
          </p:cNvSpPr>
          <p:nvPr>
            <p:ph type="subTitle" idx="1"/>
          </p:nvPr>
        </p:nvSpPr>
        <p:spPr>
          <a:xfrm>
            <a:off x="926927" y="5660572"/>
            <a:ext cx="6020627" cy="785904"/>
          </a:xfrm>
        </p:spPr>
        <p:txBody>
          <a:bodyPr anchor="ctr">
            <a:normAutofit/>
          </a:bodyPr>
          <a:lstStyle/>
          <a:p>
            <a:pPr algn="l"/>
            <a:r>
              <a:rPr lang="en-GB">
                <a:solidFill>
                  <a:srgbClr val="F3F3F2"/>
                </a:solidFill>
              </a:rPr>
              <a:t>Brogan Bodman.</a:t>
            </a:r>
          </a:p>
        </p:txBody>
      </p:sp>
      <p:sp>
        <p:nvSpPr>
          <p:cNvPr id="14" name="Rectangle 13">
            <a:extLst>
              <a:ext uri="{FF2B5EF4-FFF2-40B4-BE49-F238E27FC236}">
                <a16:creationId xmlns:a16="http://schemas.microsoft.com/office/drawing/2014/main" id="{4363DD75-42D3-453C-A84D-D18B4215C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rgbClr val="2A1A00"/>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Graphic 6" descr="Books">
            <a:extLst>
              <a:ext uri="{FF2B5EF4-FFF2-40B4-BE49-F238E27FC236}">
                <a16:creationId xmlns:a16="http://schemas.microsoft.com/office/drawing/2014/main" id="{8F5EA25A-76BF-433A-9A0C-ED1D94F5F1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52944" y="1433476"/>
            <a:ext cx="3995592" cy="3995592"/>
          </a:xfrm>
          <a:prstGeom prst="rect">
            <a:avLst/>
          </a:prstGeom>
        </p:spPr>
      </p:pic>
    </p:spTree>
    <p:extLst>
      <p:ext uri="{BB962C8B-B14F-4D97-AF65-F5344CB8AC3E}">
        <p14:creationId xmlns:p14="http://schemas.microsoft.com/office/powerpoint/2010/main" val="11171376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AB6A3-E7ED-4B2A-AC06-B95B840ACF81}"/>
              </a:ext>
            </a:extLst>
          </p:cNvPr>
          <p:cNvSpPr>
            <a:spLocks noGrp="1"/>
          </p:cNvSpPr>
          <p:nvPr>
            <p:ph type="title"/>
          </p:nvPr>
        </p:nvSpPr>
        <p:spPr/>
        <p:txBody>
          <a:bodyPr/>
          <a:lstStyle/>
          <a:p>
            <a:r>
              <a:rPr lang="en-GB" dirty="0"/>
              <a:t>What is a selective system of education?</a:t>
            </a:r>
          </a:p>
        </p:txBody>
      </p:sp>
      <p:sp>
        <p:nvSpPr>
          <p:cNvPr id="3" name="Content Placeholder 2">
            <a:extLst>
              <a:ext uri="{FF2B5EF4-FFF2-40B4-BE49-F238E27FC236}">
                <a16:creationId xmlns:a16="http://schemas.microsoft.com/office/drawing/2014/main" id="{F82229C6-15F6-4118-9E37-B86E08040563}"/>
              </a:ext>
            </a:extLst>
          </p:cNvPr>
          <p:cNvSpPr>
            <a:spLocks noGrp="1"/>
          </p:cNvSpPr>
          <p:nvPr>
            <p:ph idx="1"/>
          </p:nvPr>
        </p:nvSpPr>
        <p:spPr>
          <a:xfrm>
            <a:off x="1251678" y="2286001"/>
            <a:ext cx="10178322" cy="3819377"/>
          </a:xfrm>
        </p:spPr>
        <p:txBody>
          <a:bodyPr/>
          <a:lstStyle/>
          <a:p>
            <a:r>
              <a:rPr lang="en-GB" sz="3200" dirty="0"/>
              <a:t>Selective education is education that is not funded by the government e.g. private school</a:t>
            </a:r>
          </a:p>
          <a:p>
            <a:r>
              <a:rPr lang="en-GB" sz="3200" dirty="0"/>
              <a:t>They do not have to follow the national curriculum.</a:t>
            </a:r>
          </a:p>
          <a:p>
            <a:r>
              <a:rPr lang="en-GB" sz="3200" dirty="0"/>
              <a:t>Students have to pay to attend.</a:t>
            </a:r>
          </a:p>
          <a:p>
            <a:r>
              <a:rPr lang="en-GB" sz="3200" dirty="0"/>
              <a:t>(Welsh Government, no date)</a:t>
            </a:r>
          </a:p>
          <a:p>
            <a:endParaRPr lang="en-GB" dirty="0"/>
          </a:p>
        </p:txBody>
      </p:sp>
    </p:spTree>
    <p:extLst>
      <p:ext uri="{BB962C8B-B14F-4D97-AF65-F5344CB8AC3E}">
        <p14:creationId xmlns:p14="http://schemas.microsoft.com/office/powerpoint/2010/main" val="17359153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2BA3DC-6B38-4983-B400-597E60EBD584}"/>
              </a:ext>
            </a:extLst>
          </p:cNvPr>
          <p:cNvSpPr>
            <a:spLocks noGrp="1"/>
          </p:cNvSpPr>
          <p:nvPr>
            <p:ph type="title"/>
          </p:nvPr>
        </p:nvSpPr>
        <p:spPr/>
        <p:txBody>
          <a:bodyPr/>
          <a:lstStyle/>
          <a:p>
            <a:r>
              <a:rPr lang="en-GB" dirty="0"/>
              <a:t>Summerhill.</a:t>
            </a:r>
          </a:p>
        </p:txBody>
      </p:sp>
      <p:sp>
        <p:nvSpPr>
          <p:cNvPr id="3" name="Content Placeholder 2">
            <a:extLst>
              <a:ext uri="{FF2B5EF4-FFF2-40B4-BE49-F238E27FC236}">
                <a16:creationId xmlns:a16="http://schemas.microsoft.com/office/drawing/2014/main" id="{808E3F88-2FB8-4D84-BF70-BCFA7CB03CCD}"/>
              </a:ext>
            </a:extLst>
          </p:cNvPr>
          <p:cNvSpPr>
            <a:spLocks noGrp="1"/>
          </p:cNvSpPr>
          <p:nvPr>
            <p:ph idx="1"/>
          </p:nvPr>
        </p:nvSpPr>
        <p:spPr/>
        <p:txBody>
          <a:bodyPr/>
          <a:lstStyle/>
          <a:p>
            <a:r>
              <a:rPr lang="en-GB" dirty="0"/>
              <a:t>Summerhill is a ‘free’ school founded by A.S. Neill in 1921.</a:t>
            </a:r>
          </a:p>
          <a:p>
            <a:r>
              <a:rPr lang="en-GB" dirty="0"/>
              <a:t>A community.</a:t>
            </a:r>
          </a:p>
          <a:p>
            <a:r>
              <a:rPr lang="en-GB" dirty="0"/>
              <a:t>Classes are not compulsory.</a:t>
            </a:r>
          </a:p>
          <a:p>
            <a:r>
              <a:rPr lang="en-GB" dirty="0"/>
              <a:t>Children have freedom.</a:t>
            </a:r>
          </a:p>
          <a:p>
            <a:r>
              <a:rPr lang="en-GB" dirty="0"/>
              <a:t>Have meetings to solve problems that is child led.</a:t>
            </a:r>
          </a:p>
          <a:p>
            <a:r>
              <a:rPr lang="en-GB" dirty="0"/>
              <a:t>(Summerhill school, no date)</a:t>
            </a:r>
          </a:p>
        </p:txBody>
      </p:sp>
    </p:spTree>
    <p:extLst>
      <p:ext uri="{BB962C8B-B14F-4D97-AF65-F5344CB8AC3E}">
        <p14:creationId xmlns:p14="http://schemas.microsoft.com/office/powerpoint/2010/main" val="1612408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BB733-90B0-4A82-BD04-D840FC84604F}"/>
              </a:ext>
            </a:extLst>
          </p:cNvPr>
          <p:cNvSpPr>
            <a:spLocks noGrp="1"/>
          </p:cNvSpPr>
          <p:nvPr>
            <p:ph type="title"/>
          </p:nvPr>
        </p:nvSpPr>
        <p:spPr/>
        <p:txBody>
          <a:bodyPr/>
          <a:lstStyle/>
          <a:p>
            <a:r>
              <a:rPr lang="en-GB" dirty="0"/>
              <a:t>Steiner Schools</a:t>
            </a:r>
          </a:p>
        </p:txBody>
      </p:sp>
      <p:sp>
        <p:nvSpPr>
          <p:cNvPr id="3" name="Content Placeholder 2">
            <a:extLst>
              <a:ext uri="{FF2B5EF4-FFF2-40B4-BE49-F238E27FC236}">
                <a16:creationId xmlns:a16="http://schemas.microsoft.com/office/drawing/2014/main" id="{67768AF2-24EB-4E71-9077-A0D693416A55}"/>
              </a:ext>
            </a:extLst>
          </p:cNvPr>
          <p:cNvSpPr>
            <a:spLocks noGrp="1"/>
          </p:cNvSpPr>
          <p:nvPr>
            <p:ph idx="1"/>
          </p:nvPr>
        </p:nvSpPr>
        <p:spPr/>
        <p:txBody>
          <a:bodyPr>
            <a:normAutofit/>
          </a:bodyPr>
          <a:lstStyle/>
          <a:p>
            <a:r>
              <a:rPr lang="en-GB" sz="2800" dirty="0"/>
              <a:t>First one opened in 1919 in Germany.</a:t>
            </a:r>
          </a:p>
          <a:p>
            <a:r>
              <a:rPr lang="en-GB" sz="2800" dirty="0"/>
              <a:t>Curriculum: “flexible set of pedagogical guidelines.” </a:t>
            </a:r>
          </a:p>
          <a:p>
            <a:r>
              <a:rPr lang="en-GB" sz="2800" dirty="0"/>
              <a:t>Based on an understanding of the phases of child development.</a:t>
            </a:r>
          </a:p>
          <a:p>
            <a:r>
              <a:rPr lang="en-GB" sz="2800" dirty="0"/>
              <a:t>(Steiner Waldorf Education, no date)</a:t>
            </a:r>
          </a:p>
        </p:txBody>
      </p:sp>
    </p:spTree>
    <p:extLst>
      <p:ext uri="{BB962C8B-B14F-4D97-AF65-F5344CB8AC3E}">
        <p14:creationId xmlns:p14="http://schemas.microsoft.com/office/powerpoint/2010/main" val="35466490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A6F7A-1A2C-40C6-826D-189F54822E50}"/>
              </a:ext>
            </a:extLst>
          </p:cNvPr>
          <p:cNvSpPr>
            <a:spLocks noGrp="1"/>
          </p:cNvSpPr>
          <p:nvPr>
            <p:ph type="title"/>
          </p:nvPr>
        </p:nvSpPr>
        <p:spPr/>
        <p:txBody>
          <a:bodyPr>
            <a:normAutofit fontScale="90000"/>
          </a:bodyPr>
          <a:lstStyle/>
          <a:p>
            <a:r>
              <a:rPr lang="en-GB" dirty="0"/>
              <a:t>A.S. NEILL- “</a:t>
            </a:r>
            <a:r>
              <a:rPr lang="en-GB" sz="4400" dirty="0"/>
              <a:t>All crimes, all hatreds, all wars can be reduced to unhappiness”</a:t>
            </a:r>
          </a:p>
        </p:txBody>
      </p:sp>
      <p:sp>
        <p:nvSpPr>
          <p:cNvPr id="3" name="Content Placeholder 2">
            <a:extLst>
              <a:ext uri="{FF2B5EF4-FFF2-40B4-BE49-F238E27FC236}">
                <a16:creationId xmlns:a16="http://schemas.microsoft.com/office/drawing/2014/main" id="{B84CE4D0-0654-43DB-B8E2-C2032F2925D4}"/>
              </a:ext>
            </a:extLst>
          </p:cNvPr>
          <p:cNvSpPr>
            <a:spLocks noGrp="1"/>
          </p:cNvSpPr>
          <p:nvPr>
            <p:ph idx="1"/>
          </p:nvPr>
        </p:nvSpPr>
        <p:spPr/>
        <p:txBody>
          <a:bodyPr/>
          <a:lstStyle/>
          <a:p>
            <a:r>
              <a:rPr lang="en-GB" dirty="0"/>
              <a:t>Educator and Psychotherapist</a:t>
            </a:r>
          </a:p>
          <a:p>
            <a:r>
              <a:rPr lang="en-GB" dirty="0"/>
              <a:t>Believed that children could direct their own learning.</a:t>
            </a:r>
          </a:p>
          <a:p>
            <a:r>
              <a:rPr lang="en-GB" dirty="0"/>
              <a:t>Believed in focusing on development of children’s social skills and character.</a:t>
            </a:r>
          </a:p>
          <a:p>
            <a:r>
              <a:rPr lang="en-GB" dirty="0"/>
              <a:t>Believed his method took away fear and coercion therefore providing a happier childhood.</a:t>
            </a:r>
          </a:p>
          <a:p>
            <a:r>
              <a:rPr lang="en-GB" dirty="0"/>
              <a:t>Thought that children didn’t get to play enough.</a:t>
            </a:r>
          </a:p>
          <a:p>
            <a:r>
              <a:rPr lang="en-GB" dirty="0"/>
              <a:t>(Philosophies of Education, no date)</a:t>
            </a:r>
          </a:p>
        </p:txBody>
      </p:sp>
    </p:spTree>
    <p:extLst>
      <p:ext uri="{BB962C8B-B14F-4D97-AF65-F5344CB8AC3E}">
        <p14:creationId xmlns:p14="http://schemas.microsoft.com/office/powerpoint/2010/main" val="41101450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603C4-1567-40E6-B404-7DB8FCBD7D4C}"/>
              </a:ext>
            </a:extLst>
          </p:cNvPr>
          <p:cNvSpPr>
            <a:spLocks noGrp="1"/>
          </p:cNvSpPr>
          <p:nvPr>
            <p:ph type="title"/>
          </p:nvPr>
        </p:nvSpPr>
        <p:spPr/>
        <p:txBody>
          <a:bodyPr/>
          <a:lstStyle/>
          <a:p>
            <a:r>
              <a:rPr lang="en-GB" dirty="0"/>
              <a:t>Rudolf Steiner</a:t>
            </a:r>
          </a:p>
        </p:txBody>
      </p:sp>
      <p:sp>
        <p:nvSpPr>
          <p:cNvPr id="3" name="Content Placeholder 2">
            <a:extLst>
              <a:ext uri="{FF2B5EF4-FFF2-40B4-BE49-F238E27FC236}">
                <a16:creationId xmlns:a16="http://schemas.microsoft.com/office/drawing/2014/main" id="{8FBD00CB-4FD3-4042-9CFA-99F1BE559290}"/>
              </a:ext>
            </a:extLst>
          </p:cNvPr>
          <p:cNvSpPr>
            <a:spLocks noGrp="1"/>
          </p:cNvSpPr>
          <p:nvPr>
            <p:ph idx="1"/>
          </p:nvPr>
        </p:nvSpPr>
        <p:spPr/>
        <p:txBody>
          <a:bodyPr/>
          <a:lstStyle/>
          <a:p>
            <a:r>
              <a:rPr lang="en-GB" dirty="0"/>
              <a:t>Anthroposophy-spiritual science.</a:t>
            </a:r>
          </a:p>
          <a:p>
            <a:r>
              <a:rPr lang="en-GB" dirty="0"/>
              <a:t>(anthroposophy,2019)</a:t>
            </a:r>
          </a:p>
          <a:p>
            <a:r>
              <a:rPr lang="en-GB" dirty="0"/>
              <a:t>Link between education and children’s development.</a:t>
            </a:r>
          </a:p>
          <a:p>
            <a:r>
              <a:rPr lang="en-GB" dirty="0"/>
              <a:t>Play was important.</a:t>
            </a:r>
          </a:p>
          <a:p>
            <a:r>
              <a:rPr lang="en-GB" dirty="0"/>
              <a:t>(Rudolf Steiner,2019)</a:t>
            </a:r>
          </a:p>
        </p:txBody>
      </p:sp>
    </p:spTree>
    <p:extLst>
      <p:ext uri="{BB962C8B-B14F-4D97-AF65-F5344CB8AC3E}">
        <p14:creationId xmlns:p14="http://schemas.microsoft.com/office/powerpoint/2010/main" val="26243417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C242C-1E94-458A-8C35-F09EB653C59F}"/>
              </a:ext>
            </a:extLst>
          </p:cNvPr>
          <p:cNvSpPr>
            <a:spLocks noGrp="1"/>
          </p:cNvSpPr>
          <p:nvPr>
            <p:ph type="title"/>
          </p:nvPr>
        </p:nvSpPr>
        <p:spPr/>
        <p:txBody>
          <a:bodyPr/>
          <a:lstStyle/>
          <a:p>
            <a:r>
              <a:rPr lang="en-GB" dirty="0"/>
              <a:t>Advantages and disadvantages to independent schools</a:t>
            </a:r>
          </a:p>
        </p:txBody>
      </p:sp>
      <p:sp>
        <p:nvSpPr>
          <p:cNvPr id="3" name="Content Placeholder 2">
            <a:extLst>
              <a:ext uri="{FF2B5EF4-FFF2-40B4-BE49-F238E27FC236}">
                <a16:creationId xmlns:a16="http://schemas.microsoft.com/office/drawing/2014/main" id="{B9E49FED-AA5A-453F-8DAE-EC484F75F37C}"/>
              </a:ext>
            </a:extLst>
          </p:cNvPr>
          <p:cNvSpPr>
            <a:spLocks noGrp="1"/>
          </p:cNvSpPr>
          <p:nvPr>
            <p:ph idx="1"/>
          </p:nvPr>
        </p:nvSpPr>
        <p:spPr>
          <a:xfrm>
            <a:off x="1251678" y="2286001"/>
            <a:ext cx="4844322" cy="4368017"/>
          </a:xfrm>
        </p:spPr>
        <p:txBody>
          <a:bodyPr/>
          <a:lstStyle/>
          <a:p>
            <a:r>
              <a:rPr lang="en-GB" dirty="0">
                <a:solidFill>
                  <a:srgbClr val="00B050"/>
                </a:solidFill>
              </a:rPr>
              <a:t>Advantages:</a:t>
            </a:r>
          </a:p>
          <a:p>
            <a:r>
              <a:rPr lang="en-GB" dirty="0">
                <a:solidFill>
                  <a:srgbClr val="00B050"/>
                </a:solidFill>
              </a:rPr>
              <a:t>Freedom=less self doubt, they know who they are.</a:t>
            </a:r>
          </a:p>
          <a:p>
            <a:r>
              <a:rPr lang="en-GB" dirty="0">
                <a:solidFill>
                  <a:srgbClr val="00B050"/>
                </a:solidFill>
              </a:rPr>
              <a:t>Choosing classes=more likely to achieve.</a:t>
            </a:r>
          </a:p>
          <a:p>
            <a:r>
              <a:rPr lang="en-GB" dirty="0">
                <a:solidFill>
                  <a:srgbClr val="00B050"/>
                </a:solidFill>
              </a:rPr>
              <a:t>Allowed to play=when they choose to go in to a class they will be ready to learn.</a:t>
            </a:r>
          </a:p>
          <a:p>
            <a:r>
              <a:rPr lang="en-GB" dirty="0">
                <a:solidFill>
                  <a:srgbClr val="00B050"/>
                </a:solidFill>
              </a:rPr>
              <a:t>Not comparing themselves to other students or basing their self worth off grades.</a:t>
            </a:r>
          </a:p>
          <a:p>
            <a:r>
              <a:rPr lang="en-GB" dirty="0">
                <a:solidFill>
                  <a:srgbClr val="00B050"/>
                </a:solidFill>
              </a:rPr>
              <a:t>More likely to get better grades and be nurtured.</a:t>
            </a:r>
          </a:p>
        </p:txBody>
      </p:sp>
      <p:sp>
        <p:nvSpPr>
          <p:cNvPr id="4" name="TextBox 3">
            <a:extLst>
              <a:ext uri="{FF2B5EF4-FFF2-40B4-BE49-F238E27FC236}">
                <a16:creationId xmlns:a16="http://schemas.microsoft.com/office/drawing/2014/main" id="{FC2FB728-1EA6-4E28-AA4A-AD902639A656}"/>
              </a:ext>
            </a:extLst>
          </p:cNvPr>
          <p:cNvSpPr txBox="1"/>
          <p:nvPr/>
        </p:nvSpPr>
        <p:spPr>
          <a:xfrm>
            <a:off x="6597746" y="2321171"/>
            <a:ext cx="4593102" cy="347787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FF0000"/>
                </a:solidFill>
              </a:rPr>
              <a:t>Disadvantages:</a:t>
            </a:r>
          </a:p>
          <a:p>
            <a:endParaRPr lang="en-GB" sz="2000" dirty="0">
              <a:solidFill>
                <a:srgbClr val="FF0000"/>
              </a:solidFill>
            </a:endParaRPr>
          </a:p>
          <a:p>
            <a:pPr marL="285750" indent="-285750">
              <a:buFont typeface="Arial" panose="020B0604020202020204" pitchFamily="34" charset="0"/>
              <a:buChar char="•"/>
            </a:pPr>
            <a:r>
              <a:rPr lang="en-GB" sz="2000" dirty="0">
                <a:solidFill>
                  <a:srgbClr val="FF0000"/>
                </a:solidFill>
              </a:rPr>
              <a:t>Costs so maybe not accessible enough.</a:t>
            </a:r>
          </a:p>
          <a:p>
            <a:endParaRPr lang="en-GB" sz="2000" dirty="0">
              <a:solidFill>
                <a:srgbClr val="FF0000"/>
              </a:solidFill>
            </a:endParaRPr>
          </a:p>
          <a:p>
            <a:pPr marL="285750" indent="-285750">
              <a:buFont typeface="Arial" panose="020B0604020202020204" pitchFamily="34" charset="0"/>
              <a:buChar char="•"/>
            </a:pPr>
            <a:r>
              <a:rPr lang="en-GB" sz="2000" dirty="0">
                <a:solidFill>
                  <a:srgbClr val="FF0000"/>
                </a:solidFill>
              </a:rPr>
              <a:t>Not prepared for the world of work as they may not be used to authority.</a:t>
            </a:r>
          </a:p>
          <a:p>
            <a:pPr marL="285750" indent="-285750">
              <a:buFont typeface="Arial" panose="020B0604020202020204" pitchFamily="34" charset="0"/>
              <a:buChar char="•"/>
            </a:pPr>
            <a:endParaRPr lang="en-GB" sz="2000" dirty="0">
              <a:solidFill>
                <a:srgbClr val="FF0000"/>
              </a:solidFill>
            </a:endParaRPr>
          </a:p>
          <a:p>
            <a:pPr marL="285750" indent="-285750">
              <a:buFont typeface="Arial" panose="020B0604020202020204" pitchFamily="34" charset="0"/>
              <a:buChar char="•"/>
            </a:pPr>
            <a:r>
              <a:rPr lang="en-GB" sz="2000" dirty="0">
                <a:solidFill>
                  <a:srgbClr val="FF0000"/>
                </a:solidFill>
              </a:rPr>
              <a:t>Maybe slightly naïve due to being the same as adults.</a:t>
            </a:r>
          </a:p>
          <a:p>
            <a:pPr marL="285750" indent="-285750">
              <a:buFont typeface="Arial" panose="020B0604020202020204" pitchFamily="34" charset="0"/>
              <a:buChar char="•"/>
            </a:pPr>
            <a:endParaRPr lang="en-GB" sz="2000" dirty="0">
              <a:solidFill>
                <a:srgbClr val="FF0000"/>
              </a:solidFill>
            </a:endParaRPr>
          </a:p>
          <a:p>
            <a:pPr marL="285750" indent="-285750">
              <a:buFont typeface="Arial" panose="020B0604020202020204" pitchFamily="34" charset="0"/>
              <a:buChar char="•"/>
            </a:pPr>
            <a:endParaRPr lang="en-GB" sz="2000" dirty="0">
              <a:solidFill>
                <a:srgbClr val="FF0000"/>
              </a:solidFill>
            </a:endParaRPr>
          </a:p>
        </p:txBody>
      </p:sp>
    </p:spTree>
    <p:extLst>
      <p:ext uri="{BB962C8B-B14F-4D97-AF65-F5344CB8AC3E}">
        <p14:creationId xmlns:p14="http://schemas.microsoft.com/office/powerpoint/2010/main" val="9597347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2E7C5-A368-433D-9641-2D3D9967A3F5}"/>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01C96D4-72F7-49A8-A2B6-6242D0BEF213}"/>
              </a:ext>
            </a:extLst>
          </p:cNvPr>
          <p:cNvSpPr>
            <a:spLocks noGrp="1"/>
          </p:cNvSpPr>
          <p:nvPr>
            <p:ph idx="1"/>
          </p:nvPr>
        </p:nvSpPr>
        <p:spPr/>
        <p:txBody>
          <a:bodyPr/>
          <a:lstStyle/>
          <a:p>
            <a:r>
              <a:rPr lang="en-GB" dirty="0"/>
              <a:t>There are many advantages and disadvantages to educating your child in a selective system of education but ultimately, not one thing works for everyone. Some children thrive in public school and some children thrive in public. I agree with Neill on his quote to do with unhappiness, “All crimes, all hatreds, all wars can be reduced to unhappiness.” (Neill, A.S., no date), the goal in life is to be happy. Public school makes lots of children unhappy, gives them self doubt and low self esteem because they’re told that if they aren’t top of the class and getting the best grades then they’re doing something wrong. Personally, I think an independent school is the way to go but again, it’s all dependent on the individual and public school works great for some. </a:t>
            </a:r>
          </a:p>
        </p:txBody>
      </p:sp>
    </p:spTree>
    <p:extLst>
      <p:ext uri="{BB962C8B-B14F-4D97-AF65-F5344CB8AC3E}">
        <p14:creationId xmlns:p14="http://schemas.microsoft.com/office/powerpoint/2010/main" val="5406891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4EAC7-3BFC-4BD2-8C88-FF148DFC9000}"/>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3B8B6C96-C1FB-4CD8-9937-575799F6E384}"/>
              </a:ext>
            </a:extLst>
          </p:cNvPr>
          <p:cNvSpPr>
            <a:spLocks noGrp="1"/>
          </p:cNvSpPr>
          <p:nvPr>
            <p:ph idx="1"/>
          </p:nvPr>
        </p:nvSpPr>
        <p:spPr/>
        <p:txBody>
          <a:bodyPr/>
          <a:lstStyle/>
          <a:p>
            <a:r>
              <a:rPr lang="en-GB" dirty="0"/>
              <a:t>Harding, E., </a:t>
            </a:r>
            <a:r>
              <a:rPr lang="en-GB" i="1" dirty="0"/>
              <a:t>Private school pupils get nearly five times as many top grades in new GCSEs after developing 'winning formula’ </a:t>
            </a:r>
            <a:r>
              <a:rPr lang="en-GB" dirty="0"/>
              <a:t>(2018), available online: </a:t>
            </a:r>
            <a:r>
              <a:rPr lang="en-GB" dirty="0">
                <a:hlinkClick r:id="rId2"/>
              </a:rPr>
              <a:t>https://www.dailymail.co.uk/news/article-6120549/Private-school-pupils-nearly-five-times-grades-new-GCSEs-winning-formula.html</a:t>
            </a:r>
            <a:endParaRPr lang="en-GB" i="1" dirty="0"/>
          </a:p>
          <a:p>
            <a:r>
              <a:rPr lang="en-GB" dirty="0"/>
              <a:t>Murray, J, </a:t>
            </a:r>
            <a:r>
              <a:rPr lang="en-GB" i="1" dirty="0"/>
              <a:t>Why I Sent My Child To A Private School </a:t>
            </a:r>
            <a:r>
              <a:rPr lang="en-GB" dirty="0"/>
              <a:t>(2012), available online: </a:t>
            </a:r>
            <a:r>
              <a:rPr lang="en-GB" dirty="0">
                <a:hlinkClick r:id="rId3"/>
              </a:rPr>
              <a:t>https://www.theguardian.com/education/2012/jul/23/why-send-child-to-private-school</a:t>
            </a:r>
            <a:endParaRPr lang="en-GB" dirty="0"/>
          </a:p>
          <a:p>
            <a:r>
              <a:rPr lang="en-GB" dirty="0"/>
              <a:t>UNESCO,</a:t>
            </a:r>
            <a:r>
              <a:rPr lang="en-GB" i="1" dirty="0"/>
              <a:t> Alexander Sutherland Neill</a:t>
            </a:r>
            <a:r>
              <a:rPr lang="en-GB" dirty="0"/>
              <a:t> (2000), available online: </a:t>
            </a:r>
            <a:r>
              <a:rPr lang="en-GB" dirty="0">
                <a:hlinkClick r:id="rId4"/>
              </a:rPr>
              <a:t>http://www.ibe.unesco.org/sites/default/files/neille.PDF</a:t>
            </a:r>
            <a:endParaRPr lang="en-GB" dirty="0"/>
          </a:p>
          <a:p>
            <a:r>
              <a:rPr lang="en-GB" dirty="0"/>
              <a:t>Welsh Government, </a:t>
            </a:r>
            <a:r>
              <a:rPr lang="en-GB" i="1" dirty="0"/>
              <a:t>Address list of schools</a:t>
            </a:r>
            <a:r>
              <a:rPr lang="en-GB" dirty="0"/>
              <a:t> (2019), available online: </a:t>
            </a:r>
            <a:r>
              <a:rPr lang="en-GB" dirty="0">
                <a:hlinkClick r:id="rId5"/>
              </a:rPr>
              <a:t>https://gweddill.gov.wales/statistics-and-research/address-list-of-schools/?lang=en</a:t>
            </a:r>
            <a:endParaRPr lang="en-GB" dirty="0"/>
          </a:p>
        </p:txBody>
      </p:sp>
    </p:spTree>
    <p:extLst>
      <p:ext uri="{BB962C8B-B14F-4D97-AF65-F5344CB8AC3E}">
        <p14:creationId xmlns:p14="http://schemas.microsoft.com/office/powerpoint/2010/main" val="1308071464"/>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985</TotalTime>
  <Words>840</Words>
  <Application>Microsoft Office PowerPoint</Application>
  <PresentationFormat>Widescreen</PresentationFormat>
  <Paragraphs>64</Paragraphs>
  <Slides>9</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Gill Sans MT</vt:lpstr>
      <vt:lpstr>Impact</vt:lpstr>
      <vt:lpstr>Badge</vt:lpstr>
      <vt:lpstr>In your considered opinion, what are the benefits and disadvantages of educating children in a selective system of education in the 21st century?</vt:lpstr>
      <vt:lpstr>What is a selective system of education?</vt:lpstr>
      <vt:lpstr>Summerhill.</vt:lpstr>
      <vt:lpstr>Steiner Schools</vt:lpstr>
      <vt:lpstr>A.S. NEILL- “All crimes, all hatreds, all wars can be reduced to unhappiness”</vt:lpstr>
      <vt:lpstr>Rudolf Steiner</vt:lpstr>
      <vt:lpstr>Advantages and disadvantages to independent schools</vt:lpstr>
      <vt:lpstr>Conclusion: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your considered opinion, what are the benefits and disadvantages of educating children in a selective system of education in the 21st century?</dc:title>
  <dc:creator>Brogan Bodman</dc:creator>
  <cp:lastModifiedBy>Brogan Bodman</cp:lastModifiedBy>
  <cp:revision>29</cp:revision>
  <dcterms:created xsi:type="dcterms:W3CDTF">2019-04-10T15:08:30Z</dcterms:created>
  <dcterms:modified xsi:type="dcterms:W3CDTF">2019-04-11T07:47:11Z</dcterms:modified>
</cp:coreProperties>
</file>