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tags/tag1.xml" ContentType="application/vnd.openxmlformats-officedocument.presentationml.tags+xml"/>
  <Override PartName="/ppt/tags/tag2.xml" ContentType="application/vnd.openxmlformats-officedocument.presentationml.tags+xml"/>
  <Override PartName="/ppt/notesSlides/notesSlide12.xml" ContentType="application/vnd.openxmlformats-officedocument.presentationml.notesSlide+xml"/>
  <Override PartName="/ppt/tags/tag3.xml" ContentType="application/vnd.openxmlformats-officedocument.presentationml.tags+xml"/>
  <Override PartName="/ppt/tags/tag4.xml" ContentType="application/vnd.openxmlformats-officedocument.presentationml.tags+xml"/>
  <Override PartName="/ppt/notesSlides/notesSlide13.xml" ContentType="application/vnd.openxmlformats-officedocument.presentationml.notesSlide+xml"/>
  <Override PartName="/ppt/tags/tag5.xml" ContentType="application/vnd.openxmlformats-officedocument.presentationml.tags+xml"/>
  <Override PartName="/ppt/tags/tag6.xml" ContentType="application/vnd.openxmlformats-officedocument.presentationml.tags+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notesSlides/notesSlide52.xml" ContentType="application/vnd.openxmlformats-officedocument.presentationml.notesSlide+xml"/>
  <Override PartName="/ppt/notesSlides/notesSlide53.xml" ContentType="application/vnd.openxmlformats-officedocument.presentationml.notesSlide+xml"/>
  <Override PartName="/ppt/notesSlides/notesSlide54.xml" ContentType="application/vnd.openxmlformats-officedocument.presentationml.notesSlide+xml"/>
  <Override PartName="/ppt/notesSlides/notesSlide55.xml" ContentType="application/vnd.openxmlformats-officedocument.presentationml.notesSlide+xml"/>
  <Override PartName="/ppt/notesSlides/notesSlide56.xml" ContentType="application/vnd.openxmlformats-officedocument.presentationml.notesSlide+xml"/>
  <Override PartName="/ppt/notesSlides/notesSlide57.xml" ContentType="application/vnd.openxmlformats-officedocument.presentationml.notesSlide+xml"/>
  <Override PartName="/ppt/notesSlides/notesSlide58.xml" ContentType="application/vnd.openxmlformats-officedocument.presentationml.notesSlide+xml"/>
  <Override PartName="/ppt/notesSlides/notesSlide59.xml" ContentType="application/vnd.openxmlformats-officedocument.presentationml.notesSlide+xml"/>
  <Override PartName="/ppt/notesSlides/notesSlide60.xml" ContentType="application/vnd.openxmlformats-officedocument.presentationml.notesSlide+xml"/>
  <Override PartName="/ppt/notesSlides/notesSlide61.xml" ContentType="application/vnd.openxmlformats-officedocument.presentationml.notesSlide+xml"/>
  <Override PartName="/ppt/notesSlides/notesSlide62.xml" ContentType="application/vnd.openxmlformats-officedocument.presentationml.notesSlide+xml"/>
  <Override PartName="/ppt/notesSlides/notesSlide63.xml" ContentType="application/vnd.openxmlformats-officedocument.presentationml.notesSlide+xml"/>
  <Override PartName="/ppt/notesSlides/notesSlide64.xml" ContentType="application/vnd.openxmlformats-officedocument.presentationml.notesSlide+xml"/>
  <Override PartName="/ppt/notesSlides/notesSlide6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8" r:id="rId1"/>
  </p:sldMasterIdLst>
  <p:notesMasterIdLst>
    <p:notesMasterId r:id="rId68"/>
  </p:notesMasterIdLst>
  <p:sldIdLst>
    <p:sldId id="256" r:id="rId2"/>
    <p:sldId id="257" r:id="rId3"/>
    <p:sldId id="258" r:id="rId4"/>
    <p:sldId id="259" r:id="rId5"/>
    <p:sldId id="260" r:id="rId6"/>
    <p:sldId id="261" r:id="rId7"/>
    <p:sldId id="262" r:id="rId8"/>
    <p:sldId id="263" r:id="rId9"/>
    <p:sldId id="264" r:id="rId10"/>
    <p:sldId id="265" r:id="rId11"/>
    <p:sldId id="269" r:id="rId12"/>
    <p:sldId id="266" r:id="rId13"/>
    <p:sldId id="267" r:id="rId14"/>
    <p:sldId id="268" r:id="rId15"/>
    <p:sldId id="338" r:id="rId16"/>
    <p:sldId id="340" r:id="rId17"/>
    <p:sldId id="270" r:id="rId18"/>
    <p:sldId id="272" r:id="rId19"/>
    <p:sldId id="271" r:id="rId20"/>
    <p:sldId id="273" r:id="rId21"/>
    <p:sldId id="274" r:id="rId22"/>
    <p:sldId id="275" r:id="rId23"/>
    <p:sldId id="276" r:id="rId24"/>
    <p:sldId id="277" r:id="rId25"/>
    <p:sldId id="279" r:id="rId26"/>
    <p:sldId id="278" r:id="rId27"/>
    <p:sldId id="282" r:id="rId28"/>
    <p:sldId id="283" r:id="rId29"/>
    <p:sldId id="284" r:id="rId30"/>
    <p:sldId id="285" r:id="rId31"/>
    <p:sldId id="286" r:id="rId32"/>
    <p:sldId id="287" r:id="rId33"/>
    <p:sldId id="281" r:id="rId34"/>
    <p:sldId id="280" r:id="rId35"/>
    <p:sldId id="292" r:id="rId36"/>
    <p:sldId id="293" r:id="rId37"/>
    <p:sldId id="294" r:id="rId38"/>
    <p:sldId id="295" r:id="rId39"/>
    <p:sldId id="296" r:id="rId40"/>
    <p:sldId id="297" r:id="rId41"/>
    <p:sldId id="298" r:id="rId42"/>
    <p:sldId id="299" r:id="rId43"/>
    <p:sldId id="300" r:id="rId44"/>
    <p:sldId id="301" r:id="rId45"/>
    <p:sldId id="302" r:id="rId46"/>
    <p:sldId id="303" r:id="rId47"/>
    <p:sldId id="304" r:id="rId48"/>
    <p:sldId id="305" r:id="rId49"/>
    <p:sldId id="306" r:id="rId50"/>
    <p:sldId id="332" r:id="rId51"/>
    <p:sldId id="331" r:id="rId52"/>
    <p:sldId id="308" r:id="rId53"/>
    <p:sldId id="310" r:id="rId54"/>
    <p:sldId id="311" r:id="rId55"/>
    <p:sldId id="315" r:id="rId56"/>
    <p:sldId id="316" r:id="rId57"/>
    <p:sldId id="318" r:id="rId58"/>
    <p:sldId id="319" r:id="rId59"/>
    <p:sldId id="320" r:id="rId60"/>
    <p:sldId id="321" r:id="rId61"/>
    <p:sldId id="326" r:id="rId62"/>
    <p:sldId id="327" r:id="rId63"/>
    <p:sldId id="328" r:id="rId64"/>
    <p:sldId id="334" r:id="rId65"/>
    <p:sldId id="333" r:id="rId66"/>
    <p:sldId id="336" r:id="rId67"/>
  </p:sldIdLst>
  <p:sldSz cx="12192000" cy="6858000"/>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89216" autoAdjust="0"/>
  </p:normalViewPr>
  <p:slideViewPr>
    <p:cSldViewPr snapToGrid="0">
      <p:cViewPr varScale="1">
        <p:scale>
          <a:sx n="57" d="100"/>
          <a:sy n="57" d="100"/>
        </p:scale>
        <p:origin x="992" y="48"/>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notesMaster" Target="notesMasters/notesMaster1.xml"/><Relationship Id="rId7" Type="http://schemas.openxmlformats.org/officeDocument/2006/relationships/slide" Target="slides/slide6.xml"/><Relationship Id="rId71"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slide" Target="slides/slide65.xml"/><Relationship Id="rId5" Type="http://schemas.openxmlformats.org/officeDocument/2006/relationships/slide" Target="slides/slide4.xml"/><Relationship Id="rId61" Type="http://schemas.openxmlformats.org/officeDocument/2006/relationships/slide" Target="slides/slide60.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presProps" Target="presProps.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tableStyles" Target="tableStyle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8056"/>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8056"/>
          </a:xfrm>
          <a:prstGeom prst="rect">
            <a:avLst/>
          </a:prstGeom>
        </p:spPr>
        <p:txBody>
          <a:bodyPr vert="horz" lIns="91440" tIns="45720" rIns="91440" bIns="45720" rtlCol="0"/>
          <a:lstStyle>
            <a:lvl1pPr algn="r">
              <a:defRPr sz="1200"/>
            </a:lvl1pPr>
          </a:lstStyle>
          <a:p>
            <a:fld id="{BF9A4DAD-63DC-4DDD-B230-EBEB2A26B5EA}" type="datetimeFigureOut">
              <a:rPr lang="en-GB" smtClean="0"/>
              <a:t>28/11/2021</a:t>
            </a:fld>
            <a:endParaRPr lang="en-GB"/>
          </a:p>
        </p:txBody>
      </p:sp>
      <p:sp>
        <p:nvSpPr>
          <p:cNvPr id="4" name="Slide Image Placeholder 3"/>
          <p:cNvSpPr>
            <a:spLocks noGrp="1" noRot="1" noChangeAspect="1"/>
          </p:cNvSpPr>
          <p:nvPr>
            <p:ph type="sldImg" idx="2"/>
          </p:nvPr>
        </p:nvSpPr>
        <p:spPr>
          <a:xfrm>
            <a:off x="422275" y="1241425"/>
            <a:ext cx="5953125" cy="334962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77194"/>
            <a:ext cx="5438140" cy="3908614"/>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28584"/>
            <a:ext cx="2945659" cy="498055"/>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4"/>
            <a:ext cx="2945659" cy="498055"/>
          </a:xfrm>
          <a:prstGeom prst="rect">
            <a:avLst/>
          </a:prstGeom>
        </p:spPr>
        <p:txBody>
          <a:bodyPr vert="horz" lIns="91440" tIns="45720" rIns="91440" bIns="45720" rtlCol="0" anchor="b"/>
          <a:lstStyle>
            <a:lvl1pPr algn="r">
              <a:defRPr sz="1200"/>
            </a:lvl1pPr>
          </a:lstStyle>
          <a:p>
            <a:fld id="{6ACF7335-C797-47CE-A2E9-4D491A2C87FA}" type="slidenum">
              <a:rPr lang="en-GB" smtClean="0"/>
              <a:t>‹#›</a:t>
            </a:fld>
            <a:endParaRPr lang="en-GB"/>
          </a:p>
        </p:txBody>
      </p:sp>
    </p:spTree>
    <p:extLst>
      <p:ext uri="{BB962C8B-B14F-4D97-AF65-F5344CB8AC3E}">
        <p14:creationId xmlns:p14="http://schemas.microsoft.com/office/powerpoint/2010/main" val="42409513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55.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56.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57.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58.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59.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60.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61.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62.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63.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_rels/notesSlide64.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_rels/notesSlide65.xml.rels><?xml version="1.0" encoding="UTF-8" standalone="yes"?>
<Relationships xmlns="http://schemas.openxmlformats.org/package/2006/relationships"><Relationship Id="rId2" Type="http://schemas.openxmlformats.org/officeDocument/2006/relationships/slide" Target="../slides/slide6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6ACF7335-C797-47CE-A2E9-4D491A2C87FA}" type="slidenum">
              <a:rPr lang="en-GB" smtClean="0"/>
              <a:t>1</a:t>
            </a:fld>
            <a:endParaRPr lang="en-GB"/>
          </a:p>
        </p:txBody>
      </p:sp>
    </p:spTree>
    <p:extLst>
      <p:ext uri="{BB962C8B-B14F-4D97-AF65-F5344CB8AC3E}">
        <p14:creationId xmlns:p14="http://schemas.microsoft.com/office/powerpoint/2010/main" val="239419566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6ACF7335-C797-47CE-A2E9-4D491A2C87FA}" type="slidenum">
              <a:rPr lang="en-GB" smtClean="0"/>
              <a:t>2</a:t>
            </a:fld>
            <a:endParaRPr lang="en-GB"/>
          </a:p>
        </p:txBody>
      </p:sp>
    </p:spTree>
    <p:extLst>
      <p:ext uri="{BB962C8B-B14F-4D97-AF65-F5344CB8AC3E}">
        <p14:creationId xmlns:p14="http://schemas.microsoft.com/office/powerpoint/2010/main" val="350889295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6ACF7335-C797-47CE-A2E9-4D491A2C87FA}" type="slidenum">
              <a:rPr lang="en-GB" smtClean="0"/>
              <a:t>3</a:t>
            </a:fld>
            <a:endParaRPr lang="en-GB"/>
          </a:p>
        </p:txBody>
      </p:sp>
    </p:spTree>
    <p:extLst>
      <p:ext uri="{BB962C8B-B14F-4D97-AF65-F5344CB8AC3E}">
        <p14:creationId xmlns:p14="http://schemas.microsoft.com/office/powerpoint/2010/main" val="65731520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6ACF7335-C797-47CE-A2E9-4D491A2C87FA}" type="slidenum">
              <a:rPr lang="en-GB" smtClean="0"/>
              <a:t>4</a:t>
            </a:fld>
            <a:endParaRPr lang="en-GB"/>
          </a:p>
        </p:txBody>
      </p:sp>
    </p:spTree>
    <p:extLst>
      <p:ext uri="{BB962C8B-B14F-4D97-AF65-F5344CB8AC3E}">
        <p14:creationId xmlns:p14="http://schemas.microsoft.com/office/powerpoint/2010/main" val="313107569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6ACF7335-C797-47CE-A2E9-4D491A2C87FA}" type="slidenum">
              <a:rPr lang="en-GB" smtClean="0"/>
              <a:t>5</a:t>
            </a:fld>
            <a:endParaRPr lang="en-GB"/>
          </a:p>
        </p:txBody>
      </p:sp>
    </p:spTree>
    <p:extLst>
      <p:ext uri="{BB962C8B-B14F-4D97-AF65-F5344CB8AC3E}">
        <p14:creationId xmlns:p14="http://schemas.microsoft.com/office/powerpoint/2010/main" val="255534385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10"/>
          </p:nvPr>
        </p:nvSpPr>
        <p:spPr/>
        <p:txBody>
          <a:bodyPr/>
          <a:lstStyle/>
          <a:p>
            <a:fld id="{6ACF7335-C797-47CE-A2E9-4D491A2C87FA}" type="slidenum">
              <a:rPr lang="en-GB" smtClean="0"/>
              <a:t>6</a:t>
            </a:fld>
            <a:endParaRPr lang="en-GB"/>
          </a:p>
        </p:txBody>
      </p:sp>
    </p:spTree>
    <p:extLst>
      <p:ext uri="{BB962C8B-B14F-4D97-AF65-F5344CB8AC3E}">
        <p14:creationId xmlns:p14="http://schemas.microsoft.com/office/powerpoint/2010/main" val="246948454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6ACF7335-C797-47CE-A2E9-4D491A2C87FA}" type="slidenum">
              <a:rPr lang="en-GB" smtClean="0"/>
              <a:t>7</a:t>
            </a:fld>
            <a:endParaRPr lang="en-GB"/>
          </a:p>
        </p:txBody>
      </p:sp>
    </p:spTree>
    <p:extLst>
      <p:ext uri="{BB962C8B-B14F-4D97-AF65-F5344CB8AC3E}">
        <p14:creationId xmlns:p14="http://schemas.microsoft.com/office/powerpoint/2010/main" val="336415026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6ACF7335-C797-47CE-A2E9-4D491A2C87FA}" type="slidenum">
              <a:rPr lang="en-GB" smtClean="0"/>
              <a:t>8</a:t>
            </a:fld>
            <a:endParaRPr lang="en-GB"/>
          </a:p>
        </p:txBody>
      </p:sp>
    </p:spTree>
    <p:extLst>
      <p:ext uri="{BB962C8B-B14F-4D97-AF65-F5344CB8AC3E}">
        <p14:creationId xmlns:p14="http://schemas.microsoft.com/office/powerpoint/2010/main" val="140991121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6ACF7335-C797-47CE-A2E9-4D491A2C87FA}" type="slidenum">
              <a:rPr lang="en-GB" smtClean="0"/>
              <a:t>9</a:t>
            </a:fld>
            <a:endParaRPr lang="en-GB"/>
          </a:p>
        </p:txBody>
      </p:sp>
    </p:spTree>
    <p:extLst>
      <p:ext uri="{BB962C8B-B14F-4D97-AF65-F5344CB8AC3E}">
        <p14:creationId xmlns:p14="http://schemas.microsoft.com/office/powerpoint/2010/main" val="25358350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6ACF7335-C797-47CE-A2E9-4D491A2C87FA}" type="slidenum">
              <a:rPr lang="en-GB" smtClean="0"/>
              <a:t>10</a:t>
            </a:fld>
            <a:endParaRPr lang="en-GB"/>
          </a:p>
        </p:txBody>
      </p:sp>
    </p:spTree>
    <p:extLst>
      <p:ext uri="{BB962C8B-B14F-4D97-AF65-F5344CB8AC3E}">
        <p14:creationId xmlns:p14="http://schemas.microsoft.com/office/powerpoint/2010/main" val="207116618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6ACF7335-C797-47CE-A2E9-4D491A2C87FA}" type="slidenum">
              <a:rPr lang="en-GB" smtClean="0"/>
              <a:t>11</a:t>
            </a:fld>
            <a:endParaRPr lang="en-GB"/>
          </a:p>
        </p:txBody>
      </p:sp>
    </p:spTree>
    <p:extLst>
      <p:ext uri="{BB962C8B-B14F-4D97-AF65-F5344CB8AC3E}">
        <p14:creationId xmlns:p14="http://schemas.microsoft.com/office/powerpoint/2010/main" val="88146057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6ACF7335-C797-47CE-A2E9-4D491A2C87FA}" type="slidenum">
              <a:rPr lang="en-GB" smtClean="0"/>
              <a:t>12</a:t>
            </a:fld>
            <a:endParaRPr lang="en-GB"/>
          </a:p>
        </p:txBody>
      </p:sp>
    </p:spTree>
    <p:extLst>
      <p:ext uri="{BB962C8B-B14F-4D97-AF65-F5344CB8AC3E}">
        <p14:creationId xmlns:p14="http://schemas.microsoft.com/office/powerpoint/2010/main" val="7826594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6ACF7335-C797-47CE-A2E9-4D491A2C87FA}" type="slidenum">
              <a:rPr lang="en-GB" smtClean="0"/>
              <a:t>13</a:t>
            </a:fld>
            <a:endParaRPr lang="en-GB"/>
          </a:p>
        </p:txBody>
      </p:sp>
    </p:spTree>
    <p:extLst>
      <p:ext uri="{BB962C8B-B14F-4D97-AF65-F5344CB8AC3E}">
        <p14:creationId xmlns:p14="http://schemas.microsoft.com/office/powerpoint/2010/main" val="13522633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6ACF7335-C797-47CE-A2E9-4D491A2C87FA}" type="slidenum">
              <a:rPr lang="en-GB" smtClean="0"/>
              <a:t>14</a:t>
            </a:fld>
            <a:endParaRPr lang="en-GB"/>
          </a:p>
        </p:txBody>
      </p:sp>
    </p:spTree>
    <p:extLst>
      <p:ext uri="{BB962C8B-B14F-4D97-AF65-F5344CB8AC3E}">
        <p14:creationId xmlns:p14="http://schemas.microsoft.com/office/powerpoint/2010/main" val="165730899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0" i="0" dirty="0">
                <a:solidFill>
                  <a:srgbClr val="333333"/>
                </a:solidFill>
                <a:effectLst/>
                <a:latin typeface="Open Sans" panose="020B0606030504020204" pitchFamily="34" charset="0"/>
              </a:rPr>
              <a:t>Look at how the topic sentence links to ideas developed in the paragraph.</a:t>
            </a:r>
          </a:p>
          <a:p>
            <a:endParaRPr lang="en-GB" dirty="0"/>
          </a:p>
        </p:txBody>
      </p:sp>
      <p:sp>
        <p:nvSpPr>
          <p:cNvPr id="4" name="Slide Number Placeholder 3"/>
          <p:cNvSpPr>
            <a:spLocks noGrp="1"/>
          </p:cNvSpPr>
          <p:nvPr>
            <p:ph type="sldNum" sz="quarter" idx="5"/>
          </p:nvPr>
        </p:nvSpPr>
        <p:spPr/>
        <p:txBody>
          <a:bodyPr/>
          <a:lstStyle/>
          <a:p>
            <a:fld id="{6ACF7335-C797-47CE-A2E9-4D491A2C87FA}" type="slidenum">
              <a:rPr lang="en-GB" smtClean="0"/>
              <a:t>16</a:t>
            </a:fld>
            <a:endParaRPr lang="en-GB"/>
          </a:p>
        </p:txBody>
      </p:sp>
    </p:spTree>
    <p:extLst>
      <p:ext uri="{BB962C8B-B14F-4D97-AF65-F5344CB8AC3E}">
        <p14:creationId xmlns:p14="http://schemas.microsoft.com/office/powerpoint/2010/main" val="80128410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6ACF7335-C797-47CE-A2E9-4D491A2C87FA}" type="slidenum">
              <a:rPr lang="en-GB" smtClean="0"/>
              <a:t>17</a:t>
            </a:fld>
            <a:endParaRPr lang="en-GB"/>
          </a:p>
        </p:txBody>
      </p:sp>
    </p:spTree>
    <p:extLst>
      <p:ext uri="{BB962C8B-B14F-4D97-AF65-F5344CB8AC3E}">
        <p14:creationId xmlns:p14="http://schemas.microsoft.com/office/powerpoint/2010/main" val="259721534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6ACF7335-C797-47CE-A2E9-4D491A2C87FA}" type="slidenum">
              <a:rPr lang="en-GB" smtClean="0"/>
              <a:t>18</a:t>
            </a:fld>
            <a:endParaRPr lang="en-GB"/>
          </a:p>
        </p:txBody>
      </p:sp>
    </p:spTree>
    <p:extLst>
      <p:ext uri="{BB962C8B-B14F-4D97-AF65-F5344CB8AC3E}">
        <p14:creationId xmlns:p14="http://schemas.microsoft.com/office/powerpoint/2010/main" val="196244875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6ACF7335-C797-47CE-A2E9-4D491A2C87FA}" type="slidenum">
              <a:rPr lang="en-GB" smtClean="0"/>
              <a:t>19</a:t>
            </a:fld>
            <a:endParaRPr lang="en-GB"/>
          </a:p>
        </p:txBody>
      </p:sp>
    </p:spTree>
    <p:extLst>
      <p:ext uri="{BB962C8B-B14F-4D97-AF65-F5344CB8AC3E}">
        <p14:creationId xmlns:p14="http://schemas.microsoft.com/office/powerpoint/2010/main" val="231660621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6ACF7335-C797-47CE-A2E9-4D491A2C87FA}" type="slidenum">
              <a:rPr lang="en-GB" smtClean="0"/>
              <a:t>20</a:t>
            </a:fld>
            <a:endParaRPr lang="en-GB"/>
          </a:p>
        </p:txBody>
      </p:sp>
    </p:spTree>
    <p:extLst>
      <p:ext uri="{BB962C8B-B14F-4D97-AF65-F5344CB8AC3E}">
        <p14:creationId xmlns:p14="http://schemas.microsoft.com/office/powerpoint/2010/main" val="220676762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6ACF7335-C797-47CE-A2E9-4D491A2C87FA}" type="slidenum">
              <a:rPr lang="en-GB" smtClean="0"/>
              <a:t>21</a:t>
            </a:fld>
            <a:endParaRPr lang="en-GB"/>
          </a:p>
        </p:txBody>
      </p:sp>
    </p:spTree>
    <p:extLst>
      <p:ext uri="{BB962C8B-B14F-4D97-AF65-F5344CB8AC3E}">
        <p14:creationId xmlns:p14="http://schemas.microsoft.com/office/powerpoint/2010/main" val="166395945"/>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6ACF7335-C797-47CE-A2E9-4D491A2C87FA}" type="slidenum">
              <a:rPr lang="en-GB" smtClean="0"/>
              <a:t>22</a:t>
            </a:fld>
            <a:endParaRPr lang="en-GB"/>
          </a:p>
        </p:txBody>
      </p:sp>
    </p:spTree>
    <p:extLst>
      <p:ext uri="{BB962C8B-B14F-4D97-AF65-F5344CB8AC3E}">
        <p14:creationId xmlns:p14="http://schemas.microsoft.com/office/powerpoint/2010/main" val="995556336"/>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6ACF7335-C797-47CE-A2E9-4D491A2C87FA}" type="slidenum">
              <a:rPr lang="en-GB" smtClean="0"/>
              <a:t>23</a:t>
            </a:fld>
            <a:endParaRPr lang="en-GB"/>
          </a:p>
        </p:txBody>
      </p:sp>
    </p:spTree>
    <p:extLst>
      <p:ext uri="{BB962C8B-B14F-4D97-AF65-F5344CB8AC3E}">
        <p14:creationId xmlns:p14="http://schemas.microsoft.com/office/powerpoint/2010/main" val="3264026423"/>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a:p>
          <a:p>
            <a:endParaRPr lang="en-GB" baseline="0" dirty="0"/>
          </a:p>
          <a:p>
            <a:endParaRPr lang="en-GB" dirty="0"/>
          </a:p>
        </p:txBody>
      </p:sp>
      <p:sp>
        <p:nvSpPr>
          <p:cNvPr id="4" name="Slide Number Placeholder 3"/>
          <p:cNvSpPr>
            <a:spLocks noGrp="1"/>
          </p:cNvSpPr>
          <p:nvPr>
            <p:ph type="sldNum" sz="quarter" idx="10"/>
          </p:nvPr>
        </p:nvSpPr>
        <p:spPr/>
        <p:txBody>
          <a:bodyPr/>
          <a:lstStyle/>
          <a:p>
            <a:fld id="{6ACF7335-C797-47CE-A2E9-4D491A2C87FA}" type="slidenum">
              <a:rPr lang="en-GB" smtClean="0"/>
              <a:t>24</a:t>
            </a:fld>
            <a:endParaRPr lang="en-GB"/>
          </a:p>
        </p:txBody>
      </p:sp>
    </p:spTree>
    <p:extLst>
      <p:ext uri="{BB962C8B-B14F-4D97-AF65-F5344CB8AC3E}">
        <p14:creationId xmlns:p14="http://schemas.microsoft.com/office/powerpoint/2010/main" val="3752269515"/>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6ACF7335-C797-47CE-A2E9-4D491A2C87FA}" type="slidenum">
              <a:rPr lang="en-GB" smtClean="0"/>
              <a:t>25</a:t>
            </a:fld>
            <a:endParaRPr lang="en-GB"/>
          </a:p>
        </p:txBody>
      </p:sp>
    </p:spTree>
    <p:extLst>
      <p:ext uri="{BB962C8B-B14F-4D97-AF65-F5344CB8AC3E}">
        <p14:creationId xmlns:p14="http://schemas.microsoft.com/office/powerpoint/2010/main" val="704735490"/>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6ACF7335-C797-47CE-A2E9-4D491A2C87FA}" type="slidenum">
              <a:rPr lang="en-GB" smtClean="0"/>
              <a:t>26</a:t>
            </a:fld>
            <a:endParaRPr lang="en-GB"/>
          </a:p>
        </p:txBody>
      </p:sp>
    </p:spTree>
    <p:extLst>
      <p:ext uri="{BB962C8B-B14F-4D97-AF65-F5344CB8AC3E}">
        <p14:creationId xmlns:p14="http://schemas.microsoft.com/office/powerpoint/2010/main" val="794813732"/>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6ACF7335-C797-47CE-A2E9-4D491A2C87FA}" type="slidenum">
              <a:rPr lang="en-GB" smtClean="0"/>
              <a:t>27</a:t>
            </a:fld>
            <a:endParaRPr lang="en-GB"/>
          </a:p>
        </p:txBody>
      </p:sp>
    </p:spTree>
    <p:extLst>
      <p:ext uri="{BB962C8B-B14F-4D97-AF65-F5344CB8AC3E}">
        <p14:creationId xmlns:p14="http://schemas.microsoft.com/office/powerpoint/2010/main" val="2695330958"/>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6ACF7335-C797-47CE-A2E9-4D491A2C87FA}" type="slidenum">
              <a:rPr lang="en-GB" smtClean="0"/>
              <a:t>28</a:t>
            </a:fld>
            <a:endParaRPr lang="en-GB"/>
          </a:p>
        </p:txBody>
      </p:sp>
    </p:spTree>
    <p:extLst>
      <p:ext uri="{BB962C8B-B14F-4D97-AF65-F5344CB8AC3E}">
        <p14:creationId xmlns:p14="http://schemas.microsoft.com/office/powerpoint/2010/main" val="3716929345"/>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6ACF7335-C797-47CE-A2E9-4D491A2C87FA}" type="slidenum">
              <a:rPr lang="en-GB" smtClean="0"/>
              <a:t>29</a:t>
            </a:fld>
            <a:endParaRPr lang="en-GB"/>
          </a:p>
        </p:txBody>
      </p:sp>
    </p:spTree>
    <p:extLst>
      <p:ext uri="{BB962C8B-B14F-4D97-AF65-F5344CB8AC3E}">
        <p14:creationId xmlns:p14="http://schemas.microsoft.com/office/powerpoint/2010/main" val="2547844522"/>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6ACF7335-C797-47CE-A2E9-4D491A2C87FA}" type="slidenum">
              <a:rPr lang="en-GB" smtClean="0"/>
              <a:t>30</a:t>
            </a:fld>
            <a:endParaRPr lang="en-GB"/>
          </a:p>
        </p:txBody>
      </p:sp>
    </p:spTree>
    <p:extLst>
      <p:ext uri="{BB962C8B-B14F-4D97-AF65-F5344CB8AC3E}">
        <p14:creationId xmlns:p14="http://schemas.microsoft.com/office/powerpoint/2010/main" val="2229404000"/>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6ACF7335-C797-47CE-A2E9-4D491A2C87FA}" type="slidenum">
              <a:rPr lang="en-GB" smtClean="0"/>
              <a:t>31</a:t>
            </a:fld>
            <a:endParaRPr lang="en-GB"/>
          </a:p>
        </p:txBody>
      </p:sp>
    </p:spTree>
    <p:extLst>
      <p:ext uri="{BB962C8B-B14F-4D97-AF65-F5344CB8AC3E}">
        <p14:creationId xmlns:p14="http://schemas.microsoft.com/office/powerpoint/2010/main" val="632154621"/>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6ACF7335-C797-47CE-A2E9-4D491A2C87FA}" type="slidenum">
              <a:rPr lang="en-GB" smtClean="0"/>
              <a:t>32</a:t>
            </a:fld>
            <a:endParaRPr lang="en-GB"/>
          </a:p>
        </p:txBody>
      </p:sp>
    </p:spTree>
    <p:extLst>
      <p:ext uri="{BB962C8B-B14F-4D97-AF65-F5344CB8AC3E}">
        <p14:creationId xmlns:p14="http://schemas.microsoft.com/office/powerpoint/2010/main" val="2975198633"/>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6ACF7335-C797-47CE-A2E9-4D491A2C87FA}" type="slidenum">
              <a:rPr lang="en-GB" smtClean="0"/>
              <a:t>33</a:t>
            </a:fld>
            <a:endParaRPr lang="en-GB"/>
          </a:p>
        </p:txBody>
      </p:sp>
    </p:spTree>
    <p:extLst>
      <p:ext uri="{BB962C8B-B14F-4D97-AF65-F5344CB8AC3E}">
        <p14:creationId xmlns:p14="http://schemas.microsoft.com/office/powerpoint/2010/main" val="3613437375"/>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6ACF7335-C797-47CE-A2E9-4D491A2C87FA}" type="slidenum">
              <a:rPr lang="en-GB" smtClean="0"/>
              <a:t>34</a:t>
            </a:fld>
            <a:endParaRPr lang="en-GB"/>
          </a:p>
        </p:txBody>
      </p:sp>
    </p:spTree>
    <p:extLst>
      <p:ext uri="{BB962C8B-B14F-4D97-AF65-F5344CB8AC3E}">
        <p14:creationId xmlns:p14="http://schemas.microsoft.com/office/powerpoint/2010/main" val="691385998"/>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AD814399-36F4-482F-BE8B-FBDE68A6E318}" type="slidenum">
              <a:rPr lang="en-US" smtClean="0"/>
              <a:pPr>
                <a:defRPr/>
              </a:pPr>
              <a:t>35</a:t>
            </a:fld>
            <a:endParaRPr lang="en-US"/>
          </a:p>
        </p:txBody>
      </p:sp>
    </p:spTree>
    <p:extLst>
      <p:ext uri="{BB962C8B-B14F-4D97-AF65-F5344CB8AC3E}">
        <p14:creationId xmlns:p14="http://schemas.microsoft.com/office/powerpoint/2010/main" val="1901779419"/>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AD814399-36F4-482F-BE8B-FBDE68A6E318}" type="slidenum">
              <a:rPr lang="en-US" smtClean="0"/>
              <a:pPr>
                <a:defRPr/>
              </a:pPr>
              <a:t>36</a:t>
            </a:fld>
            <a:endParaRPr lang="en-US"/>
          </a:p>
        </p:txBody>
      </p:sp>
    </p:spTree>
    <p:extLst>
      <p:ext uri="{BB962C8B-B14F-4D97-AF65-F5344CB8AC3E}">
        <p14:creationId xmlns:p14="http://schemas.microsoft.com/office/powerpoint/2010/main" val="2547023703"/>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AD814399-36F4-482F-BE8B-FBDE68A6E318}" type="slidenum">
              <a:rPr lang="en-US" smtClean="0"/>
              <a:pPr>
                <a:defRPr/>
              </a:pPr>
              <a:t>37</a:t>
            </a:fld>
            <a:endParaRPr lang="en-US"/>
          </a:p>
        </p:txBody>
      </p:sp>
    </p:spTree>
    <p:extLst>
      <p:ext uri="{BB962C8B-B14F-4D97-AF65-F5344CB8AC3E}">
        <p14:creationId xmlns:p14="http://schemas.microsoft.com/office/powerpoint/2010/main" val="3253290539"/>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AD814399-36F4-482F-BE8B-FBDE68A6E318}" type="slidenum">
              <a:rPr lang="en-US" smtClean="0"/>
              <a:pPr>
                <a:defRPr/>
              </a:pPr>
              <a:t>38</a:t>
            </a:fld>
            <a:endParaRPr lang="en-US"/>
          </a:p>
        </p:txBody>
      </p:sp>
    </p:spTree>
    <p:extLst>
      <p:ext uri="{BB962C8B-B14F-4D97-AF65-F5344CB8AC3E}">
        <p14:creationId xmlns:p14="http://schemas.microsoft.com/office/powerpoint/2010/main" val="3132670137"/>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6ACF7335-C797-47CE-A2E9-4D491A2C87FA}" type="slidenum">
              <a:rPr lang="en-GB" smtClean="0"/>
              <a:t>39</a:t>
            </a:fld>
            <a:endParaRPr lang="en-GB"/>
          </a:p>
        </p:txBody>
      </p:sp>
    </p:spTree>
    <p:extLst>
      <p:ext uri="{BB962C8B-B14F-4D97-AF65-F5344CB8AC3E}">
        <p14:creationId xmlns:p14="http://schemas.microsoft.com/office/powerpoint/2010/main" val="1623475251"/>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a:defRPr/>
            </a:pPr>
            <a:fld id="{AD814399-36F4-482F-BE8B-FBDE68A6E318}" type="slidenum">
              <a:rPr lang="en-US" smtClean="0"/>
              <a:pPr>
                <a:defRPr/>
              </a:pPr>
              <a:t>40</a:t>
            </a:fld>
            <a:endParaRPr lang="en-US"/>
          </a:p>
        </p:txBody>
      </p:sp>
    </p:spTree>
    <p:extLst>
      <p:ext uri="{BB962C8B-B14F-4D97-AF65-F5344CB8AC3E}">
        <p14:creationId xmlns:p14="http://schemas.microsoft.com/office/powerpoint/2010/main" val="4190667294"/>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6ACF7335-C797-47CE-A2E9-4D491A2C87FA}" type="slidenum">
              <a:rPr lang="en-GB" smtClean="0"/>
              <a:t>41</a:t>
            </a:fld>
            <a:endParaRPr lang="en-GB"/>
          </a:p>
        </p:txBody>
      </p:sp>
    </p:spTree>
    <p:extLst>
      <p:ext uri="{BB962C8B-B14F-4D97-AF65-F5344CB8AC3E}">
        <p14:creationId xmlns:p14="http://schemas.microsoft.com/office/powerpoint/2010/main" val="447110311"/>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a:defRPr/>
            </a:pPr>
            <a:fld id="{AD814399-36F4-482F-BE8B-FBDE68A6E318}" type="slidenum">
              <a:rPr lang="en-US" smtClean="0"/>
              <a:pPr>
                <a:defRPr/>
              </a:pPr>
              <a:t>42</a:t>
            </a:fld>
            <a:endParaRPr lang="en-US"/>
          </a:p>
        </p:txBody>
      </p:sp>
    </p:spTree>
    <p:extLst>
      <p:ext uri="{BB962C8B-B14F-4D97-AF65-F5344CB8AC3E}">
        <p14:creationId xmlns:p14="http://schemas.microsoft.com/office/powerpoint/2010/main" val="2451487222"/>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6ACF7335-C797-47CE-A2E9-4D491A2C87FA}" type="slidenum">
              <a:rPr lang="en-GB" smtClean="0"/>
              <a:t>43</a:t>
            </a:fld>
            <a:endParaRPr lang="en-GB"/>
          </a:p>
        </p:txBody>
      </p:sp>
    </p:spTree>
    <p:extLst>
      <p:ext uri="{BB962C8B-B14F-4D97-AF65-F5344CB8AC3E}">
        <p14:creationId xmlns:p14="http://schemas.microsoft.com/office/powerpoint/2010/main" val="4231741779"/>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a:defRPr/>
            </a:pPr>
            <a:fld id="{AD814399-36F4-482F-BE8B-FBDE68A6E318}" type="slidenum">
              <a:rPr lang="en-US" smtClean="0"/>
              <a:pPr>
                <a:defRPr/>
              </a:pPr>
              <a:t>44</a:t>
            </a:fld>
            <a:endParaRPr lang="en-US"/>
          </a:p>
        </p:txBody>
      </p:sp>
    </p:spTree>
    <p:extLst>
      <p:ext uri="{BB962C8B-B14F-4D97-AF65-F5344CB8AC3E}">
        <p14:creationId xmlns:p14="http://schemas.microsoft.com/office/powerpoint/2010/main" val="2590703504"/>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6ACF7335-C797-47CE-A2E9-4D491A2C87FA}" type="slidenum">
              <a:rPr lang="en-GB" smtClean="0"/>
              <a:t>45</a:t>
            </a:fld>
            <a:endParaRPr lang="en-GB"/>
          </a:p>
        </p:txBody>
      </p:sp>
    </p:spTree>
    <p:extLst>
      <p:ext uri="{BB962C8B-B14F-4D97-AF65-F5344CB8AC3E}">
        <p14:creationId xmlns:p14="http://schemas.microsoft.com/office/powerpoint/2010/main" val="727300558"/>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AD814399-36F4-482F-BE8B-FBDE68A6E318}" type="slidenum">
              <a:rPr lang="en-US" smtClean="0"/>
              <a:pPr>
                <a:defRPr/>
              </a:pPr>
              <a:t>46</a:t>
            </a:fld>
            <a:endParaRPr lang="en-US"/>
          </a:p>
        </p:txBody>
      </p:sp>
    </p:spTree>
    <p:extLst>
      <p:ext uri="{BB962C8B-B14F-4D97-AF65-F5344CB8AC3E}">
        <p14:creationId xmlns:p14="http://schemas.microsoft.com/office/powerpoint/2010/main" val="2418916573"/>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a:defRPr/>
            </a:pPr>
            <a:fld id="{AD814399-36F4-482F-BE8B-FBDE68A6E318}" type="slidenum">
              <a:rPr lang="en-US" smtClean="0"/>
              <a:pPr>
                <a:defRPr/>
              </a:pPr>
              <a:t>47</a:t>
            </a:fld>
            <a:endParaRPr lang="en-US"/>
          </a:p>
        </p:txBody>
      </p:sp>
    </p:spTree>
    <p:extLst>
      <p:ext uri="{BB962C8B-B14F-4D97-AF65-F5344CB8AC3E}">
        <p14:creationId xmlns:p14="http://schemas.microsoft.com/office/powerpoint/2010/main" val="47233728"/>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AD814399-36F4-482F-BE8B-FBDE68A6E318}" type="slidenum">
              <a:rPr lang="en-US" smtClean="0"/>
              <a:pPr>
                <a:defRPr/>
              </a:pPr>
              <a:t>48</a:t>
            </a:fld>
            <a:endParaRPr lang="en-US"/>
          </a:p>
        </p:txBody>
      </p:sp>
    </p:spTree>
    <p:extLst>
      <p:ext uri="{BB962C8B-B14F-4D97-AF65-F5344CB8AC3E}">
        <p14:creationId xmlns:p14="http://schemas.microsoft.com/office/powerpoint/2010/main" val="3103492467"/>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AD814399-36F4-482F-BE8B-FBDE68A6E318}" type="slidenum">
              <a:rPr lang="en-US" smtClean="0"/>
              <a:pPr>
                <a:defRPr/>
              </a:pPr>
              <a:t>49</a:t>
            </a:fld>
            <a:endParaRPr lang="en-US"/>
          </a:p>
        </p:txBody>
      </p:sp>
    </p:spTree>
    <p:extLst>
      <p:ext uri="{BB962C8B-B14F-4D97-AF65-F5344CB8AC3E}">
        <p14:creationId xmlns:p14="http://schemas.microsoft.com/office/powerpoint/2010/main" val="704533382"/>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6ACF7335-C797-47CE-A2E9-4D491A2C87FA}" type="slidenum">
              <a:rPr lang="en-GB" smtClean="0"/>
              <a:t>50</a:t>
            </a:fld>
            <a:endParaRPr lang="en-GB"/>
          </a:p>
        </p:txBody>
      </p:sp>
    </p:spTree>
    <p:extLst>
      <p:ext uri="{BB962C8B-B14F-4D97-AF65-F5344CB8AC3E}">
        <p14:creationId xmlns:p14="http://schemas.microsoft.com/office/powerpoint/2010/main" val="2629898965"/>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6ACF7335-C797-47CE-A2E9-4D491A2C87FA}" type="slidenum">
              <a:rPr lang="en-GB" smtClean="0"/>
              <a:t>51</a:t>
            </a:fld>
            <a:endParaRPr lang="en-GB"/>
          </a:p>
        </p:txBody>
      </p:sp>
    </p:spTree>
    <p:extLst>
      <p:ext uri="{BB962C8B-B14F-4D97-AF65-F5344CB8AC3E}">
        <p14:creationId xmlns:p14="http://schemas.microsoft.com/office/powerpoint/2010/main" val="2283172663"/>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AD814399-36F4-482F-BE8B-FBDE68A6E318}" type="slidenum">
              <a:rPr lang="en-US" smtClean="0"/>
              <a:pPr>
                <a:defRPr/>
              </a:pPr>
              <a:t>52</a:t>
            </a:fld>
            <a:endParaRPr lang="en-US"/>
          </a:p>
        </p:txBody>
      </p:sp>
    </p:spTree>
    <p:extLst>
      <p:ext uri="{BB962C8B-B14F-4D97-AF65-F5344CB8AC3E}">
        <p14:creationId xmlns:p14="http://schemas.microsoft.com/office/powerpoint/2010/main" val="3773686524"/>
      </p:ext>
    </p:extLst>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AD814399-36F4-482F-BE8B-FBDE68A6E318}" type="slidenum">
              <a:rPr lang="en-US" smtClean="0"/>
              <a:pPr>
                <a:defRPr/>
              </a:pPr>
              <a:t>53</a:t>
            </a:fld>
            <a:endParaRPr lang="en-US"/>
          </a:p>
        </p:txBody>
      </p:sp>
    </p:spTree>
    <p:extLst>
      <p:ext uri="{BB962C8B-B14F-4D97-AF65-F5344CB8AC3E}">
        <p14:creationId xmlns:p14="http://schemas.microsoft.com/office/powerpoint/2010/main" val="3480049843"/>
      </p:ext>
    </p:extLst>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a:defRPr/>
            </a:pPr>
            <a:fld id="{AD814399-36F4-482F-BE8B-FBDE68A6E318}" type="slidenum">
              <a:rPr lang="en-US" smtClean="0"/>
              <a:pPr>
                <a:defRPr/>
              </a:pPr>
              <a:t>54</a:t>
            </a:fld>
            <a:endParaRPr lang="en-US"/>
          </a:p>
        </p:txBody>
      </p:sp>
    </p:spTree>
    <p:extLst>
      <p:ext uri="{BB962C8B-B14F-4D97-AF65-F5344CB8AC3E}">
        <p14:creationId xmlns:p14="http://schemas.microsoft.com/office/powerpoint/2010/main" val="169797759"/>
      </p:ext>
    </p:extLst>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a:defRPr/>
            </a:pPr>
            <a:fld id="{AD814399-36F4-482F-BE8B-FBDE68A6E318}" type="slidenum">
              <a:rPr lang="en-US" smtClean="0"/>
              <a:pPr>
                <a:defRPr/>
              </a:pPr>
              <a:t>55</a:t>
            </a:fld>
            <a:endParaRPr lang="en-US"/>
          </a:p>
        </p:txBody>
      </p:sp>
    </p:spTree>
    <p:extLst>
      <p:ext uri="{BB962C8B-B14F-4D97-AF65-F5344CB8AC3E}">
        <p14:creationId xmlns:p14="http://schemas.microsoft.com/office/powerpoint/2010/main" val="3581025715"/>
      </p:ext>
    </p:extLst>
  </p:cSld>
  <p:clrMapOvr>
    <a:masterClrMapping/>
  </p:clrMapOvr>
</p:notes>
</file>

<file path=ppt/notesSlides/notesSlide5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AD814399-36F4-482F-BE8B-FBDE68A6E318}" type="slidenum">
              <a:rPr lang="en-US" smtClean="0"/>
              <a:pPr>
                <a:defRPr/>
              </a:pPr>
              <a:t>56</a:t>
            </a:fld>
            <a:endParaRPr lang="en-US"/>
          </a:p>
        </p:txBody>
      </p:sp>
    </p:spTree>
    <p:extLst>
      <p:ext uri="{BB962C8B-B14F-4D97-AF65-F5344CB8AC3E}">
        <p14:creationId xmlns:p14="http://schemas.microsoft.com/office/powerpoint/2010/main" val="2197189447"/>
      </p:ext>
    </p:extLst>
  </p:cSld>
  <p:clrMapOvr>
    <a:masterClrMapping/>
  </p:clrMapOvr>
</p:notes>
</file>

<file path=ppt/notesSlides/notesSlide5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a:defRPr/>
            </a:pPr>
            <a:fld id="{AD814399-36F4-482F-BE8B-FBDE68A6E318}" type="slidenum">
              <a:rPr lang="en-US" smtClean="0"/>
              <a:pPr>
                <a:defRPr/>
              </a:pPr>
              <a:t>57</a:t>
            </a:fld>
            <a:endParaRPr lang="en-US"/>
          </a:p>
        </p:txBody>
      </p:sp>
    </p:spTree>
    <p:extLst>
      <p:ext uri="{BB962C8B-B14F-4D97-AF65-F5344CB8AC3E}">
        <p14:creationId xmlns:p14="http://schemas.microsoft.com/office/powerpoint/2010/main" val="1255161357"/>
      </p:ext>
    </p:extLst>
  </p:cSld>
  <p:clrMapOvr>
    <a:masterClrMapping/>
  </p:clrMapOvr>
</p:notes>
</file>

<file path=ppt/notesSlides/notesSlide5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0" fontAlgn="base" latinLnBrk="0" hangingPunct="0">
              <a:lnSpc>
                <a:spcPct val="100000"/>
              </a:lnSpc>
              <a:spcBef>
                <a:spcPct val="30000"/>
              </a:spcBef>
              <a:spcAft>
                <a:spcPct val="0"/>
              </a:spcAft>
              <a:buClrTx/>
              <a:buSzTx/>
              <a:buFontTx/>
              <a:buNone/>
              <a:tabLst/>
              <a:defRPr/>
            </a:pPr>
            <a:endParaRPr lang="en-GB" sz="1200" dirty="0">
              <a:solidFill>
                <a:srgbClr val="002060"/>
              </a:solidFill>
            </a:endParaRPr>
          </a:p>
        </p:txBody>
      </p:sp>
      <p:sp>
        <p:nvSpPr>
          <p:cNvPr id="4" name="Slide Number Placeholder 3"/>
          <p:cNvSpPr>
            <a:spLocks noGrp="1"/>
          </p:cNvSpPr>
          <p:nvPr>
            <p:ph type="sldNum" sz="quarter" idx="10"/>
          </p:nvPr>
        </p:nvSpPr>
        <p:spPr/>
        <p:txBody>
          <a:bodyPr/>
          <a:lstStyle/>
          <a:p>
            <a:pPr>
              <a:defRPr/>
            </a:pPr>
            <a:fld id="{AD814399-36F4-482F-BE8B-FBDE68A6E318}" type="slidenum">
              <a:rPr lang="en-US" smtClean="0"/>
              <a:pPr>
                <a:defRPr/>
              </a:pPr>
              <a:t>58</a:t>
            </a:fld>
            <a:endParaRPr lang="en-US"/>
          </a:p>
        </p:txBody>
      </p:sp>
    </p:spTree>
    <p:extLst>
      <p:ext uri="{BB962C8B-B14F-4D97-AF65-F5344CB8AC3E}">
        <p14:creationId xmlns:p14="http://schemas.microsoft.com/office/powerpoint/2010/main" val="1507784275"/>
      </p:ext>
    </p:extLst>
  </p:cSld>
  <p:clrMapOvr>
    <a:masterClrMapping/>
  </p:clrMapOvr>
</p:notes>
</file>

<file path=ppt/notesSlides/notesSlide5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a:defRPr/>
            </a:pPr>
            <a:fld id="{AD814399-36F4-482F-BE8B-FBDE68A6E318}" type="slidenum">
              <a:rPr lang="en-US" smtClean="0"/>
              <a:pPr>
                <a:defRPr/>
              </a:pPr>
              <a:t>59</a:t>
            </a:fld>
            <a:endParaRPr lang="en-US"/>
          </a:p>
        </p:txBody>
      </p:sp>
    </p:spTree>
    <p:extLst>
      <p:ext uri="{BB962C8B-B14F-4D97-AF65-F5344CB8AC3E}">
        <p14:creationId xmlns:p14="http://schemas.microsoft.com/office/powerpoint/2010/main" val="61489705"/>
      </p:ext>
    </p:extLst>
  </p:cSld>
  <p:clrMapOvr>
    <a:masterClrMapping/>
  </p:clrMapOvr>
</p:notes>
</file>

<file path=ppt/notesSlides/notesSlide5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AD814399-36F4-482F-BE8B-FBDE68A6E318}" type="slidenum">
              <a:rPr lang="en-US" smtClean="0"/>
              <a:pPr>
                <a:defRPr/>
              </a:pPr>
              <a:t>60</a:t>
            </a:fld>
            <a:endParaRPr lang="en-US"/>
          </a:p>
        </p:txBody>
      </p:sp>
    </p:spTree>
    <p:extLst>
      <p:ext uri="{BB962C8B-B14F-4D97-AF65-F5344CB8AC3E}">
        <p14:creationId xmlns:p14="http://schemas.microsoft.com/office/powerpoint/2010/main" val="3034157413"/>
      </p:ext>
    </p:extLst>
  </p:cSld>
  <p:clrMapOvr>
    <a:masterClrMapping/>
  </p:clrMapOvr>
</p:notes>
</file>

<file path=ppt/notesSlides/notesSlide6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AD814399-36F4-482F-BE8B-FBDE68A6E318}" type="slidenum">
              <a:rPr lang="en-US" smtClean="0"/>
              <a:pPr>
                <a:defRPr/>
              </a:pPr>
              <a:t>61</a:t>
            </a:fld>
            <a:endParaRPr lang="en-US"/>
          </a:p>
        </p:txBody>
      </p:sp>
    </p:spTree>
    <p:extLst>
      <p:ext uri="{BB962C8B-B14F-4D97-AF65-F5344CB8AC3E}">
        <p14:creationId xmlns:p14="http://schemas.microsoft.com/office/powerpoint/2010/main" val="3909423074"/>
      </p:ext>
    </p:extLst>
  </p:cSld>
  <p:clrMapOvr>
    <a:masterClrMapping/>
  </p:clrMapOvr>
</p:notes>
</file>

<file path=ppt/notesSlides/notesSlide6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a:defRPr/>
            </a:pPr>
            <a:fld id="{AD814399-36F4-482F-BE8B-FBDE68A6E318}" type="slidenum">
              <a:rPr lang="en-US" smtClean="0"/>
              <a:pPr>
                <a:defRPr/>
              </a:pPr>
              <a:t>62</a:t>
            </a:fld>
            <a:endParaRPr lang="en-US"/>
          </a:p>
        </p:txBody>
      </p:sp>
    </p:spTree>
    <p:extLst>
      <p:ext uri="{BB962C8B-B14F-4D97-AF65-F5344CB8AC3E}">
        <p14:creationId xmlns:p14="http://schemas.microsoft.com/office/powerpoint/2010/main" val="1592865742"/>
      </p:ext>
    </p:extLst>
  </p:cSld>
  <p:clrMapOvr>
    <a:masterClrMapping/>
  </p:clrMapOvr>
</p:notes>
</file>

<file path=ppt/notesSlides/notesSlide6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a:defRPr/>
            </a:pPr>
            <a:fld id="{AD814399-36F4-482F-BE8B-FBDE68A6E318}" type="slidenum">
              <a:rPr lang="en-US" smtClean="0"/>
              <a:pPr>
                <a:defRPr/>
              </a:pPr>
              <a:t>63</a:t>
            </a:fld>
            <a:endParaRPr lang="en-US"/>
          </a:p>
        </p:txBody>
      </p:sp>
    </p:spTree>
    <p:extLst>
      <p:ext uri="{BB962C8B-B14F-4D97-AF65-F5344CB8AC3E}">
        <p14:creationId xmlns:p14="http://schemas.microsoft.com/office/powerpoint/2010/main" val="1225975449"/>
      </p:ext>
    </p:extLst>
  </p:cSld>
  <p:clrMapOvr>
    <a:masterClrMapping/>
  </p:clrMapOvr>
</p:notes>
</file>

<file path=ppt/notesSlides/notesSlide6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6ACF7335-C797-47CE-A2E9-4D491A2C87FA}" type="slidenum">
              <a:rPr lang="en-GB" smtClean="0"/>
              <a:t>64</a:t>
            </a:fld>
            <a:endParaRPr lang="en-GB"/>
          </a:p>
        </p:txBody>
      </p:sp>
    </p:spTree>
    <p:extLst>
      <p:ext uri="{BB962C8B-B14F-4D97-AF65-F5344CB8AC3E}">
        <p14:creationId xmlns:p14="http://schemas.microsoft.com/office/powerpoint/2010/main" val="4026367904"/>
      </p:ext>
    </p:extLst>
  </p:cSld>
  <p:clrMapOvr>
    <a:masterClrMapping/>
  </p:clrMapOvr>
</p:notes>
</file>

<file path=ppt/notesSlides/notesSlide6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6ACF7335-C797-47CE-A2E9-4D491A2C87FA}" type="slidenum">
              <a:rPr lang="en-GB" smtClean="0"/>
              <a:t>65</a:t>
            </a:fld>
            <a:endParaRPr lang="en-GB"/>
          </a:p>
        </p:txBody>
      </p:sp>
    </p:spTree>
    <p:extLst>
      <p:ext uri="{BB962C8B-B14F-4D97-AF65-F5344CB8AC3E}">
        <p14:creationId xmlns:p14="http://schemas.microsoft.com/office/powerpoint/2010/main" val="4238255753"/>
      </p:ext>
    </p:extLst>
  </p:cSld>
  <p:clrMapOvr>
    <a:masterClrMapping/>
  </p:clrMapOvr>
</p:notes>
</file>

<file path=ppt/notesSlides/notesSlide6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6ACF7335-C797-47CE-A2E9-4D491A2C87FA}" type="slidenum">
              <a:rPr lang="en-GB" smtClean="0"/>
              <a:t>66</a:t>
            </a:fld>
            <a:endParaRPr lang="en-GB"/>
          </a:p>
        </p:txBody>
      </p:sp>
    </p:spTree>
    <p:extLst>
      <p:ext uri="{BB962C8B-B14F-4D97-AF65-F5344CB8AC3E}">
        <p14:creationId xmlns:p14="http://schemas.microsoft.com/office/powerpoint/2010/main" val="420845910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382A77-623E-450E-AEB1-BDF10483178C}"/>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9C93217B-0944-4038-A364-023824FEDB4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15B30A9-E1EF-4E49-AF4B-263BF88D51CD}"/>
              </a:ext>
            </a:extLst>
          </p:cNvPr>
          <p:cNvSpPr>
            <a:spLocks noGrp="1"/>
          </p:cNvSpPr>
          <p:nvPr>
            <p:ph type="dt" sz="half" idx="10"/>
          </p:nvPr>
        </p:nvSpPr>
        <p:spPr/>
        <p:txBody>
          <a:bodyPr/>
          <a:lstStyle/>
          <a:p>
            <a:fld id="{351F3ADD-4A22-425B-81FD-CA9C721AE801}" type="datetimeFigureOut">
              <a:rPr lang="en-GB" smtClean="0"/>
              <a:t>28/11/2021</a:t>
            </a:fld>
            <a:endParaRPr lang="en-GB"/>
          </a:p>
        </p:txBody>
      </p:sp>
      <p:sp>
        <p:nvSpPr>
          <p:cNvPr id="5" name="Footer Placeholder 4">
            <a:extLst>
              <a:ext uri="{FF2B5EF4-FFF2-40B4-BE49-F238E27FC236}">
                <a16:creationId xmlns:a16="http://schemas.microsoft.com/office/drawing/2014/main" id="{5A06D45C-B71C-434C-B035-6DC51D06300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365ACFA-3F36-4230-A1A0-28907984C439}"/>
              </a:ext>
            </a:extLst>
          </p:cNvPr>
          <p:cNvSpPr>
            <a:spLocks noGrp="1"/>
          </p:cNvSpPr>
          <p:nvPr>
            <p:ph type="sldNum" sz="quarter" idx="12"/>
          </p:nvPr>
        </p:nvSpPr>
        <p:spPr/>
        <p:txBody>
          <a:bodyPr/>
          <a:lstStyle/>
          <a:p>
            <a:fld id="{D137611D-35FD-4998-9889-2C7BF8A71FBA}" type="slidenum">
              <a:rPr lang="en-GB" smtClean="0"/>
              <a:t>‹#›</a:t>
            </a:fld>
            <a:endParaRPr lang="en-GB"/>
          </a:p>
        </p:txBody>
      </p:sp>
    </p:spTree>
    <p:extLst>
      <p:ext uri="{BB962C8B-B14F-4D97-AF65-F5344CB8AC3E}">
        <p14:creationId xmlns:p14="http://schemas.microsoft.com/office/powerpoint/2010/main" val="303827386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1EB653-D952-4716-A128-986A87A2A15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FF37827-EF23-41AF-93C0-F73144916FF4}"/>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9C6F397-A55B-4DB7-999E-C91BC657879E}"/>
              </a:ext>
            </a:extLst>
          </p:cNvPr>
          <p:cNvSpPr>
            <a:spLocks noGrp="1"/>
          </p:cNvSpPr>
          <p:nvPr>
            <p:ph type="dt" sz="half" idx="10"/>
          </p:nvPr>
        </p:nvSpPr>
        <p:spPr/>
        <p:txBody>
          <a:bodyPr/>
          <a:lstStyle/>
          <a:p>
            <a:fld id="{351F3ADD-4A22-425B-81FD-CA9C721AE801}" type="datetimeFigureOut">
              <a:rPr lang="en-GB" smtClean="0"/>
              <a:t>28/11/2021</a:t>
            </a:fld>
            <a:endParaRPr lang="en-GB"/>
          </a:p>
        </p:txBody>
      </p:sp>
      <p:sp>
        <p:nvSpPr>
          <p:cNvPr id="5" name="Footer Placeholder 4">
            <a:extLst>
              <a:ext uri="{FF2B5EF4-FFF2-40B4-BE49-F238E27FC236}">
                <a16:creationId xmlns:a16="http://schemas.microsoft.com/office/drawing/2014/main" id="{244DB7A3-2A1C-473B-9F1C-86181213D61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C124A67-297E-403A-B7DA-227989232FB9}"/>
              </a:ext>
            </a:extLst>
          </p:cNvPr>
          <p:cNvSpPr>
            <a:spLocks noGrp="1"/>
          </p:cNvSpPr>
          <p:nvPr>
            <p:ph type="sldNum" sz="quarter" idx="12"/>
          </p:nvPr>
        </p:nvSpPr>
        <p:spPr/>
        <p:txBody>
          <a:bodyPr/>
          <a:lstStyle/>
          <a:p>
            <a:fld id="{D137611D-35FD-4998-9889-2C7BF8A71FBA}" type="slidenum">
              <a:rPr lang="en-GB" smtClean="0"/>
              <a:t>‹#›</a:t>
            </a:fld>
            <a:endParaRPr lang="en-GB"/>
          </a:p>
        </p:txBody>
      </p:sp>
    </p:spTree>
    <p:extLst>
      <p:ext uri="{BB962C8B-B14F-4D97-AF65-F5344CB8AC3E}">
        <p14:creationId xmlns:p14="http://schemas.microsoft.com/office/powerpoint/2010/main" val="295455754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3DA188-A122-464C-9A52-DF5E6037C91B}"/>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BD8A1845-5896-4284-9347-31BE0DE38259}"/>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A5315B8A-D402-4227-BE1F-3A7A3E3DB01B}"/>
              </a:ext>
            </a:extLst>
          </p:cNvPr>
          <p:cNvSpPr>
            <a:spLocks noGrp="1"/>
          </p:cNvSpPr>
          <p:nvPr>
            <p:ph type="dt" sz="half" idx="10"/>
          </p:nvPr>
        </p:nvSpPr>
        <p:spPr/>
        <p:txBody>
          <a:bodyPr/>
          <a:lstStyle/>
          <a:p>
            <a:fld id="{351F3ADD-4A22-425B-81FD-CA9C721AE801}" type="datetimeFigureOut">
              <a:rPr lang="en-GB" smtClean="0"/>
              <a:t>28/11/2021</a:t>
            </a:fld>
            <a:endParaRPr lang="en-GB"/>
          </a:p>
        </p:txBody>
      </p:sp>
      <p:sp>
        <p:nvSpPr>
          <p:cNvPr id="5" name="Footer Placeholder 4">
            <a:extLst>
              <a:ext uri="{FF2B5EF4-FFF2-40B4-BE49-F238E27FC236}">
                <a16:creationId xmlns:a16="http://schemas.microsoft.com/office/drawing/2014/main" id="{2A2BAF68-0261-4F50-B75A-0B75683A422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5EBA4A1-361D-48FA-B9E6-6EB68B4651E9}"/>
              </a:ext>
            </a:extLst>
          </p:cNvPr>
          <p:cNvSpPr>
            <a:spLocks noGrp="1"/>
          </p:cNvSpPr>
          <p:nvPr>
            <p:ph type="sldNum" sz="quarter" idx="12"/>
          </p:nvPr>
        </p:nvSpPr>
        <p:spPr/>
        <p:txBody>
          <a:bodyPr/>
          <a:lstStyle/>
          <a:p>
            <a:fld id="{D137611D-35FD-4998-9889-2C7BF8A71FBA}" type="slidenum">
              <a:rPr lang="en-GB" smtClean="0"/>
              <a:t>‹#›</a:t>
            </a:fld>
            <a:endParaRPr lang="en-GB"/>
          </a:p>
        </p:txBody>
      </p:sp>
    </p:spTree>
    <p:extLst>
      <p:ext uri="{BB962C8B-B14F-4D97-AF65-F5344CB8AC3E}">
        <p14:creationId xmlns:p14="http://schemas.microsoft.com/office/powerpoint/2010/main" val="133000912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1FB880-7A06-410B-9A8A-F5CC0243567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3AE7C4E-1C81-40C6-9DAC-9EB28CE06EC0}"/>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BBEDE349-8B99-44AF-A5DA-AEB062FA418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220C134A-09DE-4DA1-85DD-56156B1F89EF}"/>
              </a:ext>
            </a:extLst>
          </p:cNvPr>
          <p:cNvSpPr>
            <a:spLocks noGrp="1"/>
          </p:cNvSpPr>
          <p:nvPr>
            <p:ph type="dt" sz="half" idx="10"/>
          </p:nvPr>
        </p:nvSpPr>
        <p:spPr/>
        <p:txBody>
          <a:bodyPr/>
          <a:lstStyle/>
          <a:p>
            <a:fld id="{351F3ADD-4A22-425B-81FD-CA9C721AE801}" type="datetimeFigureOut">
              <a:rPr lang="en-GB" smtClean="0"/>
              <a:t>28/11/2021</a:t>
            </a:fld>
            <a:endParaRPr lang="en-GB"/>
          </a:p>
        </p:txBody>
      </p:sp>
      <p:sp>
        <p:nvSpPr>
          <p:cNvPr id="6" name="Footer Placeholder 5">
            <a:extLst>
              <a:ext uri="{FF2B5EF4-FFF2-40B4-BE49-F238E27FC236}">
                <a16:creationId xmlns:a16="http://schemas.microsoft.com/office/drawing/2014/main" id="{4937E820-D4E0-47B7-80C7-2E7A02D549B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5EA5E4F-6C60-4B7D-92BC-5C64F9F25A67}"/>
              </a:ext>
            </a:extLst>
          </p:cNvPr>
          <p:cNvSpPr>
            <a:spLocks noGrp="1"/>
          </p:cNvSpPr>
          <p:nvPr>
            <p:ph type="sldNum" sz="quarter" idx="12"/>
          </p:nvPr>
        </p:nvSpPr>
        <p:spPr/>
        <p:txBody>
          <a:bodyPr/>
          <a:lstStyle/>
          <a:p>
            <a:fld id="{D137611D-35FD-4998-9889-2C7BF8A71FBA}" type="slidenum">
              <a:rPr lang="en-GB" smtClean="0"/>
              <a:t>‹#›</a:t>
            </a:fld>
            <a:endParaRPr lang="en-GB"/>
          </a:p>
        </p:txBody>
      </p:sp>
    </p:spTree>
    <p:extLst>
      <p:ext uri="{BB962C8B-B14F-4D97-AF65-F5344CB8AC3E}">
        <p14:creationId xmlns:p14="http://schemas.microsoft.com/office/powerpoint/2010/main" val="18810789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6D2DB7-39EB-42D6-8C2B-BE5745AD9090}"/>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E259B21-A364-4EFA-B950-E1A9FFDCF25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A60B196-947E-481E-8390-B581EB65F84F}"/>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D69B3EBC-46A0-4FE5-924B-1DA25FCA57C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C0CFC19-0194-4876-A06C-2E40BD0A1431}"/>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347907AC-1EDF-4295-9EF0-C29D100927B9}"/>
              </a:ext>
            </a:extLst>
          </p:cNvPr>
          <p:cNvSpPr>
            <a:spLocks noGrp="1"/>
          </p:cNvSpPr>
          <p:nvPr>
            <p:ph type="dt" sz="half" idx="10"/>
          </p:nvPr>
        </p:nvSpPr>
        <p:spPr/>
        <p:txBody>
          <a:bodyPr/>
          <a:lstStyle/>
          <a:p>
            <a:fld id="{351F3ADD-4A22-425B-81FD-CA9C721AE801}" type="datetimeFigureOut">
              <a:rPr lang="en-GB" smtClean="0"/>
              <a:t>28/11/2021</a:t>
            </a:fld>
            <a:endParaRPr lang="en-GB"/>
          </a:p>
        </p:txBody>
      </p:sp>
      <p:sp>
        <p:nvSpPr>
          <p:cNvPr id="8" name="Footer Placeholder 7">
            <a:extLst>
              <a:ext uri="{FF2B5EF4-FFF2-40B4-BE49-F238E27FC236}">
                <a16:creationId xmlns:a16="http://schemas.microsoft.com/office/drawing/2014/main" id="{4C8A629D-CA98-42A3-BC11-72E5B6FD0AE2}"/>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C97E7F0C-314D-41AD-9F75-875592DAAFFA}"/>
              </a:ext>
            </a:extLst>
          </p:cNvPr>
          <p:cNvSpPr>
            <a:spLocks noGrp="1"/>
          </p:cNvSpPr>
          <p:nvPr>
            <p:ph type="sldNum" sz="quarter" idx="12"/>
          </p:nvPr>
        </p:nvSpPr>
        <p:spPr/>
        <p:txBody>
          <a:bodyPr/>
          <a:lstStyle/>
          <a:p>
            <a:fld id="{D137611D-35FD-4998-9889-2C7BF8A71FBA}" type="slidenum">
              <a:rPr lang="en-GB" smtClean="0"/>
              <a:t>‹#›</a:t>
            </a:fld>
            <a:endParaRPr lang="en-GB"/>
          </a:p>
        </p:txBody>
      </p:sp>
    </p:spTree>
    <p:extLst>
      <p:ext uri="{BB962C8B-B14F-4D97-AF65-F5344CB8AC3E}">
        <p14:creationId xmlns:p14="http://schemas.microsoft.com/office/powerpoint/2010/main" val="382779001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C45C0C-B6CD-46AD-AE7A-8C16A76180D5}"/>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EA514898-9286-48F3-B5B7-F2729BF3EB06}"/>
              </a:ext>
            </a:extLst>
          </p:cNvPr>
          <p:cNvSpPr>
            <a:spLocks noGrp="1"/>
          </p:cNvSpPr>
          <p:nvPr>
            <p:ph type="dt" sz="half" idx="10"/>
          </p:nvPr>
        </p:nvSpPr>
        <p:spPr/>
        <p:txBody>
          <a:bodyPr/>
          <a:lstStyle/>
          <a:p>
            <a:fld id="{351F3ADD-4A22-425B-81FD-CA9C721AE801}" type="datetimeFigureOut">
              <a:rPr lang="en-GB" smtClean="0"/>
              <a:t>28/11/2021</a:t>
            </a:fld>
            <a:endParaRPr lang="en-GB"/>
          </a:p>
        </p:txBody>
      </p:sp>
      <p:sp>
        <p:nvSpPr>
          <p:cNvPr id="4" name="Footer Placeholder 3">
            <a:extLst>
              <a:ext uri="{FF2B5EF4-FFF2-40B4-BE49-F238E27FC236}">
                <a16:creationId xmlns:a16="http://schemas.microsoft.com/office/drawing/2014/main" id="{C6F0E9DB-22F1-43CA-AC9F-11520056E240}"/>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92391012-4BD3-4E84-BE2D-736D7114CA43}"/>
              </a:ext>
            </a:extLst>
          </p:cNvPr>
          <p:cNvSpPr>
            <a:spLocks noGrp="1"/>
          </p:cNvSpPr>
          <p:nvPr>
            <p:ph type="sldNum" sz="quarter" idx="12"/>
          </p:nvPr>
        </p:nvSpPr>
        <p:spPr/>
        <p:txBody>
          <a:bodyPr/>
          <a:lstStyle/>
          <a:p>
            <a:fld id="{D137611D-35FD-4998-9889-2C7BF8A71FBA}" type="slidenum">
              <a:rPr lang="en-GB" smtClean="0"/>
              <a:t>‹#›</a:t>
            </a:fld>
            <a:endParaRPr lang="en-GB"/>
          </a:p>
        </p:txBody>
      </p:sp>
    </p:spTree>
    <p:extLst>
      <p:ext uri="{BB962C8B-B14F-4D97-AF65-F5344CB8AC3E}">
        <p14:creationId xmlns:p14="http://schemas.microsoft.com/office/powerpoint/2010/main" val="6977276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50D9EE3-770B-404E-BDCD-7AAE4FFC1331}"/>
              </a:ext>
            </a:extLst>
          </p:cNvPr>
          <p:cNvSpPr>
            <a:spLocks noGrp="1"/>
          </p:cNvSpPr>
          <p:nvPr>
            <p:ph type="dt" sz="half" idx="10"/>
          </p:nvPr>
        </p:nvSpPr>
        <p:spPr/>
        <p:txBody>
          <a:bodyPr/>
          <a:lstStyle/>
          <a:p>
            <a:fld id="{351F3ADD-4A22-425B-81FD-CA9C721AE801}" type="datetimeFigureOut">
              <a:rPr lang="en-GB" smtClean="0"/>
              <a:t>28/11/2021</a:t>
            </a:fld>
            <a:endParaRPr lang="en-GB"/>
          </a:p>
        </p:txBody>
      </p:sp>
      <p:sp>
        <p:nvSpPr>
          <p:cNvPr id="3" name="Footer Placeholder 2">
            <a:extLst>
              <a:ext uri="{FF2B5EF4-FFF2-40B4-BE49-F238E27FC236}">
                <a16:creationId xmlns:a16="http://schemas.microsoft.com/office/drawing/2014/main" id="{EFA148FD-3603-46EA-96C9-186FF494C8D7}"/>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E41691E6-752F-4C5F-B331-B0BB7F42B893}"/>
              </a:ext>
            </a:extLst>
          </p:cNvPr>
          <p:cNvSpPr>
            <a:spLocks noGrp="1"/>
          </p:cNvSpPr>
          <p:nvPr>
            <p:ph type="sldNum" sz="quarter" idx="12"/>
          </p:nvPr>
        </p:nvSpPr>
        <p:spPr/>
        <p:txBody>
          <a:bodyPr/>
          <a:lstStyle/>
          <a:p>
            <a:fld id="{D137611D-35FD-4998-9889-2C7BF8A71FBA}" type="slidenum">
              <a:rPr lang="en-GB" smtClean="0"/>
              <a:t>‹#›</a:t>
            </a:fld>
            <a:endParaRPr lang="en-GB"/>
          </a:p>
        </p:txBody>
      </p:sp>
    </p:spTree>
    <p:extLst>
      <p:ext uri="{BB962C8B-B14F-4D97-AF65-F5344CB8AC3E}">
        <p14:creationId xmlns:p14="http://schemas.microsoft.com/office/powerpoint/2010/main" val="1282617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AA5EFC-DC52-4AB7-A769-C81A8780684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55237BAA-06A4-414C-B3B4-D06DC69BDEE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D94153F2-9B06-4F83-9D00-6DA4F378440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0C3F304-DCDD-406C-B350-F1A6E0C552B0}"/>
              </a:ext>
            </a:extLst>
          </p:cNvPr>
          <p:cNvSpPr>
            <a:spLocks noGrp="1"/>
          </p:cNvSpPr>
          <p:nvPr>
            <p:ph type="dt" sz="half" idx="10"/>
          </p:nvPr>
        </p:nvSpPr>
        <p:spPr/>
        <p:txBody>
          <a:bodyPr/>
          <a:lstStyle/>
          <a:p>
            <a:fld id="{351F3ADD-4A22-425B-81FD-CA9C721AE801}" type="datetimeFigureOut">
              <a:rPr lang="en-GB" smtClean="0"/>
              <a:t>28/11/2021</a:t>
            </a:fld>
            <a:endParaRPr lang="en-GB"/>
          </a:p>
        </p:txBody>
      </p:sp>
      <p:sp>
        <p:nvSpPr>
          <p:cNvPr id="6" name="Footer Placeholder 5">
            <a:extLst>
              <a:ext uri="{FF2B5EF4-FFF2-40B4-BE49-F238E27FC236}">
                <a16:creationId xmlns:a16="http://schemas.microsoft.com/office/drawing/2014/main" id="{508926B9-F73C-4481-A910-051AEFE2403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F61E92B-8F51-4107-A8DE-A07C83FC5868}"/>
              </a:ext>
            </a:extLst>
          </p:cNvPr>
          <p:cNvSpPr>
            <a:spLocks noGrp="1"/>
          </p:cNvSpPr>
          <p:nvPr>
            <p:ph type="sldNum" sz="quarter" idx="12"/>
          </p:nvPr>
        </p:nvSpPr>
        <p:spPr/>
        <p:txBody>
          <a:bodyPr/>
          <a:lstStyle/>
          <a:p>
            <a:fld id="{D137611D-35FD-4998-9889-2C7BF8A71FBA}" type="slidenum">
              <a:rPr lang="en-GB" smtClean="0"/>
              <a:t>‹#›</a:t>
            </a:fld>
            <a:endParaRPr lang="en-GB"/>
          </a:p>
        </p:txBody>
      </p:sp>
    </p:spTree>
    <p:extLst>
      <p:ext uri="{BB962C8B-B14F-4D97-AF65-F5344CB8AC3E}">
        <p14:creationId xmlns:p14="http://schemas.microsoft.com/office/powerpoint/2010/main" val="231711688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6AA511-D756-459B-83C9-9FA0D634055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620D2510-1D81-4504-A67A-B6D4C8E9B5C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5D34550E-C657-4508-87E5-5AAD2F02435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2EB42BA-EF6D-4B32-BF40-AAB6139DAE78}"/>
              </a:ext>
            </a:extLst>
          </p:cNvPr>
          <p:cNvSpPr>
            <a:spLocks noGrp="1"/>
          </p:cNvSpPr>
          <p:nvPr>
            <p:ph type="dt" sz="half" idx="10"/>
          </p:nvPr>
        </p:nvSpPr>
        <p:spPr/>
        <p:txBody>
          <a:bodyPr/>
          <a:lstStyle/>
          <a:p>
            <a:fld id="{351F3ADD-4A22-425B-81FD-CA9C721AE801}" type="datetimeFigureOut">
              <a:rPr lang="en-GB" smtClean="0"/>
              <a:t>28/11/2021</a:t>
            </a:fld>
            <a:endParaRPr lang="en-GB"/>
          </a:p>
        </p:txBody>
      </p:sp>
      <p:sp>
        <p:nvSpPr>
          <p:cNvPr id="6" name="Footer Placeholder 5">
            <a:extLst>
              <a:ext uri="{FF2B5EF4-FFF2-40B4-BE49-F238E27FC236}">
                <a16:creationId xmlns:a16="http://schemas.microsoft.com/office/drawing/2014/main" id="{7E35F709-D513-40D4-BC65-1EE1107C6B1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F39FE85-46B7-416F-8821-7ECEABA7209B}"/>
              </a:ext>
            </a:extLst>
          </p:cNvPr>
          <p:cNvSpPr>
            <a:spLocks noGrp="1"/>
          </p:cNvSpPr>
          <p:nvPr>
            <p:ph type="sldNum" sz="quarter" idx="12"/>
          </p:nvPr>
        </p:nvSpPr>
        <p:spPr/>
        <p:txBody>
          <a:bodyPr/>
          <a:lstStyle/>
          <a:p>
            <a:fld id="{D137611D-35FD-4998-9889-2C7BF8A71FBA}" type="slidenum">
              <a:rPr lang="en-GB" smtClean="0"/>
              <a:t>‹#›</a:t>
            </a:fld>
            <a:endParaRPr lang="en-GB"/>
          </a:p>
        </p:txBody>
      </p:sp>
    </p:spTree>
    <p:extLst>
      <p:ext uri="{BB962C8B-B14F-4D97-AF65-F5344CB8AC3E}">
        <p14:creationId xmlns:p14="http://schemas.microsoft.com/office/powerpoint/2010/main" val="218029433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7834D4-918E-4D15-9804-B48F890C261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B96604D-C236-4043-BE61-B009DF6E50A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C78FE05-0D53-4395-8DDF-E884EE1F9B68}"/>
              </a:ext>
            </a:extLst>
          </p:cNvPr>
          <p:cNvSpPr>
            <a:spLocks noGrp="1"/>
          </p:cNvSpPr>
          <p:nvPr>
            <p:ph type="dt" sz="half" idx="10"/>
          </p:nvPr>
        </p:nvSpPr>
        <p:spPr/>
        <p:txBody>
          <a:bodyPr/>
          <a:lstStyle/>
          <a:p>
            <a:fld id="{351F3ADD-4A22-425B-81FD-CA9C721AE801}" type="datetimeFigureOut">
              <a:rPr lang="en-GB" smtClean="0"/>
              <a:t>28/11/2021</a:t>
            </a:fld>
            <a:endParaRPr lang="en-GB"/>
          </a:p>
        </p:txBody>
      </p:sp>
      <p:sp>
        <p:nvSpPr>
          <p:cNvPr id="5" name="Footer Placeholder 4">
            <a:extLst>
              <a:ext uri="{FF2B5EF4-FFF2-40B4-BE49-F238E27FC236}">
                <a16:creationId xmlns:a16="http://schemas.microsoft.com/office/drawing/2014/main" id="{7B1A13F3-8C17-4B3E-9858-8C94C428AAC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7D10F41-0E1F-4614-8D38-56CDF6C5DC72}"/>
              </a:ext>
            </a:extLst>
          </p:cNvPr>
          <p:cNvSpPr>
            <a:spLocks noGrp="1"/>
          </p:cNvSpPr>
          <p:nvPr>
            <p:ph type="sldNum" sz="quarter" idx="12"/>
          </p:nvPr>
        </p:nvSpPr>
        <p:spPr/>
        <p:txBody>
          <a:bodyPr/>
          <a:lstStyle/>
          <a:p>
            <a:fld id="{D137611D-35FD-4998-9889-2C7BF8A71FBA}" type="slidenum">
              <a:rPr lang="en-GB" smtClean="0"/>
              <a:t>‹#›</a:t>
            </a:fld>
            <a:endParaRPr lang="en-GB"/>
          </a:p>
        </p:txBody>
      </p:sp>
    </p:spTree>
    <p:extLst>
      <p:ext uri="{BB962C8B-B14F-4D97-AF65-F5344CB8AC3E}">
        <p14:creationId xmlns:p14="http://schemas.microsoft.com/office/powerpoint/2010/main" val="195510470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BAFBE62-B13D-463D-BAD5-3360EAB1C74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3848687-F626-4976-94B0-92BFCA2D3FF0}"/>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B6F4C0D-0A79-4D59-807B-4FE8F40ED05F}"/>
              </a:ext>
            </a:extLst>
          </p:cNvPr>
          <p:cNvSpPr>
            <a:spLocks noGrp="1"/>
          </p:cNvSpPr>
          <p:nvPr>
            <p:ph type="dt" sz="half" idx="10"/>
          </p:nvPr>
        </p:nvSpPr>
        <p:spPr/>
        <p:txBody>
          <a:bodyPr/>
          <a:lstStyle/>
          <a:p>
            <a:fld id="{351F3ADD-4A22-425B-81FD-CA9C721AE801}" type="datetimeFigureOut">
              <a:rPr lang="en-GB" smtClean="0"/>
              <a:t>28/11/2021</a:t>
            </a:fld>
            <a:endParaRPr lang="en-GB"/>
          </a:p>
        </p:txBody>
      </p:sp>
      <p:sp>
        <p:nvSpPr>
          <p:cNvPr id="5" name="Footer Placeholder 4">
            <a:extLst>
              <a:ext uri="{FF2B5EF4-FFF2-40B4-BE49-F238E27FC236}">
                <a16:creationId xmlns:a16="http://schemas.microsoft.com/office/drawing/2014/main" id="{45ABC228-4F1C-44E0-BFEC-1EC19CC6229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798779E-0AC3-41EE-AC47-0D57560E195E}"/>
              </a:ext>
            </a:extLst>
          </p:cNvPr>
          <p:cNvSpPr>
            <a:spLocks noGrp="1"/>
          </p:cNvSpPr>
          <p:nvPr>
            <p:ph type="sldNum" sz="quarter" idx="12"/>
          </p:nvPr>
        </p:nvSpPr>
        <p:spPr/>
        <p:txBody>
          <a:bodyPr/>
          <a:lstStyle/>
          <a:p>
            <a:fld id="{D137611D-35FD-4998-9889-2C7BF8A71FBA}" type="slidenum">
              <a:rPr lang="en-GB" smtClean="0"/>
              <a:t>‹#›</a:t>
            </a:fld>
            <a:endParaRPr lang="en-GB"/>
          </a:p>
        </p:txBody>
      </p:sp>
    </p:spTree>
    <p:extLst>
      <p:ext uri="{BB962C8B-B14F-4D97-AF65-F5344CB8AC3E}">
        <p14:creationId xmlns:p14="http://schemas.microsoft.com/office/powerpoint/2010/main" val="184965386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
  <p:cSld name="Title and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Text Placeholder 2"/>
          <p:cNvSpPr>
            <a:spLocks noGrp="1"/>
          </p:cNvSpPr>
          <p:nvPr>
            <p:ph type="body"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Footer Placeholder 3"/>
          <p:cNvSpPr>
            <a:spLocks noGrp="1"/>
          </p:cNvSpPr>
          <p:nvPr>
            <p:ph type="ftr" sz="quarter" idx="10"/>
          </p:nvPr>
        </p:nvSpPr>
        <p:spPr/>
        <p:txBody>
          <a:bodyPr/>
          <a:lstStyle/>
          <a:p>
            <a:pPr algn="ctr"/>
            <a:r>
              <a:rPr lang="en-US">
                <a:latin typeface="Arial" charset="0"/>
                <a:cs typeface="Arial" charset="0"/>
              </a:rPr>
              <a:t>Source : adapted by Dr D Cranfield, Copyright © 2014 Pearson Education, Inc. Publishing As Prentice Hall, and Swansea University</a:t>
            </a:r>
            <a:endParaRPr lang="en-US" dirty="0">
              <a:latin typeface="Arial" charset="0"/>
              <a:cs typeface="Arial" charset="0"/>
            </a:endParaRPr>
          </a:p>
        </p:txBody>
      </p:sp>
    </p:spTree>
    <p:extLst>
      <p:ext uri="{BB962C8B-B14F-4D97-AF65-F5344CB8AC3E}">
        <p14:creationId xmlns:p14="http://schemas.microsoft.com/office/powerpoint/2010/main" val="11293739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7136349-D9D3-48FD-89C2-3ACA21E7B2D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5628E42-FD28-4799-AEB8-80713F668B8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550EC0C-D167-42D6-AD41-B6DCC80A5D4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51F3ADD-4A22-425B-81FD-CA9C721AE801}" type="datetimeFigureOut">
              <a:rPr lang="en-GB" smtClean="0"/>
              <a:t>28/11/2021</a:t>
            </a:fld>
            <a:endParaRPr lang="en-GB"/>
          </a:p>
        </p:txBody>
      </p:sp>
      <p:sp>
        <p:nvSpPr>
          <p:cNvPr id="5" name="Footer Placeholder 4">
            <a:extLst>
              <a:ext uri="{FF2B5EF4-FFF2-40B4-BE49-F238E27FC236}">
                <a16:creationId xmlns:a16="http://schemas.microsoft.com/office/drawing/2014/main" id="{3558D399-E299-4408-9853-115622F1777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620A720B-B563-4155-9277-C36AD9F3A69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137611D-35FD-4998-9889-2C7BF8A71FBA}" type="slidenum">
              <a:rPr lang="en-GB" smtClean="0"/>
              <a:t>‹#›</a:t>
            </a:fld>
            <a:endParaRPr lang="en-GB"/>
          </a:p>
        </p:txBody>
      </p:sp>
    </p:spTree>
    <p:extLst>
      <p:ext uri="{BB962C8B-B14F-4D97-AF65-F5344CB8AC3E}">
        <p14:creationId xmlns:p14="http://schemas.microsoft.com/office/powerpoint/2010/main" val="600270729"/>
      </p:ext>
    </p:extLst>
  </p:cSld>
  <p:clrMap bg1="lt1" tx1="dk1" bg2="lt2" tx2="dk2" accent1="accent1" accent2="accent2" accent3="accent3" accent4="accent4" accent5="accent5" accent6="accent6" hlink="hlink" folHlink="folHlink"/>
  <p:sldLayoutIdLst>
    <p:sldLayoutId id="2147483679" r:id="rId1"/>
    <p:sldLayoutId id="2147483680" r:id="rId2"/>
    <p:sldLayoutId id="2147483681" r:id="rId3"/>
    <p:sldLayoutId id="2147483682" r:id="rId4"/>
    <p:sldLayoutId id="2147483683" r:id="rId5"/>
    <p:sldLayoutId id="2147483684" r:id="rId6"/>
    <p:sldLayoutId id="2147483685" r:id="rId7"/>
    <p:sldLayoutId id="2147483686" r:id="rId8"/>
    <p:sldLayoutId id="2147483687" r:id="rId9"/>
    <p:sldLayoutId id="2147483688" r:id="rId10"/>
    <p:sldLayoutId id="2147483689" r:id="rId11"/>
    <p:sldLayoutId id="2147483690"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gif"/><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1.gif"/><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12.xml"/><Relationship Id="rId2" Type="http://schemas.openxmlformats.org/officeDocument/2006/relationships/tags" Target="../tags/tag2.xml"/><Relationship Id="rId1" Type="http://schemas.openxmlformats.org/officeDocument/2006/relationships/tags" Target="../tags/tag1.xml"/><Relationship Id="rId4"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12.xml"/><Relationship Id="rId2" Type="http://schemas.openxmlformats.org/officeDocument/2006/relationships/tags" Target="../tags/tag4.xml"/><Relationship Id="rId1" Type="http://schemas.openxmlformats.org/officeDocument/2006/relationships/tags" Target="../tags/tag3.xml"/><Relationship Id="rId4"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12.xml"/><Relationship Id="rId2" Type="http://schemas.openxmlformats.org/officeDocument/2006/relationships/tags" Target="../tags/tag6.xml"/><Relationship Id="rId1" Type="http://schemas.openxmlformats.org/officeDocument/2006/relationships/tags" Target="../tags/tag5.xml"/><Relationship Id="rId4"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1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1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1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1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1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1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1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1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1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1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1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1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1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1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40.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41.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42.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43.xm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44.xm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45.xml"/><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46.xml"/><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notesSlide" Target="../notesSlides/notesSlide47.xml"/><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notesSlide" Target="../notesSlides/notesSlide48.xml"/><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2" Type="http://schemas.openxmlformats.org/officeDocument/2006/relationships/notesSlide" Target="../notesSlides/notesSlide49.xml"/><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2" Type="http://schemas.openxmlformats.org/officeDocument/2006/relationships/notesSlide" Target="../notesSlides/notesSlide50.xml"/><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2" Type="http://schemas.openxmlformats.org/officeDocument/2006/relationships/notesSlide" Target="../notesSlides/notesSlide51.xml"/><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2" Type="http://schemas.openxmlformats.org/officeDocument/2006/relationships/notesSlide" Target="../notesSlides/notesSlide52.xml"/><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2" Type="http://schemas.openxmlformats.org/officeDocument/2006/relationships/notesSlide" Target="../notesSlides/notesSlide53.xml"/><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2" Type="http://schemas.openxmlformats.org/officeDocument/2006/relationships/notesSlide" Target="../notesSlides/notesSlide54.xml"/><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2" Type="http://schemas.openxmlformats.org/officeDocument/2006/relationships/notesSlide" Target="../notesSlides/notesSlide55.xml"/><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2" Type="http://schemas.openxmlformats.org/officeDocument/2006/relationships/notesSlide" Target="../notesSlides/notesSlide56.xml"/><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2" Type="http://schemas.openxmlformats.org/officeDocument/2006/relationships/notesSlide" Target="../notesSlides/notesSlide57.xml"/><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2" Type="http://schemas.openxmlformats.org/officeDocument/2006/relationships/notesSlide" Target="../notesSlides/notesSlide58.xml"/><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2" Type="http://schemas.openxmlformats.org/officeDocument/2006/relationships/notesSlide" Target="../notesSlides/notesSlide59.xml"/><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2" Type="http://schemas.openxmlformats.org/officeDocument/2006/relationships/notesSlide" Target="../notesSlides/notesSlide60.xml"/><Relationship Id="rId1" Type="http://schemas.openxmlformats.org/officeDocument/2006/relationships/slideLayout" Target="../slideLayouts/slideLayout12.xml"/></Relationships>
</file>

<file path=ppt/slides/_rels/slide62.xml.rels><?xml version="1.0" encoding="UTF-8" standalone="yes"?>
<Relationships xmlns="http://schemas.openxmlformats.org/package/2006/relationships"><Relationship Id="rId2" Type="http://schemas.openxmlformats.org/officeDocument/2006/relationships/notesSlide" Target="../notesSlides/notesSlide61.xml"/><Relationship Id="rId1" Type="http://schemas.openxmlformats.org/officeDocument/2006/relationships/slideLayout" Target="../slideLayouts/slideLayout12.xml"/></Relationships>
</file>

<file path=ppt/slides/_rels/slide63.xml.rels><?xml version="1.0" encoding="UTF-8" standalone="yes"?>
<Relationships xmlns="http://schemas.openxmlformats.org/package/2006/relationships"><Relationship Id="rId2" Type="http://schemas.openxmlformats.org/officeDocument/2006/relationships/notesSlide" Target="../notesSlides/notesSlide62.xml"/><Relationship Id="rId1" Type="http://schemas.openxmlformats.org/officeDocument/2006/relationships/slideLayout" Target="../slideLayouts/slideLayout12.xml"/></Relationships>
</file>

<file path=ppt/slides/_rels/slide64.xml.rels><?xml version="1.0" encoding="UTF-8" standalone="yes"?>
<Relationships xmlns="http://schemas.openxmlformats.org/package/2006/relationships"><Relationship Id="rId2" Type="http://schemas.openxmlformats.org/officeDocument/2006/relationships/notesSlide" Target="../notesSlides/notesSlide63.xml"/><Relationship Id="rId1" Type="http://schemas.openxmlformats.org/officeDocument/2006/relationships/slideLayout" Target="../slideLayouts/slideLayout12.xml"/></Relationships>
</file>

<file path=ppt/slides/_rels/slide65.xml.rels><?xml version="1.0" encoding="UTF-8" standalone="yes"?>
<Relationships xmlns="http://schemas.openxmlformats.org/package/2006/relationships"><Relationship Id="rId2" Type="http://schemas.openxmlformats.org/officeDocument/2006/relationships/notesSlide" Target="../notesSlides/notesSlide64.xml"/><Relationship Id="rId1" Type="http://schemas.openxmlformats.org/officeDocument/2006/relationships/slideLayout" Target="../slideLayouts/slideLayout12.xml"/></Relationships>
</file>

<file path=ppt/slides/_rels/slide66.xml.rels><?xml version="1.0" encoding="UTF-8" standalone="yes"?>
<Relationships xmlns="http://schemas.openxmlformats.org/package/2006/relationships"><Relationship Id="rId2" Type="http://schemas.openxmlformats.org/officeDocument/2006/relationships/notesSlide" Target="../notesSlides/notesSlide65.xml"/><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522B21E-B2B9-4C72-9A71-C87EFD1374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EB7D2A2-F448-44D4-938C-DC84CBCB3B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4412583"/>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871AEA07-1E14-44B4-8E55-64EF049CD6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6464" y="551962"/>
            <a:ext cx="10999072" cy="4618549"/>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1524000" y="1293338"/>
            <a:ext cx="9144000" cy="3274592"/>
          </a:xfrm>
        </p:spPr>
        <p:txBody>
          <a:bodyPr anchor="ctr">
            <a:normAutofit/>
          </a:bodyPr>
          <a:lstStyle/>
          <a:p>
            <a:r>
              <a:rPr lang="en-GB" sz="7200" dirty="0"/>
              <a:t>In-sessional support</a:t>
            </a:r>
          </a:p>
        </p:txBody>
      </p:sp>
      <p:sp>
        <p:nvSpPr>
          <p:cNvPr id="3" name="Subtitle 2"/>
          <p:cNvSpPr>
            <a:spLocks noGrp="1"/>
          </p:cNvSpPr>
          <p:nvPr>
            <p:ph type="subTitle" idx="1"/>
          </p:nvPr>
        </p:nvSpPr>
        <p:spPr>
          <a:xfrm>
            <a:off x="1524000" y="5514052"/>
            <a:ext cx="9144000" cy="651910"/>
          </a:xfrm>
        </p:spPr>
        <p:txBody>
          <a:bodyPr anchor="ctr">
            <a:normAutofit/>
          </a:bodyPr>
          <a:lstStyle/>
          <a:p>
            <a:r>
              <a:rPr lang="en-GB"/>
              <a:t>Week 8 – Paragraph Structure</a:t>
            </a:r>
          </a:p>
          <a:p>
            <a:endParaRPr lang="en-GB"/>
          </a:p>
        </p:txBody>
      </p:sp>
      <p:cxnSp>
        <p:nvCxnSpPr>
          <p:cNvPr id="14" name="Straight Connector 13">
            <a:extLst>
              <a:ext uri="{FF2B5EF4-FFF2-40B4-BE49-F238E27FC236}">
                <a16:creationId xmlns:a16="http://schemas.microsoft.com/office/drawing/2014/main" id="{F7C8EA93-3210-4C62-99E9-153C275E3A8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96464" y="6354708"/>
            <a:ext cx="11000232" cy="0"/>
          </a:xfrm>
          <a:prstGeom prst="line">
            <a:avLst/>
          </a:prstGeom>
          <a:ln w="10160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8724762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08638" y="386930"/>
            <a:ext cx="9236700" cy="1188950"/>
          </a:xfrm>
        </p:spPr>
        <p:txBody>
          <a:bodyPr anchor="b">
            <a:normAutofit/>
          </a:bodyPr>
          <a:lstStyle/>
          <a:p>
            <a:r>
              <a:rPr lang="en-GB" sz="5400"/>
              <a:t>Today’s Session</a:t>
            </a:r>
          </a:p>
        </p:txBody>
      </p:sp>
      <p:grpSp>
        <p:nvGrpSpPr>
          <p:cNvPr id="10" name="Group 9">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11" name="Rectangle 10">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793660" y="2599509"/>
            <a:ext cx="10143668" cy="3435531"/>
          </a:xfrm>
        </p:spPr>
        <p:txBody>
          <a:bodyPr anchor="ctr">
            <a:normAutofit/>
          </a:bodyPr>
          <a:lstStyle/>
          <a:p>
            <a:r>
              <a:rPr lang="en-GB" sz="2400"/>
              <a:t>Parts of a paragraph – topic sentences, supporting sentences, concluding sentences</a:t>
            </a:r>
          </a:p>
          <a:p>
            <a:r>
              <a:rPr lang="en-GB" sz="2400"/>
              <a:t>Introductions</a:t>
            </a:r>
          </a:p>
          <a:p>
            <a:r>
              <a:rPr lang="en-GB" sz="2400"/>
              <a:t>Thesis Statements</a:t>
            </a:r>
          </a:p>
        </p:txBody>
      </p:sp>
    </p:spTree>
    <p:extLst>
      <p:ext uri="{BB962C8B-B14F-4D97-AF65-F5344CB8AC3E}">
        <p14:creationId xmlns:p14="http://schemas.microsoft.com/office/powerpoint/2010/main" val="243288119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solidFill>
                  <a:srgbClr val="002060"/>
                </a:solidFill>
              </a:rPr>
              <a:t>Review</a:t>
            </a:r>
            <a:r>
              <a:rPr lang="en-GB" dirty="0">
                <a:solidFill>
                  <a:srgbClr val="002060"/>
                </a:solidFill>
              </a:rPr>
              <a:t> -Structure of an essay</a:t>
            </a:r>
          </a:p>
        </p:txBody>
      </p:sp>
      <p:pic>
        <p:nvPicPr>
          <p:cNvPr id="4" name="Content Placeholder 3"/>
          <p:cNvPicPr>
            <a:picLocks noGrp="1"/>
          </p:cNvPicPr>
          <p:nvPr>
            <p:ph idx="1"/>
          </p:nvPr>
        </p:nvPicPr>
        <p:blipFill>
          <a:blip r:embed="rId3">
            <a:extLst>
              <a:ext uri="{28A0092B-C50C-407E-A947-70E740481C1C}">
                <a14:useLocalDpi xmlns:a14="http://schemas.microsoft.com/office/drawing/2010/main" val="0"/>
              </a:ext>
            </a:extLst>
          </a:blip>
          <a:stretch>
            <a:fillRect/>
          </a:stretch>
        </p:blipFill>
        <p:spPr>
          <a:xfrm>
            <a:off x="3060441" y="1502862"/>
            <a:ext cx="4719980" cy="4930023"/>
          </a:xfrm>
          <a:prstGeom prst="rect">
            <a:avLst/>
          </a:prstGeom>
        </p:spPr>
      </p:pic>
    </p:spTree>
    <p:extLst>
      <p:ext uri="{BB962C8B-B14F-4D97-AF65-F5344CB8AC3E}">
        <p14:creationId xmlns:p14="http://schemas.microsoft.com/office/powerpoint/2010/main" val="146708278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28D31E1B-0407-4223-9642-0B642CBF57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6" name="Group 25">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062849"/>
            <a:ext cx="731521" cy="673460"/>
            <a:chOff x="3940602" y="308034"/>
            <a:chExt cx="2116791" cy="3428999"/>
          </a:xfrm>
          <a:solidFill>
            <a:schemeClr val="accent4"/>
          </a:solidFill>
        </p:grpSpPr>
        <p:sp>
          <p:nvSpPr>
            <p:cNvPr id="27" name="Rectangle 26">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1" name="Rectangle 30">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656150"/>
            <a:ext cx="5672667" cy="14315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043631" y="873940"/>
            <a:ext cx="5052369" cy="1035781"/>
          </a:xfrm>
        </p:spPr>
        <p:txBody>
          <a:bodyPr anchor="ctr">
            <a:normAutofit/>
          </a:bodyPr>
          <a:lstStyle/>
          <a:p>
            <a:r>
              <a:rPr lang="en-GB" sz="3600" b="1"/>
              <a:t>Parts of a paragraph</a:t>
            </a:r>
          </a:p>
        </p:txBody>
      </p:sp>
      <p:sp>
        <p:nvSpPr>
          <p:cNvPr id="3" name="Content Placeholder 2"/>
          <p:cNvSpPr>
            <a:spLocks noGrp="1"/>
          </p:cNvSpPr>
          <p:nvPr>
            <p:ph idx="1"/>
          </p:nvPr>
        </p:nvSpPr>
        <p:spPr>
          <a:xfrm>
            <a:off x="1045029" y="2524721"/>
            <a:ext cx="4991629" cy="3677123"/>
          </a:xfrm>
        </p:spPr>
        <p:txBody>
          <a:bodyPr anchor="ctr">
            <a:normAutofit/>
          </a:bodyPr>
          <a:lstStyle/>
          <a:p>
            <a:r>
              <a:rPr lang="en-GB" sz="1800" b="1" dirty="0"/>
              <a:t>Topic Sentence </a:t>
            </a:r>
            <a:r>
              <a:rPr lang="en-GB" sz="1800" dirty="0"/>
              <a:t>– Usually the first sentence of a paragraph. It tells the reader what the focus of the paragraph is.</a:t>
            </a:r>
          </a:p>
          <a:p>
            <a:r>
              <a:rPr lang="en-GB" sz="1800" b="1" dirty="0"/>
              <a:t>Supporting Sentences </a:t>
            </a:r>
            <a:r>
              <a:rPr lang="en-GB" sz="1800" dirty="0"/>
              <a:t>– provide the detail and support/expand upon the topic sentence. This is where examples, statistics, and research comes in.</a:t>
            </a:r>
          </a:p>
          <a:p>
            <a:r>
              <a:rPr lang="en-GB" sz="1800" b="1" dirty="0"/>
              <a:t>Concluding Sentence </a:t>
            </a:r>
            <a:r>
              <a:rPr lang="en-GB" sz="1800" dirty="0"/>
              <a:t>– summarises the main points of the paragraph; asks “so what?” – thinks about the implications of the paragraph</a:t>
            </a:r>
          </a:p>
          <a:p>
            <a:endParaRPr lang="en-GB" sz="1800" dirty="0"/>
          </a:p>
          <a:p>
            <a:endParaRPr lang="en-GB" sz="1800" dirty="0"/>
          </a:p>
        </p:txBody>
      </p:sp>
      <p:sp>
        <p:nvSpPr>
          <p:cNvPr id="33" name="Rectangle 32">
            <a:extLst>
              <a:ext uri="{FF2B5EF4-FFF2-40B4-BE49-F238E27FC236}">
                <a16:creationId xmlns:a16="http://schemas.microsoft.com/office/drawing/2014/main" id="{70E96339-907C-46C3-99AC-31179B6F0E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16299" y="608401"/>
            <a:ext cx="4637502" cy="5593443"/>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Content Placeholder 3"/>
          <p:cNvPicPr>
            <a:picLocks/>
          </p:cNvPicPr>
          <p:nvPr/>
        </p:nvPicPr>
        <p:blipFill rotWithShape="1">
          <a:blip r:embed="rId3">
            <a:extLst>
              <a:ext uri="{28A0092B-C50C-407E-A947-70E740481C1C}">
                <a14:useLocalDpi xmlns:a14="http://schemas.microsoft.com/office/drawing/2010/main" val="0"/>
              </a:ext>
            </a:extLst>
          </a:blip>
          <a:srcRect l="-1117" t="34705" r="59071" b="32644"/>
          <a:stretch/>
        </p:blipFill>
        <p:spPr>
          <a:xfrm>
            <a:off x="6930493" y="1522049"/>
            <a:ext cx="4223252" cy="3874185"/>
          </a:xfrm>
          <a:prstGeom prst="rect">
            <a:avLst/>
          </a:prstGeom>
        </p:spPr>
      </p:pic>
      <p:cxnSp>
        <p:nvCxnSpPr>
          <p:cNvPr id="35" name="Straight Connector 34">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92240"/>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9704989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1" name="Rectangle 80">
            <a:extLst>
              <a:ext uri="{FF2B5EF4-FFF2-40B4-BE49-F238E27FC236}">
                <a16:creationId xmlns:a16="http://schemas.microsoft.com/office/drawing/2014/main" id="{521C4EA8-6B83-4338-913D-D75D3C4F34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337497" y="679731"/>
            <a:ext cx="3124151" cy="3736540"/>
          </a:xfrm>
        </p:spPr>
        <p:txBody>
          <a:bodyPr vert="horz" lIns="91440" tIns="45720" rIns="91440" bIns="45720" rtlCol="0" anchor="b">
            <a:normAutofit/>
          </a:bodyPr>
          <a:lstStyle/>
          <a:p>
            <a:r>
              <a:rPr lang="en-US" sz="4600"/>
              <a:t>Paragraphs as burgers!</a:t>
            </a:r>
          </a:p>
        </p:txBody>
      </p:sp>
      <p:grpSp>
        <p:nvGrpSpPr>
          <p:cNvPr id="83" name="Group 82">
            <a:extLst>
              <a:ext uri="{FF2B5EF4-FFF2-40B4-BE49-F238E27FC236}">
                <a16:creationId xmlns:a16="http://schemas.microsoft.com/office/drawing/2014/main" id="{3AF6A671-C637-4547-85F4-51B6D188139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416432" y="1"/>
            <a:ext cx="2446384" cy="5777808"/>
            <a:chOff x="329184" y="1"/>
            <a:chExt cx="524256" cy="5777808"/>
          </a:xfrm>
        </p:grpSpPr>
        <p:cxnSp>
          <p:nvCxnSpPr>
            <p:cNvPr id="84" name="Straight Connector 83">
              <a:extLst>
                <a:ext uri="{FF2B5EF4-FFF2-40B4-BE49-F238E27FC236}">
                  <a16:creationId xmlns:a16="http://schemas.microsoft.com/office/drawing/2014/main" id="{C575CF26-3D3C-4C5A-A2B7-00432016EF6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329184" y="5777809"/>
              <a:ext cx="521208" cy="0"/>
            </a:xfrm>
            <a:prstGeom prst="line">
              <a:avLst/>
            </a:prstGeom>
            <a:ln w="152400">
              <a:solidFill>
                <a:schemeClr val="accent4"/>
              </a:solidFill>
            </a:ln>
          </p:spPr>
          <p:style>
            <a:lnRef idx="1">
              <a:schemeClr val="accent1"/>
            </a:lnRef>
            <a:fillRef idx="0">
              <a:schemeClr val="accent1"/>
            </a:fillRef>
            <a:effectRef idx="0">
              <a:schemeClr val="accent1"/>
            </a:effectRef>
            <a:fontRef idx="minor">
              <a:schemeClr val="tx1"/>
            </a:fontRef>
          </p:style>
        </p:cxnSp>
        <p:sp>
          <p:nvSpPr>
            <p:cNvPr id="85" name="Rectangle 84">
              <a:extLst>
                <a:ext uri="{FF2B5EF4-FFF2-40B4-BE49-F238E27FC236}">
                  <a16:creationId xmlns:a16="http://schemas.microsoft.com/office/drawing/2014/main" id="{99413ED5-9ED4-4772-BCE4-2BCAE6B12E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29184" y="1"/>
              <a:ext cx="524256" cy="553211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87" name="Rectangle 86">
            <a:extLst>
              <a:ext uri="{FF2B5EF4-FFF2-40B4-BE49-F238E27FC236}">
                <a16:creationId xmlns:a16="http://schemas.microsoft.com/office/drawing/2014/main" id="{04357C93-F0CB-4A1C-8F77-4E90637898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21084" y="679731"/>
            <a:ext cx="7682293" cy="5662878"/>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36" name="Picture 12" descr="Image result for burge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4125081" y="1026555"/>
            <a:ext cx="3383280" cy="4939094"/>
          </a:xfrm>
          <a:prstGeom prst="rect">
            <a:avLst/>
          </a:prstGeom>
          <a:noFill/>
          <a:extLst>
            <a:ext uri="{909E8E84-426E-40DD-AFC4-6F175D3DCCD1}">
              <a14:hiddenFill xmlns:a14="http://schemas.microsoft.com/office/drawing/2010/main">
                <a:solidFill>
                  <a:srgbClr val="FFFFFF"/>
                </a:solidFill>
              </a14:hiddenFill>
            </a:ext>
          </a:extLst>
        </p:spPr>
      </p:pic>
      <p:pic>
        <p:nvPicPr>
          <p:cNvPr id="1034" name="Picture 10" descr="Image result for burge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7812357" y="1973627"/>
            <a:ext cx="3383280" cy="3044951"/>
          </a:xfrm>
          <a:prstGeom prst="rect">
            <a:avLst/>
          </a:prstGeom>
          <a:noFill/>
          <a:extLst>
            <a:ext uri="{909E8E84-426E-40DD-AFC4-6F175D3DCCD1}">
              <a14:hiddenFill xmlns:a14="http://schemas.microsoft.com/office/drawing/2010/main">
                <a:solidFill>
                  <a:srgbClr val="FFFFFF"/>
                </a:solidFill>
              </a14:hiddenFill>
            </a:ext>
          </a:extLst>
        </p:spPr>
      </p:pic>
      <p:sp>
        <p:nvSpPr>
          <p:cNvPr id="4" name="AutoShape 2" descr="Image result for burger"/>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Tree>
    <p:extLst>
      <p:ext uri="{BB962C8B-B14F-4D97-AF65-F5344CB8AC3E}">
        <p14:creationId xmlns:p14="http://schemas.microsoft.com/office/powerpoint/2010/main" val="5507307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1036"/>
                                        </p:tgtEl>
                                        <p:attrNameLst>
                                          <p:attrName>style.visibility</p:attrName>
                                        </p:attrNameLst>
                                      </p:cBhvr>
                                      <p:to>
                                        <p:strVal val="visible"/>
                                      </p:to>
                                    </p:set>
                                    <p:anim calcmode="lin" valueType="num">
                                      <p:cBhvr additive="base">
                                        <p:cTn id="7" dur="500" fill="hold"/>
                                        <p:tgtEl>
                                          <p:spTgt spid="1036"/>
                                        </p:tgtEl>
                                        <p:attrNameLst>
                                          <p:attrName>ppt_x</p:attrName>
                                        </p:attrNameLst>
                                      </p:cBhvr>
                                      <p:tavLst>
                                        <p:tav tm="0">
                                          <p:val>
                                            <p:strVal val="#ppt_x"/>
                                          </p:val>
                                        </p:tav>
                                        <p:tav tm="100000">
                                          <p:val>
                                            <p:strVal val="#ppt_x"/>
                                          </p:val>
                                        </p:tav>
                                      </p:tavLst>
                                    </p:anim>
                                    <p:anim calcmode="lin" valueType="num">
                                      <p:cBhvr additive="base">
                                        <p:cTn id="8" dur="500" fill="hold"/>
                                        <p:tgtEl>
                                          <p:spTgt spid="103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08638" y="386930"/>
            <a:ext cx="9236700" cy="1188950"/>
          </a:xfrm>
        </p:spPr>
        <p:txBody>
          <a:bodyPr anchor="b">
            <a:normAutofit/>
          </a:bodyPr>
          <a:lstStyle/>
          <a:p>
            <a:r>
              <a:rPr lang="en-GB" sz="5400" dirty="0">
                <a:solidFill>
                  <a:srgbClr val="002060"/>
                </a:solidFill>
              </a:rPr>
              <a:t>Typical Paragraph Structure</a:t>
            </a:r>
          </a:p>
        </p:txBody>
      </p:sp>
      <p:grpSp>
        <p:nvGrpSpPr>
          <p:cNvPr id="10" name="Group 9">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11" name="Rectangle 10">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793660" y="2599509"/>
            <a:ext cx="10143668" cy="3435531"/>
          </a:xfrm>
        </p:spPr>
        <p:txBody>
          <a:bodyPr anchor="ctr">
            <a:normAutofit/>
          </a:bodyPr>
          <a:lstStyle/>
          <a:p>
            <a:pPr>
              <a:buFont typeface="Wingdings" panose="05000000000000000000" pitchFamily="2" charset="2"/>
              <a:buChar char="Ø"/>
            </a:pPr>
            <a:r>
              <a:rPr lang="en-GB" sz="2400" dirty="0">
                <a:solidFill>
                  <a:srgbClr val="002060"/>
                </a:solidFill>
              </a:rPr>
              <a:t>A Topic sentence with one main idea</a:t>
            </a:r>
          </a:p>
          <a:p>
            <a:pPr>
              <a:buFont typeface="Wingdings" panose="05000000000000000000" pitchFamily="2" charset="2"/>
              <a:buChar char="Ø"/>
            </a:pPr>
            <a:r>
              <a:rPr lang="en-GB" sz="2400" dirty="0">
                <a:solidFill>
                  <a:srgbClr val="002060"/>
                </a:solidFill>
              </a:rPr>
              <a:t>Background information about the past or recent developments</a:t>
            </a:r>
          </a:p>
          <a:p>
            <a:pPr>
              <a:buFont typeface="Wingdings" panose="05000000000000000000" pitchFamily="2" charset="2"/>
              <a:buChar char="Ø"/>
            </a:pPr>
            <a:r>
              <a:rPr lang="en-GB" sz="2400" dirty="0">
                <a:solidFill>
                  <a:srgbClr val="002060"/>
                </a:solidFill>
              </a:rPr>
              <a:t>Evidence to support the topic sentence, such as statistics, examples and reasons, explanations</a:t>
            </a:r>
          </a:p>
          <a:p>
            <a:pPr>
              <a:buFont typeface="Wingdings" panose="05000000000000000000" pitchFamily="2" charset="2"/>
              <a:buChar char="Ø"/>
            </a:pPr>
            <a:r>
              <a:rPr lang="en-GB" sz="2400" dirty="0">
                <a:solidFill>
                  <a:srgbClr val="002060"/>
                </a:solidFill>
              </a:rPr>
              <a:t>Additional supporting evidence</a:t>
            </a:r>
          </a:p>
          <a:p>
            <a:pPr>
              <a:buFont typeface="Wingdings" panose="05000000000000000000" pitchFamily="2" charset="2"/>
              <a:buChar char="Ø"/>
            </a:pPr>
            <a:r>
              <a:rPr lang="en-GB" sz="2400" dirty="0">
                <a:solidFill>
                  <a:srgbClr val="002060"/>
                </a:solidFill>
              </a:rPr>
              <a:t>A concluding sentence</a:t>
            </a:r>
          </a:p>
          <a:p>
            <a:endParaRPr lang="en-GB" sz="2400" dirty="0"/>
          </a:p>
        </p:txBody>
      </p:sp>
    </p:spTree>
    <p:extLst>
      <p:ext uri="{BB962C8B-B14F-4D97-AF65-F5344CB8AC3E}">
        <p14:creationId xmlns:p14="http://schemas.microsoft.com/office/powerpoint/2010/main" val="218364151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rgbClr val="002060"/>
                </a:solidFill>
              </a:rPr>
              <a:t>Example</a:t>
            </a:r>
          </a:p>
        </p:txBody>
      </p:sp>
      <p:sp>
        <p:nvSpPr>
          <p:cNvPr id="3" name="Content Placeholder 2"/>
          <p:cNvSpPr>
            <a:spLocks noGrp="1"/>
          </p:cNvSpPr>
          <p:nvPr>
            <p:ph idx="1"/>
          </p:nvPr>
        </p:nvSpPr>
        <p:spPr/>
        <p:txBody>
          <a:bodyPr>
            <a:normAutofit/>
          </a:bodyPr>
          <a:lstStyle/>
          <a:p>
            <a:pPr marL="0" indent="0">
              <a:buNone/>
            </a:pPr>
            <a:r>
              <a:rPr lang="en-GB" sz="3600" dirty="0">
                <a:solidFill>
                  <a:srgbClr val="002060"/>
                </a:solidFill>
              </a:rPr>
              <a:t>Topic sentence:</a:t>
            </a:r>
          </a:p>
          <a:p>
            <a:pPr marL="0" indent="0">
              <a:buNone/>
            </a:pPr>
            <a:endParaRPr lang="en-GB" sz="3600" dirty="0">
              <a:solidFill>
                <a:srgbClr val="002060"/>
              </a:solidFill>
            </a:endParaRPr>
          </a:p>
          <a:p>
            <a:pPr marL="0" indent="0">
              <a:buNone/>
            </a:pPr>
            <a:r>
              <a:rPr lang="en-GB" sz="3600" dirty="0">
                <a:solidFill>
                  <a:srgbClr val="002060"/>
                </a:solidFill>
              </a:rPr>
              <a:t>The latest communication devices have revolutionised the transport system in recent decades. </a:t>
            </a:r>
          </a:p>
        </p:txBody>
      </p:sp>
    </p:spTree>
    <p:extLst>
      <p:ext uri="{BB962C8B-B14F-4D97-AF65-F5344CB8AC3E}">
        <p14:creationId xmlns:p14="http://schemas.microsoft.com/office/powerpoint/2010/main" val="171514066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5859" y="144378"/>
            <a:ext cx="11702068" cy="1320800"/>
          </a:xfrm>
        </p:spPr>
        <p:txBody>
          <a:bodyPr/>
          <a:lstStyle/>
          <a:p>
            <a:r>
              <a:rPr lang="en-GB" dirty="0">
                <a:solidFill>
                  <a:srgbClr val="002060"/>
                </a:solidFill>
              </a:rPr>
              <a:t>Paragraph – Topic and Supporting Sentences</a:t>
            </a:r>
          </a:p>
        </p:txBody>
      </p:sp>
      <p:sp>
        <p:nvSpPr>
          <p:cNvPr id="3" name="Content Placeholder 2"/>
          <p:cNvSpPr>
            <a:spLocks noGrp="1"/>
          </p:cNvSpPr>
          <p:nvPr>
            <p:ph idx="1"/>
          </p:nvPr>
        </p:nvSpPr>
        <p:spPr>
          <a:xfrm>
            <a:off x="1033176" y="1465178"/>
            <a:ext cx="9204602" cy="5042315"/>
          </a:xfrm>
        </p:spPr>
        <p:txBody>
          <a:bodyPr>
            <a:noAutofit/>
          </a:bodyPr>
          <a:lstStyle/>
          <a:p>
            <a:pPr marL="0" indent="0">
              <a:buNone/>
            </a:pPr>
            <a:r>
              <a:rPr lang="en-GB" sz="2800" b="1" dirty="0">
                <a:solidFill>
                  <a:schemeClr val="tx1"/>
                </a:solidFill>
              </a:rPr>
              <a:t>The latest communication devices have revolutionised the transport system in recent decades. </a:t>
            </a:r>
            <a:r>
              <a:rPr lang="en-GB" sz="2800" dirty="0">
                <a:solidFill>
                  <a:srgbClr val="002060"/>
                </a:solidFill>
              </a:rPr>
              <a:t>Prior to the 1980s, advances in communication took place at a slow pace, but the introduction of the internet in the 1990s and the arrival of personal computers led to an explosion in new developments. </a:t>
            </a:r>
            <a:r>
              <a:rPr lang="en-GB" sz="2800" dirty="0">
                <a:solidFill>
                  <a:srgbClr val="FF0000"/>
                </a:solidFill>
              </a:rPr>
              <a:t>This is a direct result of advances in technology in areas as diverse as satellite systems and telephonic communications. </a:t>
            </a:r>
            <a:r>
              <a:rPr lang="en-GB" sz="2800" dirty="0">
                <a:solidFill>
                  <a:srgbClr val="00B050"/>
                </a:solidFill>
              </a:rPr>
              <a:t>For example, a close examination of the transport system shows that with the advent of sat-</a:t>
            </a:r>
            <a:r>
              <a:rPr lang="en-GB" sz="2800" dirty="0" err="1">
                <a:solidFill>
                  <a:srgbClr val="00B050"/>
                </a:solidFill>
              </a:rPr>
              <a:t>navs</a:t>
            </a:r>
            <a:r>
              <a:rPr lang="en-GB" sz="2800" dirty="0">
                <a:solidFill>
                  <a:srgbClr val="00B050"/>
                </a:solidFill>
              </a:rPr>
              <a:t>, </a:t>
            </a:r>
            <a:r>
              <a:rPr lang="en-GB" sz="2800" dirty="0" err="1">
                <a:solidFill>
                  <a:srgbClr val="00B050"/>
                </a:solidFill>
              </a:rPr>
              <a:t>mapless</a:t>
            </a:r>
            <a:r>
              <a:rPr lang="en-GB" sz="2800" dirty="0">
                <a:solidFill>
                  <a:srgbClr val="00B050"/>
                </a:solidFill>
              </a:rPr>
              <a:t> journeys are becoming the norm. </a:t>
            </a:r>
            <a:r>
              <a:rPr lang="en-GB" sz="2800" dirty="0">
                <a:solidFill>
                  <a:srgbClr val="7030A0"/>
                </a:solidFill>
              </a:rPr>
              <a:t>However, deskilling is taking place as the ability to navigate and drive simultaneously is lost.</a:t>
            </a:r>
          </a:p>
        </p:txBody>
      </p:sp>
    </p:spTree>
    <p:extLst>
      <p:ext uri="{BB962C8B-B14F-4D97-AF65-F5344CB8AC3E}">
        <p14:creationId xmlns:p14="http://schemas.microsoft.com/office/powerpoint/2010/main" val="164138400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7944" y="166020"/>
            <a:ext cx="8596668" cy="1320800"/>
          </a:xfrm>
        </p:spPr>
        <p:txBody>
          <a:bodyPr/>
          <a:lstStyle/>
          <a:p>
            <a:r>
              <a:rPr lang="en-GB" dirty="0">
                <a:solidFill>
                  <a:srgbClr val="002060"/>
                </a:solidFill>
              </a:rPr>
              <a:t>Whole paragraph</a:t>
            </a:r>
          </a:p>
        </p:txBody>
      </p:sp>
      <p:sp>
        <p:nvSpPr>
          <p:cNvPr id="3" name="Content Placeholder 2"/>
          <p:cNvSpPr>
            <a:spLocks noGrp="1"/>
          </p:cNvSpPr>
          <p:nvPr>
            <p:ph idx="1"/>
          </p:nvPr>
        </p:nvSpPr>
        <p:spPr>
          <a:xfrm>
            <a:off x="1238806" y="1486820"/>
            <a:ext cx="9509405" cy="5001960"/>
          </a:xfrm>
        </p:spPr>
        <p:txBody>
          <a:bodyPr>
            <a:noAutofit/>
          </a:bodyPr>
          <a:lstStyle/>
          <a:p>
            <a:pPr marL="0" indent="0">
              <a:buNone/>
            </a:pPr>
            <a:r>
              <a:rPr lang="en-GB" sz="2800" b="1" dirty="0">
                <a:solidFill>
                  <a:schemeClr val="tx1"/>
                </a:solidFill>
              </a:rPr>
              <a:t>The latest communication devices have revolutionised the transport system in recent decades. </a:t>
            </a:r>
            <a:r>
              <a:rPr lang="en-GB" sz="2800" dirty="0">
                <a:solidFill>
                  <a:srgbClr val="002060"/>
                </a:solidFill>
              </a:rPr>
              <a:t>Prior to the 1980s, advances in communication took place at a slow pace, but the introduction of the internet in the 1990s and the arrival of personal computers led to an explosion in new developments. </a:t>
            </a:r>
            <a:r>
              <a:rPr lang="en-GB" sz="2800" dirty="0">
                <a:solidFill>
                  <a:srgbClr val="FF0000"/>
                </a:solidFill>
              </a:rPr>
              <a:t>This is a direct result of advances in technology in areas as diverse as satellite systems and telephonic communications. </a:t>
            </a:r>
            <a:r>
              <a:rPr lang="en-GB" sz="2800" dirty="0">
                <a:solidFill>
                  <a:srgbClr val="00B050"/>
                </a:solidFill>
              </a:rPr>
              <a:t>For example, a close examination of the transport system shows that with the advent of sat-</a:t>
            </a:r>
            <a:r>
              <a:rPr lang="en-GB" sz="2800" dirty="0" err="1">
                <a:solidFill>
                  <a:srgbClr val="00B050"/>
                </a:solidFill>
              </a:rPr>
              <a:t>navs</a:t>
            </a:r>
            <a:r>
              <a:rPr lang="en-GB" sz="2800" dirty="0">
                <a:solidFill>
                  <a:srgbClr val="00B050"/>
                </a:solidFill>
              </a:rPr>
              <a:t>, </a:t>
            </a:r>
            <a:r>
              <a:rPr lang="en-GB" sz="2800" dirty="0" err="1">
                <a:solidFill>
                  <a:srgbClr val="00B050"/>
                </a:solidFill>
              </a:rPr>
              <a:t>mapless</a:t>
            </a:r>
            <a:r>
              <a:rPr lang="en-GB" sz="2800" dirty="0">
                <a:solidFill>
                  <a:srgbClr val="00B050"/>
                </a:solidFill>
              </a:rPr>
              <a:t> journeys are becoming the norm. </a:t>
            </a:r>
            <a:r>
              <a:rPr lang="en-GB" sz="2800" dirty="0">
                <a:solidFill>
                  <a:srgbClr val="7030A0"/>
                </a:solidFill>
              </a:rPr>
              <a:t>However, deskilling is taking place as the ability to navigate and drive simultaneously is lost. </a:t>
            </a:r>
            <a:r>
              <a:rPr lang="en-GB" sz="2800" b="1" dirty="0">
                <a:solidFill>
                  <a:schemeClr val="tx1"/>
                </a:solidFill>
              </a:rPr>
              <a:t>It is therefore clear that the side-effects of any development need to be considered.</a:t>
            </a:r>
          </a:p>
          <a:p>
            <a:endParaRPr lang="en-GB" dirty="0"/>
          </a:p>
        </p:txBody>
      </p:sp>
    </p:spTree>
    <p:extLst>
      <p:ext uri="{BB962C8B-B14F-4D97-AF65-F5344CB8AC3E}">
        <p14:creationId xmlns:p14="http://schemas.microsoft.com/office/powerpoint/2010/main" val="413510571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7944" y="166020"/>
            <a:ext cx="8596668" cy="1320800"/>
          </a:xfrm>
        </p:spPr>
        <p:txBody>
          <a:bodyPr/>
          <a:lstStyle/>
          <a:p>
            <a:r>
              <a:rPr lang="en-GB" dirty="0">
                <a:solidFill>
                  <a:srgbClr val="002060"/>
                </a:solidFill>
              </a:rPr>
              <a:t>Linking Devices</a:t>
            </a:r>
          </a:p>
        </p:txBody>
      </p:sp>
      <p:sp>
        <p:nvSpPr>
          <p:cNvPr id="3" name="Content Placeholder 2"/>
          <p:cNvSpPr>
            <a:spLocks noGrp="1"/>
          </p:cNvSpPr>
          <p:nvPr>
            <p:ph idx="1"/>
          </p:nvPr>
        </p:nvSpPr>
        <p:spPr>
          <a:xfrm>
            <a:off x="1238806" y="1486820"/>
            <a:ext cx="9509405" cy="5852191"/>
          </a:xfrm>
        </p:spPr>
        <p:txBody>
          <a:bodyPr>
            <a:noAutofit/>
          </a:bodyPr>
          <a:lstStyle/>
          <a:p>
            <a:pPr marL="0" indent="0">
              <a:buNone/>
            </a:pPr>
            <a:r>
              <a:rPr lang="en-GB" sz="2800" dirty="0">
                <a:solidFill>
                  <a:schemeClr val="tx1"/>
                </a:solidFill>
              </a:rPr>
              <a:t>The latest communication devices have revolutionised the transport system in recent decades. </a:t>
            </a:r>
            <a:r>
              <a:rPr lang="en-GB" sz="2800" i="1" dirty="0">
                <a:solidFill>
                  <a:srgbClr val="002060"/>
                </a:solidFill>
              </a:rPr>
              <a:t>Prior to </a:t>
            </a:r>
            <a:r>
              <a:rPr lang="en-GB" sz="2800" dirty="0">
                <a:solidFill>
                  <a:srgbClr val="002060"/>
                </a:solidFill>
              </a:rPr>
              <a:t>the 1980s, advances in communication took place at a slow pace, </a:t>
            </a:r>
            <a:r>
              <a:rPr lang="en-GB" sz="2800" i="1" dirty="0">
                <a:solidFill>
                  <a:srgbClr val="002060"/>
                </a:solidFill>
              </a:rPr>
              <a:t>but </a:t>
            </a:r>
            <a:r>
              <a:rPr lang="en-GB" sz="2800" dirty="0">
                <a:solidFill>
                  <a:srgbClr val="002060"/>
                </a:solidFill>
              </a:rPr>
              <a:t>the introduction of the internet in the 1990s and the arrival of personal computers </a:t>
            </a:r>
            <a:r>
              <a:rPr lang="en-GB" sz="2800" i="1" dirty="0">
                <a:solidFill>
                  <a:srgbClr val="002060"/>
                </a:solidFill>
              </a:rPr>
              <a:t>led to </a:t>
            </a:r>
            <a:r>
              <a:rPr lang="en-GB" sz="2800" dirty="0">
                <a:solidFill>
                  <a:srgbClr val="002060"/>
                </a:solidFill>
              </a:rPr>
              <a:t>an</a:t>
            </a:r>
            <a:r>
              <a:rPr lang="en-GB" sz="2800" i="1" dirty="0">
                <a:solidFill>
                  <a:srgbClr val="002060"/>
                </a:solidFill>
              </a:rPr>
              <a:t> </a:t>
            </a:r>
            <a:r>
              <a:rPr lang="en-GB" sz="2800" dirty="0">
                <a:solidFill>
                  <a:srgbClr val="002060"/>
                </a:solidFill>
              </a:rPr>
              <a:t>explosion in new developments. </a:t>
            </a:r>
            <a:r>
              <a:rPr lang="en-GB" sz="2800" i="1" dirty="0">
                <a:solidFill>
                  <a:srgbClr val="FF0000"/>
                </a:solidFill>
              </a:rPr>
              <a:t>This is a </a:t>
            </a:r>
            <a:r>
              <a:rPr lang="en-GB" sz="2800" dirty="0">
                <a:solidFill>
                  <a:srgbClr val="FF0000"/>
                </a:solidFill>
              </a:rPr>
              <a:t>direct result of advances in technology in areas as diverse as satellite systems and telephonic communications. </a:t>
            </a:r>
            <a:r>
              <a:rPr lang="en-GB" sz="2800" i="1" dirty="0">
                <a:solidFill>
                  <a:srgbClr val="00B050"/>
                </a:solidFill>
              </a:rPr>
              <a:t>For example</a:t>
            </a:r>
            <a:r>
              <a:rPr lang="en-GB" sz="2800" dirty="0">
                <a:solidFill>
                  <a:srgbClr val="00B050"/>
                </a:solidFill>
              </a:rPr>
              <a:t>, a close examination of the transport system shows that with the advent of sat-</a:t>
            </a:r>
            <a:r>
              <a:rPr lang="en-GB" sz="2800" dirty="0" err="1">
                <a:solidFill>
                  <a:srgbClr val="00B050"/>
                </a:solidFill>
              </a:rPr>
              <a:t>navs</a:t>
            </a:r>
            <a:r>
              <a:rPr lang="en-GB" sz="2800" dirty="0">
                <a:solidFill>
                  <a:srgbClr val="00B050"/>
                </a:solidFill>
              </a:rPr>
              <a:t>, </a:t>
            </a:r>
            <a:r>
              <a:rPr lang="en-GB" sz="2800" dirty="0" err="1">
                <a:solidFill>
                  <a:srgbClr val="00B050"/>
                </a:solidFill>
              </a:rPr>
              <a:t>mapless</a:t>
            </a:r>
            <a:r>
              <a:rPr lang="en-GB" sz="2800" dirty="0">
                <a:solidFill>
                  <a:srgbClr val="00B050"/>
                </a:solidFill>
              </a:rPr>
              <a:t> journeys are becoming the norm. </a:t>
            </a:r>
            <a:r>
              <a:rPr lang="en-GB" sz="2800" i="1" dirty="0">
                <a:solidFill>
                  <a:srgbClr val="7030A0"/>
                </a:solidFill>
              </a:rPr>
              <a:t>However,</a:t>
            </a:r>
            <a:r>
              <a:rPr lang="en-GB" sz="2800" dirty="0">
                <a:solidFill>
                  <a:srgbClr val="7030A0"/>
                </a:solidFill>
              </a:rPr>
              <a:t> deskilling is taking place as the ability to navigate and drive simultaneously is lost. </a:t>
            </a:r>
            <a:r>
              <a:rPr lang="en-GB" sz="2800" dirty="0">
                <a:solidFill>
                  <a:schemeClr val="tx1"/>
                </a:solidFill>
              </a:rPr>
              <a:t>It is </a:t>
            </a:r>
            <a:r>
              <a:rPr lang="en-GB" sz="2800" i="1" dirty="0">
                <a:solidFill>
                  <a:schemeClr val="tx1"/>
                </a:solidFill>
              </a:rPr>
              <a:t>therefore</a:t>
            </a:r>
            <a:r>
              <a:rPr lang="en-GB" sz="2800" dirty="0">
                <a:solidFill>
                  <a:schemeClr val="tx1"/>
                </a:solidFill>
              </a:rPr>
              <a:t> clear that the side-effects of any development need to be considered.</a:t>
            </a:r>
          </a:p>
          <a:p>
            <a:endParaRPr lang="en-GB" dirty="0"/>
          </a:p>
        </p:txBody>
      </p:sp>
    </p:spTree>
    <p:extLst>
      <p:ext uri="{BB962C8B-B14F-4D97-AF65-F5344CB8AC3E}">
        <p14:creationId xmlns:p14="http://schemas.microsoft.com/office/powerpoint/2010/main" val="66658006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4965430" y="629268"/>
            <a:ext cx="6586491" cy="1286160"/>
          </a:xfrm>
        </p:spPr>
        <p:txBody>
          <a:bodyPr anchor="b">
            <a:normAutofit/>
          </a:bodyPr>
          <a:lstStyle/>
          <a:p>
            <a:r>
              <a:rPr lang="en-GB" dirty="0">
                <a:solidFill>
                  <a:srgbClr val="C00000"/>
                </a:solidFill>
              </a:rPr>
              <a:t>Exercise 1</a:t>
            </a:r>
          </a:p>
        </p:txBody>
      </p:sp>
      <p:sp>
        <p:nvSpPr>
          <p:cNvPr id="3" name="Content Placeholder 2"/>
          <p:cNvSpPr>
            <a:spLocks noGrp="1"/>
          </p:cNvSpPr>
          <p:nvPr>
            <p:ph idx="1"/>
          </p:nvPr>
        </p:nvSpPr>
        <p:spPr>
          <a:xfrm>
            <a:off x="4965431" y="2438400"/>
            <a:ext cx="6586489" cy="3785419"/>
          </a:xfrm>
        </p:spPr>
        <p:txBody>
          <a:bodyPr>
            <a:normAutofit/>
          </a:bodyPr>
          <a:lstStyle/>
          <a:p>
            <a:r>
              <a:rPr lang="en-GB" b="1" i="1" kern="1200" dirty="0">
                <a:effectLst/>
                <a:latin typeface="Calibri Light" panose="020F0302020204030204" pitchFamily="34" charset="0"/>
                <a:ea typeface="Times New Roman" panose="02020603050405020304" pitchFamily="18" charset="0"/>
                <a:cs typeface="Times New Roman" panose="02020603050405020304" pitchFamily="18" charset="0"/>
              </a:rPr>
              <a:t>Choose the best topic sentence for the paragraphs that follow:</a:t>
            </a:r>
            <a:endParaRPr lang="en-GB" b="1" dirty="0">
              <a:effectLst/>
              <a:latin typeface="Calibri" panose="020F0502020204030204" pitchFamily="34" charset="0"/>
              <a:ea typeface="Calibri" panose="020F0502020204030204" pitchFamily="34" charset="0"/>
              <a:cs typeface="Times New Roman" panose="02020603050405020304" pitchFamily="18" charset="0"/>
            </a:endParaRPr>
          </a:p>
          <a:p>
            <a:endParaRPr lang="en-GB" sz="2000" dirty="0"/>
          </a:p>
        </p:txBody>
      </p:sp>
      <p:pic>
        <p:nvPicPr>
          <p:cNvPr id="5" name="Picture 4" descr="Glasses on top of a book">
            <a:extLst>
              <a:ext uri="{FF2B5EF4-FFF2-40B4-BE49-F238E27FC236}">
                <a16:creationId xmlns:a16="http://schemas.microsoft.com/office/drawing/2014/main" id="{CD757785-CCB9-47D7-AF66-CDC2D058F9A8}"/>
              </a:ext>
            </a:extLst>
          </p:cNvPr>
          <p:cNvPicPr>
            <a:picLocks noChangeAspect="1"/>
          </p:cNvPicPr>
          <p:nvPr/>
        </p:nvPicPr>
        <p:blipFill rotWithShape="1">
          <a:blip r:embed="rId3"/>
          <a:srcRect l="14943" r="40275" b="-1"/>
          <a:stretch/>
        </p:blipFill>
        <p:spPr>
          <a:xfrm>
            <a:off x="20" y="10"/>
            <a:ext cx="4635571" cy="6857990"/>
          </a:xfrm>
          <a:prstGeom prst="rect">
            <a:avLst/>
          </a:prstGeom>
          <a:effectLst/>
        </p:spPr>
      </p:pic>
      <p:cxnSp>
        <p:nvCxnSpPr>
          <p:cNvPr id="9" name="Straight Connector 8">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rgbClr val="CE9E5B"/>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9270906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PQuestion"/>
          <p:cNvSpPr>
            <a:spLocks noGrp="1"/>
          </p:cNvSpPr>
          <p:nvPr>
            <p:ph type="title"/>
          </p:nvPr>
        </p:nvSpPr>
        <p:spPr>
          <a:xfrm>
            <a:off x="317919" y="346646"/>
            <a:ext cx="8938376" cy="3278870"/>
          </a:xfrm>
          <a:noFill/>
        </p:spPr>
        <p:txBody>
          <a:bodyPr>
            <a:normAutofit fontScale="90000"/>
          </a:bodyPr>
          <a:lstStyle/>
          <a:p>
            <a:r>
              <a:rPr lang="en-GB" sz="3100" dirty="0">
                <a:solidFill>
                  <a:schemeClr val="tx1"/>
                </a:solidFill>
              </a:rPr>
              <a:t>1. </a:t>
            </a:r>
            <a:br>
              <a:rPr lang="en-GB" sz="3100" dirty="0">
                <a:solidFill>
                  <a:schemeClr val="tx1"/>
                </a:solidFill>
              </a:rPr>
            </a:br>
            <a:r>
              <a:rPr lang="en-GB" sz="3100" dirty="0">
                <a:solidFill>
                  <a:schemeClr val="tx1"/>
                </a:solidFill>
              </a:rPr>
              <a:t>In the current communication climate, everything is expected to happen instantly, so it is easy to send an email written in haste, which the recipient may find offensive. An internal email which is badly written may be easily dealt with, but an external message might not be so easily retrieved, and could lead to loss of business.</a:t>
            </a:r>
            <a:br>
              <a:rPr lang="en-GB" dirty="0"/>
            </a:br>
            <a:br>
              <a:rPr lang="en-GB" dirty="0">
                <a:solidFill>
                  <a:schemeClr val="tx1"/>
                </a:solidFill>
              </a:rPr>
            </a:br>
            <a:r>
              <a:rPr lang="en-GB" dirty="0">
                <a:solidFill>
                  <a:schemeClr val="tx1"/>
                </a:solidFill>
              </a:rPr>
              <a:t> </a:t>
            </a:r>
          </a:p>
        </p:txBody>
      </p:sp>
      <p:sp>
        <p:nvSpPr>
          <p:cNvPr id="3" name="TPAnswers"/>
          <p:cNvSpPr>
            <a:spLocks noGrp="1"/>
          </p:cNvSpPr>
          <p:nvPr>
            <p:ph type="body" idx="1"/>
            <p:custDataLst>
              <p:tags r:id="rId2"/>
            </p:custDataLst>
          </p:nvPr>
        </p:nvSpPr>
        <p:spPr>
          <a:xfrm>
            <a:off x="701063" y="4150894"/>
            <a:ext cx="10606274" cy="3024336"/>
          </a:xfrm>
          <a:noFill/>
        </p:spPr>
        <p:txBody>
          <a:bodyPr>
            <a:normAutofit/>
          </a:bodyPr>
          <a:lstStyle/>
          <a:p>
            <a:pPr marL="514350" indent="-514350">
              <a:buAutoNum type="alphaUcPeriod"/>
            </a:pPr>
            <a:r>
              <a:rPr lang="en-GB" sz="2800" dirty="0">
                <a:solidFill>
                  <a:schemeClr val="tx1"/>
                </a:solidFill>
              </a:rPr>
              <a:t>Emails allow instant communication between business people</a:t>
            </a:r>
          </a:p>
          <a:p>
            <a:pPr marL="514350" indent="-514350">
              <a:buAutoNum type="alphaUcPeriod"/>
            </a:pPr>
            <a:endParaRPr lang="en-GB" sz="2800" dirty="0">
              <a:solidFill>
                <a:schemeClr val="tx1"/>
              </a:solidFill>
            </a:endParaRPr>
          </a:p>
          <a:p>
            <a:pPr marL="514350" indent="-514350">
              <a:buAutoNum type="alphaUcPeriod"/>
            </a:pPr>
            <a:r>
              <a:rPr lang="en-GB" sz="2800" dirty="0">
                <a:solidFill>
                  <a:schemeClr val="tx1"/>
                </a:solidFill>
              </a:rPr>
              <a:t>In business, attention needs to be paid to certain conventions in writing emails</a:t>
            </a:r>
          </a:p>
        </p:txBody>
      </p:sp>
    </p:spTree>
    <p:custDataLst>
      <p:tags r:id="rId1"/>
    </p:custDataLst>
    <p:extLst>
      <p:ext uri="{BB962C8B-B14F-4D97-AF65-F5344CB8AC3E}">
        <p14:creationId xmlns:p14="http://schemas.microsoft.com/office/powerpoint/2010/main" val="333426509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PQuestion"/>
          <p:cNvSpPr>
            <a:spLocks noGrp="1"/>
          </p:cNvSpPr>
          <p:nvPr>
            <p:ph type="title"/>
          </p:nvPr>
        </p:nvSpPr>
        <p:spPr>
          <a:xfrm>
            <a:off x="476888" y="471055"/>
            <a:ext cx="9071810" cy="3304674"/>
          </a:xfrm>
          <a:noFill/>
        </p:spPr>
        <p:txBody>
          <a:bodyPr>
            <a:noAutofit/>
          </a:bodyPr>
          <a:lstStyle/>
          <a:p>
            <a:r>
              <a:rPr lang="en-GB" sz="2800" dirty="0">
                <a:solidFill>
                  <a:schemeClr val="tx1"/>
                </a:solidFill>
              </a:rPr>
              <a:t>2. </a:t>
            </a:r>
            <a:br>
              <a:rPr lang="en-GB" sz="2800" dirty="0">
                <a:solidFill>
                  <a:schemeClr val="tx1"/>
                </a:solidFill>
              </a:rPr>
            </a:br>
            <a:r>
              <a:rPr lang="en-GB" sz="2800" dirty="0">
                <a:solidFill>
                  <a:schemeClr val="tx1"/>
                </a:solidFill>
              </a:rPr>
              <a:t>In the past, mobile phones did not offer the deaf community much help except for the ability to communicate by text message. But new video-phone technology has meant an improvement in the quality of life of deaf people. With such technology becoming more widely available, they can now communicate by mobile phone using sign language and (depending on image quality) even by lip-reading.</a:t>
            </a:r>
            <a:br>
              <a:rPr lang="en-GB" sz="2800" dirty="0">
                <a:solidFill>
                  <a:schemeClr val="tx1"/>
                </a:solidFill>
              </a:rPr>
            </a:br>
            <a:endParaRPr lang="en-GB" sz="2000" dirty="0">
              <a:solidFill>
                <a:schemeClr val="tx1"/>
              </a:solidFill>
            </a:endParaRPr>
          </a:p>
        </p:txBody>
      </p:sp>
      <p:sp>
        <p:nvSpPr>
          <p:cNvPr id="3" name="TPAnswers"/>
          <p:cNvSpPr>
            <a:spLocks noGrp="1"/>
          </p:cNvSpPr>
          <p:nvPr>
            <p:ph type="body" idx="1"/>
            <p:custDataLst>
              <p:tags r:id="rId2"/>
            </p:custDataLst>
          </p:nvPr>
        </p:nvSpPr>
        <p:spPr>
          <a:xfrm>
            <a:off x="908247" y="4598984"/>
            <a:ext cx="8460341" cy="1448890"/>
          </a:xfrm>
          <a:noFill/>
        </p:spPr>
        <p:txBody>
          <a:bodyPr>
            <a:noAutofit/>
          </a:bodyPr>
          <a:lstStyle/>
          <a:p>
            <a:pPr marL="514350" indent="-514350">
              <a:spcBef>
                <a:spcPct val="20000"/>
              </a:spcBef>
              <a:buFontTx/>
              <a:buAutoNum type="alphaUcPeriod"/>
            </a:pPr>
            <a:r>
              <a:rPr lang="en-GB" sz="2800" dirty="0">
                <a:solidFill>
                  <a:schemeClr val="tx1"/>
                </a:solidFill>
              </a:rPr>
              <a:t> Recent video-phone developments offer a distinct advantage for people with hearing difficulties.</a:t>
            </a:r>
          </a:p>
          <a:p>
            <a:pPr marL="514350" indent="-514350">
              <a:spcBef>
                <a:spcPct val="20000"/>
              </a:spcBef>
              <a:buFontTx/>
              <a:buAutoNum type="alphaUcPeriod"/>
            </a:pPr>
            <a:r>
              <a:rPr lang="en-GB" sz="2800" dirty="0">
                <a:solidFill>
                  <a:schemeClr val="tx1"/>
                </a:solidFill>
              </a:rPr>
              <a:t>Video-phones are useful for everyone.</a:t>
            </a:r>
          </a:p>
        </p:txBody>
      </p:sp>
    </p:spTree>
    <p:custDataLst>
      <p:tags r:id="rId1"/>
    </p:custDataLst>
    <p:extLst>
      <p:ext uri="{BB962C8B-B14F-4D97-AF65-F5344CB8AC3E}">
        <p14:creationId xmlns:p14="http://schemas.microsoft.com/office/powerpoint/2010/main" val="242662083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PQuestion"/>
          <p:cNvSpPr>
            <a:spLocks noGrp="1"/>
          </p:cNvSpPr>
          <p:nvPr>
            <p:ph type="title"/>
          </p:nvPr>
        </p:nvSpPr>
        <p:spPr>
          <a:xfrm>
            <a:off x="348134" y="325179"/>
            <a:ext cx="9636297" cy="2562400"/>
          </a:xfrm>
          <a:noFill/>
        </p:spPr>
        <p:txBody>
          <a:bodyPr>
            <a:noAutofit/>
          </a:bodyPr>
          <a:lstStyle/>
          <a:p>
            <a:r>
              <a:rPr lang="en-GB" sz="2800" dirty="0">
                <a:solidFill>
                  <a:schemeClr val="tx1"/>
                </a:solidFill>
              </a:rPr>
              <a:t>3.</a:t>
            </a:r>
            <a:br>
              <a:rPr lang="en-GB" sz="2800" dirty="0">
                <a:solidFill>
                  <a:schemeClr val="tx1"/>
                </a:solidFill>
              </a:rPr>
            </a:br>
            <a:r>
              <a:rPr lang="en-GB" sz="2800" dirty="0">
                <a:solidFill>
                  <a:schemeClr val="tx1"/>
                </a:solidFill>
              </a:rPr>
              <a:t>Business people and academics can make video contact with trade partners and colleagues all around the world, instead of travelling long distances for every important meeting. It is therefore possible to have two or three video-conferences followed by one face-to-face meeting, saving time and money.</a:t>
            </a:r>
            <a:br>
              <a:rPr lang="en-GB" sz="2800" dirty="0">
                <a:solidFill>
                  <a:schemeClr val="tx1"/>
                </a:solidFill>
              </a:rPr>
            </a:br>
            <a:endParaRPr lang="en-GB" sz="2000" dirty="0">
              <a:solidFill>
                <a:schemeClr val="tx1"/>
              </a:solidFill>
            </a:endParaRPr>
          </a:p>
        </p:txBody>
      </p:sp>
      <p:sp>
        <p:nvSpPr>
          <p:cNvPr id="3" name="TPAnswers"/>
          <p:cNvSpPr>
            <a:spLocks noGrp="1"/>
          </p:cNvSpPr>
          <p:nvPr>
            <p:ph type="body" idx="1"/>
            <p:custDataLst>
              <p:tags r:id="rId2"/>
            </p:custDataLst>
          </p:nvPr>
        </p:nvSpPr>
        <p:spPr>
          <a:xfrm>
            <a:off x="1061826" y="3727775"/>
            <a:ext cx="8208912" cy="3960440"/>
          </a:xfrm>
          <a:noFill/>
        </p:spPr>
        <p:txBody>
          <a:bodyPr>
            <a:normAutofit/>
          </a:bodyPr>
          <a:lstStyle/>
          <a:p>
            <a:pPr marL="514350" indent="-514350">
              <a:spcBef>
                <a:spcPct val="20000"/>
              </a:spcBef>
              <a:buFontTx/>
              <a:buAutoNum type="alphaUcPeriod"/>
            </a:pPr>
            <a:r>
              <a:rPr lang="en-GB" sz="2800" dirty="0">
                <a:solidFill>
                  <a:schemeClr val="tx1"/>
                </a:solidFill>
              </a:rPr>
              <a:t>Face-to-face meetings are more important than video-conferences. </a:t>
            </a:r>
          </a:p>
          <a:p>
            <a:pPr marL="514350" indent="-514350">
              <a:spcBef>
                <a:spcPct val="20000"/>
              </a:spcBef>
              <a:buFontTx/>
              <a:buAutoNum type="alphaUcPeriod"/>
            </a:pPr>
            <a:r>
              <a:rPr lang="en-GB" sz="2800" dirty="0">
                <a:solidFill>
                  <a:schemeClr val="tx1"/>
                </a:solidFill>
              </a:rPr>
              <a:t>Video-conferencing means that face-to-face communication can be supplemented by electronic methods.</a:t>
            </a:r>
          </a:p>
        </p:txBody>
      </p:sp>
    </p:spTree>
    <p:custDataLst>
      <p:tags r:id="rId1"/>
    </p:custDataLst>
    <p:extLst>
      <p:ext uri="{BB962C8B-B14F-4D97-AF65-F5344CB8AC3E}">
        <p14:creationId xmlns:p14="http://schemas.microsoft.com/office/powerpoint/2010/main" val="109924760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5D901B-6448-4E34-B94B-A868FF632CAA}"/>
              </a:ext>
            </a:extLst>
          </p:cNvPr>
          <p:cNvSpPr>
            <a:spLocks noGrp="1"/>
          </p:cNvSpPr>
          <p:nvPr>
            <p:ph type="title"/>
          </p:nvPr>
        </p:nvSpPr>
        <p:spPr>
          <a:xfrm>
            <a:off x="334537" y="365125"/>
            <a:ext cx="11019263" cy="1325563"/>
          </a:xfrm>
        </p:spPr>
        <p:txBody>
          <a:bodyPr>
            <a:normAutofit fontScale="90000"/>
          </a:bodyPr>
          <a:lstStyle/>
          <a:p>
            <a:r>
              <a:rPr lang="en-GB" b="1" i="0" dirty="0">
                <a:solidFill>
                  <a:srgbClr val="C00000"/>
                </a:solidFill>
                <a:effectLst/>
                <a:latin typeface="Open Sans" panose="020B0606030504020204" pitchFamily="34" charset="0"/>
              </a:rPr>
              <a:t>The topic sentence must connect to the main body of the paragraph</a:t>
            </a:r>
            <a:br>
              <a:rPr lang="en-GB" b="0" i="0" dirty="0">
                <a:solidFill>
                  <a:srgbClr val="C00000"/>
                </a:solidFill>
                <a:effectLst/>
                <a:latin typeface="Open Sans" panose="020B0606030504020204" pitchFamily="34" charset="0"/>
              </a:rPr>
            </a:br>
            <a:endParaRPr lang="en-GB" dirty="0">
              <a:solidFill>
                <a:srgbClr val="C00000"/>
              </a:solidFill>
            </a:endParaRPr>
          </a:p>
        </p:txBody>
      </p:sp>
      <p:sp>
        <p:nvSpPr>
          <p:cNvPr id="3" name="Content Placeholder 2">
            <a:extLst>
              <a:ext uri="{FF2B5EF4-FFF2-40B4-BE49-F238E27FC236}">
                <a16:creationId xmlns:a16="http://schemas.microsoft.com/office/drawing/2014/main" id="{3340A906-6EF3-43DF-A1C2-DDCEF7A52B6C}"/>
              </a:ext>
            </a:extLst>
          </p:cNvPr>
          <p:cNvSpPr>
            <a:spLocks noGrp="1"/>
          </p:cNvSpPr>
          <p:nvPr>
            <p:ph idx="1"/>
          </p:nvPr>
        </p:nvSpPr>
        <p:spPr>
          <a:xfrm>
            <a:off x="334537" y="1825625"/>
            <a:ext cx="11485756" cy="4351338"/>
          </a:xfrm>
        </p:spPr>
        <p:txBody>
          <a:bodyPr>
            <a:normAutofit/>
          </a:bodyPr>
          <a:lstStyle/>
          <a:p>
            <a:pPr marL="0" indent="0" algn="just" fontAlgn="base">
              <a:buNone/>
            </a:pPr>
            <a:r>
              <a:rPr lang="en-GB" b="1" dirty="0">
                <a:solidFill>
                  <a:srgbClr val="002060"/>
                </a:solidFill>
                <a:effectLst/>
              </a:rPr>
              <a:t>Many fast-food chains make their profits from adding a special ingredient called “forget sauce” to their foods. </a:t>
            </a:r>
            <a:r>
              <a:rPr lang="en-GB" b="0" dirty="0">
                <a:solidFill>
                  <a:srgbClr val="002060"/>
                </a:solidFill>
                <a:effectLst/>
              </a:rPr>
              <a:t>Made largely from edible oil products, this condiment is never listed on the menu. In addition, this well-kept industry secret is the reason why ingredients are never listed on the packaging of victuals sold by these restaurants. ‘Forget sauce’ has a chemical property which causes temporary amnesia in consumers. After spending too much money on barely edible food bereft of any nutritional value, most consumers swear they will never repeat such a disagreeable experience. Within a short period, however, the chemical in ‘forget sauce’ takes effect, and they can be depended upon to return and spend, older but no wiser</a:t>
            </a:r>
            <a:r>
              <a:rPr lang="en-GB" b="0" i="1" dirty="0">
                <a:solidFill>
                  <a:srgbClr val="002060"/>
                </a:solidFill>
                <a:effectLst/>
                <a:latin typeface="Open Sans" panose="020B0606030504020204" pitchFamily="34" charset="0"/>
              </a:rPr>
              <a:t>.</a:t>
            </a:r>
            <a:endParaRPr lang="en-GB" b="0" i="0" dirty="0">
              <a:solidFill>
                <a:srgbClr val="002060"/>
              </a:solidFill>
              <a:effectLst/>
              <a:latin typeface="Open Sans" panose="020B0606030504020204" pitchFamily="34" charset="0"/>
            </a:endParaRPr>
          </a:p>
          <a:p>
            <a:endParaRPr lang="en-GB" dirty="0"/>
          </a:p>
        </p:txBody>
      </p:sp>
    </p:spTree>
    <p:extLst>
      <p:ext uri="{BB962C8B-B14F-4D97-AF65-F5344CB8AC3E}">
        <p14:creationId xmlns:p14="http://schemas.microsoft.com/office/powerpoint/2010/main" val="175574354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DC2CF8-00FC-4270-BB79-FDEE4A653B4D}"/>
              </a:ext>
            </a:extLst>
          </p:cNvPr>
          <p:cNvSpPr>
            <a:spLocks noGrp="1"/>
          </p:cNvSpPr>
          <p:nvPr>
            <p:ph type="title"/>
          </p:nvPr>
        </p:nvSpPr>
        <p:spPr>
          <a:xfrm>
            <a:off x="247185" y="18255"/>
            <a:ext cx="9632795" cy="1063413"/>
          </a:xfrm>
        </p:spPr>
        <p:txBody>
          <a:bodyPr/>
          <a:lstStyle/>
          <a:p>
            <a:r>
              <a:rPr lang="en-GB" b="1" i="0" dirty="0">
                <a:solidFill>
                  <a:srgbClr val="C00000"/>
                </a:solidFill>
                <a:effectLst/>
                <a:latin typeface="Open Sans" panose="020B0606030504020204" pitchFamily="34" charset="0"/>
              </a:rPr>
              <a:t>Analysis of the paragraph:</a:t>
            </a:r>
            <a:r>
              <a:rPr lang="en-GB" b="1" i="1" dirty="0">
                <a:solidFill>
                  <a:srgbClr val="C00000"/>
                </a:solidFill>
                <a:effectLst/>
                <a:latin typeface="Open Sans" panose="020B0606030504020204" pitchFamily="34" charset="0"/>
              </a:rPr>
              <a:t> </a:t>
            </a:r>
            <a:r>
              <a:rPr lang="en-GB" b="0" i="1" dirty="0">
                <a:solidFill>
                  <a:srgbClr val="C00000"/>
                </a:solidFill>
                <a:effectLst/>
                <a:latin typeface="Open Sans" panose="020B0606030504020204" pitchFamily="34" charset="0"/>
              </a:rPr>
              <a:t> </a:t>
            </a:r>
            <a:endParaRPr lang="en-GB" dirty="0">
              <a:solidFill>
                <a:srgbClr val="C00000"/>
              </a:solidFill>
            </a:endParaRPr>
          </a:p>
        </p:txBody>
      </p:sp>
      <p:sp>
        <p:nvSpPr>
          <p:cNvPr id="3" name="Content Placeholder 2">
            <a:extLst>
              <a:ext uri="{FF2B5EF4-FFF2-40B4-BE49-F238E27FC236}">
                <a16:creationId xmlns:a16="http://schemas.microsoft.com/office/drawing/2014/main" id="{598DC68F-A105-4E28-AD86-89C79F5C8D7F}"/>
              </a:ext>
            </a:extLst>
          </p:cNvPr>
          <p:cNvSpPr>
            <a:spLocks noGrp="1"/>
          </p:cNvSpPr>
          <p:nvPr>
            <p:ph idx="1"/>
          </p:nvPr>
        </p:nvSpPr>
        <p:spPr>
          <a:xfrm>
            <a:off x="568713" y="925551"/>
            <a:ext cx="11376102" cy="5251412"/>
          </a:xfrm>
        </p:spPr>
        <p:txBody>
          <a:bodyPr>
            <a:normAutofit lnSpcReduction="10000"/>
          </a:bodyPr>
          <a:lstStyle/>
          <a:p>
            <a:pPr marL="0" indent="0" algn="l" fontAlgn="base">
              <a:buNone/>
            </a:pPr>
            <a:endParaRPr lang="en-GB" b="0" i="0" dirty="0">
              <a:solidFill>
                <a:srgbClr val="333333"/>
              </a:solidFill>
              <a:effectLst/>
              <a:latin typeface="Open Sans" panose="020B0606030504020204" pitchFamily="34" charset="0"/>
            </a:endParaRPr>
          </a:p>
          <a:p>
            <a:pPr marL="0" indent="0" algn="l" fontAlgn="base">
              <a:buNone/>
            </a:pPr>
            <a:r>
              <a:rPr lang="en-GB" sz="3200" dirty="0">
                <a:solidFill>
                  <a:srgbClr val="000000"/>
                </a:solidFill>
                <a:effectLst/>
              </a:rPr>
              <a:t>Many </a:t>
            </a:r>
            <a:r>
              <a:rPr lang="en-GB" sz="3200" dirty="0">
                <a:solidFill>
                  <a:srgbClr val="FF0000"/>
                </a:solidFill>
                <a:effectLst/>
              </a:rPr>
              <a:t>fast food chains</a:t>
            </a:r>
            <a:r>
              <a:rPr lang="en-GB" sz="3200" dirty="0">
                <a:solidFill>
                  <a:srgbClr val="000000"/>
                </a:solidFill>
                <a:effectLst/>
              </a:rPr>
              <a:t> make </a:t>
            </a:r>
            <a:r>
              <a:rPr lang="en-GB" sz="3200" dirty="0">
                <a:solidFill>
                  <a:srgbClr val="339966"/>
                </a:solidFill>
                <a:effectLst/>
              </a:rPr>
              <a:t>their profits</a:t>
            </a:r>
            <a:r>
              <a:rPr lang="en-GB" sz="3200" dirty="0">
                <a:solidFill>
                  <a:srgbClr val="000000"/>
                </a:solidFill>
                <a:effectLst/>
              </a:rPr>
              <a:t> from adding a </a:t>
            </a:r>
            <a:r>
              <a:rPr lang="en-GB" sz="3200" dirty="0">
                <a:solidFill>
                  <a:srgbClr val="3366FF"/>
                </a:solidFill>
                <a:effectLst/>
              </a:rPr>
              <a:t>special ingredient </a:t>
            </a:r>
            <a:r>
              <a:rPr lang="en-GB" sz="3200" dirty="0">
                <a:solidFill>
                  <a:srgbClr val="000000"/>
                </a:solidFill>
                <a:effectLst/>
              </a:rPr>
              <a:t>called ‘forget sauce’ to their foods</a:t>
            </a:r>
            <a:r>
              <a:rPr lang="en-GB" sz="3200" b="1" dirty="0">
                <a:solidFill>
                  <a:srgbClr val="000000"/>
                </a:solidFill>
                <a:effectLst/>
              </a:rPr>
              <a:t>. </a:t>
            </a:r>
            <a:r>
              <a:rPr lang="en-GB" sz="3200" b="0" dirty="0">
                <a:solidFill>
                  <a:srgbClr val="000000"/>
                </a:solidFill>
                <a:effectLst/>
              </a:rPr>
              <a:t>Made from </a:t>
            </a:r>
            <a:r>
              <a:rPr lang="en-GB" sz="3200" b="0" dirty="0">
                <a:solidFill>
                  <a:srgbClr val="3366FF"/>
                </a:solidFill>
                <a:effectLst/>
              </a:rPr>
              <a:t>largely edible oil products,</a:t>
            </a:r>
            <a:r>
              <a:rPr lang="en-GB" sz="3200" b="0" dirty="0">
                <a:solidFill>
                  <a:srgbClr val="000000"/>
                </a:solidFill>
                <a:effectLst/>
              </a:rPr>
              <a:t> this </a:t>
            </a:r>
            <a:r>
              <a:rPr lang="en-GB" sz="3200" b="0" dirty="0">
                <a:solidFill>
                  <a:srgbClr val="3366FF"/>
                </a:solidFill>
                <a:effectLst/>
              </a:rPr>
              <a:t>condiment</a:t>
            </a:r>
            <a:r>
              <a:rPr lang="en-GB" sz="3200" b="0" dirty="0">
                <a:solidFill>
                  <a:srgbClr val="000000"/>
                </a:solidFill>
                <a:effectLst/>
              </a:rPr>
              <a:t> is never listed on </a:t>
            </a:r>
            <a:r>
              <a:rPr lang="en-GB" sz="3200" b="0" dirty="0">
                <a:solidFill>
                  <a:srgbClr val="FF0000"/>
                </a:solidFill>
                <a:effectLst/>
              </a:rPr>
              <a:t>the menu. </a:t>
            </a:r>
            <a:r>
              <a:rPr lang="en-GB" sz="3200" b="0" dirty="0">
                <a:solidFill>
                  <a:srgbClr val="000000"/>
                </a:solidFill>
                <a:effectLst/>
              </a:rPr>
              <a:t>In addition, this well kept </a:t>
            </a:r>
            <a:r>
              <a:rPr lang="en-GB" sz="3200" b="0" dirty="0">
                <a:solidFill>
                  <a:srgbClr val="3366FF"/>
                </a:solidFill>
                <a:effectLst/>
              </a:rPr>
              <a:t>industry secret</a:t>
            </a:r>
            <a:r>
              <a:rPr lang="en-GB" sz="3200" b="0" dirty="0">
                <a:solidFill>
                  <a:srgbClr val="000000"/>
                </a:solidFill>
                <a:effectLst/>
              </a:rPr>
              <a:t> is the reason why i</a:t>
            </a:r>
            <a:r>
              <a:rPr lang="en-GB" sz="3200" b="0" dirty="0">
                <a:solidFill>
                  <a:srgbClr val="3366FF"/>
                </a:solidFill>
                <a:effectLst/>
              </a:rPr>
              <a:t>ngredients</a:t>
            </a:r>
            <a:r>
              <a:rPr lang="en-GB" sz="3200" b="0" dirty="0">
                <a:solidFill>
                  <a:srgbClr val="000000"/>
                </a:solidFill>
                <a:effectLst/>
              </a:rPr>
              <a:t> are never listed on t</a:t>
            </a:r>
            <a:r>
              <a:rPr lang="en-GB" sz="3200" b="0" dirty="0">
                <a:solidFill>
                  <a:srgbClr val="FF0000"/>
                </a:solidFill>
                <a:effectLst/>
              </a:rPr>
              <a:t>he packaging</a:t>
            </a:r>
            <a:r>
              <a:rPr lang="en-GB" sz="3200" b="0" dirty="0">
                <a:solidFill>
                  <a:srgbClr val="000000"/>
                </a:solidFill>
                <a:effectLst/>
              </a:rPr>
              <a:t> of products </a:t>
            </a:r>
            <a:r>
              <a:rPr lang="en-GB" sz="3200" b="0" dirty="0">
                <a:solidFill>
                  <a:srgbClr val="008000"/>
                </a:solidFill>
                <a:effectLst/>
              </a:rPr>
              <a:t>sold</a:t>
            </a:r>
            <a:r>
              <a:rPr lang="en-GB" sz="3200" b="0" dirty="0">
                <a:solidFill>
                  <a:srgbClr val="000000"/>
                </a:solidFill>
                <a:effectLst/>
              </a:rPr>
              <a:t> by </a:t>
            </a:r>
            <a:r>
              <a:rPr lang="en-GB" sz="3200" b="0" dirty="0">
                <a:solidFill>
                  <a:srgbClr val="FF0000"/>
                </a:solidFill>
                <a:effectLst/>
              </a:rPr>
              <a:t>these restaurants. </a:t>
            </a:r>
            <a:r>
              <a:rPr lang="en-GB" sz="3200" b="0" dirty="0">
                <a:solidFill>
                  <a:srgbClr val="3366FF"/>
                </a:solidFill>
                <a:effectLst/>
              </a:rPr>
              <a:t>Forget sauce</a:t>
            </a:r>
            <a:r>
              <a:rPr lang="en-GB" sz="3200" b="0" dirty="0">
                <a:solidFill>
                  <a:srgbClr val="000000"/>
                </a:solidFill>
                <a:effectLst/>
              </a:rPr>
              <a:t> has a </a:t>
            </a:r>
            <a:r>
              <a:rPr lang="en-GB" sz="3200" b="0" dirty="0">
                <a:solidFill>
                  <a:srgbClr val="3366FF"/>
                </a:solidFill>
                <a:effectLst/>
              </a:rPr>
              <a:t>chemical property</a:t>
            </a:r>
            <a:r>
              <a:rPr lang="en-GB" sz="3200" b="0" dirty="0">
                <a:solidFill>
                  <a:srgbClr val="000000"/>
                </a:solidFill>
                <a:effectLst/>
              </a:rPr>
              <a:t> which causes temporary amnesia in </a:t>
            </a:r>
            <a:r>
              <a:rPr lang="en-GB" sz="3200" b="0" dirty="0">
                <a:solidFill>
                  <a:srgbClr val="FF0000"/>
                </a:solidFill>
                <a:effectLst/>
              </a:rPr>
              <a:t>consumers</a:t>
            </a:r>
            <a:r>
              <a:rPr lang="en-GB" sz="3200" b="0" dirty="0">
                <a:solidFill>
                  <a:srgbClr val="000000"/>
                </a:solidFill>
                <a:effectLst/>
              </a:rPr>
              <a:t>. After </a:t>
            </a:r>
            <a:r>
              <a:rPr lang="en-GB" sz="3200" b="0" dirty="0">
                <a:solidFill>
                  <a:srgbClr val="008000"/>
                </a:solidFill>
                <a:effectLst/>
              </a:rPr>
              <a:t>spending too much money</a:t>
            </a:r>
            <a:r>
              <a:rPr lang="en-GB" sz="3200" b="0" dirty="0">
                <a:solidFill>
                  <a:srgbClr val="000000"/>
                </a:solidFill>
                <a:effectLst/>
              </a:rPr>
              <a:t> on barely edible food bereft of any nutritional value, </a:t>
            </a:r>
            <a:r>
              <a:rPr lang="en-GB" sz="3200" b="0" dirty="0">
                <a:solidFill>
                  <a:srgbClr val="FF0000"/>
                </a:solidFill>
                <a:effectLst/>
              </a:rPr>
              <a:t>most consumers</a:t>
            </a:r>
            <a:r>
              <a:rPr lang="en-GB" sz="3200" b="0" dirty="0">
                <a:solidFill>
                  <a:srgbClr val="000000"/>
                </a:solidFill>
                <a:effectLst/>
              </a:rPr>
              <a:t> swear they will never repeat such a disagreeable </a:t>
            </a:r>
            <a:r>
              <a:rPr lang="en-GB" sz="3200" b="0" dirty="0">
                <a:solidFill>
                  <a:srgbClr val="FF0000"/>
                </a:solidFill>
                <a:effectLst/>
              </a:rPr>
              <a:t>experience. </a:t>
            </a:r>
            <a:r>
              <a:rPr lang="en-GB" sz="3200" b="0" dirty="0">
                <a:solidFill>
                  <a:srgbClr val="000000"/>
                </a:solidFill>
                <a:effectLst/>
              </a:rPr>
              <a:t>Within a short period, however, the </a:t>
            </a:r>
            <a:r>
              <a:rPr lang="en-GB" sz="3200" b="0" dirty="0">
                <a:solidFill>
                  <a:srgbClr val="3366FF"/>
                </a:solidFill>
                <a:effectLst/>
              </a:rPr>
              <a:t>chemical in forget sauce</a:t>
            </a:r>
            <a:r>
              <a:rPr lang="en-GB" sz="3200" b="0" dirty="0">
                <a:solidFill>
                  <a:srgbClr val="000000"/>
                </a:solidFill>
                <a:effectLst/>
              </a:rPr>
              <a:t> takes effect, and they can be depended upon </a:t>
            </a:r>
            <a:r>
              <a:rPr lang="en-GB" sz="3200" b="0" dirty="0">
                <a:solidFill>
                  <a:srgbClr val="FF0000"/>
                </a:solidFill>
                <a:effectLst/>
              </a:rPr>
              <a:t>return</a:t>
            </a:r>
            <a:r>
              <a:rPr lang="en-GB" sz="3200" b="0" dirty="0">
                <a:solidFill>
                  <a:srgbClr val="000000"/>
                </a:solidFill>
                <a:effectLst/>
              </a:rPr>
              <a:t> and </a:t>
            </a:r>
            <a:r>
              <a:rPr lang="en-GB" sz="3200" b="0" dirty="0">
                <a:solidFill>
                  <a:srgbClr val="008000"/>
                </a:solidFill>
                <a:effectLst/>
              </a:rPr>
              <a:t>spend</a:t>
            </a:r>
            <a:r>
              <a:rPr lang="en-GB" sz="3200" b="0" dirty="0">
                <a:solidFill>
                  <a:srgbClr val="000000"/>
                </a:solidFill>
                <a:effectLst/>
              </a:rPr>
              <a:t>, older but no wiser</a:t>
            </a:r>
            <a:endParaRPr lang="en-GB" sz="3200" b="0" dirty="0">
              <a:solidFill>
                <a:srgbClr val="333333"/>
              </a:solidFill>
              <a:effectLst/>
            </a:endParaRPr>
          </a:p>
          <a:p>
            <a:endParaRPr lang="en-GB" dirty="0"/>
          </a:p>
        </p:txBody>
      </p:sp>
    </p:spTree>
    <p:extLst>
      <p:ext uri="{BB962C8B-B14F-4D97-AF65-F5344CB8AC3E}">
        <p14:creationId xmlns:p14="http://schemas.microsoft.com/office/powerpoint/2010/main" val="265881179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07817" y="365125"/>
            <a:ext cx="11859491" cy="1325563"/>
          </a:xfrm>
        </p:spPr>
        <p:txBody>
          <a:bodyPr/>
          <a:lstStyle/>
          <a:p>
            <a:r>
              <a:rPr lang="en-GB" dirty="0">
                <a:solidFill>
                  <a:srgbClr val="C00000"/>
                </a:solidFill>
              </a:rPr>
              <a:t>Exercise 2:</a:t>
            </a:r>
            <a:r>
              <a:rPr lang="en-GB" dirty="0"/>
              <a:t> </a:t>
            </a:r>
            <a:r>
              <a:rPr lang="en-GB" dirty="0">
                <a:solidFill>
                  <a:srgbClr val="002060"/>
                </a:solidFill>
              </a:rPr>
              <a:t>What is an effective topic sentence like?</a:t>
            </a:r>
          </a:p>
        </p:txBody>
      </p:sp>
      <p:sp>
        <p:nvSpPr>
          <p:cNvPr id="3" name="Text Placeholder 2"/>
          <p:cNvSpPr>
            <a:spLocks noGrp="1"/>
          </p:cNvSpPr>
          <p:nvPr>
            <p:ph type="body" idx="1"/>
          </p:nvPr>
        </p:nvSpPr>
        <p:spPr/>
        <p:txBody>
          <a:bodyPr/>
          <a:lstStyle/>
          <a:p>
            <a:r>
              <a:rPr lang="en-GB" dirty="0">
                <a:solidFill>
                  <a:srgbClr val="002060"/>
                </a:solidFill>
              </a:rPr>
              <a:t>Clear</a:t>
            </a:r>
          </a:p>
          <a:p>
            <a:r>
              <a:rPr lang="en-GB" dirty="0">
                <a:solidFill>
                  <a:srgbClr val="002060"/>
                </a:solidFill>
              </a:rPr>
              <a:t>Linked to the rest of the paragraph</a:t>
            </a:r>
          </a:p>
          <a:p>
            <a:r>
              <a:rPr lang="en-GB" dirty="0">
                <a:solidFill>
                  <a:srgbClr val="002060"/>
                </a:solidFill>
              </a:rPr>
              <a:t>Most general sentence of the paragraph</a:t>
            </a:r>
          </a:p>
          <a:p>
            <a:r>
              <a:rPr lang="en-GB" dirty="0">
                <a:solidFill>
                  <a:srgbClr val="002060"/>
                </a:solidFill>
              </a:rPr>
              <a:t>Gives a map of the paragraph</a:t>
            </a:r>
          </a:p>
          <a:p>
            <a:r>
              <a:rPr lang="en-GB" dirty="0">
                <a:solidFill>
                  <a:srgbClr val="002060"/>
                </a:solidFill>
              </a:rPr>
              <a:t>Specific</a:t>
            </a:r>
          </a:p>
          <a:p>
            <a:r>
              <a:rPr lang="en-GB" dirty="0">
                <a:solidFill>
                  <a:srgbClr val="002060"/>
                </a:solidFill>
              </a:rPr>
              <a:t>Limits what the paragraph discusses</a:t>
            </a:r>
          </a:p>
          <a:p>
            <a:r>
              <a:rPr lang="en-GB" dirty="0">
                <a:solidFill>
                  <a:srgbClr val="002060"/>
                </a:solidFill>
              </a:rPr>
              <a:t>A point that can be built on – not just a fact.</a:t>
            </a:r>
          </a:p>
          <a:p>
            <a:r>
              <a:rPr lang="en-GB" dirty="0">
                <a:solidFill>
                  <a:srgbClr val="002060"/>
                </a:solidFill>
              </a:rPr>
              <a:t>A complete sentence!</a:t>
            </a:r>
          </a:p>
        </p:txBody>
      </p:sp>
    </p:spTree>
    <p:extLst>
      <p:ext uri="{BB962C8B-B14F-4D97-AF65-F5344CB8AC3E}">
        <p14:creationId xmlns:p14="http://schemas.microsoft.com/office/powerpoint/2010/main" val="39763161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additive="base">
                                        <p:cTn id="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1" end="1"/>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anim calcmode="lin" valueType="num">
                                      <p:cBhvr additive="base">
                                        <p:cTn id="11"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2" end="2"/>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anim calcmode="lin" valueType="num">
                                      <p:cBhvr additive="base">
                                        <p:cTn id="1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3">
                                            <p:txEl>
                                              <p:pRg st="3" end="3"/>
                                            </p:txEl>
                                          </p:spTgt>
                                        </p:tgtEl>
                                        <p:attrNameLst>
                                          <p:attrName>ppt_y</p:attrName>
                                        </p:attrNameLst>
                                      </p:cBhvr>
                                      <p:tavLst>
                                        <p:tav tm="0">
                                          <p:val>
                                            <p:strVal val="1+#ppt_h/2"/>
                                          </p:val>
                                        </p:tav>
                                        <p:tav tm="100000">
                                          <p:val>
                                            <p:strVal val="#ppt_y"/>
                                          </p:val>
                                        </p:tav>
                                      </p:tavLst>
                                    </p:anim>
                                  </p:childTnLst>
                                </p:cTn>
                              </p:par>
                              <p:par>
                                <p:cTn id="17" presetID="2" presetClass="entr" presetSubtype="4" fill="hold" nodeType="with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 calcmode="lin" valueType="num">
                                      <p:cBhvr additive="base">
                                        <p:cTn id="19"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4" end="4"/>
                                            </p:txEl>
                                          </p:spTgt>
                                        </p:tgtEl>
                                        <p:attrNameLst>
                                          <p:attrName>ppt_y</p:attrName>
                                        </p:attrNameLst>
                                      </p:cBhvr>
                                      <p:tavLst>
                                        <p:tav tm="0">
                                          <p:val>
                                            <p:strVal val="1+#ppt_h/2"/>
                                          </p:val>
                                        </p:tav>
                                        <p:tav tm="100000">
                                          <p:val>
                                            <p:strVal val="#ppt_y"/>
                                          </p:val>
                                        </p:tav>
                                      </p:tavLst>
                                    </p:anim>
                                  </p:childTnLst>
                                </p:cTn>
                              </p:par>
                              <p:par>
                                <p:cTn id="21" presetID="2" presetClass="entr" presetSubtype="4" fill="hold" nodeType="with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anim calcmode="lin" valueType="num">
                                      <p:cBhvr additive="base">
                                        <p:cTn id="23"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3">
                                            <p:txEl>
                                              <p:pRg st="5" end="5"/>
                                            </p:txEl>
                                          </p:spTgt>
                                        </p:tgtEl>
                                        <p:attrNameLst>
                                          <p:attrName>ppt_y</p:attrName>
                                        </p:attrNameLst>
                                      </p:cBhvr>
                                      <p:tavLst>
                                        <p:tav tm="0">
                                          <p:val>
                                            <p:strVal val="1+#ppt_h/2"/>
                                          </p:val>
                                        </p:tav>
                                        <p:tav tm="100000">
                                          <p:val>
                                            <p:strVal val="#ppt_y"/>
                                          </p:val>
                                        </p:tav>
                                      </p:tavLst>
                                    </p:anim>
                                  </p:childTnLst>
                                </p:cTn>
                              </p:par>
                              <p:par>
                                <p:cTn id="25" presetID="2" presetClass="entr" presetSubtype="4" fill="hold" nodeType="with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anim calcmode="lin" valueType="num">
                                      <p:cBhvr additive="base">
                                        <p:cTn id="27"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3">
                                            <p:txEl>
                                              <p:pRg st="6" end="6"/>
                                            </p:txEl>
                                          </p:spTgt>
                                        </p:tgtEl>
                                        <p:attrNameLst>
                                          <p:attrName>ppt_y</p:attrName>
                                        </p:attrNameLst>
                                      </p:cBhvr>
                                      <p:tavLst>
                                        <p:tav tm="0">
                                          <p:val>
                                            <p:strVal val="1+#ppt_h/2"/>
                                          </p:val>
                                        </p:tav>
                                        <p:tav tm="100000">
                                          <p:val>
                                            <p:strVal val="#ppt_y"/>
                                          </p:val>
                                        </p:tav>
                                      </p:tavLst>
                                    </p:anim>
                                  </p:childTnLst>
                                </p:cTn>
                              </p:par>
                              <p:par>
                                <p:cTn id="29" presetID="2" presetClass="entr" presetSubtype="4" fill="hold" nodeType="withEffect">
                                  <p:stCondLst>
                                    <p:cond delay="0"/>
                                  </p:stCondLst>
                                  <p:childTnLst>
                                    <p:set>
                                      <p:cBhvr>
                                        <p:cTn id="30" dur="1" fill="hold">
                                          <p:stCondLst>
                                            <p:cond delay="0"/>
                                          </p:stCondLst>
                                        </p:cTn>
                                        <p:tgtEl>
                                          <p:spTgt spid="3">
                                            <p:txEl>
                                              <p:pRg st="7" end="7"/>
                                            </p:txEl>
                                          </p:spTgt>
                                        </p:tgtEl>
                                        <p:attrNameLst>
                                          <p:attrName>style.visibility</p:attrName>
                                        </p:attrNameLst>
                                      </p:cBhvr>
                                      <p:to>
                                        <p:strVal val="visible"/>
                                      </p:to>
                                    </p:set>
                                    <p:anim calcmode="lin" valueType="num">
                                      <p:cBhvr additive="base">
                                        <p:cTn id="31"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0"/>
            <a:ext cx="10515600" cy="1325563"/>
          </a:xfrm>
        </p:spPr>
        <p:txBody>
          <a:bodyPr/>
          <a:lstStyle/>
          <a:p>
            <a:r>
              <a:rPr lang="en-GB" dirty="0">
                <a:solidFill>
                  <a:srgbClr val="C00000"/>
                </a:solidFill>
              </a:rPr>
              <a:t>Finding a balance</a:t>
            </a:r>
          </a:p>
        </p:txBody>
      </p:sp>
      <p:sp>
        <p:nvSpPr>
          <p:cNvPr id="3" name="Content Placeholder 2"/>
          <p:cNvSpPr>
            <a:spLocks noGrp="1"/>
          </p:cNvSpPr>
          <p:nvPr>
            <p:ph idx="1"/>
          </p:nvPr>
        </p:nvSpPr>
        <p:spPr>
          <a:xfrm>
            <a:off x="527993" y="1270000"/>
            <a:ext cx="9819165" cy="4424947"/>
          </a:xfrm>
          <a:noFill/>
        </p:spPr>
        <p:txBody>
          <a:bodyPr>
            <a:noAutofit/>
          </a:bodyPr>
          <a:lstStyle/>
          <a:p>
            <a:pPr marL="0" indent="0">
              <a:buNone/>
            </a:pPr>
            <a:r>
              <a:rPr lang="en-GB" sz="2800" b="1" dirty="0">
                <a:solidFill>
                  <a:srgbClr val="002060"/>
                </a:solidFill>
              </a:rPr>
              <a:t>This sentence is too general:</a:t>
            </a:r>
          </a:p>
          <a:p>
            <a:pPr marL="0" indent="0">
              <a:buNone/>
            </a:pPr>
            <a:r>
              <a:rPr lang="en-GB" sz="2800" dirty="0">
                <a:solidFill>
                  <a:srgbClr val="002060"/>
                </a:solidFill>
              </a:rPr>
              <a:t> English has been influenced by many other languages</a:t>
            </a:r>
          </a:p>
          <a:p>
            <a:pPr marL="0" indent="0">
              <a:buNone/>
            </a:pPr>
            <a:r>
              <a:rPr lang="en-GB" sz="2800" dirty="0">
                <a:solidFill>
                  <a:srgbClr val="002060"/>
                </a:solidFill>
              </a:rPr>
              <a:t> </a:t>
            </a:r>
          </a:p>
          <a:p>
            <a:pPr marL="0" indent="0">
              <a:buNone/>
            </a:pPr>
            <a:r>
              <a:rPr lang="en-GB" sz="2800" b="1" dirty="0">
                <a:solidFill>
                  <a:srgbClr val="002060"/>
                </a:solidFill>
              </a:rPr>
              <a:t> This sentence is too specific</a:t>
            </a:r>
          </a:p>
          <a:p>
            <a:pPr marL="0" indent="0">
              <a:buNone/>
            </a:pPr>
            <a:r>
              <a:rPr lang="en-GB" sz="2800" dirty="0">
                <a:solidFill>
                  <a:srgbClr val="002060"/>
                </a:solidFill>
              </a:rPr>
              <a:t>  The colloquial phrase ‘so long’ (meaning ‘bye’) is probably a corruption of the Arabic term ‘</a:t>
            </a:r>
            <a:r>
              <a:rPr lang="en-GB" sz="2800" dirty="0" err="1">
                <a:solidFill>
                  <a:srgbClr val="002060"/>
                </a:solidFill>
              </a:rPr>
              <a:t>sallam</a:t>
            </a:r>
            <a:r>
              <a:rPr lang="en-GB" sz="2800" dirty="0">
                <a:solidFill>
                  <a:srgbClr val="002060"/>
                </a:solidFill>
              </a:rPr>
              <a:t>’.</a:t>
            </a:r>
          </a:p>
          <a:p>
            <a:pPr marL="0" indent="0">
              <a:buNone/>
            </a:pPr>
            <a:endParaRPr lang="en-GB" sz="2800" dirty="0">
              <a:solidFill>
                <a:srgbClr val="002060"/>
              </a:solidFill>
            </a:endParaRPr>
          </a:p>
          <a:p>
            <a:pPr marL="0" indent="0">
              <a:buNone/>
            </a:pPr>
            <a:r>
              <a:rPr lang="en-GB" sz="2800" b="1" dirty="0">
                <a:solidFill>
                  <a:srgbClr val="002060"/>
                </a:solidFill>
              </a:rPr>
              <a:t>This sentence is about right</a:t>
            </a:r>
          </a:p>
          <a:p>
            <a:pPr marL="0" indent="0">
              <a:buNone/>
            </a:pPr>
            <a:r>
              <a:rPr lang="en-GB" sz="2800" dirty="0">
                <a:solidFill>
                  <a:srgbClr val="002060"/>
                </a:solidFill>
              </a:rPr>
              <a:t>  The Arabic origin of many English words is not always obvious.</a:t>
            </a:r>
          </a:p>
          <a:p>
            <a:endParaRPr lang="en-GB" sz="2800" dirty="0"/>
          </a:p>
        </p:txBody>
      </p:sp>
    </p:spTree>
    <p:extLst>
      <p:ext uri="{BB962C8B-B14F-4D97-AF65-F5344CB8AC3E}">
        <p14:creationId xmlns:p14="http://schemas.microsoft.com/office/powerpoint/2010/main" val="120230941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Exercise 3</a:t>
            </a:r>
          </a:p>
        </p:txBody>
      </p:sp>
      <p:sp>
        <p:nvSpPr>
          <p:cNvPr id="3" name="Text Placeholder 2"/>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78849285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1.</a:t>
            </a:r>
          </a:p>
        </p:txBody>
      </p:sp>
      <p:graphicFrame>
        <p:nvGraphicFramePr>
          <p:cNvPr id="4" name="Table 3"/>
          <p:cNvGraphicFramePr>
            <a:graphicFrameLocks noGrp="1"/>
          </p:cNvGraphicFramePr>
          <p:nvPr>
            <p:extLst>
              <p:ext uri="{D42A27DB-BD31-4B8C-83A1-F6EECF244321}">
                <p14:modId xmlns:p14="http://schemas.microsoft.com/office/powerpoint/2010/main" val="272904524"/>
              </p:ext>
            </p:extLst>
          </p:nvPr>
        </p:nvGraphicFramePr>
        <p:xfrm>
          <a:off x="315437" y="1673726"/>
          <a:ext cx="9320462" cy="4262443"/>
        </p:xfrm>
        <a:graphic>
          <a:graphicData uri="http://schemas.openxmlformats.org/drawingml/2006/table">
            <a:tbl>
              <a:tblPr firstRow="1" firstCol="1" bandRow="1">
                <a:tableStyleId>{5C22544A-7EE6-4342-B048-85BDC9FD1C3A}</a:tableStyleId>
              </a:tblPr>
              <a:tblGrid>
                <a:gridCol w="5830170">
                  <a:extLst>
                    <a:ext uri="{9D8B030D-6E8A-4147-A177-3AD203B41FA5}">
                      <a16:colId xmlns:a16="http://schemas.microsoft.com/office/drawing/2014/main" val="81009749"/>
                    </a:ext>
                  </a:extLst>
                </a:gridCol>
                <a:gridCol w="747241">
                  <a:extLst>
                    <a:ext uri="{9D8B030D-6E8A-4147-A177-3AD203B41FA5}">
                      <a16:colId xmlns:a16="http://schemas.microsoft.com/office/drawing/2014/main" val="2217770972"/>
                    </a:ext>
                  </a:extLst>
                </a:gridCol>
                <a:gridCol w="2743051">
                  <a:extLst>
                    <a:ext uri="{9D8B030D-6E8A-4147-A177-3AD203B41FA5}">
                      <a16:colId xmlns:a16="http://schemas.microsoft.com/office/drawing/2014/main" val="2168675605"/>
                    </a:ext>
                  </a:extLst>
                </a:gridCol>
              </a:tblGrid>
              <a:tr h="1486569">
                <a:tc>
                  <a:txBody>
                    <a:bodyPr/>
                    <a:lstStyle/>
                    <a:p>
                      <a:pPr>
                        <a:lnSpc>
                          <a:spcPct val="115000"/>
                        </a:lnSpc>
                        <a:spcAft>
                          <a:spcPts val="0"/>
                        </a:spcAft>
                        <a:tabLst>
                          <a:tab pos="628650" algn="l"/>
                        </a:tabLst>
                      </a:pPr>
                      <a:r>
                        <a:rPr lang="en-GB" sz="2000" dirty="0">
                          <a:solidFill>
                            <a:schemeClr val="tx1"/>
                          </a:solidFill>
                          <a:effectLst/>
                        </a:rPr>
                        <a:t>Sentence</a:t>
                      </a:r>
                      <a:endParaRPr lang="en-GB" sz="18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accent1">
                        <a:lumMod val="20000"/>
                        <a:lumOff val="80000"/>
                      </a:schemeClr>
                    </a:solidFill>
                  </a:tcPr>
                </a:tc>
                <a:tc>
                  <a:txBody>
                    <a:bodyPr/>
                    <a:lstStyle/>
                    <a:p>
                      <a:pPr>
                        <a:lnSpc>
                          <a:spcPct val="115000"/>
                        </a:lnSpc>
                        <a:spcAft>
                          <a:spcPts val="0"/>
                        </a:spcAft>
                        <a:tabLst>
                          <a:tab pos="628650" algn="l"/>
                        </a:tabLst>
                      </a:pPr>
                      <a:r>
                        <a:rPr lang="en-GB" sz="2000" dirty="0">
                          <a:solidFill>
                            <a:schemeClr val="tx1"/>
                          </a:solidFill>
                          <a:effectLst/>
                          <a:sym typeface="Wingdings" panose="05000000000000000000" pitchFamily="2" charset="2"/>
                        </a:rPr>
                        <a:t></a:t>
                      </a:r>
                      <a:r>
                        <a:rPr lang="en-GB" sz="2000" dirty="0">
                          <a:solidFill>
                            <a:schemeClr val="tx1"/>
                          </a:solidFill>
                          <a:effectLst/>
                        </a:rPr>
                        <a:t>/ </a:t>
                      </a:r>
                      <a:r>
                        <a:rPr lang="en-GB" sz="2000" dirty="0">
                          <a:solidFill>
                            <a:schemeClr val="tx1"/>
                          </a:solidFill>
                          <a:effectLst/>
                          <a:sym typeface="Wingdings" panose="05000000000000000000" pitchFamily="2" charset="2"/>
                        </a:rPr>
                        <a:t></a:t>
                      </a:r>
                      <a:endParaRPr lang="en-GB" sz="1800" dirty="0">
                        <a:solidFill>
                          <a:schemeClr val="tx1"/>
                        </a:solidFill>
                        <a:effectLst/>
                      </a:endParaRPr>
                    </a:p>
                    <a:p>
                      <a:pPr>
                        <a:lnSpc>
                          <a:spcPct val="115000"/>
                        </a:lnSpc>
                        <a:spcAft>
                          <a:spcPts val="0"/>
                        </a:spcAft>
                        <a:tabLst>
                          <a:tab pos="628650" algn="l"/>
                        </a:tabLst>
                      </a:pPr>
                      <a:r>
                        <a:rPr lang="en-GB" sz="2000" dirty="0">
                          <a:solidFill>
                            <a:schemeClr val="tx1"/>
                          </a:solidFill>
                          <a:effectLst/>
                        </a:rPr>
                        <a:t> </a:t>
                      </a:r>
                      <a:endParaRPr lang="en-GB" sz="18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accent1">
                        <a:lumMod val="20000"/>
                        <a:lumOff val="80000"/>
                      </a:schemeClr>
                    </a:solidFill>
                  </a:tcPr>
                </a:tc>
                <a:tc>
                  <a:txBody>
                    <a:bodyPr/>
                    <a:lstStyle/>
                    <a:p>
                      <a:pPr>
                        <a:lnSpc>
                          <a:spcPct val="115000"/>
                        </a:lnSpc>
                        <a:spcAft>
                          <a:spcPts val="0"/>
                        </a:spcAft>
                        <a:tabLst>
                          <a:tab pos="628650" algn="l"/>
                        </a:tabLst>
                      </a:pPr>
                      <a:r>
                        <a:rPr lang="en-GB" sz="2000" dirty="0">
                          <a:solidFill>
                            <a:schemeClr val="tx1"/>
                          </a:solidFill>
                          <a:effectLst/>
                        </a:rPr>
                        <a:t>For </a:t>
                      </a:r>
                      <a:r>
                        <a:rPr lang="en-GB" sz="2000" dirty="0">
                          <a:solidFill>
                            <a:schemeClr val="tx1"/>
                          </a:solidFill>
                          <a:effectLst/>
                          <a:sym typeface="Wingdings" panose="05000000000000000000" pitchFamily="2" charset="2"/>
                        </a:rPr>
                        <a:t></a:t>
                      </a:r>
                      <a:r>
                        <a:rPr lang="en-GB" sz="2000" dirty="0">
                          <a:solidFill>
                            <a:schemeClr val="tx1"/>
                          </a:solidFill>
                          <a:effectLst/>
                        </a:rPr>
                        <a:t> are they?:</a:t>
                      </a:r>
                      <a:endParaRPr lang="en-GB" sz="1800" dirty="0">
                        <a:solidFill>
                          <a:schemeClr val="tx1"/>
                        </a:solidFill>
                        <a:effectLst/>
                      </a:endParaRPr>
                    </a:p>
                    <a:p>
                      <a:pPr marL="342900" lvl="0" indent="-342900">
                        <a:lnSpc>
                          <a:spcPct val="115000"/>
                        </a:lnSpc>
                        <a:spcAft>
                          <a:spcPts val="0"/>
                        </a:spcAft>
                        <a:buFont typeface="Symbol" panose="05050102010706020507" pitchFamily="18" charset="2"/>
                        <a:buChar char=""/>
                        <a:tabLst>
                          <a:tab pos="628650" algn="l"/>
                        </a:tabLst>
                      </a:pPr>
                      <a:r>
                        <a:rPr lang="en-GB" sz="2000" dirty="0">
                          <a:solidFill>
                            <a:schemeClr val="tx1"/>
                          </a:solidFill>
                          <a:effectLst/>
                        </a:rPr>
                        <a:t>Too specific</a:t>
                      </a:r>
                      <a:endParaRPr lang="en-GB" sz="1800" dirty="0">
                        <a:solidFill>
                          <a:schemeClr val="tx1"/>
                        </a:solidFill>
                        <a:effectLst/>
                      </a:endParaRPr>
                    </a:p>
                    <a:p>
                      <a:pPr marL="342900" lvl="0" indent="-342900">
                        <a:lnSpc>
                          <a:spcPct val="115000"/>
                        </a:lnSpc>
                        <a:spcAft>
                          <a:spcPts val="0"/>
                        </a:spcAft>
                        <a:buFont typeface="Symbol" panose="05050102010706020507" pitchFamily="18" charset="2"/>
                        <a:buChar char=""/>
                        <a:tabLst>
                          <a:tab pos="628650" algn="l"/>
                        </a:tabLst>
                      </a:pPr>
                      <a:r>
                        <a:rPr lang="en-GB" sz="2000" dirty="0">
                          <a:solidFill>
                            <a:schemeClr val="tx1"/>
                          </a:solidFill>
                          <a:effectLst/>
                        </a:rPr>
                        <a:t>Too general</a:t>
                      </a:r>
                      <a:endParaRPr lang="en-GB" sz="1800" dirty="0">
                        <a:solidFill>
                          <a:schemeClr val="tx1"/>
                        </a:solidFill>
                        <a:effectLst/>
                      </a:endParaRPr>
                    </a:p>
                    <a:p>
                      <a:pPr marL="342900" lvl="0" indent="-342900">
                        <a:lnSpc>
                          <a:spcPct val="115000"/>
                        </a:lnSpc>
                        <a:spcAft>
                          <a:spcPts val="0"/>
                        </a:spcAft>
                        <a:buFont typeface="Symbol" panose="05050102010706020507" pitchFamily="18" charset="2"/>
                        <a:buChar char=""/>
                        <a:tabLst>
                          <a:tab pos="628650" algn="l"/>
                        </a:tabLst>
                      </a:pPr>
                      <a:r>
                        <a:rPr lang="en-GB" sz="2000" dirty="0">
                          <a:solidFill>
                            <a:schemeClr val="tx1"/>
                          </a:solidFill>
                          <a:effectLst/>
                        </a:rPr>
                        <a:t>Incomplete</a:t>
                      </a:r>
                      <a:endParaRPr lang="en-GB" sz="18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accent1">
                        <a:lumMod val="20000"/>
                        <a:lumOff val="80000"/>
                      </a:schemeClr>
                    </a:solidFill>
                  </a:tcPr>
                </a:tc>
                <a:extLst>
                  <a:ext uri="{0D108BD9-81ED-4DB2-BD59-A6C34878D82A}">
                    <a16:rowId xmlns:a16="http://schemas.microsoft.com/office/drawing/2014/main" val="1957104656"/>
                  </a:ext>
                </a:extLst>
              </a:tr>
              <a:tr h="762409">
                <a:tc>
                  <a:txBody>
                    <a:bodyPr/>
                    <a:lstStyle/>
                    <a:p>
                      <a:pPr>
                        <a:lnSpc>
                          <a:spcPct val="115000"/>
                        </a:lnSpc>
                        <a:spcAft>
                          <a:spcPts val="1000"/>
                        </a:spcAft>
                        <a:tabLst>
                          <a:tab pos="628650" algn="l"/>
                        </a:tabLst>
                      </a:pPr>
                      <a:r>
                        <a:rPr lang="en-GB" sz="1800" dirty="0">
                          <a:solidFill>
                            <a:schemeClr val="tx1"/>
                          </a:solidFill>
                          <a:effectLst/>
                        </a:rPr>
                        <a:t>A lunar eclipse is an omen of a coming disaster</a:t>
                      </a:r>
                      <a:endParaRPr lang="en-GB" sz="16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accent1">
                        <a:lumMod val="20000"/>
                        <a:lumOff val="80000"/>
                      </a:schemeClr>
                    </a:solidFill>
                  </a:tcPr>
                </a:tc>
                <a:tc>
                  <a:txBody>
                    <a:bodyPr/>
                    <a:lstStyle/>
                    <a:p>
                      <a:pPr>
                        <a:lnSpc>
                          <a:spcPct val="115000"/>
                        </a:lnSpc>
                        <a:spcAft>
                          <a:spcPts val="1000"/>
                        </a:spcAft>
                        <a:tabLst>
                          <a:tab pos="628650" algn="l"/>
                        </a:tabLst>
                      </a:pPr>
                      <a:r>
                        <a:rPr lang="en-GB" sz="3200" dirty="0">
                          <a:solidFill>
                            <a:schemeClr val="tx1"/>
                          </a:solidFill>
                          <a:effectLst/>
                        </a:rPr>
                        <a:t> </a:t>
                      </a:r>
                      <a:r>
                        <a:rPr lang="en-GB" sz="2800" dirty="0">
                          <a:solidFill>
                            <a:schemeClr val="tx1"/>
                          </a:solidFill>
                          <a:effectLst/>
                          <a:sym typeface="Wingdings" panose="05000000000000000000" pitchFamily="2" charset="2"/>
                        </a:rPr>
                        <a:t></a:t>
                      </a:r>
                      <a:endParaRPr lang="en-GB" sz="28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accent1">
                        <a:lumMod val="20000"/>
                        <a:lumOff val="80000"/>
                      </a:schemeClr>
                    </a:solidFill>
                  </a:tcPr>
                </a:tc>
                <a:tc>
                  <a:txBody>
                    <a:bodyPr/>
                    <a:lstStyle/>
                    <a:p>
                      <a:pPr>
                        <a:lnSpc>
                          <a:spcPct val="115000"/>
                        </a:lnSpc>
                        <a:spcAft>
                          <a:spcPts val="1000"/>
                        </a:spcAft>
                        <a:tabLst>
                          <a:tab pos="628650" algn="l"/>
                        </a:tabLst>
                      </a:pPr>
                      <a:r>
                        <a:rPr lang="en-GB" sz="1800" b="1" dirty="0">
                          <a:solidFill>
                            <a:schemeClr val="tx1"/>
                          </a:solidFill>
                          <a:effectLst/>
                        </a:rPr>
                        <a:t> Too</a:t>
                      </a:r>
                      <a:r>
                        <a:rPr lang="en-GB" sz="1800" b="1" baseline="0" dirty="0">
                          <a:solidFill>
                            <a:schemeClr val="tx1"/>
                          </a:solidFill>
                          <a:effectLst/>
                        </a:rPr>
                        <a:t> specific </a:t>
                      </a:r>
                      <a:endParaRPr lang="en-GB" sz="1600" b="1"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accent1">
                        <a:lumMod val="20000"/>
                        <a:lumOff val="80000"/>
                      </a:schemeClr>
                    </a:solidFill>
                  </a:tcPr>
                </a:tc>
                <a:extLst>
                  <a:ext uri="{0D108BD9-81ED-4DB2-BD59-A6C34878D82A}">
                    <a16:rowId xmlns:a16="http://schemas.microsoft.com/office/drawing/2014/main" val="3754308940"/>
                  </a:ext>
                </a:extLst>
              </a:tr>
              <a:tr h="650501">
                <a:tc>
                  <a:txBody>
                    <a:bodyPr/>
                    <a:lstStyle/>
                    <a:p>
                      <a:pPr>
                        <a:lnSpc>
                          <a:spcPct val="115000"/>
                        </a:lnSpc>
                        <a:spcAft>
                          <a:spcPts val="1000"/>
                        </a:spcAft>
                        <a:tabLst>
                          <a:tab pos="628650" algn="l"/>
                        </a:tabLst>
                      </a:pPr>
                      <a:r>
                        <a:rPr lang="en-GB" sz="1800" dirty="0">
                          <a:solidFill>
                            <a:schemeClr val="tx1"/>
                          </a:solidFill>
                          <a:effectLst/>
                        </a:rPr>
                        <a:t>Superstitions have been around forever</a:t>
                      </a:r>
                      <a:endParaRPr lang="en-GB" sz="16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accent1">
                        <a:lumMod val="20000"/>
                        <a:lumOff val="80000"/>
                      </a:schemeClr>
                    </a:solidFill>
                  </a:tcPr>
                </a:tc>
                <a:tc>
                  <a:txBody>
                    <a:bodyPr/>
                    <a:lstStyle/>
                    <a:p>
                      <a:pPr>
                        <a:lnSpc>
                          <a:spcPct val="115000"/>
                        </a:lnSpc>
                        <a:spcAft>
                          <a:spcPts val="1000"/>
                        </a:spcAft>
                        <a:tabLst>
                          <a:tab pos="628650" algn="l"/>
                        </a:tabLst>
                      </a:pPr>
                      <a:r>
                        <a:rPr lang="en-GB" sz="3200" dirty="0">
                          <a:solidFill>
                            <a:schemeClr val="tx1"/>
                          </a:solidFill>
                          <a:effectLst/>
                        </a:rPr>
                        <a:t> </a:t>
                      </a:r>
                      <a:r>
                        <a:rPr lang="en-GB" sz="2800" dirty="0">
                          <a:solidFill>
                            <a:schemeClr val="tx1"/>
                          </a:solidFill>
                          <a:effectLst/>
                          <a:sym typeface="Wingdings" panose="05000000000000000000" pitchFamily="2" charset="2"/>
                        </a:rPr>
                        <a:t></a:t>
                      </a:r>
                      <a:endParaRPr lang="en-GB" sz="28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accent1">
                        <a:lumMod val="20000"/>
                        <a:lumOff val="80000"/>
                      </a:schemeClr>
                    </a:solidFill>
                  </a:tcPr>
                </a:tc>
                <a:tc>
                  <a:txBody>
                    <a:bodyPr/>
                    <a:lstStyle/>
                    <a:p>
                      <a:pPr>
                        <a:lnSpc>
                          <a:spcPct val="115000"/>
                        </a:lnSpc>
                        <a:spcAft>
                          <a:spcPts val="1000"/>
                        </a:spcAft>
                        <a:tabLst>
                          <a:tab pos="628650" algn="l"/>
                        </a:tabLst>
                      </a:pPr>
                      <a:r>
                        <a:rPr lang="en-GB" sz="1800" b="1" dirty="0">
                          <a:solidFill>
                            <a:schemeClr val="tx1"/>
                          </a:solidFill>
                          <a:effectLst/>
                        </a:rPr>
                        <a:t>Too general</a:t>
                      </a:r>
                      <a:endParaRPr lang="en-GB" sz="1600" b="1"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accent1">
                        <a:lumMod val="20000"/>
                        <a:lumOff val="80000"/>
                      </a:schemeClr>
                    </a:solidFill>
                  </a:tcPr>
                </a:tc>
                <a:extLst>
                  <a:ext uri="{0D108BD9-81ED-4DB2-BD59-A6C34878D82A}">
                    <a16:rowId xmlns:a16="http://schemas.microsoft.com/office/drawing/2014/main" val="292997260"/>
                  </a:ext>
                </a:extLst>
              </a:tr>
              <a:tr h="762409">
                <a:tc>
                  <a:txBody>
                    <a:bodyPr/>
                    <a:lstStyle/>
                    <a:p>
                      <a:pPr>
                        <a:lnSpc>
                          <a:spcPct val="115000"/>
                        </a:lnSpc>
                        <a:spcAft>
                          <a:spcPts val="1000"/>
                        </a:spcAft>
                        <a:tabLst>
                          <a:tab pos="628650" algn="l"/>
                        </a:tabLst>
                      </a:pPr>
                      <a:r>
                        <a:rPr lang="en-GB" sz="1800" dirty="0">
                          <a:solidFill>
                            <a:schemeClr val="tx1"/>
                          </a:solidFill>
                          <a:effectLst/>
                        </a:rPr>
                        <a:t>People hold many superstitious beliefs about the moon</a:t>
                      </a:r>
                      <a:endParaRPr lang="en-GB" sz="16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accent1">
                        <a:lumMod val="20000"/>
                        <a:lumOff val="80000"/>
                      </a:schemeClr>
                    </a:solidFill>
                  </a:tcPr>
                </a:tc>
                <a:tc>
                  <a:txBody>
                    <a:bodyPr/>
                    <a:lstStyle/>
                    <a:p>
                      <a:pPr>
                        <a:lnSpc>
                          <a:spcPct val="115000"/>
                        </a:lnSpc>
                        <a:spcAft>
                          <a:spcPts val="1000"/>
                        </a:spcAft>
                        <a:tabLst>
                          <a:tab pos="628650" algn="l"/>
                        </a:tabLst>
                      </a:pPr>
                      <a:r>
                        <a:rPr lang="en-GB" sz="3200" dirty="0">
                          <a:solidFill>
                            <a:schemeClr val="tx1"/>
                          </a:solidFill>
                          <a:effectLst/>
                        </a:rPr>
                        <a:t> </a:t>
                      </a:r>
                      <a:r>
                        <a:rPr lang="en-GB" sz="2800" dirty="0">
                          <a:solidFill>
                            <a:schemeClr val="tx1"/>
                          </a:solidFill>
                          <a:effectLst/>
                          <a:sym typeface="Wingdings" panose="05000000000000000000" pitchFamily="2" charset="2"/>
                        </a:rPr>
                        <a:t></a:t>
                      </a:r>
                      <a:endParaRPr lang="en-GB" sz="28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accent1">
                        <a:lumMod val="20000"/>
                        <a:lumOff val="80000"/>
                      </a:schemeClr>
                    </a:solidFill>
                  </a:tcPr>
                </a:tc>
                <a:tc>
                  <a:txBody>
                    <a:bodyPr/>
                    <a:lstStyle/>
                    <a:p>
                      <a:pPr>
                        <a:lnSpc>
                          <a:spcPct val="115000"/>
                        </a:lnSpc>
                        <a:spcAft>
                          <a:spcPts val="1000"/>
                        </a:spcAft>
                        <a:tabLst>
                          <a:tab pos="628650" algn="l"/>
                        </a:tabLst>
                      </a:pPr>
                      <a:r>
                        <a:rPr lang="en-GB" sz="1800" b="1" dirty="0">
                          <a:solidFill>
                            <a:schemeClr val="tx1"/>
                          </a:solidFill>
                          <a:effectLst/>
                        </a:rPr>
                        <a:t> </a:t>
                      </a:r>
                      <a:endParaRPr lang="en-GB" sz="1600" b="1"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accent1">
                        <a:lumMod val="20000"/>
                        <a:lumOff val="80000"/>
                      </a:schemeClr>
                    </a:solidFill>
                  </a:tcPr>
                </a:tc>
                <a:extLst>
                  <a:ext uri="{0D108BD9-81ED-4DB2-BD59-A6C34878D82A}">
                    <a16:rowId xmlns:a16="http://schemas.microsoft.com/office/drawing/2014/main" val="3075191374"/>
                  </a:ext>
                </a:extLst>
              </a:tr>
              <a:tr h="600555">
                <a:tc>
                  <a:txBody>
                    <a:bodyPr/>
                    <a:lstStyle/>
                    <a:p>
                      <a:pPr>
                        <a:lnSpc>
                          <a:spcPct val="115000"/>
                        </a:lnSpc>
                        <a:spcAft>
                          <a:spcPts val="1000"/>
                        </a:spcAft>
                        <a:tabLst>
                          <a:tab pos="628650" algn="l"/>
                        </a:tabLst>
                      </a:pPr>
                      <a:r>
                        <a:rPr lang="en-GB" sz="1800" dirty="0">
                          <a:solidFill>
                            <a:schemeClr val="tx1"/>
                          </a:solidFill>
                          <a:effectLst/>
                        </a:rPr>
                        <a:t>Is made of green cheese</a:t>
                      </a:r>
                      <a:endParaRPr lang="en-GB" sz="16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accent1">
                        <a:lumMod val="20000"/>
                        <a:lumOff val="80000"/>
                      </a:schemeClr>
                    </a:solidFill>
                  </a:tcPr>
                </a:tc>
                <a:tc>
                  <a:txBody>
                    <a:bodyPr/>
                    <a:lstStyle/>
                    <a:p>
                      <a:pPr>
                        <a:lnSpc>
                          <a:spcPct val="115000"/>
                        </a:lnSpc>
                        <a:spcAft>
                          <a:spcPts val="1000"/>
                        </a:spcAft>
                        <a:tabLst>
                          <a:tab pos="628650" algn="l"/>
                        </a:tabLst>
                      </a:pPr>
                      <a:r>
                        <a:rPr lang="en-GB" sz="3200" dirty="0">
                          <a:solidFill>
                            <a:schemeClr val="tx1"/>
                          </a:solidFill>
                          <a:effectLst/>
                        </a:rPr>
                        <a:t> </a:t>
                      </a:r>
                      <a:r>
                        <a:rPr lang="en-GB" sz="2800" dirty="0">
                          <a:solidFill>
                            <a:schemeClr val="tx1"/>
                          </a:solidFill>
                          <a:effectLst/>
                          <a:sym typeface="Wingdings" panose="05000000000000000000" pitchFamily="2" charset="2"/>
                        </a:rPr>
                        <a:t></a:t>
                      </a:r>
                      <a:endParaRPr lang="en-GB" sz="28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accent1">
                        <a:lumMod val="20000"/>
                        <a:lumOff val="80000"/>
                      </a:schemeClr>
                    </a:solidFill>
                  </a:tcPr>
                </a:tc>
                <a:tc>
                  <a:txBody>
                    <a:bodyPr/>
                    <a:lstStyle/>
                    <a:p>
                      <a:pPr>
                        <a:lnSpc>
                          <a:spcPct val="115000"/>
                        </a:lnSpc>
                        <a:spcAft>
                          <a:spcPts val="1000"/>
                        </a:spcAft>
                        <a:tabLst>
                          <a:tab pos="628650" algn="l"/>
                        </a:tabLst>
                      </a:pPr>
                      <a:r>
                        <a:rPr lang="en-GB" sz="1800" b="1" dirty="0">
                          <a:solidFill>
                            <a:schemeClr val="tx1"/>
                          </a:solidFill>
                          <a:effectLst/>
                        </a:rPr>
                        <a:t> Incomplete</a:t>
                      </a:r>
                      <a:endParaRPr lang="en-GB" sz="1600" b="1"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accent1">
                        <a:lumMod val="20000"/>
                        <a:lumOff val="80000"/>
                      </a:schemeClr>
                    </a:solidFill>
                  </a:tcPr>
                </a:tc>
                <a:extLst>
                  <a:ext uri="{0D108BD9-81ED-4DB2-BD59-A6C34878D82A}">
                    <a16:rowId xmlns:a16="http://schemas.microsoft.com/office/drawing/2014/main" val="3388100041"/>
                  </a:ext>
                </a:extLst>
              </a:tr>
            </a:tbl>
          </a:graphicData>
        </a:graphic>
      </p:graphicFrame>
    </p:spTree>
    <p:extLst>
      <p:ext uri="{BB962C8B-B14F-4D97-AF65-F5344CB8AC3E}">
        <p14:creationId xmlns:p14="http://schemas.microsoft.com/office/powerpoint/2010/main" val="65183703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2.</a:t>
            </a:r>
          </a:p>
        </p:txBody>
      </p:sp>
      <p:graphicFrame>
        <p:nvGraphicFramePr>
          <p:cNvPr id="4" name="Table 3"/>
          <p:cNvGraphicFramePr>
            <a:graphicFrameLocks noGrp="1"/>
          </p:cNvGraphicFramePr>
          <p:nvPr>
            <p:extLst>
              <p:ext uri="{D42A27DB-BD31-4B8C-83A1-F6EECF244321}">
                <p14:modId xmlns:p14="http://schemas.microsoft.com/office/powerpoint/2010/main" val="3800501361"/>
              </p:ext>
            </p:extLst>
          </p:nvPr>
        </p:nvGraphicFramePr>
        <p:xfrm>
          <a:off x="568712" y="1673726"/>
          <a:ext cx="10972799" cy="4272504"/>
        </p:xfrm>
        <a:graphic>
          <a:graphicData uri="http://schemas.openxmlformats.org/drawingml/2006/table">
            <a:tbl>
              <a:tblPr firstRow="1" firstCol="1" bandRow="1">
                <a:tableStyleId>{5C22544A-7EE6-4342-B048-85BDC9FD1C3A}</a:tableStyleId>
              </a:tblPr>
              <a:tblGrid>
                <a:gridCol w="6768900">
                  <a:extLst>
                    <a:ext uri="{9D8B030D-6E8A-4147-A177-3AD203B41FA5}">
                      <a16:colId xmlns:a16="http://schemas.microsoft.com/office/drawing/2014/main" val="81009749"/>
                    </a:ext>
                  </a:extLst>
                </a:gridCol>
                <a:gridCol w="900018">
                  <a:extLst>
                    <a:ext uri="{9D8B030D-6E8A-4147-A177-3AD203B41FA5}">
                      <a16:colId xmlns:a16="http://schemas.microsoft.com/office/drawing/2014/main" val="2217770972"/>
                    </a:ext>
                  </a:extLst>
                </a:gridCol>
                <a:gridCol w="3303881">
                  <a:extLst>
                    <a:ext uri="{9D8B030D-6E8A-4147-A177-3AD203B41FA5}">
                      <a16:colId xmlns:a16="http://schemas.microsoft.com/office/drawing/2014/main" val="2168675605"/>
                    </a:ext>
                  </a:extLst>
                </a:gridCol>
              </a:tblGrid>
              <a:tr h="1486569">
                <a:tc>
                  <a:txBody>
                    <a:bodyPr/>
                    <a:lstStyle/>
                    <a:p>
                      <a:pPr>
                        <a:lnSpc>
                          <a:spcPct val="115000"/>
                        </a:lnSpc>
                        <a:spcAft>
                          <a:spcPts val="0"/>
                        </a:spcAft>
                        <a:tabLst>
                          <a:tab pos="628650" algn="l"/>
                        </a:tabLst>
                      </a:pPr>
                      <a:r>
                        <a:rPr lang="en-GB" sz="2000" dirty="0">
                          <a:solidFill>
                            <a:schemeClr val="tx1"/>
                          </a:solidFill>
                          <a:effectLst/>
                        </a:rPr>
                        <a:t>Sentence</a:t>
                      </a:r>
                      <a:endParaRPr lang="en-GB" sz="18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accent1">
                        <a:lumMod val="20000"/>
                        <a:lumOff val="80000"/>
                      </a:schemeClr>
                    </a:solidFill>
                  </a:tcPr>
                </a:tc>
                <a:tc>
                  <a:txBody>
                    <a:bodyPr/>
                    <a:lstStyle/>
                    <a:p>
                      <a:pPr>
                        <a:lnSpc>
                          <a:spcPct val="115000"/>
                        </a:lnSpc>
                        <a:spcAft>
                          <a:spcPts val="0"/>
                        </a:spcAft>
                        <a:tabLst>
                          <a:tab pos="628650" algn="l"/>
                        </a:tabLst>
                      </a:pPr>
                      <a:r>
                        <a:rPr lang="en-GB" sz="2000" dirty="0">
                          <a:solidFill>
                            <a:schemeClr val="tx1"/>
                          </a:solidFill>
                          <a:effectLst/>
                          <a:sym typeface="Wingdings" panose="05000000000000000000" pitchFamily="2" charset="2"/>
                        </a:rPr>
                        <a:t></a:t>
                      </a:r>
                      <a:r>
                        <a:rPr lang="en-GB" sz="2000" dirty="0">
                          <a:solidFill>
                            <a:schemeClr val="tx1"/>
                          </a:solidFill>
                          <a:effectLst/>
                        </a:rPr>
                        <a:t>/ </a:t>
                      </a:r>
                      <a:r>
                        <a:rPr lang="en-GB" sz="2000" dirty="0">
                          <a:solidFill>
                            <a:schemeClr val="tx1"/>
                          </a:solidFill>
                          <a:effectLst/>
                          <a:sym typeface="Wingdings" panose="05000000000000000000" pitchFamily="2" charset="2"/>
                        </a:rPr>
                        <a:t></a:t>
                      </a:r>
                      <a:endParaRPr lang="en-GB" sz="1800" dirty="0">
                        <a:solidFill>
                          <a:schemeClr val="tx1"/>
                        </a:solidFill>
                        <a:effectLst/>
                      </a:endParaRPr>
                    </a:p>
                    <a:p>
                      <a:pPr>
                        <a:lnSpc>
                          <a:spcPct val="115000"/>
                        </a:lnSpc>
                        <a:spcAft>
                          <a:spcPts val="0"/>
                        </a:spcAft>
                        <a:tabLst>
                          <a:tab pos="628650" algn="l"/>
                        </a:tabLst>
                      </a:pPr>
                      <a:r>
                        <a:rPr lang="en-GB" sz="2000" dirty="0">
                          <a:solidFill>
                            <a:schemeClr val="tx1"/>
                          </a:solidFill>
                          <a:effectLst/>
                        </a:rPr>
                        <a:t> </a:t>
                      </a:r>
                      <a:endParaRPr lang="en-GB" sz="18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accent1">
                        <a:lumMod val="20000"/>
                        <a:lumOff val="80000"/>
                      </a:schemeClr>
                    </a:solidFill>
                  </a:tcPr>
                </a:tc>
                <a:tc>
                  <a:txBody>
                    <a:bodyPr/>
                    <a:lstStyle/>
                    <a:p>
                      <a:pPr>
                        <a:lnSpc>
                          <a:spcPct val="115000"/>
                        </a:lnSpc>
                        <a:spcAft>
                          <a:spcPts val="0"/>
                        </a:spcAft>
                        <a:tabLst>
                          <a:tab pos="628650" algn="l"/>
                        </a:tabLst>
                      </a:pPr>
                      <a:r>
                        <a:rPr lang="en-GB" sz="2000" dirty="0">
                          <a:solidFill>
                            <a:schemeClr val="tx1"/>
                          </a:solidFill>
                          <a:effectLst/>
                        </a:rPr>
                        <a:t>For </a:t>
                      </a:r>
                      <a:r>
                        <a:rPr lang="en-GB" sz="2000" dirty="0">
                          <a:solidFill>
                            <a:schemeClr val="tx1"/>
                          </a:solidFill>
                          <a:effectLst/>
                          <a:sym typeface="Wingdings" panose="05000000000000000000" pitchFamily="2" charset="2"/>
                        </a:rPr>
                        <a:t></a:t>
                      </a:r>
                      <a:r>
                        <a:rPr lang="en-GB" sz="2000" dirty="0">
                          <a:solidFill>
                            <a:schemeClr val="tx1"/>
                          </a:solidFill>
                          <a:effectLst/>
                        </a:rPr>
                        <a:t> are they?:</a:t>
                      </a:r>
                      <a:endParaRPr lang="en-GB" sz="1800" dirty="0">
                        <a:solidFill>
                          <a:schemeClr val="tx1"/>
                        </a:solidFill>
                        <a:effectLst/>
                      </a:endParaRPr>
                    </a:p>
                    <a:p>
                      <a:pPr marL="342900" lvl="0" indent="-342900">
                        <a:lnSpc>
                          <a:spcPct val="115000"/>
                        </a:lnSpc>
                        <a:spcAft>
                          <a:spcPts val="0"/>
                        </a:spcAft>
                        <a:buFont typeface="Symbol" panose="05050102010706020507" pitchFamily="18" charset="2"/>
                        <a:buChar char=""/>
                        <a:tabLst>
                          <a:tab pos="628650" algn="l"/>
                        </a:tabLst>
                      </a:pPr>
                      <a:r>
                        <a:rPr lang="en-GB" sz="2000" dirty="0">
                          <a:solidFill>
                            <a:schemeClr val="tx1"/>
                          </a:solidFill>
                          <a:effectLst/>
                        </a:rPr>
                        <a:t>Too specific</a:t>
                      </a:r>
                      <a:endParaRPr lang="en-GB" sz="1800" dirty="0">
                        <a:solidFill>
                          <a:schemeClr val="tx1"/>
                        </a:solidFill>
                        <a:effectLst/>
                      </a:endParaRPr>
                    </a:p>
                    <a:p>
                      <a:pPr marL="342900" lvl="0" indent="-342900">
                        <a:lnSpc>
                          <a:spcPct val="115000"/>
                        </a:lnSpc>
                        <a:spcAft>
                          <a:spcPts val="0"/>
                        </a:spcAft>
                        <a:buFont typeface="Symbol" panose="05050102010706020507" pitchFamily="18" charset="2"/>
                        <a:buChar char=""/>
                        <a:tabLst>
                          <a:tab pos="628650" algn="l"/>
                        </a:tabLst>
                      </a:pPr>
                      <a:r>
                        <a:rPr lang="en-GB" sz="2000" dirty="0">
                          <a:solidFill>
                            <a:schemeClr val="tx1"/>
                          </a:solidFill>
                          <a:effectLst/>
                        </a:rPr>
                        <a:t>Too general</a:t>
                      </a:r>
                      <a:endParaRPr lang="en-GB" sz="1800" dirty="0">
                        <a:solidFill>
                          <a:schemeClr val="tx1"/>
                        </a:solidFill>
                        <a:effectLst/>
                      </a:endParaRPr>
                    </a:p>
                    <a:p>
                      <a:pPr marL="342900" lvl="0" indent="-342900">
                        <a:lnSpc>
                          <a:spcPct val="115000"/>
                        </a:lnSpc>
                        <a:spcAft>
                          <a:spcPts val="0"/>
                        </a:spcAft>
                        <a:buFont typeface="Symbol" panose="05050102010706020507" pitchFamily="18" charset="2"/>
                        <a:buChar char=""/>
                        <a:tabLst>
                          <a:tab pos="628650" algn="l"/>
                        </a:tabLst>
                      </a:pPr>
                      <a:r>
                        <a:rPr lang="en-GB" sz="2000" dirty="0">
                          <a:solidFill>
                            <a:schemeClr val="tx1"/>
                          </a:solidFill>
                          <a:effectLst/>
                        </a:rPr>
                        <a:t>Incomplete</a:t>
                      </a:r>
                      <a:endParaRPr lang="en-GB" sz="18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accent1">
                        <a:lumMod val="20000"/>
                        <a:lumOff val="80000"/>
                      </a:schemeClr>
                    </a:solidFill>
                  </a:tcPr>
                </a:tc>
                <a:extLst>
                  <a:ext uri="{0D108BD9-81ED-4DB2-BD59-A6C34878D82A}">
                    <a16:rowId xmlns:a16="http://schemas.microsoft.com/office/drawing/2014/main" val="1957104656"/>
                  </a:ext>
                </a:extLst>
              </a:tr>
              <a:tr h="762409">
                <a:tc>
                  <a:txBody>
                    <a:bodyPr/>
                    <a:lstStyle/>
                    <a:p>
                      <a:pPr>
                        <a:lnSpc>
                          <a:spcPct val="115000"/>
                        </a:lnSpc>
                        <a:spcAft>
                          <a:spcPts val="1000"/>
                        </a:spcAft>
                        <a:tabLst>
                          <a:tab pos="628650" algn="l"/>
                        </a:tabLst>
                      </a:pPr>
                      <a:r>
                        <a:rPr lang="en-GB" sz="1800" b="1" kern="1200" dirty="0">
                          <a:solidFill>
                            <a:schemeClr val="tx1"/>
                          </a:solidFill>
                          <a:effectLst/>
                          <a:latin typeface="+mn-lt"/>
                          <a:ea typeface="+mn-ea"/>
                          <a:cs typeface="+mn-cs"/>
                        </a:rPr>
                        <a:t>The history of astronomy is interesting.</a:t>
                      </a:r>
                      <a:endParaRPr lang="en-GB" sz="1800" b="1"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accent1">
                        <a:lumMod val="20000"/>
                        <a:lumOff val="80000"/>
                      </a:schemeClr>
                    </a:solidFill>
                  </a:tcPr>
                </a:tc>
                <a:tc>
                  <a:txBody>
                    <a:bodyPr/>
                    <a:lstStyle/>
                    <a:p>
                      <a:pPr>
                        <a:lnSpc>
                          <a:spcPct val="115000"/>
                        </a:lnSpc>
                        <a:spcAft>
                          <a:spcPts val="1000"/>
                        </a:spcAft>
                        <a:tabLst>
                          <a:tab pos="628650" algn="l"/>
                        </a:tabLst>
                      </a:pPr>
                      <a:r>
                        <a:rPr lang="en-GB" sz="3200" dirty="0">
                          <a:solidFill>
                            <a:schemeClr val="tx1"/>
                          </a:solidFill>
                          <a:effectLst/>
                        </a:rPr>
                        <a:t> </a:t>
                      </a:r>
                      <a:r>
                        <a:rPr lang="en-GB" sz="2800" dirty="0">
                          <a:solidFill>
                            <a:schemeClr val="tx1"/>
                          </a:solidFill>
                          <a:effectLst/>
                          <a:sym typeface="Wingdings" panose="05000000000000000000" pitchFamily="2" charset="2"/>
                        </a:rPr>
                        <a:t></a:t>
                      </a:r>
                      <a:endParaRPr lang="en-GB" sz="28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accent1">
                        <a:lumMod val="20000"/>
                        <a:lumOff val="80000"/>
                      </a:schemeClr>
                    </a:solidFill>
                  </a:tcPr>
                </a:tc>
                <a:tc>
                  <a:txBody>
                    <a:bodyPr/>
                    <a:lstStyle/>
                    <a:p>
                      <a:pPr>
                        <a:lnSpc>
                          <a:spcPct val="115000"/>
                        </a:lnSpc>
                        <a:spcAft>
                          <a:spcPts val="1000"/>
                        </a:spcAft>
                        <a:tabLst>
                          <a:tab pos="628650" algn="l"/>
                        </a:tabLst>
                      </a:pPr>
                      <a:r>
                        <a:rPr lang="en-GB" sz="1800" b="1" dirty="0">
                          <a:solidFill>
                            <a:schemeClr val="tx1"/>
                          </a:solidFill>
                          <a:effectLst/>
                        </a:rPr>
                        <a:t> Too</a:t>
                      </a:r>
                      <a:r>
                        <a:rPr lang="en-GB" sz="1800" b="1" baseline="0" dirty="0">
                          <a:solidFill>
                            <a:schemeClr val="tx1"/>
                          </a:solidFill>
                          <a:effectLst/>
                        </a:rPr>
                        <a:t> general</a:t>
                      </a:r>
                      <a:endParaRPr lang="en-GB" sz="1600" b="1"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accent1">
                        <a:lumMod val="20000"/>
                        <a:lumOff val="80000"/>
                      </a:schemeClr>
                    </a:solidFill>
                  </a:tcPr>
                </a:tc>
                <a:extLst>
                  <a:ext uri="{0D108BD9-81ED-4DB2-BD59-A6C34878D82A}">
                    <a16:rowId xmlns:a16="http://schemas.microsoft.com/office/drawing/2014/main" val="3754308940"/>
                  </a:ext>
                </a:extLst>
              </a:tr>
              <a:tr h="650501">
                <a:tc>
                  <a:txBody>
                    <a:bodyPr/>
                    <a:lstStyle/>
                    <a:p>
                      <a:pPr>
                        <a:lnSpc>
                          <a:spcPct val="115000"/>
                        </a:lnSpc>
                        <a:spcAft>
                          <a:spcPts val="1000"/>
                        </a:spcAft>
                        <a:tabLst>
                          <a:tab pos="628650" algn="l"/>
                        </a:tabLst>
                      </a:pPr>
                      <a:r>
                        <a:rPr lang="en-GB" sz="1800" b="1" kern="1200" dirty="0">
                          <a:solidFill>
                            <a:schemeClr val="tx1"/>
                          </a:solidFill>
                          <a:effectLst/>
                          <a:latin typeface="+mn-lt"/>
                          <a:ea typeface="+mn-ea"/>
                          <a:cs typeface="+mn-cs"/>
                        </a:rPr>
                        <a:t>Ice age people recorded the appearance of new moons by making scratches in animal bones.</a:t>
                      </a:r>
                      <a:endParaRPr lang="en-GB" sz="1800" b="1"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accent1">
                        <a:lumMod val="20000"/>
                        <a:lumOff val="80000"/>
                      </a:schemeClr>
                    </a:solidFill>
                  </a:tcPr>
                </a:tc>
                <a:tc>
                  <a:txBody>
                    <a:bodyPr/>
                    <a:lstStyle/>
                    <a:p>
                      <a:pPr>
                        <a:lnSpc>
                          <a:spcPct val="115000"/>
                        </a:lnSpc>
                        <a:spcAft>
                          <a:spcPts val="1000"/>
                        </a:spcAft>
                        <a:tabLst>
                          <a:tab pos="628650" algn="l"/>
                        </a:tabLst>
                      </a:pPr>
                      <a:r>
                        <a:rPr lang="en-GB" sz="3200" dirty="0">
                          <a:solidFill>
                            <a:schemeClr val="tx1"/>
                          </a:solidFill>
                          <a:effectLst/>
                        </a:rPr>
                        <a:t> </a:t>
                      </a:r>
                      <a:r>
                        <a:rPr lang="en-GB" sz="2800" dirty="0">
                          <a:solidFill>
                            <a:schemeClr val="tx1"/>
                          </a:solidFill>
                          <a:effectLst/>
                          <a:sym typeface="Wingdings" panose="05000000000000000000" pitchFamily="2" charset="2"/>
                        </a:rPr>
                        <a:t></a:t>
                      </a:r>
                      <a:endParaRPr lang="en-GB" sz="28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accent1">
                        <a:lumMod val="20000"/>
                        <a:lumOff val="80000"/>
                      </a:schemeClr>
                    </a:solidFill>
                  </a:tcPr>
                </a:tc>
                <a:tc>
                  <a:txBody>
                    <a:bodyPr/>
                    <a:lstStyle/>
                    <a:p>
                      <a:pPr>
                        <a:lnSpc>
                          <a:spcPct val="115000"/>
                        </a:lnSpc>
                        <a:spcAft>
                          <a:spcPts val="1000"/>
                        </a:spcAft>
                        <a:tabLst>
                          <a:tab pos="628650" algn="l"/>
                        </a:tabLst>
                      </a:pPr>
                      <a:r>
                        <a:rPr lang="en-GB" sz="1800" b="1" dirty="0">
                          <a:solidFill>
                            <a:schemeClr val="tx1"/>
                          </a:solidFill>
                          <a:effectLst/>
                        </a:rPr>
                        <a:t>Too</a:t>
                      </a:r>
                      <a:r>
                        <a:rPr lang="en-GB" sz="1800" b="1" baseline="0" dirty="0">
                          <a:solidFill>
                            <a:schemeClr val="tx1"/>
                          </a:solidFill>
                          <a:effectLst/>
                        </a:rPr>
                        <a:t> specific</a:t>
                      </a:r>
                      <a:endParaRPr lang="en-GB" sz="1600" b="1"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accent1">
                        <a:lumMod val="20000"/>
                        <a:lumOff val="80000"/>
                      </a:schemeClr>
                    </a:solidFill>
                  </a:tcPr>
                </a:tc>
                <a:extLst>
                  <a:ext uri="{0D108BD9-81ED-4DB2-BD59-A6C34878D82A}">
                    <a16:rowId xmlns:a16="http://schemas.microsoft.com/office/drawing/2014/main" val="292997260"/>
                  </a:ext>
                </a:extLst>
              </a:tr>
              <a:tr h="762409">
                <a:tc>
                  <a:txBody>
                    <a:bodyPr/>
                    <a:lstStyle/>
                    <a:p>
                      <a:pPr>
                        <a:lnSpc>
                          <a:spcPct val="115000"/>
                        </a:lnSpc>
                        <a:spcAft>
                          <a:spcPts val="1000"/>
                        </a:spcAft>
                        <a:tabLst>
                          <a:tab pos="628650" algn="l"/>
                        </a:tabLst>
                      </a:pPr>
                      <a:r>
                        <a:rPr lang="en-GB" sz="1800" b="1" kern="1200" dirty="0">
                          <a:solidFill>
                            <a:schemeClr val="tx1"/>
                          </a:solidFill>
                          <a:effectLst/>
                          <a:latin typeface="+mn-lt"/>
                          <a:ea typeface="+mn-ea"/>
                          <a:cs typeface="+mn-cs"/>
                        </a:rPr>
                        <a:t>For example, Stonehenge in Britain, built 3500 years ago to track the movement of the sun.</a:t>
                      </a:r>
                      <a:endParaRPr lang="en-GB" sz="1800" b="1"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accent1">
                        <a:lumMod val="20000"/>
                        <a:lumOff val="80000"/>
                      </a:schemeClr>
                    </a:solidFill>
                  </a:tcPr>
                </a:tc>
                <a:tc>
                  <a:txBody>
                    <a:bodyPr/>
                    <a:lstStyle/>
                    <a:p>
                      <a:pPr marL="0" marR="0" lvl="0" indent="0" algn="l" defTabSz="457200" rtl="0" eaLnBrk="1" fontAlgn="auto" latinLnBrk="0" hangingPunct="1">
                        <a:lnSpc>
                          <a:spcPct val="115000"/>
                        </a:lnSpc>
                        <a:spcBef>
                          <a:spcPts val="0"/>
                        </a:spcBef>
                        <a:spcAft>
                          <a:spcPts val="1000"/>
                        </a:spcAft>
                        <a:buClrTx/>
                        <a:buSzTx/>
                        <a:buFontTx/>
                        <a:buNone/>
                        <a:tabLst>
                          <a:tab pos="628650" algn="l"/>
                        </a:tabLst>
                        <a:defRPr/>
                      </a:pPr>
                      <a:r>
                        <a:rPr lang="en-GB" sz="3200" dirty="0">
                          <a:solidFill>
                            <a:schemeClr val="tx1"/>
                          </a:solidFill>
                          <a:effectLst/>
                        </a:rPr>
                        <a:t> </a:t>
                      </a:r>
                      <a:r>
                        <a:rPr lang="en-GB" sz="2800" dirty="0">
                          <a:solidFill>
                            <a:schemeClr val="tx1"/>
                          </a:solidFill>
                          <a:effectLst/>
                          <a:sym typeface="Wingdings" panose="05000000000000000000" pitchFamily="2" charset="2"/>
                        </a:rPr>
                        <a:t></a:t>
                      </a:r>
                      <a:endParaRPr lang="en-GB" sz="28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accent1">
                        <a:lumMod val="20000"/>
                        <a:lumOff val="80000"/>
                      </a:schemeClr>
                    </a:solidFill>
                  </a:tcPr>
                </a:tc>
                <a:tc>
                  <a:txBody>
                    <a:bodyPr/>
                    <a:lstStyle/>
                    <a:p>
                      <a:pPr>
                        <a:lnSpc>
                          <a:spcPct val="115000"/>
                        </a:lnSpc>
                        <a:spcAft>
                          <a:spcPts val="1000"/>
                        </a:spcAft>
                        <a:tabLst>
                          <a:tab pos="628650" algn="l"/>
                        </a:tabLst>
                      </a:pPr>
                      <a:r>
                        <a:rPr lang="en-GB" sz="1800" b="1" dirty="0">
                          <a:solidFill>
                            <a:schemeClr val="tx1"/>
                          </a:solidFill>
                          <a:effectLst/>
                        </a:rPr>
                        <a:t> Incomplete</a:t>
                      </a:r>
                      <a:endParaRPr lang="en-GB" sz="1600" b="1"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accent1">
                        <a:lumMod val="20000"/>
                        <a:lumOff val="80000"/>
                      </a:schemeClr>
                    </a:solidFill>
                  </a:tcPr>
                </a:tc>
                <a:extLst>
                  <a:ext uri="{0D108BD9-81ED-4DB2-BD59-A6C34878D82A}">
                    <a16:rowId xmlns:a16="http://schemas.microsoft.com/office/drawing/2014/main" val="3075191374"/>
                  </a:ext>
                </a:extLst>
              </a:tr>
              <a:tr h="0">
                <a:tc>
                  <a:txBody>
                    <a:bodyPr/>
                    <a:lstStyle/>
                    <a:p>
                      <a:pPr>
                        <a:lnSpc>
                          <a:spcPct val="115000"/>
                        </a:lnSpc>
                        <a:spcAft>
                          <a:spcPts val="1000"/>
                        </a:spcAft>
                        <a:tabLst>
                          <a:tab pos="628650" algn="l"/>
                        </a:tabLst>
                      </a:pPr>
                      <a:r>
                        <a:rPr lang="en-GB" sz="1800" b="1" dirty="0">
                          <a:solidFill>
                            <a:schemeClr val="tx1"/>
                          </a:solidFill>
                          <a:effectLst/>
                          <a:latin typeface="Arial" panose="020B0604020202020204" pitchFamily="34" charset="0"/>
                          <a:ea typeface="Calibri" panose="020F0502020204030204" pitchFamily="34" charset="0"/>
                          <a:cs typeface="Times New Roman" panose="02020603050405020304" pitchFamily="18" charset="0"/>
                        </a:rPr>
                        <a:t>Ancient civilisations observed and recorded lunar and solar events in different ways.</a:t>
                      </a:r>
                      <a:endParaRPr lang="en-GB" sz="1800" b="1"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accent1">
                        <a:lumMod val="20000"/>
                        <a:lumOff val="80000"/>
                      </a:schemeClr>
                    </a:solidFill>
                  </a:tcPr>
                </a:tc>
                <a:tc>
                  <a:txBody>
                    <a:bodyPr/>
                    <a:lstStyle/>
                    <a:p>
                      <a:pPr>
                        <a:lnSpc>
                          <a:spcPct val="115000"/>
                        </a:lnSpc>
                        <a:spcAft>
                          <a:spcPts val="1000"/>
                        </a:spcAft>
                        <a:tabLst>
                          <a:tab pos="628650" algn="l"/>
                        </a:tabLst>
                      </a:pPr>
                      <a:r>
                        <a:rPr lang="en-GB" sz="3200" dirty="0">
                          <a:solidFill>
                            <a:schemeClr val="tx1"/>
                          </a:solidFill>
                          <a:effectLst/>
                        </a:rPr>
                        <a:t> </a:t>
                      </a:r>
                      <a:r>
                        <a:rPr lang="en-GB" sz="2800" dirty="0">
                          <a:solidFill>
                            <a:schemeClr val="tx1"/>
                          </a:solidFill>
                          <a:effectLst/>
                          <a:sym typeface="Wingdings" panose="05000000000000000000" pitchFamily="2" charset="2"/>
                        </a:rPr>
                        <a:t></a:t>
                      </a:r>
                      <a:endParaRPr lang="en-GB" sz="28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accent1">
                        <a:lumMod val="20000"/>
                        <a:lumOff val="80000"/>
                      </a:schemeClr>
                    </a:solidFill>
                  </a:tcPr>
                </a:tc>
                <a:tc>
                  <a:txBody>
                    <a:bodyPr/>
                    <a:lstStyle/>
                    <a:p>
                      <a:pPr>
                        <a:lnSpc>
                          <a:spcPct val="115000"/>
                        </a:lnSpc>
                        <a:spcAft>
                          <a:spcPts val="1000"/>
                        </a:spcAft>
                        <a:tabLst>
                          <a:tab pos="628650" algn="l"/>
                        </a:tabLst>
                      </a:pPr>
                      <a:r>
                        <a:rPr lang="en-GB" sz="1800" b="1" dirty="0">
                          <a:solidFill>
                            <a:schemeClr val="tx1"/>
                          </a:solidFill>
                          <a:effectLst/>
                        </a:rPr>
                        <a:t> </a:t>
                      </a:r>
                      <a:endParaRPr lang="en-GB" sz="1600" b="1"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accent1">
                        <a:lumMod val="20000"/>
                        <a:lumOff val="80000"/>
                      </a:schemeClr>
                    </a:solidFill>
                  </a:tcPr>
                </a:tc>
                <a:extLst>
                  <a:ext uri="{0D108BD9-81ED-4DB2-BD59-A6C34878D82A}">
                    <a16:rowId xmlns:a16="http://schemas.microsoft.com/office/drawing/2014/main" val="3388100041"/>
                  </a:ext>
                </a:extLst>
              </a:tr>
            </a:tbl>
          </a:graphicData>
        </a:graphic>
      </p:graphicFrame>
    </p:spTree>
    <p:extLst>
      <p:ext uri="{BB962C8B-B14F-4D97-AF65-F5344CB8AC3E}">
        <p14:creationId xmlns:p14="http://schemas.microsoft.com/office/powerpoint/2010/main" val="354371184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3</a:t>
            </a:r>
          </a:p>
        </p:txBody>
      </p:sp>
      <p:graphicFrame>
        <p:nvGraphicFramePr>
          <p:cNvPr id="4" name="Table 3"/>
          <p:cNvGraphicFramePr>
            <a:graphicFrameLocks noGrp="1"/>
          </p:cNvGraphicFramePr>
          <p:nvPr>
            <p:extLst>
              <p:ext uri="{D42A27DB-BD31-4B8C-83A1-F6EECF244321}">
                <p14:modId xmlns:p14="http://schemas.microsoft.com/office/powerpoint/2010/main" val="2211782864"/>
              </p:ext>
            </p:extLst>
          </p:nvPr>
        </p:nvGraphicFramePr>
        <p:xfrm>
          <a:off x="677334" y="1657684"/>
          <a:ext cx="9320462" cy="4262443"/>
        </p:xfrm>
        <a:graphic>
          <a:graphicData uri="http://schemas.openxmlformats.org/drawingml/2006/table">
            <a:tbl>
              <a:tblPr firstRow="1" firstCol="1" bandRow="1">
                <a:tableStyleId>{5C22544A-7EE6-4342-B048-85BDC9FD1C3A}</a:tableStyleId>
              </a:tblPr>
              <a:tblGrid>
                <a:gridCol w="5830170">
                  <a:extLst>
                    <a:ext uri="{9D8B030D-6E8A-4147-A177-3AD203B41FA5}">
                      <a16:colId xmlns:a16="http://schemas.microsoft.com/office/drawing/2014/main" val="81009749"/>
                    </a:ext>
                  </a:extLst>
                </a:gridCol>
                <a:gridCol w="747241">
                  <a:extLst>
                    <a:ext uri="{9D8B030D-6E8A-4147-A177-3AD203B41FA5}">
                      <a16:colId xmlns:a16="http://schemas.microsoft.com/office/drawing/2014/main" val="2217770972"/>
                    </a:ext>
                  </a:extLst>
                </a:gridCol>
                <a:gridCol w="2743051">
                  <a:extLst>
                    <a:ext uri="{9D8B030D-6E8A-4147-A177-3AD203B41FA5}">
                      <a16:colId xmlns:a16="http://schemas.microsoft.com/office/drawing/2014/main" val="2168675605"/>
                    </a:ext>
                  </a:extLst>
                </a:gridCol>
              </a:tblGrid>
              <a:tr h="1486569">
                <a:tc>
                  <a:txBody>
                    <a:bodyPr/>
                    <a:lstStyle/>
                    <a:p>
                      <a:pPr>
                        <a:lnSpc>
                          <a:spcPct val="115000"/>
                        </a:lnSpc>
                        <a:spcAft>
                          <a:spcPts val="0"/>
                        </a:spcAft>
                        <a:tabLst>
                          <a:tab pos="628650" algn="l"/>
                        </a:tabLst>
                      </a:pPr>
                      <a:r>
                        <a:rPr lang="en-GB" sz="2000" dirty="0">
                          <a:solidFill>
                            <a:schemeClr val="tx1"/>
                          </a:solidFill>
                          <a:effectLst/>
                        </a:rPr>
                        <a:t>Sentence</a:t>
                      </a:r>
                      <a:endParaRPr lang="en-GB" sz="18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accent1">
                        <a:lumMod val="20000"/>
                        <a:lumOff val="80000"/>
                      </a:schemeClr>
                    </a:solidFill>
                  </a:tcPr>
                </a:tc>
                <a:tc>
                  <a:txBody>
                    <a:bodyPr/>
                    <a:lstStyle/>
                    <a:p>
                      <a:pPr>
                        <a:lnSpc>
                          <a:spcPct val="115000"/>
                        </a:lnSpc>
                        <a:spcAft>
                          <a:spcPts val="0"/>
                        </a:spcAft>
                        <a:tabLst>
                          <a:tab pos="628650" algn="l"/>
                        </a:tabLst>
                      </a:pPr>
                      <a:r>
                        <a:rPr lang="en-GB" sz="2000" dirty="0">
                          <a:solidFill>
                            <a:schemeClr val="tx1"/>
                          </a:solidFill>
                          <a:effectLst/>
                          <a:sym typeface="Wingdings" panose="05000000000000000000" pitchFamily="2" charset="2"/>
                        </a:rPr>
                        <a:t></a:t>
                      </a:r>
                      <a:r>
                        <a:rPr lang="en-GB" sz="2000" dirty="0">
                          <a:solidFill>
                            <a:schemeClr val="tx1"/>
                          </a:solidFill>
                          <a:effectLst/>
                        </a:rPr>
                        <a:t>/ </a:t>
                      </a:r>
                      <a:r>
                        <a:rPr lang="en-GB" sz="2000" dirty="0">
                          <a:solidFill>
                            <a:schemeClr val="tx1"/>
                          </a:solidFill>
                          <a:effectLst/>
                          <a:sym typeface="Wingdings" panose="05000000000000000000" pitchFamily="2" charset="2"/>
                        </a:rPr>
                        <a:t></a:t>
                      </a:r>
                      <a:endParaRPr lang="en-GB" sz="1800" dirty="0">
                        <a:solidFill>
                          <a:schemeClr val="tx1"/>
                        </a:solidFill>
                        <a:effectLst/>
                      </a:endParaRPr>
                    </a:p>
                    <a:p>
                      <a:pPr>
                        <a:lnSpc>
                          <a:spcPct val="115000"/>
                        </a:lnSpc>
                        <a:spcAft>
                          <a:spcPts val="0"/>
                        </a:spcAft>
                        <a:tabLst>
                          <a:tab pos="628650" algn="l"/>
                        </a:tabLst>
                      </a:pPr>
                      <a:r>
                        <a:rPr lang="en-GB" sz="2000" dirty="0">
                          <a:solidFill>
                            <a:schemeClr val="tx1"/>
                          </a:solidFill>
                          <a:effectLst/>
                        </a:rPr>
                        <a:t> </a:t>
                      </a:r>
                      <a:endParaRPr lang="en-GB" sz="18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accent1">
                        <a:lumMod val="20000"/>
                        <a:lumOff val="80000"/>
                      </a:schemeClr>
                    </a:solidFill>
                  </a:tcPr>
                </a:tc>
                <a:tc>
                  <a:txBody>
                    <a:bodyPr/>
                    <a:lstStyle/>
                    <a:p>
                      <a:pPr>
                        <a:lnSpc>
                          <a:spcPct val="115000"/>
                        </a:lnSpc>
                        <a:spcAft>
                          <a:spcPts val="0"/>
                        </a:spcAft>
                        <a:tabLst>
                          <a:tab pos="628650" algn="l"/>
                        </a:tabLst>
                      </a:pPr>
                      <a:r>
                        <a:rPr lang="en-GB" sz="2000" dirty="0">
                          <a:solidFill>
                            <a:schemeClr val="tx1"/>
                          </a:solidFill>
                          <a:effectLst/>
                        </a:rPr>
                        <a:t>For </a:t>
                      </a:r>
                      <a:r>
                        <a:rPr lang="en-GB" sz="2000" dirty="0">
                          <a:solidFill>
                            <a:schemeClr val="tx1"/>
                          </a:solidFill>
                          <a:effectLst/>
                          <a:sym typeface="Wingdings" panose="05000000000000000000" pitchFamily="2" charset="2"/>
                        </a:rPr>
                        <a:t></a:t>
                      </a:r>
                      <a:r>
                        <a:rPr lang="en-GB" sz="2000" dirty="0">
                          <a:solidFill>
                            <a:schemeClr val="tx1"/>
                          </a:solidFill>
                          <a:effectLst/>
                        </a:rPr>
                        <a:t> are they?:</a:t>
                      </a:r>
                      <a:endParaRPr lang="en-GB" sz="1800" dirty="0">
                        <a:solidFill>
                          <a:schemeClr val="tx1"/>
                        </a:solidFill>
                        <a:effectLst/>
                      </a:endParaRPr>
                    </a:p>
                    <a:p>
                      <a:pPr marL="342900" lvl="0" indent="-342900">
                        <a:lnSpc>
                          <a:spcPct val="115000"/>
                        </a:lnSpc>
                        <a:spcAft>
                          <a:spcPts val="0"/>
                        </a:spcAft>
                        <a:buFont typeface="Symbol" panose="05050102010706020507" pitchFamily="18" charset="2"/>
                        <a:buChar char=""/>
                        <a:tabLst>
                          <a:tab pos="628650" algn="l"/>
                        </a:tabLst>
                      </a:pPr>
                      <a:r>
                        <a:rPr lang="en-GB" sz="2000" dirty="0">
                          <a:solidFill>
                            <a:schemeClr val="tx1"/>
                          </a:solidFill>
                          <a:effectLst/>
                        </a:rPr>
                        <a:t>Too specific</a:t>
                      </a:r>
                      <a:endParaRPr lang="en-GB" sz="1800" dirty="0">
                        <a:solidFill>
                          <a:schemeClr val="tx1"/>
                        </a:solidFill>
                        <a:effectLst/>
                      </a:endParaRPr>
                    </a:p>
                    <a:p>
                      <a:pPr marL="342900" lvl="0" indent="-342900">
                        <a:lnSpc>
                          <a:spcPct val="115000"/>
                        </a:lnSpc>
                        <a:spcAft>
                          <a:spcPts val="0"/>
                        </a:spcAft>
                        <a:buFont typeface="Symbol" panose="05050102010706020507" pitchFamily="18" charset="2"/>
                        <a:buChar char=""/>
                        <a:tabLst>
                          <a:tab pos="628650" algn="l"/>
                        </a:tabLst>
                      </a:pPr>
                      <a:r>
                        <a:rPr lang="en-GB" sz="2000" dirty="0">
                          <a:solidFill>
                            <a:schemeClr val="tx1"/>
                          </a:solidFill>
                          <a:effectLst/>
                        </a:rPr>
                        <a:t>Too general</a:t>
                      </a:r>
                      <a:endParaRPr lang="en-GB" sz="1800" dirty="0">
                        <a:solidFill>
                          <a:schemeClr val="tx1"/>
                        </a:solidFill>
                        <a:effectLst/>
                      </a:endParaRPr>
                    </a:p>
                    <a:p>
                      <a:pPr marL="342900" lvl="0" indent="-342900">
                        <a:lnSpc>
                          <a:spcPct val="115000"/>
                        </a:lnSpc>
                        <a:spcAft>
                          <a:spcPts val="0"/>
                        </a:spcAft>
                        <a:buFont typeface="Symbol" panose="05050102010706020507" pitchFamily="18" charset="2"/>
                        <a:buChar char=""/>
                        <a:tabLst>
                          <a:tab pos="628650" algn="l"/>
                        </a:tabLst>
                      </a:pPr>
                      <a:r>
                        <a:rPr lang="en-GB" sz="2000" dirty="0">
                          <a:solidFill>
                            <a:schemeClr val="tx1"/>
                          </a:solidFill>
                          <a:effectLst/>
                        </a:rPr>
                        <a:t>Incomplete</a:t>
                      </a:r>
                      <a:endParaRPr lang="en-GB" sz="18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accent1">
                        <a:lumMod val="20000"/>
                        <a:lumOff val="80000"/>
                      </a:schemeClr>
                    </a:solidFill>
                  </a:tcPr>
                </a:tc>
                <a:extLst>
                  <a:ext uri="{0D108BD9-81ED-4DB2-BD59-A6C34878D82A}">
                    <a16:rowId xmlns:a16="http://schemas.microsoft.com/office/drawing/2014/main" val="1957104656"/>
                  </a:ext>
                </a:extLst>
              </a:tr>
              <a:tr h="762409">
                <a:tc>
                  <a:txBody>
                    <a:bodyPr/>
                    <a:lstStyle/>
                    <a:p>
                      <a:pPr>
                        <a:lnSpc>
                          <a:spcPct val="115000"/>
                        </a:lnSpc>
                        <a:spcAft>
                          <a:spcPts val="1000"/>
                        </a:spcAft>
                        <a:tabLst>
                          <a:tab pos="628650" algn="l"/>
                        </a:tabLst>
                      </a:pPr>
                      <a:r>
                        <a:rPr lang="en-GB" sz="1800" b="1" kern="1200" dirty="0">
                          <a:solidFill>
                            <a:schemeClr val="tx1"/>
                          </a:solidFill>
                          <a:effectLst/>
                          <a:latin typeface="+mn-lt"/>
                          <a:ea typeface="+mn-ea"/>
                          <a:cs typeface="+mn-cs"/>
                        </a:rPr>
                        <a:t>It is difficult to know which foods are safe due to the prevalence of bacteria in some products.</a:t>
                      </a:r>
                      <a:endParaRPr lang="en-GB" sz="1800" b="1" dirty="0">
                        <a:solidFill>
                          <a:schemeClr val="tx1"/>
                        </a:solidFill>
                        <a:effectLst/>
                        <a:latin typeface="+mn-lt"/>
                        <a:ea typeface="Calibri" panose="020F0502020204030204" pitchFamily="34" charset="0"/>
                        <a:cs typeface="Times New Roman" panose="02020603050405020304" pitchFamily="18" charset="0"/>
                      </a:endParaRPr>
                    </a:p>
                  </a:txBody>
                  <a:tcPr marL="68580" marR="68580" marT="0" marB="0">
                    <a:solidFill>
                      <a:schemeClr val="accent1">
                        <a:lumMod val="20000"/>
                        <a:lumOff val="80000"/>
                      </a:schemeClr>
                    </a:solidFill>
                  </a:tcPr>
                </a:tc>
                <a:tc>
                  <a:txBody>
                    <a:bodyPr/>
                    <a:lstStyle/>
                    <a:p>
                      <a:pPr marL="0" marR="0" lvl="0" indent="0" algn="l" defTabSz="457200" rtl="0" eaLnBrk="1" fontAlgn="auto" latinLnBrk="0" hangingPunct="1">
                        <a:lnSpc>
                          <a:spcPct val="115000"/>
                        </a:lnSpc>
                        <a:spcBef>
                          <a:spcPts val="0"/>
                        </a:spcBef>
                        <a:spcAft>
                          <a:spcPts val="1000"/>
                        </a:spcAft>
                        <a:buClrTx/>
                        <a:buSzTx/>
                        <a:buFontTx/>
                        <a:buNone/>
                        <a:tabLst>
                          <a:tab pos="628650" algn="l"/>
                        </a:tabLst>
                        <a:defRPr/>
                      </a:pPr>
                      <a:r>
                        <a:rPr lang="en-GB" sz="3200" dirty="0">
                          <a:solidFill>
                            <a:schemeClr val="tx1"/>
                          </a:solidFill>
                          <a:effectLst/>
                        </a:rPr>
                        <a:t> </a:t>
                      </a:r>
                      <a:r>
                        <a:rPr lang="en-GB" sz="2800" dirty="0">
                          <a:solidFill>
                            <a:schemeClr val="tx1"/>
                          </a:solidFill>
                          <a:effectLst/>
                          <a:sym typeface="Wingdings" panose="05000000000000000000" pitchFamily="2" charset="2"/>
                        </a:rPr>
                        <a:t></a:t>
                      </a:r>
                      <a:endParaRPr lang="en-GB" sz="28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accent1">
                        <a:lumMod val="20000"/>
                        <a:lumOff val="80000"/>
                      </a:schemeClr>
                    </a:solidFill>
                  </a:tcPr>
                </a:tc>
                <a:tc>
                  <a:txBody>
                    <a:bodyPr/>
                    <a:lstStyle/>
                    <a:p>
                      <a:pPr>
                        <a:lnSpc>
                          <a:spcPct val="115000"/>
                        </a:lnSpc>
                        <a:spcAft>
                          <a:spcPts val="1000"/>
                        </a:spcAft>
                        <a:tabLst>
                          <a:tab pos="628650" algn="l"/>
                        </a:tabLst>
                      </a:pPr>
                      <a:r>
                        <a:rPr lang="en-GB" sz="1800" b="1" dirty="0">
                          <a:solidFill>
                            <a:schemeClr val="tx1"/>
                          </a:solidFill>
                          <a:effectLst/>
                        </a:rPr>
                        <a:t> </a:t>
                      </a:r>
                      <a:endParaRPr lang="en-GB" sz="1600" b="1"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accent1">
                        <a:lumMod val="20000"/>
                        <a:lumOff val="80000"/>
                      </a:schemeClr>
                    </a:solidFill>
                  </a:tcPr>
                </a:tc>
                <a:extLst>
                  <a:ext uri="{0D108BD9-81ED-4DB2-BD59-A6C34878D82A}">
                    <a16:rowId xmlns:a16="http://schemas.microsoft.com/office/drawing/2014/main" val="3754308940"/>
                  </a:ext>
                </a:extLst>
              </a:tr>
              <a:tr h="650501">
                <a:tc>
                  <a:txBody>
                    <a:bodyPr/>
                    <a:lstStyle/>
                    <a:p>
                      <a:pPr>
                        <a:lnSpc>
                          <a:spcPct val="115000"/>
                        </a:lnSpc>
                        <a:spcAft>
                          <a:spcPts val="1000"/>
                        </a:spcAft>
                        <a:tabLst>
                          <a:tab pos="628650" algn="l"/>
                        </a:tabLst>
                      </a:pPr>
                      <a:r>
                        <a:rPr lang="en-GB" sz="1800" b="1" kern="1200" dirty="0">
                          <a:solidFill>
                            <a:schemeClr val="tx1"/>
                          </a:solidFill>
                          <a:effectLst/>
                          <a:latin typeface="+mn-lt"/>
                          <a:ea typeface="+mn-ea"/>
                          <a:cs typeface="+mn-cs"/>
                        </a:rPr>
                        <a:t>In some large ocean fish, there are high levels of mercury.</a:t>
                      </a:r>
                      <a:endParaRPr lang="en-GB" sz="1800" b="1" dirty="0">
                        <a:solidFill>
                          <a:schemeClr val="tx1"/>
                        </a:solidFill>
                        <a:effectLst/>
                        <a:latin typeface="+mn-lt"/>
                        <a:ea typeface="Calibri" panose="020F0502020204030204" pitchFamily="34" charset="0"/>
                        <a:cs typeface="Times New Roman" panose="02020603050405020304" pitchFamily="18" charset="0"/>
                      </a:endParaRPr>
                    </a:p>
                  </a:txBody>
                  <a:tcPr marL="68580" marR="68580" marT="0" marB="0">
                    <a:solidFill>
                      <a:schemeClr val="accent1">
                        <a:lumMod val="20000"/>
                        <a:lumOff val="80000"/>
                      </a:schemeClr>
                    </a:solidFill>
                  </a:tcPr>
                </a:tc>
                <a:tc>
                  <a:txBody>
                    <a:bodyPr/>
                    <a:lstStyle/>
                    <a:p>
                      <a:pPr>
                        <a:lnSpc>
                          <a:spcPct val="115000"/>
                        </a:lnSpc>
                        <a:spcAft>
                          <a:spcPts val="1000"/>
                        </a:spcAft>
                        <a:tabLst>
                          <a:tab pos="628650" algn="l"/>
                        </a:tabLst>
                      </a:pPr>
                      <a:r>
                        <a:rPr lang="en-GB" sz="3200" dirty="0">
                          <a:solidFill>
                            <a:schemeClr val="tx1"/>
                          </a:solidFill>
                          <a:effectLst/>
                        </a:rPr>
                        <a:t> </a:t>
                      </a:r>
                      <a:r>
                        <a:rPr lang="en-GB" sz="2800" dirty="0">
                          <a:solidFill>
                            <a:schemeClr val="tx1"/>
                          </a:solidFill>
                          <a:effectLst/>
                          <a:sym typeface="Wingdings" panose="05000000000000000000" pitchFamily="2" charset="2"/>
                        </a:rPr>
                        <a:t></a:t>
                      </a:r>
                      <a:endParaRPr lang="en-GB" sz="28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accent1">
                        <a:lumMod val="20000"/>
                        <a:lumOff val="80000"/>
                      </a:schemeClr>
                    </a:solidFill>
                  </a:tcPr>
                </a:tc>
                <a:tc>
                  <a:txBody>
                    <a:bodyPr/>
                    <a:lstStyle/>
                    <a:p>
                      <a:pPr>
                        <a:lnSpc>
                          <a:spcPct val="115000"/>
                        </a:lnSpc>
                        <a:spcAft>
                          <a:spcPts val="1000"/>
                        </a:spcAft>
                        <a:tabLst>
                          <a:tab pos="628650" algn="l"/>
                        </a:tabLst>
                      </a:pPr>
                      <a:r>
                        <a:rPr lang="en-GB" sz="1800" b="1" dirty="0">
                          <a:solidFill>
                            <a:schemeClr val="tx1"/>
                          </a:solidFill>
                          <a:effectLst/>
                        </a:rPr>
                        <a:t>Too</a:t>
                      </a:r>
                      <a:r>
                        <a:rPr lang="en-GB" sz="1800" b="1" baseline="0" dirty="0">
                          <a:solidFill>
                            <a:schemeClr val="tx1"/>
                          </a:solidFill>
                          <a:effectLst/>
                        </a:rPr>
                        <a:t> specific</a:t>
                      </a:r>
                      <a:endParaRPr lang="en-GB" sz="1600" b="1"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accent1">
                        <a:lumMod val="20000"/>
                        <a:lumOff val="80000"/>
                      </a:schemeClr>
                    </a:solidFill>
                  </a:tcPr>
                </a:tc>
                <a:extLst>
                  <a:ext uri="{0D108BD9-81ED-4DB2-BD59-A6C34878D82A}">
                    <a16:rowId xmlns:a16="http://schemas.microsoft.com/office/drawing/2014/main" val="292997260"/>
                  </a:ext>
                </a:extLst>
              </a:tr>
              <a:tr h="762409">
                <a:tc>
                  <a:txBody>
                    <a:bodyPr/>
                    <a:lstStyle/>
                    <a:p>
                      <a:pPr>
                        <a:lnSpc>
                          <a:spcPct val="115000"/>
                        </a:lnSpc>
                        <a:spcAft>
                          <a:spcPts val="1000"/>
                        </a:spcAft>
                        <a:tabLst>
                          <a:tab pos="628650" algn="l"/>
                        </a:tabLst>
                      </a:pPr>
                      <a:r>
                        <a:rPr lang="en-GB" sz="1800" b="1" kern="1200" dirty="0">
                          <a:solidFill>
                            <a:schemeClr val="tx1"/>
                          </a:solidFill>
                          <a:effectLst/>
                          <a:latin typeface="+mn-lt"/>
                          <a:ea typeface="+mn-ea"/>
                          <a:cs typeface="+mn-cs"/>
                        </a:rPr>
                        <a:t>Undercooked chicken and hamburgers may carry E.coli bacteria</a:t>
                      </a:r>
                      <a:endParaRPr lang="en-GB" sz="1800" b="1" dirty="0">
                        <a:solidFill>
                          <a:schemeClr val="tx1"/>
                        </a:solidFill>
                        <a:effectLst/>
                        <a:latin typeface="+mn-lt"/>
                        <a:ea typeface="Calibri" panose="020F0502020204030204" pitchFamily="34" charset="0"/>
                        <a:cs typeface="Times New Roman" panose="02020603050405020304" pitchFamily="18" charset="0"/>
                      </a:endParaRPr>
                    </a:p>
                  </a:txBody>
                  <a:tcPr marL="68580" marR="68580" marT="0" marB="0">
                    <a:solidFill>
                      <a:schemeClr val="accent1">
                        <a:lumMod val="20000"/>
                        <a:lumOff val="80000"/>
                      </a:schemeClr>
                    </a:solidFill>
                  </a:tcPr>
                </a:tc>
                <a:tc>
                  <a:txBody>
                    <a:bodyPr/>
                    <a:lstStyle/>
                    <a:p>
                      <a:pPr marL="0" marR="0" lvl="0" indent="0" algn="l" defTabSz="457200" rtl="0" eaLnBrk="1" fontAlgn="auto" latinLnBrk="0" hangingPunct="1">
                        <a:lnSpc>
                          <a:spcPct val="115000"/>
                        </a:lnSpc>
                        <a:spcBef>
                          <a:spcPts val="0"/>
                        </a:spcBef>
                        <a:spcAft>
                          <a:spcPts val="1000"/>
                        </a:spcAft>
                        <a:buClrTx/>
                        <a:buSzTx/>
                        <a:buFontTx/>
                        <a:buNone/>
                        <a:tabLst>
                          <a:tab pos="628650" algn="l"/>
                        </a:tabLst>
                        <a:defRPr/>
                      </a:pPr>
                      <a:r>
                        <a:rPr lang="en-GB" sz="3200" dirty="0">
                          <a:solidFill>
                            <a:schemeClr val="tx1"/>
                          </a:solidFill>
                          <a:effectLst/>
                        </a:rPr>
                        <a:t> </a:t>
                      </a:r>
                      <a:r>
                        <a:rPr lang="en-GB" sz="2800" dirty="0">
                          <a:solidFill>
                            <a:schemeClr val="tx1"/>
                          </a:solidFill>
                          <a:effectLst/>
                          <a:sym typeface="Wingdings" panose="05000000000000000000" pitchFamily="2" charset="2"/>
                        </a:rPr>
                        <a:t></a:t>
                      </a:r>
                      <a:endParaRPr lang="en-GB" sz="28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accent1">
                        <a:lumMod val="20000"/>
                        <a:lumOff val="80000"/>
                      </a:schemeClr>
                    </a:solidFill>
                  </a:tcPr>
                </a:tc>
                <a:tc>
                  <a:txBody>
                    <a:bodyPr/>
                    <a:lstStyle/>
                    <a:p>
                      <a:pPr>
                        <a:lnSpc>
                          <a:spcPct val="115000"/>
                        </a:lnSpc>
                        <a:spcAft>
                          <a:spcPts val="1000"/>
                        </a:spcAft>
                        <a:tabLst>
                          <a:tab pos="628650" algn="l"/>
                        </a:tabLst>
                      </a:pPr>
                      <a:r>
                        <a:rPr lang="en-GB" sz="1800" b="1" dirty="0">
                          <a:solidFill>
                            <a:schemeClr val="tx1"/>
                          </a:solidFill>
                          <a:effectLst/>
                        </a:rPr>
                        <a:t>Too</a:t>
                      </a:r>
                      <a:r>
                        <a:rPr lang="en-GB" sz="1800" b="1" baseline="0" dirty="0">
                          <a:solidFill>
                            <a:schemeClr val="tx1"/>
                          </a:solidFill>
                          <a:effectLst/>
                        </a:rPr>
                        <a:t> specific</a:t>
                      </a:r>
                      <a:endParaRPr lang="en-GB" sz="1600" b="1"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accent1">
                        <a:lumMod val="20000"/>
                        <a:lumOff val="80000"/>
                      </a:schemeClr>
                    </a:solidFill>
                  </a:tcPr>
                </a:tc>
                <a:extLst>
                  <a:ext uri="{0D108BD9-81ED-4DB2-BD59-A6C34878D82A}">
                    <a16:rowId xmlns:a16="http://schemas.microsoft.com/office/drawing/2014/main" val="3075191374"/>
                  </a:ext>
                </a:extLst>
              </a:tr>
              <a:tr h="600555">
                <a:tc>
                  <a:txBody>
                    <a:bodyPr/>
                    <a:lstStyle/>
                    <a:p>
                      <a:pPr>
                        <a:lnSpc>
                          <a:spcPct val="115000"/>
                        </a:lnSpc>
                        <a:spcAft>
                          <a:spcPts val="1000"/>
                        </a:spcAft>
                        <a:tabLst>
                          <a:tab pos="628650" algn="l"/>
                        </a:tabLst>
                      </a:pPr>
                      <a:r>
                        <a:rPr lang="en-GB" sz="1800" b="1" dirty="0">
                          <a:solidFill>
                            <a:schemeClr val="tx1"/>
                          </a:solidFill>
                          <a:effectLst/>
                          <a:latin typeface="+mn-lt"/>
                          <a:ea typeface="Calibri" panose="020F0502020204030204" pitchFamily="34" charset="0"/>
                          <a:cs typeface="Times New Roman" panose="02020603050405020304" pitchFamily="18" charset="0"/>
                        </a:rPr>
                        <a:t>Food</a:t>
                      </a:r>
                      <a:r>
                        <a:rPr lang="en-GB" sz="1800" b="1" baseline="0" dirty="0">
                          <a:solidFill>
                            <a:schemeClr val="tx1"/>
                          </a:solidFill>
                          <a:effectLst/>
                          <a:latin typeface="+mn-lt"/>
                          <a:ea typeface="Calibri" panose="020F0502020204030204" pitchFamily="34" charset="0"/>
                          <a:cs typeface="Times New Roman" panose="02020603050405020304" pitchFamily="18" charset="0"/>
                        </a:rPr>
                        <a:t> safety is an important issue.</a:t>
                      </a:r>
                      <a:endParaRPr lang="en-GB" sz="1800" b="1" dirty="0">
                        <a:solidFill>
                          <a:schemeClr val="tx1"/>
                        </a:solidFill>
                        <a:effectLst/>
                        <a:latin typeface="+mn-lt"/>
                        <a:ea typeface="Calibri" panose="020F0502020204030204" pitchFamily="34" charset="0"/>
                        <a:cs typeface="Times New Roman" panose="02020603050405020304" pitchFamily="18" charset="0"/>
                      </a:endParaRPr>
                    </a:p>
                  </a:txBody>
                  <a:tcPr marL="68580" marR="68580" marT="0" marB="0">
                    <a:solidFill>
                      <a:schemeClr val="accent1">
                        <a:lumMod val="20000"/>
                        <a:lumOff val="80000"/>
                      </a:schemeClr>
                    </a:solidFill>
                  </a:tcPr>
                </a:tc>
                <a:tc>
                  <a:txBody>
                    <a:bodyPr/>
                    <a:lstStyle/>
                    <a:p>
                      <a:pPr marL="0" marR="0" lvl="0" indent="0" algn="l" defTabSz="457200" rtl="0" eaLnBrk="1" fontAlgn="auto" latinLnBrk="0" hangingPunct="1">
                        <a:lnSpc>
                          <a:spcPct val="115000"/>
                        </a:lnSpc>
                        <a:spcBef>
                          <a:spcPts val="0"/>
                        </a:spcBef>
                        <a:spcAft>
                          <a:spcPts val="1000"/>
                        </a:spcAft>
                        <a:buClrTx/>
                        <a:buSzTx/>
                        <a:buFontTx/>
                        <a:buNone/>
                        <a:tabLst>
                          <a:tab pos="628650" algn="l"/>
                        </a:tabLst>
                        <a:defRPr/>
                      </a:pPr>
                      <a:r>
                        <a:rPr lang="en-GB" sz="3200" dirty="0">
                          <a:solidFill>
                            <a:schemeClr val="tx1"/>
                          </a:solidFill>
                          <a:effectLst/>
                        </a:rPr>
                        <a:t> </a:t>
                      </a:r>
                      <a:r>
                        <a:rPr lang="en-GB" sz="2800" dirty="0">
                          <a:solidFill>
                            <a:schemeClr val="tx1"/>
                          </a:solidFill>
                          <a:effectLst/>
                          <a:sym typeface="Wingdings" panose="05000000000000000000" pitchFamily="2" charset="2"/>
                        </a:rPr>
                        <a:t></a:t>
                      </a:r>
                      <a:endParaRPr lang="en-GB" sz="28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accent1">
                        <a:lumMod val="20000"/>
                        <a:lumOff val="80000"/>
                      </a:schemeClr>
                    </a:solidFill>
                  </a:tcPr>
                </a:tc>
                <a:tc>
                  <a:txBody>
                    <a:bodyPr/>
                    <a:lstStyle/>
                    <a:p>
                      <a:pPr>
                        <a:lnSpc>
                          <a:spcPct val="115000"/>
                        </a:lnSpc>
                        <a:spcAft>
                          <a:spcPts val="1000"/>
                        </a:spcAft>
                        <a:tabLst>
                          <a:tab pos="628650" algn="l"/>
                        </a:tabLst>
                      </a:pPr>
                      <a:r>
                        <a:rPr lang="en-GB" sz="1800" b="1" dirty="0">
                          <a:solidFill>
                            <a:schemeClr val="tx1"/>
                          </a:solidFill>
                          <a:effectLst/>
                        </a:rPr>
                        <a:t>Too general</a:t>
                      </a:r>
                      <a:endParaRPr lang="en-GB" sz="1600" b="1"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accent1">
                        <a:lumMod val="20000"/>
                        <a:lumOff val="80000"/>
                      </a:schemeClr>
                    </a:solidFill>
                  </a:tcPr>
                </a:tc>
                <a:extLst>
                  <a:ext uri="{0D108BD9-81ED-4DB2-BD59-A6C34878D82A}">
                    <a16:rowId xmlns:a16="http://schemas.microsoft.com/office/drawing/2014/main" val="3388100041"/>
                  </a:ext>
                </a:extLst>
              </a:tr>
            </a:tbl>
          </a:graphicData>
        </a:graphic>
      </p:graphicFrame>
    </p:spTree>
    <p:extLst>
      <p:ext uri="{BB962C8B-B14F-4D97-AF65-F5344CB8AC3E}">
        <p14:creationId xmlns:p14="http://schemas.microsoft.com/office/powerpoint/2010/main" val="413739342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4.</a:t>
            </a:r>
          </a:p>
        </p:txBody>
      </p:sp>
      <p:graphicFrame>
        <p:nvGraphicFramePr>
          <p:cNvPr id="4" name="Table 3"/>
          <p:cNvGraphicFramePr>
            <a:graphicFrameLocks noGrp="1"/>
          </p:cNvGraphicFramePr>
          <p:nvPr>
            <p:extLst>
              <p:ext uri="{D42A27DB-BD31-4B8C-83A1-F6EECF244321}">
                <p14:modId xmlns:p14="http://schemas.microsoft.com/office/powerpoint/2010/main" val="618123686"/>
              </p:ext>
            </p:extLst>
          </p:nvPr>
        </p:nvGraphicFramePr>
        <p:xfrm>
          <a:off x="677334" y="1657684"/>
          <a:ext cx="9320462" cy="4713826"/>
        </p:xfrm>
        <a:graphic>
          <a:graphicData uri="http://schemas.openxmlformats.org/drawingml/2006/table">
            <a:tbl>
              <a:tblPr firstRow="1" firstCol="1" bandRow="1">
                <a:tableStyleId>{5C22544A-7EE6-4342-B048-85BDC9FD1C3A}</a:tableStyleId>
              </a:tblPr>
              <a:tblGrid>
                <a:gridCol w="5830170">
                  <a:extLst>
                    <a:ext uri="{9D8B030D-6E8A-4147-A177-3AD203B41FA5}">
                      <a16:colId xmlns:a16="http://schemas.microsoft.com/office/drawing/2014/main" val="81009749"/>
                    </a:ext>
                  </a:extLst>
                </a:gridCol>
                <a:gridCol w="747241">
                  <a:extLst>
                    <a:ext uri="{9D8B030D-6E8A-4147-A177-3AD203B41FA5}">
                      <a16:colId xmlns:a16="http://schemas.microsoft.com/office/drawing/2014/main" val="2217770972"/>
                    </a:ext>
                  </a:extLst>
                </a:gridCol>
                <a:gridCol w="2743051">
                  <a:extLst>
                    <a:ext uri="{9D8B030D-6E8A-4147-A177-3AD203B41FA5}">
                      <a16:colId xmlns:a16="http://schemas.microsoft.com/office/drawing/2014/main" val="2168675605"/>
                    </a:ext>
                  </a:extLst>
                </a:gridCol>
              </a:tblGrid>
              <a:tr h="1486569">
                <a:tc>
                  <a:txBody>
                    <a:bodyPr/>
                    <a:lstStyle/>
                    <a:p>
                      <a:pPr>
                        <a:lnSpc>
                          <a:spcPct val="115000"/>
                        </a:lnSpc>
                        <a:spcAft>
                          <a:spcPts val="0"/>
                        </a:spcAft>
                        <a:tabLst>
                          <a:tab pos="628650" algn="l"/>
                        </a:tabLst>
                      </a:pPr>
                      <a:r>
                        <a:rPr lang="en-GB" sz="2000" dirty="0">
                          <a:solidFill>
                            <a:schemeClr val="tx1"/>
                          </a:solidFill>
                          <a:effectLst/>
                        </a:rPr>
                        <a:t>Sentence</a:t>
                      </a:r>
                      <a:endParaRPr lang="en-GB" sz="18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accent1">
                        <a:lumMod val="20000"/>
                        <a:lumOff val="80000"/>
                      </a:schemeClr>
                    </a:solidFill>
                  </a:tcPr>
                </a:tc>
                <a:tc>
                  <a:txBody>
                    <a:bodyPr/>
                    <a:lstStyle/>
                    <a:p>
                      <a:pPr>
                        <a:lnSpc>
                          <a:spcPct val="115000"/>
                        </a:lnSpc>
                        <a:spcAft>
                          <a:spcPts val="0"/>
                        </a:spcAft>
                        <a:tabLst>
                          <a:tab pos="628650" algn="l"/>
                        </a:tabLst>
                      </a:pPr>
                      <a:r>
                        <a:rPr lang="en-GB" sz="2000" dirty="0">
                          <a:solidFill>
                            <a:schemeClr val="tx1"/>
                          </a:solidFill>
                          <a:effectLst/>
                          <a:sym typeface="Wingdings" panose="05000000000000000000" pitchFamily="2" charset="2"/>
                        </a:rPr>
                        <a:t></a:t>
                      </a:r>
                      <a:r>
                        <a:rPr lang="en-GB" sz="2000" dirty="0">
                          <a:solidFill>
                            <a:schemeClr val="tx1"/>
                          </a:solidFill>
                          <a:effectLst/>
                        </a:rPr>
                        <a:t>/ </a:t>
                      </a:r>
                      <a:r>
                        <a:rPr lang="en-GB" sz="2000" dirty="0">
                          <a:solidFill>
                            <a:schemeClr val="tx1"/>
                          </a:solidFill>
                          <a:effectLst/>
                          <a:sym typeface="Wingdings" panose="05000000000000000000" pitchFamily="2" charset="2"/>
                        </a:rPr>
                        <a:t></a:t>
                      </a:r>
                      <a:endParaRPr lang="en-GB" sz="1800" dirty="0">
                        <a:solidFill>
                          <a:schemeClr val="tx1"/>
                        </a:solidFill>
                        <a:effectLst/>
                      </a:endParaRPr>
                    </a:p>
                    <a:p>
                      <a:pPr>
                        <a:lnSpc>
                          <a:spcPct val="115000"/>
                        </a:lnSpc>
                        <a:spcAft>
                          <a:spcPts val="0"/>
                        </a:spcAft>
                        <a:tabLst>
                          <a:tab pos="628650" algn="l"/>
                        </a:tabLst>
                      </a:pPr>
                      <a:r>
                        <a:rPr lang="en-GB" sz="2000" dirty="0">
                          <a:solidFill>
                            <a:schemeClr val="tx1"/>
                          </a:solidFill>
                          <a:effectLst/>
                        </a:rPr>
                        <a:t> </a:t>
                      </a:r>
                      <a:endParaRPr lang="en-GB" sz="18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accent1">
                        <a:lumMod val="20000"/>
                        <a:lumOff val="80000"/>
                      </a:schemeClr>
                    </a:solidFill>
                  </a:tcPr>
                </a:tc>
                <a:tc>
                  <a:txBody>
                    <a:bodyPr/>
                    <a:lstStyle/>
                    <a:p>
                      <a:pPr>
                        <a:lnSpc>
                          <a:spcPct val="115000"/>
                        </a:lnSpc>
                        <a:spcAft>
                          <a:spcPts val="0"/>
                        </a:spcAft>
                        <a:tabLst>
                          <a:tab pos="628650" algn="l"/>
                        </a:tabLst>
                      </a:pPr>
                      <a:r>
                        <a:rPr lang="en-GB" sz="2000" dirty="0">
                          <a:solidFill>
                            <a:schemeClr val="tx1"/>
                          </a:solidFill>
                          <a:effectLst/>
                        </a:rPr>
                        <a:t>For </a:t>
                      </a:r>
                      <a:r>
                        <a:rPr lang="en-GB" sz="2000" dirty="0">
                          <a:solidFill>
                            <a:schemeClr val="tx1"/>
                          </a:solidFill>
                          <a:effectLst/>
                          <a:sym typeface="Wingdings" panose="05000000000000000000" pitchFamily="2" charset="2"/>
                        </a:rPr>
                        <a:t></a:t>
                      </a:r>
                      <a:r>
                        <a:rPr lang="en-GB" sz="2000" dirty="0">
                          <a:solidFill>
                            <a:schemeClr val="tx1"/>
                          </a:solidFill>
                          <a:effectLst/>
                        </a:rPr>
                        <a:t> are they?:</a:t>
                      </a:r>
                      <a:endParaRPr lang="en-GB" sz="1800" dirty="0">
                        <a:solidFill>
                          <a:schemeClr val="tx1"/>
                        </a:solidFill>
                        <a:effectLst/>
                      </a:endParaRPr>
                    </a:p>
                    <a:p>
                      <a:pPr marL="342900" lvl="0" indent="-342900">
                        <a:lnSpc>
                          <a:spcPct val="115000"/>
                        </a:lnSpc>
                        <a:spcAft>
                          <a:spcPts val="0"/>
                        </a:spcAft>
                        <a:buFont typeface="Symbol" panose="05050102010706020507" pitchFamily="18" charset="2"/>
                        <a:buChar char=""/>
                        <a:tabLst>
                          <a:tab pos="628650" algn="l"/>
                        </a:tabLst>
                      </a:pPr>
                      <a:r>
                        <a:rPr lang="en-GB" sz="2000" dirty="0">
                          <a:solidFill>
                            <a:schemeClr val="tx1"/>
                          </a:solidFill>
                          <a:effectLst/>
                        </a:rPr>
                        <a:t>Too specific</a:t>
                      </a:r>
                      <a:endParaRPr lang="en-GB" sz="1800" dirty="0">
                        <a:solidFill>
                          <a:schemeClr val="tx1"/>
                        </a:solidFill>
                        <a:effectLst/>
                      </a:endParaRPr>
                    </a:p>
                    <a:p>
                      <a:pPr marL="342900" lvl="0" indent="-342900">
                        <a:lnSpc>
                          <a:spcPct val="115000"/>
                        </a:lnSpc>
                        <a:spcAft>
                          <a:spcPts val="0"/>
                        </a:spcAft>
                        <a:buFont typeface="Symbol" panose="05050102010706020507" pitchFamily="18" charset="2"/>
                        <a:buChar char=""/>
                        <a:tabLst>
                          <a:tab pos="628650" algn="l"/>
                        </a:tabLst>
                      </a:pPr>
                      <a:r>
                        <a:rPr lang="en-GB" sz="2000" dirty="0">
                          <a:solidFill>
                            <a:schemeClr val="tx1"/>
                          </a:solidFill>
                          <a:effectLst/>
                        </a:rPr>
                        <a:t>Too general</a:t>
                      </a:r>
                      <a:endParaRPr lang="en-GB" sz="1800" dirty="0">
                        <a:solidFill>
                          <a:schemeClr val="tx1"/>
                        </a:solidFill>
                        <a:effectLst/>
                      </a:endParaRPr>
                    </a:p>
                    <a:p>
                      <a:pPr marL="342900" lvl="0" indent="-342900">
                        <a:lnSpc>
                          <a:spcPct val="115000"/>
                        </a:lnSpc>
                        <a:spcAft>
                          <a:spcPts val="0"/>
                        </a:spcAft>
                        <a:buFont typeface="Symbol" panose="05050102010706020507" pitchFamily="18" charset="2"/>
                        <a:buChar char=""/>
                        <a:tabLst>
                          <a:tab pos="628650" algn="l"/>
                        </a:tabLst>
                      </a:pPr>
                      <a:r>
                        <a:rPr lang="en-GB" sz="2000" dirty="0">
                          <a:solidFill>
                            <a:schemeClr val="tx1"/>
                          </a:solidFill>
                          <a:effectLst/>
                        </a:rPr>
                        <a:t>Incomplete</a:t>
                      </a:r>
                      <a:endParaRPr lang="en-GB" sz="18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accent1">
                        <a:lumMod val="20000"/>
                        <a:lumOff val="80000"/>
                      </a:schemeClr>
                    </a:solidFill>
                  </a:tcPr>
                </a:tc>
                <a:extLst>
                  <a:ext uri="{0D108BD9-81ED-4DB2-BD59-A6C34878D82A}">
                    <a16:rowId xmlns:a16="http://schemas.microsoft.com/office/drawing/2014/main" val="1957104656"/>
                  </a:ext>
                </a:extLst>
              </a:tr>
              <a:tr h="762409">
                <a:tc>
                  <a:txBody>
                    <a:bodyPr/>
                    <a:lstStyle/>
                    <a:p>
                      <a:pPr>
                        <a:lnSpc>
                          <a:spcPct val="115000"/>
                        </a:lnSpc>
                        <a:spcAft>
                          <a:spcPts val="1000"/>
                        </a:spcAft>
                        <a:tabLst>
                          <a:tab pos="628650" algn="l"/>
                        </a:tabLst>
                      </a:pPr>
                      <a:r>
                        <a:rPr lang="en-GB" sz="1800" b="1" kern="1200" dirty="0">
                          <a:solidFill>
                            <a:schemeClr val="tx1"/>
                          </a:solidFill>
                          <a:effectLst/>
                          <a:latin typeface="+mn-lt"/>
                          <a:ea typeface="+mn-ea"/>
                          <a:cs typeface="+mn-cs"/>
                        </a:rPr>
                        <a:t>Hybrid automobiles more economical to operate than gasoline-powered cars,</a:t>
                      </a:r>
                      <a:endParaRPr lang="en-GB" sz="1800" b="1" dirty="0">
                        <a:solidFill>
                          <a:schemeClr val="tx1"/>
                        </a:solidFill>
                        <a:effectLst/>
                        <a:latin typeface="+mn-lt"/>
                        <a:ea typeface="Calibri" panose="020F0502020204030204" pitchFamily="34" charset="0"/>
                        <a:cs typeface="Times New Roman" panose="02020603050405020304" pitchFamily="18" charset="0"/>
                      </a:endParaRPr>
                    </a:p>
                  </a:txBody>
                  <a:tcPr marL="68580" marR="68580" marT="0" marB="0">
                    <a:solidFill>
                      <a:schemeClr val="accent1">
                        <a:lumMod val="20000"/>
                        <a:lumOff val="80000"/>
                      </a:schemeClr>
                    </a:solidFill>
                  </a:tcPr>
                </a:tc>
                <a:tc>
                  <a:txBody>
                    <a:bodyPr/>
                    <a:lstStyle/>
                    <a:p>
                      <a:pPr marL="0" marR="0" lvl="0" indent="0" algn="l" defTabSz="457200" rtl="0" eaLnBrk="1" fontAlgn="auto" latinLnBrk="0" hangingPunct="1">
                        <a:lnSpc>
                          <a:spcPct val="115000"/>
                        </a:lnSpc>
                        <a:spcBef>
                          <a:spcPts val="0"/>
                        </a:spcBef>
                        <a:spcAft>
                          <a:spcPts val="1000"/>
                        </a:spcAft>
                        <a:buClrTx/>
                        <a:buSzTx/>
                        <a:buFontTx/>
                        <a:buNone/>
                        <a:tabLst>
                          <a:tab pos="628650" algn="l"/>
                        </a:tabLst>
                        <a:defRPr/>
                      </a:pPr>
                      <a:r>
                        <a:rPr lang="en-GB" sz="3200" dirty="0">
                          <a:solidFill>
                            <a:schemeClr val="tx1"/>
                          </a:solidFill>
                          <a:effectLst/>
                        </a:rPr>
                        <a:t> </a:t>
                      </a:r>
                      <a:r>
                        <a:rPr lang="en-GB" sz="2800" dirty="0">
                          <a:solidFill>
                            <a:schemeClr val="tx1"/>
                          </a:solidFill>
                          <a:effectLst/>
                          <a:sym typeface="Wingdings" panose="05000000000000000000" pitchFamily="2" charset="2"/>
                        </a:rPr>
                        <a:t></a:t>
                      </a:r>
                      <a:endParaRPr lang="en-GB" sz="28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accent1">
                        <a:lumMod val="20000"/>
                        <a:lumOff val="80000"/>
                      </a:schemeClr>
                    </a:solidFill>
                  </a:tcPr>
                </a:tc>
                <a:tc>
                  <a:txBody>
                    <a:bodyPr/>
                    <a:lstStyle/>
                    <a:p>
                      <a:pPr>
                        <a:lnSpc>
                          <a:spcPct val="115000"/>
                        </a:lnSpc>
                        <a:spcAft>
                          <a:spcPts val="1000"/>
                        </a:spcAft>
                        <a:tabLst>
                          <a:tab pos="628650" algn="l"/>
                        </a:tabLst>
                      </a:pPr>
                      <a:r>
                        <a:rPr lang="en-GB" sz="1800" b="1" dirty="0">
                          <a:solidFill>
                            <a:schemeClr val="tx1"/>
                          </a:solidFill>
                          <a:effectLst/>
                        </a:rPr>
                        <a:t> Incomplete</a:t>
                      </a:r>
                      <a:endParaRPr lang="en-GB" sz="1600" b="1"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accent1">
                        <a:lumMod val="20000"/>
                        <a:lumOff val="80000"/>
                      </a:schemeClr>
                    </a:solidFill>
                  </a:tcPr>
                </a:tc>
                <a:extLst>
                  <a:ext uri="{0D108BD9-81ED-4DB2-BD59-A6C34878D82A}">
                    <a16:rowId xmlns:a16="http://schemas.microsoft.com/office/drawing/2014/main" val="3754308940"/>
                  </a:ext>
                </a:extLst>
              </a:tr>
              <a:tr h="650501">
                <a:tc>
                  <a:txBody>
                    <a:bodyPr/>
                    <a:lstStyle/>
                    <a:p>
                      <a:pPr>
                        <a:lnSpc>
                          <a:spcPct val="115000"/>
                        </a:lnSpc>
                        <a:spcAft>
                          <a:spcPts val="1000"/>
                        </a:spcAft>
                        <a:tabLst>
                          <a:tab pos="628650" algn="l"/>
                        </a:tabLst>
                      </a:pPr>
                      <a:r>
                        <a:rPr lang="en-GB" sz="1800" b="1" kern="1200" dirty="0">
                          <a:solidFill>
                            <a:schemeClr val="tx1"/>
                          </a:solidFill>
                          <a:effectLst/>
                          <a:latin typeface="+mn-lt"/>
                          <a:ea typeface="+mn-ea"/>
                          <a:cs typeface="+mn-cs"/>
                        </a:rPr>
                        <a:t>The new hybrid automobiles are very popular.</a:t>
                      </a:r>
                      <a:endParaRPr lang="en-GB" sz="1800" b="1" dirty="0">
                        <a:solidFill>
                          <a:schemeClr val="tx1"/>
                        </a:solidFill>
                        <a:effectLst/>
                        <a:latin typeface="+mn-lt"/>
                        <a:ea typeface="Calibri" panose="020F0502020204030204" pitchFamily="34" charset="0"/>
                        <a:cs typeface="Times New Roman" panose="02020603050405020304" pitchFamily="18" charset="0"/>
                      </a:endParaRPr>
                    </a:p>
                  </a:txBody>
                  <a:tcPr marL="68580" marR="68580" marT="0" marB="0">
                    <a:solidFill>
                      <a:schemeClr val="accent1">
                        <a:lumMod val="20000"/>
                        <a:lumOff val="80000"/>
                      </a:schemeClr>
                    </a:solidFill>
                  </a:tcPr>
                </a:tc>
                <a:tc>
                  <a:txBody>
                    <a:bodyPr/>
                    <a:lstStyle/>
                    <a:p>
                      <a:pPr>
                        <a:lnSpc>
                          <a:spcPct val="115000"/>
                        </a:lnSpc>
                        <a:spcAft>
                          <a:spcPts val="1000"/>
                        </a:spcAft>
                        <a:tabLst>
                          <a:tab pos="628650" algn="l"/>
                        </a:tabLst>
                      </a:pPr>
                      <a:r>
                        <a:rPr lang="en-GB" sz="3200" dirty="0">
                          <a:solidFill>
                            <a:schemeClr val="tx1"/>
                          </a:solidFill>
                          <a:effectLst/>
                        </a:rPr>
                        <a:t> </a:t>
                      </a:r>
                      <a:r>
                        <a:rPr lang="en-GB" sz="2800" dirty="0">
                          <a:solidFill>
                            <a:schemeClr val="tx1"/>
                          </a:solidFill>
                          <a:effectLst/>
                          <a:sym typeface="Wingdings" panose="05000000000000000000" pitchFamily="2" charset="2"/>
                        </a:rPr>
                        <a:t></a:t>
                      </a:r>
                      <a:endParaRPr lang="en-GB" sz="28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accent1">
                        <a:lumMod val="20000"/>
                        <a:lumOff val="80000"/>
                      </a:schemeClr>
                    </a:solidFill>
                  </a:tcPr>
                </a:tc>
                <a:tc>
                  <a:txBody>
                    <a:bodyPr/>
                    <a:lstStyle/>
                    <a:p>
                      <a:pPr>
                        <a:lnSpc>
                          <a:spcPct val="115000"/>
                        </a:lnSpc>
                        <a:spcAft>
                          <a:spcPts val="1000"/>
                        </a:spcAft>
                        <a:tabLst>
                          <a:tab pos="628650" algn="l"/>
                        </a:tabLst>
                      </a:pPr>
                      <a:r>
                        <a:rPr lang="en-GB" sz="1800" b="1" dirty="0">
                          <a:solidFill>
                            <a:schemeClr val="tx1"/>
                          </a:solidFill>
                          <a:effectLst/>
                        </a:rPr>
                        <a:t>Too</a:t>
                      </a:r>
                      <a:r>
                        <a:rPr lang="en-GB" sz="1800" b="1" baseline="0" dirty="0">
                          <a:solidFill>
                            <a:schemeClr val="tx1"/>
                          </a:solidFill>
                          <a:effectLst/>
                        </a:rPr>
                        <a:t> general</a:t>
                      </a:r>
                      <a:endParaRPr lang="en-GB" sz="1600" b="1"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accent1">
                        <a:lumMod val="20000"/>
                        <a:lumOff val="80000"/>
                      </a:schemeClr>
                    </a:solidFill>
                  </a:tcPr>
                </a:tc>
                <a:extLst>
                  <a:ext uri="{0D108BD9-81ED-4DB2-BD59-A6C34878D82A}">
                    <a16:rowId xmlns:a16="http://schemas.microsoft.com/office/drawing/2014/main" val="292997260"/>
                  </a:ext>
                </a:extLst>
              </a:tr>
              <a:tr h="1201953">
                <a:tc>
                  <a:txBody>
                    <a:bodyPr/>
                    <a:lstStyle/>
                    <a:p>
                      <a:pPr>
                        <a:lnSpc>
                          <a:spcPct val="115000"/>
                        </a:lnSpc>
                        <a:spcAft>
                          <a:spcPts val="1000"/>
                        </a:spcAft>
                        <a:tabLst>
                          <a:tab pos="628650" algn="l"/>
                        </a:tabLst>
                      </a:pPr>
                      <a:r>
                        <a:rPr lang="en-GB" sz="1800" b="1" kern="1200" dirty="0">
                          <a:solidFill>
                            <a:schemeClr val="tx1"/>
                          </a:solidFill>
                          <a:effectLst/>
                          <a:latin typeface="+mn-lt"/>
                          <a:ea typeface="+mn-ea"/>
                          <a:cs typeface="+mn-cs"/>
                        </a:rPr>
                        <a:t>Hybrid cars have good fuel economy because a computer under the hood decides to run the electric motor, the small gasoline engine, or the two together.</a:t>
                      </a:r>
                      <a:endParaRPr lang="en-GB" sz="1800" b="1" dirty="0">
                        <a:solidFill>
                          <a:schemeClr val="tx1"/>
                        </a:solidFill>
                        <a:effectLst/>
                        <a:latin typeface="+mn-lt"/>
                        <a:ea typeface="Calibri" panose="020F0502020204030204" pitchFamily="34" charset="0"/>
                        <a:cs typeface="Times New Roman" panose="02020603050405020304" pitchFamily="18" charset="0"/>
                      </a:endParaRPr>
                    </a:p>
                  </a:txBody>
                  <a:tcPr marL="68580" marR="68580" marT="0" marB="0">
                    <a:solidFill>
                      <a:schemeClr val="accent1">
                        <a:lumMod val="20000"/>
                        <a:lumOff val="80000"/>
                      </a:schemeClr>
                    </a:solidFill>
                  </a:tcPr>
                </a:tc>
                <a:tc>
                  <a:txBody>
                    <a:bodyPr/>
                    <a:lstStyle/>
                    <a:p>
                      <a:pPr marL="0" marR="0" lvl="0" indent="0" algn="l" defTabSz="457200" rtl="0" eaLnBrk="1" fontAlgn="auto" latinLnBrk="0" hangingPunct="1">
                        <a:lnSpc>
                          <a:spcPct val="115000"/>
                        </a:lnSpc>
                        <a:spcBef>
                          <a:spcPts val="0"/>
                        </a:spcBef>
                        <a:spcAft>
                          <a:spcPts val="1000"/>
                        </a:spcAft>
                        <a:buClrTx/>
                        <a:buSzTx/>
                        <a:buFontTx/>
                        <a:buNone/>
                        <a:tabLst>
                          <a:tab pos="628650" algn="l"/>
                        </a:tabLst>
                        <a:defRPr/>
                      </a:pPr>
                      <a:r>
                        <a:rPr lang="en-GB" sz="3200" dirty="0">
                          <a:solidFill>
                            <a:schemeClr val="tx1"/>
                          </a:solidFill>
                          <a:effectLst/>
                        </a:rPr>
                        <a:t> </a:t>
                      </a:r>
                      <a:r>
                        <a:rPr lang="en-GB" sz="2800" dirty="0">
                          <a:solidFill>
                            <a:schemeClr val="tx1"/>
                          </a:solidFill>
                          <a:effectLst/>
                          <a:sym typeface="Wingdings" panose="05000000000000000000" pitchFamily="2" charset="2"/>
                        </a:rPr>
                        <a:t></a:t>
                      </a:r>
                      <a:endParaRPr lang="en-GB" sz="28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accent1">
                        <a:lumMod val="20000"/>
                        <a:lumOff val="80000"/>
                      </a:schemeClr>
                    </a:solidFill>
                  </a:tcPr>
                </a:tc>
                <a:tc>
                  <a:txBody>
                    <a:bodyPr/>
                    <a:lstStyle/>
                    <a:p>
                      <a:pPr>
                        <a:lnSpc>
                          <a:spcPct val="115000"/>
                        </a:lnSpc>
                        <a:spcAft>
                          <a:spcPts val="1000"/>
                        </a:spcAft>
                        <a:tabLst>
                          <a:tab pos="628650" algn="l"/>
                        </a:tabLst>
                      </a:pPr>
                      <a:r>
                        <a:rPr lang="en-GB" sz="1800" b="1" dirty="0">
                          <a:solidFill>
                            <a:schemeClr val="tx1"/>
                          </a:solidFill>
                          <a:effectLst/>
                        </a:rPr>
                        <a:t>Too</a:t>
                      </a:r>
                      <a:r>
                        <a:rPr lang="en-GB" sz="1800" b="1" baseline="0" dirty="0">
                          <a:solidFill>
                            <a:schemeClr val="tx1"/>
                          </a:solidFill>
                          <a:effectLst/>
                        </a:rPr>
                        <a:t> specific</a:t>
                      </a:r>
                      <a:endParaRPr lang="en-GB" sz="1600" b="1"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accent1">
                        <a:lumMod val="20000"/>
                        <a:lumOff val="80000"/>
                      </a:schemeClr>
                    </a:solidFill>
                  </a:tcPr>
                </a:tc>
                <a:extLst>
                  <a:ext uri="{0D108BD9-81ED-4DB2-BD59-A6C34878D82A}">
                    <a16:rowId xmlns:a16="http://schemas.microsoft.com/office/drawing/2014/main" val="3075191374"/>
                  </a:ext>
                </a:extLst>
              </a:tr>
              <a:tr h="600555">
                <a:tc>
                  <a:txBody>
                    <a:bodyPr/>
                    <a:lstStyle/>
                    <a:p>
                      <a:pPr>
                        <a:lnSpc>
                          <a:spcPct val="115000"/>
                        </a:lnSpc>
                        <a:spcAft>
                          <a:spcPts val="1000"/>
                        </a:spcAft>
                        <a:tabLst>
                          <a:tab pos="628650" algn="l"/>
                        </a:tabLst>
                      </a:pPr>
                      <a:r>
                        <a:rPr lang="en-GB" sz="1800" b="1" kern="1200" dirty="0">
                          <a:solidFill>
                            <a:schemeClr val="tx1"/>
                          </a:solidFill>
                          <a:effectLst/>
                          <a:latin typeface="+mn-lt"/>
                          <a:ea typeface="+mn-ea"/>
                          <a:cs typeface="+mn-cs"/>
                        </a:rPr>
                        <a:t>The new hybrid automobiles are popular because of their fuel economy.</a:t>
                      </a:r>
                      <a:endParaRPr lang="en-GB" sz="1800" b="1" dirty="0">
                        <a:solidFill>
                          <a:schemeClr val="tx1"/>
                        </a:solidFill>
                        <a:effectLst/>
                        <a:latin typeface="+mn-lt"/>
                        <a:ea typeface="Calibri" panose="020F0502020204030204" pitchFamily="34" charset="0"/>
                        <a:cs typeface="Times New Roman" panose="02020603050405020304" pitchFamily="18" charset="0"/>
                      </a:endParaRPr>
                    </a:p>
                  </a:txBody>
                  <a:tcPr marL="68580" marR="68580" marT="0" marB="0">
                    <a:solidFill>
                      <a:schemeClr val="accent1">
                        <a:lumMod val="20000"/>
                        <a:lumOff val="80000"/>
                      </a:schemeClr>
                    </a:solidFill>
                  </a:tcPr>
                </a:tc>
                <a:tc>
                  <a:txBody>
                    <a:bodyPr/>
                    <a:lstStyle/>
                    <a:p>
                      <a:pPr marL="0" marR="0" lvl="0" indent="0" algn="l" defTabSz="457200" rtl="0" eaLnBrk="1" fontAlgn="auto" latinLnBrk="0" hangingPunct="1">
                        <a:lnSpc>
                          <a:spcPct val="115000"/>
                        </a:lnSpc>
                        <a:spcBef>
                          <a:spcPts val="0"/>
                        </a:spcBef>
                        <a:spcAft>
                          <a:spcPts val="1000"/>
                        </a:spcAft>
                        <a:buClrTx/>
                        <a:buSzTx/>
                        <a:buFontTx/>
                        <a:buNone/>
                        <a:tabLst>
                          <a:tab pos="628650" algn="l"/>
                        </a:tabLst>
                        <a:defRPr/>
                      </a:pPr>
                      <a:r>
                        <a:rPr lang="en-GB" sz="3200" dirty="0">
                          <a:solidFill>
                            <a:schemeClr val="tx1"/>
                          </a:solidFill>
                          <a:effectLst/>
                        </a:rPr>
                        <a:t> </a:t>
                      </a:r>
                      <a:r>
                        <a:rPr lang="en-GB" sz="2800" dirty="0">
                          <a:solidFill>
                            <a:schemeClr val="tx1"/>
                          </a:solidFill>
                          <a:effectLst/>
                          <a:sym typeface="Wingdings" panose="05000000000000000000" pitchFamily="2" charset="2"/>
                        </a:rPr>
                        <a:t></a:t>
                      </a:r>
                      <a:endParaRPr lang="en-GB" sz="28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accent1">
                        <a:lumMod val="20000"/>
                        <a:lumOff val="80000"/>
                      </a:schemeClr>
                    </a:solidFill>
                  </a:tcPr>
                </a:tc>
                <a:tc>
                  <a:txBody>
                    <a:bodyPr/>
                    <a:lstStyle/>
                    <a:p>
                      <a:pPr>
                        <a:lnSpc>
                          <a:spcPct val="115000"/>
                        </a:lnSpc>
                        <a:spcAft>
                          <a:spcPts val="1000"/>
                        </a:spcAft>
                        <a:tabLst>
                          <a:tab pos="628650" algn="l"/>
                        </a:tabLst>
                      </a:pPr>
                      <a:endParaRPr lang="en-GB" sz="1600" b="1"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accent1">
                        <a:lumMod val="20000"/>
                        <a:lumOff val="80000"/>
                      </a:schemeClr>
                    </a:solidFill>
                  </a:tcPr>
                </a:tc>
                <a:extLst>
                  <a:ext uri="{0D108BD9-81ED-4DB2-BD59-A6C34878D82A}">
                    <a16:rowId xmlns:a16="http://schemas.microsoft.com/office/drawing/2014/main" val="3388100041"/>
                  </a:ext>
                </a:extLst>
              </a:tr>
            </a:tbl>
          </a:graphicData>
        </a:graphic>
      </p:graphicFrame>
    </p:spTree>
    <p:extLst>
      <p:ext uri="{BB962C8B-B14F-4D97-AF65-F5344CB8AC3E}">
        <p14:creationId xmlns:p14="http://schemas.microsoft.com/office/powerpoint/2010/main" val="405705850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895639"/>
          </a:xfrm>
        </p:spPr>
        <p:txBody>
          <a:bodyPr/>
          <a:lstStyle/>
          <a:p>
            <a:r>
              <a:rPr lang="en-GB" dirty="0">
                <a:solidFill>
                  <a:srgbClr val="C00000"/>
                </a:solidFill>
              </a:rPr>
              <a:t>Topic and Controlling Ideas</a:t>
            </a:r>
          </a:p>
        </p:txBody>
      </p:sp>
      <p:sp>
        <p:nvSpPr>
          <p:cNvPr id="3" name="Text Placeholder 2"/>
          <p:cNvSpPr>
            <a:spLocks noGrp="1"/>
          </p:cNvSpPr>
          <p:nvPr>
            <p:ph type="body" idx="1"/>
          </p:nvPr>
        </p:nvSpPr>
        <p:spPr>
          <a:xfrm>
            <a:off x="677334" y="1459832"/>
            <a:ext cx="8921076" cy="4822162"/>
          </a:xfrm>
        </p:spPr>
        <p:txBody>
          <a:bodyPr>
            <a:noAutofit/>
          </a:bodyPr>
          <a:lstStyle/>
          <a:p>
            <a:r>
              <a:rPr lang="en-GB" sz="2400" b="1" dirty="0">
                <a:solidFill>
                  <a:srgbClr val="002060"/>
                </a:solidFill>
                <a:latin typeface="Arial" panose="020B0604020202020204" pitchFamily="34" charset="0"/>
                <a:cs typeface="Arial" panose="020B0604020202020204" pitchFamily="34" charset="0"/>
              </a:rPr>
              <a:t>The internet </a:t>
            </a:r>
            <a:r>
              <a:rPr lang="en-GB" sz="2400" dirty="0">
                <a:solidFill>
                  <a:srgbClr val="002060"/>
                </a:solidFill>
                <a:latin typeface="Arial" panose="020B0604020202020204" pitchFamily="34" charset="0"/>
                <a:cs typeface="Arial" panose="020B0604020202020204" pitchFamily="34" charset="0"/>
              </a:rPr>
              <a:t>has </a:t>
            </a:r>
            <a:r>
              <a:rPr lang="en-GB" sz="2400" i="1" dirty="0">
                <a:solidFill>
                  <a:srgbClr val="002060"/>
                </a:solidFill>
                <a:latin typeface="Arial" panose="020B0604020202020204" pitchFamily="34" charset="0"/>
                <a:cs typeface="Arial" panose="020B0604020202020204" pitchFamily="34" charset="0"/>
              </a:rPr>
              <a:t>changed the way that students do research</a:t>
            </a:r>
            <a:r>
              <a:rPr lang="en-GB" sz="2400" dirty="0">
                <a:solidFill>
                  <a:srgbClr val="002060"/>
                </a:solidFill>
                <a:latin typeface="Arial" panose="020B0604020202020204" pitchFamily="34" charset="0"/>
                <a:cs typeface="Arial" panose="020B0604020202020204" pitchFamily="34" charset="0"/>
              </a:rPr>
              <a:t>.</a:t>
            </a:r>
          </a:p>
          <a:p>
            <a:r>
              <a:rPr lang="en-GB" sz="2400" b="1" dirty="0">
                <a:solidFill>
                  <a:srgbClr val="002060"/>
                </a:solidFill>
                <a:latin typeface="Arial" panose="020B0604020202020204" pitchFamily="34" charset="0"/>
                <a:cs typeface="Arial" panose="020B0604020202020204" pitchFamily="34" charset="0"/>
              </a:rPr>
              <a:t>Running</a:t>
            </a:r>
            <a:r>
              <a:rPr lang="en-GB" sz="2400" dirty="0">
                <a:solidFill>
                  <a:srgbClr val="002060"/>
                </a:solidFill>
                <a:latin typeface="Arial" panose="020B0604020202020204" pitchFamily="34" charset="0"/>
                <a:cs typeface="Arial" panose="020B0604020202020204" pitchFamily="34" charset="0"/>
              </a:rPr>
              <a:t> provides </a:t>
            </a:r>
            <a:r>
              <a:rPr lang="en-GB" sz="2400" i="1" dirty="0">
                <a:solidFill>
                  <a:srgbClr val="002060"/>
                </a:solidFill>
                <a:latin typeface="Arial" panose="020B0604020202020204" pitchFamily="34" charset="0"/>
                <a:cs typeface="Arial" panose="020B0604020202020204" pitchFamily="34" charset="0"/>
              </a:rPr>
              <a:t>many benefits for physical health</a:t>
            </a:r>
            <a:r>
              <a:rPr lang="en-GB" sz="2400" dirty="0">
                <a:solidFill>
                  <a:srgbClr val="002060"/>
                </a:solidFill>
                <a:latin typeface="Arial" panose="020B0604020202020204" pitchFamily="34" charset="0"/>
                <a:cs typeface="Arial" panose="020B0604020202020204" pitchFamily="34" charset="0"/>
              </a:rPr>
              <a:t>.</a:t>
            </a:r>
          </a:p>
          <a:p>
            <a:pPr marL="0" indent="0">
              <a:buNone/>
            </a:pPr>
            <a:r>
              <a:rPr lang="en-GB" sz="2400" b="1" dirty="0">
                <a:solidFill>
                  <a:srgbClr val="002060"/>
                </a:solidFill>
                <a:latin typeface="Arial" panose="020B0604020202020204" pitchFamily="34" charset="0"/>
                <a:cs typeface="Arial" panose="020B0604020202020204" pitchFamily="34" charset="0"/>
              </a:rPr>
              <a:t>Topic = bold</a:t>
            </a:r>
            <a:r>
              <a:rPr lang="en-GB" sz="2400" dirty="0">
                <a:solidFill>
                  <a:srgbClr val="002060"/>
                </a:solidFill>
                <a:latin typeface="Arial" panose="020B0604020202020204" pitchFamily="34" charset="0"/>
                <a:cs typeface="Arial" panose="020B0604020202020204" pitchFamily="34" charset="0"/>
              </a:rPr>
              <a:t>; </a:t>
            </a:r>
            <a:r>
              <a:rPr lang="en-GB" sz="2400" i="1" dirty="0">
                <a:solidFill>
                  <a:srgbClr val="002060"/>
                </a:solidFill>
                <a:latin typeface="Arial" panose="020B0604020202020204" pitchFamily="34" charset="0"/>
                <a:cs typeface="Arial" panose="020B0604020202020204" pitchFamily="34" charset="0"/>
              </a:rPr>
              <a:t>controlling idea = italics</a:t>
            </a:r>
          </a:p>
          <a:p>
            <a:pPr marL="0" indent="0">
              <a:buNone/>
            </a:pPr>
            <a:endParaRPr lang="en-GB" sz="2400" i="1" dirty="0">
              <a:solidFill>
                <a:srgbClr val="002060"/>
              </a:solidFill>
              <a:latin typeface="Arial" panose="020B0604020202020204" pitchFamily="34" charset="0"/>
              <a:cs typeface="Arial" panose="020B0604020202020204" pitchFamily="34" charset="0"/>
            </a:endParaRPr>
          </a:p>
          <a:p>
            <a:pPr marL="0" indent="0">
              <a:buNone/>
            </a:pPr>
            <a:r>
              <a:rPr lang="en-GB" sz="2400" u="sng" dirty="0">
                <a:solidFill>
                  <a:srgbClr val="002060"/>
                </a:solidFill>
                <a:latin typeface="Arial" panose="020B0604020202020204" pitchFamily="34" charset="0"/>
                <a:cs typeface="Arial" panose="020B0604020202020204" pitchFamily="34" charset="0"/>
              </a:rPr>
              <a:t>Topic</a:t>
            </a:r>
            <a:r>
              <a:rPr lang="en-GB" sz="2400" dirty="0">
                <a:solidFill>
                  <a:srgbClr val="002060"/>
                </a:solidFill>
                <a:latin typeface="Arial" panose="020B0604020202020204" pitchFamily="34" charset="0"/>
                <a:cs typeface="Arial" panose="020B0604020202020204" pitchFamily="34" charset="0"/>
              </a:rPr>
              <a:t> = what the paragraph is about (general)</a:t>
            </a:r>
          </a:p>
          <a:p>
            <a:pPr marL="0" indent="0">
              <a:buNone/>
            </a:pPr>
            <a:r>
              <a:rPr lang="en-GB" sz="2400" u="sng" dirty="0">
                <a:solidFill>
                  <a:srgbClr val="002060"/>
                </a:solidFill>
                <a:latin typeface="Arial" panose="020B0604020202020204" pitchFamily="34" charset="0"/>
                <a:cs typeface="Arial" panose="020B0604020202020204" pitchFamily="34" charset="0"/>
              </a:rPr>
              <a:t>Controlling idea </a:t>
            </a:r>
            <a:r>
              <a:rPr lang="en-GB" sz="2400" dirty="0">
                <a:solidFill>
                  <a:srgbClr val="002060"/>
                </a:solidFill>
                <a:latin typeface="Arial" panose="020B0604020202020204" pitchFamily="34" charset="0"/>
                <a:cs typeface="Arial" panose="020B0604020202020204" pitchFamily="34" charset="0"/>
              </a:rPr>
              <a:t>= The point of the paragraph; shows what the perspective is / limitations of the paragraph (more specific)</a:t>
            </a:r>
            <a:br>
              <a:rPr lang="en-GB" sz="2400" dirty="0">
                <a:solidFill>
                  <a:srgbClr val="002060"/>
                </a:solidFill>
                <a:latin typeface="Arial" panose="020B0604020202020204" pitchFamily="34" charset="0"/>
                <a:cs typeface="Arial" panose="020B0604020202020204" pitchFamily="34" charset="0"/>
              </a:rPr>
            </a:br>
            <a:endParaRPr lang="en-GB" sz="2400" dirty="0">
              <a:solidFill>
                <a:srgbClr val="002060"/>
              </a:solidFill>
              <a:latin typeface="Arial" panose="020B0604020202020204" pitchFamily="34" charset="0"/>
              <a:cs typeface="Arial" panose="020B0604020202020204" pitchFamily="34" charset="0"/>
            </a:endParaRPr>
          </a:p>
          <a:p>
            <a:r>
              <a:rPr lang="en-GB" sz="2400" b="1" dirty="0">
                <a:solidFill>
                  <a:srgbClr val="002060"/>
                </a:solidFill>
                <a:latin typeface="Arial" panose="020B0604020202020204" pitchFamily="34" charset="0"/>
                <a:cs typeface="Arial" panose="020B0604020202020204" pitchFamily="34" charset="0"/>
              </a:rPr>
              <a:t>The latest communication devices </a:t>
            </a:r>
            <a:r>
              <a:rPr lang="en-GB" sz="2400" dirty="0">
                <a:solidFill>
                  <a:srgbClr val="002060"/>
                </a:solidFill>
                <a:latin typeface="Arial" panose="020B0604020202020204" pitchFamily="34" charset="0"/>
                <a:cs typeface="Arial" panose="020B0604020202020204" pitchFamily="34" charset="0"/>
              </a:rPr>
              <a:t>have </a:t>
            </a:r>
            <a:r>
              <a:rPr lang="en-GB" sz="2400" i="1" dirty="0">
                <a:solidFill>
                  <a:srgbClr val="002060"/>
                </a:solidFill>
                <a:latin typeface="Arial" panose="020B0604020202020204" pitchFamily="34" charset="0"/>
                <a:cs typeface="Arial" panose="020B0604020202020204" pitchFamily="34" charset="0"/>
              </a:rPr>
              <a:t>revolutionised the transport system in recent decades</a:t>
            </a:r>
            <a:r>
              <a:rPr lang="en-GB" sz="2400" dirty="0">
                <a:solidFill>
                  <a:srgbClr val="002060"/>
                </a:solidFill>
                <a:latin typeface="Arial" panose="020B0604020202020204" pitchFamily="34" charset="0"/>
                <a:cs typeface="Arial" panose="020B0604020202020204" pitchFamily="34" charset="0"/>
              </a:rPr>
              <a:t>. </a:t>
            </a:r>
          </a:p>
          <a:p>
            <a:r>
              <a:rPr lang="en-GB" sz="2400" dirty="0">
                <a:solidFill>
                  <a:srgbClr val="002060"/>
                </a:solidFill>
                <a:latin typeface="Arial" panose="020B0604020202020204" pitchFamily="34" charset="0"/>
                <a:cs typeface="Arial" panose="020B0604020202020204" pitchFamily="34" charset="0"/>
              </a:rPr>
              <a:t>It is </a:t>
            </a:r>
            <a:r>
              <a:rPr lang="en-GB" sz="2400" i="1" dirty="0">
                <a:solidFill>
                  <a:srgbClr val="002060"/>
                </a:solidFill>
                <a:latin typeface="Arial" panose="020B0604020202020204" pitchFamily="34" charset="0"/>
                <a:cs typeface="Arial" panose="020B0604020202020204" pitchFamily="34" charset="0"/>
              </a:rPr>
              <a:t>important to be ready </a:t>
            </a:r>
            <a:r>
              <a:rPr lang="en-GB" sz="2400" dirty="0">
                <a:solidFill>
                  <a:srgbClr val="002060"/>
                </a:solidFill>
                <a:latin typeface="Arial" panose="020B0604020202020204" pitchFamily="34" charset="0"/>
                <a:cs typeface="Arial" panose="020B0604020202020204" pitchFamily="34" charset="0"/>
              </a:rPr>
              <a:t>before </a:t>
            </a:r>
            <a:r>
              <a:rPr lang="en-GB" sz="2400" b="1" dirty="0">
                <a:solidFill>
                  <a:srgbClr val="002060"/>
                </a:solidFill>
                <a:latin typeface="Arial" panose="020B0604020202020204" pitchFamily="34" charset="0"/>
                <a:cs typeface="Arial" panose="020B0604020202020204" pitchFamily="34" charset="0"/>
              </a:rPr>
              <a:t>buying a house</a:t>
            </a:r>
            <a:r>
              <a:rPr lang="en-GB" sz="2400" dirty="0">
                <a:solidFill>
                  <a:srgbClr val="002060"/>
                </a:solidFill>
                <a:latin typeface="Arial" panose="020B0604020202020204" pitchFamily="34" charset="0"/>
                <a:cs typeface="Arial" panose="020B0604020202020204" pitchFamily="34" charset="0"/>
              </a:rPr>
              <a:t>.</a:t>
            </a:r>
          </a:p>
        </p:txBody>
      </p:sp>
    </p:spTree>
    <p:extLst>
      <p:ext uri="{BB962C8B-B14F-4D97-AF65-F5344CB8AC3E}">
        <p14:creationId xmlns:p14="http://schemas.microsoft.com/office/powerpoint/2010/main" val="4626287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6" end="6"/>
                                            </p:txEl>
                                          </p:spTgt>
                                        </p:tgtEl>
                                        <p:attrNameLst>
                                          <p:attrName>style.visibility</p:attrName>
                                        </p:attrNameLst>
                                      </p:cBhvr>
                                      <p:to>
                                        <p:strVal val="visible"/>
                                      </p:to>
                                    </p:set>
                                    <p:anim calcmode="lin" valueType="num">
                                      <p:cBhvr additive="base">
                                        <p:cTn id="7"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6" end="6"/>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3">
                                            <p:txEl>
                                              <p:pRg st="7" end="7"/>
                                            </p:txEl>
                                          </p:spTgt>
                                        </p:tgtEl>
                                        <p:attrNameLst>
                                          <p:attrName>style.visibility</p:attrName>
                                        </p:attrNameLst>
                                      </p:cBhvr>
                                      <p:to>
                                        <p:strVal val="visible"/>
                                      </p:to>
                                    </p:set>
                                    <p:anim calcmode="lin" valueType="num">
                                      <p:cBhvr additive="base">
                                        <p:cTn id="11"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rgbClr val="002060"/>
                </a:solidFill>
              </a:rPr>
              <a:t>Exercise 4</a:t>
            </a:r>
          </a:p>
        </p:txBody>
      </p:sp>
      <p:sp>
        <p:nvSpPr>
          <p:cNvPr id="3" name="Text Placeholder 2"/>
          <p:cNvSpPr>
            <a:spLocks noGrp="1"/>
          </p:cNvSpPr>
          <p:nvPr>
            <p:ph type="body" idx="1"/>
          </p:nvPr>
        </p:nvSpPr>
        <p:spPr/>
        <p:txBody>
          <a:bodyPr/>
          <a:lstStyle/>
          <a:p>
            <a:endParaRPr lang="en-GB"/>
          </a:p>
        </p:txBody>
      </p:sp>
    </p:spTree>
    <p:extLst>
      <p:ext uri="{BB962C8B-B14F-4D97-AF65-F5344CB8AC3E}">
        <p14:creationId xmlns:p14="http://schemas.microsoft.com/office/powerpoint/2010/main" val="202614104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rgbClr val="C00000"/>
                </a:solidFill>
              </a:rPr>
              <a:t>Exercise 4 - answers</a:t>
            </a:r>
          </a:p>
        </p:txBody>
      </p:sp>
      <p:sp>
        <p:nvSpPr>
          <p:cNvPr id="3" name="Text Placeholder 2"/>
          <p:cNvSpPr>
            <a:spLocks noGrp="1"/>
          </p:cNvSpPr>
          <p:nvPr>
            <p:ph type="body" idx="1"/>
          </p:nvPr>
        </p:nvSpPr>
        <p:spPr>
          <a:xfrm>
            <a:off x="727684" y="2219014"/>
            <a:ext cx="11168302" cy="4496885"/>
          </a:xfrm>
        </p:spPr>
        <p:txBody>
          <a:bodyPr>
            <a:normAutofit/>
          </a:bodyPr>
          <a:lstStyle/>
          <a:p>
            <a:pPr marL="0" lvl="0" indent="0">
              <a:buNone/>
            </a:pPr>
            <a:r>
              <a:rPr lang="en-GB" sz="3000" b="1" dirty="0">
                <a:solidFill>
                  <a:srgbClr val="7030A0"/>
                </a:solidFill>
              </a:rPr>
              <a:t>Topic – bold</a:t>
            </a:r>
            <a:r>
              <a:rPr lang="en-GB" sz="3000" dirty="0">
                <a:solidFill>
                  <a:srgbClr val="7030A0"/>
                </a:solidFill>
              </a:rPr>
              <a:t>; </a:t>
            </a:r>
            <a:r>
              <a:rPr lang="en-GB" sz="3000" i="1" dirty="0">
                <a:solidFill>
                  <a:srgbClr val="7030A0"/>
                </a:solidFill>
              </a:rPr>
              <a:t>controlling idea – italics</a:t>
            </a:r>
          </a:p>
          <a:p>
            <a:pPr marL="0" lvl="0" indent="0">
              <a:buNone/>
            </a:pPr>
            <a:endParaRPr lang="en-GB" sz="3000" i="1" dirty="0">
              <a:solidFill>
                <a:srgbClr val="7030A0"/>
              </a:solidFill>
            </a:endParaRPr>
          </a:p>
          <a:p>
            <a:pPr lvl="0">
              <a:buFont typeface="+mj-lt"/>
              <a:buAutoNum type="arabicPeriod"/>
            </a:pPr>
            <a:r>
              <a:rPr lang="en-GB" sz="2400" b="1" dirty="0">
                <a:solidFill>
                  <a:srgbClr val="7030A0"/>
                </a:solidFill>
              </a:rPr>
              <a:t>Art and design </a:t>
            </a:r>
            <a:r>
              <a:rPr lang="en-GB" sz="2400" dirty="0">
                <a:solidFill>
                  <a:srgbClr val="7030A0"/>
                </a:solidFill>
              </a:rPr>
              <a:t>is in </a:t>
            </a:r>
            <a:r>
              <a:rPr lang="en-GB" sz="2400" i="1" dirty="0">
                <a:solidFill>
                  <a:srgbClr val="7030A0"/>
                </a:solidFill>
              </a:rPr>
              <a:t>danger of losing government funding</a:t>
            </a:r>
            <a:r>
              <a:rPr lang="en-GB" sz="2400" dirty="0">
                <a:solidFill>
                  <a:srgbClr val="7030A0"/>
                </a:solidFill>
              </a:rPr>
              <a:t>.</a:t>
            </a:r>
          </a:p>
          <a:p>
            <a:pPr lvl="0">
              <a:buFont typeface="+mj-lt"/>
              <a:buAutoNum type="arabicPeriod"/>
            </a:pPr>
            <a:r>
              <a:rPr lang="en-GB" sz="2400" b="1" dirty="0">
                <a:solidFill>
                  <a:srgbClr val="7030A0"/>
                </a:solidFill>
              </a:rPr>
              <a:t>The volume of waste (produced in contemporary society) </a:t>
            </a:r>
            <a:r>
              <a:rPr lang="en-GB" sz="2400" i="1" dirty="0">
                <a:solidFill>
                  <a:srgbClr val="7030A0"/>
                </a:solidFill>
              </a:rPr>
              <a:t>has led to engineers exploring the fabrication of new types of materials.</a:t>
            </a:r>
          </a:p>
          <a:p>
            <a:pPr lvl="0">
              <a:buFont typeface="+mj-lt"/>
              <a:buAutoNum type="arabicPeriod"/>
            </a:pPr>
            <a:r>
              <a:rPr lang="en-GB" sz="2400" dirty="0">
                <a:solidFill>
                  <a:srgbClr val="7030A0"/>
                </a:solidFill>
              </a:rPr>
              <a:t>There are </a:t>
            </a:r>
            <a:r>
              <a:rPr lang="en-GB" sz="2400" i="1" dirty="0">
                <a:solidFill>
                  <a:srgbClr val="7030A0"/>
                </a:solidFill>
              </a:rPr>
              <a:t>several advantages of gaining</a:t>
            </a:r>
            <a:r>
              <a:rPr lang="en-GB" sz="2400" dirty="0">
                <a:solidFill>
                  <a:srgbClr val="7030A0"/>
                </a:solidFill>
              </a:rPr>
              <a:t> </a:t>
            </a:r>
            <a:r>
              <a:rPr lang="en-GB" sz="2400" b="1" dirty="0">
                <a:solidFill>
                  <a:srgbClr val="7030A0"/>
                </a:solidFill>
              </a:rPr>
              <a:t>higher education at university. </a:t>
            </a:r>
          </a:p>
          <a:p>
            <a:pPr lvl="0">
              <a:buFont typeface="+mj-lt"/>
              <a:buAutoNum type="arabicPeriod"/>
            </a:pPr>
            <a:r>
              <a:rPr lang="en-GB" sz="2400" i="1" dirty="0">
                <a:solidFill>
                  <a:srgbClr val="7030A0"/>
                </a:solidFill>
              </a:rPr>
              <a:t>Taste and appearance are both important </a:t>
            </a:r>
            <a:r>
              <a:rPr lang="en-GB" sz="2400" dirty="0">
                <a:solidFill>
                  <a:srgbClr val="7030A0"/>
                </a:solidFill>
              </a:rPr>
              <a:t>in </a:t>
            </a:r>
            <a:r>
              <a:rPr lang="en-GB" sz="2400" b="1" dirty="0">
                <a:solidFill>
                  <a:srgbClr val="7030A0"/>
                </a:solidFill>
              </a:rPr>
              <a:t>Japanese cuisine</a:t>
            </a:r>
            <a:r>
              <a:rPr lang="en-GB" sz="2400" dirty="0">
                <a:solidFill>
                  <a:srgbClr val="7030A0"/>
                </a:solidFill>
              </a:rPr>
              <a:t>. </a:t>
            </a:r>
          </a:p>
          <a:p>
            <a:pPr lvl="0">
              <a:buFont typeface="+mj-lt"/>
              <a:buAutoNum type="arabicPeriod"/>
            </a:pPr>
            <a:r>
              <a:rPr lang="en-GB" sz="2400" b="1" dirty="0">
                <a:solidFill>
                  <a:srgbClr val="7030A0"/>
                </a:solidFill>
              </a:rPr>
              <a:t>Successful academic writing </a:t>
            </a:r>
            <a:r>
              <a:rPr lang="en-GB" sz="2400" i="1" dirty="0">
                <a:solidFill>
                  <a:srgbClr val="7030A0"/>
                </a:solidFill>
              </a:rPr>
              <a:t>requires specific skills which all students can develop</a:t>
            </a:r>
            <a:r>
              <a:rPr lang="en-GB" sz="2400" dirty="0">
                <a:solidFill>
                  <a:srgbClr val="7030A0"/>
                </a:solidFill>
              </a:rPr>
              <a:t>.  </a:t>
            </a:r>
          </a:p>
          <a:p>
            <a:pPr lvl="0">
              <a:buFont typeface="+mj-lt"/>
              <a:buAutoNum type="arabicPeriod"/>
            </a:pPr>
            <a:r>
              <a:rPr lang="en-GB" sz="2400" i="1" dirty="0">
                <a:solidFill>
                  <a:srgbClr val="7030A0"/>
                </a:solidFill>
              </a:rPr>
              <a:t>A major problem for many students </a:t>
            </a:r>
            <a:r>
              <a:rPr lang="en-GB" sz="2400" dirty="0">
                <a:solidFill>
                  <a:srgbClr val="7030A0"/>
                </a:solidFill>
              </a:rPr>
              <a:t>is the </a:t>
            </a:r>
            <a:r>
              <a:rPr lang="en-GB" sz="2400" b="1" dirty="0">
                <a:solidFill>
                  <a:srgbClr val="7030A0"/>
                </a:solidFill>
              </a:rPr>
              <a:t>high cost of tuition and books.</a:t>
            </a:r>
          </a:p>
          <a:p>
            <a:endParaRPr lang="en-GB" dirty="0"/>
          </a:p>
        </p:txBody>
      </p:sp>
    </p:spTree>
    <p:extLst>
      <p:ext uri="{BB962C8B-B14F-4D97-AF65-F5344CB8AC3E}">
        <p14:creationId xmlns:p14="http://schemas.microsoft.com/office/powerpoint/2010/main" val="38938515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 calcmode="lin" valueType="num">
                                      <p:cBhvr additive="base">
                                        <p:cTn id="7"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anim calcmode="lin" valueType="num">
                                      <p:cBhvr additive="base">
                                        <p:cTn id="13"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 calcmode="lin" valueType="num">
                                      <p:cBhvr additive="base">
                                        <p:cTn id="19"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5" end="5"/>
                                            </p:txEl>
                                          </p:spTgt>
                                        </p:tgtEl>
                                        <p:attrNameLst>
                                          <p:attrName>style.visibility</p:attrName>
                                        </p:attrNameLst>
                                      </p:cBhvr>
                                      <p:to>
                                        <p:strVal val="visible"/>
                                      </p:to>
                                    </p:set>
                                    <p:anim calcmode="lin" valueType="num">
                                      <p:cBhvr additive="base">
                                        <p:cTn id="25"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anim calcmode="lin" valueType="num">
                                      <p:cBhvr additive="base">
                                        <p:cTn id="31"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3">
                                            <p:txEl>
                                              <p:pRg st="7" end="7"/>
                                            </p:txEl>
                                          </p:spTgt>
                                        </p:tgtEl>
                                        <p:attrNameLst>
                                          <p:attrName>style.visibility</p:attrName>
                                        </p:attrNameLst>
                                      </p:cBhvr>
                                      <p:to>
                                        <p:strVal val="visible"/>
                                      </p:to>
                                    </p:set>
                                    <p:anim calcmode="lin" valueType="num">
                                      <p:cBhvr additive="base">
                                        <p:cTn id="37"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rgbClr val="C00000"/>
                </a:solidFill>
              </a:rPr>
              <a:t>Exercise 5: Write a topic sentence</a:t>
            </a:r>
          </a:p>
        </p:txBody>
      </p:sp>
      <p:sp>
        <p:nvSpPr>
          <p:cNvPr id="3" name="Text Placeholder 2"/>
          <p:cNvSpPr>
            <a:spLocks noGrp="1"/>
          </p:cNvSpPr>
          <p:nvPr>
            <p:ph type="body" idx="1"/>
          </p:nvPr>
        </p:nvSpPr>
        <p:spPr/>
        <p:txBody>
          <a:bodyPr/>
          <a:lstStyle/>
          <a:p>
            <a:pPr marL="0" indent="0">
              <a:buNone/>
            </a:pPr>
            <a:r>
              <a:rPr lang="en-GB" sz="2400" dirty="0">
                <a:solidFill>
                  <a:srgbClr val="002060"/>
                </a:solidFill>
              </a:rPr>
              <a:t>_________________________________________________.  Some people thought it would die out as a means of communication as other media like television and the internet took over. However, in places like cars, gyms, and hospitals, where people are not able to watch and listen easily, the radio seems to be used by even more people than in the past. It is also crucial in remote areas of all countries, because it is a cheap way of bringing news and entertainment.</a:t>
            </a:r>
          </a:p>
          <a:p>
            <a:endParaRPr lang="en-GB" dirty="0"/>
          </a:p>
        </p:txBody>
      </p:sp>
    </p:spTree>
    <p:extLst>
      <p:ext uri="{BB962C8B-B14F-4D97-AF65-F5344CB8AC3E}">
        <p14:creationId xmlns:p14="http://schemas.microsoft.com/office/powerpoint/2010/main" val="64407719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rgbClr val="C00000"/>
                </a:solidFill>
              </a:rPr>
              <a:t>Exercise 5 – possible answer</a:t>
            </a:r>
          </a:p>
        </p:txBody>
      </p:sp>
      <p:sp>
        <p:nvSpPr>
          <p:cNvPr id="3" name="Text Placeholder 2"/>
          <p:cNvSpPr>
            <a:spLocks noGrp="1"/>
          </p:cNvSpPr>
          <p:nvPr>
            <p:ph type="body" idx="1"/>
          </p:nvPr>
        </p:nvSpPr>
        <p:spPr/>
        <p:txBody>
          <a:bodyPr>
            <a:normAutofit/>
          </a:bodyPr>
          <a:lstStyle/>
          <a:p>
            <a:pPr marL="0" indent="0">
              <a:buNone/>
            </a:pPr>
            <a:r>
              <a:rPr lang="en-GB" sz="2800" b="1" dirty="0">
                <a:solidFill>
                  <a:srgbClr val="002060"/>
                </a:solidFill>
              </a:rPr>
              <a:t>The radio is still an important form of communication. </a:t>
            </a:r>
            <a:r>
              <a:rPr lang="en-GB" sz="2800" dirty="0">
                <a:solidFill>
                  <a:srgbClr val="002060"/>
                </a:solidFill>
              </a:rPr>
              <a:t>Some people thought it would die out as a means of communication as other media like television and the internet took over. However, in places like cars, gyms, and hospitals, where people are not able to watch and listen easily, the radio seems to be used by even more people than in the past. It is also crucial in remote areas of all countries, because it is a cheap way of bringing news and entertainment.</a:t>
            </a:r>
          </a:p>
          <a:p>
            <a:endParaRPr lang="en-GB" dirty="0"/>
          </a:p>
        </p:txBody>
      </p:sp>
    </p:spTree>
    <p:extLst>
      <p:ext uri="{BB962C8B-B14F-4D97-AF65-F5344CB8AC3E}">
        <p14:creationId xmlns:p14="http://schemas.microsoft.com/office/powerpoint/2010/main" val="100346725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rgbClr val="C00000"/>
                </a:solidFill>
              </a:rPr>
              <a:t>The Concluding Sentence</a:t>
            </a:r>
          </a:p>
        </p:txBody>
      </p:sp>
      <p:sp>
        <p:nvSpPr>
          <p:cNvPr id="3" name="Text Placeholder 2"/>
          <p:cNvSpPr>
            <a:spLocks noGrp="1"/>
          </p:cNvSpPr>
          <p:nvPr>
            <p:ph type="body" idx="1"/>
          </p:nvPr>
        </p:nvSpPr>
        <p:spPr>
          <a:xfrm>
            <a:off x="850232" y="1613847"/>
            <a:ext cx="8751839" cy="4562364"/>
          </a:xfrm>
          <a:solidFill>
            <a:schemeClr val="bg1"/>
          </a:solidFill>
        </p:spPr>
        <p:txBody>
          <a:bodyPr>
            <a:normAutofit/>
          </a:bodyPr>
          <a:lstStyle/>
          <a:p>
            <a:pPr marL="0" indent="0">
              <a:buNone/>
            </a:pPr>
            <a:r>
              <a:rPr lang="en-GB" sz="2800" dirty="0">
                <a:solidFill>
                  <a:srgbClr val="002060"/>
                </a:solidFill>
              </a:rPr>
              <a:t>A concluding sentence has two purposes:</a:t>
            </a:r>
          </a:p>
          <a:p>
            <a:pPr marL="457200" indent="-457200">
              <a:buFont typeface="+mj-lt"/>
              <a:buAutoNum type="arabicParenR"/>
            </a:pPr>
            <a:r>
              <a:rPr lang="en-GB" sz="2800" dirty="0">
                <a:solidFill>
                  <a:srgbClr val="002060"/>
                </a:solidFill>
              </a:rPr>
              <a:t>  It signals the end of the paragraph</a:t>
            </a:r>
          </a:p>
          <a:p>
            <a:pPr marL="457200" indent="-457200">
              <a:buFont typeface="+mj-lt"/>
              <a:buAutoNum type="arabicParenR"/>
            </a:pPr>
            <a:r>
              <a:rPr lang="en-GB" sz="2800" dirty="0">
                <a:solidFill>
                  <a:srgbClr val="002060"/>
                </a:solidFill>
              </a:rPr>
              <a:t>It leaves the reader with the most important ideas to remember. It does this by: </a:t>
            </a:r>
          </a:p>
          <a:p>
            <a:pPr>
              <a:buFont typeface="Arial" panose="020B0604020202020204" pitchFamily="34" charset="0"/>
              <a:buChar char="•"/>
            </a:pPr>
            <a:r>
              <a:rPr lang="en-GB" sz="2800" dirty="0">
                <a:solidFill>
                  <a:srgbClr val="002060"/>
                </a:solidFill>
              </a:rPr>
              <a:t>Summarising the main points of the paragraph</a:t>
            </a:r>
          </a:p>
          <a:p>
            <a:pPr>
              <a:buFont typeface="Arial" panose="020B0604020202020204" pitchFamily="34" charset="0"/>
              <a:buChar char="•"/>
            </a:pPr>
            <a:r>
              <a:rPr lang="en-GB" sz="2800" dirty="0">
                <a:solidFill>
                  <a:srgbClr val="002060"/>
                </a:solidFill>
              </a:rPr>
              <a:t>Repeating the topic sentence using different words and phrases.</a:t>
            </a:r>
          </a:p>
          <a:p>
            <a:pPr>
              <a:buFont typeface="Arial" panose="020B0604020202020204" pitchFamily="34" charset="0"/>
              <a:buChar char="•"/>
            </a:pPr>
            <a:r>
              <a:rPr lang="en-GB" sz="2800" dirty="0">
                <a:solidFill>
                  <a:srgbClr val="002060"/>
                </a:solidFill>
              </a:rPr>
              <a:t>Answering the “so what?” question.</a:t>
            </a:r>
          </a:p>
          <a:p>
            <a:pPr marL="457200" indent="-457200">
              <a:buFont typeface="Wingdings" panose="05000000000000000000" pitchFamily="2" charset="2"/>
              <a:buChar char="Ø"/>
            </a:pPr>
            <a:endParaRPr lang="en-GB" dirty="0">
              <a:solidFill>
                <a:srgbClr val="002060"/>
              </a:solidFill>
            </a:endParaRPr>
          </a:p>
        </p:txBody>
      </p:sp>
    </p:spTree>
    <p:extLst>
      <p:ext uri="{BB962C8B-B14F-4D97-AF65-F5344CB8AC3E}">
        <p14:creationId xmlns:p14="http://schemas.microsoft.com/office/powerpoint/2010/main" val="379387169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rgbClr val="C00000"/>
                </a:solidFill>
              </a:rPr>
              <a:t>A concluding sentence </a:t>
            </a:r>
          </a:p>
        </p:txBody>
      </p:sp>
      <p:sp>
        <p:nvSpPr>
          <p:cNvPr id="3" name="Text Placeholder 2"/>
          <p:cNvSpPr>
            <a:spLocks noGrp="1"/>
          </p:cNvSpPr>
          <p:nvPr>
            <p:ph type="body" idx="1"/>
          </p:nvPr>
        </p:nvSpPr>
        <p:spPr>
          <a:noFill/>
        </p:spPr>
        <p:txBody>
          <a:bodyPr>
            <a:normAutofit/>
          </a:bodyPr>
          <a:lstStyle/>
          <a:p>
            <a:r>
              <a:rPr lang="en-GB" sz="2400" dirty="0">
                <a:solidFill>
                  <a:schemeClr val="tx1"/>
                </a:solidFill>
              </a:rPr>
              <a:t>   </a:t>
            </a:r>
            <a:r>
              <a:rPr lang="en-GB" sz="4000" dirty="0">
                <a:solidFill>
                  <a:srgbClr val="002060"/>
                </a:solidFill>
              </a:rPr>
              <a:t>Never introduces a new idea!!!!!</a:t>
            </a:r>
          </a:p>
        </p:txBody>
      </p:sp>
    </p:spTree>
    <p:extLst>
      <p:ext uri="{BB962C8B-B14F-4D97-AF65-F5344CB8AC3E}">
        <p14:creationId xmlns:p14="http://schemas.microsoft.com/office/powerpoint/2010/main" val="52525714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5611" y="525525"/>
            <a:ext cx="9892359" cy="725760"/>
          </a:xfrm>
        </p:spPr>
        <p:txBody>
          <a:bodyPr>
            <a:normAutofit fontScale="90000"/>
          </a:bodyPr>
          <a:lstStyle/>
          <a:p>
            <a:r>
              <a:rPr lang="en-GB" dirty="0">
                <a:solidFill>
                  <a:srgbClr val="C00000"/>
                </a:solidFill>
              </a:rPr>
              <a:t>Language often found in a concluding sentence</a:t>
            </a:r>
          </a:p>
        </p:txBody>
      </p:sp>
      <p:sp>
        <p:nvSpPr>
          <p:cNvPr id="3" name="Text Placeholder 2"/>
          <p:cNvSpPr>
            <a:spLocks noGrp="1"/>
          </p:cNvSpPr>
          <p:nvPr>
            <p:ph type="body" idx="1"/>
          </p:nvPr>
        </p:nvSpPr>
        <p:spPr>
          <a:xfrm>
            <a:off x="692497" y="2031304"/>
            <a:ext cx="8492480" cy="4052664"/>
          </a:xfrm>
          <a:solidFill>
            <a:schemeClr val="bg1"/>
          </a:solidFill>
        </p:spPr>
        <p:txBody>
          <a:bodyPr>
            <a:normAutofit/>
          </a:bodyPr>
          <a:lstStyle/>
          <a:p>
            <a:pPr>
              <a:buFont typeface="Wingdings" panose="05000000000000000000" pitchFamily="2" charset="2"/>
              <a:buChar char="Ø"/>
            </a:pPr>
            <a:r>
              <a:rPr lang="en-GB" sz="2400" dirty="0">
                <a:solidFill>
                  <a:srgbClr val="002060"/>
                </a:solidFill>
              </a:rPr>
              <a:t>Finally / lastly</a:t>
            </a:r>
          </a:p>
          <a:p>
            <a:pPr>
              <a:buFont typeface="Wingdings" panose="05000000000000000000" pitchFamily="2" charset="2"/>
              <a:buChar char="Ø"/>
            </a:pPr>
            <a:r>
              <a:rPr lang="en-GB" sz="2400" dirty="0">
                <a:solidFill>
                  <a:srgbClr val="002060"/>
                </a:solidFill>
              </a:rPr>
              <a:t>In brief / in conclusion / in short</a:t>
            </a:r>
          </a:p>
          <a:p>
            <a:pPr>
              <a:buFont typeface="Wingdings" panose="05000000000000000000" pitchFamily="2" charset="2"/>
              <a:buChar char="Ø"/>
            </a:pPr>
            <a:r>
              <a:rPr lang="en-GB" sz="2400" dirty="0">
                <a:solidFill>
                  <a:srgbClr val="002060"/>
                </a:solidFill>
              </a:rPr>
              <a:t>Indeed / therefore / thus</a:t>
            </a:r>
          </a:p>
          <a:p>
            <a:pPr>
              <a:buFont typeface="Wingdings" panose="05000000000000000000" pitchFamily="2" charset="2"/>
              <a:buChar char="Ø"/>
            </a:pPr>
            <a:r>
              <a:rPr lang="en-GB" sz="2400" dirty="0">
                <a:solidFill>
                  <a:srgbClr val="002060"/>
                </a:solidFill>
              </a:rPr>
              <a:t>To sum up</a:t>
            </a:r>
          </a:p>
          <a:p>
            <a:pPr>
              <a:buFont typeface="Wingdings" panose="05000000000000000000" pitchFamily="2" charset="2"/>
              <a:buChar char="Ø"/>
            </a:pPr>
            <a:r>
              <a:rPr lang="en-GB" sz="2400" dirty="0">
                <a:solidFill>
                  <a:srgbClr val="002060"/>
                </a:solidFill>
              </a:rPr>
              <a:t>The evidence suggests/ implies that…</a:t>
            </a:r>
          </a:p>
          <a:p>
            <a:pPr>
              <a:buFont typeface="Wingdings" panose="05000000000000000000" pitchFamily="2" charset="2"/>
              <a:buChar char="Ø"/>
            </a:pPr>
            <a:r>
              <a:rPr lang="en-GB" sz="2400" dirty="0">
                <a:solidFill>
                  <a:srgbClr val="002060"/>
                </a:solidFill>
              </a:rPr>
              <a:t>There can be no/little doubt</a:t>
            </a:r>
          </a:p>
          <a:p>
            <a:pPr>
              <a:buFont typeface="Wingdings" panose="05000000000000000000" pitchFamily="2" charset="2"/>
              <a:buChar char="Ø"/>
            </a:pPr>
            <a:r>
              <a:rPr lang="en-GB" sz="2400" dirty="0">
                <a:solidFill>
                  <a:srgbClr val="002060"/>
                </a:solidFill>
              </a:rPr>
              <a:t>These examples show that</a:t>
            </a:r>
          </a:p>
          <a:p>
            <a:pPr>
              <a:buFont typeface="Wingdings" panose="05000000000000000000" pitchFamily="2" charset="2"/>
              <a:buChar char="Ø"/>
            </a:pPr>
            <a:r>
              <a:rPr lang="en-GB" sz="2400" dirty="0">
                <a:solidFill>
                  <a:srgbClr val="002060"/>
                </a:solidFill>
              </a:rPr>
              <a:t>We can see that</a:t>
            </a:r>
          </a:p>
        </p:txBody>
      </p:sp>
    </p:spTree>
    <p:extLst>
      <p:ext uri="{BB962C8B-B14F-4D97-AF65-F5344CB8AC3E}">
        <p14:creationId xmlns:p14="http://schemas.microsoft.com/office/powerpoint/2010/main" val="98388305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rgbClr val="C00000"/>
                </a:solidFill>
              </a:rPr>
              <a:t>Examples</a:t>
            </a:r>
          </a:p>
        </p:txBody>
      </p:sp>
      <p:sp>
        <p:nvSpPr>
          <p:cNvPr id="3" name="Content Placeholder 2"/>
          <p:cNvSpPr>
            <a:spLocks noGrp="1"/>
          </p:cNvSpPr>
          <p:nvPr>
            <p:ph idx="1"/>
          </p:nvPr>
        </p:nvSpPr>
        <p:spPr>
          <a:xfrm>
            <a:off x="1125632" y="1930400"/>
            <a:ext cx="10137099" cy="3764632"/>
          </a:xfrm>
          <a:noFill/>
        </p:spPr>
        <p:txBody>
          <a:bodyPr/>
          <a:lstStyle/>
          <a:p>
            <a:r>
              <a:rPr lang="en-GB" sz="2800" b="1" dirty="0">
                <a:solidFill>
                  <a:srgbClr val="002060"/>
                </a:solidFill>
              </a:rPr>
              <a:t>Topic Sentence</a:t>
            </a:r>
          </a:p>
          <a:p>
            <a:pPr marL="0" indent="0">
              <a:buNone/>
            </a:pPr>
            <a:r>
              <a:rPr lang="en-GB" sz="2800" dirty="0">
                <a:solidFill>
                  <a:srgbClr val="002060"/>
                </a:solidFill>
              </a:rPr>
              <a:t>eBook readers are excellent devices for students. </a:t>
            </a:r>
          </a:p>
          <a:p>
            <a:pPr marL="0" indent="0">
              <a:buNone/>
            </a:pPr>
            <a:endParaRPr lang="en-GB" sz="2800" dirty="0">
              <a:solidFill>
                <a:srgbClr val="002060"/>
              </a:solidFill>
            </a:endParaRPr>
          </a:p>
          <a:p>
            <a:r>
              <a:rPr lang="en-GB" sz="2800" b="1" dirty="0">
                <a:solidFill>
                  <a:srgbClr val="002060"/>
                </a:solidFill>
              </a:rPr>
              <a:t>Concluding Sentence</a:t>
            </a:r>
          </a:p>
          <a:p>
            <a:pPr marL="0" indent="0">
              <a:buNone/>
            </a:pPr>
            <a:r>
              <a:rPr lang="en-GB" sz="2800" dirty="0">
                <a:solidFill>
                  <a:srgbClr val="002060"/>
                </a:solidFill>
              </a:rPr>
              <a:t>It is clear that eBook readers have made students’ lives much easier.</a:t>
            </a:r>
          </a:p>
          <a:p>
            <a:endParaRPr lang="en-GB" sz="2400" dirty="0">
              <a:solidFill>
                <a:srgbClr val="002060"/>
              </a:solidFill>
            </a:endParaRPr>
          </a:p>
        </p:txBody>
      </p:sp>
    </p:spTree>
    <p:extLst>
      <p:ext uri="{BB962C8B-B14F-4D97-AF65-F5344CB8AC3E}">
        <p14:creationId xmlns:p14="http://schemas.microsoft.com/office/powerpoint/2010/main" val="321343275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rgbClr val="C00000"/>
                </a:solidFill>
              </a:rPr>
              <a:t>Planning with topic sentences</a:t>
            </a:r>
          </a:p>
        </p:txBody>
      </p:sp>
      <p:sp>
        <p:nvSpPr>
          <p:cNvPr id="3" name="Text Placeholder 2"/>
          <p:cNvSpPr>
            <a:spLocks noGrp="1"/>
          </p:cNvSpPr>
          <p:nvPr>
            <p:ph type="body" idx="1"/>
          </p:nvPr>
        </p:nvSpPr>
        <p:spPr>
          <a:xfrm>
            <a:off x="677334" y="1764631"/>
            <a:ext cx="8197515" cy="3769895"/>
          </a:xfrm>
        </p:spPr>
        <p:txBody>
          <a:bodyPr>
            <a:noAutofit/>
          </a:bodyPr>
          <a:lstStyle/>
          <a:p>
            <a:pPr marL="0" indent="0">
              <a:buNone/>
            </a:pPr>
            <a:r>
              <a:rPr lang="en-GB" sz="2800" dirty="0">
                <a:solidFill>
                  <a:srgbClr val="002060"/>
                </a:solidFill>
              </a:rPr>
              <a:t>Paragraph 1</a:t>
            </a:r>
          </a:p>
          <a:p>
            <a:r>
              <a:rPr lang="en-GB" sz="2800" dirty="0">
                <a:solidFill>
                  <a:srgbClr val="002060"/>
                </a:solidFill>
              </a:rPr>
              <a:t>Topic sentence:</a:t>
            </a:r>
          </a:p>
          <a:p>
            <a:endParaRPr lang="en-GB" sz="2800" dirty="0">
              <a:solidFill>
                <a:srgbClr val="002060"/>
              </a:solidFill>
            </a:endParaRPr>
          </a:p>
          <a:p>
            <a:r>
              <a:rPr lang="en-GB" sz="2800" dirty="0">
                <a:solidFill>
                  <a:srgbClr val="002060"/>
                </a:solidFill>
              </a:rPr>
              <a:t>Supporting Points:</a:t>
            </a:r>
          </a:p>
          <a:p>
            <a:endParaRPr lang="en-GB" sz="2800" dirty="0">
              <a:solidFill>
                <a:srgbClr val="002060"/>
              </a:solidFill>
            </a:endParaRPr>
          </a:p>
          <a:p>
            <a:endParaRPr lang="en-GB" sz="2800" dirty="0">
              <a:solidFill>
                <a:srgbClr val="002060"/>
              </a:solidFill>
            </a:endParaRPr>
          </a:p>
          <a:p>
            <a:pPr marL="0" indent="0">
              <a:buNone/>
            </a:pPr>
            <a:endParaRPr lang="en-GB" sz="2800" dirty="0">
              <a:solidFill>
                <a:srgbClr val="002060"/>
              </a:solidFill>
            </a:endParaRPr>
          </a:p>
          <a:p>
            <a:r>
              <a:rPr lang="en-GB" sz="2800" dirty="0">
                <a:solidFill>
                  <a:srgbClr val="002060"/>
                </a:solidFill>
              </a:rPr>
              <a:t>Concluding sentence (“so what?”):</a:t>
            </a:r>
          </a:p>
        </p:txBody>
      </p:sp>
    </p:spTree>
    <p:extLst>
      <p:ext uri="{BB962C8B-B14F-4D97-AF65-F5344CB8AC3E}">
        <p14:creationId xmlns:p14="http://schemas.microsoft.com/office/powerpoint/2010/main" val="3714845789"/>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rgbClr val="C00000"/>
                </a:solidFill>
              </a:rPr>
              <a:t>Building Paragraphs</a:t>
            </a:r>
          </a:p>
        </p:txBody>
      </p:sp>
      <p:sp>
        <p:nvSpPr>
          <p:cNvPr id="3" name="Text Placeholder 2"/>
          <p:cNvSpPr>
            <a:spLocks noGrp="1"/>
          </p:cNvSpPr>
          <p:nvPr>
            <p:ph type="body" idx="1"/>
          </p:nvPr>
        </p:nvSpPr>
        <p:spPr>
          <a:xfrm>
            <a:off x="677333" y="2160589"/>
            <a:ext cx="10676467" cy="4143958"/>
          </a:xfrm>
        </p:spPr>
        <p:txBody>
          <a:bodyPr>
            <a:normAutofit/>
          </a:bodyPr>
          <a:lstStyle/>
          <a:p>
            <a:pPr marL="0" indent="0">
              <a:buNone/>
            </a:pPr>
            <a:r>
              <a:rPr lang="en-US" sz="2400" dirty="0">
                <a:solidFill>
                  <a:srgbClr val="002060"/>
                </a:solidFill>
              </a:rPr>
              <a:t>Topic sentence: People can </a:t>
            </a:r>
            <a:r>
              <a:rPr lang="en-US" sz="2400" b="1" dirty="0">
                <a:solidFill>
                  <a:srgbClr val="002060"/>
                </a:solidFill>
              </a:rPr>
              <a:t>avoid burglaries </a:t>
            </a:r>
            <a:r>
              <a:rPr lang="en-US" sz="2400" dirty="0">
                <a:solidFill>
                  <a:srgbClr val="002060"/>
                </a:solidFill>
              </a:rPr>
              <a:t>by </a:t>
            </a:r>
            <a:r>
              <a:rPr lang="en-US" sz="2400" i="1" dirty="0">
                <a:solidFill>
                  <a:srgbClr val="002060"/>
                </a:solidFill>
              </a:rPr>
              <a:t>taking certain precautions.</a:t>
            </a:r>
          </a:p>
          <a:p>
            <a:pPr marL="0" indent="0">
              <a:buNone/>
            </a:pPr>
            <a:r>
              <a:rPr lang="en-US" sz="2400" dirty="0">
                <a:solidFill>
                  <a:srgbClr val="002060"/>
                </a:solidFill>
              </a:rPr>
              <a:t>Supporting details:</a:t>
            </a:r>
          </a:p>
          <a:p>
            <a:pPr marL="0" indent="0">
              <a:buNone/>
            </a:pPr>
            <a:r>
              <a:rPr lang="en-US" sz="2400" dirty="0">
                <a:solidFill>
                  <a:srgbClr val="002060"/>
                </a:solidFill>
              </a:rPr>
              <a:t>	Locking doors</a:t>
            </a:r>
          </a:p>
          <a:p>
            <a:pPr marL="0" indent="0">
              <a:buNone/>
            </a:pPr>
            <a:r>
              <a:rPr lang="en-US" sz="2400" dirty="0">
                <a:solidFill>
                  <a:srgbClr val="002060"/>
                </a:solidFill>
              </a:rPr>
              <a:t>	Leaving lights on</a:t>
            </a:r>
          </a:p>
          <a:p>
            <a:pPr marL="0" indent="0">
              <a:buNone/>
            </a:pPr>
            <a:r>
              <a:rPr lang="en-US" sz="2400" dirty="0">
                <a:solidFill>
                  <a:srgbClr val="002060"/>
                </a:solidFill>
              </a:rPr>
              <a:t>	Installing an alarm system</a:t>
            </a:r>
          </a:p>
          <a:p>
            <a:pPr marL="0" indent="0">
              <a:buNone/>
            </a:pPr>
            <a:r>
              <a:rPr lang="en-US" sz="2400" dirty="0">
                <a:solidFill>
                  <a:srgbClr val="002060"/>
                </a:solidFill>
              </a:rPr>
              <a:t>Concluding sentence: These three precautionary measures are important to maintain security at home.</a:t>
            </a:r>
            <a:br>
              <a:rPr lang="en-US" dirty="0">
                <a:solidFill>
                  <a:srgbClr val="002060"/>
                </a:solidFill>
              </a:rPr>
            </a:br>
            <a:endParaRPr lang="en-GB" dirty="0">
              <a:solidFill>
                <a:srgbClr val="002060"/>
              </a:solidFill>
            </a:endParaRPr>
          </a:p>
        </p:txBody>
      </p:sp>
    </p:spTree>
    <p:extLst>
      <p:ext uri="{BB962C8B-B14F-4D97-AF65-F5344CB8AC3E}">
        <p14:creationId xmlns:p14="http://schemas.microsoft.com/office/powerpoint/2010/main" val="1536902248"/>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rgbClr val="C00000"/>
                </a:solidFill>
              </a:rPr>
              <a:t>Introductions</a:t>
            </a:r>
          </a:p>
        </p:txBody>
      </p:sp>
      <p:sp>
        <p:nvSpPr>
          <p:cNvPr id="5" name="Rectangle 4"/>
          <p:cNvSpPr/>
          <p:nvPr/>
        </p:nvSpPr>
        <p:spPr>
          <a:xfrm>
            <a:off x="4552681" y="2394959"/>
            <a:ext cx="6096000" cy="2248693"/>
          </a:xfrm>
          <a:prstGeom prst="rect">
            <a:avLst/>
          </a:prstGeom>
        </p:spPr>
        <p:txBody>
          <a:bodyPr>
            <a:spAutoFit/>
          </a:bodyPr>
          <a:lstStyle/>
          <a:p>
            <a:pPr marL="228600" indent="-228600">
              <a:lnSpc>
                <a:spcPct val="150000"/>
              </a:lnSpc>
              <a:buFont typeface="Symbol" panose="05050102010706020507" pitchFamily="18" charset="2"/>
              <a:buChar char=""/>
            </a:pPr>
            <a:r>
              <a:rPr lang="en-GB" sz="2400" dirty="0">
                <a:solidFill>
                  <a:srgbClr val="002060"/>
                </a:solidFill>
                <a:latin typeface="Arial" panose="020B0604020202020204" pitchFamily="34" charset="0"/>
                <a:ea typeface="Calibri" panose="020F0502020204030204" pitchFamily="34" charset="0"/>
                <a:cs typeface="Times New Roman" panose="02020603050405020304" pitchFamily="18" charset="0"/>
              </a:rPr>
              <a:t>General background and/or context</a:t>
            </a:r>
            <a:endParaRPr lang="en-GB" sz="2400" dirty="0">
              <a:solidFill>
                <a:srgbClr val="002060"/>
              </a:solidFill>
              <a:latin typeface="Calibri" panose="020F0502020204030204" pitchFamily="34" charset="0"/>
              <a:ea typeface="Calibri" panose="020F0502020204030204" pitchFamily="34" charset="0"/>
              <a:cs typeface="Times New Roman" panose="02020603050405020304" pitchFamily="18" charset="0"/>
            </a:endParaRPr>
          </a:p>
          <a:p>
            <a:pPr marL="228600" indent="-228600">
              <a:lnSpc>
                <a:spcPct val="150000"/>
              </a:lnSpc>
              <a:buFont typeface="Symbol" panose="05050102010706020507" pitchFamily="18" charset="2"/>
              <a:buChar char=""/>
            </a:pPr>
            <a:r>
              <a:rPr lang="en-GB" sz="2400" dirty="0">
                <a:solidFill>
                  <a:srgbClr val="002060"/>
                </a:solidFill>
                <a:latin typeface="Arial" panose="020B0604020202020204" pitchFamily="34" charset="0"/>
                <a:ea typeface="Calibri" panose="020F0502020204030204" pitchFamily="34" charset="0"/>
                <a:cs typeface="Times New Roman" panose="02020603050405020304" pitchFamily="18" charset="0"/>
              </a:rPr>
              <a:t>More specific ideas including definitions for key terms</a:t>
            </a:r>
            <a:endParaRPr lang="en-GB" sz="2400" dirty="0">
              <a:solidFill>
                <a:srgbClr val="002060"/>
              </a:solidFill>
              <a:latin typeface="Calibri" panose="020F0502020204030204" pitchFamily="34" charset="0"/>
              <a:ea typeface="Calibri" panose="020F0502020204030204" pitchFamily="34" charset="0"/>
              <a:cs typeface="Times New Roman" panose="02020603050405020304" pitchFamily="18" charset="0"/>
            </a:endParaRPr>
          </a:p>
          <a:p>
            <a:pPr marL="228600" indent="-228600">
              <a:lnSpc>
                <a:spcPct val="150000"/>
              </a:lnSpc>
              <a:buFont typeface="Symbol" panose="05050102010706020507" pitchFamily="18" charset="2"/>
              <a:buChar char=""/>
            </a:pPr>
            <a:r>
              <a:rPr lang="en-GB" sz="2400" dirty="0">
                <a:solidFill>
                  <a:srgbClr val="002060"/>
                </a:solidFill>
                <a:latin typeface="Arial" panose="020B0604020202020204" pitchFamily="34" charset="0"/>
                <a:ea typeface="Calibri" panose="020F0502020204030204" pitchFamily="34" charset="0"/>
                <a:cs typeface="Times New Roman" panose="02020603050405020304" pitchFamily="18" charset="0"/>
              </a:rPr>
              <a:t>Essay map and thesis statement</a:t>
            </a:r>
            <a:endParaRPr lang="en-GB" sz="2400" dirty="0">
              <a:solidFill>
                <a:srgbClr val="002060"/>
              </a:solidFill>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6" name="Isosceles Triangle 5"/>
          <p:cNvSpPr/>
          <p:nvPr/>
        </p:nvSpPr>
        <p:spPr>
          <a:xfrm rot="10800000">
            <a:off x="558084" y="2201915"/>
            <a:ext cx="3994597" cy="2892738"/>
          </a:xfrm>
          <a:prstGeom prst="triangle">
            <a:avLst/>
          </a:prstGeom>
          <a:solidFill>
            <a:schemeClr val="accent1">
              <a:lumMod val="40000"/>
              <a:lumOff val="60000"/>
            </a:schemeClr>
          </a:solidFill>
          <a:ln w="25400" cap="flat" cmpd="sng" algn="ctr">
            <a:solidFill>
              <a:schemeClr val="tx1"/>
            </a:solidFill>
            <a:prstDash val="solid"/>
          </a:ln>
          <a:effectLst/>
        </p:spPr>
        <p:txBody>
          <a:bodyPr rtlCol="0" anchor="ctr"/>
          <a:lstStyle/>
          <a:p>
            <a:endParaRPr lang="en-GB"/>
          </a:p>
        </p:txBody>
      </p:sp>
    </p:spTree>
    <p:extLst>
      <p:ext uri="{BB962C8B-B14F-4D97-AF65-F5344CB8AC3E}">
        <p14:creationId xmlns:p14="http://schemas.microsoft.com/office/powerpoint/2010/main" val="11905539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animBg="1"/>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solidFill>
                  <a:srgbClr val="C00000"/>
                </a:solidFill>
              </a:rPr>
              <a:t>An introduction has 3 main functions:</a:t>
            </a:r>
            <a:endParaRPr lang="en-GB" b="1" dirty="0">
              <a:solidFill>
                <a:srgbClr val="C00000"/>
              </a:solidFill>
            </a:endParaRPr>
          </a:p>
        </p:txBody>
      </p:sp>
      <p:sp>
        <p:nvSpPr>
          <p:cNvPr id="3" name="Content Placeholder 2"/>
          <p:cNvSpPr>
            <a:spLocks noGrp="1"/>
          </p:cNvSpPr>
          <p:nvPr>
            <p:ph idx="1"/>
          </p:nvPr>
        </p:nvSpPr>
        <p:spPr>
          <a:xfrm>
            <a:off x="577784" y="1745278"/>
            <a:ext cx="8640960" cy="4680520"/>
          </a:xfrm>
          <a:solidFill>
            <a:schemeClr val="bg1"/>
          </a:solidFill>
        </p:spPr>
        <p:txBody>
          <a:bodyPr>
            <a:normAutofit/>
          </a:bodyPr>
          <a:lstStyle/>
          <a:p>
            <a:pPr marL="573088" lvl="2" indent="0">
              <a:buNone/>
            </a:pPr>
            <a:r>
              <a:rPr lang="en-GB" sz="2400" dirty="0">
                <a:solidFill>
                  <a:schemeClr val="tx1"/>
                </a:solidFill>
              </a:rPr>
              <a:t>  </a:t>
            </a:r>
            <a:r>
              <a:rPr lang="en-GB" sz="4400" dirty="0">
                <a:solidFill>
                  <a:srgbClr val="002060"/>
                </a:solidFill>
              </a:rPr>
              <a:t>The 3 Ms</a:t>
            </a:r>
          </a:p>
          <a:p>
            <a:pPr marL="973138" lvl="2" indent="-457200">
              <a:buAutoNum type="arabicParenR"/>
            </a:pPr>
            <a:r>
              <a:rPr lang="en-GB" sz="4400" dirty="0">
                <a:solidFill>
                  <a:srgbClr val="002060"/>
                </a:solidFill>
              </a:rPr>
              <a:t>As a </a:t>
            </a:r>
            <a:r>
              <a:rPr lang="en-GB" sz="4400" b="1" u="sng" dirty="0">
                <a:solidFill>
                  <a:srgbClr val="002060"/>
                </a:solidFill>
              </a:rPr>
              <a:t>M</a:t>
            </a:r>
            <a:r>
              <a:rPr lang="en-GB" sz="4400" dirty="0">
                <a:solidFill>
                  <a:srgbClr val="002060"/>
                </a:solidFill>
              </a:rPr>
              <a:t>AP</a:t>
            </a:r>
          </a:p>
          <a:p>
            <a:pPr marL="973138" lvl="2" indent="-457200">
              <a:buAutoNum type="arabicParenR"/>
            </a:pPr>
            <a:r>
              <a:rPr lang="en-GB" sz="4400" dirty="0">
                <a:solidFill>
                  <a:srgbClr val="002060"/>
                </a:solidFill>
              </a:rPr>
              <a:t>As a </a:t>
            </a:r>
            <a:r>
              <a:rPr lang="en-GB" sz="4400" b="1" u="sng" dirty="0">
                <a:solidFill>
                  <a:srgbClr val="002060"/>
                </a:solidFill>
              </a:rPr>
              <a:t>M</a:t>
            </a:r>
            <a:r>
              <a:rPr lang="en-GB" sz="4400" dirty="0">
                <a:solidFill>
                  <a:srgbClr val="002060"/>
                </a:solidFill>
              </a:rPr>
              <a:t>icrocosm</a:t>
            </a:r>
          </a:p>
          <a:p>
            <a:pPr marL="973138" lvl="2" indent="-457200">
              <a:buAutoNum type="arabicParenR"/>
            </a:pPr>
            <a:r>
              <a:rPr lang="en-GB" sz="4400" dirty="0">
                <a:solidFill>
                  <a:srgbClr val="002060"/>
                </a:solidFill>
              </a:rPr>
              <a:t>As a </a:t>
            </a:r>
            <a:r>
              <a:rPr lang="en-GB" sz="4400" b="1" u="sng" dirty="0">
                <a:solidFill>
                  <a:srgbClr val="002060"/>
                </a:solidFill>
              </a:rPr>
              <a:t>M</a:t>
            </a:r>
            <a:r>
              <a:rPr lang="en-GB" sz="4400" dirty="0">
                <a:solidFill>
                  <a:srgbClr val="002060"/>
                </a:solidFill>
              </a:rPr>
              <a:t>arketing tool</a:t>
            </a:r>
          </a:p>
          <a:p>
            <a:pPr marL="457200" indent="-457200">
              <a:buAutoNum type="arabicParenR"/>
            </a:pPr>
            <a:endParaRPr lang="en-GB" sz="4400" dirty="0">
              <a:solidFill>
                <a:srgbClr val="002060"/>
              </a:solidFill>
            </a:endParaRPr>
          </a:p>
          <a:p>
            <a:pPr marL="0" indent="0">
              <a:buNone/>
            </a:pPr>
            <a:r>
              <a:rPr lang="en-GB" sz="1200" dirty="0">
                <a:solidFill>
                  <a:srgbClr val="002060"/>
                </a:solidFill>
              </a:rPr>
              <a:t>Based on </a:t>
            </a:r>
            <a:r>
              <a:rPr lang="en-GB" sz="1200" dirty="0" err="1">
                <a:solidFill>
                  <a:srgbClr val="002060"/>
                </a:solidFill>
              </a:rPr>
              <a:t>Sowton</a:t>
            </a:r>
            <a:r>
              <a:rPr lang="en-GB" sz="1200" dirty="0">
                <a:solidFill>
                  <a:srgbClr val="002060"/>
                </a:solidFill>
              </a:rPr>
              <a:t> (2006) </a:t>
            </a:r>
          </a:p>
        </p:txBody>
      </p:sp>
    </p:spTree>
    <p:extLst>
      <p:ext uri="{BB962C8B-B14F-4D97-AF65-F5344CB8AC3E}">
        <p14:creationId xmlns:p14="http://schemas.microsoft.com/office/powerpoint/2010/main" val="3718038393"/>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829359" y="-64865"/>
            <a:ext cx="8596668" cy="1320800"/>
          </a:xfrm>
        </p:spPr>
        <p:txBody>
          <a:bodyPr/>
          <a:lstStyle/>
          <a:p>
            <a:r>
              <a:rPr lang="en-GB" dirty="0"/>
              <a:t> </a:t>
            </a:r>
            <a:r>
              <a:rPr lang="en-GB" dirty="0">
                <a:solidFill>
                  <a:srgbClr val="C00000"/>
                </a:solidFill>
              </a:rPr>
              <a:t>Main elements of an introduction?</a:t>
            </a:r>
          </a:p>
        </p:txBody>
      </p:sp>
      <p:sp>
        <p:nvSpPr>
          <p:cNvPr id="5" name="Content Placeholder 4"/>
          <p:cNvSpPr>
            <a:spLocks noGrp="1"/>
          </p:cNvSpPr>
          <p:nvPr>
            <p:ph idx="1"/>
          </p:nvPr>
        </p:nvSpPr>
        <p:spPr>
          <a:xfrm>
            <a:off x="914400" y="1405054"/>
            <a:ext cx="7579217" cy="5105216"/>
          </a:xfrm>
          <a:solidFill>
            <a:schemeClr val="bg1"/>
          </a:solidFill>
        </p:spPr>
        <p:txBody>
          <a:bodyPr/>
          <a:lstStyle/>
          <a:p>
            <a:pPr>
              <a:buFont typeface="Wingdings" panose="05000000000000000000" pitchFamily="2" charset="2"/>
              <a:buChar char="Ø"/>
            </a:pPr>
            <a:r>
              <a:rPr lang="en-GB" sz="2800" dirty="0">
                <a:solidFill>
                  <a:srgbClr val="002060"/>
                </a:solidFill>
              </a:rPr>
              <a:t>Interesting opening statement</a:t>
            </a:r>
          </a:p>
          <a:p>
            <a:pPr>
              <a:buFont typeface="Wingdings" panose="05000000000000000000" pitchFamily="2" charset="2"/>
              <a:buChar char="Ø"/>
            </a:pPr>
            <a:r>
              <a:rPr lang="en-GB" sz="2800" dirty="0">
                <a:solidFill>
                  <a:srgbClr val="002060"/>
                </a:solidFill>
              </a:rPr>
              <a:t>Attention-grabbing data</a:t>
            </a:r>
          </a:p>
          <a:p>
            <a:pPr>
              <a:buFont typeface="Wingdings" panose="05000000000000000000" pitchFamily="2" charset="2"/>
              <a:buChar char="Ø"/>
            </a:pPr>
            <a:r>
              <a:rPr lang="en-GB" sz="2800" dirty="0">
                <a:solidFill>
                  <a:srgbClr val="002060"/>
                </a:solidFill>
              </a:rPr>
              <a:t>Definition of terms</a:t>
            </a:r>
          </a:p>
          <a:p>
            <a:pPr>
              <a:buFont typeface="Wingdings" panose="05000000000000000000" pitchFamily="2" charset="2"/>
              <a:buChar char="Ø"/>
            </a:pPr>
            <a:r>
              <a:rPr lang="en-GB" sz="2800" dirty="0">
                <a:solidFill>
                  <a:srgbClr val="002060"/>
                </a:solidFill>
              </a:rPr>
              <a:t>Relevant and interesting quotation</a:t>
            </a:r>
          </a:p>
          <a:p>
            <a:pPr>
              <a:buFont typeface="Wingdings" panose="05000000000000000000" pitchFamily="2" charset="2"/>
              <a:buChar char="Ø"/>
            </a:pPr>
            <a:r>
              <a:rPr lang="en-GB" sz="2800" dirty="0">
                <a:solidFill>
                  <a:srgbClr val="002060"/>
                </a:solidFill>
              </a:rPr>
              <a:t>Background information</a:t>
            </a:r>
          </a:p>
          <a:p>
            <a:pPr>
              <a:buFont typeface="Wingdings" panose="05000000000000000000" pitchFamily="2" charset="2"/>
              <a:buChar char="Ø"/>
            </a:pPr>
            <a:r>
              <a:rPr lang="en-GB" sz="2800" dirty="0">
                <a:solidFill>
                  <a:srgbClr val="002060"/>
                </a:solidFill>
              </a:rPr>
              <a:t>Methodology</a:t>
            </a:r>
          </a:p>
          <a:p>
            <a:pPr>
              <a:buFont typeface="Wingdings" panose="05000000000000000000" pitchFamily="2" charset="2"/>
              <a:buChar char="Ø"/>
            </a:pPr>
            <a:r>
              <a:rPr lang="en-GB" sz="2800" dirty="0">
                <a:solidFill>
                  <a:srgbClr val="002060"/>
                </a:solidFill>
              </a:rPr>
              <a:t>Limitations</a:t>
            </a:r>
          </a:p>
          <a:p>
            <a:pPr>
              <a:buFont typeface="Wingdings" panose="05000000000000000000" pitchFamily="2" charset="2"/>
              <a:buChar char="Ø"/>
            </a:pPr>
            <a:r>
              <a:rPr lang="en-GB" sz="2800" dirty="0">
                <a:solidFill>
                  <a:srgbClr val="002060"/>
                </a:solidFill>
              </a:rPr>
              <a:t>Thesis statement</a:t>
            </a:r>
          </a:p>
          <a:p>
            <a:pPr>
              <a:buFont typeface="Wingdings" panose="05000000000000000000" pitchFamily="2" charset="2"/>
              <a:buChar char="Ø"/>
            </a:pPr>
            <a:r>
              <a:rPr lang="en-GB" sz="2800" dirty="0">
                <a:solidFill>
                  <a:srgbClr val="002060"/>
                </a:solidFill>
              </a:rPr>
              <a:t>Outline of sections</a:t>
            </a:r>
          </a:p>
          <a:p>
            <a:endParaRPr lang="en-GB" sz="2800" dirty="0">
              <a:solidFill>
                <a:srgbClr val="7030A0"/>
              </a:solidFill>
            </a:endParaRPr>
          </a:p>
          <a:p>
            <a:endParaRPr lang="en-GB" dirty="0"/>
          </a:p>
        </p:txBody>
      </p:sp>
    </p:spTree>
    <p:extLst>
      <p:ext uri="{BB962C8B-B14F-4D97-AF65-F5344CB8AC3E}">
        <p14:creationId xmlns:p14="http://schemas.microsoft.com/office/powerpoint/2010/main" val="30622638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 calcmode="lin" valueType="num">
                                      <p:cBhvr additive="base">
                                        <p:cTn id="7" dur="500" fill="hold"/>
                                        <p:tgtEl>
                                          <p:spTgt spid="5">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5">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5">
                                            <p:txEl>
                                              <p:pRg st="1" end="1"/>
                                            </p:txEl>
                                          </p:spTgt>
                                        </p:tgtEl>
                                        <p:attrNameLst>
                                          <p:attrName>style.visibility</p:attrName>
                                        </p:attrNameLst>
                                      </p:cBhvr>
                                      <p:to>
                                        <p:strVal val="visible"/>
                                      </p:to>
                                    </p:set>
                                    <p:anim calcmode="lin" valueType="num">
                                      <p:cBhvr additive="base">
                                        <p:cTn id="13" dur="500" fill="hold"/>
                                        <p:tgtEl>
                                          <p:spTgt spid="5">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5">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5">
                                            <p:txEl>
                                              <p:pRg st="2" end="2"/>
                                            </p:txEl>
                                          </p:spTgt>
                                        </p:tgtEl>
                                        <p:attrNameLst>
                                          <p:attrName>style.visibility</p:attrName>
                                        </p:attrNameLst>
                                      </p:cBhvr>
                                      <p:to>
                                        <p:strVal val="visible"/>
                                      </p:to>
                                    </p:set>
                                    <p:anim calcmode="lin" valueType="num">
                                      <p:cBhvr additive="base">
                                        <p:cTn id="19" dur="500" fill="hold"/>
                                        <p:tgtEl>
                                          <p:spTgt spid="5">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5">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5">
                                            <p:txEl>
                                              <p:pRg st="3" end="3"/>
                                            </p:txEl>
                                          </p:spTgt>
                                        </p:tgtEl>
                                        <p:attrNameLst>
                                          <p:attrName>style.visibility</p:attrName>
                                        </p:attrNameLst>
                                      </p:cBhvr>
                                      <p:to>
                                        <p:strVal val="visible"/>
                                      </p:to>
                                    </p:set>
                                    <p:anim calcmode="lin" valueType="num">
                                      <p:cBhvr additive="base">
                                        <p:cTn id="25" dur="500" fill="hold"/>
                                        <p:tgtEl>
                                          <p:spTgt spid="5">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5">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5">
                                            <p:txEl>
                                              <p:pRg st="4" end="4"/>
                                            </p:txEl>
                                          </p:spTgt>
                                        </p:tgtEl>
                                        <p:attrNameLst>
                                          <p:attrName>style.visibility</p:attrName>
                                        </p:attrNameLst>
                                      </p:cBhvr>
                                      <p:to>
                                        <p:strVal val="visible"/>
                                      </p:to>
                                    </p:set>
                                    <p:anim calcmode="lin" valueType="num">
                                      <p:cBhvr additive="base">
                                        <p:cTn id="31" dur="500" fill="hold"/>
                                        <p:tgtEl>
                                          <p:spTgt spid="5">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5">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5">
                                            <p:txEl>
                                              <p:pRg st="5" end="5"/>
                                            </p:txEl>
                                          </p:spTgt>
                                        </p:tgtEl>
                                        <p:attrNameLst>
                                          <p:attrName>style.visibility</p:attrName>
                                        </p:attrNameLst>
                                      </p:cBhvr>
                                      <p:to>
                                        <p:strVal val="visible"/>
                                      </p:to>
                                    </p:set>
                                    <p:anim calcmode="lin" valueType="num">
                                      <p:cBhvr additive="base">
                                        <p:cTn id="37" dur="500" fill="hold"/>
                                        <p:tgtEl>
                                          <p:spTgt spid="5">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5">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5">
                                            <p:txEl>
                                              <p:pRg st="6" end="6"/>
                                            </p:txEl>
                                          </p:spTgt>
                                        </p:tgtEl>
                                        <p:attrNameLst>
                                          <p:attrName>style.visibility</p:attrName>
                                        </p:attrNameLst>
                                      </p:cBhvr>
                                      <p:to>
                                        <p:strVal val="visible"/>
                                      </p:to>
                                    </p:set>
                                    <p:anim calcmode="lin" valueType="num">
                                      <p:cBhvr additive="base">
                                        <p:cTn id="43" dur="500" fill="hold"/>
                                        <p:tgtEl>
                                          <p:spTgt spid="5">
                                            <p:txEl>
                                              <p:pRg st="6" end="6"/>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5">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nodeType="clickEffect">
                                  <p:stCondLst>
                                    <p:cond delay="0"/>
                                  </p:stCondLst>
                                  <p:childTnLst>
                                    <p:set>
                                      <p:cBhvr>
                                        <p:cTn id="48" dur="1" fill="hold">
                                          <p:stCondLst>
                                            <p:cond delay="0"/>
                                          </p:stCondLst>
                                        </p:cTn>
                                        <p:tgtEl>
                                          <p:spTgt spid="5">
                                            <p:txEl>
                                              <p:pRg st="7" end="7"/>
                                            </p:txEl>
                                          </p:spTgt>
                                        </p:tgtEl>
                                        <p:attrNameLst>
                                          <p:attrName>style.visibility</p:attrName>
                                        </p:attrNameLst>
                                      </p:cBhvr>
                                      <p:to>
                                        <p:strVal val="visible"/>
                                      </p:to>
                                    </p:set>
                                    <p:anim calcmode="lin" valueType="num">
                                      <p:cBhvr additive="base">
                                        <p:cTn id="49" dur="500" fill="hold"/>
                                        <p:tgtEl>
                                          <p:spTgt spid="5">
                                            <p:txEl>
                                              <p:pRg st="7" end="7"/>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5">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nodeType="clickEffect">
                                  <p:stCondLst>
                                    <p:cond delay="0"/>
                                  </p:stCondLst>
                                  <p:childTnLst>
                                    <p:set>
                                      <p:cBhvr>
                                        <p:cTn id="54" dur="1" fill="hold">
                                          <p:stCondLst>
                                            <p:cond delay="0"/>
                                          </p:stCondLst>
                                        </p:cTn>
                                        <p:tgtEl>
                                          <p:spTgt spid="5">
                                            <p:txEl>
                                              <p:pRg st="8" end="8"/>
                                            </p:txEl>
                                          </p:spTgt>
                                        </p:tgtEl>
                                        <p:attrNameLst>
                                          <p:attrName>style.visibility</p:attrName>
                                        </p:attrNameLst>
                                      </p:cBhvr>
                                      <p:to>
                                        <p:strVal val="visible"/>
                                      </p:to>
                                    </p:set>
                                    <p:anim calcmode="lin" valueType="num">
                                      <p:cBhvr additive="base">
                                        <p:cTn id="55" dur="500" fill="hold"/>
                                        <p:tgtEl>
                                          <p:spTgt spid="5">
                                            <p:txEl>
                                              <p:pRg st="8" end="8"/>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5">
                                            <p:txEl>
                                              <p:pRg st="8" end="8"/>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r"/>
            <a:r>
              <a:rPr lang="en-GB" dirty="0">
                <a:solidFill>
                  <a:srgbClr val="C00000"/>
                </a:solidFill>
              </a:rPr>
              <a:t>Interesting opening statement</a:t>
            </a:r>
            <a:br>
              <a:rPr lang="en-GB" dirty="0">
                <a:solidFill>
                  <a:srgbClr val="002060"/>
                </a:solidFill>
              </a:rPr>
            </a:br>
            <a:endParaRPr lang="en-GB" dirty="0"/>
          </a:p>
        </p:txBody>
      </p:sp>
      <p:sp>
        <p:nvSpPr>
          <p:cNvPr id="3" name="Content Placeholder 2"/>
          <p:cNvSpPr>
            <a:spLocks noGrp="1"/>
          </p:cNvSpPr>
          <p:nvPr>
            <p:ph idx="1"/>
          </p:nvPr>
        </p:nvSpPr>
        <p:spPr>
          <a:xfrm>
            <a:off x="757767" y="1879721"/>
            <a:ext cx="10676466" cy="4752528"/>
          </a:xfrm>
          <a:solidFill>
            <a:schemeClr val="bg1"/>
          </a:solidFill>
        </p:spPr>
        <p:txBody>
          <a:bodyPr/>
          <a:lstStyle/>
          <a:p>
            <a:r>
              <a:rPr lang="en-GB" dirty="0">
                <a:solidFill>
                  <a:srgbClr val="002060"/>
                </a:solidFill>
              </a:rPr>
              <a:t>   </a:t>
            </a:r>
            <a:r>
              <a:rPr lang="en-GB" sz="3200" dirty="0">
                <a:solidFill>
                  <a:srgbClr val="002060"/>
                </a:solidFill>
              </a:rPr>
              <a:t>An interesting fact, statement or anecdote will both gain the reader’s interest and indicate that you have something interesting to say.</a:t>
            </a:r>
          </a:p>
          <a:p>
            <a:endParaRPr lang="en-GB" sz="3200" dirty="0">
              <a:solidFill>
                <a:srgbClr val="002060"/>
              </a:solidFill>
            </a:endParaRPr>
          </a:p>
          <a:p>
            <a:r>
              <a:rPr lang="en-GB" sz="3200" dirty="0">
                <a:solidFill>
                  <a:srgbClr val="002060"/>
                </a:solidFill>
              </a:rPr>
              <a:t>  ** It is better to write a short powerful sentence rather than a long rambling one!</a:t>
            </a:r>
          </a:p>
        </p:txBody>
      </p:sp>
    </p:spTree>
    <p:extLst>
      <p:ext uri="{BB962C8B-B14F-4D97-AF65-F5344CB8AC3E}">
        <p14:creationId xmlns:p14="http://schemas.microsoft.com/office/powerpoint/2010/main" val="2717487703"/>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081668" y="1015544"/>
            <a:ext cx="8900532" cy="5256584"/>
          </a:xfrm>
        </p:spPr>
        <p:txBody>
          <a:bodyPr>
            <a:normAutofit/>
          </a:bodyPr>
          <a:lstStyle/>
          <a:p>
            <a:pPr marL="0" indent="0">
              <a:buNone/>
            </a:pPr>
            <a:r>
              <a:rPr lang="en-GB" sz="3200" dirty="0">
                <a:solidFill>
                  <a:srgbClr val="002060"/>
                </a:solidFill>
              </a:rPr>
              <a:t>Disruption through digital innovation has in many cases seen the emergence of an entirely new class of competition in businesses. The challenge faced by companies is keeping up with these changes and in turn developing new theories, models and methods in order to learn, respond and adapt their position in such competitive environments. The mobile internet and social media have created new digital communication channels between a company and its customers labelled as ‘digital channels’ (Edelman 2010</a:t>
            </a:r>
            <a:r>
              <a:rPr lang="en-GB" sz="2400" dirty="0">
                <a:solidFill>
                  <a:schemeClr val="tx1"/>
                </a:solidFill>
              </a:rPr>
              <a:t>). </a:t>
            </a:r>
          </a:p>
        </p:txBody>
      </p:sp>
    </p:spTree>
    <p:extLst>
      <p:ext uri="{BB962C8B-B14F-4D97-AF65-F5344CB8AC3E}">
        <p14:creationId xmlns:p14="http://schemas.microsoft.com/office/powerpoint/2010/main" val="2421521864"/>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r"/>
            <a:r>
              <a:rPr lang="en-GB" dirty="0">
                <a:solidFill>
                  <a:srgbClr val="C00000"/>
                </a:solidFill>
              </a:rPr>
              <a:t>Attention-grabbing data</a:t>
            </a:r>
          </a:p>
        </p:txBody>
      </p:sp>
      <p:sp>
        <p:nvSpPr>
          <p:cNvPr id="3" name="Content Placeholder 2"/>
          <p:cNvSpPr>
            <a:spLocks noGrp="1"/>
          </p:cNvSpPr>
          <p:nvPr>
            <p:ph idx="1"/>
          </p:nvPr>
        </p:nvSpPr>
        <p:spPr>
          <a:xfrm>
            <a:off x="1190289" y="2227713"/>
            <a:ext cx="10250861" cy="3593224"/>
          </a:xfrm>
          <a:solidFill>
            <a:schemeClr val="bg1"/>
          </a:solidFill>
        </p:spPr>
        <p:txBody>
          <a:bodyPr/>
          <a:lstStyle/>
          <a:p>
            <a:r>
              <a:rPr lang="en-GB" sz="3200" dirty="0">
                <a:solidFill>
                  <a:srgbClr val="002060"/>
                </a:solidFill>
              </a:rPr>
              <a:t>Well-chosen and interesting statistics can often be a very effective way to create interest in a text.</a:t>
            </a:r>
          </a:p>
        </p:txBody>
      </p:sp>
    </p:spTree>
    <p:extLst>
      <p:ext uri="{BB962C8B-B14F-4D97-AF65-F5344CB8AC3E}">
        <p14:creationId xmlns:p14="http://schemas.microsoft.com/office/powerpoint/2010/main" val="4011725980"/>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938745" y="1161848"/>
            <a:ext cx="9677216" cy="5328592"/>
          </a:xfrm>
          <a:solidFill>
            <a:schemeClr val="bg1"/>
          </a:solidFill>
        </p:spPr>
        <p:txBody>
          <a:bodyPr>
            <a:normAutofit/>
          </a:bodyPr>
          <a:lstStyle/>
          <a:p>
            <a:pPr marL="0" indent="0">
              <a:buNone/>
            </a:pPr>
            <a:r>
              <a:rPr lang="en-GB" dirty="0">
                <a:solidFill>
                  <a:srgbClr val="002060"/>
                </a:solidFill>
              </a:rPr>
              <a:t>It is estimated that approximately 3.5 million children receive dance instruction from dance specialists in the United States [1]. For those who aspire to attain an advanced or professional level of dance proficiency, dance is an art form that requires intense training starting at an early age. Because of this incredible physical demand, dancers have a high rate of injury [2, 3, 4]. One study by </a:t>
            </a:r>
            <a:r>
              <a:rPr lang="en-GB" dirty="0" err="1">
                <a:solidFill>
                  <a:srgbClr val="002060"/>
                </a:solidFill>
              </a:rPr>
              <a:t>Hincapie</a:t>
            </a:r>
            <a:r>
              <a:rPr lang="en-GB" dirty="0">
                <a:solidFill>
                  <a:srgbClr val="002060"/>
                </a:solidFill>
              </a:rPr>
              <a:t> et al estimated the lifetime prevalence of musculoskeletal injuries to be 26%-51% for university or pre-professional dancers and 40%-84% for professional dancers [4].</a:t>
            </a:r>
          </a:p>
          <a:p>
            <a:pPr marL="0" indent="0">
              <a:buNone/>
            </a:pPr>
            <a:r>
              <a:rPr lang="en-GB" dirty="0">
                <a:solidFill>
                  <a:srgbClr val="002060"/>
                </a:solidFill>
              </a:rPr>
              <a:t>   </a:t>
            </a:r>
          </a:p>
          <a:p>
            <a:pPr marL="0" indent="0">
              <a:buNone/>
            </a:pPr>
            <a:r>
              <a:rPr lang="en-US" altLang="en-US" i="1" dirty="0">
                <a:solidFill>
                  <a:srgbClr val="002060"/>
                </a:solidFill>
              </a:rPr>
              <a:t>Yin et al (2015)</a:t>
            </a:r>
            <a:endParaRPr lang="en-GB" dirty="0">
              <a:solidFill>
                <a:srgbClr val="002060"/>
              </a:solidFill>
            </a:endParaRPr>
          </a:p>
        </p:txBody>
      </p:sp>
    </p:spTree>
    <p:extLst>
      <p:ext uri="{BB962C8B-B14F-4D97-AF65-F5344CB8AC3E}">
        <p14:creationId xmlns:p14="http://schemas.microsoft.com/office/powerpoint/2010/main" val="2246825153"/>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r"/>
            <a:r>
              <a:rPr lang="en-GB" dirty="0">
                <a:solidFill>
                  <a:srgbClr val="C00000"/>
                </a:solidFill>
              </a:rPr>
              <a:t>Definition of terms</a:t>
            </a:r>
          </a:p>
        </p:txBody>
      </p:sp>
      <p:sp>
        <p:nvSpPr>
          <p:cNvPr id="3" name="Content Placeholder 2"/>
          <p:cNvSpPr>
            <a:spLocks noGrp="1"/>
          </p:cNvSpPr>
          <p:nvPr>
            <p:ph idx="1"/>
          </p:nvPr>
        </p:nvSpPr>
        <p:spPr>
          <a:xfrm>
            <a:off x="2049118" y="2386739"/>
            <a:ext cx="8496944" cy="3213660"/>
          </a:xfrm>
          <a:solidFill>
            <a:schemeClr val="bg1"/>
          </a:solidFill>
        </p:spPr>
        <p:txBody>
          <a:bodyPr/>
          <a:lstStyle/>
          <a:p>
            <a:pPr marL="0" indent="0">
              <a:buNone/>
            </a:pPr>
            <a:r>
              <a:rPr lang="en-GB" sz="3200" dirty="0">
                <a:solidFill>
                  <a:srgbClr val="002060"/>
                </a:solidFill>
              </a:rPr>
              <a:t>If specific terminology is being used which may be unfamiliar to the reader, it is better to explain these as early as possible.</a:t>
            </a:r>
          </a:p>
        </p:txBody>
      </p:sp>
    </p:spTree>
    <p:extLst>
      <p:ext uri="{BB962C8B-B14F-4D97-AF65-F5344CB8AC3E}">
        <p14:creationId xmlns:p14="http://schemas.microsoft.com/office/powerpoint/2010/main" val="3508914338"/>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pPr marL="0" indent="0">
              <a:buNone/>
            </a:pPr>
            <a:r>
              <a:rPr lang="en-GB" sz="2800" dirty="0">
                <a:solidFill>
                  <a:srgbClr val="002060"/>
                </a:solidFill>
              </a:rPr>
              <a:t>Bitcoin is a peer-to-peer electronic currency system first described in a paper by </a:t>
            </a:r>
            <a:r>
              <a:rPr lang="en-GB" sz="2800" dirty="0" err="1">
                <a:solidFill>
                  <a:srgbClr val="002060"/>
                </a:solidFill>
              </a:rPr>
              <a:t>Satochi</a:t>
            </a:r>
            <a:r>
              <a:rPr lang="en-GB" sz="2800" dirty="0">
                <a:solidFill>
                  <a:srgbClr val="002060"/>
                </a:solidFill>
              </a:rPr>
              <a:t> </a:t>
            </a:r>
            <a:r>
              <a:rPr lang="en-GB" sz="2800" dirty="0" err="1">
                <a:solidFill>
                  <a:srgbClr val="002060"/>
                </a:solidFill>
              </a:rPr>
              <a:t>Nakamoto</a:t>
            </a:r>
            <a:r>
              <a:rPr lang="en-GB" sz="2800" dirty="0">
                <a:solidFill>
                  <a:srgbClr val="002060"/>
                </a:solidFill>
              </a:rPr>
              <a:t> in 2008. It relies on …..</a:t>
            </a:r>
          </a:p>
          <a:p>
            <a:endParaRPr lang="en-GB" sz="2800" dirty="0">
              <a:solidFill>
                <a:srgbClr val="002060"/>
              </a:solidFill>
            </a:endParaRPr>
          </a:p>
          <a:p>
            <a:pPr marL="0" indent="0">
              <a:buNone/>
            </a:pPr>
            <a:r>
              <a:rPr lang="en-GB" sz="2800" dirty="0">
                <a:solidFill>
                  <a:srgbClr val="002060"/>
                </a:solidFill>
              </a:rPr>
              <a:t> Source: Reid and </a:t>
            </a:r>
            <a:r>
              <a:rPr lang="en-GB" sz="2800" dirty="0" err="1">
                <a:solidFill>
                  <a:srgbClr val="002060"/>
                </a:solidFill>
              </a:rPr>
              <a:t>Harrigan</a:t>
            </a:r>
            <a:r>
              <a:rPr lang="en-GB" sz="2800" dirty="0">
                <a:solidFill>
                  <a:srgbClr val="002060"/>
                </a:solidFill>
              </a:rPr>
              <a:t> (2012)</a:t>
            </a:r>
          </a:p>
        </p:txBody>
      </p:sp>
    </p:spTree>
    <p:extLst>
      <p:ext uri="{BB962C8B-B14F-4D97-AF65-F5344CB8AC3E}">
        <p14:creationId xmlns:p14="http://schemas.microsoft.com/office/powerpoint/2010/main" val="2224030629"/>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r"/>
            <a:r>
              <a:rPr lang="en-GB" dirty="0">
                <a:solidFill>
                  <a:srgbClr val="C00000"/>
                </a:solidFill>
              </a:rPr>
              <a:t>Relevant and interesting quotation</a:t>
            </a:r>
          </a:p>
        </p:txBody>
      </p:sp>
      <p:sp>
        <p:nvSpPr>
          <p:cNvPr id="3" name="Content Placeholder 2"/>
          <p:cNvSpPr>
            <a:spLocks noGrp="1"/>
          </p:cNvSpPr>
          <p:nvPr>
            <p:ph idx="1"/>
          </p:nvPr>
        </p:nvSpPr>
        <p:spPr>
          <a:xfrm>
            <a:off x="677334" y="1861188"/>
            <a:ext cx="8496944" cy="4752528"/>
          </a:xfrm>
          <a:solidFill>
            <a:schemeClr val="bg1"/>
          </a:solidFill>
        </p:spPr>
        <p:txBody>
          <a:bodyPr/>
          <a:lstStyle/>
          <a:p>
            <a:pPr marL="0" indent="0">
              <a:buNone/>
            </a:pPr>
            <a:r>
              <a:rPr lang="en-GB" sz="3200" dirty="0">
                <a:solidFill>
                  <a:srgbClr val="002060"/>
                </a:solidFill>
              </a:rPr>
              <a:t>A carefully-chosen and appropriate quotation can give focus and clarity but only if the original quote expresses something in a way that you could not.</a:t>
            </a:r>
          </a:p>
        </p:txBody>
      </p:sp>
    </p:spTree>
    <p:extLst>
      <p:ext uri="{BB962C8B-B14F-4D97-AF65-F5344CB8AC3E}">
        <p14:creationId xmlns:p14="http://schemas.microsoft.com/office/powerpoint/2010/main" val="1801780916"/>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152751" y="1309640"/>
            <a:ext cx="8596668" cy="3880773"/>
          </a:xfrm>
        </p:spPr>
        <p:txBody>
          <a:bodyPr/>
          <a:lstStyle/>
          <a:p>
            <a:pPr marL="0" indent="0">
              <a:buNone/>
            </a:pPr>
            <a:r>
              <a:rPr lang="en-GB" sz="3200" dirty="0">
                <a:solidFill>
                  <a:srgbClr val="002060"/>
                </a:solidFill>
              </a:rPr>
              <a:t>According to Greenfield, </a:t>
            </a:r>
            <a:r>
              <a:rPr lang="en-GB" sz="3200" b="1" dirty="0">
                <a:solidFill>
                  <a:srgbClr val="002060"/>
                </a:solidFill>
              </a:rPr>
              <a:t>“</a:t>
            </a:r>
            <a:r>
              <a:rPr lang="en-GB" sz="3200" dirty="0">
                <a:solidFill>
                  <a:srgbClr val="002060"/>
                </a:solidFill>
              </a:rPr>
              <a:t>the under-representation of women in science, engineering and technology threatens, above all, our global competitiveness. It is an issue for society, for organisations, for employers and for the individual” (Greenfield, 2002). This demonstrates that…</a:t>
            </a:r>
          </a:p>
          <a:p>
            <a:pPr marL="0" indent="0">
              <a:buNone/>
            </a:pPr>
            <a:endParaRPr lang="en-GB" dirty="0">
              <a:solidFill>
                <a:srgbClr val="002060"/>
              </a:solidFill>
            </a:endParaRPr>
          </a:p>
        </p:txBody>
      </p:sp>
    </p:spTree>
    <p:extLst>
      <p:ext uri="{BB962C8B-B14F-4D97-AF65-F5344CB8AC3E}">
        <p14:creationId xmlns:p14="http://schemas.microsoft.com/office/powerpoint/2010/main" val="2878332446"/>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r"/>
            <a:r>
              <a:rPr lang="en-GB" dirty="0">
                <a:solidFill>
                  <a:srgbClr val="C00000"/>
                </a:solidFill>
              </a:rPr>
              <a:t>Background information</a:t>
            </a:r>
          </a:p>
        </p:txBody>
      </p:sp>
      <p:sp>
        <p:nvSpPr>
          <p:cNvPr id="3" name="Content Placeholder 2"/>
          <p:cNvSpPr>
            <a:spLocks noGrp="1"/>
          </p:cNvSpPr>
          <p:nvPr>
            <p:ph idx="1"/>
          </p:nvPr>
        </p:nvSpPr>
        <p:spPr>
          <a:xfrm>
            <a:off x="2283109" y="1740347"/>
            <a:ext cx="8892480" cy="4752528"/>
          </a:xfrm>
          <a:solidFill>
            <a:schemeClr val="bg1"/>
          </a:solidFill>
        </p:spPr>
        <p:txBody>
          <a:bodyPr>
            <a:normAutofit/>
          </a:bodyPr>
          <a:lstStyle/>
          <a:p>
            <a:pPr>
              <a:buFont typeface="Wingdings" panose="05000000000000000000" pitchFamily="2" charset="2"/>
              <a:buChar char="§"/>
            </a:pPr>
            <a:r>
              <a:rPr lang="en-GB" sz="4000" dirty="0">
                <a:solidFill>
                  <a:srgbClr val="002060"/>
                </a:solidFill>
              </a:rPr>
              <a:t>Be brief in this section of the introduction – just an overview.</a:t>
            </a:r>
          </a:p>
          <a:p>
            <a:pPr>
              <a:buFont typeface="Wingdings" panose="05000000000000000000" pitchFamily="2" charset="2"/>
              <a:buChar char="§"/>
            </a:pPr>
            <a:r>
              <a:rPr lang="en-GB" sz="4000" dirty="0">
                <a:solidFill>
                  <a:srgbClr val="002060"/>
                </a:solidFill>
              </a:rPr>
              <a:t>Details will be given throughout the essay</a:t>
            </a:r>
            <a:r>
              <a:rPr lang="en-GB" sz="4000" dirty="0">
                <a:solidFill>
                  <a:schemeClr val="tx1"/>
                </a:solidFill>
              </a:rPr>
              <a:t>.</a:t>
            </a:r>
          </a:p>
        </p:txBody>
      </p:sp>
    </p:spTree>
    <p:extLst>
      <p:ext uri="{BB962C8B-B14F-4D97-AF65-F5344CB8AC3E}">
        <p14:creationId xmlns:p14="http://schemas.microsoft.com/office/powerpoint/2010/main" val="4077478456"/>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r"/>
            <a:r>
              <a:rPr lang="en-GB" dirty="0">
                <a:solidFill>
                  <a:srgbClr val="C00000"/>
                </a:solidFill>
              </a:rPr>
              <a:t>Methodology</a:t>
            </a:r>
          </a:p>
        </p:txBody>
      </p:sp>
      <p:sp>
        <p:nvSpPr>
          <p:cNvPr id="3" name="Content Placeholder 2"/>
          <p:cNvSpPr>
            <a:spLocks noGrp="1"/>
          </p:cNvSpPr>
          <p:nvPr>
            <p:ph idx="1"/>
          </p:nvPr>
        </p:nvSpPr>
        <p:spPr>
          <a:xfrm>
            <a:off x="848242" y="1706642"/>
            <a:ext cx="8892480" cy="4752528"/>
          </a:xfrm>
          <a:solidFill>
            <a:schemeClr val="bg1"/>
          </a:solidFill>
        </p:spPr>
        <p:txBody>
          <a:bodyPr>
            <a:normAutofit/>
          </a:bodyPr>
          <a:lstStyle/>
          <a:p>
            <a:r>
              <a:rPr lang="en-GB" sz="3200" dirty="0">
                <a:solidFill>
                  <a:schemeClr val="tx1"/>
                </a:solidFill>
              </a:rPr>
              <a:t> </a:t>
            </a:r>
            <a:r>
              <a:rPr lang="en-GB" sz="3200" dirty="0">
                <a:solidFill>
                  <a:srgbClr val="002060"/>
                </a:solidFill>
              </a:rPr>
              <a:t>If the essay is research-based, this section is important. </a:t>
            </a:r>
          </a:p>
          <a:p>
            <a:r>
              <a:rPr lang="en-GB" sz="3200" dirty="0">
                <a:solidFill>
                  <a:srgbClr val="002060"/>
                </a:solidFill>
              </a:rPr>
              <a:t> Just an overview is needed here, detail will be provided in the main body.</a:t>
            </a:r>
          </a:p>
        </p:txBody>
      </p:sp>
    </p:spTree>
    <p:extLst>
      <p:ext uri="{BB962C8B-B14F-4D97-AF65-F5344CB8AC3E}">
        <p14:creationId xmlns:p14="http://schemas.microsoft.com/office/powerpoint/2010/main" val="72094742"/>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r"/>
            <a:r>
              <a:rPr lang="en-GB" dirty="0">
                <a:solidFill>
                  <a:srgbClr val="C00000"/>
                </a:solidFill>
              </a:rPr>
              <a:t>Limitations</a:t>
            </a:r>
          </a:p>
        </p:txBody>
      </p:sp>
      <p:sp>
        <p:nvSpPr>
          <p:cNvPr id="3" name="Content Placeholder 2"/>
          <p:cNvSpPr>
            <a:spLocks noGrp="1"/>
          </p:cNvSpPr>
          <p:nvPr>
            <p:ph idx="1"/>
          </p:nvPr>
        </p:nvSpPr>
        <p:spPr>
          <a:xfrm>
            <a:off x="1932022" y="2532461"/>
            <a:ext cx="8327955" cy="2717250"/>
          </a:xfrm>
          <a:solidFill>
            <a:schemeClr val="bg1"/>
          </a:solidFill>
        </p:spPr>
        <p:txBody>
          <a:bodyPr/>
          <a:lstStyle/>
          <a:p>
            <a:pPr marL="0" indent="0">
              <a:buNone/>
            </a:pPr>
            <a:r>
              <a:rPr lang="en-GB" sz="3600" dirty="0">
                <a:solidFill>
                  <a:srgbClr val="002060"/>
                </a:solidFill>
              </a:rPr>
              <a:t>If there are any important restrictions to your research they should be outlined in the introduction and details given later.</a:t>
            </a:r>
          </a:p>
        </p:txBody>
      </p:sp>
    </p:spTree>
    <p:extLst>
      <p:ext uri="{BB962C8B-B14F-4D97-AF65-F5344CB8AC3E}">
        <p14:creationId xmlns:p14="http://schemas.microsoft.com/office/powerpoint/2010/main" val="1925601820"/>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r"/>
            <a:r>
              <a:rPr lang="en-GB" dirty="0">
                <a:solidFill>
                  <a:srgbClr val="C00000"/>
                </a:solidFill>
              </a:rPr>
              <a:t>Thesis statement</a:t>
            </a:r>
          </a:p>
        </p:txBody>
      </p:sp>
      <p:sp>
        <p:nvSpPr>
          <p:cNvPr id="3" name="Content Placeholder 2"/>
          <p:cNvSpPr>
            <a:spLocks noGrp="1"/>
          </p:cNvSpPr>
          <p:nvPr>
            <p:ph idx="1"/>
          </p:nvPr>
        </p:nvSpPr>
        <p:spPr>
          <a:xfrm>
            <a:off x="1870514" y="1893304"/>
            <a:ext cx="8892480" cy="4752528"/>
          </a:xfrm>
          <a:solidFill>
            <a:schemeClr val="bg1"/>
          </a:solidFill>
        </p:spPr>
        <p:txBody>
          <a:bodyPr>
            <a:normAutofit/>
          </a:bodyPr>
          <a:lstStyle/>
          <a:p>
            <a:pPr marL="0" indent="0">
              <a:buNone/>
            </a:pPr>
            <a:r>
              <a:rPr lang="en-GB" sz="3600" dirty="0">
                <a:solidFill>
                  <a:srgbClr val="002060"/>
                </a:solidFill>
              </a:rPr>
              <a:t>A sentence or two, that tell(s) the reader the main aim, purpose, argument of the essay in a clear, precise way.</a:t>
            </a:r>
          </a:p>
        </p:txBody>
      </p:sp>
    </p:spTree>
    <p:extLst>
      <p:ext uri="{BB962C8B-B14F-4D97-AF65-F5344CB8AC3E}">
        <p14:creationId xmlns:p14="http://schemas.microsoft.com/office/powerpoint/2010/main" val="24220484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rgbClr val="C00000"/>
                </a:solidFill>
              </a:rPr>
              <a:t>Example</a:t>
            </a:r>
          </a:p>
        </p:txBody>
      </p:sp>
      <p:sp>
        <p:nvSpPr>
          <p:cNvPr id="3" name="Content Placeholder 2"/>
          <p:cNvSpPr>
            <a:spLocks noGrp="1"/>
          </p:cNvSpPr>
          <p:nvPr>
            <p:ph idx="1"/>
          </p:nvPr>
        </p:nvSpPr>
        <p:spPr/>
        <p:txBody>
          <a:bodyPr>
            <a:normAutofit lnSpcReduction="10000"/>
          </a:bodyPr>
          <a:lstStyle/>
          <a:p>
            <a:pPr marL="0" indent="0">
              <a:buNone/>
            </a:pPr>
            <a:r>
              <a:rPr lang="en-GB" dirty="0">
                <a:solidFill>
                  <a:srgbClr val="002060"/>
                </a:solidFill>
              </a:rPr>
              <a:t>Concern about racism in the police has increased since the 1980s, following a number of high-profile cases that highlighted that ethnic minorities did not receive treatment equivalent to their white counterparts. The focus of this concern has been whether racism operates at the individual level or whether it is embedded in the policies and practices of the police (Easton and Piper, 2005). Two significant inquiries carried out in the intervening period - the </a:t>
            </a:r>
            <a:r>
              <a:rPr lang="en-GB" dirty="0" err="1">
                <a:solidFill>
                  <a:srgbClr val="002060"/>
                </a:solidFill>
              </a:rPr>
              <a:t>Scarman</a:t>
            </a:r>
            <a:r>
              <a:rPr lang="en-GB" dirty="0">
                <a:solidFill>
                  <a:srgbClr val="002060"/>
                </a:solidFill>
              </a:rPr>
              <a:t> report and the Macpherson report - will provide a focus by which to critically analyse the concept of institutional racism in policing and evaluate the policy responses to it. </a:t>
            </a:r>
            <a:r>
              <a:rPr lang="en-GB" b="1" dirty="0">
                <a:solidFill>
                  <a:srgbClr val="002060"/>
                </a:solidFill>
              </a:rPr>
              <a:t>Whilst some progress has been made since these two inquiries were carried out, many improvements still need to be made to overcome institutional racism</a:t>
            </a:r>
            <a:r>
              <a:rPr lang="en-GB" b="1" dirty="0">
                <a:solidFill>
                  <a:schemeClr val="tx1"/>
                </a:solidFill>
              </a:rPr>
              <a:t>.</a:t>
            </a:r>
          </a:p>
          <a:p>
            <a:pPr marL="0" indent="0">
              <a:buNone/>
            </a:pPr>
            <a:endParaRPr lang="en-GB" dirty="0"/>
          </a:p>
        </p:txBody>
      </p:sp>
    </p:spTree>
    <p:extLst>
      <p:ext uri="{BB962C8B-B14F-4D97-AF65-F5344CB8AC3E}">
        <p14:creationId xmlns:p14="http://schemas.microsoft.com/office/powerpoint/2010/main" val="2045292567"/>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r"/>
            <a:r>
              <a:rPr lang="en-GB" dirty="0">
                <a:solidFill>
                  <a:srgbClr val="C00000"/>
                </a:solidFill>
              </a:rPr>
              <a:t>Tick list</a:t>
            </a:r>
          </a:p>
        </p:txBody>
      </p:sp>
      <p:sp>
        <p:nvSpPr>
          <p:cNvPr id="3" name="Content Placeholder 2"/>
          <p:cNvSpPr>
            <a:spLocks noGrp="1"/>
          </p:cNvSpPr>
          <p:nvPr>
            <p:ph idx="1"/>
          </p:nvPr>
        </p:nvSpPr>
        <p:spPr/>
        <p:txBody>
          <a:bodyPr/>
          <a:lstStyle/>
          <a:p>
            <a:r>
              <a:rPr lang="en-GB" sz="2400" dirty="0">
                <a:solidFill>
                  <a:srgbClr val="002060"/>
                </a:solidFill>
              </a:rPr>
              <a:t>Make a claim that a reader can agree or disagree with</a:t>
            </a:r>
          </a:p>
          <a:p>
            <a:r>
              <a:rPr lang="en-GB" sz="2400" dirty="0">
                <a:solidFill>
                  <a:srgbClr val="002060"/>
                </a:solidFill>
              </a:rPr>
              <a:t>Reflect knowledge of the source material</a:t>
            </a:r>
          </a:p>
          <a:p>
            <a:r>
              <a:rPr lang="en-GB" sz="2400" dirty="0">
                <a:solidFill>
                  <a:srgbClr val="002060"/>
                </a:solidFill>
              </a:rPr>
              <a:t>Pick out an idea that can be defended in the space allowed</a:t>
            </a:r>
          </a:p>
          <a:p>
            <a:r>
              <a:rPr lang="en-GB" sz="2400" dirty="0">
                <a:solidFill>
                  <a:srgbClr val="002060"/>
                </a:solidFill>
              </a:rPr>
              <a:t>Limit the kinds of evidence you can use to defend it</a:t>
            </a:r>
          </a:p>
          <a:p>
            <a:endParaRPr lang="en-GB" dirty="0"/>
          </a:p>
        </p:txBody>
      </p:sp>
    </p:spTree>
    <p:extLst>
      <p:ext uri="{BB962C8B-B14F-4D97-AF65-F5344CB8AC3E}">
        <p14:creationId xmlns:p14="http://schemas.microsoft.com/office/powerpoint/2010/main" val="1553306674"/>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 </a:t>
            </a:r>
          </a:p>
        </p:txBody>
      </p:sp>
      <p:sp>
        <p:nvSpPr>
          <p:cNvPr id="4" name="Rounded Rectangular Callout 3"/>
          <p:cNvSpPr/>
          <p:nvPr/>
        </p:nvSpPr>
        <p:spPr bwMode="auto">
          <a:xfrm>
            <a:off x="1045790" y="609600"/>
            <a:ext cx="1944216" cy="2016224"/>
          </a:xfrm>
          <a:prstGeom prst="wedgeRoundRectCallout">
            <a:avLst>
              <a:gd name="adj1" fmla="val -49840"/>
              <a:gd name="adj2" fmla="val 80222"/>
              <a:gd name="adj3" fmla="val 16667"/>
            </a:avLst>
          </a:prstGeom>
          <a:solidFill>
            <a:schemeClr val="bg1"/>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defTabSz="914400" eaLnBrk="0" fontAlgn="base" hangingPunct="0">
              <a:spcBef>
                <a:spcPct val="0"/>
              </a:spcBef>
              <a:spcAft>
                <a:spcPct val="0"/>
              </a:spcAft>
            </a:pPr>
            <a:r>
              <a:rPr lang="en-GB" sz="2000" dirty="0"/>
              <a:t>The thesis statement should not be a question</a:t>
            </a:r>
            <a:endParaRPr lang="en-GB" sz="2800" dirty="0"/>
          </a:p>
        </p:txBody>
      </p:sp>
      <p:sp>
        <p:nvSpPr>
          <p:cNvPr id="5" name="Oval Callout 4"/>
          <p:cNvSpPr/>
          <p:nvPr/>
        </p:nvSpPr>
        <p:spPr bwMode="auto">
          <a:xfrm>
            <a:off x="3205224" y="443368"/>
            <a:ext cx="4032448" cy="1247232"/>
          </a:xfrm>
          <a:prstGeom prst="wedgeEllipseCallout">
            <a:avLst>
              <a:gd name="adj1" fmla="val 38347"/>
              <a:gd name="adj2" fmla="val 100406"/>
            </a:avLst>
          </a:prstGeom>
          <a:solidFill>
            <a:schemeClr val="bg1"/>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defTabSz="914400" eaLnBrk="0" fontAlgn="base" hangingPunct="0">
              <a:spcBef>
                <a:spcPct val="0"/>
              </a:spcBef>
              <a:spcAft>
                <a:spcPct val="0"/>
              </a:spcAft>
            </a:pPr>
            <a:r>
              <a:rPr lang="en-GB" sz="2000" dirty="0"/>
              <a:t>It should not be a vague generalization</a:t>
            </a:r>
            <a:endParaRPr lang="en-GB" sz="2800" dirty="0"/>
          </a:p>
        </p:txBody>
      </p:sp>
      <p:sp>
        <p:nvSpPr>
          <p:cNvPr id="6" name="Oval Callout 5"/>
          <p:cNvSpPr/>
          <p:nvPr/>
        </p:nvSpPr>
        <p:spPr bwMode="auto">
          <a:xfrm>
            <a:off x="1689389" y="2992124"/>
            <a:ext cx="3168352" cy="2284463"/>
          </a:xfrm>
          <a:prstGeom prst="wedgeEllipseCallout">
            <a:avLst>
              <a:gd name="adj1" fmla="val -80928"/>
              <a:gd name="adj2" fmla="val 89981"/>
            </a:avLst>
          </a:prstGeom>
          <a:solidFill>
            <a:schemeClr val="bg1"/>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defTabSz="914400" eaLnBrk="0" fontAlgn="base" hangingPunct="0">
              <a:spcBef>
                <a:spcPct val="0"/>
              </a:spcBef>
              <a:spcAft>
                <a:spcPct val="0"/>
              </a:spcAft>
            </a:pPr>
            <a:r>
              <a:rPr lang="en-GB" sz="2000" dirty="0">
                <a:latin typeface="Arial" panose="020B0604020202020204" pitchFamily="34" charset="0"/>
                <a:cs typeface="Arial" panose="020B0604020202020204" pitchFamily="34" charset="0"/>
              </a:rPr>
              <a:t>It should not be too long or complex. Use simple language</a:t>
            </a:r>
          </a:p>
        </p:txBody>
      </p:sp>
      <p:sp>
        <p:nvSpPr>
          <p:cNvPr id="7" name="Oval Callout 6"/>
          <p:cNvSpPr/>
          <p:nvPr/>
        </p:nvSpPr>
        <p:spPr bwMode="auto">
          <a:xfrm>
            <a:off x="6354789" y="2363274"/>
            <a:ext cx="2550952" cy="2217854"/>
          </a:xfrm>
          <a:prstGeom prst="wedgeEllipseCallout">
            <a:avLst>
              <a:gd name="adj1" fmla="val 120139"/>
              <a:gd name="adj2" fmla="val 99627"/>
            </a:avLst>
          </a:prstGeom>
          <a:solidFill>
            <a:schemeClr val="bg1"/>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defTabSz="914400" eaLnBrk="0" fontAlgn="base" hangingPunct="0">
              <a:spcBef>
                <a:spcPct val="0"/>
              </a:spcBef>
              <a:spcAft>
                <a:spcPct val="0"/>
              </a:spcAft>
            </a:pPr>
            <a:r>
              <a:rPr lang="en-GB" sz="2400" dirty="0">
                <a:latin typeface="Arial" panose="020B0604020202020204" pitchFamily="34" charset="0"/>
                <a:cs typeface="Arial" panose="020B0604020202020204" pitchFamily="34" charset="0"/>
              </a:rPr>
              <a:t>It should not be too narrow in scope</a:t>
            </a:r>
          </a:p>
        </p:txBody>
      </p:sp>
      <p:sp>
        <p:nvSpPr>
          <p:cNvPr id="8" name="Oval Callout 7"/>
          <p:cNvSpPr/>
          <p:nvPr/>
        </p:nvSpPr>
        <p:spPr bwMode="auto">
          <a:xfrm>
            <a:off x="4705007" y="4679244"/>
            <a:ext cx="2642592" cy="1656184"/>
          </a:xfrm>
          <a:prstGeom prst="wedgeEllipseCallout">
            <a:avLst>
              <a:gd name="adj1" fmla="val -82807"/>
              <a:gd name="adj2" fmla="val 66620"/>
            </a:avLst>
          </a:prstGeom>
          <a:solidFill>
            <a:schemeClr val="bg1"/>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defTabSz="914400" eaLnBrk="0" fontAlgn="base" hangingPunct="0">
              <a:spcBef>
                <a:spcPct val="0"/>
              </a:spcBef>
              <a:spcAft>
                <a:spcPct val="0"/>
              </a:spcAft>
            </a:pPr>
            <a:r>
              <a:rPr lang="en-GB" sz="2400" dirty="0">
                <a:latin typeface="Arial" panose="020B0604020202020204" pitchFamily="34" charset="0"/>
                <a:cs typeface="Arial" panose="020B0604020202020204" pitchFamily="34" charset="0"/>
              </a:rPr>
              <a:t>It should not be too emotive</a:t>
            </a:r>
          </a:p>
        </p:txBody>
      </p:sp>
    </p:spTree>
    <p:extLst>
      <p:ext uri="{BB962C8B-B14F-4D97-AF65-F5344CB8AC3E}">
        <p14:creationId xmlns:p14="http://schemas.microsoft.com/office/powerpoint/2010/main" val="4093446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2" presetClass="entr" presetSubtype="4" fill="hold" grpId="0" nodeType="clickEffect">
                                  <p:stCondLst>
                                    <p:cond delay="0"/>
                                  </p:stCondLst>
                                  <p:childTnLst>
                                    <p:set>
                                      <p:cBhvr>
                                        <p:cTn id="13" dur="1" fill="hold">
                                          <p:stCondLst>
                                            <p:cond delay="0"/>
                                          </p:stCondLst>
                                        </p:cTn>
                                        <p:tgtEl>
                                          <p:spTgt spid="5"/>
                                        </p:tgtEl>
                                        <p:attrNameLst>
                                          <p:attrName>style.visibility</p:attrName>
                                        </p:attrNameLst>
                                      </p:cBhvr>
                                      <p:to>
                                        <p:strVal val="visible"/>
                                      </p:to>
                                    </p:set>
                                    <p:anim calcmode="lin" valueType="num">
                                      <p:cBhvr additive="base">
                                        <p:cTn id="14" dur="500" fill="hold"/>
                                        <p:tgtEl>
                                          <p:spTgt spid="5"/>
                                        </p:tgtEl>
                                        <p:attrNameLst>
                                          <p:attrName>ppt_x</p:attrName>
                                        </p:attrNameLst>
                                      </p:cBhvr>
                                      <p:tavLst>
                                        <p:tav tm="0">
                                          <p:val>
                                            <p:strVal val="#ppt_x"/>
                                          </p:val>
                                        </p:tav>
                                        <p:tav tm="100000">
                                          <p:val>
                                            <p:strVal val="#ppt_x"/>
                                          </p:val>
                                        </p:tav>
                                      </p:tavLst>
                                    </p:anim>
                                    <p:anim calcmode="lin" valueType="num">
                                      <p:cBhvr additive="base">
                                        <p:cTn id="15"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42" presetClass="entr" presetSubtype="0" fill="hold" grpId="0" nodeType="clickEffect">
                                  <p:stCondLst>
                                    <p:cond delay="0"/>
                                  </p:stCondLst>
                                  <p:childTnLst>
                                    <p:set>
                                      <p:cBhvr>
                                        <p:cTn id="19" dur="1" fill="hold">
                                          <p:stCondLst>
                                            <p:cond delay="0"/>
                                          </p:stCondLst>
                                        </p:cTn>
                                        <p:tgtEl>
                                          <p:spTgt spid="6"/>
                                        </p:tgtEl>
                                        <p:attrNameLst>
                                          <p:attrName>style.visibility</p:attrName>
                                        </p:attrNameLst>
                                      </p:cBhvr>
                                      <p:to>
                                        <p:strVal val="visible"/>
                                      </p:to>
                                    </p:set>
                                    <p:animEffect transition="in" filter="fade">
                                      <p:cBhvr>
                                        <p:cTn id="20" dur="1000"/>
                                        <p:tgtEl>
                                          <p:spTgt spid="6"/>
                                        </p:tgtEl>
                                      </p:cBhvr>
                                    </p:animEffect>
                                    <p:anim calcmode="lin" valueType="num">
                                      <p:cBhvr>
                                        <p:cTn id="21" dur="1000" fill="hold"/>
                                        <p:tgtEl>
                                          <p:spTgt spid="6"/>
                                        </p:tgtEl>
                                        <p:attrNameLst>
                                          <p:attrName>ppt_x</p:attrName>
                                        </p:attrNameLst>
                                      </p:cBhvr>
                                      <p:tavLst>
                                        <p:tav tm="0">
                                          <p:val>
                                            <p:strVal val="#ppt_x"/>
                                          </p:val>
                                        </p:tav>
                                        <p:tav tm="100000">
                                          <p:val>
                                            <p:strVal val="#ppt_x"/>
                                          </p:val>
                                        </p:tav>
                                      </p:tavLst>
                                    </p:anim>
                                    <p:anim calcmode="lin" valueType="num">
                                      <p:cBhvr>
                                        <p:cTn id="22" dur="1000" fill="hold"/>
                                        <p:tgtEl>
                                          <p:spTgt spid="6"/>
                                        </p:tgtEl>
                                        <p:attrNameLst>
                                          <p:attrName>ppt_y</p:attrName>
                                        </p:attrNameLst>
                                      </p:cBhvr>
                                      <p:tavLst>
                                        <p:tav tm="0">
                                          <p:val>
                                            <p:strVal val="#ppt_y+.1"/>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2" presetClass="entr" presetSubtype="4" fill="hold" grpId="0" nodeType="clickEffect">
                                  <p:stCondLst>
                                    <p:cond delay="0"/>
                                  </p:stCondLst>
                                  <p:childTnLst>
                                    <p:set>
                                      <p:cBhvr>
                                        <p:cTn id="26" dur="1" fill="hold">
                                          <p:stCondLst>
                                            <p:cond delay="0"/>
                                          </p:stCondLst>
                                        </p:cTn>
                                        <p:tgtEl>
                                          <p:spTgt spid="7"/>
                                        </p:tgtEl>
                                        <p:attrNameLst>
                                          <p:attrName>style.visibility</p:attrName>
                                        </p:attrNameLst>
                                      </p:cBhvr>
                                      <p:to>
                                        <p:strVal val="visible"/>
                                      </p:to>
                                    </p:set>
                                    <p:anim calcmode="lin" valueType="num">
                                      <p:cBhvr additive="base">
                                        <p:cTn id="27" dur="500" fill="hold"/>
                                        <p:tgtEl>
                                          <p:spTgt spid="7"/>
                                        </p:tgtEl>
                                        <p:attrNameLst>
                                          <p:attrName>ppt_x</p:attrName>
                                        </p:attrNameLst>
                                      </p:cBhvr>
                                      <p:tavLst>
                                        <p:tav tm="0">
                                          <p:val>
                                            <p:strVal val="#ppt_x"/>
                                          </p:val>
                                        </p:tav>
                                        <p:tav tm="100000">
                                          <p:val>
                                            <p:strVal val="#ppt_x"/>
                                          </p:val>
                                        </p:tav>
                                      </p:tavLst>
                                    </p:anim>
                                    <p:anim calcmode="lin" valueType="num">
                                      <p:cBhvr additive="base">
                                        <p:cTn id="2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42" presetClass="entr" presetSubtype="0" fill="hold" grpId="0" nodeType="clickEffect">
                                  <p:stCondLst>
                                    <p:cond delay="0"/>
                                  </p:stCondLst>
                                  <p:childTnLst>
                                    <p:set>
                                      <p:cBhvr>
                                        <p:cTn id="32" dur="1" fill="hold">
                                          <p:stCondLst>
                                            <p:cond delay="0"/>
                                          </p:stCondLst>
                                        </p:cTn>
                                        <p:tgtEl>
                                          <p:spTgt spid="8"/>
                                        </p:tgtEl>
                                        <p:attrNameLst>
                                          <p:attrName>style.visibility</p:attrName>
                                        </p:attrNameLst>
                                      </p:cBhvr>
                                      <p:to>
                                        <p:strVal val="visible"/>
                                      </p:to>
                                    </p:set>
                                    <p:animEffect transition="in" filter="fade">
                                      <p:cBhvr>
                                        <p:cTn id="33" dur="1000"/>
                                        <p:tgtEl>
                                          <p:spTgt spid="8"/>
                                        </p:tgtEl>
                                      </p:cBhvr>
                                    </p:animEffect>
                                    <p:anim calcmode="lin" valueType="num">
                                      <p:cBhvr>
                                        <p:cTn id="34" dur="1000" fill="hold"/>
                                        <p:tgtEl>
                                          <p:spTgt spid="8"/>
                                        </p:tgtEl>
                                        <p:attrNameLst>
                                          <p:attrName>ppt_x</p:attrName>
                                        </p:attrNameLst>
                                      </p:cBhvr>
                                      <p:tavLst>
                                        <p:tav tm="0">
                                          <p:val>
                                            <p:strVal val="#ppt_x"/>
                                          </p:val>
                                        </p:tav>
                                        <p:tav tm="100000">
                                          <p:val>
                                            <p:strVal val="#ppt_x"/>
                                          </p:val>
                                        </p:tav>
                                      </p:tavLst>
                                    </p:anim>
                                    <p:anim calcmode="lin" valueType="num">
                                      <p:cBhvr>
                                        <p:cTn id="35" dur="1000" fill="hold"/>
                                        <p:tgtEl>
                                          <p:spTgt spid="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animBg="1"/>
      <p:bldP spid="6" grpId="0" animBg="1"/>
      <p:bldP spid="7" grpId="0" animBg="1"/>
      <p:bldP spid="8" grpId="0" animBg="1"/>
    </p:bld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063552" y="1340768"/>
            <a:ext cx="8136904" cy="3888432"/>
          </a:xfrm>
          <a:solidFill>
            <a:schemeClr val="accent5">
              <a:lumMod val="20000"/>
              <a:lumOff val="80000"/>
            </a:schemeClr>
          </a:solidFill>
        </p:spPr>
        <p:txBody>
          <a:bodyPr/>
          <a:lstStyle/>
          <a:p>
            <a:pPr marL="0" indent="0"/>
            <a:r>
              <a:rPr lang="en-GB" sz="3200" dirty="0">
                <a:solidFill>
                  <a:srgbClr val="002060"/>
                </a:solidFill>
              </a:rPr>
              <a:t> </a:t>
            </a:r>
            <a:endParaRPr lang="en-GB" dirty="0"/>
          </a:p>
        </p:txBody>
      </p:sp>
      <p:graphicFrame>
        <p:nvGraphicFramePr>
          <p:cNvPr id="4" name="Table 3"/>
          <p:cNvGraphicFramePr>
            <a:graphicFrameLocks noGrp="1"/>
          </p:cNvGraphicFramePr>
          <p:nvPr>
            <p:extLst>
              <p:ext uri="{D42A27DB-BD31-4B8C-83A1-F6EECF244321}">
                <p14:modId xmlns:p14="http://schemas.microsoft.com/office/powerpoint/2010/main" val="1291172250"/>
              </p:ext>
            </p:extLst>
          </p:nvPr>
        </p:nvGraphicFramePr>
        <p:xfrm>
          <a:off x="605305" y="384488"/>
          <a:ext cx="10679729" cy="6233809"/>
        </p:xfrm>
        <a:graphic>
          <a:graphicData uri="http://schemas.openxmlformats.org/drawingml/2006/table">
            <a:tbl>
              <a:tblPr firstRow="1" bandRow="1">
                <a:tableStyleId>{5C22544A-7EE6-4342-B048-85BDC9FD1C3A}</a:tableStyleId>
              </a:tblPr>
              <a:tblGrid>
                <a:gridCol w="5722488">
                  <a:extLst>
                    <a:ext uri="{9D8B030D-6E8A-4147-A177-3AD203B41FA5}">
                      <a16:colId xmlns:a16="http://schemas.microsoft.com/office/drawing/2014/main" val="20000"/>
                    </a:ext>
                  </a:extLst>
                </a:gridCol>
                <a:gridCol w="4957241">
                  <a:extLst>
                    <a:ext uri="{9D8B030D-6E8A-4147-A177-3AD203B41FA5}">
                      <a16:colId xmlns:a16="http://schemas.microsoft.com/office/drawing/2014/main" val="20001"/>
                    </a:ext>
                  </a:extLst>
                </a:gridCol>
              </a:tblGrid>
              <a:tr h="433287">
                <a:tc>
                  <a:txBody>
                    <a:bodyPr/>
                    <a:lstStyle/>
                    <a:p>
                      <a:r>
                        <a:rPr lang="en-GB" sz="2400" b="1" dirty="0">
                          <a:solidFill>
                            <a:schemeClr val="tx1"/>
                          </a:solidFill>
                        </a:rPr>
                        <a:t>Rejected Thesis Statements</a:t>
                      </a:r>
                    </a:p>
                  </a:txBody>
                  <a:tcPr>
                    <a:solidFill>
                      <a:schemeClr val="accent1">
                        <a:lumMod val="20000"/>
                        <a:lumOff val="80000"/>
                      </a:schemeClr>
                    </a:solidFill>
                  </a:tcPr>
                </a:tc>
                <a:tc>
                  <a:txBody>
                    <a:bodyPr/>
                    <a:lstStyle/>
                    <a:p>
                      <a:r>
                        <a:rPr lang="en-GB" sz="2400" b="1" dirty="0">
                          <a:solidFill>
                            <a:schemeClr val="tx1"/>
                          </a:solidFill>
                        </a:rPr>
                        <a:t>Reason for Rejection</a:t>
                      </a:r>
                    </a:p>
                  </a:txBody>
                  <a:tcPr>
                    <a:solidFill>
                      <a:schemeClr val="accent1">
                        <a:lumMod val="20000"/>
                        <a:lumOff val="80000"/>
                      </a:schemeClr>
                    </a:solidFill>
                  </a:tcPr>
                </a:tc>
                <a:extLst>
                  <a:ext uri="{0D108BD9-81ED-4DB2-BD59-A6C34878D82A}">
                    <a16:rowId xmlns:a16="http://schemas.microsoft.com/office/drawing/2014/main" val="1539349918"/>
                  </a:ext>
                </a:extLst>
              </a:tr>
              <a:tr h="1431193">
                <a:tc>
                  <a:txBody>
                    <a:bodyPr/>
                    <a:lstStyle/>
                    <a:p>
                      <a:r>
                        <a:rPr lang="en-GB" sz="2000" b="0" dirty="0">
                          <a:solidFill>
                            <a:schemeClr val="tx1"/>
                          </a:solidFill>
                        </a:rPr>
                        <a:t>1 The centrality of the thesis statement</a:t>
                      </a:r>
                      <a:r>
                        <a:rPr lang="en-GB" sz="2000" b="0" baseline="0" dirty="0">
                          <a:solidFill>
                            <a:schemeClr val="tx1"/>
                          </a:solidFill>
                        </a:rPr>
                        <a:t> in the essay is an incontrovertible truth, for without it the epistemological evolution of the argument is an impossibility.</a:t>
                      </a:r>
                      <a:endParaRPr lang="en-GB" sz="2000" b="0" dirty="0">
                        <a:solidFill>
                          <a:schemeClr val="tx1"/>
                        </a:solidFill>
                      </a:endParaRPr>
                    </a:p>
                  </a:txBody>
                  <a:tcPr>
                    <a:solidFill>
                      <a:schemeClr val="accent1">
                        <a:lumMod val="20000"/>
                        <a:lumOff val="80000"/>
                      </a:schemeClr>
                    </a:solidFill>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2000" b="0" dirty="0">
                          <a:solidFill>
                            <a:schemeClr val="tx1"/>
                          </a:solidFill>
                        </a:rPr>
                        <a:t>Too long and complex. You need to simplify</a:t>
                      </a:r>
                      <a:r>
                        <a:rPr lang="en-GB" sz="2000" b="0" baseline="0" dirty="0">
                          <a:solidFill>
                            <a:schemeClr val="tx1"/>
                          </a:solidFill>
                        </a:rPr>
                        <a:t> the language</a:t>
                      </a:r>
                      <a:r>
                        <a:rPr lang="en-GB" sz="2000" b="0" dirty="0">
                          <a:solidFill>
                            <a:schemeClr val="tx1"/>
                          </a:solidFill>
                        </a:rPr>
                        <a:t> </a:t>
                      </a:r>
                    </a:p>
                    <a:p>
                      <a:endParaRPr lang="en-GB" sz="2000" b="0" dirty="0">
                        <a:solidFill>
                          <a:schemeClr val="tx1"/>
                        </a:solidFill>
                      </a:endParaRPr>
                    </a:p>
                  </a:txBody>
                  <a:tcPr>
                    <a:solidFill>
                      <a:schemeClr val="accent1">
                        <a:lumMod val="20000"/>
                        <a:lumOff val="80000"/>
                      </a:schemeClr>
                    </a:solidFill>
                  </a:tcPr>
                </a:tc>
                <a:extLst>
                  <a:ext uri="{0D108BD9-81ED-4DB2-BD59-A6C34878D82A}">
                    <a16:rowId xmlns:a16="http://schemas.microsoft.com/office/drawing/2014/main" val="10000"/>
                  </a:ext>
                </a:extLst>
              </a:tr>
              <a:tr h="718529">
                <a:tc>
                  <a:txBody>
                    <a:bodyPr/>
                    <a:lstStyle/>
                    <a:p>
                      <a:r>
                        <a:rPr lang="en-GB" sz="2000" dirty="0">
                          <a:solidFill>
                            <a:schemeClr val="tx1"/>
                          </a:solidFill>
                        </a:rPr>
                        <a:t>2 In this essay,</a:t>
                      </a:r>
                      <a:r>
                        <a:rPr lang="en-GB" sz="2000" baseline="0" dirty="0">
                          <a:solidFill>
                            <a:schemeClr val="tx1"/>
                          </a:solidFill>
                        </a:rPr>
                        <a:t> I will look at the importance of thesis statements.</a:t>
                      </a:r>
                      <a:endParaRPr lang="en-GB" sz="2000" dirty="0">
                        <a:solidFill>
                          <a:schemeClr val="tx1"/>
                        </a:solidFill>
                      </a:endParaRPr>
                    </a:p>
                  </a:txBody>
                  <a:tcPr>
                    <a:solidFill>
                      <a:schemeClr val="accent1">
                        <a:lumMod val="20000"/>
                        <a:lumOff val="80000"/>
                      </a:schemeClr>
                    </a:solidFill>
                  </a:tcPr>
                </a:tc>
                <a:tc>
                  <a:txBody>
                    <a:bodyPr/>
                    <a:lstStyle/>
                    <a:p>
                      <a:r>
                        <a:rPr lang="en-GB" sz="2000" b="0" dirty="0">
                          <a:solidFill>
                            <a:schemeClr val="tx1"/>
                          </a:solidFill>
                        </a:rPr>
                        <a:t>Too simple. This</a:t>
                      </a:r>
                      <a:r>
                        <a:rPr lang="en-GB" sz="2000" b="0" baseline="0" dirty="0">
                          <a:solidFill>
                            <a:schemeClr val="tx1"/>
                          </a:solidFill>
                        </a:rPr>
                        <a:t> is a very vague generalization.</a:t>
                      </a:r>
                      <a:endParaRPr lang="en-GB" sz="2000" b="0" dirty="0">
                        <a:solidFill>
                          <a:schemeClr val="tx1"/>
                        </a:solidFill>
                      </a:endParaRPr>
                    </a:p>
                  </a:txBody>
                  <a:tcPr>
                    <a:solidFill>
                      <a:schemeClr val="accent1">
                        <a:lumMod val="20000"/>
                        <a:lumOff val="80000"/>
                      </a:schemeClr>
                    </a:solidFill>
                  </a:tcPr>
                </a:tc>
                <a:extLst>
                  <a:ext uri="{0D108BD9-81ED-4DB2-BD59-A6C34878D82A}">
                    <a16:rowId xmlns:a16="http://schemas.microsoft.com/office/drawing/2014/main" val="10001"/>
                  </a:ext>
                </a:extLst>
              </a:tr>
              <a:tr h="1161157">
                <a:tc>
                  <a:txBody>
                    <a:bodyPr/>
                    <a:lstStyle/>
                    <a:p>
                      <a:r>
                        <a:rPr lang="en-GB" sz="2000" dirty="0">
                          <a:solidFill>
                            <a:schemeClr val="tx1"/>
                          </a:solidFill>
                        </a:rPr>
                        <a:t>3 Thesis statements which</a:t>
                      </a:r>
                      <a:r>
                        <a:rPr lang="en-GB" sz="2000" baseline="0" dirty="0">
                          <a:solidFill>
                            <a:schemeClr val="tx1"/>
                          </a:solidFill>
                        </a:rPr>
                        <a:t> use informal, vague language lead to the breakdown of the entire academic structure.</a:t>
                      </a:r>
                      <a:endParaRPr lang="en-GB" sz="2000" dirty="0">
                        <a:solidFill>
                          <a:schemeClr val="tx1"/>
                        </a:solidFill>
                      </a:endParaRPr>
                    </a:p>
                  </a:txBody>
                  <a:tcPr>
                    <a:solidFill>
                      <a:schemeClr val="accent1">
                        <a:lumMod val="20000"/>
                        <a:lumOff val="80000"/>
                      </a:schemeClr>
                    </a:solidFill>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2000" b="0" dirty="0">
                          <a:solidFill>
                            <a:schemeClr val="tx1"/>
                          </a:solidFill>
                        </a:rPr>
                        <a:t>Too</a:t>
                      </a:r>
                      <a:r>
                        <a:rPr lang="en-GB" sz="2000" b="0" baseline="0" dirty="0">
                          <a:solidFill>
                            <a:schemeClr val="tx1"/>
                          </a:solidFill>
                        </a:rPr>
                        <a:t> specific. The scope of a thesis statement should be wider.</a:t>
                      </a:r>
                      <a:endParaRPr lang="en-GB" sz="2000" b="0" dirty="0">
                        <a:solidFill>
                          <a:schemeClr val="tx1"/>
                        </a:solidFill>
                      </a:endParaRPr>
                    </a:p>
                    <a:p>
                      <a:endParaRPr lang="en-GB" sz="2000" b="0" dirty="0">
                        <a:solidFill>
                          <a:schemeClr val="tx1"/>
                        </a:solidFill>
                      </a:endParaRPr>
                    </a:p>
                  </a:txBody>
                  <a:tcPr>
                    <a:solidFill>
                      <a:schemeClr val="accent1">
                        <a:lumMod val="20000"/>
                        <a:lumOff val="80000"/>
                      </a:schemeClr>
                    </a:solidFill>
                  </a:tcPr>
                </a:tc>
                <a:extLst>
                  <a:ext uri="{0D108BD9-81ED-4DB2-BD59-A6C34878D82A}">
                    <a16:rowId xmlns:a16="http://schemas.microsoft.com/office/drawing/2014/main" val="10002"/>
                  </a:ext>
                </a:extLst>
              </a:tr>
              <a:tr h="1459890">
                <a:tc>
                  <a:txBody>
                    <a:bodyPr/>
                    <a:lstStyle/>
                    <a:p>
                      <a:r>
                        <a:rPr lang="en-GB" sz="2000" dirty="0">
                          <a:solidFill>
                            <a:schemeClr val="tx1"/>
                          </a:solidFill>
                        </a:rPr>
                        <a:t>4 Without the thesis statement, the entire purpose of the essay is completely and utterly lost;</a:t>
                      </a:r>
                      <a:r>
                        <a:rPr lang="en-GB" sz="2000" baseline="0" dirty="0">
                          <a:solidFill>
                            <a:schemeClr val="tx1"/>
                          </a:solidFill>
                        </a:rPr>
                        <a:t> the result of this is chaos – the essay is just an anarchic collection of words.</a:t>
                      </a:r>
                      <a:endParaRPr lang="en-GB" sz="2000" dirty="0">
                        <a:solidFill>
                          <a:schemeClr val="tx1"/>
                        </a:solidFill>
                      </a:endParaRPr>
                    </a:p>
                  </a:txBody>
                  <a:tcPr>
                    <a:solidFill>
                      <a:schemeClr val="accent1">
                        <a:lumMod val="20000"/>
                        <a:lumOff val="80000"/>
                      </a:schemeClr>
                    </a:solidFill>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2000" b="0" dirty="0">
                          <a:solidFill>
                            <a:schemeClr val="tx1"/>
                          </a:solidFill>
                        </a:rPr>
                        <a:t>Too</a:t>
                      </a:r>
                      <a:r>
                        <a:rPr lang="en-GB" sz="2000" b="0" baseline="0" dirty="0">
                          <a:solidFill>
                            <a:schemeClr val="tx1"/>
                          </a:solidFill>
                        </a:rPr>
                        <a:t> emotive. You should not use such passionate language. </a:t>
                      </a:r>
                      <a:endParaRPr lang="en-GB" sz="2000" b="0" dirty="0">
                        <a:solidFill>
                          <a:schemeClr val="tx1"/>
                        </a:solidFill>
                      </a:endParaRPr>
                    </a:p>
                    <a:p>
                      <a:endParaRPr lang="en-GB" sz="2000" b="0" dirty="0">
                        <a:solidFill>
                          <a:schemeClr val="tx1"/>
                        </a:solidFill>
                      </a:endParaRPr>
                    </a:p>
                  </a:txBody>
                  <a:tcPr>
                    <a:solidFill>
                      <a:schemeClr val="accent1">
                        <a:lumMod val="20000"/>
                        <a:lumOff val="80000"/>
                      </a:schemeClr>
                    </a:solidFill>
                  </a:tcPr>
                </a:tc>
                <a:extLst>
                  <a:ext uri="{0D108BD9-81ED-4DB2-BD59-A6C34878D82A}">
                    <a16:rowId xmlns:a16="http://schemas.microsoft.com/office/drawing/2014/main" val="10003"/>
                  </a:ext>
                </a:extLst>
              </a:tr>
              <a:tr h="807569">
                <a:tc>
                  <a:txBody>
                    <a:bodyPr/>
                    <a:lstStyle/>
                    <a:p>
                      <a:r>
                        <a:rPr lang="en-GB" sz="2000" dirty="0">
                          <a:solidFill>
                            <a:schemeClr val="tx1"/>
                          </a:solidFill>
                        </a:rPr>
                        <a:t>5 What, then,</a:t>
                      </a:r>
                      <a:r>
                        <a:rPr lang="en-GB" sz="2000" baseline="0" dirty="0">
                          <a:solidFill>
                            <a:schemeClr val="tx1"/>
                          </a:solidFill>
                        </a:rPr>
                        <a:t> is the reason why thesis statements are so important?</a:t>
                      </a:r>
                      <a:endParaRPr lang="en-GB" sz="2000" dirty="0">
                        <a:solidFill>
                          <a:schemeClr val="tx1"/>
                        </a:solidFill>
                      </a:endParaRPr>
                    </a:p>
                  </a:txBody>
                  <a:tcPr>
                    <a:solidFill>
                      <a:schemeClr val="accent1">
                        <a:lumMod val="20000"/>
                        <a:lumOff val="80000"/>
                      </a:schemeClr>
                    </a:solidFill>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2000" b="0" dirty="0">
                          <a:solidFill>
                            <a:schemeClr val="tx1"/>
                          </a:solidFill>
                        </a:rPr>
                        <a:t>The thesis</a:t>
                      </a:r>
                      <a:r>
                        <a:rPr lang="en-GB" sz="2000" b="0" baseline="0" dirty="0">
                          <a:solidFill>
                            <a:schemeClr val="tx1"/>
                          </a:solidFill>
                        </a:rPr>
                        <a:t> statement should not be a question.</a:t>
                      </a:r>
                      <a:endParaRPr lang="en-GB" sz="2000" b="0" dirty="0">
                        <a:solidFill>
                          <a:schemeClr val="tx1"/>
                        </a:solidFill>
                      </a:endParaRPr>
                    </a:p>
                    <a:p>
                      <a:endParaRPr lang="en-GB" sz="2000" b="0" dirty="0">
                        <a:solidFill>
                          <a:schemeClr val="tx1"/>
                        </a:solidFill>
                      </a:endParaRPr>
                    </a:p>
                  </a:txBody>
                  <a:tcPr>
                    <a:solidFill>
                      <a:schemeClr val="accent1">
                        <a:lumMod val="20000"/>
                        <a:lumOff val="80000"/>
                      </a:schemeClr>
                    </a:solidFill>
                  </a:tcPr>
                </a:tc>
                <a:extLst>
                  <a:ext uri="{0D108BD9-81ED-4DB2-BD59-A6C34878D82A}">
                    <a16:rowId xmlns:a16="http://schemas.microsoft.com/office/drawing/2014/main" val="10004"/>
                  </a:ext>
                </a:extLst>
              </a:tr>
            </a:tbl>
          </a:graphicData>
        </a:graphic>
      </p:graphicFrame>
    </p:spTree>
    <p:extLst>
      <p:ext uri="{BB962C8B-B14F-4D97-AF65-F5344CB8AC3E}">
        <p14:creationId xmlns:p14="http://schemas.microsoft.com/office/powerpoint/2010/main" val="3918032374"/>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rgbClr val="C00000"/>
                </a:solidFill>
              </a:rPr>
              <a:t>The Thesis Statement</a:t>
            </a:r>
          </a:p>
        </p:txBody>
      </p:sp>
      <p:sp>
        <p:nvSpPr>
          <p:cNvPr id="3" name="Content Placeholder 2"/>
          <p:cNvSpPr>
            <a:spLocks noGrp="1"/>
          </p:cNvSpPr>
          <p:nvPr>
            <p:ph idx="1"/>
          </p:nvPr>
        </p:nvSpPr>
        <p:spPr>
          <a:xfrm>
            <a:off x="1141538" y="1833307"/>
            <a:ext cx="10212262" cy="4464496"/>
          </a:xfrm>
          <a:solidFill>
            <a:schemeClr val="bg1"/>
          </a:solidFill>
        </p:spPr>
        <p:txBody>
          <a:bodyPr/>
          <a:lstStyle/>
          <a:p>
            <a:r>
              <a:rPr lang="en-GB" sz="3600" dirty="0">
                <a:solidFill>
                  <a:schemeClr val="tx1"/>
                </a:solidFill>
              </a:rPr>
              <a:t> </a:t>
            </a:r>
            <a:r>
              <a:rPr lang="en-GB" sz="3600" dirty="0">
                <a:solidFill>
                  <a:srgbClr val="002060"/>
                </a:solidFill>
              </a:rPr>
              <a:t>Is always found in the introduction</a:t>
            </a:r>
          </a:p>
          <a:p>
            <a:r>
              <a:rPr lang="en-GB" sz="3600" dirty="0">
                <a:solidFill>
                  <a:srgbClr val="002060"/>
                </a:solidFill>
              </a:rPr>
              <a:t> Should not be a fact but an idea that can be built upon (in the main body)</a:t>
            </a:r>
          </a:p>
          <a:p>
            <a:r>
              <a:rPr lang="en-GB" sz="3600" dirty="0">
                <a:solidFill>
                  <a:srgbClr val="002060"/>
                </a:solidFill>
              </a:rPr>
              <a:t> Should be referred to in the conclusion</a:t>
            </a:r>
          </a:p>
          <a:p>
            <a:r>
              <a:rPr lang="en-GB" sz="3600" dirty="0">
                <a:solidFill>
                  <a:srgbClr val="002060"/>
                </a:solidFill>
              </a:rPr>
              <a:t> Should not contain data/quotations/references</a:t>
            </a:r>
          </a:p>
        </p:txBody>
      </p:sp>
    </p:spTree>
    <p:extLst>
      <p:ext uri="{BB962C8B-B14F-4D97-AF65-F5344CB8AC3E}">
        <p14:creationId xmlns:p14="http://schemas.microsoft.com/office/powerpoint/2010/main" val="7840624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bg1"/>
          </a:solidFill>
        </p:spPr>
        <p:txBody>
          <a:bodyPr/>
          <a:lstStyle/>
          <a:p>
            <a:r>
              <a:rPr lang="en-GB" dirty="0">
                <a:solidFill>
                  <a:srgbClr val="C00000"/>
                </a:solidFill>
              </a:rPr>
              <a:t>Write Statements, Not Announcements</a:t>
            </a:r>
          </a:p>
        </p:txBody>
      </p:sp>
      <p:sp>
        <p:nvSpPr>
          <p:cNvPr id="3" name="Content Placeholder 2"/>
          <p:cNvSpPr>
            <a:spLocks noGrp="1"/>
          </p:cNvSpPr>
          <p:nvPr>
            <p:ph idx="1"/>
          </p:nvPr>
        </p:nvSpPr>
        <p:spPr>
          <a:xfrm>
            <a:off x="677334" y="1526146"/>
            <a:ext cx="8568952" cy="5008517"/>
          </a:xfrm>
          <a:solidFill>
            <a:schemeClr val="bg1"/>
          </a:solidFill>
        </p:spPr>
        <p:txBody>
          <a:bodyPr/>
          <a:lstStyle/>
          <a:p>
            <a:r>
              <a:rPr lang="en-GB" sz="2400" dirty="0">
                <a:solidFill>
                  <a:srgbClr val="FF0000"/>
                </a:solidFill>
              </a:rPr>
              <a:t>Too Broad      </a:t>
            </a:r>
            <a:r>
              <a:rPr lang="en-GB" sz="2400" dirty="0">
                <a:solidFill>
                  <a:srgbClr val="00B0F0"/>
                </a:solidFill>
              </a:rPr>
              <a:t>Disease has shaped human history.</a:t>
            </a:r>
          </a:p>
          <a:p>
            <a:pPr marL="0" indent="0">
              <a:buNone/>
            </a:pPr>
            <a:r>
              <a:rPr lang="en-GB" sz="2400" dirty="0"/>
              <a:t>This statement may be a thesis but it is much too broad. It will take a book's worth of words to cover this thesis</a:t>
            </a:r>
          </a:p>
          <a:p>
            <a:r>
              <a:rPr lang="en-GB" sz="2400" dirty="0">
                <a:solidFill>
                  <a:srgbClr val="FF0000"/>
                </a:solidFill>
              </a:rPr>
              <a:t>Not Too Broad  </a:t>
            </a:r>
            <a:r>
              <a:rPr lang="en-GB" sz="2400" dirty="0">
                <a:solidFill>
                  <a:srgbClr val="00B0F0"/>
                </a:solidFill>
              </a:rPr>
              <a:t>In the mid-1980s, AIDS changed people's attitudes about dating.</a:t>
            </a:r>
          </a:p>
          <a:p>
            <a:pPr marL="0" indent="0">
              <a:buNone/>
            </a:pPr>
            <a:r>
              <a:rPr lang="en-GB" sz="2400" dirty="0"/>
              <a:t>This statement gives a limited subject so the main point is not too broad and does not require more than an essay to cover the thesis.</a:t>
            </a:r>
          </a:p>
          <a:p>
            <a:endParaRPr lang="en-GB" dirty="0"/>
          </a:p>
        </p:txBody>
      </p:sp>
    </p:spTree>
    <p:extLst>
      <p:ext uri="{BB962C8B-B14F-4D97-AF65-F5344CB8AC3E}">
        <p14:creationId xmlns:p14="http://schemas.microsoft.com/office/powerpoint/2010/main" val="881208697"/>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9148" y="245421"/>
            <a:ext cx="8568952" cy="797768"/>
          </a:xfrm>
          <a:solidFill>
            <a:schemeClr val="bg1"/>
          </a:solidFill>
        </p:spPr>
        <p:txBody>
          <a:bodyPr/>
          <a:lstStyle/>
          <a:p>
            <a:pPr algn="ctr"/>
            <a:r>
              <a:rPr lang="en-GB" dirty="0">
                <a:solidFill>
                  <a:srgbClr val="C00000"/>
                </a:solidFill>
              </a:rPr>
              <a:t>Announcement</a:t>
            </a:r>
          </a:p>
        </p:txBody>
      </p:sp>
      <p:sp>
        <p:nvSpPr>
          <p:cNvPr id="3" name="Content Placeholder 2"/>
          <p:cNvSpPr>
            <a:spLocks noGrp="1"/>
          </p:cNvSpPr>
          <p:nvPr>
            <p:ph idx="1"/>
          </p:nvPr>
        </p:nvSpPr>
        <p:spPr>
          <a:xfrm>
            <a:off x="755172" y="1634633"/>
            <a:ext cx="10306838" cy="4608512"/>
          </a:xfrm>
          <a:solidFill>
            <a:schemeClr val="bg1"/>
          </a:solidFill>
        </p:spPr>
        <p:txBody>
          <a:bodyPr/>
          <a:lstStyle/>
          <a:p>
            <a:pPr marL="0" indent="0">
              <a:buNone/>
            </a:pPr>
            <a:r>
              <a:rPr lang="en-GB" sz="3200" dirty="0">
                <a:solidFill>
                  <a:srgbClr val="002060"/>
                </a:solidFill>
              </a:rPr>
              <a:t>This essay is on the topic of effective leadership</a:t>
            </a:r>
          </a:p>
          <a:p>
            <a:endParaRPr lang="en-GB" sz="2400" dirty="0">
              <a:solidFill>
                <a:srgbClr val="002060"/>
              </a:solidFill>
            </a:endParaRPr>
          </a:p>
          <a:p>
            <a:r>
              <a:rPr lang="en-GB" sz="2400" dirty="0">
                <a:solidFill>
                  <a:srgbClr val="002060"/>
                </a:solidFill>
              </a:rPr>
              <a:t>This sentence </a:t>
            </a:r>
            <a:r>
              <a:rPr lang="en-GB" sz="2400" b="1" dirty="0">
                <a:solidFill>
                  <a:srgbClr val="002060"/>
                </a:solidFill>
              </a:rPr>
              <a:t>is not </a:t>
            </a:r>
            <a:r>
              <a:rPr lang="en-GB" sz="2400" dirty="0">
                <a:solidFill>
                  <a:srgbClr val="002060"/>
                </a:solidFill>
              </a:rPr>
              <a:t>a thesis statement but an announcement of a topic.</a:t>
            </a:r>
          </a:p>
          <a:p>
            <a:r>
              <a:rPr lang="en-GB" sz="2400" dirty="0">
                <a:solidFill>
                  <a:srgbClr val="002060"/>
                </a:solidFill>
              </a:rPr>
              <a:t>The announcement </a:t>
            </a:r>
            <a:r>
              <a:rPr lang="en-GB" sz="2400" b="1" dirty="0">
                <a:solidFill>
                  <a:srgbClr val="002060"/>
                </a:solidFill>
              </a:rPr>
              <a:t>does not make </a:t>
            </a:r>
            <a:r>
              <a:rPr lang="en-GB" sz="2400" dirty="0">
                <a:solidFill>
                  <a:srgbClr val="002060"/>
                </a:solidFill>
              </a:rPr>
              <a:t>a point about effective leadership but merely communicates the writer’s general subject.</a:t>
            </a:r>
          </a:p>
        </p:txBody>
      </p:sp>
    </p:spTree>
    <p:extLst>
      <p:ext uri="{BB962C8B-B14F-4D97-AF65-F5344CB8AC3E}">
        <p14:creationId xmlns:p14="http://schemas.microsoft.com/office/powerpoint/2010/main" val="841240534"/>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rgbClr val="C00000"/>
                </a:solidFill>
              </a:rPr>
              <a:t>Avoid statements that are too broad</a:t>
            </a:r>
          </a:p>
        </p:txBody>
      </p:sp>
      <p:sp>
        <p:nvSpPr>
          <p:cNvPr id="3" name="Content Placeholder 2"/>
          <p:cNvSpPr>
            <a:spLocks noGrp="1"/>
          </p:cNvSpPr>
          <p:nvPr>
            <p:ph idx="1"/>
          </p:nvPr>
        </p:nvSpPr>
        <p:spPr>
          <a:xfrm>
            <a:off x="985233" y="1789180"/>
            <a:ext cx="10065625" cy="3908648"/>
          </a:xfrm>
          <a:solidFill>
            <a:schemeClr val="bg1"/>
          </a:solidFill>
        </p:spPr>
        <p:txBody>
          <a:bodyPr>
            <a:normAutofit/>
          </a:bodyPr>
          <a:lstStyle/>
          <a:p>
            <a:r>
              <a:rPr lang="en-GB" sz="2800" dirty="0">
                <a:solidFill>
                  <a:schemeClr val="tx1"/>
                </a:solidFill>
              </a:rPr>
              <a:t>  </a:t>
            </a:r>
            <a:r>
              <a:rPr lang="en-GB" sz="2800" dirty="0">
                <a:solidFill>
                  <a:srgbClr val="002060"/>
                </a:solidFill>
              </a:rPr>
              <a:t>Disease has shaped human history</a:t>
            </a:r>
          </a:p>
          <a:p>
            <a:endParaRPr lang="en-GB" sz="2800" dirty="0">
              <a:solidFill>
                <a:srgbClr val="002060"/>
              </a:solidFill>
            </a:endParaRPr>
          </a:p>
          <a:p>
            <a:r>
              <a:rPr lang="en-GB" sz="2800" dirty="0">
                <a:solidFill>
                  <a:srgbClr val="002060"/>
                </a:solidFill>
              </a:rPr>
              <a:t> This sentence may be a thesis but it is much </a:t>
            </a:r>
            <a:r>
              <a:rPr lang="en-GB" sz="2800" b="1" dirty="0">
                <a:solidFill>
                  <a:srgbClr val="002060"/>
                </a:solidFill>
              </a:rPr>
              <a:t>too broad</a:t>
            </a:r>
          </a:p>
        </p:txBody>
      </p:sp>
    </p:spTree>
    <p:extLst>
      <p:ext uri="{BB962C8B-B14F-4D97-AF65-F5344CB8AC3E}">
        <p14:creationId xmlns:p14="http://schemas.microsoft.com/office/powerpoint/2010/main" val="735464812"/>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rgbClr val="C00000"/>
                </a:solidFill>
              </a:rPr>
              <a:t>Not too broad…</a:t>
            </a:r>
          </a:p>
        </p:txBody>
      </p:sp>
      <p:sp>
        <p:nvSpPr>
          <p:cNvPr id="3" name="Content Placeholder 2"/>
          <p:cNvSpPr>
            <a:spLocks noGrp="1"/>
          </p:cNvSpPr>
          <p:nvPr>
            <p:ph idx="1"/>
          </p:nvPr>
        </p:nvSpPr>
        <p:spPr>
          <a:xfrm>
            <a:off x="1380971" y="1614141"/>
            <a:ext cx="10127087" cy="4536504"/>
          </a:xfrm>
          <a:solidFill>
            <a:schemeClr val="bg1"/>
          </a:solidFill>
        </p:spPr>
        <p:txBody>
          <a:bodyPr/>
          <a:lstStyle/>
          <a:p>
            <a:pPr marL="0" indent="0">
              <a:buNone/>
            </a:pPr>
            <a:r>
              <a:rPr lang="en-GB" sz="3200" dirty="0">
                <a:solidFill>
                  <a:srgbClr val="002060"/>
                </a:solidFill>
              </a:rPr>
              <a:t>In the mid-1980s AIDS changed people’s attitudes about dating.</a:t>
            </a:r>
          </a:p>
          <a:p>
            <a:endParaRPr lang="en-GB" sz="3200" dirty="0">
              <a:solidFill>
                <a:srgbClr val="002060"/>
              </a:solidFill>
            </a:endParaRPr>
          </a:p>
          <a:p>
            <a:r>
              <a:rPr lang="en-GB" sz="3200" dirty="0">
                <a:solidFill>
                  <a:srgbClr val="002060"/>
                </a:solidFill>
              </a:rPr>
              <a:t>   This statement gives a limited subject so the main point is not too broad </a:t>
            </a:r>
          </a:p>
          <a:p>
            <a:endParaRPr lang="en-GB" dirty="0"/>
          </a:p>
        </p:txBody>
      </p:sp>
    </p:spTree>
    <p:extLst>
      <p:ext uri="{BB962C8B-B14F-4D97-AF65-F5344CB8AC3E}">
        <p14:creationId xmlns:p14="http://schemas.microsoft.com/office/powerpoint/2010/main" val="448480400"/>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69375" y="361681"/>
            <a:ext cx="8928992" cy="959768"/>
          </a:xfrm>
          <a:solidFill>
            <a:schemeClr val="bg1"/>
          </a:solidFill>
        </p:spPr>
        <p:txBody>
          <a:bodyPr/>
          <a:lstStyle/>
          <a:p>
            <a:r>
              <a:rPr lang="en-GB" dirty="0">
                <a:solidFill>
                  <a:srgbClr val="C00000"/>
                </a:solidFill>
              </a:rPr>
              <a:t>Avoid statements that are too narrow</a:t>
            </a:r>
          </a:p>
        </p:txBody>
      </p:sp>
      <p:sp>
        <p:nvSpPr>
          <p:cNvPr id="3" name="Content Placeholder 2"/>
          <p:cNvSpPr>
            <a:spLocks noGrp="1"/>
          </p:cNvSpPr>
          <p:nvPr>
            <p:ph idx="1"/>
          </p:nvPr>
        </p:nvSpPr>
        <p:spPr>
          <a:xfrm>
            <a:off x="554061" y="2064912"/>
            <a:ext cx="11083877" cy="4793088"/>
          </a:xfrm>
          <a:solidFill>
            <a:schemeClr val="bg1"/>
          </a:solidFill>
        </p:spPr>
        <p:txBody>
          <a:bodyPr/>
          <a:lstStyle/>
          <a:p>
            <a:pPr marL="0" indent="0">
              <a:buNone/>
            </a:pPr>
            <a:r>
              <a:rPr lang="en-GB" sz="2800" dirty="0">
                <a:solidFill>
                  <a:srgbClr val="002060"/>
                </a:solidFill>
              </a:rPr>
              <a:t>The speed limit near my house is 65mph for several reasons.</a:t>
            </a:r>
          </a:p>
          <a:p>
            <a:pPr marL="0" indent="0">
              <a:buNone/>
            </a:pPr>
            <a:endParaRPr lang="en-GB" sz="2800" dirty="0">
              <a:solidFill>
                <a:srgbClr val="002060"/>
              </a:solidFill>
            </a:endParaRPr>
          </a:p>
          <a:p>
            <a:r>
              <a:rPr lang="en-GB" sz="2800" dirty="0">
                <a:solidFill>
                  <a:srgbClr val="002060"/>
                </a:solidFill>
              </a:rPr>
              <a:t>    This statement does not give enough room for many supporting statements to be given because the thesis is much too narrow and does not require any support</a:t>
            </a:r>
          </a:p>
        </p:txBody>
      </p:sp>
    </p:spTree>
    <p:extLst>
      <p:ext uri="{BB962C8B-B14F-4D97-AF65-F5344CB8AC3E}">
        <p14:creationId xmlns:p14="http://schemas.microsoft.com/office/powerpoint/2010/main" val="3111449436"/>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rgbClr val="C00000"/>
                </a:solidFill>
              </a:rPr>
              <a:t>Not too narrow</a:t>
            </a:r>
          </a:p>
        </p:txBody>
      </p:sp>
      <p:sp>
        <p:nvSpPr>
          <p:cNvPr id="3" name="Content Placeholder 2"/>
          <p:cNvSpPr>
            <a:spLocks noGrp="1"/>
          </p:cNvSpPr>
          <p:nvPr>
            <p:ph idx="1"/>
          </p:nvPr>
        </p:nvSpPr>
        <p:spPr>
          <a:xfrm>
            <a:off x="727196" y="1730062"/>
            <a:ext cx="10267906" cy="4065240"/>
          </a:xfrm>
          <a:solidFill>
            <a:schemeClr val="bg1"/>
          </a:solidFill>
        </p:spPr>
        <p:txBody>
          <a:bodyPr/>
          <a:lstStyle/>
          <a:p>
            <a:pPr marL="0" indent="0">
              <a:buNone/>
            </a:pPr>
            <a:r>
              <a:rPr lang="en-GB" sz="2800" b="1" dirty="0">
                <a:solidFill>
                  <a:srgbClr val="002060"/>
                </a:solidFill>
              </a:rPr>
              <a:t>The speed limit near my house </a:t>
            </a:r>
            <a:r>
              <a:rPr lang="en-GB" sz="2800" b="1" u="sng" dirty="0">
                <a:solidFill>
                  <a:srgbClr val="002060"/>
                </a:solidFill>
              </a:rPr>
              <a:t>should be lowered </a:t>
            </a:r>
            <a:r>
              <a:rPr lang="en-GB" sz="2800" b="1" dirty="0">
                <a:solidFill>
                  <a:srgbClr val="002060"/>
                </a:solidFill>
              </a:rPr>
              <a:t>to 55mph for several reasons.</a:t>
            </a:r>
          </a:p>
          <a:p>
            <a:endParaRPr lang="en-GB" sz="2800" dirty="0">
              <a:solidFill>
                <a:srgbClr val="002060"/>
              </a:solidFill>
            </a:endParaRPr>
          </a:p>
          <a:p>
            <a:r>
              <a:rPr lang="en-GB" sz="2800" dirty="0">
                <a:solidFill>
                  <a:srgbClr val="002060"/>
                </a:solidFill>
              </a:rPr>
              <a:t>    This is broad enough to require support for an essay.</a:t>
            </a:r>
          </a:p>
          <a:p>
            <a:endParaRPr lang="en-GB" sz="2800" dirty="0"/>
          </a:p>
        </p:txBody>
      </p:sp>
    </p:spTree>
    <p:extLst>
      <p:ext uri="{BB962C8B-B14F-4D97-AF65-F5344CB8AC3E}">
        <p14:creationId xmlns:p14="http://schemas.microsoft.com/office/powerpoint/2010/main" val="303317060"/>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461370" y="166026"/>
            <a:ext cx="8596668" cy="709311"/>
          </a:xfrm>
        </p:spPr>
        <p:txBody>
          <a:bodyPr/>
          <a:lstStyle/>
          <a:p>
            <a:pPr algn="r"/>
            <a:r>
              <a:rPr lang="en-GB" dirty="0">
                <a:solidFill>
                  <a:srgbClr val="C00000"/>
                </a:solidFill>
              </a:rPr>
              <a:t>Editing the thesis statement</a:t>
            </a:r>
          </a:p>
        </p:txBody>
      </p:sp>
      <p:sp>
        <p:nvSpPr>
          <p:cNvPr id="3" name="Text Placeholder 2"/>
          <p:cNvSpPr>
            <a:spLocks noGrp="1"/>
          </p:cNvSpPr>
          <p:nvPr>
            <p:ph type="body" idx="1"/>
          </p:nvPr>
        </p:nvSpPr>
        <p:spPr>
          <a:xfrm>
            <a:off x="686330" y="875337"/>
            <a:ext cx="10509494" cy="5472608"/>
          </a:xfrm>
          <a:solidFill>
            <a:schemeClr val="bg1"/>
          </a:solidFill>
        </p:spPr>
        <p:txBody>
          <a:bodyPr/>
          <a:lstStyle/>
          <a:p>
            <a:pPr marL="0" indent="0" algn="ctr">
              <a:buNone/>
            </a:pPr>
            <a:r>
              <a:rPr lang="en-GB" sz="2800" dirty="0">
                <a:solidFill>
                  <a:schemeClr val="tx1"/>
                </a:solidFill>
              </a:rPr>
              <a:t>1</a:t>
            </a:r>
            <a:r>
              <a:rPr lang="en-GB" sz="2800" dirty="0">
                <a:solidFill>
                  <a:srgbClr val="002060"/>
                </a:solidFill>
              </a:rPr>
              <a:t>. Global warming is a big problem which upsets me </a:t>
            </a:r>
          </a:p>
          <a:p>
            <a:pPr algn="ctr"/>
            <a:endParaRPr lang="en-GB" sz="2800" dirty="0">
              <a:solidFill>
                <a:srgbClr val="002060"/>
              </a:solidFill>
            </a:endParaRPr>
          </a:p>
          <a:p>
            <a:pPr algn="ctr"/>
            <a:endParaRPr lang="en-GB" sz="2800" dirty="0">
              <a:solidFill>
                <a:srgbClr val="002060"/>
              </a:solidFill>
            </a:endParaRPr>
          </a:p>
          <a:p>
            <a:pPr marL="0" indent="0" algn="ctr">
              <a:buNone/>
            </a:pPr>
            <a:r>
              <a:rPr lang="en-GB" sz="2800" dirty="0">
                <a:solidFill>
                  <a:srgbClr val="002060"/>
                </a:solidFill>
              </a:rPr>
              <a:t>Too general and emotive</a:t>
            </a:r>
          </a:p>
          <a:p>
            <a:pPr algn="ctr"/>
            <a:endParaRPr lang="en-GB" sz="2800" dirty="0">
              <a:solidFill>
                <a:srgbClr val="002060"/>
              </a:solidFill>
            </a:endParaRPr>
          </a:p>
          <a:p>
            <a:pPr marL="0" indent="0" algn="ctr">
              <a:buNone/>
            </a:pPr>
            <a:r>
              <a:rPr lang="en-GB" sz="2800" dirty="0">
                <a:solidFill>
                  <a:srgbClr val="002060"/>
                </a:solidFill>
              </a:rPr>
              <a:t>2. Global warming is a serious issue which is of major concern</a:t>
            </a:r>
          </a:p>
          <a:p>
            <a:pPr algn="ctr"/>
            <a:endParaRPr lang="en-GB" sz="2800" dirty="0">
              <a:solidFill>
                <a:srgbClr val="002060"/>
              </a:solidFill>
            </a:endParaRPr>
          </a:p>
          <a:p>
            <a:pPr marL="0" indent="0" algn="ctr">
              <a:buNone/>
            </a:pPr>
            <a:endParaRPr lang="en-GB" sz="2800" dirty="0">
              <a:solidFill>
                <a:srgbClr val="002060"/>
              </a:solidFill>
            </a:endParaRPr>
          </a:p>
          <a:p>
            <a:pPr algn="ctr"/>
            <a:r>
              <a:rPr lang="en-GB" sz="2800" dirty="0">
                <a:solidFill>
                  <a:srgbClr val="002060"/>
                </a:solidFill>
              </a:rPr>
              <a:t> More academic authority would improve this</a:t>
            </a:r>
          </a:p>
          <a:p>
            <a:endParaRPr lang="en-GB" dirty="0">
              <a:solidFill>
                <a:srgbClr val="FF0000"/>
              </a:solidFill>
            </a:endParaRPr>
          </a:p>
        </p:txBody>
      </p:sp>
      <p:sp>
        <p:nvSpPr>
          <p:cNvPr id="4" name="Down Arrow 3"/>
          <p:cNvSpPr/>
          <p:nvPr/>
        </p:nvSpPr>
        <p:spPr bwMode="auto">
          <a:xfrm>
            <a:off x="4800499" y="1432939"/>
            <a:ext cx="484632" cy="1026157"/>
          </a:xfrm>
          <a:prstGeom prst="downArrow">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rtlCol="0" anchor="t" anchorCtr="0" compatLnSpc="1">
            <a:prstTxWarp prst="textNoShape">
              <a:avLst/>
            </a:prstTxWarp>
          </a:bodyPr>
          <a:lstStyle/>
          <a:p>
            <a:pPr defTabSz="914400" eaLnBrk="0" fontAlgn="base" hangingPunct="0">
              <a:spcBef>
                <a:spcPct val="0"/>
              </a:spcBef>
              <a:spcAft>
                <a:spcPct val="0"/>
              </a:spcAft>
            </a:pPr>
            <a:endParaRPr lang="en-GB" sz="2400">
              <a:latin typeface="Times" pitchFamily="18" charset="0"/>
            </a:endParaRPr>
          </a:p>
        </p:txBody>
      </p:sp>
      <p:sp>
        <p:nvSpPr>
          <p:cNvPr id="5" name="Down Arrow 4"/>
          <p:cNvSpPr/>
          <p:nvPr/>
        </p:nvSpPr>
        <p:spPr bwMode="auto">
          <a:xfrm>
            <a:off x="4800499" y="4019764"/>
            <a:ext cx="484632" cy="978408"/>
          </a:xfrm>
          <a:prstGeom prst="downArrow">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rtlCol="0" anchor="t" anchorCtr="0" compatLnSpc="1">
            <a:prstTxWarp prst="textNoShape">
              <a:avLst/>
            </a:prstTxWarp>
          </a:bodyPr>
          <a:lstStyle/>
          <a:p>
            <a:pPr defTabSz="914400" eaLnBrk="0" fontAlgn="base" hangingPunct="0">
              <a:spcBef>
                <a:spcPct val="0"/>
              </a:spcBef>
              <a:spcAft>
                <a:spcPct val="0"/>
              </a:spcAft>
            </a:pPr>
            <a:endParaRPr lang="en-GB" sz="2400">
              <a:latin typeface="Times" pitchFamily="18" charset="0"/>
            </a:endParaRPr>
          </a:p>
        </p:txBody>
      </p:sp>
    </p:spTree>
    <p:extLst>
      <p:ext uri="{BB962C8B-B14F-4D97-AF65-F5344CB8AC3E}">
        <p14:creationId xmlns:p14="http://schemas.microsoft.com/office/powerpoint/2010/main" val="21810318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3" end="3"/>
                                            </p:txEl>
                                          </p:spTgt>
                                        </p:tgtEl>
                                        <p:attrNameLst>
                                          <p:attrName>style.visibility</p:attrName>
                                        </p:attrNameLst>
                                      </p:cBhvr>
                                      <p:to>
                                        <p:strVal val="visible"/>
                                      </p:to>
                                    </p:set>
                                    <p:anim calcmode="lin" valueType="num">
                                      <p:cBhvr additive="base">
                                        <p:cTn id="7"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5" end="5"/>
                                            </p:txEl>
                                          </p:spTgt>
                                        </p:tgtEl>
                                        <p:attrNameLst>
                                          <p:attrName>style.visibility</p:attrName>
                                        </p:attrNameLst>
                                      </p:cBhvr>
                                      <p:to>
                                        <p:strVal val="visible"/>
                                      </p:to>
                                    </p:set>
                                    <p:anim calcmode="lin" valueType="num">
                                      <p:cBhvr additive="base">
                                        <p:cTn id="13"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8" end="8"/>
                                            </p:txEl>
                                          </p:spTgt>
                                        </p:tgtEl>
                                        <p:attrNameLst>
                                          <p:attrName>style.visibility</p:attrName>
                                        </p:attrNameLst>
                                      </p:cBhvr>
                                      <p:to>
                                        <p:strVal val="visible"/>
                                      </p:to>
                                    </p:set>
                                    <p:anim calcmode="lin" valueType="num">
                                      <p:cBhvr additive="base">
                                        <p:cTn id="19"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593880"/>
          </a:xfrm>
        </p:spPr>
        <p:txBody>
          <a:bodyPr>
            <a:normAutofit fontScale="90000"/>
          </a:bodyPr>
          <a:lstStyle/>
          <a:p>
            <a:pPr algn="r"/>
            <a:r>
              <a:rPr lang="en-GB" dirty="0">
                <a:solidFill>
                  <a:srgbClr val="C00000"/>
                </a:solidFill>
              </a:rPr>
              <a:t>Editing the thesis statement</a:t>
            </a:r>
          </a:p>
        </p:txBody>
      </p:sp>
      <p:sp>
        <p:nvSpPr>
          <p:cNvPr id="3" name="Text Placeholder 2"/>
          <p:cNvSpPr>
            <a:spLocks noGrp="1"/>
          </p:cNvSpPr>
          <p:nvPr>
            <p:ph type="body" idx="1"/>
          </p:nvPr>
        </p:nvSpPr>
        <p:spPr>
          <a:xfrm>
            <a:off x="517745" y="1505416"/>
            <a:ext cx="10515600" cy="4841562"/>
          </a:xfrm>
          <a:solidFill>
            <a:schemeClr val="bg1"/>
          </a:solidFill>
        </p:spPr>
        <p:txBody>
          <a:bodyPr/>
          <a:lstStyle/>
          <a:p>
            <a:pPr marL="0" indent="0" algn="ctr">
              <a:buNone/>
            </a:pPr>
            <a:r>
              <a:rPr lang="en-GB" dirty="0">
                <a:solidFill>
                  <a:srgbClr val="002060"/>
                </a:solidFill>
              </a:rPr>
              <a:t>This paper states that there is  considerable evidence for global warming, and that a crisis is likely if no action is taken by international agents</a:t>
            </a:r>
          </a:p>
          <a:p>
            <a:pPr algn="ctr"/>
            <a:endParaRPr lang="en-GB" dirty="0">
              <a:solidFill>
                <a:srgbClr val="002060"/>
              </a:solidFill>
            </a:endParaRPr>
          </a:p>
          <a:p>
            <a:pPr algn="ctr"/>
            <a:endParaRPr lang="en-GB" dirty="0">
              <a:solidFill>
                <a:srgbClr val="002060"/>
              </a:solidFill>
            </a:endParaRPr>
          </a:p>
          <a:p>
            <a:pPr marL="0" indent="0" algn="ctr">
              <a:buNone/>
            </a:pPr>
            <a:r>
              <a:rPr lang="en-GB" dirty="0">
                <a:solidFill>
                  <a:srgbClr val="002060"/>
                </a:solidFill>
              </a:rPr>
              <a:t> </a:t>
            </a:r>
          </a:p>
          <a:p>
            <a:pPr marL="0" indent="0" algn="ctr">
              <a:buNone/>
            </a:pPr>
            <a:r>
              <a:rPr lang="en-GB" dirty="0">
                <a:solidFill>
                  <a:srgbClr val="002060"/>
                </a:solidFill>
              </a:rPr>
              <a:t>Could be better argued/</a:t>
            </a:r>
          </a:p>
          <a:p>
            <a:pPr marL="0" indent="0" algn="ctr">
              <a:buNone/>
            </a:pPr>
            <a:r>
              <a:rPr lang="en-GB" dirty="0">
                <a:solidFill>
                  <a:srgbClr val="002060"/>
                </a:solidFill>
              </a:rPr>
              <a:t>Second half could be more concise </a:t>
            </a:r>
          </a:p>
          <a:p>
            <a:endParaRPr lang="en-GB" dirty="0">
              <a:solidFill>
                <a:srgbClr val="FF0000"/>
              </a:solidFill>
            </a:endParaRPr>
          </a:p>
        </p:txBody>
      </p:sp>
      <p:sp>
        <p:nvSpPr>
          <p:cNvPr id="4" name="Down Arrow 3"/>
          <p:cNvSpPr/>
          <p:nvPr/>
        </p:nvSpPr>
        <p:spPr bwMode="auto">
          <a:xfrm>
            <a:off x="5290913" y="2939796"/>
            <a:ext cx="484632" cy="978408"/>
          </a:xfrm>
          <a:prstGeom prst="downArrow">
            <a:avLst>
              <a:gd name="adj1" fmla="val 100000"/>
              <a:gd name="adj2" fmla="val 50000"/>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rtlCol="0" anchor="t" anchorCtr="0" compatLnSpc="1">
            <a:prstTxWarp prst="textNoShape">
              <a:avLst/>
            </a:prstTxWarp>
          </a:bodyPr>
          <a:lstStyle/>
          <a:p>
            <a:pPr defTabSz="914400" eaLnBrk="0" fontAlgn="base" hangingPunct="0">
              <a:spcBef>
                <a:spcPct val="0"/>
              </a:spcBef>
              <a:spcAft>
                <a:spcPct val="0"/>
              </a:spcAft>
            </a:pPr>
            <a:endParaRPr lang="en-GB" sz="2400">
              <a:latin typeface="Times" pitchFamily="18" charset="0"/>
            </a:endParaRPr>
          </a:p>
        </p:txBody>
      </p:sp>
    </p:spTree>
    <p:extLst>
      <p:ext uri="{BB962C8B-B14F-4D97-AF65-F5344CB8AC3E}">
        <p14:creationId xmlns:p14="http://schemas.microsoft.com/office/powerpoint/2010/main" val="26558878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4"/>
                                        </p:tgtEl>
                                        <p:attrNameLst>
                                          <p:attrName>style.visibility</p:attrName>
                                        </p:attrNameLst>
                                      </p:cBhvr>
                                      <p:to>
                                        <p:strVal val="visible"/>
                                      </p:to>
                                    </p:set>
                                    <p:anim calcmode="lin" valueType="num">
                                      <p:cBhvr additive="base">
                                        <p:cTn id="13" dur="500" fill="hold"/>
                                        <p:tgtEl>
                                          <p:spTgt spid="4"/>
                                        </p:tgtEl>
                                        <p:attrNameLst>
                                          <p:attrName>ppt_x</p:attrName>
                                        </p:attrNameLst>
                                      </p:cBhvr>
                                      <p:tavLst>
                                        <p:tav tm="0">
                                          <p:val>
                                            <p:strVal val="#ppt_x"/>
                                          </p:val>
                                        </p:tav>
                                        <p:tav tm="100000">
                                          <p:val>
                                            <p:strVal val="#ppt_x"/>
                                          </p:val>
                                        </p:tav>
                                      </p:tavLst>
                                    </p:anim>
                                    <p:anim calcmode="lin" valueType="num">
                                      <p:cBhvr additive="base">
                                        <p:cTn id="14"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 calcmode="lin" valueType="num">
                                      <p:cBhvr additive="base">
                                        <p:cTn id="19"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4" end="4"/>
                                            </p:txEl>
                                          </p:spTgt>
                                        </p:tgtEl>
                                        <p:attrNameLst>
                                          <p:attrName>ppt_y</p:attrName>
                                        </p:attrNameLst>
                                      </p:cBhvr>
                                      <p:tavLst>
                                        <p:tav tm="0">
                                          <p:val>
                                            <p:strVal val="1+#ppt_h/2"/>
                                          </p:val>
                                        </p:tav>
                                        <p:tav tm="100000">
                                          <p:val>
                                            <p:strVal val="#ppt_y"/>
                                          </p:val>
                                        </p:tav>
                                      </p:tavLst>
                                    </p:anim>
                                  </p:childTnLst>
                                </p:cTn>
                              </p:par>
                              <p:par>
                                <p:cTn id="21" presetID="2" presetClass="entr" presetSubtype="4" fill="hold" nodeType="with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anim calcmode="lin" valueType="num">
                                      <p:cBhvr additive="base">
                                        <p:cTn id="23"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705392"/>
          </a:xfrm>
        </p:spPr>
        <p:txBody>
          <a:bodyPr/>
          <a:lstStyle/>
          <a:p>
            <a:pPr algn="r"/>
            <a:r>
              <a:rPr lang="en-GB" dirty="0">
                <a:solidFill>
                  <a:srgbClr val="C00000"/>
                </a:solidFill>
              </a:rPr>
              <a:t>Editing the thesis statement</a:t>
            </a:r>
          </a:p>
        </p:txBody>
      </p:sp>
      <p:sp>
        <p:nvSpPr>
          <p:cNvPr id="3" name="Text Placeholder 2"/>
          <p:cNvSpPr>
            <a:spLocks noGrp="1"/>
          </p:cNvSpPr>
          <p:nvPr>
            <p:ph type="body" idx="1"/>
          </p:nvPr>
        </p:nvSpPr>
        <p:spPr>
          <a:xfrm>
            <a:off x="946007" y="1521072"/>
            <a:ext cx="10515600" cy="4899046"/>
          </a:xfrm>
          <a:solidFill>
            <a:schemeClr val="bg1"/>
          </a:solidFill>
        </p:spPr>
        <p:txBody>
          <a:bodyPr/>
          <a:lstStyle/>
          <a:p>
            <a:pPr marL="0" indent="0" algn="ctr">
              <a:buNone/>
            </a:pPr>
            <a:r>
              <a:rPr lang="en-GB" sz="2800" dirty="0">
                <a:solidFill>
                  <a:srgbClr val="002060"/>
                </a:solidFill>
              </a:rPr>
              <a:t>This essay argues that the scientific evidence for global warming is overwhelming, and that if multilateral action is not taken, a crisis will occur.</a:t>
            </a:r>
          </a:p>
          <a:p>
            <a:pPr algn="ctr"/>
            <a:endParaRPr lang="en-GB" sz="2800" dirty="0">
              <a:solidFill>
                <a:srgbClr val="002060"/>
              </a:solidFill>
            </a:endParaRPr>
          </a:p>
          <a:p>
            <a:pPr algn="ctr"/>
            <a:endParaRPr lang="en-GB" sz="2800" dirty="0">
              <a:solidFill>
                <a:srgbClr val="002060"/>
              </a:solidFill>
            </a:endParaRPr>
          </a:p>
          <a:p>
            <a:pPr algn="ctr"/>
            <a:endParaRPr lang="en-GB" sz="2800" dirty="0">
              <a:solidFill>
                <a:srgbClr val="002060"/>
              </a:solidFill>
            </a:endParaRPr>
          </a:p>
          <a:p>
            <a:pPr marL="0" indent="0" algn="ctr">
              <a:buNone/>
            </a:pPr>
            <a:r>
              <a:rPr lang="en-GB" sz="2800" dirty="0">
                <a:solidFill>
                  <a:srgbClr val="002060"/>
                </a:solidFill>
              </a:rPr>
              <a:t>Very strong thesis statement!</a:t>
            </a:r>
          </a:p>
          <a:p>
            <a:endParaRPr lang="en-GB" dirty="0">
              <a:solidFill>
                <a:srgbClr val="FF0000"/>
              </a:solidFill>
            </a:endParaRPr>
          </a:p>
        </p:txBody>
      </p:sp>
      <p:sp>
        <p:nvSpPr>
          <p:cNvPr id="4" name="Down Arrow 3"/>
          <p:cNvSpPr/>
          <p:nvPr/>
        </p:nvSpPr>
        <p:spPr bwMode="auto">
          <a:xfrm>
            <a:off x="5914278" y="2999274"/>
            <a:ext cx="864096" cy="1147637"/>
          </a:xfrm>
          <a:prstGeom prst="downArrow">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rtlCol="0" anchor="t" anchorCtr="0" compatLnSpc="1">
            <a:prstTxWarp prst="textNoShape">
              <a:avLst/>
            </a:prstTxWarp>
          </a:bodyPr>
          <a:lstStyle/>
          <a:p>
            <a:pPr defTabSz="914400" eaLnBrk="0" fontAlgn="base" hangingPunct="0">
              <a:spcBef>
                <a:spcPct val="0"/>
              </a:spcBef>
              <a:spcAft>
                <a:spcPct val="0"/>
              </a:spcAft>
            </a:pPr>
            <a:endParaRPr lang="en-GB" sz="2400">
              <a:latin typeface="Times" pitchFamily="18" charset="0"/>
            </a:endParaRPr>
          </a:p>
        </p:txBody>
      </p:sp>
    </p:spTree>
    <p:extLst>
      <p:ext uri="{BB962C8B-B14F-4D97-AF65-F5344CB8AC3E}">
        <p14:creationId xmlns:p14="http://schemas.microsoft.com/office/powerpoint/2010/main" val="37382216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4"/>
                                        </p:tgtEl>
                                        <p:attrNameLst>
                                          <p:attrName>style.visibility</p:attrName>
                                        </p:attrNameLst>
                                      </p:cBhvr>
                                      <p:to>
                                        <p:strVal val="visible"/>
                                      </p:to>
                                    </p:set>
                                    <p:anim calcmode="lin" valueType="num">
                                      <p:cBhvr additive="base">
                                        <p:cTn id="13" dur="500" fill="hold"/>
                                        <p:tgtEl>
                                          <p:spTgt spid="4"/>
                                        </p:tgtEl>
                                        <p:attrNameLst>
                                          <p:attrName>ppt_x</p:attrName>
                                        </p:attrNameLst>
                                      </p:cBhvr>
                                      <p:tavLst>
                                        <p:tav tm="0">
                                          <p:val>
                                            <p:strVal val="#ppt_x"/>
                                          </p:val>
                                        </p:tav>
                                        <p:tav tm="100000">
                                          <p:val>
                                            <p:strVal val="#ppt_x"/>
                                          </p:val>
                                        </p:tav>
                                      </p:tavLst>
                                    </p:anim>
                                    <p:anim calcmode="lin" valueType="num">
                                      <p:cBhvr additive="base">
                                        <p:cTn id="14"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 calcmode="lin" valueType="num">
                                      <p:cBhvr additive="base">
                                        <p:cTn id="19"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rgbClr val="C00000"/>
                </a:solidFill>
              </a:rPr>
              <a:t>Good thesis statements</a:t>
            </a:r>
          </a:p>
        </p:txBody>
      </p:sp>
      <p:sp>
        <p:nvSpPr>
          <p:cNvPr id="3" name="Text Placeholder 2"/>
          <p:cNvSpPr>
            <a:spLocks noGrp="1"/>
          </p:cNvSpPr>
          <p:nvPr>
            <p:ph type="body" idx="1"/>
          </p:nvPr>
        </p:nvSpPr>
        <p:spPr/>
        <p:txBody>
          <a:bodyPr/>
          <a:lstStyle/>
          <a:p>
            <a:pPr lvl="0"/>
            <a:r>
              <a:rPr lang="en-GB" sz="2400" dirty="0">
                <a:solidFill>
                  <a:srgbClr val="002060"/>
                </a:solidFill>
              </a:rPr>
              <a:t>Young people who live at home while studying at university have several advantages.</a:t>
            </a:r>
          </a:p>
          <a:p>
            <a:pPr lvl="0"/>
            <a:r>
              <a:rPr lang="en-GB" sz="2400" dirty="0">
                <a:solidFill>
                  <a:srgbClr val="002060"/>
                </a:solidFill>
              </a:rPr>
              <a:t>Students who have part time jobs when they are doing their degree are more likely to get a well-paid graduate job.</a:t>
            </a:r>
          </a:p>
          <a:p>
            <a:endParaRPr lang="en-GB" dirty="0"/>
          </a:p>
        </p:txBody>
      </p:sp>
    </p:spTree>
    <p:extLst>
      <p:ext uri="{BB962C8B-B14F-4D97-AF65-F5344CB8AC3E}">
        <p14:creationId xmlns:p14="http://schemas.microsoft.com/office/powerpoint/2010/main" val="2471157461"/>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rgbClr val="C00000"/>
                </a:solidFill>
              </a:rPr>
              <a:t>Creating a Thesis Statement and Writing the Essay Map</a:t>
            </a:r>
          </a:p>
        </p:txBody>
      </p:sp>
      <p:sp>
        <p:nvSpPr>
          <p:cNvPr id="3" name="Text Placeholder 2"/>
          <p:cNvSpPr>
            <a:spLocks noGrp="1"/>
          </p:cNvSpPr>
          <p:nvPr>
            <p:ph type="body" idx="1"/>
          </p:nvPr>
        </p:nvSpPr>
        <p:spPr/>
        <p:txBody>
          <a:bodyPr/>
          <a:lstStyle/>
          <a:p>
            <a:pPr marL="0" indent="0">
              <a:buNone/>
            </a:pPr>
            <a:r>
              <a:rPr lang="en-GB" dirty="0"/>
              <a:t>1. </a:t>
            </a:r>
            <a:r>
              <a:rPr lang="en-GB" dirty="0">
                <a:solidFill>
                  <a:srgbClr val="002060"/>
                </a:solidFill>
              </a:rPr>
              <a:t>What is the issue?</a:t>
            </a:r>
          </a:p>
          <a:p>
            <a:pPr marL="0" indent="0">
              <a:buNone/>
            </a:pPr>
            <a:r>
              <a:rPr lang="en-GB" dirty="0">
                <a:solidFill>
                  <a:srgbClr val="002060"/>
                </a:solidFill>
              </a:rPr>
              <a:t>	+</a:t>
            </a:r>
          </a:p>
          <a:p>
            <a:pPr marL="0" indent="0">
              <a:buNone/>
            </a:pPr>
            <a:r>
              <a:rPr lang="en-GB" dirty="0">
                <a:solidFill>
                  <a:srgbClr val="002060"/>
                </a:solidFill>
              </a:rPr>
              <a:t>2. What is your position?</a:t>
            </a:r>
          </a:p>
          <a:p>
            <a:pPr marL="0" indent="0">
              <a:buNone/>
            </a:pPr>
            <a:r>
              <a:rPr lang="en-GB" dirty="0">
                <a:solidFill>
                  <a:srgbClr val="002060"/>
                </a:solidFill>
              </a:rPr>
              <a:t>	+</a:t>
            </a:r>
          </a:p>
          <a:p>
            <a:pPr marL="0" indent="0">
              <a:buNone/>
            </a:pPr>
            <a:r>
              <a:rPr lang="en-GB" dirty="0">
                <a:solidFill>
                  <a:srgbClr val="002060"/>
                </a:solidFill>
              </a:rPr>
              <a:t>3. What points will you make to support your argument?</a:t>
            </a:r>
          </a:p>
          <a:p>
            <a:pPr marL="0" indent="0">
              <a:buNone/>
            </a:pPr>
            <a:r>
              <a:rPr lang="en-GB" dirty="0">
                <a:solidFill>
                  <a:srgbClr val="002060"/>
                </a:solidFill>
              </a:rPr>
              <a:t>	=</a:t>
            </a:r>
          </a:p>
          <a:p>
            <a:pPr marL="0" indent="0">
              <a:buNone/>
            </a:pPr>
            <a:r>
              <a:rPr lang="en-GB" dirty="0">
                <a:solidFill>
                  <a:srgbClr val="002060"/>
                </a:solidFill>
              </a:rPr>
              <a:t>4. Thesis Statement</a:t>
            </a:r>
          </a:p>
        </p:txBody>
      </p:sp>
    </p:spTree>
    <p:extLst>
      <p:ext uri="{BB962C8B-B14F-4D97-AF65-F5344CB8AC3E}">
        <p14:creationId xmlns:p14="http://schemas.microsoft.com/office/powerpoint/2010/main" val="492255236"/>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rgbClr val="C00000"/>
                </a:solidFill>
              </a:rPr>
              <a:t>Review</a:t>
            </a:r>
          </a:p>
        </p:txBody>
      </p:sp>
      <p:sp>
        <p:nvSpPr>
          <p:cNvPr id="3" name="Text Placeholder 2"/>
          <p:cNvSpPr>
            <a:spLocks noGrp="1"/>
          </p:cNvSpPr>
          <p:nvPr>
            <p:ph type="body" idx="1"/>
          </p:nvPr>
        </p:nvSpPr>
        <p:spPr/>
        <p:txBody>
          <a:bodyPr>
            <a:normAutofit/>
          </a:bodyPr>
          <a:lstStyle/>
          <a:p>
            <a:r>
              <a:rPr lang="en-GB" sz="2400" dirty="0">
                <a:solidFill>
                  <a:srgbClr val="002060"/>
                </a:solidFill>
              </a:rPr>
              <a:t>Topic Sentences, Supporting Sentences, and Concluding Sentences – BURGERS!</a:t>
            </a:r>
          </a:p>
          <a:p>
            <a:r>
              <a:rPr lang="en-GB" sz="2400" dirty="0">
                <a:solidFill>
                  <a:srgbClr val="002060"/>
                </a:solidFill>
              </a:rPr>
              <a:t>Introductions and Thesis Statements</a:t>
            </a:r>
          </a:p>
          <a:p>
            <a:r>
              <a:rPr lang="en-GB" sz="2400" dirty="0">
                <a:solidFill>
                  <a:srgbClr val="002060"/>
                </a:solidFill>
              </a:rPr>
              <a:t>Map, Microcosm, Marketing</a:t>
            </a:r>
          </a:p>
        </p:txBody>
      </p:sp>
    </p:spTree>
    <p:extLst>
      <p:ext uri="{BB962C8B-B14F-4D97-AF65-F5344CB8AC3E}">
        <p14:creationId xmlns:p14="http://schemas.microsoft.com/office/powerpoint/2010/main" val="3876847958"/>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TYPE" val="MultiChoiceSlide"/>
  <p:tag name="TPQUESTIONXML" val="﻿&lt;?xml version=&quot;1.0&quot; encoding=&quot;utf-8&quot;?&gt;&#10;&lt;questionlist&gt;&#10;    &lt;properties&gt;&#10;        &lt;guid&gt;EBC0AC06B92644BCA1D3A6389E0297FD&lt;/guid&gt;&#10;        &lt;description /&gt;&#10;        &lt;date&gt;10/20/2014 9:54:58 AM&lt;/date&gt;&#10;    &lt;/properties&gt;&#10;    &lt;questionlisttemplate&gt;&#10;        &lt;correctvalue&gt;1&lt;/correctvalue&gt;&#10;        &lt;incorrectvalue&gt;0&lt;/incorrectvalue&gt;&#10;        &lt;questiontype&gt;1&lt;/questiontype&gt;&#10;        &lt;numberofchoices&gt;4&lt;/numberofchoices&gt;&#10;        &lt;bulletstyle&gt;2&lt;/bulletstyle&gt;&#10;        &lt;questionfont&gt;Verdana&lt;/questionfont&gt;&#10;        &lt;questionfontsize&gt;12&lt;/questionfontsize&gt;&#10;        &lt;answerfont&gt;Verdana&lt;/answerfont&gt;&#10;        &lt;answerfontsize&gt;12&lt;/answerfontsize&gt;&#10;        &lt;showresults&gt;True&lt;/showresults&gt;&#10;        &lt;countdowntime&gt;30&lt;/countdowntime&gt;&#10;        &lt;responsegrid&gt;0&lt;/responsegrid&gt;&#10;    &lt;/questionlisttemplate&gt;&#10;    &lt;questions&gt;&#10;        &lt;multichoice&gt;&#10;            &lt;guid&gt;20C58188C1E8410D91771380981EF0A7&lt;/guid&gt;&#10;            &lt;repollguid&gt;DA877F6BA5934D11A2BA72CCB44217CF&lt;/repollguid&gt;&#10;            &lt;sourceid&gt;D5E670BF41934816BE22A53F6E3EBF36&lt;/sourceid&gt;&#10;            &lt;questiontext&gt;Select the better topic sentence: In the current communication climate, everything is expected to happen instantly, so it is easy to send an email written in haste, which the recipient may find offensive. An internal email which is badly written may be easily dealt with, but an external message might not be so easily retrieved, and could lead to loss of business. &lt;/questiontext&gt;&#10;            &lt;showresults&gt;True&lt;/showresults&gt;&#10;            &lt;responsegrid&gt;0&lt;/responsegrid&gt;&#10;            &lt;countdowntimer&gt;False&lt;/countdowntimer&gt;&#10;            &lt;countdowntime&gt;30&lt;/countdowntime&gt;&#10;            &lt;correctvalue&gt;1&lt;/correctvalue&gt;&#10;            &lt;incorrectvalue&gt;0&lt;/incorrectvalue&gt;&#10;            &lt;responselimit&gt;1&lt;/responselimit&gt;&#10;            &lt;bulletstyle&gt;2&lt;/bulletstyle&gt;&#10;            &lt;correctanswerindicator&gt;True&lt;/correctanswerindicator&gt;&#10;            &lt;answers&gt;&#10;                &lt;answer&gt;&#10;                    &lt;guid&gt;5E93D9077C894BD6A47F2A2F93FD62E0&lt;/guid&gt;&#10;                    &lt;answertext&gt;Emails allow instant communication between business people&lt;/answertext&gt;&#10;                    &lt;valuetype&gt;-1&lt;/valuetype&gt;&#10;                &lt;/answer&gt;&#10;                &lt;answer&gt;&#10;                    &lt;guid&gt;436F4487C2A74F96A043E6494F2A058C&lt;/guid&gt;&#10;                    &lt;answertext&gt;In business, attention needs to be paid to certain conventions in writing emails&lt;/answertext&gt;&#10;                    &lt;valuetype&gt;1&lt;/valuetype&gt;&#10;                &lt;/answer&gt;&#10;            &lt;/answers&gt;&#10;        &lt;/multichoice&gt;&#10;    &lt;/questions&gt;&#10;&lt;/questionlist&gt;"/>
  <p:tag name="LIVECHARTING" val="False"/>
  <p:tag name="AUTOOPENPOLL" val="True"/>
  <p:tag name="AUTOFORMATCHART" val="True"/>
</p:tagLst>
</file>

<file path=ppt/tags/tag2.xml><?xml version="1.0" encoding="utf-8"?>
<p:tagLst xmlns:a="http://schemas.openxmlformats.org/drawingml/2006/main" xmlns:r="http://schemas.openxmlformats.org/officeDocument/2006/relationships" xmlns:p="http://schemas.openxmlformats.org/presentationml/2006/main">
  <p:tag name="ZEROBASED" val="False"/>
</p:tagLst>
</file>

<file path=ppt/tags/tag3.xml><?xml version="1.0" encoding="utf-8"?>
<p:tagLst xmlns:a="http://schemas.openxmlformats.org/drawingml/2006/main" xmlns:r="http://schemas.openxmlformats.org/officeDocument/2006/relationships" xmlns:p="http://schemas.openxmlformats.org/presentationml/2006/main">
  <p:tag name="TYPE" val="MultiChoiceSlide"/>
  <p:tag name="TPQUESTIONXML" val="﻿&lt;?xml version=&quot;1.0&quot; encoding=&quot;utf-8&quot;?&gt;&#10;&lt;questionlist&gt;&#10;    &lt;properties&gt;&#10;        &lt;guid&gt;408099D828774429B33D67BF1294B4BA&lt;/guid&gt;&#10;        &lt;description /&gt;&#10;        &lt;date&gt;10/20/2014 9:57:41 AM&lt;/date&gt;&#10;    &lt;/properties&gt;&#10;    &lt;questionlisttemplate&gt;&#10;        &lt;correctvalue&gt;1&lt;/correctvalue&gt;&#10;        &lt;incorrectvalue&gt;0&lt;/incorrectvalue&gt;&#10;        &lt;questiontype&gt;1&lt;/questiontype&gt;&#10;        &lt;numberofchoices&gt;4&lt;/numberofchoices&gt;&#10;        &lt;bulletstyle&gt;2&lt;/bulletstyle&gt;&#10;        &lt;questionfont&gt;Verdana&lt;/questionfont&gt;&#10;        &lt;questionfontsize&gt;12&lt;/questionfontsize&gt;&#10;        &lt;answerfont&gt;Verdana&lt;/answerfont&gt;&#10;        &lt;answerfontsize&gt;12&lt;/answerfontsize&gt;&#10;        &lt;showresults&gt;True&lt;/showresults&gt;&#10;        &lt;countdowntime&gt;30&lt;/countdowntime&gt;&#10;        &lt;responsegrid&gt;0&lt;/responsegrid&gt;&#10;    &lt;/questionlisttemplate&gt;&#10;    &lt;questions&gt;&#10;        &lt;multichoice&gt;&#10;            &lt;guid&gt;33999108F9EA4CB7BF264ED2A1C712BB&lt;/guid&gt;&#10;            &lt;repollguid&gt;C3C99F3D664D4B7183CB348B3D20195E&lt;/repollguid&gt;&#10;            &lt;sourceid&gt;BC754FDD594C44DE9191CF489B64532B&lt;/sourceid&gt;&#10;            &lt;questiontext&gt;In the past, mobile phones did not offer deaf people much help except for the ability to communicate by text message. But new video-phone technology has meant an improvement in the quality of life of deaf people. With such technology becoming more widely available, they can now communicate by mobile phone using sign language and (depending on image quality) even by lip-reading.&lt;/questiontext&gt;&#10;            &lt;showresults&gt;True&lt;/showresults&gt;&#10;            &lt;responsegrid&gt;0&lt;/responsegrid&gt;&#10;            &lt;countdowntimer&gt;False&lt;/countdowntimer&gt;&#10;            &lt;countdowntime&gt;30&lt;/countdowntime&gt;&#10;            &lt;correctvalue&gt;1&lt;/correctvalue&gt;&#10;            &lt;incorrectvalue&gt;0&lt;/incorrectvalue&gt;&#10;            &lt;responselimit&gt;1&lt;/responselimit&gt;&#10;            &lt;bulletstyle&gt;2&lt;/bulletstyle&gt;&#10;            &lt;correctanswerindicator&gt;True&lt;/correctanswerindicator&gt;&#10;            &lt;answers&gt;&#10;                &lt;answer&gt;&#10;                    &lt;guid&gt;273524906D6644849201F92CB0D6AA97&lt;/guid&gt;&#10;                    &lt;answertext&gt; Recent video-phone developments are a distinct advantage for deaf people&lt;/answertext&gt;&#10;                    &lt;valuetype&gt;1&lt;/valuetype&gt;&#10;                &lt;/answer&gt;&#10;                &lt;answer&gt;&#10;                    &lt;guid&gt;2BDC00F9798F43338094AB2832B47148&lt;/guid&gt;&#10;                    &lt;answertext&gt;Video-phones are useful for everyone.&lt;/answertext&gt;&#10;                    &lt;valuetype&gt;-1&lt;/valuetype&gt;&#10;                &lt;/answer&gt;&#10;            &lt;/answers&gt;&#10;        &lt;/multichoice&gt;&#10;    &lt;/questions&gt;&#10;&lt;/questionlist&gt;"/>
  <p:tag name="LIVECHARTING" val="False"/>
  <p:tag name="AUTOOPENPOLL" val="True"/>
  <p:tag name="AUTOFORMATCHART" val="True"/>
</p:tagLst>
</file>

<file path=ppt/tags/tag4.xml><?xml version="1.0" encoding="utf-8"?>
<p:tagLst xmlns:a="http://schemas.openxmlformats.org/drawingml/2006/main" xmlns:r="http://schemas.openxmlformats.org/officeDocument/2006/relationships" xmlns:p="http://schemas.openxmlformats.org/presentationml/2006/main">
  <p:tag name="ZEROBASED" val="False"/>
</p:tagLst>
</file>

<file path=ppt/tags/tag5.xml><?xml version="1.0" encoding="utf-8"?>
<p:tagLst xmlns:a="http://schemas.openxmlformats.org/drawingml/2006/main" xmlns:r="http://schemas.openxmlformats.org/officeDocument/2006/relationships" xmlns:p="http://schemas.openxmlformats.org/presentationml/2006/main">
  <p:tag name="TYPE" val="MultiChoiceSlide"/>
  <p:tag name="TPQUESTIONXML" val="﻿&lt;?xml version=&quot;1.0&quot; encoding=&quot;utf-8&quot;?&gt;&#10;&lt;questionlist&gt;&#10;    &lt;properties&gt;&#10;        &lt;guid&gt;56E0805FAACF4F5EBA55A2F20F5A6E9C&lt;/guid&gt;&#10;        &lt;description /&gt;&#10;        &lt;date&gt;10/20/2014 10:01:50 AM&lt;/date&gt;&#10;    &lt;/properties&gt;&#10;    &lt;questionlisttemplate&gt;&#10;        &lt;correctvalue&gt;1&lt;/correctvalue&gt;&#10;        &lt;incorrectvalue&gt;0&lt;/incorrectvalue&gt;&#10;        &lt;questiontype&gt;1&lt;/questiontype&gt;&#10;        &lt;numberofchoices&gt;4&lt;/numberofchoices&gt;&#10;        &lt;bulletstyle&gt;2&lt;/bulletstyle&gt;&#10;        &lt;questionfont&gt;Verdana&lt;/questionfont&gt;&#10;        &lt;questionfontsize&gt;12&lt;/questionfontsize&gt;&#10;        &lt;answerfont&gt;Verdana&lt;/answerfont&gt;&#10;        &lt;answerfontsize&gt;12&lt;/answerfontsize&gt;&#10;        &lt;showresults&gt;True&lt;/showresults&gt;&#10;        &lt;countdowntime&gt;30&lt;/countdowntime&gt;&#10;        &lt;responsegrid&gt;0&lt;/responsegrid&gt;&#10;    &lt;/questionlisttemplate&gt;&#10;    &lt;questions&gt;&#10;        &lt;multichoice&gt;&#10;            &lt;guid&gt;3DEB6C721FAF47A78CD925E9EC9EA313&lt;/guid&gt;&#10;            &lt;repollguid&gt;4E7099471C3B4E3CAF75C6D9C3F23CBE&lt;/repollguid&gt;&#10;            &lt;sourceid&gt;3FD2B2AB3133472D819D5BB01F8CE6CC&lt;/sourceid&gt;&#10;            &lt;questiontext&gt;Business people and academics can make video contact with trade partners and colleagues all around the world, instead of travelling long distances for every important meeting. It is therefore possible to have two or three video-conferences followed by one face-to-face meeting, saving time and money&lt;/questiontext&gt;&#10;            &lt;showresults&gt;True&lt;/showresults&gt;&#10;            &lt;responsegrid&gt;0&lt;/responsegrid&gt;&#10;            &lt;countdowntimer&gt;False&lt;/countdowntimer&gt;&#10;            &lt;countdowntime&gt;30&lt;/countdowntime&gt;&#10;            &lt;correctvalue&gt;1&lt;/correctvalue&gt;&#10;            &lt;incorrectvalue&gt;0&lt;/incorrectvalue&gt;&#10;            &lt;responselimit&gt;1&lt;/responselimit&gt;&#10;            &lt;bulletstyle&gt;2&lt;/bulletstyle&gt;&#10;            &lt;correctanswerindicator&gt;True&lt;/correctanswerindicator&gt;&#10;            &lt;answers&gt;&#10;                &lt;answer&gt;&#10;                    &lt;guid&gt;46304C2C65B84BCBBBE7EF6DC439BB12&lt;/guid&gt;&#10;                    &lt;answertext&gt;Face-to –face meetings are more important than meetings by video-conferencing. &lt;/answertext&gt;&#10;                    &lt;valuetype&gt;-1&lt;/valuetype&gt;&#10;                &lt;/answer&gt;&#10;                &lt;answer&gt;&#10;                    &lt;guid&gt;6F3342D89B5149A7A1759D660969472E&lt;/guid&gt;&#10;                    &lt;answertext&gt;Video-conferencing means that face-to-face communication can be supplemented by electronic methods.&lt;/answertext&gt;&#10;                    &lt;valuetype&gt;1&lt;/valuetype&gt;&#10;                &lt;/answer&gt;&#10;            &lt;/answers&gt;&#10;        &lt;/multichoice&gt;&#10;    &lt;/questions&gt;&#10;&lt;/questionlist&gt;"/>
  <p:tag name="LIVECHARTING" val="False"/>
  <p:tag name="AUTOOPENPOLL" val="True"/>
  <p:tag name="AUTOFORMATCHART" val="True"/>
</p:tagLst>
</file>

<file path=ppt/tags/tag6.xml><?xml version="1.0" encoding="utf-8"?>
<p:tagLst xmlns:a="http://schemas.openxmlformats.org/drawingml/2006/main" xmlns:r="http://schemas.openxmlformats.org/officeDocument/2006/relationships" xmlns:p="http://schemas.openxmlformats.org/presentationml/2006/main">
  <p:tag name="ZEROBASED" val="False"/>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2038</TotalTime>
  <Words>3710</Words>
  <Application>Microsoft Office PowerPoint</Application>
  <PresentationFormat>Widescreen</PresentationFormat>
  <Paragraphs>417</Paragraphs>
  <Slides>66</Slides>
  <Notes>65</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66</vt:i4>
      </vt:variant>
    </vt:vector>
  </HeadingPairs>
  <TitlesOfParts>
    <vt:vector size="74" baseType="lpstr">
      <vt:lpstr>Arial</vt:lpstr>
      <vt:lpstr>Calibri</vt:lpstr>
      <vt:lpstr>Calibri Light</vt:lpstr>
      <vt:lpstr>Open Sans</vt:lpstr>
      <vt:lpstr>Symbol</vt:lpstr>
      <vt:lpstr>Times</vt:lpstr>
      <vt:lpstr>Wingdings</vt:lpstr>
      <vt:lpstr>Office Theme</vt:lpstr>
      <vt:lpstr>In-sessional support</vt:lpstr>
      <vt:lpstr>Today’s Session</vt:lpstr>
      <vt:lpstr>Review -Structure of an essay</vt:lpstr>
      <vt:lpstr>Parts of a paragraph</vt:lpstr>
      <vt:lpstr>Paragraphs as burgers!</vt:lpstr>
      <vt:lpstr>Typical Paragraph Structure</vt:lpstr>
      <vt:lpstr>Example</vt:lpstr>
      <vt:lpstr>Paragraph – Topic and Supporting Sentences</vt:lpstr>
      <vt:lpstr>Whole paragraph</vt:lpstr>
      <vt:lpstr>Linking Devices</vt:lpstr>
      <vt:lpstr>Exercise 1</vt:lpstr>
      <vt:lpstr>1.  In the current communication climate, everything is expected to happen instantly, so it is easy to send an email written in haste, which the recipient may find offensive. An internal email which is badly written may be easily dealt with, but an external message might not be so easily retrieved, and could lead to loss of business.   </vt:lpstr>
      <vt:lpstr>2.  In the past, mobile phones did not offer the deaf community much help except for the ability to communicate by text message. But new video-phone technology has meant an improvement in the quality of life of deaf people. With such technology becoming more widely available, they can now communicate by mobile phone using sign language and (depending on image quality) even by lip-reading. </vt:lpstr>
      <vt:lpstr>3. Business people and academics can make video contact with trade partners and colleagues all around the world, instead of travelling long distances for every important meeting. It is therefore possible to have two or three video-conferences followed by one face-to-face meeting, saving time and money. </vt:lpstr>
      <vt:lpstr>The topic sentence must connect to the main body of the paragraph </vt:lpstr>
      <vt:lpstr>Analysis of the paragraph:  </vt:lpstr>
      <vt:lpstr>Exercise 2: What is an effective topic sentence like?</vt:lpstr>
      <vt:lpstr>Finding a balance</vt:lpstr>
      <vt:lpstr>Exercise 3</vt:lpstr>
      <vt:lpstr>1.</vt:lpstr>
      <vt:lpstr>2.</vt:lpstr>
      <vt:lpstr>3</vt:lpstr>
      <vt:lpstr>4.</vt:lpstr>
      <vt:lpstr>Topic and Controlling Ideas</vt:lpstr>
      <vt:lpstr>Exercise 4</vt:lpstr>
      <vt:lpstr>Exercise 4 - answers</vt:lpstr>
      <vt:lpstr>Exercise 5: Write a topic sentence</vt:lpstr>
      <vt:lpstr>Exercise 5 – possible answer</vt:lpstr>
      <vt:lpstr>The Concluding Sentence</vt:lpstr>
      <vt:lpstr>A concluding sentence </vt:lpstr>
      <vt:lpstr>Language often found in a concluding sentence</vt:lpstr>
      <vt:lpstr>Examples</vt:lpstr>
      <vt:lpstr>Planning with topic sentences</vt:lpstr>
      <vt:lpstr>Building Paragraphs</vt:lpstr>
      <vt:lpstr>Introductions</vt:lpstr>
      <vt:lpstr>An introduction has 3 main functions:</vt:lpstr>
      <vt:lpstr> Main elements of an introduction?</vt:lpstr>
      <vt:lpstr>Interesting opening statement </vt:lpstr>
      <vt:lpstr>PowerPoint Presentation</vt:lpstr>
      <vt:lpstr>Attention-grabbing data</vt:lpstr>
      <vt:lpstr>PowerPoint Presentation</vt:lpstr>
      <vt:lpstr>Definition of terms</vt:lpstr>
      <vt:lpstr>PowerPoint Presentation</vt:lpstr>
      <vt:lpstr>Relevant and interesting quotation</vt:lpstr>
      <vt:lpstr>PowerPoint Presentation</vt:lpstr>
      <vt:lpstr>Background information</vt:lpstr>
      <vt:lpstr>Methodology</vt:lpstr>
      <vt:lpstr>Limitations</vt:lpstr>
      <vt:lpstr>Thesis statement</vt:lpstr>
      <vt:lpstr>Example</vt:lpstr>
      <vt:lpstr>Tick list</vt:lpstr>
      <vt:lpstr> </vt:lpstr>
      <vt:lpstr>PowerPoint Presentation</vt:lpstr>
      <vt:lpstr>The Thesis Statement</vt:lpstr>
      <vt:lpstr>Write Statements, Not Announcements</vt:lpstr>
      <vt:lpstr>Announcement</vt:lpstr>
      <vt:lpstr>Avoid statements that are too broad</vt:lpstr>
      <vt:lpstr>Not too broad…</vt:lpstr>
      <vt:lpstr>Avoid statements that are too narrow</vt:lpstr>
      <vt:lpstr>Not too narrow</vt:lpstr>
      <vt:lpstr>Editing the thesis statement</vt:lpstr>
      <vt:lpstr>Editing the thesis statement</vt:lpstr>
      <vt:lpstr>Editing the thesis statement</vt:lpstr>
      <vt:lpstr>Good thesis statements</vt:lpstr>
      <vt:lpstr>Creating a Thesis Statement and Writing the Essay Map</vt:lpstr>
      <vt:lpstr>Review</vt:lpstr>
    </vt:vector>
  </TitlesOfParts>
  <Company>Swansea University</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School of Management: MN-2019 Composition and Critical Writing</dc:title>
  <dc:creator>RD</dc:creator>
  <cp:lastModifiedBy>ROSELLA D'ALESIO</cp:lastModifiedBy>
  <cp:revision>53</cp:revision>
  <cp:lastPrinted>2017-11-01T10:43:23Z</cp:lastPrinted>
  <dcterms:created xsi:type="dcterms:W3CDTF">2017-09-27T13:04:09Z</dcterms:created>
  <dcterms:modified xsi:type="dcterms:W3CDTF">2021-11-29T12:59:58Z</dcterms:modified>
</cp:coreProperties>
</file>