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2" r:id="rId4"/>
    <p:sldMasterId id="2147483966" r:id="rId5"/>
  </p:sldMasterIdLst>
  <p:notesMasterIdLst>
    <p:notesMasterId r:id="rId18"/>
  </p:notesMasterIdLst>
  <p:sldIdLst>
    <p:sldId id="278" r:id="rId6"/>
    <p:sldId id="282" r:id="rId7"/>
    <p:sldId id="289" r:id="rId8"/>
    <p:sldId id="290" r:id="rId9"/>
    <p:sldId id="295" r:id="rId10"/>
    <p:sldId id="300" r:id="rId11"/>
    <p:sldId id="297" r:id="rId12"/>
    <p:sldId id="299" r:id="rId13"/>
    <p:sldId id="298" r:id="rId14"/>
    <p:sldId id="301" r:id="rId15"/>
    <p:sldId id="293" r:id="rId16"/>
    <p:sldId id="29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65BA76-0EB7-4E0A-B78B-C2AA66512A69}" v="6" dt="2026-07-13T02:34:06.6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556" autoAdjust="0"/>
    <p:restoredTop sz="94689"/>
  </p:normalViewPr>
  <p:slideViewPr>
    <p:cSldViewPr snapToGrid="0" showGuides="1">
      <p:cViewPr varScale="1">
        <p:scale>
          <a:sx n="72" d="100"/>
          <a:sy n="72" d="100"/>
        </p:scale>
        <p:origin x="92" y="100"/>
      </p:cViewPr>
      <p:guideLst>
        <p:guide orient="horz" pos="2160"/>
        <p:guide pos="3840"/>
      </p:guideLst>
    </p:cSldViewPr>
  </p:slideViewPr>
  <p:notesTextViewPr>
    <p:cViewPr>
      <p:scale>
        <a:sx n="1" d="1"/>
        <a:sy n="1" d="1"/>
      </p:scale>
      <p:origin x="0" y="0"/>
    </p:cViewPr>
  </p:notesTextViewPr>
  <p:sorterViewPr>
    <p:cViewPr>
      <p:scale>
        <a:sx n="100" d="100"/>
        <a:sy n="100" d="100"/>
      </p:scale>
      <p:origin x="0" y="-102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23"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41C911-B8A5-4103-899A-95BB34245264}" type="doc">
      <dgm:prSet loTypeId="urn:microsoft.com/office/officeart/2016/7/layout/VerticalDownArrowProcess" loCatId="process" qsTypeId="urn:microsoft.com/office/officeart/2005/8/quickstyle/simple1" qsCatId="simple" csTypeId="urn:microsoft.com/office/officeart/2005/8/colors/colorful1" csCatId="colorful"/>
      <dgm:spPr/>
      <dgm:t>
        <a:bodyPr/>
        <a:lstStyle/>
        <a:p>
          <a:endParaRPr lang="en-US"/>
        </a:p>
      </dgm:t>
    </dgm:pt>
    <dgm:pt modelId="{0261FEF5-8C57-4680-A647-9BE3D2A40624}">
      <dgm:prSet/>
      <dgm:spPr/>
      <dgm:t>
        <a:bodyPr/>
        <a:lstStyle/>
        <a:p>
          <a:r>
            <a:rPr lang="en-US"/>
            <a:t>Use</a:t>
          </a:r>
        </a:p>
      </dgm:t>
    </dgm:pt>
    <dgm:pt modelId="{8AE5AD7C-9796-4530-B685-87D2F806FC3D}" type="parTrans" cxnId="{DC0CA801-D9A1-46D3-A0C5-B58C4B8DEC55}">
      <dgm:prSet/>
      <dgm:spPr/>
      <dgm:t>
        <a:bodyPr/>
        <a:lstStyle/>
        <a:p>
          <a:endParaRPr lang="en-US"/>
        </a:p>
      </dgm:t>
    </dgm:pt>
    <dgm:pt modelId="{9BF3BBD4-FFFA-4455-89A3-A0C715893B2D}" type="sibTrans" cxnId="{DC0CA801-D9A1-46D3-A0C5-B58C4B8DEC55}">
      <dgm:prSet/>
      <dgm:spPr/>
      <dgm:t>
        <a:bodyPr/>
        <a:lstStyle/>
        <a:p>
          <a:endParaRPr lang="en-US"/>
        </a:p>
      </dgm:t>
    </dgm:pt>
    <dgm:pt modelId="{55424333-4677-4054-A695-DF951BD78737}">
      <dgm:prSet/>
      <dgm:spPr/>
      <dgm:t>
        <a:bodyPr/>
        <a:lstStyle/>
        <a:p>
          <a:r>
            <a:rPr lang="en-US" dirty="0">
              <a:latin typeface="Arial" panose="020B0604020202020204" pitchFamily="34" charset="0"/>
              <a:cs typeface="Arial" panose="020B0604020202020204" pitchFamily="34" charset="0"/>
            </a:rPr>
            <a:t>Use consistent routines so Isaac knows what to expect</a:t>
          </a:r>
          <a:r>
            <a:rPr lang="en-US" dirty="0"/>
            <a:t>.</a:t>
          </a:r>
        </a:p>
      </dgm:t>
    </dgm:pt>
    <dgm:pt modelId="{6106A9EA-3DCD-48DC-9558-0E8DFCE376D7}" type="parTrans" cxnId="{C353BCC0-9512-4647-971F-E3A36A809794}">
      <dgm:prSet/>
      <dgm:spPr/>
      <dgm:t>
        <a:bodyPr/>
        <a:lstStyle/>
        <a:p>
          <a:endParaRPr lang="en-US"/>
        </a:p>
      </dgm:t>
    </dgm:pt>
    <dgm:pt modelId="{47F2E494-7429-4632-BF6D-CC56B680FEE6}" type="sibTrans" cxnId="{C353BCC0-9512-4647-971F-E3A36A809794}">
      <dgm:prSet/>
      <dgm:spPr/>
      <dgm:t>
        <a:bodyPr/>
        <a:lstStyle/>
        <a:p>
          <a:endParaRPr lang="en-US"/>
        </a:p>
      </dgm:t>
    </dgm:pt>
    <dgm:pt modelId="{FEB52E00-9E32-4A7A-A6DC-4CD8DE1D93F1}">
      <dgm:prSet/>
      <dgm:spPr/>
      <dgm:t>
        <a:bodyPr/>
        <a:lstStyle/>
        <a:p>
          <a:r>
            <a:rPr lang="en-US"/>
            <a:t>Provide</a:t>
          </a:r>
        </a:p>
      </dgm:t>
    </dgm:pt>
    <dgm:pt modelId="{2E547535-E8B8-4221-87BC-BEEB2FD8C786}" type="parTrans" cxnId="{C84DE916-0BCF-4B22-82F3-BED9E5E1A974}">
      <dgm:prSet/>
      <dgm:spPr/>
      <dgm:t>
        <a:bodyPr/>
        <a:lstStyle/>
        <a:p>
          <a:endParaRPr lang="en-US"/>
        </a:p>
      </dgm:t>
    </dgm:pt>
    <dgm:pt modelId="{626F0077-5907-4C32-90A9-B4BF9CE40785}" type="sibTrans" cxnId="{C84DE916-0BCF-4B22-82F3-BED9E5E1A974}">
      <dgm:prSet/>
      <dgm:spPr/>
      <dgm:t>
        <a:bodyPr/>
        <a:lstStyle/>
        <a:p>
          <a:endParaRPr lang="en-US"/>
        </a:p>
      </dgm:t>
    </dgm:pt>
    <dgm:pt modelId="{4147463A-672C-42EC-AC6B-951F1ECA40C4}">
      <dgm:prSet/>
      <dgm:spPr/>
      <dgm:t>
        <a:bodyPr/>
        <a:lstStyle/>
        <a:p>
          <a:r>
            <a:rPr lang="en-US" dirty="0">
              <a:latin typeface="Arial" panose="020B0604020202020204" pitchFamily="34" charset="0"/>
              <a:cs typeface="Arial" panose="020B0604020202020204" pitchFamily="34" charset="0"/>
            </a:rPr>
            <a:t>Provide visual timetables to </a:t>
          </a:r>
          <a:r>
            <a:rPr lang="en-US" dirty="0"/>
            <a:t>reduce anxiety and support transitions.</a:t>
          </a:r>
        </a:p>
      </dgm:t>
    </dgm:pt>
    <dgm:pt modelId="{DF4731DA-4622-4CB2-8BC2-890F04CA6112}" type="parTrans" cxnId="{ABEC662F-B540-4B00-B982-0E82FC04AB02}">
      <dgm:prSet/>
      <dgm:spPr/>
      <dgm:t>
        <a:bodyPr/>
        <a:lstStyle/>
        <a:p>
          <a:endParaRPr lang="en-US"/>
        </a:p>
      </dgm:t>
    </dgm:pt>
    <dgm:pt modelId="{FACAE529-7186-421C-9E7F-85DCC273F2FC}" type="sibTrans" cxnId="{ABEC662F-B540-4B00-B982-0E82FC04AB02}">
      <dgm:prSet/>
      <dgm:spPr/>
      <dgm:t>
        <a:bodyPr/>
        <a:lstStyle/>
        <a:p>
          <a:endParaRPr lang="en-US"/>
        </a:p>
      </dgm:t>
    </dgm:pt>
    <dgm:pt modelId="{461BD0EA-9F46-4CD9-AD9E-8826361709C6}">
      <dgm:prSet/>
      <dgm:spPr/>
      <dgm:t>
        <a:bodyPr/>
        <a:lstStyle/>
        <a:p>
          <a:r>
            <a:rPr lang="en-US"/>
            <a:t>Use</a:t>
          </a:r>
        </a:p>
      </dgm:t>
    </dgm:pt>
    <dgm:pt modelId="{A06B0C22-3B8E-4AA2-A231-527BDD506C33}" type="parTrans" cxnId="{CB27325D-B9A3-4AF4-9ACD-ABBA399DDEF7}">
      <dgm:prSet/>
      <dgm:spPr/>
      <dgm:t>
        <a:bodyPr/>
        <a:lstStyle/>
        <a:p>
          <a:endParaRPr lang="en-US"/>
        </a:p>
      </dgm:t>
    </dgm:pt>
    <dgm:pt modelId="{29D52E78-BA57-48C7-98CE-EDA218FE274E}" type="sibTrans" cxnId="{CB27325D-B9A3-4AF4-9ACD-ABBA399DDEF7}">
      <dgm:prSet/>
      <dgm:spPr/>
      <dgm:t>
        <a:bodyPr/>
        <a:lstStyle/>
        <a:p>
          <a:endParaRPr lang="en-US"/>
        </a:p>
      </dgm:t>
    </dgm:pt>
    <dgm:pt modelId="{D35F6082-DE1D-4790-B16A-D77AA99A7D1A}">
      <dgm:prSet/>
      <dgm:spPr/>
      <dgm:t>
        <a:bodyPr/>
        <a:lstStyle/>
        <a:p>
          <a:r>
            <a:rPr lang="en-US" dirty="0">
              <a:latin typeface="Arial" panose="020B0604020202020204" pitchFamily="34" charset="0"/>
              <a:cs typeface="Arial" panose="020B0604020202020204" pitchFamily="34" charset="0"/>
            </a:rPr>
            <a:t>Use familiar cultural tools (songs, stories, objects) to help him connect learning to real life.</a:t>
          </a:r>
        </a:p>
      </dgm:t>
    </dgm:pt>
    <dgm:pt modelId="{5646A53E-A542-47E0-8BA0-88841E656F4A}" type="parTrans" cxnId="{B19E81F5-0D52-40F1-97FC-F97726B6006A}">
      <dgm:prSet/>
      <dgm:spPr/>
      <dgm:t>
        <a:bodyPr/>
        <a:lstStyle/>
        <a:p>
          <a:endParaRPr lang="en-US"/>
        </a:p>
      </dgm:t>
    </dgm:pt>
    <dgm:pt modelId="{B95EDF1F-818D-4E7C-8C66-687A61DC38CA}" type="sibTrans" cxnId="{B19E81F5-0D52-40F1-97FC-F97726B6006A}">
      <dgm:prSet/>
      <dgm:spPr/>
      <dgm:t>
        <a:bodyPr/>
        <a:lstStyle/>
        <a:p>
          <a:endParaRPr lang="en-US"/>
        </a:p>
      </dgm:t>
    </dgm:pt>
    <dgm:pt modelId="{A24F0E4E-165C-4F44-AAD9-B140C8685FF2}" type="pres">
      <dgm:prSet presAssocID="{0841C911-B8A5-4103-899A-95BB34245264}" presName="Name0" presStyleCnt="0">
        <dgm:presLayoutVars>
          <dgm:dir/>
          <dgm:animLvl val="lvl"/>
          <dgm:resizeHandles val="exact"/>
        </dgm:presLayoutVars>
      </dgm:prSet>
      <dgm:spPr/>
    </dgm:pt>
    <dgm:pt modelId="{826386C9-2500-43F8-9739-C5A9B13AA8AD}" type="pres">
      <dgm:prSet presAssocID="{461BD0EA-9F46-4CD9-AD9E-8826361709C6}" presName="boxAndChildren" presStyleCnt="0"/>
      <dgm:spPr/>
    </dgm:pt>
    <dgm:pt modelId="{341C94BA-1ADB-45C3-9161-2790A3E43809}" type="pres">
      <dgm:prSet presAssocID="{461BD0EA-9F46-4CD9-AD9E-8826361709C6}" presName="parentTextBox" presStyleLbl="alignNode1" presStyleIdx="0" presStyleCnt="3"/>
      <dgm:spPr/>
    </dgm:pt>
    <dgm:pt modelId="{074A8261-DBD0-4CE5-B13D-266673CA9AA8}" type="pres">
      <dgm:prSet presAssocID="{461BD0EA-9F46-4CD9-AD9E-8826361709C6}" presName="descendantBox" presStyleLbl="bgAccFollowNode1" presStyleIdx="0" presStyleCnt="3"/>
      <dgm:spPr/>
    </dgm:pt>
    <dgm:pt modelId="{111B3CD8-A1EE-4588-BA04-DBC6EBEA788B}" type="pres">
      <dgm:prSet presAssocID="{626F0077-5907-4C32-90A9-B4BF9CE40785}" presName="sp" presStyleCnt="0"/>
      <dgm:spPr/>
    </dgm:pt>
    <dgm:pt modelId="{50C38762-7911-4CE2-9AA8-B5A03843BA02}" type="pres">
      <dgm:prSet presAssocID="{FEB52E00-9E32-4A7A-A6DC-4CD8DE1D93F1}" presName="arrowAndChildren" presStyleCnt="0"/>
      <dgm:spPr/>
    </dgm:pt>
    <dgm:pt modelId="{CDC74F54-ED3A-4278-BA2B-F591E4E0B1D8}" type="pres">
      <dgm:prSet presAssocID="{FEB52E00-9E32-4A7A-A6DC-4CD8DE1D93F1}" presName="parentTextArrow" presStyleLbl="node1" presStyleIdx="0" presStyleCnt="0"/>
      <dgm:spPr/>
    </dgm:pt>
    <dgm:pt modelId="{E2477487-EB07-4DF4-A3C9-E424865A1727}" type="pres">
      <dgm:prSet presAssocID="{FEB52E00-9E32-4A7A-A6DC-4CD8DE1D93F1}" presName="arrow" presStyleLbl="alignNode1" presStyleIdx="1" presStyleCnt="3"/>
      <dgm:spPr/>
    </dgm:pt>
    <dgm:pt modelId="{091A82BD-6D8E-47F8-8861-FA71981E88BA}" type="pres">
      <dgm:prSet presAssocID="{FEB52E00-9E32-4A7A-A6DC-4CD8DE1D93F1}" presName="descendantArrow" presStyleLbl="bgAccFollowNode1" presStyleIdx="1" presStyleCnt="3"/>
      <dgm:spPr/>
    </dgm:pt>
    <dgm:pt modelId="{47AE839A-497A-4F4B-AC10-C1DD8B8DA0E8}" type="pres">
      <dgm:prSet presAssocID="{9BF3BBD4-FFFA-4455-89A3-A0C715893B2D}" presName="sp" presStyleCnt="0"/>
      <dgm:spPr/>
    </dgm:pt>
    <dgm:pt modelId="{01BB838A-4AC7-4178-AEC8-5C4BF5A90E56}" type="pres">
      <dgm:prSet presAssocID="{0261FEF5-8C57-4680-A647-9BE3D2A40624}" presName="arrowAndChildren" presStyleCnt="0"/>
      <dgm:spPr/>
    </dgm:pt>
    <dgm:pt modelId="{179780EC-4220-4265-A4AD-E95F58B413B7}" type="pres">
      <dgm:prSet presAssocID="{0261FEF5-8C57-4680-A647-9BE3D2A40624}" presName="parentTextArrow" presStyleLbl="node1" presStyleIdx="0" presStyleCnt="0"/>
      <dgm:spPr/>
    </dgm:pt>
    <dgm:pt modelId="{0475114A-8DA1-4B8F-9751-51CEF81E97DA}" type="pres">
      <dgm:prSet presAssocID="{0261FEF5-8C57-4680-A647-9BE3D2A40624}" presName="arrow" presStyleLbl="alignNode1" presStyleIdx="2" presStyleCnt="3"/>
      <dgm:spPr/>
    </dgm:pt>
    <dgm:pt modelId="{42113D4B-E928-401B-A126-B05EEFEC1F32}" type="pres">
      <dgm:prSet presAssocID="{0261FEF5-8C57-4680-A647-9BE3D2A40624}" presName="descendantArrow" presStyleLbl="bgAccFollowNode1" presStyleIdx="2" presStyleCnt="3"/>
      <dgm:spPr/>
    </dgm:pt>
  </dgm:ptLst>
  <dgm:cxnLst>
    <dgm:cxn modelId="{DC0CA801-D9A1-46D3-A0C5-B58C4B8DEC55}" srcId="{0841C911-B8A5-4103-899A-95BB34245264}" destId="{0261FEF5-8C57-4680-A647-9BE3D2A40624}" srcOrd="0" destOrd="0" parTransId="{8AE5AD7C-9796-4530-B685-87D2F806FC3D}" sibTransId="{9BF3BBD4-FFFA-4455-89A3-A0C715893B2D}"/>
    <dgm:cxn modelId="{0B8FE40B-15D1-44EB-AAC9-1DD68356D00D}" type="presOf" srcId="{4147463A-672C-42EC-AC6B-951F1ECA40C4}" destId="{091A82BD-6D8E-47F8-8861-FA71981E88BA}" srcOrd="0" destOrd="0" presId="urn:microsoft.com/office/officeart/2016/7/layout/VerticalDownArrowProcess"/>
    <dgm:cxn modelId="{C84DE916-0BCF-4B22-82F3-BED9E5E1A974}" srcId="{0841C911-B8A5-4103-899A-95BB34245264}" destId="{FEB52E00-9E32-4A7A-A6DC-4CD8DE1D93F1}" srcOrd="1" destOrd="0" parTransId="{2E547535-E8B8-4221-87BC-BEEB2FD8C786}" sibTransId="{626F0077-5907-4C32-90A9-B4BF9CE40785}"/>
    <dgm:cxn modelId="{520D722E-E0A6-408B-8F4A-B21128A5C0D1}" type="presOf" srcId="{461BD0EA-9F46-4CD9-AD9E-8826361709C6}" destId="{341C94BA-1ADB-45C3-9161-2790A3E43809}" srcOrd="0" destOrd="0" presId="urn:microsoft.com/office/officeart/2016/7/layout/VerticalDownArrowProcess"/>
    <dgm:cxn modelId="{ABEC662F-B540-4B00-B982-0E82FC04AB02}" srcId="{FEB52E00-9E32-4A7A-A6DC-4CD8DE1D93F1}" destId="{4147463A-672C-42EC-AC6B-951F1ECA40C4}" srcOrd="0" destOrd="0" parTransId="{DF4731DA-4622-4CB2-8BC2-890F04CA6112}" sibTransId="{FACAE529-7186-421C-9E7F-85DCC273F2FC}"/>
    <dgm:cxn modelId="{5A35CE2F-8F5A-440E-8AAA-9863224F9594}" type="presOf" srcId="{0261FEF5-8C57-4680-A647-9BE3D2A40624}" destId="{0475114A-8DA1-4B8F-9751-51CEF81E97DA}" srcOrd="1" destOrd="0" presId="urn:microsoft.com/office/officeart/2016/7/layout/VerticalDownArrowProcess"/>
    <dgm:cxn modelId="{CB27325D-B9A3-4AF4-9ACD-ABBA399DDEF7}" srcId="{0841C911-B8A5-4103-899A-95BB34245264}" destId="{461BD0EA-9F46-4CD9-AD9E-8826361709C6}" srcOrd="2" destOrd="0" parTransId="{A06B0C22-3B8E-4AA2-A231-527BDD506C33}" sibTransId="{29D52E78-BA57-48C7-98CE-EDA218FE274E}"/>
    <dgm:cxn modelId="{F1C9ED42-70D7-4522-AC32-3BC87BC63764}" type="presOf" srcId="{D35F6082-DE1D-4790-B16A-D77AA99A7D1A}" destId="{074A8261-DBD0-4CE5-B13D-266673CA9AA8}" srcOrd="0" destOrd="0" presId="urn:microsoft.com/office/officeart/2016/7/layout/VerticalDownArrowProcess"/>
    <dgm:cxn modelId="{4323B976-5D0A-4B10-AB55-064D35FEC465}" type="presOf" srcId="{FEB52E00-9E32-4A7A-A6DC-4CD8DE1D93F1}" destId="{E2477487-EB07-4DF4-A3C9-E424865A1727}" srcOrd="1" destOrd="0" presId="urn:microsoft.com/office/officeart/2016/7/layout/VerticalDownArrowProcess"/>
    <dgm:cxn modelId="{ED93F57C-28A0-4E78-844A-1AC59FFC4E54}" type="presOf" srcId="{0841C911-B8A5-4103-899A-95BB34245264}" destId="{A24F0E4E-165C-4F44-AAD9-B140C8685FF2}" srcOrd="0" destOrd="0" presId="urn:microsoft.com/office/officeart/2016/7/layout/VerticalDownArrowProcess"/>
    <dgm:cxn modelId="{D348C1A5-2165-4C11-8004-B9074C28F3DF}" type="presOf" srcId="{0261FEF5-8C57-4680-A647-9BE3D2A40624}" destId="{179780EC-4220-4265-A4AD-E95F58B413B7}" srcOrd="0" destOrd="0" presId="urn:microsoft.com/office/officeart/2016/7/layout/VerticalDownArrowProcess"/>
    <dgm:cxn modelId="{C353BCC0-9512-4647-971F-E3A36A809794}" srcId="{0261FEF5-8C57-4680-A647-9BE3D2A40624}" destId="{55424333-4677-4054-A695-DF951BD78737}" srcOrd="0" destOrd="0" parTransId="{6106A9EA-3DCD-48DC-9558-0E8DFCE376D7}" sibTransId="{47F2E494-7429-4632-BF6D-CC56B680FEE6}"/>
    <dgm:cxn modelId="{3B17E0F1-A99B-4F7C-AAC3-4E54AB38868D}" type="presOf" srcId="{FEB52E00-9E32-4A7A-A6DC-4CD8DE1D93F1}" destId="{CDC74F54-ED3A-4278-BA2B-F591E4E0B1D8}" srcOrd="0" destOrd="0" presId="urn:microsoft.com/office/officeart/2016/7/layout/VerticalDownArrowProcess"/>
    <dgm:cxn modelId="{B19E81F5-0D52-40F1-97FC-F97726B6006A}" srcId="{461BD0EA-9F46-4CD9-AD9E-8826361709C6}" destId="{D35F6082-DE1D-4790-B16A-D77AA99A7D1A}" srcOrd="0" destOrd="0" parTransId="{5646A53E-A542-47E0-8BA0-88841E656F4A}" sibTransId="{B95EDF1F-818D-4E7C-8C66-687A61DC38CA}"/>
    <dgm:cxn modelId="{48AE06F6-DE43-4B52-906B-F5C040FC5297}" type="presOf" srcId="{55424333-4677-4054-A695-DF951BD78737}" destId="{42113D4B-E928-401B-A126-B05EEFEC1F32}" srcOrd="0" destOrd="0" presId="urn:microsoft.com/office/officeart/2016/7/layout/VerticalDownArrowProcess"/>
    <dgm:cxn modelId="{1AE4C47A-347B-4E72-8044-E60EEEB5E10F}" type="presParOf" srcId="{A24F0E4E-165C-4F44-AAD9-B140C8685FF2}" destId="{826386C9-2500-43F8-9739-C5A9B13AA8AD}" srcOrd="0" destOrd="0" presId="urn:microsoft.com/office/officeart/2016/7/layout/VerticalDownArrowProcess"/>
    <dgm:cxn modelId="{E37E2699-9CFA-487B-9209-81DC5597D56D}" type="presParOf" srcId="{826386C9-2500-43F8-9739-C5A9B13AA8AD}" destId="{341C94BA-1ADB-45C3-9161-2790A3E43809}" srcOrd="0" destOrd="0" presId="urn:microsoft.com/office/officeart/2016/7/layout/VerticalDownArrowProcess"/>
    <dgm:cxn modelId="{CA05C03A-70D4-433A-ACBE-B7FD18C585D1}" type="presParOf" srcId="{826386C9-2500-43F8-9739-C5A9B13AA8AD}" destId="{074A8261-DBD0-4CE5-B13D-266673CA9AA8}" srcOrd="1" destOrd="0" presId="urn:microsoft.com/office/officeart/2016/7/layout/VerticalDownArrowProcess"/>
    <dgm:cxn modelId="{3BCC6004-D6C1-42C4-9634-8D588017A720}" type="presParOf" srcId="{A24F0E4E-165C-4F44-AAD9-B140C8685FF2}" destId="{111B3CD8-A1EE-4588-BA04-DBC6EBEA788B}" srcOrd="1" destOrd="0" presId="urn:microsoft.com/office/officeart/2016/7/layout/VerticalDownArrowProcess"/>
    <dgm:cxn modelId="{C3167476-1B5D-4AC8-AF7E-71F4347BCBB7}" type="presParOf" srcId="{A24F0E4E-165C-4F44-AAD9-B140C8685FF2}" destId="{50C38762-7911-4CE2-9AA8-B5A03843BA02}" srcOrd="2" destOrd="0" presId="urn:microsoft.com/office/officeart/2016/7/layout/VerticalDownArrowProcess"/>
    <dgm:cxn modelId="{34EC5020-CE50-43D8-9D9F-F80244233DD1}" type="presParOf" srcId="{50C38762-7911-4CE2-9AA8-B5A03843BA02}" destId="{CDC74F54-ED3A-4278-BA2B-F591E4E0B1D8}" srcOrd="0" destOrd="0" presId="urn:microsoft.com/office/officeart/2016/7/layout/VerticalDownArrowProcess"/>
    <dgm:cxn modelId="{F8838954-D814-4A70-8073-22F68AC8F4BE}" type="presParOf" srcId="{50C38762-7911-4CE2-9AA8-B5A03843BA02}" destId="{E2477487-EB07-4DF4-A3C9-E424865A1727}" srcOrd="1" destOrd="0" presId="urn:microsoft.com/office/officeart/2016/7/layout/VerticalDownArrowProcess"/>
    <dgm:cxn modelId="{0CC82811-E2C6-4A87-A93E-990F592ABB24}" type="presParOf" srcId="{50C38762-7911-4CE2-9AA8-B5A03843BA02}" destId="{091A82BD-6D8E-47F8-8861-FA71981E88BA}" srcOrd="2" destOrd="0" presId="urn:microsoft.com/office/officeart/2016/7/layout/VerticalDownArrowProcess"/>
    <dgm:cxn modelId="{AD868C2E-E30C-4E59-AA65-2B4BEB6CD32D}" type="presParOf" srcId="{A24F0E4E-165C-4F44-AAD9-B140C8685FF2}" destId="{47AE839A-497A-4F4B-AC10-C1DD8B8DA0E8}" srcOrd="3" destOrd="0" presId="urn:microsoft.com/office/officeart/2016/7/layout/VerticalDownArrowProcess"/>
    <dgm:cxn modelId="{1CEBB24C-F599-41D1-BC97-4B77482275C1}" type="presParOf" srcId="{A24F0E4E-165C-4F44-AAD9-B140C8685FF2}" destId="{01BB838A-4AC7-4178-AEC8-5C4BF5A90E56}" srcOrd="4" destOrd="0" presId="urn:microsoft.com/office/officeart/2016/7/layout/VerticalDownArrowProcess"/>
    <dgm:cxn modelId="{1861A7D3-0686-4C91-9F10-E6552ED9EC78}" type="presParOf" srcId="{01BB838A-4AC7-4178-AEC8-5C4BF5A90E56}" destId="{179780EC-4220-4265-A4AD-E95F58B413B7}" srcOrd="0" destOrd="0" presId="urn:microsoft.com/office/officeart/2016/7/layout/VerticalDownArrowProcess"/>
    <dgm:cxn modelId="{C0E89BC6-EFCD-460B-B651-7170A3081108}" type="presParOf" srcId="{01BB838A-4AC7-4178-AEC8-5C4BF5A90E56}" destId="{0475114A-8DA1-4B8F-9751-51CEF81E97DA}" srcOrd="1" destOrd="0" presId="urn:microsoft.com/office/officeart/2016/7/layout/VerticalDownArrowProcess"/>
    <dgm:cxn modelId="{528D63CC-2DCC-4745-8AF2-CBAE65A4024A}" type="presParOf" srcId="{01BB838A-4AC7-4178-AEC8-5C4BF5A90E56}" destId="{42113D4B-E928-401B-A126-B05EEFEC1F32}" srcOrd="2" destOrd="0" presId="urn:microsoft.com/office/officeart/2016/7/layout/VerticalDown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015852-9286-4ED4-BC2A-FDB406F2068B}"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DDD8A1BB-DB15-451A-B296-BEB4BA17770D}">
      <dgm:prSet/>
      <dgm:spPr/>
      <dgm:t>
        <a:bodyPr/>
        <a:lstStyle/>
        <a:p>
          <a:r>
            <a:rPr lang="en-GB" dirty="0">
              <a:latin typeface="Arial" panose="020B0604020202020204" pitchFamily="34" charset="0"/>
              <a:cs typeface="Arial" panose="020B0604020202020204" pitchFamily="34" charset="0"/>
            </a:rPr>
            <a:t>Too much focus on social  interaction. This is a weakness because he did not explain well  about how children learn on their own pace.</a:t>
          </a:r>
          <a:endParaRPr lang="en-US" dirty="0">
            <a:latin typeface="Arial" panose="020B0604020202020204" pitchFamily="34" charset="0"/>
            <a:cs typeface="Arial" panose="020B0604020202020204" pitchFamily="34" charset="0"/>
          </a:endParaRPr>
        </a:p>
      </dgm:t>
    </dgm:pt>
    <dgm:pt modelId="{F1592AE1-35B1-46FF-A88D-7DE3E4333FA0}" type="parTrans" cxnId="{7D92E905-A08B-40E9-9DC5-5AEE4133C0B8}">
      <dgm:prSet/>
      <dgm:spPr/>
      <dgm:t>
        <a:bodyPr/>
        <a:lstStyle/>
        <a:p>
          <a:endParaRPr lang="en-US"/>
        </a:p>
      </dgm:t>
    </dgm:pt>
    <dgm:pt modelId="{77D6EB3A-908F-411F-AAB0-0EE50C7EE0A1}" type="sibTrans" cxnId="{7D92E905-A08B-40E9-9DC5-5AEE4133C0B8}">
      <dgm:prSet/>
      <dgm:spPr/>
      <dgm:t>
        <a:bodyPr/>
        <a:lstStyle/>
        <a:p>
          <a:endParaRPr lang="en-US"/>
        </a:p>
      </dgm:t>
    </dgm:pt>
    <dgm:pt modelId="{91A5CCB1-5E76-47FC-A010-284CCB20E5F3}">
      <dgm:prSet/>
      <dgm:spPr/>
      <dgm:t>
        <a:bodyPr/>
        <a:lstStyle/>
        <a:p>
          <a:r>
            <a:rPr lang="en-GB" dirty="0">
              <a:latin typeface="Arial" panose="020B0604020202020204" pitchFamily="34" charset="0"/>
              <a:cs typeface="Arial" panose="020B0604020202020204" pitchFamily="34" charset="0"/>
            </a:rPr>
            <a:t>Note enough attention to Biology  like brain growth, genetics, or delays. Therefore his theory cannot fully explain children with developmental or learning difficulties</a:t>
          </a:r>
          <a:r>
            <a:rPr lang="en-GB" dirty="0"/>
            <a:t>.</a:t>
          </a:r>
          <a:endParaRPr lang="en-US" dirty="0"/>
        </a:p>
      </dgm:t>
    </dgm:pt>
    <dgm:pt modelId="{84D14E79-0C64-4353-9E36-AD8E0F4C8D98}" type="parTrans" cxnId="{50743E04-06B4-423D-A90E-C9102F815E7E}">
      <dgm:prSet/>
      <dgm:spPr/>
      <dgm:t>
        <a:bodyPr/>
        <a:lstStyle/>
        <a:p>
          <a:endParaRPr lang="en-US"/>
        </a:p>
      </dgm:t>
    </dgm:pt>
    <dgm:pt modelId="{DDDD5AE6-03FE-449C-9132-FDAA8082AE18}" type="sibTrans" cxnId="{50743E04-06B4-423D-A90E-C9102F815E7E}">
      <dgm:prSet/>
      <dgm:spPr/>
      <dgm:t>
        <a:bodyPr/>
        <a:lstStyle/>
        <a:p>
          <a:endParaRPr lang="en-US"/>
        </a:p>
      </dgm:t>
    </dgm:pt>
    <dgm:pt modelId="{C5B48356-9102-467E-A530-58BAEF1996BB}">
      <dgm:prSet custT="1"/>
      <dgm:spPr/>
      <dgm:t>
        <a:bodyPr/>
        <a:lstStyle/>
        <a:p>
          <a:r>
            <a:rPr lang="en-GB" sz="1800" dirty="0">
              <a:latin typeface="Arial" panose="020B0604020202020204" pitchFamily="34" charset="0"/>
              <a:cs typeface="Arial" panose="020B0604020202020204" pitchFamily="34" charset="0"/>
            </a:rPr>
            <a:t>Moreover If a child does not have good support at home or school, the theory doesn’t work well.</a:t>
          </a:r>
          <a:endParaRPr lang="en-US" sz="1800" dirty="0">
            <a:latin typeface="Arial" panose="020B0604020202020204" pitchFamily="34" charset="0"/>
            <a:cs typeface="Arial" panose="020B0604020202020204" pitchFamily="34" charset="0"/>
          </a:endParaRPr>
        </a:p>
      </dgm:t>
    </dgm:pt>
    <dgm:pt modelId="{65825F61-5351-40BE-8D4F-A0C33E8D7D23}" type="parTrans" cxnId="{702C458E-4502-4E6D-A8A9-4BF98EE79108}">
      <dgm:prSet/>
      <dgm:spPr/>
      <dgm:t>
        <a:bodyPr/>
        <a:lstStyle/>
        <a:p>
          <a:endParaRPr lang="en-US"/>
        </a:p>
      </dgm:t>
    </dgm:pt>
    <dgm:pt modelId="{79A7D618-8148-4C73-BF26-D9BAE2393722}" type="sibTrans" cxnId="{702C458E-4502-4E6D-A8A9-4BF98EE79108}">
      <dgm:prSet/>
      <dgm:spPr/>
      <dgm:t>
        <a:bodyPr/>
        <a:lstStyle/>
        <a:p>
          <a:endParaRPr lang="en-US"/>
        </a:p>
      </dgm:t>
    </dgm:pt>
    <dgm:pt modelId="{2753891C-FCC0-4DE2-A1A1-F9BB962A8DD0}" type="pres">
      <dgm:prSet presAssocID="{C1015852-9286-4ED4-BC2A-FDB406F2068B}" presName="hierChild1" presStyleCnt="0">
        <dgm:presLayoutVars>
          <dgm:chPref val="1"/>
          <dgm:dir/>
          <dgm:animOne val="branch"/>
          <dgm:animLvl val="lvl"/>
          <dgm:resizeHandles/>
        </dgm:presLayoutVars>
      </dgm:prSet>
      <dgm:spPr/>
    </dgm:pt>
    <dgm:pt modelId="{EE4AEE2E-53D1-4AD3-89C4-A85B06ECE35C}" type="pres">
      <dgm:prSet presAssocID="{DDD8A1BB-DB15-451A-B296-BEB4BA17770D}" presName="hierRoot1" presStyleCnt="0"/>
      <dgm:spPr/>
    </dgm:pt>
    <dgm:pt modelId="{D3959575-A304-4AE0-807E-883FA474D653}" type="pres">
      <dgm:prSet presAssocID="{DDD8A1BB-DB15-451A-B296-BEB4BA17770D}" presName="composite" presStyleCnt="0"/>
      <dgm:spPr/>
    </dgm:pt>
    <dgm:pt modelId="{F7E1141B-69A3-4C06-A0EC-D55F112D9DF4}" type="pres">
      <dgm:prSet presAssocID="{DDD8A1BB-DB15-451A-B296-BEB4BA17770D}" presName="background" presStyleLbl="node0" presStyleIdx="0" presStyleCnt="3"/>
      <dgm:spPr/>
    </dgm:pt>
    <dgm:pt modelId="{399A20E4-A979-4CE9-843C-B2F1A8A16227}" type="pres">
      <dgm:prSet presAssocID="{DDD8A1BB-DB15-451A-B296-BEB4BA17770D}" presName="text" presStyleLbl="fgAcc0" presStyleIdx="0" presStyleCnt="3">
        <dgm:presLayoutVars>
          <dgm:chPref val="3"/>
        </dgm:presLayoutVars>
      </dgm:prSet>
      <dgm:spPr/>
    </dgm:pt>
    <dgm:pt modelId="{F8DBDDF9-465D-4FFF-A2C7-11593F4F279E}" type="pres">
      <dgm:prSet presAssocID="{DDD8A1BB-DB15-451A-B296-BEB4BA17770D}" presName="hierChild2" presStyleCnt="0"/>
      <dgm:spPr/>
    </dgm:pt>
    <dgm:pt modelId="{DA935BDF-A00C-45D4-B070-FBD4B05B945F}" type="pres">
      <dgm:prSet presAssocID="{91A5CCB1-5E76-47FC-A010-284CCB20E5F3}" presName="hierRoot1" presStyleCnt="0"/>
      <dgm:spPr/>
    </dgm:pt>
    <dgm:pt modelId="{A9A2374B-7563-4A6D-AAD0-F48675FD8068}" type="pres">
      <dgm:prSet presAssocID="{91A5CCB1-5E76-47FC-A010-284CCB20E5F3}" presName="composite" presStyleCnt="0"/>
      <dgm:spPr/>
    </dgm:pt>
    <dgm:pt modelId="{5C898911-5CA7-49BA-8011-22369D276BCA}" type="pres">
      <dgm:prSet presAssocID="{91A5CCB1-5E76-47FC-A010-284CCB20E5F3}" presName="background" presStyleLbl="node0" presStyleIdx="1" presStyleCnt="3"/>
      <dgm:spPr/>
    </dgm:pt>
    <dgm:pt modelId="{6908EA99-2985-460C-80CE-44D8E6059059}" type="pres">
      <dgm:prSet presAssocID="{91A5CCB1-5E76-47FC-A010-284CCB20E5F3}" presName="text" presStyleLbl="fgAcc0" presStyleIdx="1" presStyleCnt="3">
        <dgm:presLayoutVars>
          <dgm:chPref val="3"/>
        </dgm:presLayoutVars>
      </dgm:prSet>
      <dgm:spPr/>
    </dgm:pt>
    <dgm:pt modelId="{ED88D4D2-FF5B-4EF1-9CDB-DDDE4F2BE6EE}" type="pres">
      <dgm:prSet presAssocID="{91A5CCB1-5E76-47FC-A010-284CCB20E5F3}" presName="hierChild2" presStyleCnt="0"/>
      <dgm:spPr/>
    </dgm:pt>
    <dgm:pt modelId="{E7152671-056C-4873-9376-873B3339374D}" type="pres">
      <dgm:prSet presAssocID="{C5B48356-9102-467E-A530-58BAEF1996BB}" presName="hierRoot1" presStyleCnt="0"/>
      <dgm:spPr/>
    </dgm:pt>
    <dgm:pt modelId="{ADF36480-4EEA-489E-B6F7-A943999FC34B}" type="pres">
      <dgm:prSet presAssocID="{C5B48356-9102-467E-A530-58BAEF1996BB}" presName="composite" presStyleCnt="0"/>
      <dgm:spPr/>
    </dgm:pt>
    <dgm:pt modelId="{D409974C-B1ED-4C86-968A-7200417A5DF9}" type="pres">
      <dgm:prSet presAssocID="{C5B48356-9102-467E-A530-58BAEF1996BB}" presName="background" presStyleLbl="node0" presStyleIdx="2" presStyleCnt="3"/>
      <dgm:spPr/>
    </dgm:pt>
    <dgm:pt modelId="{B0C3E90C-5157-44DD-A523-C708F4E9E682}" type="pres">
      <dgm:prSet presAssocID="{C5B48356-9102-467E-A530-58BAEF1996BB}" presName="text" presStyleLbl="fgAcc0" presStyleIdx="2" presStyleCnt="3">
        <dgm:presLayoutVars>
          <dgm:chPref val="3"/>
        </dgm:presLayoutVars>
      </dgm:prSet>
      <dgm:spPr/>
    </dgm:pt>
    <dgm:pt modelId="{C3E50401-BF7B-4318-B11B-7246FF059082}" type="pres">
      <dgm:prSet presAssocID="{C5B48356-9102-467E-A530-58BAEF1996BB}" presName="hierChild2" presStyleCnt="0"/>
      <dgm:spPr/>
    </dgm:pt>
  </dgm:ptLst>
  <dgm:cxnLst>
    <dgm:cxn modelId="{50743E04-06B4-423D-A90E-C9102F815E7E}" srcId="{C1015852-9286-4ED4-BC2A-FDB406F2068B}" destId="{91A5CCB1-5E76-47FC-A010-284CCB20E5F3}" srcOrd="1" destOrd="0" parTransId="{84D14E79-0C64-4353-9E36-AD8E0F4C8D98}" sibTransId="{DDDD5AE6-03FE-449C-9132-FDAA8082AE18}"/>
    <dgm:cxn modelId="{7D92E905-A08B-40E9-9DC5-5AEE4133C0B8}" srcId="{C1015852-9286-4ED4-BC2A-FDB406F2068B}" destId="{DDD8A1BB-DB15-451A-B296-BEB4BA17770D}" srcOrd="0" destOrd="0" parTransId="{F1592AE1-35B1-46FF-A88D-7DE3E4333FA0}" sibTransId="{77D6EB3A-908F-411F-AAB0-0EE50C7EE0A1}"/>
    <dgm:cxn modelId="{20E2AB1E-1C97-4C17-A788-8647A65549D7}" type="presOf" srcId="{C1015852-9286-4ED4-BC2A-FDB406F2068B}" destId="{2753891C-FCC0-4DE2-A1A1-F9BB962A8DD0}" srcOrd="0" destOrd="0" presId="urn:microsoft.com/office/officeart/2005/8/layout/hierarchy1"/>
    <dgm:cxn modelId="{702C458E-4502-4E6D-A8A9-4BF98EE79108}" srcId="{C1015852-9286-4ED4-BC2A-FDB406F2068B}" destId="{C5B48356-9102-467E-A530-58BAEF1996BB}" srcOrd="2" destOrd="0" parTransId="{65825F61-5351-40BE-8D4F-A0C33E8D7D23}" sibTransId="{79A7D618-8148-4C73-BF26-D9BAE2393722}"/>
    <dgm:cxn modelId="{236ED5AA-CFCC-4405-A356-2FC16EE822AB}" type="presOf" srcId="{C5B48356-9102-467E-A530-58BAEF1996BB}" destId="{B0C3E90C-5157-44DD-A523-C708F4E9E682}" srcOrd="0" destOrd="0" presId="urn:microsoft.com/office/officeart/2005/8/layout/hierarchy1"/>
    <dgm:cxn modelId="{C3571EDD-6480-49BB-8EE3-F8D54AC6985C}" type="presOf" srcId="{91A5CCB1-5E76-47FC-A010-284CCB20E5F3}" destId="{6908EA99-2985-460C-80CE-44D8E6059059}" srcOrd="0" destOrd="0" presId="urn:microsoft.com/office/officeart/2005/8/layout/hierarchy1"/>
    <dgm:cxn modelId="{C3C513FE-0FE9-4B20-B2B8-08C3B287F571}" type="presOf" srcId="{DDD8A1BB-DB15-451A-B296-BEB4BA17770D}" destId="{399A20E4-A979-4CE9-843C-B2F1A8A16227}" srcOrd="0" destOrd="0" presId="urn:microsoft.com/office/officeart/2005/8/layout/hierarchy1"/>
    <dgm:cxn modelId="{F29B2AE0-D13A-40B0-99F0-4C7F47EDEF7B}" type="presParOf" srcId="{2753891C-FCC0-4DE2-A1A1-F9BB962A8DD0}" destId="{EE4AEE2E-53D1-4AD3-89C4-A85B06ECE35C}" srcOrd="0" destOrd="0" presId="urn:microsoft.com/office/officeart/2005/8/layout/hierarchy1"/>
    <dgm:cxn modelId="{AA6D0164-EA90-417F-974F-4A185E94566E}" type="presParOf" srcId="{EE4AEE2E-53D1-4AD3-89C4-A85B06ECE35C}" destId="{D3959575-A304-4AE0-807E-883FA474D653}" srcOrd="0" destOrd="0" presId="urn:microsoft.com/office/officeart/2005/8/layout/hierarchy1"/>
    <dgm:cxn modelId="{E141F8D9-27BC-47D4-9BA0-0A1ED91D43B5}" type="presParOf" srcId="{D3959575-A304-4AE0-807E-883FA474D653}" destId="{F7E1141B-69A3-4C06-A0EC-D55F112D9DF4}" srcOrd="0" destOrd="0" presId="urn:microsoft.com/office/officeart/2005/8/layout/hierarchy1"/>
    <dgm:cxn modelId="{0736B894-2857-48C5-8841-4F95B9B42151}" type="presParOf" srcId="{D3959575-A304-4AE0-807E-883FA474D653}" destId="{399A20E4-A979-4CE9-843C-B2F1A8A16227}" srcOrd="1" destOrd="0" presId="urn:microsoft.com/office/officeart/2005/8/layout/hierarchy1"/>
    <dgm:cxn modelId="{73CF5F7E-5210-4BE2-9A75-AAEDE7917DC7}" type="presParOf" srcId="{EE4AEE2E-53D1-4AD3-89C4-A85B06ECE35C}" destId="{F8DBDDF9-465D-4FFF-A2C7-11593F4F279E}" srcOrd="1" destOrd="0" presId="urn:microsoft.com/office/officeart/2005/8/layout/hierarchy1"/>
    <dgm:cxn modelId="{0B92DDAF-9C48-48CF-B321-F9A15200D7AF}" type="presParOf" srcId="{2753891C-FCC0-4DE2-A1A1-F9BB962A8DD0}" destId="{DA935BDF-A00C-45D4-B070-FBD4B05B945F}" srcOrd="1" destOrd="0" presId="urn:microsoft.com/office/officeart/2005/8/layout/hierarchy1"/>
    <dgm:cxn modelId="{0836B044-5DD7-4A4F-8DA2-186D9530AF47}" type="presParOf" srcId="{DA935BDF-A00C-45D4-B070-FBD4B05B945F}" destId="{A9A2374B-7563-4A6D-AAD0-F48675FD8068}" srcOrd="0" destOrd="0" presId="urn:microsoft.com/office/officeart/2005/8/layout/hierarchy1"/>
    <dgm:cxn modelId="{DA0D7EEE-747B-4C64-8055-671031A8E494}" type="presParOf" srcId="{A9A2374B-7563-4A6D-AAD0-F48675FD8068}" destId="{5C898911-5CA7-49BA-8011-22369D276BCA}" srcOrd="0" destOrd="0" presId="urn:microsoft.com/office/officeart/2005/8/layout/hierarchy1"/>
    <dgm:cxn modelId="{6673DF4E-B3BC-46FB-A15C-526FC258D4F4}" type="presParOf" srcId="{A9A2374B-7563-4A6D-AAD0-F48675FD8068}" destId="{6908EA99-2985-460C-80CE-44D8E6059059}" srcOrd="1" destOrd="0" presId="urn:microsoft.com/office/officeart/2005/8/layout/hierarchy1"/>
    <dgm:cxn modelId="{6B24D06F-923B-4938-BF86-9D16CAC04749}" type="presParOf" srcId="{DA935BDF-A00C-45D4-B070-FBD4B05B945F}" destId="{ED88D4D2-FF5B-4EF1-9CDB-DDDE4F2BE6EE}" srcOrd="1" destOrd="0" presId="urn:microsoft.com/office/officeart/2005/8/layout/hierarchy1"/>
    <dgm:cxn modelId="{0412A91E-8FC2-4DA4-ACEA-EB2E603E15F5}" type="presParOf" srcId="{2753891C-FCC0-4DE2-A1A1-F9BB962A8DD0}" destId="{E7152671-056C-4873-9376-873B3339374D}" srcOrd="2" destOrd="0" presId="urn:microsoft.com/office/officeart/2005/8/layout/hierarchy1"/>
    <dgm:cxn modelId="{F89FF565-B4FF-4758-87EF-3E83C4704244}" type="presParOf" srcId="{E7152671-056C-4873-9376-873B3339374D}" destId="{ADF36480-4EEA-489E-B6F7-A943999FC34B}" srcOrd="0" destOrd="0" presId="urn:microsoft.com/office/officeart/2005/8/layout/hierarchy1"/>
    <dgm:cxn modelId="{13A5B0A1-8416-4F88-A94E-AA97277F548A}" type="presParOf" srcId="{ADF36480-4EEA-489E-B6F7-A943999FC34B}" destId="{D409974C-B1ED-4C86-968A-7200417A5DF9}" srcOrd="0" destOrd="0" presId="urn:microsoft.com/office/officeart/2005/8/layout/hierarchy1"/>
    <dgm:cxn modelId="{832C0749-425D-4567-84C8-69564B603890}" type="presParOf" srcId="{ADF36480-4EEA-489E-B6F7-A943999FC34B}" destId="{B0C3E90C-5157-44DD-A523-C708F4E9E682}" srcOrd="1" destOrd="0" presId="urn:microsoft.com/office/officeart/2005/8/layout/hierarchy1"/>
    <dgm:cxn modelId="{98553976-2E2F-48D7-B418-207D3813B57B}" type="presParOf" srcId="{E7152671-056C-4873-9376-873B3339374D}" destId="{C3E50401-BF7B-4318-B11B-7246FF05908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1C94BA-1ADB-45C3-9161-2790A3E43809}">
      <dsp:nvSpPr>
        <dsp:cNvPr id="0" name=""/>
        <dsp:cNvSpPr/>
      </dsp:nvSpPr>
      <dsp:spPr>
        <a:xfrm>
          <a:off x="0" y="3307746"/>
          <a:ext cx="2339026" cy="1085676"/>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6352" tIns="256032" rIns="166352" bIns="256032" numCol="1" spcCol="1270" anchor="ctr" anchorCtr="0">
          <a:noAutofit/>
        </a:bodyPr>
        <a:lstStyle/>
        <a:p>
          <a:pPr marL="0" lvl="0" indent="0" algn="ctr" defTabSz="1600200">
            <a:lnSpc>
              <a:spcPct val="90000"/>
            </a:lnSpc>
            <a:spcBef>
              <a:spcPct val="0"/>
            </a:spcBef>
            <a:spcAft>
              <a:spcPct val="35000"/>
            </a:spcAft>
            <a:buNone/>
          </a:pPr>
          <a:r>
            <a:rPr lang="en-US" sz="3600" kern="1200"/>
            <a:t>Use</a:t>
          </a:r>
        </a:p>
      </dsp:txBody>
      <dsp:txXfrm>
        <a:off x="0" y="3307746"/>
        <a:ext cx="2339026" cy="1085676"/>
      </dsp:txXfrm>
    </dsp:sp>
    <dsp:sp modelId="{074A8261-DBD0-4CE5-B13D-266673CA9AA8}">
      <dsp:nvSpPr>
        <dsp:cNvPr id="0" name=""/>
        <dsp:cNvSpPr/>
      </dsp:nvSpPr>
      <dsp:spPr>
        <a:xfrm>
          <a:off x="2339026" y="3307746"/>
          <a:ext cx="7017080" cy="1085676"/>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340" tIns="254000" rIns="142340" bIns="2540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Use familiar cultural tools (songs, stories, objects) to help him connect learning to real life.</a:t>
          </a:r>
        </a:p>
      </dsp:txBody>
      <dsp:txXfrm>
        <a:off x="2339026" y="3307746"/>
        <a:ext cx="7017080" cy="1085676"/>
      </dsp:txXfrm>
    </dsp:sp>
    <dsp:sp modelId="{E2477487-EB07-4DF4-A3C9-E424865A1727}">
      <dsp:nvSpPr>
        <dsp:cNvPr id="0" name=""/>
        <dsp:cNvSpPr/>
      </dsp:nvSpPr>
      <dsp:spPr>
        <a:xfrm rot="10800000">
          <a:off x="0" y="1654261"/>
          <a:ext cx="2339026" cy="1669770"/>
        </a:xfrm>
        <a:prstGeom prst="upArrowCallout">
          <a:avLst>
            <a:gd name="adj1" fmla="val 5000"/>
            <a:gd name="adj2" fmla="val 10000"/>
            <a:gd name="adj3" fmla="val 15000"/>
            <a:gd name="adj4" fmla="val 64977"/>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6352" tIns="256032" rIns="166352" bIns="256032" numCol="1" spcCol="1270" anchor="ctr" anchorCtr="0">
          <a:noAutofit/>
        </a:bodyPr>
        <a:lstStyle/>
        <a:p>
          <a:pPr marL="0" lvl="0" indent="0" algn="ctr" defTabSz="1600200">
            <a:lnSpc>
              <a:spcPct val="90000"/>
            </a:lnSpc>
            <a:spcBef>
              <a:spcPct val="0"/>
            </a:spcBef>
            <a:spcAft>
              <a:spcPct val="35000"/>
            </a:spcAft>
            <a:buNone/>
          </a:pPr>
          <a:r>
            <a:rPr lang="en-US" sz="3600" kern="1200"/>
            <a:t>Provide</a:t>
          </a:r>
        </a:p>
      </dsp:txBody>
      <dsp:txXfrm rot="-10800000">
        <a:off x="0" y="1654261"/>
        <a:ext cx="2339026" cy="1085350"/>
      </dsp:txXfrm>
    </dsp:sp>
    <dsp:sp modelId="{091A82BD-6D8E-47F8-8861-FA71981E88BA}">
      <dsp:nvSpPr>
        <dsp:cNvPr id="0" name=""/>
        <dsp:cNvSpPr/>
      </dsp:nvSpPr>
      <dsp:spPr>
        <a:xfrm>
          <a:off x="2339026" y="1654261"/>
          <a:ext cx="7017080" cy="1085350"/>
        </a:xfrm>
        <a:prstGeom prst="rect">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340" tIns="254000" rIns="142340" bIns="2540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Provide visual timetables to </a:t>
          </a:r>
          <a:r>
            <a:rPr lang="en-US" sz="2000" kern="1200" dirty="0"/>
            <a:t>reduce anxiety and support transitions.</a:t>
          </a:r>
        </a:p>
      </dsp:txBody>
      <dsp:txXfrm>
        <a:off x="2339026" y="1654261"/>
        <a:ext cx="7017080" cy="1085350"/>
      </dsp:txXfrm>
    </dsp:sp>
    <dsp:sp modelId="{0475114A-8DA1-4B8F-9751-51CEF81E97DA}">
      <dsp:nvSpPr>
        <dsp:cNvPr id="0" name=""/>
        <dsp:cNvSpPr/>
      </dsp:nvSpPr>
      <dsp:spPr>
        <a:xfrm rot="10800000">
          <a:off x="0" y="776"/>
          <a:ext cx="2339026" cy="1669770"/>
        </a:xfrm>
        <a:prstGeom prst="upArrowCallout">
          <a:avLst>
            <a:gd name="adj1" fmla="val 5000"/>
            <a:gd name="adj2" fmla="val 10000"/>
            <a:gd name="adj3" fmla="val 15000"/>
            <a:gd name="adj4" fmla="val 64977"/>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6352" tIns="256032" rIns="166352" bIns="256032" numCol="1" spcCol="1270" anchor="ctr" anchorCtr="0">
          <a:noAutofit/>
        </a:bodyPr>
        <a:lstStyle/>
        <a:p>
          <a:pPr marL="0" lvl="0" indent="0" algn="ctr" defTabSz="1600200">
            <a:lnSpc>
              <a:spcPct val="90000"/>
            </a:lnSpc>
            <a:spcBef>
              <a:spcPct val="0"/>
            </a:spcBef>
            <a:spcAft>
              <a:spcPct val="35000"/>
            </a:spcAft>
            <a:buNone/>
          </a:pPr>
          <a:r>
            <a:rPr lang="en-US" sz="3600" kern="1200"/>
            <a:t>Use</a:t>
          </a:r>
        </a:p>
      </dsp:txBody>
      <dsp:txXfrm rot="-10800000">
        <a:off x="0" y="776"/>
        <a:ext cx="2339026" cy="1085350"/>
      </dsp:txXfrm>
    </dsp:sp>
    <dsp:sp modelId="{42113D4B-E928-401B-A126-B05EEFEC1F32}">
      <dsp:nvSpPr>
        <dsp:cNvPr id="0" name=""/>
        <dsp:cNvSpPr/>
      </dsp:nvSpPr>
      <dsp:spPr>
        <a:xfrm>
          <a:off x="2339026" y="776"/>
          <a:ext cx="7017080" cy="1085350"/>
        </a:xfrm>
        <a:prstGeom prst="rect">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340" tIns="254000" rIns="142340" bIns="2540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Use consistent routines so Isaac knows what to expect</a:t>
          </a:r>
          <a:r>
            <a:rPr lang="en-US" sz="2000" kern="1200" dirty="0"/>
            <a:t>.</a:t>
          </a:r>
        </a:p>
      </dsp:txBody>
      <dsp:txXfrm>
        <a:off x="2339026" y="776"/>
        <a:ext cx="7017080" cy="10853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E1141B-69A3-4C06-A0EC-D55F112D9DF4}">
      <dsp:nvSpPr>
        <dsp:cNvPr id="0" name=""/>
        <dsp:cNvSpPr/>
      </dsp:nvSpPr>
      <dsp:spPr>
        <a:xfrm>
          <a:off x="0" y="930630"/>
          <a:ext cx="3337917" cy="211957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9A20E4-A979-4CE9-843C-B2F1A8A16227}">
      <dsp:nvSpPr>
        <dsp:cNvPr id="0" name=""/>
        <dsp:cNvSpPr/>
      </dsp:nvSpPr>
      <dsp:spPr>
        <a:xfrm>
          <a:off x="370879" y="1282966"/>
          <a:ext cx="3337917" cy="2119577"/>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latin typeface="Arial" panose="020B0604020202020204" pitchFamily="34" charset="0"/>
              <a:cs typeface="Arial" panose="020B0604020202020204" pitchFamily="34" charset="0"/>
            </a:rPr>
            <a:t>Too much focus on social  interaction. This is a weakness because he did not explain well  about how children learn on their own pace.</a:t>
          </a:r>
          <a:endParaRPr lang="en-US" sz="1900" kern="1200" dirty="0">
            <a:latin typeface="Arial" panose="020B0604020202020204" pitchFamily="34" charset="0"/>
            <a:cs typeface="Arial" panose="020B0604020202020204" pitchFamily="34" charset="0"/>
          </a:endParaRPr>
        </a:p>
      </dsp:txBody>
      <dsp:txXfrm>
        <a:off x="432959" y="1345046"/>
        <a:ext cx="3213757" cy="1995417"/>
      </dsp:txXfrm>
    </dsp:sp>
    <dsp:sp modelId="{5C898911-5CA7-49BA-8011-22369D276BCA}">
      <dsp:nvSpPr>
        <dsp:cNvPr id="0" name=""/>
        <dsp:cNvSpPr/>
      </dsp:nvSpPr>
      <dsp:spPr>
        <a:xfrm>
          <a:off x="4079676" y="930630"/>
          <a:ext cx="3337917" cy="211957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08EA99-2985-460C-80CE-44D8E6059059}">
      <dsp:nvSpPr>
        <dsp:cNvPr id="0" name=""/>
        <dsp:cNvSpPr/>
      </dsp:nvSpPr>
      <dsp:spPr>
        <a:xfrm>
          <a:off x="4450556" y="1282966"/>
          <a:ext cx="3337917" cy="2119577"/>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latin typeface="Arial" panose="020B0604020202020204" pitchFamily="34" charset="0"/>
              <a:cs typeface="Arial" panose="020B0604020202020204" pitchFamily="34" charset="0"/>
            </a:rPr>
            <a:t>Note enough attention to Biology  like brain growth, genetics, or delays. Therefore his theory cannot fully explain children with developmental or learning difficulties</a:t>
          </a:r>
          <a:r>
            <a:rPr lang="en-GB" sz="1900" kern="1200" dirty="0"/>
            <a:t>.</a:t>
          </a:r>
          <a:endParaRPr lang="en-US" sz="1900" kern="1200" dirty="0"/>
        </a:p>
      </dsp:txBody>
      <dsp:txXfrm>
        <a:off x="4512636" y="1345046"/>
        <a:ext cx="3213757" cy="1995417"/>
      </dsp:txXfrm>
    </dsp:sp>
    <dsp:sp modelId="{D409974C-B1ED-4C86-968A-7200417A5DF9}">
      <dsp:nvSpPr>
        <dsp:cNvPr id="0" name=""/>
        <dsp:cNvSpPr/>
      </dsp:nvSpPr>
      <dsp:spPr>
        <a:xfrm>
          <a:off x="8159353" y="930630"/>
          <a:ext cx="3337917" cy="211957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C3E90C-5157-44DD-A523-C708F4E9E682}">
      <dsp:nvSpPr>
        <dsp:cNvPr id="0" name=""/>
        <dsp:cNvSpPr/>
      </dsp:nvSpPr>
      <dsp:spPr>
        <a:xfrm>
          <a:off x="8530232" y="1282966"/>
          <a:ext cx="3337917" cy="2119577"/>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Moreover If a child does not have good support at home or school, the theory doesn’t work well.</a:t>
          </a:r>
          <a:endParaRPr lang="en-US" sz="1800" kern="1200" dirty="0">
            <a:latin typeface="Arial" panose="020B0604020202020204" pitchFamily="34" charset="0"/>
            <a:cs typeface="Arial" panose="020B0604020202020204" pitchFamily="34" charset="0"/>
          </a:endParaRPr>
        </a:p>
      </dsp:txBody>
      <dsp:txXfrm>
        <a:off x="8592312" y="1345046"/>
        <a:ext cx="3213757" cy="1995417"/>
      </dsp:txXfrm>
    </dsp:sp>
  </dsp:spTree>
</dsp:drawing>
</file>

<file path=ppt/diagrams/layout1.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13F78F-BAE9-426B-A215-F693F8C8D578}" type="datetimeFigureOut">
              <a:rPr lang="en-GB" smtClean="0"/>
              <a:t>13/07/2026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5B71C8-0580-49F9-9C92-3E64EA5D67DE}" type="slidenum">
              <a:rPr lang="en-GB" smtClean="0"/>
              <a:t>‹#›</a:t>
            </a:fld>
            <a:endParaRPr lang="en-GB"/>
          </a:p>
        </p:txBody>
      </p:sp>
    </p:spTree>
    <p:extLst>
      <p:ext uri="{BB962C8B-B14F-4D97-AF65-F5344CB8AC3E}">
        <p14:creationId xmlns:p14="http://schemas.microsoft.com/office/powerpoint/2010/main" val="4232483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5"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sz="1800"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71539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2"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sz="180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062871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sz="1800"/>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1"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1" y="4279394"/>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099804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2"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sz="1800"/>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160448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2"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sz="180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7"/>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57932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3"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sz="1800"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821920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527751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1"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sz="1800"/>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138608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sz="1800">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13325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6"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sz="1800"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59217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40646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755545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Vevox Question Bas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6C5E4-F653-D1E5-781B-5C80DA9A1FD7}"/>
              </a:ext>
            </a:extLst>
          </p:cNvPr>
          <p:cNvSpPr>
            <a:spLocks noGrp="1"/>
          </p:cNvSpPr>
          <p:nvPr>
            <p:ph type="title"/>
          </p:nvPr>
        </p:nvSpPr>
        <p:spPr/>
        <p:txBody>
          <a:bodyPr/>
          <a:lstStyle/>
          <a:p>
            <a:r>
              <a:rPr lang="en-US"/>
              <a:t>Click to edit Master title style</a:t>
            </a:r>
            <a:endParaRPr lang="en-FI"/>
          </a:p>
        </p:txBody>
      </p:sp>
      <p:sp>
        <p:nvSpPr>
          <p:cNvPr id="3" name="Date Placeholder 2">
            <a:extLst>
              <a:ext uri="{FF2B5EF4-FFF2-40B4-BE49-F238E27FC236}">
                <a16:creationId xmlns:a16="http://schemas.microsoft.com/office/drawing/2014/main" id="{CA4B1EFF-8603-5BC3-A16F-837AA235F13A}"/>
              </a:ext>
            </a:extLst>
          </p:cNvPr>
          <p:cNvSpPr>
            <a:spLocks noGrp="1"/>
          </p:cNvSpPr>
          <p:nvPr>
            <p:ph type="dt" sz="half" idx="10"/>
          </p:nvPr>
        </p:nvSpPr>
        <p:spPr/>
        <p:txBody>
          <a:bodyPr/>
          <a:lstStyle/>
          <a:p>
            <a:fld id="{394372A0-9BC3-4EF0-8C14-89513E57C93F}" type="datetimeFigureOut">
              <a:rPr lang="en-FI" smtClean="0"/>
              <a:t>07/13/2026</a:t>
            </a:fld>
            <a:endParaRPr lang="en-FI"/>
          </a:p>
        </p:txBody>
      </p:sp>
      <p:sp>
        <p:nvSpPr>
          <p:cNvPr id="4" name="Footer Placeholder 3">
            <a:extLst>
              <a:ext uri="{FF2B5EF4-FFF2-40B4-BE49-F238E27FC236}">
                <a16:creationId xmlns:a16="http://schemas.microsoft.com/office/drawing/2014/main" id="{C1DFCB76-F866-AFF2-45A8-D75DD768A349}"/>
              </a:ext>
            </a:extLst>
          </p:cNvPr>
          <p:cNvSpPr>
            <a:spLocks noGrp="1"/>
          </p:cNvSpPr>
          <p:nvPr>
            <p:ph type="ftr" sz="quarter" idx="11"/>
          </p:nvPr>
        </p:nvSpPr>
        <p:spPr/>
        <p:txBody>
          <a:bodyPr/>
          <a:lstStyle/>
          <a:p>
            <a:endParaRPr lang="en-FI"/>
          </a:p>
        </p:txBody>
      </p:sp>
      <p:sp>
        <p:nvSpPr>
          <p:cNvPr id="5" name="Slide Number Placeholder 4">
            <a:extLst>
              <a:ext uri="{FF2B5EF4-FFF2-40B4-BE49-F238E27FC236}">
                <a16:creationId xmlns:a16="http://schemas.microsoft.com/office/drawing/2014/main" id="{E8577D54-9E7B-8CA3-C7DA-9BF166CA6240}"/>
              </a:ext>
            </a:extLst>
          </p:cNvPr>
          <p:cNvSpPr>
            <a:spLocks noGrp="1"/>
          </p:cNvSpPr>
          <p:nvPr>
            <p:ph type="sldNum" sz="quarter" idx="12"/>
          </p:nvPr>
        </p:nvSpPr>
        <p:spPr/>
        <p:txBody>
          <a:bodyPr/>
          <a:lstStyle/>
          <a:p>
            <a:fld id="{C4DDFEFA-D601-40AB-9EFD-121C9BFF3B2B}" type="slidenum">
              <a:rPr lang="en-FI" smtClean="0"/>
              <a:t>‹#›</a:t>
            </a:fld>
            <a:endParaRPr lang="en-FI"/>
          </a:p>
        </p:txBody>
      </p:sp>
      <p:sp>
        <p:nvSpPr>
          <p:cNvPr id="7" name="Content Placeholder 6">
            <a:extLst>
              <a:ext uri="{FF2B5EF4-FFF2-40B4-BE49-F238E27FC236}">
                <a16:creationId xmlns:a16="http://schemas.microsoft.com/office/drawing/2014/main" id="{23589107-4708-E9D3-0A18-B23A231F8127}"/>
              </a:ext>
            </a:extLst>
          </p:cNvPr>
          <p:cNvSpPr>
            <a:spLocks noGrp="1"/>
          </p:cNvSpPr>
          <p:nvPr>
            <p:ph sz="quarter" idx="13"/>
          </p:nvPr>
        </p:nvSpPr>
        <p:spPr>
          <a:xfrm>
            <a:off x="838200" y="1798321"/>
            <a:ext cx="10515600" cy="4399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Tree>
    <p:extLst>
      <p:ext uri="{BB962C8B-B14F-4D97-AF65-F5344CB8AC3E}">
        <p14:creationId xmlns:p14="http://schemas.microsoft.com/office/powerpoint/2010/main" val="31541735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Vevox Question Bas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6C5E4-F653-D1E5-781B-5C80DA9A1FD7}"/>
              </a:ext>
            </a:extLst>
          </p:cNvPr>
          <p:cNvSpPr>
            <a:spLocks noGrp="1"/>
          </p:cNvSpPr>
          <p:nvPr>
            <p:ph type="title"/>
          </p:nvPr>
        </p:nvSpPr>
        <p:spPr/>
        <p:txBody>
          <a:bodyPr/>
          <a:lstStyle/>
          <a:p>
            <a:r>
              <a:rPr lang="en-US"/>
              <a:t>Click to edit Master title style</a:t>
            </a:r>
            <a:endParaRPr lang="en-FI"/>
          </a:p>
        </p:txBody>
      </p:sp>
      <p:sp>
        <p:nvSpPr>
          <p:cNvPr id="3" name="Date Placeholder 2">
            <a:extLst>
              <a:ext uri="{FF2B5EF4-FFF2-40B4-BE49-F238E27FC236}">
                <a16:creationId xmlns:a16="http://schemas.microsoft.com/office/drawing/2014/main" id="{CA4B1EFF-8603-5BC3-A16F-837AA235F13A}"/>
              </a:ext>
            </a:extLst>
          </p:cNvPr>
          <p:cNvSpPr>
            <a:spLocks noGrp="1"/>
          </p:cNvSpPr>
          <p:nvPr>
            <p:ph type="dt" sz="half" idx="10"/>
          </p:nvPr>
        </p:nvSpPr>
        <p:spPr/>
        <p:txBody>
          <a:bodyPr/>
          <a:lstStyle/>
          <a:p>
            <a:fld id="{394372A0-9BC3-4EF0-8C14-89513E57C93F}" type="datetimeFigureOut">
              <a:rPr lang="en-FI" smtClean="0"/>
              <a:t>07/13/2026</a:t>
            </a:fld>
            <a:endParaRPr lang="en-FI"/>
          </a:p>
        </p:txBody>
      </p:sp>
      <p:sp>
        <p:nvSpPr>
          <p:cNvPr id="4" name="Footer Placeholder 3">
            <a:extLst>
              <a:ext uri="{FF2B5EF4-FFF2-40B4-BE49-F238E27FC236}">
                <a16:creationId xmlns:a16="http://schemas.microsoft.com/office/drawing/2014/main" id="{C1DFCB76-F866-AFF2-45A8-D75DD768A349}"/>
              </a:ext>
            </a:extLst>
          </p:cNvPr>
          <p:cNvSpPr>
            <a:spLocks noGrp="1"/>
          </p:cNvSpPr>
          <p:nvPr>
            <p:ph type="ftr" sz="quarter" idx="11"/>
          </p:nvPr>
        </p:nvSpPr>
        <p:spPr/>
        <p:txBody>
          <a:bodyPr/>
          <a:lstStyle/>
          <a:p>
            <a:endParaRPr lang="en-FI"/>
          </a:p>
        </p:txBody>
      </p:sp>
      <p:sp>
        <p:nvSpPr>
          <p:cNvPr id="5" name="Slide Number Placeholder 4">
            <a:extLst>
              <a:ext uri="{FF2B5EF4-FFF2-40B4-BE49-F238E27FC236}">
                <a16:creationId xmlns:a16="http://schemas.microsoft.com/office/drawing/2014/main" id="{E8577D54-9E7B-8CA3-C7DA-9BF166CA6240}"/>
              </a:ext>
            </a:extLst>
          </p:cNvPr>
          <p:cNvSpPr>
            <a:spLocks noGrp="1"/>
          </p:cNvSpPr>
          <p:nvPr>
            <p:ph type="sldNum" sz="quarter" idx="12"/>
          </p:nvPr>
        </p:nvSpPr>
        <p:spPr/>
        <p:txBody>
          <a:bodyPr/>
          <a:lstStyle/>
          <a:p>
            <a:fld id="{C4DDFEFA-D601-40AB-9EFD-121C9BFF3B2B}" type="slidenum">
              <a:rPr lang="en-FI" smtClean="0"/>
              <a:t>‹#›</a:t>
            </a:fld>
            <a:endParaRPr lang="en-FI"/>
          </a:p>
        </p:txBody>
      </p:sp>
      <p:sp>
        <p:nvSpPr>
          <p:cNvPr id="7" name="Content Placeholder 6">
            <a:extLst>
              <a:ext uri="{FF2B5EF4-FFF2-40B4-BE49-F238E27FC236}">
                <a16:creationId xmlns:a16="http://schemas.microsoft.com/office/drawing/2014/main" id="{23589107-4708-E9D3-0A18-B23A231F8127}"/>
              </a:ext>
            </a:extLst>
          </p:cNvPr>
          <p:cNvSpPr>
            <a:spLocks noGrp="1"/>
          </p:cNvSpPr>
          <p:nvPr>
            <p:ph sz="quarter" idx="13"/>
          </p:nvPr>
        </p:nvSpPr>
        <p:spPr>
          <a:xfrm>
            <a:off x="838200" y="1798321"/>
            <a:ext cx="10515600" cy="4399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Tree>
    <p:extLst>
      <p:ext uri="{BB962C8B-B14F-4D97-AF65-F5344CB8AC3E}">
        <p14:creationId xmlns:p14="http://schemas.microsoft.com/office/powerpoint/2010/main" val="2266101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Vevox Question Bas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6C5E4-F653-D1E5-781B-5C80DA9A1FD7}"/>
              </a:ext>
            </a:extLst>
          </p:cNvPr>
          <p:cNvSpPr>
            <a:spLocks noGrp="1"/>
          </p:cNvSpPr>
          <p:nvPr>
            <p:ph type="title"/>
          </p:nvPr>
        </p:nvSpPr>
        <p:spPr/>
        <p:txBody>
          <a:bodyPr/>
          <a:lstStyle/>
          <a:p>
            <a:r>
              <a:rPr lang="en-US"/>
              <a:t>Click to edit Master title style</a:t>
            </a:r>
            <a:endParaRPr lang="en-FI"/>
          </a:p>
        </p:txBody>
      </p:sp>
      <p:sp>
        <p:nvSpPr>
          <p:cNvPr id="3" name="Date Placeholder 2">
            <a:extLst>
              <a:ext uri="{FF2B5EF4-FFF2-40B4-BE49-F238E27FC236}">
                <a16:creationId xmlns:a16="http://schemas.microsoft.com/office/drawing/2014/main" id="{CA4B1EFF-8603-5BC3-A16F-837AA235F13A}"/>
              </a:ext>
            </a:extLst>
          </p:cNvPr>
          <p:cNvSpPr>
            <a:spLocks noGrp="1"/>
          </p:cNvSpPr>
          <p:nvPr>
            <p:ph type="dt" sz="half" idx="10"/>
          </p:nvPr>
        </p:nvSpPr>
        <p:spPr/>
        <p:txBody>
          <a:bodyPr/>
          <a:lstStyle/>
          <a:p>
            <a:fld id="{394372A0-9BC3-4EF0-8C14-89513E57C93F}" type="datetimeFigureOut">
              <a:rPr lang="en-FI" smtClean="0"/>
              <a:t>07/13/2026</a:t>
            </a:fld>
            <a:endParaRPr lang="en-FI"/>
          </a:p>
        </p:txBody>
      </p:sp>
      <p:sp>
        <p:nvSpPr>
          <p:cNvPr id="4" name="Footer Placeholder 3">
            <a:extLst>
              <a:ext uri="{FF2B5EF4-FFF2-40B4-BE49-F238E27FC236}">
                <a16:creationId xmlns:a16="http://schemas.microsoft.com/office/drawing/2014/main" id="{C1DFCB76-F866-AFF2-45A8-D75DD768A349}"/>
              </a:ext>
            </a:extLst>
          </p:cNvPr>
          <p:cNvSpPr>
            <a:spLocks noGrp="1"/>
          </p:cNvSpPr>
          <p:nvPr>
            <p:ph type="ftr" sz="quarter" idx="11"/>
          </p:nvPr>
        </p:nvSpPr>
        <p:spPr/>
        <p:txBody>
          <a:bodyPr/>
          <a:lstStyle/>
          <a:p>
            <a:endParaRPr lang="en-FI"/>
          </a:p>
        </p:txBody>
      </p:sp>
      <p:sp>
        <p:nvSpPr>
          <p:cNvPr id="5" name="Slide Number Placeholder 4">
            <a:extLst>
              <a:ext uri="{FF2B5EF4-FFF2-40B4-BE49-F238E27FC236}">
                <a16:creationId xmlns:a16="http://schemas.microsoft.com/office/drawing/2014/main" id="{E8577D54-9E7B-8CA3-C7DA-9BF166CA6240}"/>
              </a:ext>
            </a:extLst>
          </p:cNvPr>
          <p:cNvSpPr>
            <a:spLocks noGrp="1"/>
          </p:cNvSpPr>
          <p:nvPr>
            <p:ph type="sldNum" sz="quarter" idx="12"/>
          </p:nvPr>
        </p:nvSpPr>
        <p:spPr/>
        <p:txBody>
          <a:bodyPr/>
          <a:lstStyle/>
          <a:p>
            <a:fld id="{C4DDFEFA-D601-40AB-9EFD-121C9BFF3B2B}" type="slidenum">
              <a:rPr lang="en-FI" smtClean="0"/>
              <a:t>‹#›</a:t>
            </a:fld>
            <a:endParaRPr lang="en-FI"/>
          </a:p>
        </p:txBody>
      </p:sp>
      <p:sp>
        <p:nvSpPr>
          <p:cNvPr id="7" name="Content Placeholder 6">
            <a:extLst>
              <a:ext uri="{FF2B5EF4-FFF2-40B4-BE49-F238E27FC236}">
                <a16:creationId xmlns:a16="http://schemas.microsoft.com/office/drawing/2014/main" id="{23589107-4708-E9D3-0A18-B23A231F8127}"/>
              </a:ext>
            </a:extLst>
          </p:cNvPr>
          <p:cNvSpPr>
            <a:spLocks noGrp="1"/>
          </p:cNvSpPr>
          <p:nvPr>
            <p:ph sz="quarter" idx="13"/>
          </p:nvPr>
        </p:nvSpPr>
        <p:spPr>
          <a:xfrm>
            <a:off x="838200" y="1798321"/>
            <a:ext cx="10515600" cy="4399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Tree>
    <p:extLst>
      <p:ext uri="{BB962C8B-B14F-4D97-AF65-F5344CB8AC3E}">
        <p14:creationId xmlns:p14="http://schemas.microsoft.com/office/powerpoint/2010/main" val="22038626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A266E-77DA-276A-67F3-90DCAEBCF71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F50C90A-6C4D-7ADA-0828-4FCC751BFE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77924569-C694-5521-61EE-8311BCCAB6D2}"/>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B3A3C5C8-5F8D-3F26-E905-0F6D4ED4E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D16490-8C13-4F4B-6735-0C3185E241B0}"/>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4198279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33328-6324-3AEA-5CC4-ABEAD24C772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FC63156-EDA9-26BA-76F8-A62BA0E4D95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850E900-B82A-8A11-BB21-BA47C1AEA79A}"/>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F89D6B31-D460-A3F8-3DB9-56B45BD7BB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A0F6C6-159E-919B-1CA7-D8A151236035}"/>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699414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BFD6B-4826-1917-3B4E-2941B6C40A9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3652490-3708-AD82-9B07-F917F7EB9C2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5CB5E49-9A1A-0503-BFFA-6F241347844F}"/>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62BC0AD0-3275-83AB-4D55-524685D37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E34574-2781-D464-4FD6-3BDA634408A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0639914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B8E60-95D6-8AB1-7AC1-FD261C028C4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1353313-65E3-3AEE-567D-E06F0A466DC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B35F0F41-8CC0-F6F7-61E0-AEDEFE05B7B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E57D59F-F70F-2729-09AB-095533F06126}"/>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6" name="Footer Placeholder 5">
            <a:extLst>
              <a:ext uri="{FF2B5EF4-FFF2-40B4-BE49-F238E27FC236}">
                <a16:creationId xmlns:a16="http://schemas.microsoft.com/office/drawing/2014/main" id="{735B898D-438A-12E8-DFC6-E4D918C609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0DEF755-5198-F553-F28F-28924622640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2568602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428CF-05AD-3B08-09A3-3ECB9BDB9D3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2B0457C-2C6B-D34C-479F-3B77825611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C5BF5DA-1E23-46B5-4B1C-AFFD581037B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093316E-5564-4F8F-13E2-8EDFEE2846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BDE3378-6E9D-C7C7-2FEC-7B423E03E78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D0179DD-A450-3F47-3091-88CF3E1A9A9F}"/>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8" name="Footer Placeholder 7">
            <a:extLst>
              <a:ext uri="{FF2B5EF4-FFF2-40B4-BE49-F238E27FC236}">
                <a16:creationId xmlns:a16="http://schemas.microsoft.com/office/drawing/2014/main" id="{4D8E5A8C-669C-DAC2-641C-0AB3B80B86E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8F7D93B-496E-8683-8F9C-7366C129A9E4}"/>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662868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27B25-94AD-6A32-3CFF-2AAFCDAF7F2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1D0C346-F7FC-AA57-18B6-5DFB3E433B0D}"/>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4" name="Footer Placeholder 3">
            <a:extLst>
              <a:ext uri="{FF2B5EF4-FFF2-40B4-BE49-F238E27FC236}">
                <a16:creationId xmlns:a16="http://schemas.microsoft.com/office/drawing/2014/main" id="{46ADFC14-DBD7-CEEA-0DBE-812C3A67273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D9E97A2-4E2F-E066-49AD-67CC57CDD64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9829681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B2F635-029B-93CC-E31B-47CCF10026B4}"/>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3" name="Footer Placeholder 2">
            <a:extLst>
              <a:ext uri="{FF2B5EF4-FFF2-40B4-BE49-F238E27FC236}">
                <a16:creationId xmlns:a16="http://schemas.microsoft.com/office/drawing/2014/main" id="{A3B86F03-D84F-C6FB-FF3C-9C8C5B4D7B9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3F499CE-7303-B1BF-BF58-3BD343B0C768}"/>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6641123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A1609-A044-FD30-E881-C186E852804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633D41A-980C-45EC-0236-95D7F9936D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F31738F-A58C-EF98-17A5-B6465E60DF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7D2E26B-D89D-CE05-45E1-60E3C1C562D2}"/>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6" name="Footer Placeholder 5">
            <a:extLst>
              <a:ext uri="{FF2B5EF4-FFF2-40B4-BE49-F238E27FC236}">
                <a16:creationId xmlns:a16="http://schemas.microsoft.com/office/drawing/2014/main" id="{04576E46-339C-7354-1D56-642B8C023A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210A89-2A45-AF36-5AAD-7B8AEFFDEAB0}"/>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5611614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680A8-5F7F-19A4-8E3A-5AF5CCD54F8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244F864-610C-77FA-8127-EC67274A89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53D7F75-D868-93CB-A5C3-053383D3ED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FE67287-AA87-AC20-AFEB-E5CE030513D0}"/>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6" name="Footer Placeholder 5">
            <a:extLst>
              <a:ext uri="{FF2B5EF4-FFF2-40B4-BE49-F238E27FC236}">
                <a16:creationId xmlns:a16="http://schemas.microsoft.com/office/drawing/2014/main" id="{8929F584-BF08-E411-7AC3-CF674A3817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B3C3A2-AB92-B96D-E598-8CE50BD27330}"/>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164637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8F94D-AA0C-E627-D4CB-6A5ABFE8C04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5D36C21-8E74-7004-EAF0-E47ACE47910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A26ADBE-AECF-FA33-740E-C2B03828C2BC}"/>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B15C475B-C6F6-C566-A253-FCC04EA463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3E5F96-E88A-7DCB-AD7F-B13D7BC73375}"/>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1363920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3E3268-2252-2D66-66C9-832140C1BDA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C2F60D9-105C-F07D-A69D-F34198172EF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571856F-9024-4CD5-F6F6-8FECC71A3F37}"/>
              </a:ext>
            </a:extLst>
          </p:cNvPr>
          <p:cNvSpPr>
            <a:spLocks noGrp="1"/>
          </p:cNvSpPr>
          <p:nvPr>
            <p:ph type="dt" sz="half" idx="10"/>
          </p:nvPr>
        </p:nvSpPr>
        <p:spPr/>
        <p:txBody>
          <a:body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C365DF6B-6580-B3D3-7F1D-AF1FAAC24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F9A278-C8C3-979E-5A50-E1C6842FE1E6}"/>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3571293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Vevox Question Bas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6C5E4-F653-D1E5-781B-5C80DA9A1FD7}"/>
              </a:ext>
            </a:extLst>
          </p:cNvPr>
          <p:cNvSpPr>
            <a:spLocks noGrp="1"/>
          </p:cNvSpPr>
          <p:nvPr>
            <p:ph type="title"/>
          </p:nvPr>
        </p:nvSpPr>
        <p:spPr/>
        <p:txBody>
          <a:bodyPr/>
          <a:lstStyle/>
          <a:p>
            <a:r>
              <a:rPr lang="en-US"/>
              <a:t>Click to edit Master title style</a:t>
            </a:r>
            <a:endParaRPr lang="en-FI"/>
          </a:p>
        </p:txBody>
      </p:sp>
      <p:sp>
        <p:nvSpPr>
          <p:cNvPr id="3" name="Date Placeholder 2">
            <a:extLst>
              <a:ext uri="{FF2B5EF4-FFF2-40B4-BE49-F238E27FC236}">
                <a16:creationId xmlns:a16="http://schemas.microsoft.com/office/drawing/2014/main" id="{CA4B1EFF-8603-5BC3-A16F-837AA235F13A}"/>
              </a:ext>
            </a:extLst>
          </p:cNvPr>
          <p:cNvSpPr>
            <a:spLocks noGrp="1"/>
          </p:cNvSpPr>
          <p:nvPr>
            <p:ph type="dt" sz="half" idx="10"/>
          </p:nvPr>
        </p:nvSpPr>
        <p:spPr/>
        <p:txBody>
          <a:bodyPr/>
          <a:lstStyle/>
          <a:p>
            <a:fld id="{394372A0-9BC3-4EF0-8C14-89513E57C93F}" type="datetimeFigureOut">
              <a:rPr lang="en-FI" smtClean="0"/>
              <a:t>07/13/2026</a:t>
            </a:fld>
            <a:endParaRPr lang="en-FI"/>
          </a:p>
        </p:txBody>
      </p:sp>
      <p:sp>
        <p:nvSpPr>
          <p:cNvPr id="4" name="Footer Placeholder 3">
            <a:extLst>
              <a:ext uri="{FF2B5EF4-FFF2-40B4-BE49-F238E27FC236}">
                <a16:creationId xmlns:a16="http://schemas.microsoft.com/office/drawing/2014/main" id="{C1DFCB76-F866-AFF2-45A8-D75DD768A349}"/>
              </a:ext>
            </a:extLst>
          </p:cNvPr>
          <p:cNvSpPr>
            <a:spLocks noGrp="1"/>
          </p:cNvSpPr>
          <p:nvPr>
            <p:ph type="ftr" sz="quarter" idx="11"/>
          </p:nvPr>
        </p:nvSpPr>
        <p:spPr/>
        <p:txBody>
          <a:bodyPr/>
          <a:lstStyle/>
          <a:p>
            <a:endParaRPr lang="en-FI"/>
          </a:p>
        </p:txBody>
      </p:sp>
      <p:sp>
        <p:nvSpPr>
          <p:cNvPr id="5" name="Slide Number Placeholder 4">
            <a:extLst>
              <a:ext uri="{FF2B5EF4-FFF2-40B4-BE49-F238E27FC236}">
                <a16:creationId xmlns:a16="http://schemas.microsoft.com/office/drawing/2014/main" id="{E8577D54-9E7B-8CA3-C7DA-9BF166CA6240}"/>
              </a:ext>
            </a:extLst>
          </p:cNvPr>
          <p:cNvSpPr>
            <a:spLocks noGrp="1"/>
          </p:cNvSpPr>
          <p:nvPr>
            <p:ph type="sldNum" sz="quarter" idx="12"/>
          </p:nvPr>
        </p:nvSpPr>
        <p:spPr/>
        <p:txBody>
          <a:bodyPr/>
          <a:lstStyle/>
          <a:p>
            <a:fld id="{C4DDFEFA-D601-40AB-9EFD-121C9BFF3B2B}" type="slidenum">
              <a:rPr lang="en-FI" smtClean="0"/>
              <a:t>‹#›</a:t>
            </a:fld>
            <a:endParaRPr lang="en-FI"/>
          </a:p>
        </p:txBody>
      </p:sp>
      <p:sp>
        <p:nvSpPr>
          <p:cNvPr id="7" name="Content Placeholder 6">
            <a:extLst>
              <a:ext uri="{FF2B5EF4-FFF2-40B4-BE49-F238E27FC236}">
                <a16:creationId xmlns:a16="http://schemas.microsoft.com/office/drawing/2014/main" id="{23589107-4708-E9D3-0A18-B23A231F8127}"/>
              </a:ext>
            </a:extLst>
          </p:cNvPr>
          <p:cNvSpPr>
            <a:spLocks noGrp="1"/>
          </p:cNvSpPr>
          <p:nvPr>
            <p:ph sz="quarter" idx="13"/>
          </p:nvPr>
        </p:nvSpPr>
        <p:spPr>
          <a:xfrm>
            <a:off x="838200" y="1798321"/>
            <a:ext cx="10515600" cy="4399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Tree>
    <p:extLst>
      <p:ext uri="{BB962C8B-B14F-4D97-AF65-F5344CB8AC3E}">
        <p14:creationId xmlns:p14="http://schemas.microsoft.com/office/powerpoint/2010/main" val="18562074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2413262475"/>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40" r:id="rId5"/>
    <p:sldLayoutId id="2147483741" r:id="rId6"/>
    <p:sldLayoutId id="2147483747" r:id="rId7"/>
    <p:sldLayoutId id="2147483742" r:id="rId8"/>
    <p:sldLayoutId id="2147483743" r:id="rId9"/>
    <p:sldLayoutId id="2147483744" r:id="rId10"/>
    <p:sldLayoutId id="2147483745" r:id="rId11"/>
    <p:sldLayoutId id="2147483746" r:id="rId12"/>
    <p:sldLayoutId id="2147483881" r:id="rId13"/>
    <p:sldLayoutId id="2147483882" r:id="rId14"/>
    <p:sldLayoutId id="2147483934" r:id="rId15"/>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BF68F4-2221-3FD4-6EE8-F3BD54256D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ADFA2AB-5038-2475-561D-869837F7E0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3C386CA-418A-9027-6B6E-B6916F2621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C04E684-10F4-4CC3-A0B9-F03AA7BE37CF}" type="datetimeFigureOut">
              <a:rPr lang="en-US" smtClean="0"/>
              <a:t>7/13/2026</a:t>
            </a:fld>
            <a:endParaRPr lang="en-US"/>
          </a:p>
        </p:txBody>
      </p:sp>
      <p:sp>
        <p:nvSpPr>
          <p:cNvPr id="5" name="Footer Placeholder 4">
            <a:extLst>
              <a:ext uri="{FF2B5EF4-FFF2-40B4-BE49-F238E27FC236}">
                <a16:creationId xmlns:a16="http://schemas.microsoft.com/office/drawing/2014/main" id="{CE6991AF-9B5A-96E0-BF9D-E12E35CB24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F293267-906A-EA7C-21F5-CF2AA0BC55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1157640552"/>
      </p:ext>
    </p:extLst>
  </p:cSld>
  <p:clrMap bg1="lt1" tx1="dk1" bg2="lt2" tx2="dk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4" r:id="rId8"/>
    <p:sldLayoutId id="2147483975" r:id="rId9"/>
    <p:sldLayoutId id="2147483976" r:id="rId10"/>
    <p:sldLayoutId id="2147483977" r:id="rId11"/>
    <p:sldLayoutId id="214748397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3" Type="http://schemas.openxmlformats.org/officeDocument/2006/relationships/hyperlink" Target="https://researchoutreach.org/articles/learning-through-play-early-years-development/" TargetMode="External"/><Relationship Id="rId2" Type="http://schemas.openxmlformats.org/officeDocument/2006/relationships/image" Target="../media/image1.jpg"/><Relationship Id="rId1" Type="http://schemas.openxmlformats.org/officeDocument/2006/relationships/slideLayout" Target="../slideLayouts/slideLayout19.xml"/><Relationship Id="rId4" Type="http://schemas.openxmlformats.org/officeDocument/2006/relationships/hyperlink" Target="https://creativecommons.org/licenses/by-nc-nd/3.0/"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learning-theories.org/doku.php?id=learning_theories:social_development_theory" TargetMode="External"/><Relationship Id="rId7" Type="http://schemas.openxmlformats.org/officeDocument/2006/relationships/hyperlink" Target="https://creativecommons.org/licenses/by-nc-sa/3.0/" TargetMode="External"/><Relationship Id="rId2" Type="http://schemas.openxmlformats.org/officeDocument/2006/relationships/image" Target="../media/image3.gif"/><Relationship Id="rId1" Type="http://schemas.openxmlformats.org/officeDocument/2006/relationships/slideLayout" Target="../slideLayouts/slideLayout23.xml"/><Relationship Id="rId6" Type="http://schemas.openxmlformats.org/officeDocument/2006/relationships/hyperlink" Target="https://ateneu.xtec.cat/wikiform/wikiexport/cmd/lle/fra1/modul_2/section_4" TargetMode="External"/><Relationship Id="rId5" Type="http://schemas.openxmlformats.org/officeDocument/2006/relationships/image" Target="../media/image4.jpg"/><Relationship Id="rId10" Type="http://schemas.openxmlformats.org/officeDocument/2006/relationships/hyperlink" Target="https://creativecommons.org/licenses/by-nc-nd/3.0/" TargetMode="External"/><Relationship Id="rId4" Type="http://schemas.openxmlformats.org/officeDocument/2006/relationships/hyperlink" Target="https://creativecommons.org/licenses/by-sa/3.0/" TargetMode="External"/><Relationship Id="rId9" Type="http://schemas.openxmlformats.org/officeDocument/2006/relationships/hyperlink" Target="https://iopn.library.illinois.edu/pressbooks/instructioninlibraries/chapter/learning-theories-understanding-how-people-learn/"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gif"/><Relationship Id="rId1" Type="http://schemas.openxmlformats.org/officeDocument/2006/relationships/slideLayout" Target="../slideLayouts/slideLayout2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hyperlink" Target="https://www.nhs.uk/conditions/baby/communication-and-language/helping-your-child-to-talk/" TargetMode="External"/><Relationship Id="rId2" Type="http://schemas.openxmlformats.org/officeDocument/2006/relationships/hyperlink" Target="https://www.gov.uk/government/publications/early-years-foundation-stage-framework--2" TargetMode="External"/><Relationship Id="rId1" Type="http://schemas.openxmlformats.org/officeDocument/2006/relationships/slideLayout" Target="../slideLayouts/slideLayout22.xml"/><Relationship Id="rId4" Type="http://schemas.openxmlformats.org/officeDocument/2006/relationships/hyperlink" Target="https://www.simplypsychology.org/zone-of-proximal-development.html" TargetMode="External"/></Relationships>
</file>

<file path=ppt/slides/_rels/slide12.xml.rels><?xml version="1.0" encoding="UTF-8" standalone="yes"?>
<Relationships xmlns="http://schemas.openxmlformats.org/package/2006/relationships"><Relationship Id="rId2" Type="http://schemas.openxmlformats.org/officeDocument/2006/relationships/hyperlink" Target="https://www.gov.uk/government/publications/best-start-in-life-improving-early-language-development" TargetMode="Externa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55" name="Rectangle 9254">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57" name="Right Triangle 9256">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59" name="Rectangle 9258">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6" name="Title 1">
            <a:extLst>
              <a:ext uri="{FF2B5EF4-FFF2-40B4-BE49-F238E27FC236}">
                <a16:creationId xmlns:a16="http://schemas.microsoft.com/office/drawing/2014/main" id="{5AAC5E7B-ADE8-7C68-F33F-13ABFBE939C4}"/>
              </a:ext>
            </a:extLst>
          </p:cNvPr>
          <p:cNvSpPr>
            <a:spLocks noGrp="1"/>
          </p:cNvSpPr>
          <p:nvPr>
            <p:ph type="title"/>
          </p:nvPr>
        </p:nvSpPr>
        <p:spPr>
          <a:xfrm>
            <a:off x="1285240" y="1050595"/>
            <a:ext cx="8074815" cy="1618489"/>
          </a:xfrm>
          <a:noFill/>
          <a:ln>
            <a:solidFill>
              <a:schemeClr val="tx1"/>
            </a:solidFill>
          </a:ln>
          <a:effectLst>
            <a:outerShdw blurRad="50800" dist="38100" dir="2700000" algn="tl" rotWithShape="0">
              <a:prstClr val="black">
                <a:alpha val="40000"/>
              </a:prstClr>
            </a:outerShdw>
          </a:effectLst>
        </p:spPr>
        <p:txBody>
          <a:bodyPr vert="horz" lIns="91440" tIns="45720" rIns="91440" bIns="45720" rtlCol="0" anchor="ctr">
            <a:normAutofit/>
          </a:bodyPr>
          <a:lstStyle/>
          <a:p>
            <a:r>
              <a:rPr lang="en-US" altLang="en-US" sz="3200" b="1" kern="1200" dirty="0">
                <a:solidFill>
                  <a:schemeClr val="tx1"/>
                </a:solidFill>
                <a:highlight>
                  <a:srgbClr val="C0C0C0"/>
                </a:highlight>
                <a:latin typeface="Arial" panose="020B0604020202020204" pitchFamily="34" charset="0"/>
                <a:cs typeface="Arial" panose="020B0604020202020204" pitchFamily="34" charset="0"/>
              </a:rPr>
              <a:t>PSYCHOLOGY IN HEALTH AND SOCIAL CARE</a:t>
            </a:r>
            <a:br>
              <a:rPr lang="en-US" altLang="en-US" sz="3400" b="1" kern="1200" dirty="0">
                <a:solidFill>
                  <a:schemeClr val="tx1"/>
                </a:solidFill>
                <a:latin typeface="+mj-lt"/>
                <a:ea typeface="+mj-ea"/>
                <a:cs typeface="+mj-cs"/>
              </a:rPr>
            </a:br>
            <a:endParaRPr lang="en-US" sz="3400" kern="1200" dirty="0">
              <a:solidFill>
                <a:schemeClr val="tx1"/>
              </a:solidFill>
              <a:latin typeface="+mj-lt"/>
              <a:ea typeface="+mj-ea"/>
              <a:cs typeface="+mj-cs"/>
            </a:endParaRPr>
          </a:p>
        </p:txBody>
      </p:sp>
      <p:sp>
        <p:nvSpPr>
          <p:cNvPr id="9219" name="Subtitle 4">
            <a:extLst>
              <a:ext uri="{FF2B5EF4-FFF2-40B4-BE49-F238E27FC236}">
                <a16:creationId xmlns:a16="http://schemas.microsoft.com/office/drawing/2014/main" id="{D25DA504-F8A1-0725-A845-0BE2FB6F4226}"/>
              </a:ext>
            </a:extLst>
          </p:cNvPr>
          <p:cNvSpPr>
            <a:spLocks noGrp="1"/>
          </p:cNvSpPr>
          <p:nvPr>
            <p:ph sz="quarter" idx="13"/>
          </p:nvPr>
        </p:nvSpPr>
        <p:spPr>
          <a:xfrm>
            <a:off x="1285240" y="2496065"/>
            <a:ext cx="8074815" cy="3273799"/>
          </a:xfrm>
        </p:spPr>
        <p:txBody>
          <a:bodyPr vert="horz" lIns="91440" tIns="45720" rIns="91440" bIns="45720" rtlCol="0" anchor="t">
            <a:normAutofit/>
          </a:bodyPr>
          <a:lstStyle/>
          <a:p>
            <a:pPr marL="0"/>
            <a:r>
              <a:rPr lang="en-US" altLang="en-US" sz="2000" dirty="0">
                <a:highlight>
                  <a:srgbClr val="C0C0C0"/>
                </a:highlight>
                <a:latin typeface="Arial" panose="020B0604020202020204" pitchFamily="34" charset="0"/>
                <a:cs typeface="Arial" panose="020B0604020202020204" pitchFamily="34" charset="0"/>
              </a:rPr>
              <a:t>Module Number           :  LCHS 4010 (LON)</a:t>
            </a:r>
          </a:p>
          <a:p>
            <a:pPr marL="0"/>
            <a:r>
              <a:rPr lang="en-US" altLang="en-US" sz="2000" dirty="0">
                <a:highlight>
                  <a:srgbClr val="C0C0C0"/>
                </a:highlight>
                <a:latin typeface="Arial" panose="020B0604020202020204" pitchFamily="34" charset="0"/>
                <a:cs typeface="Arial" panose="020B0604020202020204" pitchFamily="34" charset="0"/>
              </a:rPr>
              <a:t>Assignment Number    : ASSIGNMENT 1</a:t>
            </a:r>
          </a:p>
          <a:p>
            <a:pPr marL="0"/>
            <a:r>
              <a:rPr lang="en-US" altLang="en-US" sz="2000" dirty="0">
                <a:highlight>
                  <a:srgbClr val="C0C0C0"/>
                </a:highlight>
                <a:latin typeface="Arial" panose="020B0604020202020204" pitchFamily="34" charset="0"/>
                <a:cs typeface="Arial" panose="020B0604020202020204" pitchFamily="34" charset="0"/>
              </a:rPr>
              <a:t>Student Name              :  IMELDA LOBRIO RESURRECCION</a:t>
            </a:r>
          </a:p>
          <a:p>
            <a:pPr marL="0"/>
            <a:r>
              <a:rPr lang="en-US" altLang="en-US" sz="2000" dirty="0">
                <a:highlight>
                  <a:srgbClr val="C0C0C0"/>
                </a:highlight>
                <a:latin typeface="Arial" panose="020B0604020202020204" pitchFamily="34" charset="0"/>
                <a:cs typeface="Arial" panose="020B0604020202020204" pitchFamily="34" charset="0"/>
              </a:rPr>
              <a:t>Student ID                    :  2508294</a:t>
            </a:r>
          </a:p>
          <a:p>
            <a:pPr marL="0"/>
            <a:r>
              <a:rPr lang="en-US" altLang="en-US" sz="2000" dirty="0">
                <a:highlight>
                  <a:srgbClr val="C0C0C0"/>
                </a:highlight>
                <a:latin typeface="Arial" panose="020B0604020202020204" pitchFamily="34" charset="0"/>
                <a:cs typeface="Arial" panose="020B0604020202020204" pitchFamily="34" charset="0"/>
              </a:rPr>
              <a:t>Lecturer                        : PEACE UKACHUKWU</a:t>
            </a:r>
          </a:p>
          <a:p>
            <a:pPr marL="0"/>
            <a:endParaRPr lang="en-US" sz="2000" dirty="0">
              <a:latin typeface="Arial" panose="020B0604020202020204" pitchFamily="34" charset="0"/>
              <a:cs typeface="Arial" panose="020B0604020202020204" pitchFamily="34" charset="0"/>
            </a:endParaRPr>
          </a:p>
          <a:p>
            <a:pPr marL="0"/>
            <a:r>
              <a:rPr lang="en-US" sz="1800" dirty="0">
                <a:latin typeface="Arial" panose="020B0604020202020204" pitchFamily="34" charset="0"/>
                <a:cs typeface="Arial" panose="020B0604020202020204" pitchFamily="34" charset="0"/>
              </a:rPr>
              <a:t>I confirm that I have used AI tools to source images and/or for proofreading this work  CO-PILOT on 10/07/2026). I confirmed that I have not presented any AI generated materials as my own work. </a:t>
            </a:r>
            <a:endParaRPr lang="en-US" sz="1800" b="1" dirty="0">
              <a:latin typeface="Arial" panose="020B0604020202020204" pitchFamily="34" charset="0"/>
              <a:cs typeface="Arial" panose="020B0604020202020204" pitchFamily="34" charset="0"/>
            </a:endParaRPr>
          </a:p>
          <a:p>
            <a:pPr marL="0"/>
            <a:endParaRPr lang="en-US" sz="1500" b="1" dirty="0"/>
          </a:p>
        </p:txBody>
      </p:sp>
      <p:sp>
        <p:nvSpPr>
          <p:cNvPr id="3" name="Date Placeholder 2">
            <a:extLst>
              <a:ext uri="{FF2B5EF4-FFF2-40B4-BE49-F238E27FC236}">
                <a16:creationId xmlns:a16="http://schemas.microsoft.com/office/drawing/2014/main" id="{8C669508-E3EB-07A3-384D-2C4E511F3251}"/>
              </a:ext>
            </a:extLst>
          </p:cNvPr>
          <p:cNvSpPr>
            <a:spLocks noGrp="1"/>
          </p:cNvSpPr>
          <p:nvPr>
            <p:ph type="dt" sz="half" idx="10"/>
          </p:nvPr>
        </p:nvSpPr>
        <p:spPr>
          <a:xfrm>
            <a:off x="9038322" y="5769864"/>
            <a:ext cx="2315477" cy="365125"/>
          </a:xfrm>
        </p:spPr>
        <p:txBody>
          <a:bodyPr vert="horz" lIns="91440" tIns="45720" rIns="91440" bIns="45720" rtlCol="0" anchor="ctr">
            <a:normAutofit/>
          </a:bodyPr>
          <a:lstStyle/>
          <a:p>
            <a:pPr algn="r">
              <a:spcAft>
                <a:spcPts val="600"/>
              </a:spcAft>
              <a:defRPr/>
            </a:pPr>
            <a:fld id="{5EC0FA7E-6D3B-48D7-9F80-6C4D37659D9C}" type="datetime1">
              <a:rPr lang="en-US" altLang="en-US" sz="1150">
                <a:solidFill>
                  <a:srgbClr val="FFFFFF"/>
                </a:solidFill>
              </a:rPr>
              <a:pPr algn="r">
                <a:spcAft>
                  <a:spcPts val="600"/>
                </a:spcAft>
                <a:defRPr/>
              </a:pPr>
              <a:t>7/13/2026</a:t>
            </a:fld>
            <a:endParaRPr lang="en-US" altLang="en-US" sz="1150">
              <a:solidFill>
                <a:srgbClr val="FFFFFF"/>
              </a:solidFill>
            </a:endParaRPr>
          </a:p>
        </p:txBody>
      </p:sp>
      <p:sp>
        <p:nvSpPr>
          <p:cNvPr id="9221" name="Slide Number Placeholder 5">
            <a:extLst>
              <a:ext uri="{FF2B5EF4-FFF2-40B4-BE49-F238E27FC236}">
                <a16:creationId xmlns:a16="http://schemas.microsoft.com/office/drawing/2014/main" id="{6BD03201-7AA1-7018-A974-24F96B6B883D}"/>
              </a:ext>
            </a:extLst>
          </p:cNvPr>
          <p:cNvSpPr>
            <a:spLocks noGrp="1" noChangeArrowheads="1"/>
          </p:cNvSpPr>
          <p:nvPr>
            <p:ph type="sldNum" sz="quarter" idx="12"/>
          </p:nvPr>
        </p:nvSpPr>
        <p:spPr bwMode="auto">
          <a:xfrm>
            <a:off x="9683496" y="4892040"/>
            <a:ext cx="1673352" cy="100584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lnSpc>
                <a:spcPct val="90000"/>
              </a:lnSpc>
              <a:spcBef>
                <a:spcPct val="0"/>
              </a:spcBef>
              <a:spcAft>
                <a:spcPts val="600"/>
              </a:spcAft>
              <a:buNone/>
              <a:defRPr/>
            </a:pPr>
            <a:fld id="{9E297699-8DB6-4783-9F9C-338D6A24527F}" type="slidenum">
              <a:rPr lang="en-US" altLang="en-US" sz="6600">
                <a:solidFill>
                  <a:srgbClr val="FFFFFF"/>
                </a:solidFill>
                <a:latin typeface="+mn-lt"/>
              </a:rPr>
              <a:pPr fontAlgn="base">
                <a:lnSpc>
                  <a:spcPct val="90000"/>
                </a:lnSpc>
                <a:spcBef>
                  <a:spcPct val="0"/>
                </a:spcBef>
                <a:spcAft>
                  <a:spcPts val="600"/>
                </a:spcAft>
                <a:buNone/>
                <a:defRPr/>
              </a:pPr>
              <a:t>1</a:t>
            </a:fld>
            <a:endParaRPr lang="en-US" altLang="en-US" sz="6600">
              <a:solidFill>
                <a:srgbClr val="FFFFFF"/>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ight Triangle 22">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7100D5-DC0E-2942-4D7F-BDBBAA176E31}"/>
              </a:ext>
            </a:extLst>
          </p:cNvPr>
          <p:cNvSpPr>
            <a:spLocks noGrp="1"/>
          </p:cNvSpPr>
          <p:nvPr>
            <p:ph type="title"/>
          </p:nvPr>
        </p:nvSpPr>
        <p:spPr>
          <a:xfrm>
            <a:off x="1123356" y="1035172"/>
            <a:ext cx="10230443" cy="200056"/>
          </a:xfrm>
        </p:spPr>
        <p:txBody>
          <a:bodyPr vert="horz" lIns="91440" tIns="45720" rIns="91440" bIns="45720" numCol="1" rtlCol="0" anchor="ctr" anchorCtr="0" compatLnSpc="1">
            <a:prstTxWarp prst="textNoShape">
              <a:avLst/>
            </a:prstTxWarp>
            <a:normAutofit fontScale="90000"/>
          </a:bodyPr>
          <a:lstStyle/>
          <a:p>
            <a:r>
              <a:rPr lang="en-US" sz="5600" b="1" kern="1200" spc="300" dirty="0">
                <a:solidFill>
                  <a:schemeClr val="tx1"/>
                </a:solidFill>
                <a:latin typeface="+mj-lt"/>
                <a:ea typeface="+mj-ea"/>
                <a:cs typeface="+mj-cs"/>
              </a:rPr>
              <a:t>              </a:t>
            </a:r>
            <a:r>
              <a:rPr lang="en-US" sz="3600" b="1" kern="1200" spc="300" dirty="0">
                <a:solidFill>
                  <a:schemeClr val="tx1"/>
                </a:solidFill>
                <a:latin typeface="Arial" panose="020B0604020202020204" pitchFamily="34" charset="0"/>
                <a:cs typeface="Arial" panose="020B0604020202020204" pitchFamily="34" charset="0"/>
              </a:rPr>
              <a:t>INTRODUCTION(DFE,2023)</a:t>
            </a:r>
            <a:endParaRPr lang="en-US" sz="3600" b="1" kern="1200" spc="300" dirty="0">
              <a:solidFill>
                <a:schemeClr val="tx1"/>
              </a:solidFill>
              <a:highlight>
                <a:srgbClr val="00FFFF"/>
              </a:highlight>
              <a:latin typeface="Arial" panose="020B0604020202020204" pitchFamily="34" charset="0"/>
              <a:cs typeface="Arial" panose="020B0604020202020204" pitchFamily="34" charset="0"/>
            </a:endParaRPr>
          </a:p>
        </p:txBody>
      </p:sp>
      <p:pic>
        <p:nvPicPr>
          <p:cNvPr id="6" name="Picture 5" descr="Two young children are engaged in a colorful, hands-on building activity with plastic toy blocks.&#10;&#10;AI-generated content may be incorrect.">
            <a:extLst>
              <a:ext uri="{FF2B5EF4-FFF2-40B4-BE49-F238E27FC236}">
                <a16:creationId xmlns:a16="http://schemas.microsoft.com/office/drawing/2014/main" id="{92677907-C6CF-2D9B-5807-696808742D7D}"/>
              </a:ext>
            </a:extLst>
          </p:cNvPr>
          <p:cNvPicPr>
            <a:picLocks noChangeAspect="1"/>
          </p:cNvPicPr>
          <p:nvPr/>
        </p:nvPicPr>
        <p:blipFill>
          <a:blip r:embed="rId2">
            <a:extLst>
              <a:ext uri="{837473B0-CC2E-450A-ABE3-18F120FF3D39}">
                <a1611:picAttrSrcUrl xmlns:a1611="http://schemas.microsoft.com/office/drawing/2016/11/main" r:id="rId3"/>
              </a:ext>
            </a:extLst>
          </a:blip>
          <a:srcRect l="8098" r="1795" b="-2"/>
          <a:stretch>
            <a:fillRect/>
          </a:stretch>
        </p:blipFill>
        <p:spPr>
          <a:xfrm>
            <a:off x="1123357" y="3073437"/>
            <a:ext cx="3533985" cy="2617977"/>
          </a:xfrm>
          <a:prstGeom prst="rect">
            <a:avLst/>
          </a:prstGeom>
          <a:noFill/>
        </p:spPr>
      </p:pic>
      <p:sp>
        <p:nvSpPr>
          <p:cNvPr id="20" name="TextBox 19">
            <a:extLst>
              <a:ext uri="{FF2B5EF4-FFF2-40B4-BE49-F238E27FC236}">
                <a16:creationId xmlns:a16="http://schemas.microsoft.com/office/drawing/2014/main" id="{5CEF54F6-D4A6-8DED-2098-062D397F9290}"/>
              </a:ext>
            </a:extLst>
          </p:cNvPr>
          <p:cNvSpPr txBox="1"/>
          <p:nvPr/>
        </p:nvSpPr>
        <p:spPr bwMode="auto">
          <a:xfrm>
            <a:off x="5255260" y="2156605"/>
            <a:ext cx="4238257" cy="5011945"/>
          </a:xfrm>
          <a:prstGeom prst="rect">
            <a:avLst/>
          </a:prstGeom>
        </p:spPr>
        <p:txBody>
          <a:bodyPr vert="horz" lIns="91440" tIns="45720" rIns="91440" bIns="45720" numCol="1" rtlCol="0" anchor="t" anchorCtr="0" compatLnSpc="1">
            <a:prstTxWarp prst="textNoShape">
              <a:avLst/>
            </a:prstTxWarp>
            <a:noAutofit/>
          </a:bodyPr>
          <a:lstStyle/>
          <a:p>
            <a:pPr marL="342900" indent="-228600" fontAlgn="base">
              <a:lnSpc>
                <a:spcPct val="90000"/>
              </a:lnSpc>
              <a:spcBef>
                <a:spcPct val="20000"/>
              </a:spcBef>
              <a:spcAft>
                <a:spcPct val="0"/>
              </a:spcAft>
              <a:buFont typeface="Arial" panose="020B0604020202020204" pitchFamily="34" charset="0"/>
              <a:buChar char="•"/>
            </a:pPr>
            <a:r>
              <a:rPr lang="en-US" sz="1600" dirty="0"/>
              <a:t>As a Trainee Early Years Support Worker, the role is to support young children learning, development, and wellbeing. </a:t>
            </a:r>
          </a:p>
          <a:p>
            <a:pPr marL="342900" indent="-228600" fontAlgn="base">
              <a:lnSpc>
                <a:spcPct val="90000"/>
              </a:lnSpc>
              <a:spcBef>
                <a:spcPct val="20000"/>
              </a:spcBef>
              <a:spcAft>
                <a:spcPct val="0"/>
              </a:spcAft>
              <a:buFont typeface="Arial" panose="020B0604020202020204" pitchFamily="34" charset="0"/>
              <a:buChar char="•"/>
            </a:pPr>
            <a:endParaRPr lang="en-US" sz="1600" dirty="0"/>
          </a:p>
          <a:p>
            <a:pPr marL="342900" indent="-228600" fontAlgn="base">
              <a:lnSpc>
                <a:spcPct val="90000"/>
              </a:lnSpc>
              <a:spcBef>
                <a:spcPct val="20000"/>
              </a:spcBef>
              <a:spcAft>
                <a:spcPct val="0"/>
              </a:spcAft>
              <a:buFont typeface="Arial" panose="020B0604020202020204" pitchFamily="34" charset="0"/>
              <a:buChar char="•"/>
            </a:pPr>
            <a:r>
              <a:rPr lang="en-US" sz="1600" dirty="0"/>
              <a:t>In a Children’s Centre, responsibilities include supporting children aged 0–5 in their social, emotional, and developmental growth. </a:t>
            </a:r>
          </a:p>
          <a:p>
            <a:pPr marL="342900" indent="-228600" fontAlgn="base">
              <a:lnSpc>
                <a:spcPct val="90000"/>
              </a:lnSpc>
              <a:spcBef>
                <a:spcPct val="20000"/>
              </a:spcBef>
              <a:spcAft>
                <a:spcPct val="0"/>
              </a:spcAft>
              <a:buFont typeface="Arial" panose="020B0604020202020204" pitchFamily="34" charset="0"/>
              <a:buChar char="•"/>
            </a:pPr>
            <a:endParaRPr lang="en-US" sz="1600" dirty="0"/>
          </a:p>
          <a:p>
            <a:pPr marL="342900" indent="-228600" fontAlgn="base">
              <a:lnSpc>
                <a:spcPct val="90000"/>
              </a:lnSpc>
              <a:spcBef>
                <a:spcPct val="20000"/>
              </a:spcBef>
              <a:spcAft>
                <a:spcPct val="0"/>
              </a:spcAft>
              <a:buFont typeface="Arial" panose="020B0604020202020204" pitchFamily="34" charset="0"/>
              <a:buChar char="•"/>
            </a:pPr>
            <a:r>
              <a:rPr lang="en-US" sz="1600" dirty="0"/>
              <a:t>Assisting with activities that promote cognitive, physical, and social skills.</a:t>
            </a:r>
          </a:p>
          <a:p>
            <a:pPr marL="342900" indent="-228600" fontAlgn="base">
              <a:lnSpc>
                <a:spcPct val="90000"/>
              </a:lnSpc>
              <a:spcBef>
                <a:spcPct val="20000"/>
              </a:spcBef>
              <a:spcAft>
                <a:spcPct val="0"/>
              </a:spcAft>
              <a:buFont typeface="Arial" panose="020B0604020202020204" pitchFamily="34" charset="0"/>
              <a:buChar char="•"/>
            </a:pPr>
            <a:endParaRPr lang="en-US" sz="1600" dirty="0"/>
          </a:p>
          <a:p>
            <a:pPr marL="342900" indent="-228600" fontAlgn="base">
              <a:lnSpc>
                <a:spcPct val="90000"/>
              </a:lnSpc>
              <a:spcBef>
                <a:spcPct val="20000"/>
              </a:spcBef>
              <a:spcAft>
                <a:spcPct val="0"/>
              </a:spcAft>
              <a:buFont typeface="Arial" panose="020B0604020202020204" pitchFamily="34" charset="0"/>
              <a:buChar char="•"/>
            </a:pPr>
            <a:r>
              <a:rPr lang="en-US" sz="1600" dirty="0"/>
              <a:t>Provide emotional and physical care, ensuring children feel safe, secure, and valued, and promoting health and wellbeing</a:t>
            </a:r>
          </a:p>
        </p:txBody>
      </p:sp>
      <p:sp>
        <p:nvSpPr>
          <p:cNvPr id="3" name="Date Placeholder 2">
            <a:extLst>
              <a:ext uri="{FF2B5EF4-FFF2-40B4-BE49-F238E27FC236}">
                <a16:creationId xmlns:a16="http://schemas.microsoft.com/office/drawing/2014/main" id="{8CEB5AD1-F9BE-6ED7-E20B-0477BDA98138}"/>
              </a:ext>
            </a:extLst>
          </p:cNvPr>
          <p:cNvSpPr>
            <a:spLocks noGrp="1"/>
          </p:cNvSpPr>
          <p:nvPr>
            <p:ph type="dt" sz="half" idx="10"/>
          </p:nvPr>
        </p:nvSpPr>
        <p:spPr>
          <a:xfrm>
            <a:off x="9038322" y="5769864"/>
            <a:ext cx="2315477" cy="365125"/>
          </a:xfrm>
        </p:spPr>
        <p:txBody>
          <a:bodyPr vert="horz" lIns="91440" tIns="45720" rIns="91440" bIns="45720" rtlCol="0" anchor="ctr">
            <a:normAutofit/>
          </a:bodyPr>
          <a:lstStyle/>
          <a:p>
            <a:pPr algn="r">
              <a:spcAft>
                <a:spcPts val="600"/>
              </a:spcAft>
              <a:defRPr/>
            </a:pPr>
            <a:fld id="{E06BCFF4-E420-4403-B367-9F04E1A6AE05}" type="datetime1">
              <a:rPr lang="en-US" altLang="en-US" sz="1150">
                <a:solidFill>
                  <a:srgbClr val="FFFFFF"/>
                </a:solidFill>
              </a:rPr>
              <a:pPr algn="r">
                <a:spcAft>
                  <a:spcPts val="600"/>
                </a:spcAft>
                <a:defRPr/>
              </a:pPr>
              <a:t>7/13/2026</a:t>
            </a:fld>
            <a:endParaRPr lang="en-US" altLang="en-US" sz="1150">
              <a:solidFill>
                <a:srgbClr val="FFFFFF"/>
              </a:solidFill>
            </a:endParaRPr>
          </a:p>
        </p:txBody>
      </p:sp>
      <p:sp>
        <p:nvSpPr>
          <p:cNvPr id="4" name="Slide Number Placeholder 3">
            <a:extLst>
              <a:ext uri="{FF2B5EF4-FFF2-40B4-BE49-F238E27FC236}">
                <a16:creationId xmlns:a16="http://schemas.microsoft.com/office/drawing/2014/main" id="{B53B383A-E7D4-0304-68FE-5CCC6517F9F6}"/>
              </a:ext>
            </a:extLst>
          </p:cNvPr>
          <p:cNvSpPr>
            <a:spLocks noGrp="1"/>
          </p:cNvSpPr>
          <p:nvPr>
            <p:ph type="sldNum" sz="quarter" idx="12"/>
          </p:nvPr>
        </p:nvSpPr>
        <p:spPr>
          <a:xfrm>
            <a:off x="9683496" y="4892040"/>
            <a:ext cx="1673352" cy="1005840"/>
          </a:xfrm>
        </p:spPr>
        <p:txBody>
          <a:bodyPr vert="horz" lIns="91440" tIns="45720" rIns="91440" bIns="45720" numCol="1" rtlCol="0" anchor="ctr" anchorCtr="0" compatLnSpc="1">
            <a:prstTxWarp prst="textNoShape">
              <a:avLst/>
            </a:prstTxWarp>
            <a:normAutofit/>
          </a:bodyPr>
          <a:lstStyle/>
          <a:p>
            <a:pPr>
              <a:lnSpc>
                <a:spcPct val="90000"/>
              </a:lnSpc>
              <a:spcAft>
                <a:spcPts val="600"/>
              </a:spcAft>
              <a:defRPr/>
            </a:pPr>
            <a:fld id="{9AFBE18E-BDF0-4DBF-A61A-0D584281FA9C}" type="slidenum">
              <a:rPr lang="en-US" altLang="en-US" sz="6600">
                <a:solidFill>
                  <a:srgbClr val="FFFFFF"/>
                </a:solidFill>
              </a:rPr>
              <a:pPr>
                <a:lnSpc>
                  <a:spcPct val="90000"/>
                </a:lnSpc>
                <a:spcAft>
                  <a:spcPts val="600"/>
                </a:spcAft>
                <a:defRPr/>
              </a:pPr>
              <a:t>2</a:t>
            </a:fld>
            <a:endParaRPr lang="en-US" altLang="en-US" sz="6600">
              <a:solidFill>
                <a:srgbClr val="FFFFFF"/>
              </a:solidFill>
            </a:endParaRPr>
          </a:p>
        </p:txBody>
      </p:sp>
      <p:sp>
        <p:nvSpPr>
          <p:cNvPr id="7" name="TextBox 6">
            <a:extLst>
              <a:ext uri="{FF2B5EF4-FFF2-40B4-BE49-F238E27FC236}">
                <a16:creationId xmlns:a16="http://schemas.microsoft.com/office/drawing/2014/main" id="{13C41F3A-EACB-93AC-97B6-CBA9CB2D49B9}"/>
              </a:ext>
            </a:extLst>
          </p:cNvPr>
          <p:cNvSpPr txBox="1"/>
          <p:nvPr/>
        </p:nvSpPr>
        <p:spPr>
          <a:xfrm>
            <a:off x="2047332" y="5491359"/>
            <a:ext cx="2610010"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hlinkClick r:id="rId3" tooltip="https://researchoutreach.org/articles/learning-through-play-early-years-development/">
                  <a:extLst>
                    <a:ext uri="{A12FA001-AC4F-418D-AE19-62706E023703}">
                      <ahyp:hlinkClr xmlns:ahyp="http://schemas.microsoft.com/office/drawing/2018/hyperlinkcolor" val="tx"/>
                    </a:ext>
                  </a:extLst>
                </a:hlinkClick>
              </a:rPr>
              <a:t>This Photo</a:t>
            </a:r>
            <a:r>
              <a:rPr lang="en-GB" sz="700" dirty="0">
                <a:solidFill>
                  <a:srgbClr val="FFFFFF"/>
                </a:solidFill>
              </a:rPr>
              <a:t> by Unknown Author is licensed under </a:t>
            </a:r>
            <a:r>
              <a:rPr lang="en-GB" sz="700" dirty="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GB" sz="700" dirty="0">
              <a:solidFill>
                <a:srgbClr val="FFFFFF"/>
              </a:solidFill>
            </a:endParaRPr>
          </a:p>
        </p:txBody>
      </p:sp>
    </p:spTree>
    <p:extLst>
      <p:ext uri="{BB962C8B-B14F-4D97-AF65-F5344CB8AC3E}">
        <p14:creationId xmlns:p14="http://schemas.microsoft.com/office/powerpoint/2010/main" val="15313168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Graphic 34" descr="Crying Face with No Fill">
            <a:extLst>
              <a:ext uri="{FF2B5EF4-FFF2-40B4-BE49-F238E27FC236}">
                <a16:creationId xmlns:a16="http://schemas.microsoft.com/office/drawing/2014/main" id="{326ADCE9-6828-D196-2E24-82D01471EF2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21675" y="690054"/>
            <a:ext cx="5474323" cy="5474323"/>
          </a:xfrm>
          <a:prstGeom prst="rect">
            <a:avLst/>
          </a:prstGeom>
        </p:spPr>
      </p:pic>
      <p:sp>
        <p:nvSpPr>
          <p:cNvPr id="43" name="Right Triangle 42">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086A5A31-B10A-4793-84D4-D785959AE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201" y="623275"/>
            <a:ext cx="5141626"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4D46C963-B8F2-F469-FD0D-9F4CD7FF4B78}"/>
              </a:ext>
            </a:extLst>
          </p:cNvPr>
          <p:cNvSpPr>
            <a:spLocks noGrp="1"/>
          </p:cNvSpPr>
          <p:nvPr>
            <p:ph type="title"/>
          </p:nvPr>
        </p:nvSpPr>
        <p:spPr>
          <a:xfrm>
            <a:off x="6889833" y="1188637"/>
            <a:ext cx="4218138" cy="1597228"/>
          </a:xfrm>
        </p:spPr>
        <p:txBody>
          <a:bodyPr vert="horz" lIns="91440" tIns="45720" rIns="91440" bIns="45720" rtlCol="0" anchor="ctr">
            <a:normAutofit/>
          </a:bodyPr>
          <a:lstStyle/>
          <a:p>
            <a:r>
              <a:rPr lang="en-US" sz="3200" b="1" kern="1200" spc="300" dirty="0">
                <a:solidFill>
                  <a:schemeClr val="tx1"/>
                </a:solidFill>
                <a:latin typeface="Arial" panose="020B0604020202020204" pitchFamily="34" charset="0"/>
                <a:cs typeface="Arial" panose="020B0604020202020204" pitchFamily="34" charset="0"/>
              </a:rPr>
              <a:t>ISAAC’S CASE</a:t>
            </a:r>
          </a:p>
        </p:txBody>
      </p:sp>
      <p:sp>
        <p:nvSpPr>
          <p:cNvPr id="36" name="TextBox 35">
            <a:extLst>
              <a:ext uri="{FF2B5EF4-FFF2-40B4-BE49-F238E27FC236}">
                <a16:creationId xmlns:a16="http://schemas.microsoft.com/office/drawing/2014/main" id="{43B2A451-BAB6-06D3-995C-7BC9F658B82E}"/>
              </a:ext>
            </a:extLst>
          </p:cNvPr>
          <p:cNvSpPr txBox="1"/>
          <p:nvPr/>
        </p:nvSpPr>
        <p:spPr bwMode="auto">
          <a:xfrm>
            <a:off x="6889832" y="2998277"/>
            <a:ext cx="4114773" cy="3322623"/>
          </a:xfrm>
          <a:prstGeom prst="rect">
            <a:avLst/>
          </a:prstGeom>
        </p:spPr>
        <p:txBody>
          <a:bodyPr vert="horz" lIns="91440" tIns="45720" rIns="91440" bIns="45720" numCol="1" rtlCol="0" anchor="t" anchorCtr="0" compatLnSpc="1">
            <a:prstTxWarp prst="textNoShape">
              <a:avLst/>
            </a:prstTxWarp>
            <a:noAutofit/>
          </a:bodyPr>
          <a:lstStyle/>
          <a:p>
            <a:pPr marL="342900" indent="-228600" fontAlgn="base">
              <a:lnSpc>
                <a:spcPct val="90000"/>
              </a:lnSpc>
              <a:spcBef>
                <a:spcPct val="20000"/>
              </a:spcBef>
              <a:spcAft>
                <a:spcPct val="0"/>
              </a:spcAft>
              <a:buFont typeface="Arial" panose="020B0604020202020204" pitchFamily="34" charset="0"/>
              <a:buChar char="•"/>
            </a:pPr>
            <a:r>
              <a:rPr lang="en-US" dirty="0">
                <a:latin typeface="Arial" panose="020B0604020202020204" pitchFamily="34" charset="0"/>
                <a:cs typeface="Arial" panose="020B0604020202020204" pitchFamily="34" charset="0"/>
              </a:rPr>
              <a:t>Mum has post-natal depression</a:t>
            </a:r>
          </a:p>
          <a:p>
            <a:pPr marL="342900" indent="-228600" fontAlgn="base">
              <a:lnSpc>
                <a:spcPct val="90000"/>
              </a:lnSpc>
              <a:spcBef>
                <a:spcPct val="20000"/>
              </a:spcBef>
              <a:spcAft>
                <a:spcPct val="0"/>
              </a:spcAft>
              <a:buFont typeface="Arial" panose="020B0604020202020204" pitchFamily="34" charset="0"/>
              <a:buChar char="•"/>
            </a:pPr>
            <a:r>
              <a:rPr lang="en-US" dirty="0">
                <a:latin typeface="Arial" panose="020B0604020202020204" pitchFamily="34" charset="0"/>
                <a:cs typeface="Arial" panose="020B0604020202020204" pitchFamily="34" charset="0"/>
              </a:rPr>
              <a:t>Has had disordered childcare  setting over the past two years. </a:t>
            </a:r>
          </a:p>
          <a:p>
            <a:pPr marL="342900" indent="-228600" fontAlgn="base">
              <a:lnSpc>
                <a:spcPct val="90000"/>
              </a:lnSpc>
              <a:spcBef>
                <a:spcPct val="20000"/>
              </a:spcBef>
              <a:spcAft>
                <a:spcPct val="0"/>
              </a:spcAft>
              <a:buFont typeface="Arial" panose="020B0604020202020204" pitchFamily="34" charset="0"/>
              <a:buChar char="•"/>
            </a:pPr>
            <a:r>
              <a:rPr lang="en-GB" dirty="0"/>
              <a:t>He is quiet and tends to keep to himself, shows slower progress in developing language skills, and finds it difficult to take part in group activities.</a:t>
            </a:r>
          </a:p>
          <a:p>
            <a:pPr marL="342900" indent="-228600" fontAlgn="base">
              <a:lnSpc>
                <a:spcPct val="90000"/>
              </a:lnSpc>
              <a:spcBef>
                <a:spcPct val="20000"/>
              </a:spcBef>
              <a:spcAft>
                <a:spcPct val="0"/>
              </a:spcAft>
              <a:buFont typeface="Arial" panose="020B0604020202020204" pitchFamily="34" charset="0"/>
              <a:buChar char="•"/>
            </a:pPr>
            <a:r>
              <a:rPr lang="en-GB" dirty="0"/>
              <a:t>He struggles to settle to sleep and often seeks constant closeness or reassurances.</a:t>
            </a:r>
            <a:endParaRPr lang="en-US" dirty="0">
              <a:latin typeface="Arial" panose="020B0604020202020204" pitchFamily="34" charset="0"/>
              <a:cs typeface="Arial" panose="020B0604020202020204" pitchFamily="34" charset="0"/>
            </a:endParaRPr>
          </a:p>
        </p:txBody>
      </p:sp>
      <p:sp>
        <p:nvSpPr>
          <p:cNvPr id="3" name="Date Placeholder 2">
            <a:extLst>
              <a:ext uri="{FF2B5EF4-FFF2-40B4-BE49-F238E27FC236}">
                <a16:creationId xmlns:a16="http://schemas.microsoft.com/office/drawing/2014/main" id="{FAECFD2A-88A6-6275-02E9-E6B98AB3FCBF}"/>
              </a:ext>
            </a:extLst>
          </p:cNvPr>
          <p:cNvSpPr>
            <a:spLocks noGrp="1"/>
          </p:cNvSpPr>
          <p:nvPr>
            <p:ph type="dt" sz="half" idx="10"/>
          </p:nvPr>
        </p:nvSpPr>
        <p:spPr>
          <a:xfrm>
            <a:off x="8966030" y="5769864"/>
            <a:ext cx="2387770" cy="365125"/>
          </a:xfrm>
        </p:spPr>
        <p:txBody>
          <a:bodyPr vert="horz" lIns="91440" tIns="45720" rIns="91440" bIns="45720" rtlCol="0" anchor="ctr">
            <a:normAutofit/>
          </a:bodyPr>
          <a:lstStyle/>
          <a:p>
            <a:pPr algn="r">
              <a:spcAft>
                <a:spcPts val="600"/>
              </a:spcAft>
              <a:defRPr/>
            </a:pPr>
            <a:fld id="{E06BCFF4-E420-4403-B367-9F04E1A6AE05}" type="datetime1">
              <a:rPr lang="en-US" altLang="en-US" sz="1150">
                <a:solidFill>
                  <a:srgbClr val="FFFFFF"/>
                </a:solidFill>
              </a:rPr>
              <a:pPr algn="r">
                <a:spcAft>
                  <a:spcPts val="600"/>
                </a:spcAft>
                <a:defRPr/>
              </a:pPr>
              <a:t>7/13/2026</a:t>
            </a:fld>
            <a:endParaRPr lang="en-US" altLang="en-US" sz="1150">
              <a:solidFill>
                <a:srgbClr val="FFFFFF"/>
              </a:solidFill>
            </a:endParaRPr>
          </a:p>
        </p:txBody>
      </p:sp>
      <p:sp>
        <p:nvSpPr>
          <p:cNvPr id="4" name="Slide Number Placeholder 3">
            <a:extLst>
              <a:ext uri="{FF2B5EF4-FFF2-40B4-BE49-F238E27FC236}">
                <a16:creationId xmlns:a16="http://schemas.microsoft.com/office/drawing/2014/main" id="{937F9244-2FD6-67EF-AEB4-7F3CE2ACE489}"/>
              </a:ext>
            </a:extLst>
          </p:cNvPr>
          <p:cNvSpPr>
            <a:spLocks noGrp="1"/>
          </p:cNvSpPr>
          <p:nvPr>
            <p:ph type="sldNum" sz="quarter" idx="12"/>
          </p:nvPr>
        </p:nvSpPr>
        <p:spPr>
          <a:xfrm>
            <a:off x="9683496" y="4892040"/>
            <a:ext cx="1673352" cy="1005840"/>
          </a:xfrm>
        </p:spPr>
        <p:txBody>
          <a:bodyPr vert="horz" lIns="91440" tIns="45720" rIns="91440" bIns="45720" numCol="1" rtlCol="0" anchor="ctr" anchorCtr="0" compatLnSpc="1">
            <a:prstTxWarp prst="textNoShape">
              <a:avLst/>
            </a:prstTxWarp>
            <a:normAutofit/>
          </a:bodyPr>
          <a:lstStyle/>
          <a:p>
            <a:pPr>
              <a:lnSpc>
                <a:spcPct val="90000"/>
              </a:lnSpc>
              <a:spcAft>
                <a:spcPts val="600"/>
              </a:spcAft>
              <a:defRPr/>
            </a:pPr>
            <a:fld id="{9AFBE18E-BDF0-4DBF-A61A-0D584281FA9C}" type="slidenum">
              <a:rPr lang="en-US" altLang="en-US" sz="6600">
                <a:solidFill>
                  <a:srgbClr val="FFFFFF"/>
                </a:solidFill>
              </a:rPr>
              <a:pPr>
                <a:lnSpc>
                  <a:spcPct val="90000"/>
                </a:lnSpc>
                <a:spcAft>
                  <a:spcPts val="600"/>
                </a:spcAft>
                <a:defRPr/>
              </a:pPr>
              <a:t>3</a:t>
            </a:fld>
            <a:endParaRPr lang="en-US" altLang="en-US" sz="6600">
              <a:solidFill>
                <a:srgbClr val="FFFFFF"/>
              </a:solidFill>
            </a:endParaRPr>
          </a:p>
        </p:txBody>
      </p:sp>
      <p:sp>
        <p:nvSpPr>
          <p:cNvPr id="6" name="TextBox 5">
            <a:extLst>
              <a:ext uri="{FF2B5EF4-FFF2-40B4-BE49-F238E27FC236}">
                <a16:creationId xmlns:a16="http://schemas.microsoft.com/office/drawing/2014/main" id="{7C3B5DBB-A3A8-3457-7980-84AD2532D290}"/>
              </a:ext>
            </a:extLst>
          </p:cNvPr>
          <p:cNvSpPr txBox="1"/>
          <p:nvPr/>
        </p:nvSpPr>
        <p:spPr>
          <a:xfrm>
            <a:off x="5637276" y="2802636"/>
            <a:ext cx="914400" cy="914400"/>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3081668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5F956F7-1B70-AC1E-51FE-63A05FDBB07A}"/>
              </a:ext>
            </a:extLst>
          </p:cNvPr>
          <p:cNvSpPr txBox="1"/>
          <p:nvPr/>
        </p:nvSpPr>
        <p:spPr bwMode="auto">
          <a:xfrm>
            <a:off x="-124287" y="1"/>
            <a:ext cx="12316287" cy="1223797"/>
          </a:xfrm>
          <a:prstGeom prst="rect">
            <a:avLst/>
          </a:prstGeom>
          <a:solidFill>
            <a:schemeClr val="bg1"/>
          </a:solidFill>
        </p:spPr>
        <p:txBody>
          <a:bodyPr vert="horz" lIns="91440" tIns="45720" rIns="91440" bIns="45720" numCol="1" rtlCol="0" anchor="ctr" anchorCtr="0" compatLnSpc="1">
            <a:prstTxWarp prst="textNoShape">
              <a:avLst/>
            </a:prstTxWarp>
            <a:normAutofit/>
          </a:bodyPr>
          <a:lstStyle/>
          <a:p>
            <a:pPr algn="ctr" fontAlgn="base">
              <a:lnSpc>
                <a:spcPct val="90000"/>
              </a:lnSpc>
              <a:spcBef>
                <a:spcPct val="0"/>
              </a:spcBef>
              <a:spcAft>
                <a:spcPts val="600"/>
              </a:spcAft>
            </a:pPr>
            <a:r>
              <a:rPr lang="en-US" sz="3200" b="1" kern="1200" spc="-150" dirty="0">
                <a:solidFill>
                  <a:schemeClr val="tx1"/>
                </a:solidFill>
                <a:latin typeface="Arial" panose="020B0604020202020204" pitchFamily="34" charset="0"/>
                <a:ea typeface="+mj-ea"/>
                <a:cs typeface="Arial" panose="020B0604020202020204" pitchFamily="34" charset="0"/>
              </a:rPr>
              <a:t>VYGOTZSKY KEY THEORY OF DEVELOPMENT(Vygotsky, 1978)</a:t>
            </a:r>
          </a:p>
        </p:txBody>
      </p:sp>
      <p:pic>
        <p:nvPicPr>
          <p:cNvPr id="27" name="Picture 26" descr="The image depicts a teacher and a student in an educational setting, illustrating the process of scaffolding where the teacher assists the student in learning tasks, emphasizing the role of private speech, proximal development, and cultural tools in the learning process.&#10;&#10;AI-generated content may be incorrect.">
            <a:extLst>
              <a:ext uri="{FF2B5EF4-FFF2-40B4-BE49-F238E27FC236}">
                <a16:creationId xmlns:a16="http://schemas.microsoft.com/office/drawing/2014/main" id="{8E4A8FC3-FEE9-7A86-B231-34177D818A4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flipH="1">
            <a:off x="133163" y="1393794"/>
            <a:ext cx="4137083" cy="141689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style>
          <a:lnRef idx="2">
            <a:schemeClr val="dk1"/>
          </a:lnRef>
          <a:fillRef idx="1">
            <a:schemeClr val="lt1"/>
          </a:fillRef>
          <a:effectRef idx="0">
            <a:schemeClr val="dk1"/>
          </a:effectRef>
          <a:fontRef idx="minor">
            <a:schemeClr val="dk1"/>
          </a:fontRef>
        </p:style>
      </p:pic>
      <p:sp>
        <p:nvSpPr>
          <p:cNvPr id="25" name="TextBox 24">
            <a:extLst>
              <a:ext uri="{FF2B5EF4-FFF2-40B4-BE49-F238E27FC236}">
                <a16:creationId xmlns:a16="http://schemas.microsoft.com/office/drawing/2014/main" id="{C06ACC41-C80A-9D3A-C58A-B2BC7344E93B}"/>
              </a:ext>
            </a:extLst>
          </p:cNvPr>
          <p:cNvSpPr txBox="1"/>
          <p:nvPr/>
        </p:nvSpPr>
        <p:spPr bwMode="auto">
          <a:xfrm>
            <a:off x="4956048" y="1393796"/>
            <a:ext cx="7173808" cy="1416898"/>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vert="horz" lIns="91440" tIns="45720" rIns="91440" bIns="45720" numCol="1" rtlCol="0" anchorCtr="0" compatLnSpc="1">
            <a:prstTxWarp prst="textNoShape">
              <a:avLst/>
            </a:prstTxWarp>
            <a:normAutofit fontScale="77500" lnSpcReduction="20000"/>
          </a:bodyPr>
          <a:lstStyle/>
          <a:p>
            <a:pPr fontAlgn="base">
              <a:lnSpc>
                <a:spcPct val="150000"/>
              </a:lnSpc>
              <a:spcBef>
                <a:spcPct val="20000"/>
              </a:spcBef>
              <a:spcAft>
                <a:spcPct val="0"/>
              </a:spcAft>
            </a:pPr>
            <a:r>
              <a:rPr lang="en-US" sz="2100" dirty="0">
                <a:latin typeface="Arial" panose="020B0604020202020204" pitchFamily="34" charset="0"/>
                <a:cs typeface="Arial" panose="020B0604020202020204" pitchFamily="34" charset="0"/>
              </a:rPr>
              <a:t>VYGOTZSKY BELIEVED THAT CHILDREN LEARN AND DEVELOP MAINLY THROUGH SOCIAL INTERACTION. This means children grow by talking, watching, and working with others, especially adults or more skilled peers.</a:t>
            </a:r>
          </a:p>
          <a:p>
            <a:pPr indent="-228600" fontAlgn="base">
              <a:lnSpc>
                <a:spcPct val="90000"/>
              </a:lnSpc>
              <a:spcBef>
                <a:spcPct val="20000"/>
              </a:spcBef>
              <a:spcAft>
                <a:spcPct val="0"/>
              </a:spcAft>
              <a:buFont typeface="Arial" panose="020B0604020202020204" pitchFamily="34" charset="0"/>
              <a:buChar char="•"/>
            </a:pPr>
            <a:endParaRPr lang="en-US" dirty="0"/>
          </a:p>
          <a:p>
            <a:pPr indent="-228600" fontAlgn="base">
              <a:lnSpc>
                <a:spcPct val="90000"/>
              </a:lnSpc>
              <a:spcBef>
                <a:spcPct val="20000"/>
              </a:spcBef>
              <a:spcAft>
                <a:spcPct val="0"/>
              </a:spcAft>
              <a:buFont typeface="Arial" panose="020B0604020202020204" pitchFamily="34" charset="0"/>
              <a:buChar char="•"/>
            </a:pPr>
            <a:endParaRPr lang="en-US" dirty="0"/>
          </a:p>
          <a:p>
            <a:pPr indent="-228600" fontAlgn="base">
              <a:lnSpc>
                <a:spcPct val="90000"/>
              </a:lnSpc>
              <a:spcBef>
                <a:spcPct val="20000"/>
              </a:spcBef>
              <a:spcAft>
                <a:spcPct val="0"/>
              </a:spcAft>
              <a:buFont typeface="Arial" panose="020B0604020202020204" pitchFamily="34" charset="0"/>
              <a:buChar char="•"/>
            </a:pPr>
            <a:endParaRPr lang="en-US" dirty="0"/>
          </a:p>
          <a:p>
            <a:pPr indent="-228600" fontAlgn="base">
              <a:lnSpc>
                <a:spcPct val="90000"/>
              </a:lnSpc>
              <a:spcBef>
                <a:spcPct val="20000"/>
              </a:spcBef>
              <a:spcAft>
                <a:spcPct val="0"/>
              </a:spcAft>
              <a:buFont typeface="Arial" panose="020B0604020202020204" pitchFamily="34" charset="0"/>
              <a:buChar char="•"/>
            </a:pPr>
            <a:endParaRPr lang="en-US" dirty="0"/>
          </a:p>
        </p:txBody>
      </p:sp>
      <p:sp>
        <p:nvSpPr>
          <p:cNvPr id="2" name="Date Placeholder 1">
            <a:extLst>
              <a:ext uri="{FF2B5EF4-FFF2-40B4-BE49-F238E27FC236}">
                <a16:creationId xmlns:a16="http://schemas.microsoft.com/office/drawing/2014/main" id="{7E453063-E776-EBCE-FC96-23CAD1446186}"/>
              </a:ext>
            </a:extLst>
          </p:cNvPr>
          <p:cNvSpPr>
            <a:spLocks noGrp="1"/>
          </p:cNvSpPr>
          <p:nvPr>
            <p:ph type="dt" sz="half" idx="10"/>
          </p:nvPr>
        </p:nvSpPr>
        <p:spPr/>
        <p:txBody>
          <a:bodyPr vert="horz" lIns="91440" tIns="45720" rIns="91440" bIns="45720" rtlCol="0" anchor="ctr">
            <a:normAutofit/>
          </a:bodyPr>
          <a:lstStyle/>
          <a:p>
            <a:pPr>
              <a:spcAft>
                <a:spcPts val="600"/>
              </a:spcAft>
              <a:defRPr/>
            </a:pPr>
            <a:fld id="{EDB6C9C1-EE8D-4E81-8CC6-BB4A4C8E41AF}" type="datetime1">
              <a:rPr lang="en-US" altLang="en-US" smtClean="0">
                <a:solidFill>
                  <a:schemeClr val="tx1">
                    <a:tint val="75000"/>
                  </a:schemeClr>
                </a:solidFill>
              </a:rPr>
              <a:pPr>
                <a:spcAft>
                  <a:spcPts val="600"/>
                </a:spcAft>
                <a:defRPr/>
              </a:pPr>
              <a:t>7/13/2026</a:t>
            </a:fld>
            <a:endParaRPr lang="en-US" altLang="en-US">
              <a:solidFill>
                <a:schemeClr val="tx1">
                  <a:tint val="75000"/>
                </a:schemeClr>
              </a:solidFill>
            </a:endParaRPr>
          </a:p>
        </p:txBody>
      </p:sp>
      <p:sp>
        <p:nvSpPr>
          <p:cNvPr id="28" name="TextBox 27">
            <a:extLst>
              <a:ext uri="{FF2B5EF4-FFF2-40B4-BE49-F238E27FC236}">
                <a16:creationId xmlns:a16="http://schemas.microsoft.com/office/drawing/2014/main" id="{F52F9570-7332-E279-4402-E5A0633C2A28}"/>
              </a:ext>
            </a:extLst>
          </p:cNvPr>
          <p:cNvSpPr txBox="1"/>
          <p:nvPr/>
        </p:nvSpPr>
        <p:spPr>
          <a:xfrm>
            <a:off x="9759924" y="6657945"/>
            <a:ext cx="243207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learning-theories.org/doku.php?id=learning_theories:social_development_theory">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30" name="TextBox 29">
            <a:extLst>
              <a:ext uri="{FF2B5EF4-FFF2-40B4-BE49-F238E27FC236}">
                <a16:creationId xmlns:a16="http://schemas.microsoft.com/office/drawing/2014/main" id="{3345426E-2F07-8422-9EA6-D69B92E9A58E}"/>
              </a:ext>
            </a:extLst>
          </p:cNvPr>
          <p:cNvSpPr txBox="1"/>
          <p:nvPr/>
        </p:nvSpPr>
        <p:spPr>
          <a:xfrm>
            <a:off x="62144" y="4145872"/>
            <a:ext cx="4252404" cy="511375"/>
          </a:xfrm>
          <a:prstGeom prst="rect">
            <a:avLst/>
          </a:prstGeom>
          <a:noFill/>
        </p:spPr>
        <p:txBody>
          <a:bodyPr wrap="square" rtlCol="0">
            <a:spAutoFit/>
          </a:bodyPr>
          <a:lstStyle/>
          <a:p>
            <a:endParaRPr lang="en-GB" dirty="0"/>
          </a:p>
        </p:txBody>
      </p:sp>
      <p:pic>
        <p:nvPicPr>
          <p:cNvPr id="32" name="Picture 31" descr="B&#10;&#10;AI-generated content may be incorrect.">
            <a:extLst>
              <a:ext uri="{FF2B5EF4-FFF2-40B4-BE49-F238E27FC236}">
                <a16:creationId xmlns:a16="http://schemas.microsoft.com/office/drawing/2014/main" id="{3789AF37-AF49-D9E3-CED5-E4B785044A2A}"/>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62145" y="3258105"/>
            <a:ext cx="4208104" cy="1485915"/>
          </a:xfrm>
          <a:prstGeom prst="rect">
            <a:avLst/>
          </a:prstGeom>
          <a:ln>
            <a:solidFill>
              <a:schemeClr val="tx1"/>
            </a:solidFill>
          </a:ln>
        </p:spPr>
      </p:pic>
      <p:sp>
        <p:nvSpPr>
          <p:cNvPr id="34" name="TextBox 33">
            <a:extLst>
              <a:ext uri="{FF2B5EF4-FFF2-40B4-BE49-F238E27FC236}">
                <a16:creationId xmlns:a16="http://schemas.microsoft.com/office/drawing/2014/main" id="{909609F5-3391-4D2A-A40F-D52F3E77BDC6}"/>
              </a:ext>
            </a:extLst>
          </p:cNvPr>
          <p:cNvSpPr txBox="1"/>
          <p:nvPr/>
        </p:nvSpPr>
        <p:spPr>
          <a:xfrm>
            <a:off x="62145" y="5203172"/>
            <a:ext cx="4208104" cy="230832"/>
          </a:xfrm>
          <a:prstGeom prst="rect">
            <a:avLst/>
          </a:prstGeom>
          <a:noFill/>
        </p:spPr>
        <p:txBody>
          <a:bodyPr wrap="square" rtlCol="0">
            <a:spAutoFit/>
          </a:bodyPr>
          <a:lstStyle/>
          <a:p>
            <a:r>
              <a:rPr lang="en-GB" sz="900">
                <a:hlinkClick r:id="rId6" tooltip="https://ateneu.xtec.cat/wikiform/wikiexport/cmd/lle/fra1/modul_2/section_4"/>
              </a:rPr>
              <a:t>This Photo</a:t>
            </a:r>
            <a:r>
              <a:rPr lang="en-GB" sz="900"/>
              <a:t> by Unknown Author is licensed under </a:t>
            </a:r>
            <a:r>
              <a:rPr lang="en-GB" sz="900">
                <a:hlinkClick r:id="rId7" tooltip="https://creativecommons.org/licenses/by-nc-sa/3.0/"/>
              </a:rPr>
              <a:t>CC BY-SA-NC</a:t>
            </a:r>
            <a:endParaRPr lang="en-GB" sz="900"/>
          </a:p>
        </p:txBody>
      </p:sp>
      <p:sp>
        <p:nvSpPr>
          <p:cNvPr id="36" name="TextBox 35">
            <a:extLst>
              <a:ext uri="{FF2B5EF4-FFF2-40B4-BE49-F238E27FC236}">
                <a16:creationId xmlns:a16="http://schemas.microsoft.com/office/drawing/2014/main" id="{85595745-1058-8D84-DCE2-520B1C5E261C}"/>
              </a:ext>
            </a:extLst>
          </p:cNvPr>
          <p:cNvSpPr txBox="1"/>
          <p:nvPr/>
        </p:nvSpPr>
        <p:spPr>
          <a:xfrm>
            <a:off x="4956048" y="3429000"/>
            <a:ext cx="7005293" cy="872034"/>
          </a:xfrm>
          <a:prstGeom prst="rect">
            <a:avLst/>
          </a:prstGeom>
          <a:noFill/>
          <a:ln>
            <a:solidFill>
              <a:schemeClr val="tx1"/>
            </a:solidFill>
          </a:ln>
        </p:spPr>
        <p:txBody>
          <a:bodyPr wrap="square" rtlCol="0">
            <a:spAutoFit/>
          </a:bodyPr>
          <a:lstStyle/>
          <a:p>
            <a:pPr>
              <a:lnSpc>
                <a:spcPct val="150000"/>
              </a:lnSpc>
            </a:pPr>
            <a:r>
              <a:rPr lang="en-GB" dirty="0">
                <a:latin typeface="Arial" panose="020B0604020202020204" pitchFamily="34" charset="0"/>
                <a:cs typeface="Arial" panose="020B0604020202020204" pitchFamily="34" charset="0"/>
              </a:rPr>
              <a:t>ZPD-Zone of Proximal Development is the gap between what a child can do alone and what they can do with help(</a:t>
            </a:r>
            <a:r>
              <a:rPr lang="en-GB" dirty="0" err="1">
                <a:latin typeface="Arial" panose="020B0604020202020204" pitchFamily="34" charset="0"/>
                <a:cs typeface="Arial" panose="020B0604020202020204" pitchFamily="34" charset="0"/>
              </a:rPr>
              <a:t>Mcleod</a:t>
            </a:r>
            <a:r>
              <a:rPr lang="en-GB" dirty="0">
                <a:latin typeface="Arial" panose="020B0604020202020204" pitchFamily="34" charset="0"/>
                <a:cs typeface="Arial" panose="020B0604020202020204" pitchFamily="34" charset="0"/>
              </a:rPr>
              <a:t>, 2024)</a:t>
            </a:r>
          </a:p>
        </p:txBody>
      </p:sp>
      <p:pic>
        <p:nvPicPr>
          <p:cNvPr id="41" name="Picture 40" descr="The diagram illustrates a conceptual framework where learners initially require assistance to perform tasks, but with time and practice, they can achieve proficiency independently.&#10;&#10;AI-generated content may be incorrect.">
            <a:extLst>
              <a:ext uri="{FF2B5EF4-FFF2-40B4-BE49-F238E27FC236}">
                <a16:creationId xmlns:a16="http://schemas.microsoft.com/office/drawing/2014/main" id="{8B5D496A-1ABF-49B5-628A-D9296AF93096}"/>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42168" y="5464206"/>
            <a:ext cx="4272380" cy="1092025"/>
          </a:xfrm>
          <a:prstGeom prst="rect">
            <a:avLst/>
          </a:prstGeom>
          <a:ln>
            <a:solidFill>
              <a:schemeClr val="tx1"/>
            </a:solidFill>
          </a:ln>
        </p:spPr>
      </p:pic>
      <p:sp>
        <p:nvSpPr>
          <p:cNvPr id="42" name="TextBox 41">
            <a:extLst>
              <a:ext uri="{FF2B5EF4-FFF2-40B4-BE49-F238E27FC236}">
                <a16:creationId xmlns:a16="http://schemas.microsoft.com/office/drawing/2014/main" id="{FF485A6B-0CD3-1DD6-8926-932D037329CD}"/>
              </a:ext>
            </a:extLst>
          </p:cNvPr>
          <p:cNvSpPr txBox="1"/>
          <p:nvPr/>
        </p:nvSpPr>
        <p:spPr>
          <a:xfrm>
            <a:off x="356489" y="6894452"/>
            <a:ext cx="5112157" cy="230832"/>
          </a:xfrm>
          <a:prstGeom prst="rect">
            <a:avLst/>
          </a:prstGeom>
          <a:noFill/>
        </p:spPr>
        <p:txBody>
          <a:bodyPr wrap="square" rtlCol="0">
            <a:spAutoFit/>
          </a:bodyPr>
          <a:lstStyle/>
          <a:p>
            <a:r>
              <a:rPr lang="en-GB" sz="900">
                <a:hlinkClick r:id="rId9" tooltip="https://iopn.library.illinois.edu/pressbooks/instructioninlibraries/chapter/learning-theories-understanding-how-people-learn/"/>
              </a:rPr>
              <a:t>This Photo</a:t>
            </a:r>
            <a:r>
              <a:rPr lang="en-GB" sz="900"/>
              <a:t> by Unknown Author is licensed under </a:t>
            </a:r>
            <a:r>
              <a:rPr lang="en-GB" sz="900">
                <a:hlinkClick r:id="rId10" tooltip="https://creativecommons.org/licenses/by-nc-nd/3.0/"/>
              </a:rPr>
              <a:t>CC BY-NC-ND</a:t>
            </a:r>
            <a:endParaRPr lang="en-GB" sz="900"/>
          </a:p>
        </p:txBody>
      </p:sp>
      <p:sp>
        <p:nvSpPr>
          <p:cNvPr id="43" name="TextBox 42">
            <a:extLst>
              <a:ext uri="{FF2B5EF4-FFF2-40B4-BE49-F238E27FC236}">
                <a16:creationId xmlns:a16="http://schemas.microsoft.com/office/drawing/2014/main" id="{4092ABE5-89EB-1DE0-7311-9D9405C93AB7}"/>
              </a:ext>
            </a:extLst>
          </p:cNvPr>
          <p:cNvSpPr txBox="1"/>
          <p:nvPr/>
        </p:nvSpPr>
        <p:spPr>
          <a:xfrm>
            <a:off x="4956048" y="4919340"/>
            <a:ext cx="7173808" cy="1287532"/>
          </a:xfrm>
          <a:prstGeom prst="rect">
            <a:avLst/>
          </a:prstGeom>
          <a:noFill/>
          <a:ln>
            <a:solidFill>
              <a:schemeClr val="tx1"/>
            </a:solidFill>
          </a:ln>
        </p:spPr>
        <p:txBody>
          <a:bodyPr wrap="square" rtlCol="0">
            <a:spAutoFit/>
          </a:bodyPr>
          <a:lstStyle/>
          <a:p>
            <a:pPr>
              <a:lnSpc>
                <a:spcPct val="150000"/>
              </a:lnSpc>
            </a:pPr>
            <a:r>
              <a:rPr lang="en-GB" dirty="0">
                <a:latin typeface="Arial" panose="020B0604020202020204" pitchFamily="34" charset="0"/>
                <a:cs typeface="Arial" panose="020B0604020202020204" pitchFamily="34" charset="0"/>
              </a:rPr>
              <a:t>MKO ( More Knowledge Other)-children develop because people around them teach, guide, and support them. Social interaction builds thinking skills.</a:t>
            </a:r>
          </a:p>
        </p:txBody>
      </p:sp>
    </p:spTree>
    <p:extLst>
      <p:ext uri="{BB962C8B-B14F-4D97-AF65-F5344CB8AC3E}">
        <p14:creationId xmlns:p14="http://schemas.microsoft.com/office/powerpoint/2010/main" val="3480901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8">
            <a:extLst>
              <a:ext uri="{FF2B5EF4-FFF2-40B4-BE49-F238E27FC236}">
                <a16:creationId xmlns:a16="http://schemas.microsoft.com/office/drawing/2014/main" id="{7262C87B-205C-4719-AC60-AF13E94F1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322626"/>
            <a:ext cx="5772560" cy="6212748"/>
          </a:xfrm>
          <a:custGeom>
            <a:avLst/>
            <a:gdLst>
              <a:gd name="connsiteX0" fmla="*/ 0 w 5772560"/>
              <a:gd name="connsiteY0" fmla="*/ 0 h 6212748"/>
              <a:gd name="connsiteX1" fmla="*/ 1448661 w 5772560"/>
              <a:gd name="connsiteY1" fmla="*/ 0 h 6212748"/>
              <a:gd name="connsiteX2" fmla="*/ 1940557 w 5772560"/>
              <a:gd name="connsiteY2" fmla="*/ 0 h 6212748"/>
              <a:gd name="connsiteX3" fmla="*/ 5772560 w 5772560"/>
              <a:gd name="connsiteY3" fmla="*/ 0 h 6212748"/>
              <a:gd name="connsiteX4" fmla="*/ 5772560 w 5772560"/>
              <a:gd name="connsiteY4" fmla="*/ 2864954 h 6212748"/>
              <a:gd name="connsiteX5" fmla="*/ 2329115 w 5772560"/>
              <a:gd name="connsiteY5" fmla="*/ 6212748 h 6212748"/>
              <a:gd name="connsiteX6" fmla="*/ 1940557 w 5772560"/>
              <a:gd name="connsiteY6" fmla="*/ 6212748 h 6212748"/>
              <a:gd name="connsiteX7" fmla="*/ 1448661 w 5772560"/>
              <a:gd name="connsiteY7" fmla="*/ 6212748 h 6212748"/>
              <a:gd name="connsiteX8" fmla="*/ 0 w 5772560"/>
              <a:gd name="connsiteY8" fmla="*/ 6212748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72560" h="6212748">
                <a:moveTo>
                  <a:pt x="0" y="0"/>
                </a:moveTo>
                <a:lnTo>
                  <a:pt x="1448661" y="0"/>
                </a:lnTo>
                <a:lnTo>
                  <a:pt x="1940557" y="0"/>
                </a:lnTo>
                <a:lnTo>
                  <a:pt x="5772560" y="0"/>
                </a:lnTo>
                <a:lnTo>
                  <a:pt x="5772560" y="2864954"/>
                </a:lnTo>
                <a:lnTo>
                  <a:pt x="2329115" y="6212748"/>
                </a:lnTo>
                <a:lnTo>
                  <a:pt x="1940557" y="6212748"/>
                </a:lnTo>
                <a:lnTo>
                  <a:pt x="1448661"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ight Triangle 2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664D209-2FC7-FEC8-1362-258FE113B032}"/>
              </a:ext>
            </a:extLst>
          </p:cNvPr>
          <p:cNvSpPr txBox="1"/>
          <p:nvPr/>
        </p:nvSpPr>
        <p:spPr bwMode="auto">
          <a:xfrm>
            <a:off x="6561246" y="723011"/>
            <a:ext cx="4546725" cy="1585416"/>
          </a:xfrm>
          <a:prstGeom prst="rect">
            <a:avLst/>
          </a:prstGeom>
        </p:spPr>
        <p:txBody>
          <a:bodyPr vert="horz" lIns="91440" tIns="45720" rIns="91440" bIns="45720" numCol="1" rtlCol="0" anchor="ctr" anchorCtr="0" compatLnSpc="1">
            <a:prstTxWarp prst="textNoShape">
              <a:avLst/>
            </a:prstTxWarp>
            <a:normAutofit/>
          </a:bodyPr>
          <a:lstStyle/>
          <a:p>
            <a:pPr fontAlgn="base">
              <a:lnSpc>
                <a:spcPct val="90000"/>
              </a:lnSpc>
              <a:spcBef>
                <a:spcPct val="0"/>
              </a:spcBef>
              <a:spcAft>
                <a:spcPts val="600"/>
              </a:spcAft>
            </a:pPr>
            <a:r>
              <a:rPr lang="en-US" sz="3200" b="1" kern="1200" dirty="0">
                <a:solidFill>
                  <a:schemeClr val="tx1"/>
                </a:solidFill>
                <a:latin typeface="Arial" panose="020B0604020202020204" pitchFamily="34" charset="0"/>
                <a:ea typeface="+mj-ea"/>
                <a:cs typeface="Arial" panose="020B0604020202020204" pitchFamily="34" charset="0"/>
              </a:rPr>
              <a:t>Why this theory relates to  Isaac’s situation</a:t>
            </a:r>
          </a:p>
        </p:txBody>
      </p:sp>
      <p:pic>
        <p:nvPicPr>
          <p:cNvPr id="12" name="Graphic 11" descr="Connected">
            <a:extLst>
              <a:ext uri="{FF2B5EF4-FFF2-40B4-BE49-F238E27FC236}">
                <a16:creationId xmlns:a16="http://schemas.microsoft.com/office/drawing/2014/main" id="{124FA289-36E6-814B-D4AC-DBBE96F2C6E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285240" y="1336782"/>
            <a:ext cx="4164244" cy="4164244"/>
          </a:xfrm>
          <a:prstGeom prst="rect">
            <a:avLst/>
          </a:prstGeom>
        </p:spPr>
      </p:pic>
      <p:sp>
        <p:nvSpPr>
          <p:cNvPr id="5" name="TextBox 4">
            <a:extLst>
              <a:ext uri="{FF2B5EF4-FFF2-40B4-BE49-F238E27FC236}">
                <a16:creationId xmlns:a16="http://schemas.microsoft.com/office/drawing/2014/main" id="{20E5A473-0F6C-030C-4C82-04527770DE69}"/>
              </a:ext>
            </a:extLst>
          </p:cNvPr>
          <p:cNvSpPr txBox="1"/>
          <p:nvPr/>
        </p:nvSpPr>
        <p:spPr bwMode="auto">
          <a:xfrm>
            <a:off x="5772558" y="2408163"/>
            <a:ext cx="5581242" cy="4691351"/>
          </a:xfrm>
          <a:prstGeom prst="rect">
            <a:avLst/>
          </a:prstGeom>
        </p:spPr>
        <p:txBody>
          <a:bodyPr vert="horz" lIns="91440" tIns="45720" rIns="91440" bIns="45720" numCol="1" rtlCol="0" anchor="t" anchorCtr="0" compatLnSpc="1">
            <a:prstTxWarp prst="textNoShape">
              <a:avLst/>
            </a:prstTxWarp>
            <a:noAutofit/>
          </a:bodyPr>
          <a:lstStyle/>
          <a:p>
            <a:pPr marL="342900" indent="-228600" fontAlgn="base">
              <a:lnSpc>
                <a:spcPct val="150000"/>
              </a:lnSpc>
              <a:spcBef>
                <a:spcPct val="20000"/>
              </a:spcBef>
              <a:spcAft>
                <a:spcPct val="0"/>
              </a:spcAft>
              <a:buFont typeface="Arial" panose="020B0604020202020204" pitchFamily="34" charset="0"/>
              <a:buChar char="•"/>
            </a:pPr>
            <a:r>
              <a:rPr lang="en-US" dirty="0">
                <a:latin typeface="Arial" panose="020B0604020202020204" pitchFamily="34" charset="0"/>
                <a:cs typeface="Arial" panose="020B0604020202020204" pitchFamily="34" charset="0"/>
              </a:rPr>
              <a:t>Isaac’s learning is affected by his Zone of Proximal Development (ZPD), which means a difference between what he can do alone and with help from others. Isaac’s emotional reactions like getting upset, pulling away, or becoming clingy and his delay in language make it hard for adults to see what he can really do. This means they might not give the right level of help at the right time. </a:t>
            </a:r>
          </a:p>
        </p:txBody>
      </p:sp>
      <p:sp>
        <p:nvSpPr>
          <p:cNvPr id="2" name="Date Placeholder 1">
            <a:extLst>
              <a:ext uri="{FF2B5EF4-FFF2-40B4-BE49-F238E27FC236}">
                <a16:creationId xmlns:a16="http://schemas.microsoft.com/office/drawing/2014/main" id="{ACA9B368-AF0C-D048-2D78-2D6577834BD7}"/>
              </a:ext>
            </a:extLst>
          </p:cNvPr>
          <p:cNvSpPr>
            <a:spLocks noGrp="1"/>
          </p:cNvSpPr>
          <p:nvPr>
            <p:ph type="dt" sz="half" idx="10"/>
          </p:nvPr>
        </p:nvSpPr>
        <p:spPr>
          <a:xfrm>
            <a:off x="9008988" y="5769864"/>
            <a:ext cx="2344812" cy="365125"/>
          </a:xfrm>
        </p:spPr>
        <p:txBody>
          <a:bodyPr vert="horz" lIns="91440" tIns="45720" rIns="91440" bIns="45720" rtlCol="0" anchor="ctr">
            <a:normAutofit/>
          </a:bodyPr>
          <a:lstStyle/>
          <a:p>
            <a:pPr algn="r">
              <a:spcAft>
                <a:spcPts val="600"/>
              </a:spcAft>
              <a:defRPr/>
            </a:pPr>
            <a:fld id="{EDB6C9C1-EE8D-4E81-8CC6-BB4A4C8E41AF}" type="datetime1">
              <a:rPr lang="en-US" altLang="en-US" sz="1150">
                <a:solidFill>
                  <a:srgbClr val="FFFFFF"/>
                </a:solidFill>
              </a:rPr>
              <a:pPr algn="r">
                <a:spcAft>
                  <a:spcPts val="600"/>
                </a:spcAft>
                <a:defRPr/>
              </a:pPr>
              <a:t>7/13/2026</a:t>
            </a:fld>
            <a:endParaRPr lang="en-US" altLang="en-US" sz="1150">
              <a:solidFill>
                <a:srgbClr val="FFFFFF"/>
              </a:solidFill>
            </a:endParaRPr>
          </a:p>
        </p:txBody>
      </p:sp>
      <p:sp>
        <p:nvSpPr>
          <p:cNvPr id="3" name="Slide Number Placeholder 2">
            <a:extLst>
              <a:ext uri="{FF2B5EF4-FFF2-40B4-BE49-F238E27FC236}">
                <a16:creationId xmlns:a16="http://schemas.microsoft.com/office/drawing/2014/main" id="{DE185C79-0182-FC2F-50DD-3F1D537A7AFD}"/>
              </a:ext>
            </a:extLst>
          </p:cNvPr>
          <p:cNvSpPr>
            <a:spLocks noGrp="1"/>
          </p:cNvSpPr>
          <p:nvPr>
            <p:ph type="sldNum" sz="quarter" idx="12"/>
          </p:nvPr>
        </p:nvSpPr>
        <p:spPr>
          <a:xfrm>
            <a:off x="9683496" y="4892040"/>
            <a:ext cx="1673352" cy="1005840"/>
          </a:xfrm>
        </p:spPr>
        <p:txBody>
          <a:bodyPr vert="horz" lIns="91440" tIns="45720" rIns="91440" bIns="45720" numCol="1" rtlCol="0" anchor="ctr" anchorCtr="0" compatLnSpc="1">
            <a:prstTxWarp prst="textNoShape">
              <a:avLst/>
            </a:prstTxWarp>
            <a:normAutofit/>
          </a:bodyPr>
          <a:lstStyle/>
          <a:p>
            <a:pPr>
              <a:lnSpc>
                <a:spcPct val="90000"/>
              </a:lnSpc>
              <a:spcAft>
                <a:spcPts val="600"/>
              </a:spcAft>
              <a:defRPr/>
            </a:pPr>
            <a:fld id="{C1261938-9E42-416F-8D59-4CC0B9739539}" type="slidenum">
              <a:rPr lang="en-US" altLang="en-US" sz="6600">
                <a:solidFill>
                  <a:srgbClr val="FFFFFF"/>
                </a:solidFill>
              </a:rPr>
              <a:pPr>
                <a:lnSpc>
                  <a:spcPct val="90000"/>
                </a:lnSpc>
                <a:spcAft>
                  <a:spcPts val="600"/>
                </a:spcAft>
                <a:defRPr/>
              </a:pPr>
              <a:t>5</a:t>
            </a:fld>
            <a:endParaRPr lang="en-US" altLang="en-US" sz="6600">
              <a:solidFill>
                <a:srgbClr val="FFFFFF"/>
              </a:solidFill>
            </a:endParaRPr>
          </a:p>
        </p:txBody>
      </p:sp>
    </p:spTree>
    <p:extLst>
      <p:ext uri="{BB962C8B-B14F-4D97-AF65-F5344CB8AC3E}">
        <p14:creationId xmlns:p14="http://schemas.microsoft.com/office/powerpoint/2010/main" val="3876457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8E6090E-B4FD-14C4-CACC-F039B2BA7398}"/>
              </a:ext>
            </a:extLst>
          </p:cNvPr>
          <p:cNvSpPr txBox="1"/>
          <p:nvPr/>
        </p:nvSpPr>
        <p:spPr>
          <a:xfrm>
            <a:off x="1188069" y="381935"/>
            <a:ext cx="9356106" cy="1200329"/>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200" b="1" kern="1200" dirty="0">
                <a:solidFill>
                  <a:schemeClr val="tx1"/>
                </a:solidFill>
                <a:latin typeface="Arial" panose="020B0604020202020204" pitchFamily="34" charset="0"/>
                <a:ea typeface="+mj-ea"/>
                <a:cs typeface="Arial" panose="020B0604020202020204" pitchFamily="34" charset="0"/>
              </a:rPr>
              <a:t>STRATEGIES AND INTERVENTIONS TO HELP ISAAC</a:t>
            </a:r>
          </a:p>
        </p:txBody>
      </p:sp>
      <p:sp>
        <p:nvSpPr>
          <p:cNvPr id="2" name="Date Placeholder 1">
            <a:extLst>
              <a:ext uri="{FF2B5EF4-FFF2-40B4-BE49-F238E27FC236}">
                <a16:creationId xmlns:a16="http://schemas.microsoft.com/office/drawing/2014/main" id="{2B0166BC-FD8E-2755-6EAE-C52E776D51EE}"/>
              </a:ext>
            </a:extLst>
          </p:cNvPr>
          <p:cNvSpPr>
            <a:spLocks noGrp="1"/>
          </p:cNvSpPr>
          <p:nvPr>
            <p:ph type="dt" sz="half" idx="10"/>
          </p:nvPr>
        </p:nvSpPr>
        <p:spPr/>
        <p:txBody>
          <a:bodyPr vert="horz" lIns="91440" tIns="45720" rIns="91440" bIns="45720" rtlCol="0" anchor="ctr">
            <a:normAutofit/>
          </a:bodyPr>
          <a:lstStyle/>
          <a:p>
            <a:pPr>
              <a:spcAft>
                <a:spcPts val="600"/>
              </a:spcAft>
              <a:defRPr/>
            </a:pPr>
            <a:fld id="{EDB6C9C1-EE8D-4E81-8CC6-BB4A4C8E41AF}" type="datetime1">
              <a:rPr lang="en-US" altLang="en-US">
                <a:solidFill>
                  <a:schemeClr val="tx1">
                    <a:alpha val="60000"/>
                  </a:schemeClr>
                </a:solidFill>
              </a:rPr>
              <a:pPr>
                <a:spcAft>
                  <a:spcPts val="600"/>
                </a:spcAft>
                <a:defRPr/>
              </a:pPr>
              <a:t>7/13/2026</a:t>
            </a:fld>
            <a:endParaRPr lang="en-US" altLang="en-US">
              <a:solidFill>
                <a:schemeClr val="tx1">
                  <a:alpha val="60000"/>
                </a:schemeClr>
              </a:solidFill>
            </a:endParaRPr>
          </a:p>
        </p:txBody>
      </p:sp>
      <p:sp>
        <p:nvSpPr>
          <p:cNvPr id="3" name="Slide Number Placeholder 2">
            <a:extLst>
              <a:ext uri="{FF2B5EF4-FFF2-40B4-BE49-F238E27FC236}">
                <a16:creationId xmlns:a16="http://schemas.microsoft.com/office/drawing/2014/main" id="{EDE79CC0-D228-D578-F739-E1F7BF80520C}"/>
              </a:ext>
            </a:extLst>
          </p:cNvPr>
          <p:cNvSpPr>
            <a:spLocks noGrp="1"/>
          </p:cNvSpPr>
          <p:nvPr>
            <p:ph type="sldNum" sz="quarter" idx="12"/>
          </p:nvPr>
        </p:nvSpPr>
        <p:spPr/>
        <p:txBody>
          <a:bodyPr vert="horz" lIns="91440" tIns="45720" rIns="91440" bIns="45720" rtlCol="0" anchor="ctr">
            <a:normAutofit/>
          </a:bodyPr>
          <a:lstStyle/>
          <a:p>
            <a:pPr>
              <a:spcAft>
                <a:spcPts val="600"/>
              </a:spcAft>
              <a:defRPr/>
            </a:pPr>
            <a:r>
              <a:rPr lang="en-US" altLang="en-US" dirty="0">
                <a:solidFill>
                  <a:schemeClr val="tx1">
                    <a:alpha val="60000"/>
                  </a:schemeClr>
                </a:solidFill>
              </a:rPr>
              <a:t>PUBLIC HEALTH UK,2020).</a:t>
            </a:r>
          </a:p>
        </p:txBody>
      </p:sp>
      <p:graphicFrame>
        <p:nvGraphicFramePr>
          <p:cNvPr id="7" name="TextBox 4">
            <a:extLst>
              <a:ext uri="{FF2B5EF4-FFF2-40B4-BE49-F238E27FC236}">
                <a16:creationId xmlns:a16="http://schemas.microsoft.com/office/drawing/2014/main" id="{34C0A1CB-4EA4-E01E-8D1A-48303093333F}"/>
              </a:ext>
            </a:extLst>
          </p:cNvPr>
          <p:cNvGraphicFramePr/>
          <p:nvPr>
            <p:extLst>
              <p:ext uri="{D42A27DB-BD31-4B8C-83A1-F6EECF244321}">
                <p14:modId xmlns:p14="http://schemas.microsoft.com/office/powerpoint/2010/main" val="1740990647"/>
              </p:ext>
            </p:extLst>
          </p:nvPr>
        </p:nvGraphicFramePr>
        <p:xfrm>
          <a:off x="1188062" y="1825625"/>
          <a:ext cx="9356107" cy="4394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6415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ight Triangle 35">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BFAAC93-9C1B-F297-8AD3-FC5D6F0B7CA0}"/>
              </a:ext>
            </a:extLst>
          </p:cNvPr>
          <p:cNvSpPr txBox="1"/>
          <p:nvPr/>
        </p:nvSpPr>
        <p:spPr>
          <a:xfrm>
            <a:off x="1873189" y="623275"/>
            <a:ext cx="8349452" cy="2165541"/>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200" b="1" kern="1200" dirty="0">
                <a:solidFill>
                  <a:schemeClr val="tx1"/>
                </a:solidFill>
                <a:latin typeface="Arial" panose="020B0604020202020204" pitchFamily="34" charset="0"/>
                <a:ea typeface="+mj-ea"/>
                <a:cs typeface="Arial" panose="020B0604020202020204" pitchFamily="34" charset="0"/>
              </a:rPr>
              <a:t>BIOLOGICAL AND ENVIRONMENTAL FACTORS</a:t>
            </a:r>
          </a:p>
          <a:p>
            <a:pPr>
              <a:lnSpc>
                <a:spcPct val="90000"/>
              </a:lnSpc>
              <a:spcBef>
                <a:spcPct val="0"/>
              </a:spcBef>
              <a:spcAft>
                <a:spcPts val="600"/>
              </a:spcAft>
            </a:pPr>
            <a:endParaRPr lang="en-US" sz="5000" b="1" kern="1200" dirty="0">
              <a:solidFill>
                <a:schemeClr val="tx1"/>
              </a:solidFill>
              <a:latin typeface="+mj-lt"/>
              <a:ea typeface="+mj-ea"/>
              <a:cs typeface="+mj-cs"/>
            </a:endParaRPr>
          </a:p>
        </p:txBody>
      </p:sp>
      <p:sp>
        <p:nvSpPr>
          <p:cNvPr id="38" name="TextBox 37">
            <a:extLst>
              <a:ext uri="{FF2B5EF4-FFF2-40B4-BE49-F238E27FC236}">
                <a16:creationId xmlns:a16="http://schemas.microsoft.com/office/drawing/2014/main" id="{15D02966-CFF5-08B9-CE5C-228E808ED3AD}"/>
              </a:ext>
            </a:extLst>
          </p:cNvPr>
          <p:cNvSpPr txBox="1"/>
          <p:nvPr/>
        </p:nvSpPr>
        <p:spPr>
          <a:xfrm>
            <a:off x="1228016" y="2156605"/>
            <a:ext cx="8635075" cy="396807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600" b="1" dirty="0">
                <a:latin typeface="Arial" panose="020B0604020202020204" pitchFamily="34" charset="0"/>
                <a:cs typeface="Arial" panose="020B0604020202020204" pitchFamily="34" charset="0"/>
              </a:rPr>
              <a:t>Nature (biological factors) in Isaac’s development</a:t>
            </a:r>
            <a:r>
              <a:rPr lang="en-US" sz="1600" dirty="0">
                <a:latin typeface="Arial" panose="020B0604020202020204" pitchFamily="34" charset="0"/>
                <a:cs typeface="Arial" panose="020B0604020202020204" pitchFamily="34" charset="0"/>
              </a:rPr>
              <a:t>:</a:t>
            </a:r>
          </a:p>
          <a:p>
            <a:pPr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400050" indent="-228600">
              <a:lnSpc>
                <a:spcPct val="90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Isaac’s age determines his cognitive readiness for certain tasks.</a:t>
            </a:r>
          </a:p>
          <a:p>
            <a:pPr marL="400050" indent="-228600">
              <a:lnSpc>
                <a:spcPct val="90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His biological attention span may limit how long he can stay focused.</a:t>
            </a:r>
          </a:p>
          <a:p>
            <a:pPr marL="400050" indent="-228600">
              <a:lnSpc>
                <a:spcPct val="90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Any developmental delays or strengths influence his ZPD.</a:t>
            </a:r>
          </a:p>
          <a:p>
            <a:pPr marL="400050" indent="-228600">
              <a:lnSpc>
                <a:spcPct val="90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His sensory or motor abilities affect how he engages with learning tasks.</a:t>
            </a:r>
          </a:p>
          <a:p>
            <a:pPr marL="342900"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r>
              <a:rPr lang="en-US" sz="1600" b="1" dirty="0">
                <a:latin typeface="Arial" panose="020B0604020202020204" pitchFamily="34" charset="0"/>
                <a:cs typeface="Arial" panose="020B0604020202020204" pitchFamily="34" charset="0"/>
              </a:rPr>
              <a:t>Nurture (social/cultural factors) in Isaac’s development:</a:t>
            </a:r>
          </a:p>
          <a:p>
            <a:pPr indent="-228600">
              <a:lnSpc>
                <a:spcPct val="90000"/>
              </a:lnSpc>
              <a:spcAft>
                <a:spcPts val="600"/>
              </a:spcAft>
              <a:buFont typeface="Arial" panose="020B0604020202020204" pitchFamily="34" charset="0"/>
              <a:buChar char="•"/>
            </a:pPr>
            <a:endParaRPr lang="en-US" sz="1600" b="1" dirty="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Scaffolding supports him until he can perform tasks independently.</a:t>
            </a:r>
          </a:p>
          <a:p>
            <a:pPr marL="285750" indent="-228600">
              <a:lnSpc>
                <a:spcPct val="90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Isaac’s teacher or parent acts as the MKO, guiding him tasks he cannot do alone.</a:t>
            </a:r>
          </a:p>
          <a:p>
            <a:pPr marL="285750" indent="-228600">
              <a:lnSpc>
                <a:spcPct val="90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Language used during instruction helps him organize thought and develop reasoning</a:t>
            </a:r>
            <a:r>
              <a:rPr lang="en-US" sz="1100" dirty="0"/>
              <a:t>.</a:t>
            </a:r>
            <a:r>
              <a:rPr lang="en-GB" sz="1100" dirty="0"/>
              <a:t> </a:t>
            </a:r>
            <a:r>
              <a:rPr lang="en-GB" sz="1600" dirty="0"/>
              <a:t>Burkholder, E.O. and Peláez, M. (2000).</a:t>
            </a:r>
            <a:endParaRPr lang="en-US" sz="1600" dirty="0"/>
          </a:p>
        </p:txBody>
      </p:sp>
      <p:sp>
        <p:nvSpPr>
          <p:cNvPr id="3" name="Slide Number Placeholder 2">
            <a:extLst>
              <a:ext uri="{FF2B5EF4-FFF2-40B4-BE49-F238E27FC236}">
                <a16:creationId xmlns:a16="http://schemas.microsoft.com/office/drawing/2014/main" id="{0520F435-47CC-813F-A261-9965C921CD7B}"/>
              </a:ext>
            </a:extLst>
          </p:cNvPr>
          <p:cNvSpPr>
            <a:spLocks noGrp="1"/>
          </p:cNvSpPr>
          <p:nvPr>
            <p:ph type="sldNum" sz="quarter" idx="12"/>
          </p:nvPr>
        </p:nvSpPr>
        <p:spPr>
          <a:xfrm>
            <a:off x="9683496" y="4892040"/>
            <a:ext cx="1673352" cy="1005840"/>
          </a:xfrm>
        </p:spPr>
        <p:txBody>
          <a:bodyPr vert="horz" lIns="91440" tIns="45720" rIns="91440" bIns="45720" rtlCol="0" anchor="ctr">
            <a:normAutofit/>
          </a:bodyPr>
          <a:lstStyle/>
          <a:p>
            <a:pPr>
              <a:lnSpc>
                <a:spcPct val="90000"/>
              </a:lnSpc>
              <a:spcAft>
                <a:spcPts val="600"/>
              </a:spcAft>
              <a:defRPr/>
            </a:pPr>
            <a:fld id="{C1261938-9E42-416F-8D59-4CC0B9739539}" type="slidenum">
              <a:rPr lang="en-US" altLang="en-US" sz="6600">
                <a:solidFill>
                  <a:srgbClr val="FFFFFF"/>
                </a:solidFill>
              </a:rPr>
              <a:pPr>
                <a:lnSpc>
                  <a:spcPct val="90000"/>
                </a:lnSpc>
                <a:spcAft>
                  <a:spcPts val="600"/>
                </a:spcAft>
                <a:defRPr/>
              </a:pPr>
              <a:t>7</a:t>
            </a:fld>
            <a:endParaRPr lang="en-US" altLang="en-US" sz="6600">
              <a:solidFill>
                <a:srgbClr val="FFFFFF"/>
              </a:solidFill>
            </a:endParaRPr>
          </a:p>
        </p:txBody>
      </p:sp>
    </p:spTree>
    <p:extLst>
      <p:ext uri="{BB962C8B-B14F-4D97-AF65-F5344CB8AC3E}">
        <p14:creationId xmlns:p14="http://schemas.microsoft.com/office/powerpoint/2010/main" val="5866223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ight Triangle 37">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392FB15-15A0-23EE-B5FA-2EF5D530ED4D}"/>
              </a:ext>
            </a:extLst>
          </p:cNvPr>
          <p:cNvSpPr txBox="1"/>
          <p:nvPr/>
        </p:nvSpPr>
        <p:spPr>
          <a:xfrm>
            <a:off x="1259457" y="871269"/>
            <a:ext cx="10094343" cy="560716"/>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b="1" dirty="0">
                <a:latin typeface="Arial" panose="020B0604020202020204" pitchFamily="34" charset="0"/>
                <a:ea typeface="+mj-ea"/>
                <a:cs typeface="Arial" panose="020B0604020202020204" pitchFamily="34" charset="0"/>
              </a:rPr>
              <a:t>      STRENGTH OF VYGOTZSKY THEORY</a:t>
            </a:r>
          </a:p>
        </p:txBody>
      </p:sp>
      <p:pic>
        <p:nvPicPr>
          <p:cNvPr id="18" name="Picture 17" descr="3D box skeletons">
            <a:extLst>
              <a:ext uri="{FF2B5EF4-FFF2-40B4-BE49-F238E27FC236}">
                <a16:creationId xmlns:a16="http://schemas.microsoft.com/office/drawing/2014/main" id="{A0D9EB87-5C87-4855-7E10-627A0D9A9AA4}"/>
              </a:ext>
            </a:extLst>
          </p:cNvPr>
          <p:cNvPicPr>
            <a:picLocks noChangeAspect="1"/>
          </p:cNvPicPr>
          <p:nvPr/>
        </p:nvPicPr>
        <p:blipFill>
          <a:blip r:embed="rId2"/>
          <a:srcRect l="7975" r="5561"/>
          <a:stretch>
            <a:fillRect/>
          </a:stretch>
        </p:blipFill>
        <p:spPr>
          <a:xfrm>
            <a:off x="1325684" y="2187385"/>
            <a:ext cx="3331658" cy="2505386"/>
          </a:xfrm>
          <a:prstGeom prst="rect">
            <a:avLst/>
          </a:prstGeom>
        </p:spPr>
      </p:pic>
      <p:sp>
        <p:nvSpPr>
          <p:cNvPr id="19" name="TextBox 18">
            <a:extLst>
              <a:ext uri="{FF2B5EF4-FFF2-40B4-BE49-F238E27FC236}">
                <a16:creationId xmlns:a16="http://schemas.microsoft.com/office/drawing/2014/main" id="{94DEBDC6-FEF1-3D68-1CDF-857553F21C95}"/>
              </a:ext>
            </a:extLst>
          </p:cNvPr>
          <p:cNvSpPr txBox="1"/>
          <p:nvPr/>
        </p:nvSpPr>
        <p:spPr>
          <a:xfrm>
            <a:off x="4951562" y="871269"/>
            <a:ext cx="5364290" cy="7677509"/>
          </a:xfrm>
          <a:prstGeom prst="rect">
            <a:avLst/>
          </a:prstGeom>
        </p:spPr>
        <p:txBody>
          <a:bodyPr vert="horz" lIns="91440" tIns="45720" rIns="91440" bIns="45720" rtlCol="0" anchor="t">
            <a:noAutofit/>
          </a:bodyPr>
          <a:lstStyle/>
          <a:p>
            <a:pPr>
              <a:lnSpc>
                <a:spcPct val="170000"/>
              </a:lnSpc>
              <a:spcAft>
                <a:spcPts val="600"/>
              </a:spcAft>
            </a:pPr>
            <a:endParaRPr lang="en-US" dirty="0">
              <a:latin typeface="Arial" panose="020B0604020202020204" pitchFamily="34" charset="0"/>
              <a:cs typeface="Arial" panose="020B0604020202020204" pitchFamily="34" charset="0"/>
            </a:endParaRPr>
          </a:p>
          <a:p>
            <a:pPr indent="-228600">
              <a:lnSpc>
                <a:spcPct val="170000"/>
              </a:lnSpc>
              <a:spcAft>
                <a:spcPts val="600"/>
              </a:spcAft>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lnSpc>
                <a:spcPct val="170000"/>
              </a:lnSpc>
              <a:spcAft>
                <a:spcPts val="600"/>
              </a:spcAft>
            </a:pPr>
            <a:r>
              <a:rPr lang="en-US" sz="1600" dirty="0">
                <a:latin typeface="Arial" panose="020B0604020202020204" pitchFamily="34" charset="0"/>
                <a:cs typeface="Arial" panose="020B0604020202020204" pitchFamily="34" charset="0"/>
              </a:rPr>
              <a:t>Group work</a:t>
            </a:r>
          </a:p>
          <a:p>
            <a:pPr>
              <a:lnSpc>
                <a:spcPct val="170000"/>
              </a:lnSpc>
              <a:spcAft>
                <a:spcPts val="600"/>
              </a:spcAft>
            </a:pPr>
            <a:r>
              <a:rPr lang="en-US" sz="1600" dirty="0">
                <a:latin typeface="Arial" panose="020B0604020202020204" pitchFamily="34" charset="0"/>
                <a:cs typeface="Arial" panose="020B0604020202020204" pitchFamily="34" charset="0"/>
              </a:rPr>
              <a:t>Peer learning</a:t>
            </a:r>
          </a:p>
          <a:p>
            <a:pPr>
              <a:lnSpc>
                <a:spcPct val="170000"/>
              </a:lnSpc>
              <a:spcAft>
                <a:spcPts val="600"/>
              </a:spcAft>
            </a:pPr>
            <a:r>
              <a:rPr lang="en-US" sz="1600" dirty="0">
                <a:latin typeface="Arial" panose="020B0604020202020204" pitchFamily="34" charset="0"/>
                <a:cs typeface="Arial" panose="020B0604020202020204" pitchFamily="34" charset="0"/>
              </a:rPr>
              <a:t>Guided participation</a:t>
            </a:r>
          </a:p>
          <a:p>
            <a:pPr>
              <a:lnSpc>
                <a:spcPct val="170000"/>
              </a:lnSpc>
              <a:spcAft>
                <a:spcPts val="600"/>
              </a:spcAft>
            </a:pPr>
            <a:r>
              <a:rPr lang="en-US" sz="1600" dirty="0">
                <a:latin typeface="Arial" panose="020B0604020202020204" pitchFamily="34" charset="0"/>
                <a:cs typeface="Arial" panose="020B0604020202020204" pitchFamily="34" charset="0"/>
              </a:rPr>
              <a:t>Scaffolding</a:t>
            </a:r>
          </a:p>
          <a:p>
            <a:pPr>
              <a:lnSpc>
                <a:spcPct val="170000"/>
              </a:lnSpc>
              <a:spcAft>
                <a:spcPts val="600"/>
              </a:spcAft>
            </a:pPr>
            <a:r>
              <a:rPr lang="en-US" sz="1600" dirty="0">
                <a:latin typeface="Arial" panose="020B0604020202020204" pitchFamily="34" charset="0"/>
                <a:cs typeface="Arial" panose="020B0604020202020204" pitchFamily="34" charset="0"/>
              </a:rPr>
              <a:t>His theory acknowledges that children grow within cultural experiences, not in isolation. This is a strength because it explains why children in different societies develop different skills and behaviors</a:t>
            </a:r>
            <a:r>
              <a:rPr lang="en-GB" sz="1600" dirty="0"/>
              <a:t> (Daniels, H. (2008).</a:t>
            </a:r>
            <a:endParaRPr lang="en-US" sz="1600" dirty="0">
              <a:latin typeface="Arial" panose="020B0604020202020204" pitchFamily="34" charset="0"/>
              <a:cs typeface="Arial" panose="020B0604020202020204" pitchFamily="34" charset="0"/>
            </a:endParaRPr>
          </a:p>
        </p:txBody>
      </p:sp>
      <p:sp>
        <p:nvSpPr>
          <p:cNvPr id="2" name="Date Placeholder 1">
            <a:extLst>
              <a:ext uri="{FF2B5EF4-FFF2-40B4-BE49-F238E27FC236}">
                <a16:creationId xmlns:a16="http://schemas.microsoft.com/office/drawing/2014/main" id="{89168349-93A8-9E75-C519-0D0BD90BAD20}"/>
              </a:ext>
            </a:extLst>
          </p:cNvPr>
          <p:cNvSpPr>
            <a:spLocks noGrp="1"/>
          </p:cNvSpPr>
          <p:nvPr>
            <p:ph type="dt" sz="half" idx="10"/>
          </p:nvPr>
        </p:nvSpPr>
        <p:spPr>
          <a:xfrm>
            <a:off x="9038322" y="5769864"/>
            <a:ext cx="2315477" cy="365125"/>
          </a:xfrm>
        </p:spPr>
        <p:txBody>
          <a:bodyPr vert="horz" lIns="91440" tIns="45720" rIns="91440" bIns="45720" rtlCol="0" anchor="ctr">
            <a:normAutofit/>
          </a:bodyPr>
          <a:lstStyle/>
          <a:p>
            <a:pPr algn="r">
              <a:spcAft>
                <a:spcPts val="600"/>
              </a:spcAft>
              <a:defRPr/>
            </a:pPr>
            <a:fld id="{EDB6C9C1-EE8D-4E81-8CC6-BB4A4C8E41AF}" type="datetime1">
              <a:rPr lang="en-US" altLang="en-US" sz="1150">
                <a:solidFill>
                  <a:srgbClr val="FFFFFF"/>
                </a:solidFill>
                <a:latin typeface="Calibri" panose="020F0502020204030204"/>
              </a:rPr>
              <a:pPr algn="r">
                <a:spcAft>
                  <a:spcPts val="600"/>
                </a:spcAft>
                <a:defRPr/>
              </a:pPr>
              <a:t>7/13/2026</a:t>
            </a:fld>
            <a:endParaRPr lang="en-US" altLang="en-US" sz="1150">
              <a:solidFill>
                <a:srgbClr val="FFFFFF"/>
              </a:solidFill>
              <a:latin typeface="Calibri" panose="020F0502020204030204"/>
            </a:endParaRPr>
          </a:p>
        </p:txBody>
      </p:sp>
      <p:sp>
        <p:nvSpPr>
          <p:cNvPr id="3" name="Slide Number Placeholder 2">
            <a:extLst>
              <a:ext uri="{FF2B5EF4-FFF2-40B4-BE49-F238E27FC236}">
                <a16:creationId xmlns:a16="http://schemas.microsoft.com/office/drawing/2014/main" id="{002095EE-5846-5868-8BD1-657F51E5CC85}"/>
              </a:ext>
            </a:extLst>
          </p:cNvPr>
          <p:cNvSpPr>
            <a:spLocks noGrp="1"/>
          </p:cNvSpPr>
          <p:nvPr>
            <p:ph type="sldNum" sz="quarter" idx="12"/>
          </p:nvPr>
        </p:nvSpPr>
        <p:spPr>
          <a:xfrm>
            <a:off x="10315852" y="4892040"/>
            <a:ext cx="1040996" cy="1005840"/>
          </a:xfrm>
        </p:spPr>
        <p:txBody>
          <a:bodyPr vert="horz" lIns="91440" tIns="45720" rIns="91440" bIns="45720" rtlCol="0" anchor="ctr">
            <a:normAutofit/>
          </a:bodyPr>
          <a:lstStyle/>
          <a:p>
            <a:pPr>
              <a:lnSpc>
                <a:spcPct val="90000"/>
              </a:lnSpc>
              <a:spcAft>
                <a:spcPts val="600"/>
              </a:spcAft>
              <a:defRPr/>
            </a:pPr>
            <a:r>
              <a:rPr lang="en-US" altLang="en-US" sz="6600" dirty="0">
                <a:solidFill>
                  <a:srgbClr val="FFFFFF"/>
                </a:solidFill>
                <a:latin typeface="Calibri" panose="020F0502020204030204"/>
              </a:rPr>
              <a:t>)</a:t>
            </a:r>
            <a:fld id="{C1261938-9E42-416F-8D59-4CC0B9739539}" type="slidenum">
              <a:rPr lang="en-US" altLang="en-US" sz="6600" smtClean="0">
                <a:solidFill>
                  <a:srgbClr val="FFFFFF"/>
                </a:solidFill>
                <a:latin typeface="Calibri" panose="020F0502020204030204"/>
              </a:rPr>
              <a:pPr>
                <a:lnSpc>
                  <a:spcPct val="90000"/>
                </a:lnSpc>
                <a:spcAft>
                  <a:spcPts val="600"/>
                </a:spcAft>
                <a:defRPr/>
              </a:pPr>
              <a:t>8</a:t>
            </a:fld>
            <a:endParaRPr lang="en-US" altLang="en-US" sz="6600" dirty="0">
              <a:solidFill>
                <a:srgbClr val="FFFFFF"/>
              </a:solidFill>
              <a:latin typeface="Calibri" panose="020F0502020204030204"/>
            </a:endParaRPr>
          </a:p>
        </p:txBody>
      </p:sp>
    </p:spTree>
    <p:extLst>
      <p:ext uri="{BB962C8B-B14F-4D97-AF65-F5344CB8AC3E}">
        <p14:creationId xmlns:p14="http://schemas.microsoft.com/office/powerpoint/2010/main" val="3690352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C87AA8-333C-DFA8-AEA2-863266765B6E}"/>
              </a:ext>
            </a:extLst>
          </p:cNvPr>
          <p:cNvSpPr>
            <a:spLocks noGrp="1"/>
          </p:cNvSpPr>
          <p:nvPr>
            <p:ph type="dt" sz="half" idx="10"/>
          </p:nvPr>
        </p:nvSpPr>
        <p:spPr/>
        <p:txBody>
          <a:bodyPr/>
          <a:lstStyle/>
          <a:p>
            <a:pPr>
              <a:defRPr/>
            </a:pPr>
            <a:fld id="{EDB6C9C1-EE8D-4E81-8CC6-BB4A4C8E41AF}" type="datetime1">
              <a:rPr lang="en-GB" altLang="en-US" smtClean="0"/>
              <a:pPr>
                <a:defRPr/>
              </a:pPr>
              <a:t>13/07/2026</a:t>
            </a:fld>
            <a:endParaRPr lang="en-GB" altLang="en-US" dirty="0"/>
          </a:p>
        </p:txBody>
      </p:sp>
      <p:sp>
        <p:nvSpPr>
          <p:cNvPr id="3" name="Slide Number Placeholder 2">
            <a:extLst>
              <a:ext uri="{FF2B5EF4-FFF2-40B4-BE49-F238E27FC236}">
                <a16:creationId xmlns:a16="http://schemas.microsoft.com/office/drawing/2014/main" id="{82F36E26-362D-4A39-BC36-4E375F2283E5}"/>
              </a:ext>
            </a:extLst>
          </p:cNvPr>
          <p:cNvSpPr>
            <a:spLocks noGrp="1"/>
          </p:cNvSpPr>
          <p:nvPr>
            <p:ph type="sldNum" sz="quarter" idx="12"/>
          </p:nvPr>
        </p:nvSpPr>
        <p:spPr/>
        <p:txBody>
          <a:bodyPr/>
          <a:lstStyle/>
          <a:p>
            <a:pPr>
              <a:defRPr/>
            </a:pPr>
            <a:fld id="{C1261938-9E42-416F-8D59-4CC0B9739539}" type="slidenum">
              <a:rPr lang="en-GB" altLang="en-US" smtClean="0"/>
              <a:pPr>
                <a:defRPr/>
              </a:pPr>
              <a:t>9</a:t>
            </a:fld>
            <a:endParaRPr lang="en-GB" altLang="en-US"/>
          </a:p>
        </p:txBody>
      </p:sp>
      <p:sp>
        <p:nvSpPr>
          <p:cNvPr id="5" name="TextBox 4">
            <a:extLst>
              <a:ext uri="{FF2B5EF4-FFF2-40B4-BE49-F238E27FC236}">
                <a16:creationId xmlns:a16="http://schemas.microsoft.com/office/drawing/2014/main" id="{4401062C-28C3-9691-771C-F1AC677EFB27}"/>
              </a:ext>
            </a:extLst>
          </p:cNvPr>
          <p:cNvSpPr txBox="1"/>
          <p:nvPr/>
        </p:nvSpPr>
        <p:spPr>
          <a:xfrm>
            <a:off x="230819" y="136525"/>
            <a:ext cx="11743861" cy="584775"/>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WEAKNESSES OF VYGOTZSKY THEORY</a:t>
            </a:r>
          </a:p>
        </p:txBody>
      </p:sp>
      <p:pic>
        <p:nvPicPr>
          <p:cNvPr id="7" name="Picture 6">
            <a:extLst>
              <a:ext uri="{FF2B5EF4-FFF2-40B4-BE49-F238E27FC236}">
                <a16:creationId xmlns:a16="http://schemas.microsoft.com/office/drawing/2014/main" id="{B39C6D36-84E3-A1A3-D1DC-F9741DD13E75}"/>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6089713" y="3424237"/>
            <a:ext cx="9525" cy="9525"/>
          </a:xfrm>
          <a:prstGeom prst="rect">
            <a:avLst/>
          </a:prstGeom>
        </p:spPr>
      </p:pic>
      <p:pic>
        <p:nvPicPr>
          <p:cNvPr id="8" name="Picture 7">
            <a:extLst>
              <a:ext uri="{FF2B5EF4-FFF2-40B4-BE49-F238E27FC236}">
                <a16:creationId xmlns:a16="http://schemas.microsoft.com/office/drawing/2014/main" id="{D5BDA4DB-EDA7-1EBB-E800-0B45E83B7FD7}"/>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6089713" y="3424237"/>
            <a:ext cx="9525" cy="9525"/>
          </a:xfrm>
          <a:prstGeom prst="rect">
            <a:avLst/>
          </a:prstGeom>
        </p:spPr>
      </p:pic>
      <p:graphicFrame>
        <p:nvGraphicFramePr>
          <p:cNvPr id="13" name="TextBox 5">
            <a:extLst>
              <a:ext uri="{FF2B5EF4-FFF2-40B4-BE49-F238E27FC236}">
                <a16:creationId xmlns:a16="http://schemas.microsoft.com/office/drawing/2014/main" id="{CF2C6520-C219-A391-3B3B-2C1B82006BA2}"/>
              </a:ext>
            </a:extLst>
          </p:cNvPr>
          <p:cNvGraphicFramePr/>
          <p:nvPr>
            <p:extLst>
              <p:ext uri="{D42A27DB-BD31-4B8C-83A1-F6EECF244321}">
                <p14:modId xmlns:p14="http://schemas.microsoft.com/office/powerpoint/2010/main" val="4207911081"/>
              </p:ext>
            </p:extLst>
          </p:nvPr>
        </p:nvGraphicFramePr>
        <p:xfrm>
          <a:off x="106532" y="1170432"/>
          <a:ext cx="11868150" cy="43331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4161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ight Triangle 30">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8E3F4E6-7C65-99E3-8D92-06DE77467C6D}"/>
              </a:ext>
            </a:extLst>
          </p:cNvPr>
          <p:cNvSpPr txBox="1"/>
          <p:nvPr/>
        </p:nvSpPr>
        <p:spPr>
          <a:xfrm>
            <a:off x="1285240" y="1050596"/>
            <a:ext cx="8074815" cy="1123262"/>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600" b="1" kern="1200" spc="300" dirty="0">
                <a:solidFill>
                  <a:schemeClr val="tx1"/>
                </a:solidFill>
                <a:latin typeface="Arial" panose="020B0604020202020204" pitchFamily="34" charset="0"/>
                <a:ea typeface="+mj-ea"/>
                <a:cs typeface="Arial" panose="020B0604020202020204" pitchFamily="34" charset="0"/>
              </a:rPr>
              <a:t>CONCLUSION</a:t>
            </a:r>
          </a:p>
        </p:txBody>
      </p:sp>
      <p:sp>
        <p:nvSpPr>
          <p:cNvPr id="5" name="TextBox 4">
            <a:extLst>
              <a:ext uri="{FF2B5EF4-FFF2-40B4-BE49-F238E27FC236}">
                <a16:creationId xmlns:a16="http://schemas.microsoft.com/office/drawing/2014/main" id="{BF569B56-F690-6B8E-6602-AF2B765A0B30}"/>
              </a:ext>
            </a:extLst>
          </p:cNvPr>
          <p:cNvSpPr txBox="1"/>
          <p:nvPr/>
        </p:nvSpPr>
        <p:spPr>
          <a:xfrm>
            <a:off x="1285240" y="2601179"/>
            <a:ext cx="8074815" cy="3168685"/>
          </a:xfrm>
          <a:prstGeom prst="rect">
            <a:avLst/>
          </a:prstGeom>
        </p:spPr>
        <p:txBody>
          <a:bodyPr vert="horz" lIns="91440" tIns="45720" rIns="91440" bIns="45720" rtlCol="0" anchor="t">
            <a:normAutofit lnSpcReduction="10000"/>
          </a:bodyPr>
          <a:lstStyle/>
          <a:p>
            <a:pPr>
              <a:lnSpc>
                <a:spcPct val="150000"/>
              </a:lnSpc>
              <a:spcAft>
                <a:spcPts val="600"/>
              </a:spcAft>
            </a:pPr>
            <a:r>
              <a:rPr lang="en-US" sz="2000" dirty="0"/>
              <a:t>Vygotsky’s theory helps explain Isaac’s learning because it shows that children develop best when they get support from adults or more skilled peers. </a:t>
            </a:r>
            <a:r>
              <a:rPr lang="en-GB" sz="2000" dirty="0"/>
              <a:t>His emotional reactions and language delay can make learning harder, but with calm guidance, clear communication, and the right level of help, Isaac can make good progress. Overall, Isaac needs a supportive environment where adults understand his needs and help him grow at his own pace.</a:t>
            </a:r>
            <a:endParaRPr lang="en-US" sz="2000" dirty="0"/>
          </a:p>
        </p:txBody>
      </p:sp>
      <p:sp>
        <p:nvSpPr>
          <p:cNvPr id="2" name="Date Placeholder 1">
            <a:extLst>
              <a:ext uri="{FF2B5EF4-FFF2-40B4-BE49-F238E27FC236}">
                <a16:creationId xmlns:a16="http://schemas.microsoft.com/office/drawing/2014/main" id="{5663ADA4-6DCF-B82E-06E9-88D08C838B7E}"/>
              </a:ext>
            </a:extLst>
          </p:cNvPr>
          <p:cNvSpPr>
            <a:spLocks noGrp="1"/>
          </p:cNvSpPr>
          <p:nvPr>
            <p:ph type="dt" sz="half" idx="10"/>
          </p:nvPr>
        </p:nvSpPr>
        <p:spPr>
          <a:xfrm>
            <a:off x="9038322" y="5769864"/>
            <a:ext cx="2315477" cy="365125"/>
          </a:xfrm>
        </p:spPr>
        <p:txBody>
          <a:bodyPr vert="horz" lIns="91440" tIns="45720" rIns="91440" bIns="45720" rtlCol="0" anchor="ctr">
            <a:normAutofit/>
          </a:bodyPr>
          <a:lstStyle/>
          <a:p>
            <a:pPr algn="r">
              <a:spcAft>
                <a:spcPts val="600"/>
              </a:spcAft>
              <a:defRPr/>
            </a:pPr>
            <a:fld id="{EDB6C9C1-EE8D-4E81-8CC6-BB4A4C8E41AF}" type="datetime1">
              <a:rPr lang="en-US" altLang="en-US" sz="1150">
                <a:solidFill>
                  <a:srgbClr val="FFFFFF"/>
                </a:solidFill>
              </a:rPr>
              <a:pPr algn="r">
                <a:spcAft>
                  <a:spcPts val="600"/>
                </a:spcAft>
                <a:defRPr/>
              </a:pPr>
              <a:t>7/13/2026</a:t>
            </a:fld>
            <a:endParaRPr lang="en-US" altLang="en-US" sz="1150">
              <a:solidFill>
                <a:srgbClr val="FFFFFF"/>
              </a:solidFill>
            </a:endParaRPr>
          </a:p>
        </p:txBody>
      </p:sp>
      <p:sp>
        <p:nvSpPr>
          <p:cNvPr id="3" name="Slide Number Placeholder 2">
            <a:extLst>
              <a:ext uri="{FF2B5EF4-FFF2-40B4-BE49-F238E27FC236}">
                <a16:creationId xmlns:a16="http://schemas.microsoft.com/office/drawing/2014/main" id="{493D50E0-0372-3988-B8F2-BD0F04D90338}"/>
              </a:ext>
            </a:extLst>
          </p:cNvPr>
          <p:cNvSpPr>
            <a:spLocks noGrp="1"/>
          </p:cNvSpPr>
          <p:nvPr>
            <p:ph type="sldNum" sz="quarter" idx="12"/>
          </p:nvPr>
        </p:nvSpPr>
        <p:spPr>
          <a:xfrm>
            <a:off x="9683496" y="4892040"/>
            <a:ext cx="1673352" cy="1005840"/>
          </a:xfrm>
        </p:spPr>
        <p:txBody>
          <a:bodyPr vert="horz" lIns="91440" tIns="45720" rIns="91440" bIns="45720" rtlCol="0" anchor="ctr">
            <a:normAutofit/>
          </a:bodyPr>
          <a:lstStyle/>
          <a:p>
            <a:pPr>
              <a:lnSpc>
                <a:spcPct val="90000"/>
              </a:lnSpc>
              <a:spcAft>
                <a:spcPts val="600"/>
              </a:spcAft>
              <a:defRPr/>
            </a:pPr>
            <a:fld id="{C1261938-9E42-416F-8D59-4CC0B9739539}" type="slidenum">
              <a:rPr lang="en-US" altLang="en-US" sz="6600">
                <a:solidFill>
                  <a:srgbClr val="FFFFFF"/>
                </a:solidFill>
              </a:rPr>
              <a:pPr>
                <a:lnSpc>
                  <a:spcPct val="90000"/>
                </a:lnSpc>
                <a:spcAft>
                  <a:spcPts val="600"/>
                </a:spcAft>
                <a:defRPr/>
              </a:pPr>
              <a:t>10</a:t>
            </a:fld>
            <a:endParaRPr lang="en-US" altLang="en-US" sz="6600">
              <a:solidFill>
                <a:srgbClr val="FFFFFF"/>
              </a:solidFill>
            </a:endParaRPr>
          </a:p>
        </p:txBody>
      </p:sp>
    </p:spTree>
    <p:extLst>
      <p:ext uri="{BB962C8B-B14F-4D97-AF65-F5344CB8AC3E}">
        <p14:creationId xmlns:p14="http://schemas.microsoft.com/office/powerpoint/2010/main" val="10213433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16AE409-3874-2A9D-FDF4-34FD4C2EDA7E}"/>
              </a:ext>
            </a:extLst>
          </p:cNvPr>
          <p:cNvSpPr txBox="1"/>
          <p:nvPr/>
        </p:nvSpPr>
        <p:spPr>
          <a:xfrm>
            <a:off x="707367" y="623275"/>
            <a:ext cx="8652689" cy="5274605"/>
          </a:xfrm>
          <a:prstGeom prst="rect">
            <a:avLst/>
          </a:prstGeom>
        </p:spPr>
        <p:txBody>
          <a:bodyPr vert="horz" lIns="91440" tIns="45720" rIns="91440" bIns="45720" rtlCol="0" anchor="t">
            <a:normAutofit fontScale="25000" lnSpcReduction="20000"/>
          </a:bodyPr>
          <a:lstStyle/>
          <a:p>
            <a:pPr marL="857250" indent="-857250">
              <a:lnSpc>
                <a:spcPct val="90000"/>
              </a:lnSpc>
              <a:spcAft>
                <a:spcPts val="600"/>
              </a:spcAft>
              <a:buFont typeface="Arial" panose="020B0604020202020204" pitchFamily="34" charset="0"/>
              <a:buChar char="•"/>
            </a:pPr>
            <a:endParaRPr lang="en-US" sz="6000" dirty="0"/>
          </a:p>
          <a:p>
            <a:pPr indent="-228600">
              <a:lnSpc>
                <a:spcPct val="90000"/>
              </a:lnSpc>
              <a:spcAft>
                <a:spcPts val="600"/>
              </a:spcAft>
              <a:buFont typeface="Arial" panose="020B0604020202020204" pitchFamily="34" charset="0"/>
              <a:buChar char="•"/>
            </a:pPr>
            <a:endParaRPr lang="en-US" sz="600" dirty="0"/>
          </a:p>
          <a:p>
            <a:pPr algn="ctr">
              <a:lnSpc>
                <a:spcPct val="90000"/>
              </a:lnSpc>
              <a:spcAft>
                <a:spcPts val="600"/>
              </a:spcAft>
            </a:pPr>
            <a:r>
              <a:rPr lang="en-US" sz="12800" b="1" dirty="0">
                <a:latin typeface="Arial" panose="020B0604020202020204" pitchFamily="34" charset="0"/>
                <a:cs typeface="Arial" panose="020B0604020202020204" pitchFamily="34" charset="0"/>
              </a:rPr>
              <a:t>REFERENCES </a:t>
            </a:r>
          </a:p>
          <a:p>
            <a:pPr>
              <a:lnSpc>
                <a:spcPct val="90000"/>
              </a:lnSpc>
              <a:spcAft>
                <a:spcPts val="600"/>
              </a:spcAft>
            </a:pPr>
            <a:endParaRPr lang="en-GB" sz="7200" dirty="0">
              <a:latin typeface="Arial" panose="020B0604020202020204" pitchFamily="34" charset="0"/>
              <a:cs typeface="Arial" panose="020B0604020202020204" pitchFamily="34" charset="0"/>
            </a:endParaRPr>
          </a:p>
          <a:p>
            <a:pPr>
              <a:lnSpc>
                <a:spcPct val="90000"/>
              </a:lnSpc>
              <a:spcAft>
                <a:spcPts val="600"/>
              </a:spcAft>
            </a:pPr>
            <a:r>
              <a:rPr lang="en-GB" sz="7200" dirty="0">
                <a:latin typeface="Arial" panose="020B0604020202020204" pitchFamily="34" charset="0"/>
                <a:cs typeface="Arial" panose="020B0604020202020204" pitchFamily="34" charset="0"/>
              </a:rPr>
              <a:t>Department for Education( 2023) gov UK early </a:t>
            </a:r>
            <a:r>
              <a:rPr lang="en-GB" sz="7200" i="1" dirty="0">
                <a:latin typeface="Arial" panose="020B0604020202020204" pitchFamily="34" charset="0"/>
                <a:cs typeface="Arial" panose="020B0604020202020204" pitchFamily="34" charset="0"/>
              </a:rPr>
              <a:t>years practitioner. </a:t>
            </a:r>
            <a:r>
              <a:rPr lang="en-US" sz="7200" dirty="0">
                <a:latin typeface="Arial" panose="020B0604020202020204" pitchFamily="34" charset="0"/>
                <a:cs typeface="Arial" panose="020B0604020202020204" pitchFamily="34" charset="0"/>
              </a:rPr>
              <a:t>Available at: </a:t>
            </a:r>
            <a:r>
              <a:rPr lang="en-US" sz="7200" dirty="0">
                <a:latin typeface="Arial" panose="020B0604020202020204" pitchFamily="34" charset="0"/>
                <a:cs typeface="Arial" panose="020B0604020202020204" pitchFamily="34" charset="0"/>
                <a:hlinkClick r:id="rId2"/>
              </a:rPr>
              <a:t>https://www.gov.uk/government/publications/early-years-foundation-stage-framework--2</a:t>
            </a:r>
            <a:r>
              <a:rPr lang="en-US" sz="7200" dirty="0">
                <a:latin typeface="Arial" panose="020B0604020202020204" pitchFamily="34" charset="0"/>
                <a:cs typeface="Arial" panose="020B0604020202020204" pitchFamily="34" charset="0"/>
              </a:rPr>
              <a:t> (Accessed: 11 July 2026</a:t>
            </a:r>
          </a:p>
          <a:p>
            <a:pPr>
              <a:lnSpc>
                <a:spcPct val="90000"/>
              </a:lnSpc>
              <a:spcAft>
                <a:spcPts val="600"/>
              </a:spcAft>
            </a:pPr>
            <a:endParaRPr lang="en-US" sz="7200" dirty="0">
              <a:latin typeface="Arial" panose="020B0604020202020204" pitchFamily="34" charset="0"/>
              <a:cs typeface="Arial" panose="020B0604020202020204" pitchFamily="34" charset="0"/>
            </a:endParaRPr>
          </a:p>
          <a:p>
            <a:pPr>
              <a:lnSpc>
                <a:spcPct val="90000"/>
              </a:lnSpc>
              <a:spcAft>
                <a:spcPts val="600"/>
              </a:spcAft>
            </a:pPr>
            <a:r>
              <a:rPr lang="en-GB" sz="7200" dirty="0"/>
              <a:t>Vygotsky, L.S. 1978, </a:t>
            </a:r>
            <a:r>
              <a:rPr lang="en-GB" sz="7200" i="1" dirty="0"/>
              <a:t>Mind in society: The development of higher psychological processes</a:t>
            </a:r>
            <a:r>
              <a:rPr lang="en-GB" sz="7200" dirty="0"/>
              <a:t>, Harvard University Press, Cambridge, MA.(Accessed:11 July 2026)</a:t>
            </a:r>
            <a:endParaRPr lang="en-US" sz="7200"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endParaRPr lang="en-US" sz="7200" dirty="0">
              <a:latin typeface="Arial" panose="020B0604020202020204" pitchFamily="34" charset="0"/>
              <a:cs typeface="Arial" panose="020B0604020202020204" pitchFamily="34" charset="0"/>
            </a:endParaRPr>
          </a:p>
          <a:p>
            <a:pPr>
              <a:lnSpc>
                <a:spcPct val="90000"/>
              </a:lnSpc>
              <a:spcAft>
                <a:spcPts val="600"/>
              </a:spcAft>
            </a:pPr>
            <a:r>
              <a:rPr lang="en-US" sz="7200" dirty="0">
                <a:latin typeface="Arial" panose="020B0604020202020204" pitchFamily="34" charset="0"/>
                <a:cs typeface="Arial" panose="020B0604020202020204" pitchFamily="34" charset="0"/>
              </a:rPr>
              <a:t>NHS (2023) </a:t>
            </a:r>
            <a:r>
              <a:rPr lang="en-US" sz="7200" i="1" dirty="0">
                <a:latin typeface="Arial" panose="020B0604020202020204" pitchFamily="34" charset="0"/>
                <a:cs typeface="Arial" panose="020B0604020202020204" pitchFamily="34" charset="0"/>
              </a:rPr>
              <a:t>Helping your child to talk. </a:t>
            </a:r>
            <a:r>
              <a:rPr lang="en-US" sz="7200" dirty="0">
                <a:latin typeface="Arial" panose="020B0604020202020204" pitchFamily="34" charset="0"/>
                <a:cs typeface="Arial" panose="020B0604020202020204" pitchFamily="34" charset="0"/>
              </a:rPr>
              <a:t>Available at: </a:t>
            </a:r>
            <a:r>
              <a:rPr lang="en-US" sz="7200" dirty="0">
                <a:latin typeface="Arial" panose="020B0604020202020204" pitchFamily="34" charset="0"/>
                <a:cs typeface="Arial" panose="020B0604020202020204" pitchFamily="34" charset="0"/>
                <a:hlinkClick r:id="rId3"/>
              </a:rPr>
              <a:t>https://www.nhs.uk/conditions/baby/communication-and-language/helping-your-child-to-talk/</a:t>
            </a:r>
            <a:r>
              <a:rPr lang="en-US" sz="7200" dirty="0">
                <a:latin typeface="Arial" panose="020B0604020202020204" pitchFamily="34" charset="0"/>
                <a:cs typeface="Arial" panose="020B0604020202020204" pitchFamily="34" charset="0"/>
              </a:rPr>
              <a:t> ( Accessed: 11 July 2026).</a:t>
            </a:r>
          </a:p>
          <a:p>
            <a:pPr indent="-228600">
              <a:lnSpc>
                <a:spcPct val="90000"/>
              </a:lnSpc>
              <a:spcAft>
                <a:spcPts val="600"/>
              </a:spcAft>
              <a:buFont typeface="Arial" panose="020B0604020202020204" pitchFamily="34" charset="0"/>
              <a:buChar char="•"/>
            </a:pPr>
            <a:endParaRPr lang="en-US" sz="7200" dirty="0">
              <a:latin typeface="Arial" panose="020B0604020202020204" pitchFamily="34" charset="0"/>
              <a:cs typeface="Arial" panose="020B0604020202020204" pitchFamily="34" charset="0"/>
            </a:endParaRPr>
          </a:p>
          <a:p>
            <a:pPr>
              <a:lnSpc>
                <a:spcPct val="90000"/>
              </a:lnSpc>
              <a:spcAft>
                <a:spcPts val="600"/>
              </a:spcAft>
            </a:pPr>
            <a:r>
              <a:rPr lang="en-US" sz="7200" dirty="0">
                <a:latin typeface="Arial" panose="020B0604020202020204" pitchFamily="34" charset="0"/>
                <a:cs typeface="Arial" panose="020B0604020202020204" pitchFamily="34" charset="0"/>
              </a:rPr>
              <a:t>McLeod, S. (2024) </a:t>
            </a:r>
            <a:r>
              <a:rPr lang="en-US" sz="7200" i="1" dirty="0">
                <a:latin typeface="Arial" panose="020B0604020202020204" pitchFamily="34" charset="0"/>
                <a:cs typeface="Arial" panose="020B0604020202020204" pitchFamily="34" charset="0"/>
              </a:rPr>
              <a:t>Zone of Proximal Development (ZPD). </a:t>
            </a:r>
            <a:r>
              <a:rPr lang="en-US" sz="7200" dirty="0">
                <a:latin typeface="Arial" panose="020B0604020202020204" pitchFamily="34" charset="0"/>
                <a:cs typeface="Arial" panose="020B0604020202020204" pitchFamily="34" charset="0"/>
              </a:rPr>
              <a:t>Available at: </a:t>
            </a:r>
            <a:r>
              <a:rPr lang="en-US" sz="7200" dirty="0">
                <a:latin typeface="Arial" panose="020B0604020202020204" pitchFamily="34" charset="0"/>
                <a:cs typeface="Arial" panose="020B0604020202020204" pitchFamily="34" charset="0"/>
                <a:hlinkClick r:id="rId4"/>
              </a:rPr>
              <a:t>https://www.simplypsychology.org/zone-of-proximal-development.html</a:t>
            </a:r>
            <a:r>
              <a:rPr lang="en-US" sz="7200" dirty="0">
                <a:latin typeface="Arial" panose="020B0604020202020204" pitchFamily="34" charset="0"/>
                <a:cs typeface="Arial" panose="020B0604020202020204" pitchFamily="34" charset="0"/>
              </a:rPr>
              <a:t> (Accessed </a:t>
            </a:r>
            <a:r>
              <a:rPr lang="en-US" sz="6400" dirty="0">
                <a:latin typeface="Arial" panose="020B0604020202020204" pitchFamily="34" charset="0"/>
                <a:cs typeface="Arial" panose="020B0604020202020204" pitchFamily="34" charset="0"/>
              </a:rPr>
              <a:t>11 July 2026).</a:t>
            </a:r>
          </a:p>
          <a:p>
            <a:pPr indent="-228600">
              <a:lnSpc>
                <a:spcPct val="90000"/>
              </a:lnSpc>
              <a:spcAft>
                <a:spcPts val="600"/>
              </a:spcAft>
              <a:buFont typeface="Arial" panose="020B0604020202020204" pitchFamily="34" charset="0"/>
              <a:buChar char="•"/>
            </a:pPr>
            <a:endParaRPr lang="en-US" sz="7200" dirty="0">
              <a:latin typeface="Arial" panose="020B0604020202020204" pitchFamily="34" charset="0"/>
              <a:cs typeface="Arial" panose="020B0604020202020204" pitchFamily="34" charset="0"/>
            </a:endParaRPr>
          </a:p>
          <a:p>
            <a:pPr>
              <a:lnSpc>
                <a:spcPct val="90000"/>
              </a:lnSpc>
              <a:spcAft>
                <a:spcPts val="600"/>
              </a:spcAft>
            </a:pPr>
            <a:r>
              <a:rPr lang="en-US" sz="7200" dirty="0">
                <a:latin typeface="Arial" panose="020B0604020202020204" pitchFamily="34" charset="0"/>
                <a:cs typeface="Arial" panose="020B0604020202020204" pitchFamily="34" charset="0"/>
              </a:rPr>
              <a:t>Department for Education (DFE) (2023) </a:t>
            </a:r>
            <a:r>
              <a:rPr lang="en-US" sz="7200" i="1" dirty="0">
                <a:latin typeface="Arial" panose="020B0604020202020204" pitchFamily="34" charset="0"/>
                <a:cs typeface="Arial" panose="020B0604020202020204" pitchFamily="34" charset="0"/>
              </a:rPr>
              <a:t>Early Years Foundation Stage (EYFS) Framework</a:t>
            </a:r>
            <a:r>
              <a:rPr lang="en-US" sz="7200" dirty="0">
                <a:latin typeface="Arial" panose="020B0604020202020204" pitchFamily="34" charset="0"/>
                <a:cs typeface="Arial" panose="020B0604020202020204" pitchFamily="34" charset="0"/>
              </a:rPr>
              <a:t>. Available at: </a:t>
            </a:r>
            <a:r>
              <a:rPr lang="en-US" sz="7200" dirty="0">
                <a:latin typeface="Arial" panose="020B0604020202020204" pitchFamily="34" charset="0"/>
                <a:cs typeface="Arial" panose="020B0604020202020204" pitchFamily="34" charset="0"/>
                <a:hlinkClick r:id="rId2"/>
              </a:rPr>
              <a:t>https://www.gov.uk/government/publications/early-years-foundation-stage-framework--2</a:t>
            </a:r>
            <a:r>
              <a:rPr lang="en-US" sz="7200" dirty="0">
                <a:latin typeface="Arial" panose="020B0604020202020204" pitchFamily="34" charset="0"/>
                <a:cs typeface="Arial" panose="020B0604020202020204" pitchFamily="34" charset="0"/>
              </a:rPr>
              <a:t> (Accessed: 11 July 2026).</a:t>
            </a:r>
          </a:p>
          <a:p>
            <a:pPr indent="-228600">
              <a:lnSpc>
                <a:spcPct val="90000"/>
              </a:lnSpc>
              <a:spcAft>
                <a:spcPts val="600"/>
              </a:spcAft>
              <a:buFont typeface="Arial" panose="020B0604020202020204" pitchFamily="34" charset="0"/>
              <a:buChar char="•"/>
            </a:pPr>
            <a:endParaRPr lang="en-US" sz="7200" dirty="0">
              <a:latin typeface="Arial" panose="020B0604020202020204" pitchFamily="34" charset="0"/>
              <a:cs typeface="Arial" panose="020B0604020202020204" pitchFamily="34" charset="0"/>
            </a:endParaRPr>
          </a:p>
          <a:p>
            <a:pPr>
              <a:lnSpc>
                <a:spcPct val="90000"/>
              </a:lnSpc>
              <a:spcAft>
                <a:spcPts val="600"/>
              </a:spcAft>
            </a:pPr>
            <a:endParaRPr lang="en-US" sz="7200"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endParaRPr lang="en-US" sz="7200"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endParaRPr lang="en-US" sz="600" dirty="0"/>
          </a:p>
          <a:p>
            <a:pPr indent="-228600">
              <a:lnSpc>
                <a:spcPct val="90000"/>
              </a:lnSpc>
              <a:spcAft>
                <a:spcPts val="600"/>
              </a:spcAft>
              <a:buFont typeface="Arial" panose="020B0604020202020204" pitchFamily="34" charset="0"/>
              <a:buChar char="•"/>
            </a:pPr>
            <a:endParaRPr lang="en-US" sz="600" dirty="0"/>
          </a:p>
        </p:txBody>
      </p:sp>
      <p:sp>
        <p:nvSpPr>
          <p:cNvPr id="2" name="Date Placeholder 1">
            <a:extLst>
              <a:ext uri="{FF2B5EF4-FFF2-40B4-BE49-F238E27FC236}">
                <a16:creationId xmlns:a16="http://schemas.microsoft.com/office/drawing/2014/main" id="{6A12A64A-08B7-9509-6C23-80F18B9D25BC}"/>
              </a:ext>
            </a:extLst>
          </p:cNvPr>
          <p:cNvSpPr>
            <a:spLocks noGrp="1"/>
          </p:cNvSpPr>
          <p:nvPr>
            <p:ph type="dt" sz="half" idx="10"/>
          </p:nvPr>
        </p:nvSpPr>
        <p:spPr>
          <a:xfrm>
            <a:off x="9038322" y="5769864"/>
            <a:ext cx="2315477" cy="365125"/>
          </a:xfrm>
        </p:spPr>
        <p:txBody>
          <a:bodyPr vert="horz" lIns="91440" tIns="45720" rIns="91440" bIns="45720" rtlCol="0" anchor="ctr">
            <a:normAutofit/>
          </a:bodyPr>
          <a:lstStyle/>
          <a:p>
            <a:pPr algn="r">
              <a:spcAft>
                <a:spcPts val="600"/>
              </a:spcAft>
              <a:defRPr/>
            </a:pPr>
            <a:fld id="{EDB6C9C1-EE8D-4E81-8CC6-BB4A4C8E41AF}" type="datetime1">
              <a:rPr lang="en-US" altLang="en-US" sz="1150">
                <a:solidFill>
                  <a:srgbClr val="FFFFFF"/>
                </a:solidFill>
              </a:rPr>
              <a:pPr algn="r">
                <a:spcAft>
                  <a:spcPts val="600"/>
                </a:spcAft>
                <a:defRPr/>
              </a:pPr>
              <a:t>7/13/2026</a:t>
            </a:fld>
            <a:endParaRPr lang="en-US" altLang="en-US" sz="1150">
              <a:solidFill>
                <a:srgbClr val="FFFFFF"/>
              </a:solidFill>
            </a:endParaRPr>
          </a:p>
        </p:txBody>
      </p:sp>
      <p:sp>
        <p:nvSpPr>
          <p:cNvPr id="3" name="Slide Number Placeholder 2">
            <a:extLst>
              <a:ext uri="{FF2B5EF4-FFF2-40B4-BE49-F238E27FC236}">
                <a16:creationId xmlns:a16="http://schemas.microsoft.com/office/drawing/2014/main" id="{24DBE850-63EA-F6DF-742C-35A35B32208E}"/>
              </a:ext>
            </a:extLst>
          </p:cNvPr>
          <p:cNvSpPr>
            <a:spLocks noGrp="1"/>
          </p:cNvSpPr>
          <p:nvPr>
            <p:ph type="sldNum" sz="quarter" idx="12"/>
          </p:nvPr>
        </p:nvSpPr>
        <p:spPr>
          <a:xfrm>
            <a:off x="9683496" y="4892040"/>
            <a:ext cx="1673352" cy="1005840"/>
          </a:xfrm>
        </p:spPr>
        <p:txBody>
          <a:bodyPr vert="horz" lIns="91440" tIns="45720" rIns="91440" bIns="45720" rtlCol="0" anchor="ctr">
            <a:normAutofit/>
          </a:bodyPr>
          <a:lstStyle/>
          <a:p>
            <a:pPr>
              <a:lnSpc>
                <a:spcPct val="90000"/>
              </a:lnSpc>
              <a:spcAft>
                <a:spcPts val="600"/>
              </a:spcAft>
              <a:defRPr/>
            </a:pPr>
            <a:fld id="{C1261938-9E42-416F-8D59-4CC0B9739539}" type="slidenum">
              <a:rPr lang="en-US" altLang="en-US" sz="6600">
                <a:solidFill>
                  <a:srgbClr val="FFFFFF"/>
                </a:solidFill>
              </a:rPr>
              <a:pPr>
                <a:lnSpc>
                  <a:spcPct val="90000"/>
                </a:lnSpc>
                <a:spcAft>
                  <a:spcPts val="600"/>
                </a:spcAft>
                <a:defRPr/>
              </a:pPr>
              <a:t>11</a:t>
            </a:fld>
            <a:endParaRPr lang="en-US" altLang="en-US" sz="6600">
              <a:solidFill>
                <a:srgbClr val="FFFFFF"/>
              </a:solidFill>
            </a:endParaRPr>
          </a:p>
        </p:txBody>
      </p:sp>
    </p:spTree>
    <p:extLst>
      <p:ext uri="{BB962C8B-B14F-4D97-AF65-F5344CB8AC3E}">
        <p14:creationId xmlns:p14="http://schemas.microsoft.com/office/powerpoint/2010/main" val="2791434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D4F046E-4F65-581A-2F7E-A618D8EB3DBE}"/>
              </a:ext>
            </a:extLst>
          </p:cNvPr>
          <p:cNvSpPr txBox="1"/>
          <p:nvPr/>
        </p:nvSpPr>
        <p:spPr>
          <a:xfrm>
            <a:off x="1388853" y="1311215"/>
            <a:ext cx="7971202" cy="4458649"/>
          </a:xfrm>
          <a:prstGeom prst="rect">
            <a:avLst/>
          </a:prstGeom>
        </p:spPr>
        <p:txBody>
          <a:bodyPr vert="horz" lIns="91440" tIns="45720" rIns="91440" bIns="45720" rtlCol="0" anchor="t">
            <a:normAutofit/>
          </a:bodyPr>
          <a:lstStyle/>
          <a:p>
            <a:pPr indent="-228600">
              <a:lnSpc>
                <a:spcPct val="90000"/>
              </a:lnSpc>
              <a:buFont typeface="Arial" panose="020B0604020202020204" pitchFamily="34" charset="0"/>
              <a:buChar char="•"/>
            </a:pPr>
            <a:endParaRPr lang="en-US" sz="2400" dirty="0"/>
          </a:p>
          <a:p>
            <a:pPr>
              <a:lnSpc>
                <a:spcPct val="90000"/>
              </a:lnSpc>
              <a:spcAft>
                <a:spcPts val="600"/>
              </a:spcAft>
            </a:pPr>
            <a:r>
              <a:rPr lang="en-US" sz="1600" dirty="0">
                <a:latin typeface="Arial" panose="020B0604020202020204" pitchFamily="34" charset="0"/>
                <a:cs typeface="Arial" panose="020B0604020202020204" pitchFamily="34" charset="0"/>
              </a:rPr>
              <a:t>Public Health England (2020) </a:t>
            </a:r>
            <a:r>
              <a:rPr lang="en-US" sz="1600" i="1" dirty="0">
                <a:latin typeface="Arial" panose="020B0604020202020204" pitchFamily="34" charset="0"/>
                <a:cs typeface="Arial" panose="020B0604020202020204" pitchFamily="34" charset="0"/>
              </a:rPr>
              <a:t>Best Start in Life: Improving early langu</a:t>
            </a:r>
            <a:r>
              <a:rPr lang="en-US" sz="1600" dirty="0">
                <a:latin typeface="Arial" panose="020B0604020202020204" pitchFamily="34" charset="0"/>
                <a:cs typeface="Arial" panose="020B0604020202020204" pitchFamily="34" charset="0"/>
              </a:rPr>
              <a:t>age </a:t>
            </a:r>
            <a:r>
              <a:rPr lang="en-US" sz="1600" dirty="0" err="1">
                <a:latin typeface="Arial" panose="020B0604020202020204" pitchFamily="34" charset="0"/>
                <a:cs typeface="Arial" panose="020B0604020202020204" pitchFamily="34" charset="0"/>
              </a:rPr>
              <a:t>development.</a:t>
            </a:r>
            <a:r>
              <a:rPr lang="en-US" dirty="0" err="1"/>
              <a:t>Available</a:t>
            </a:r>
            <a:r>
              <a:rPr lang="en-US" dirty="0"/>
              <a:t> </a:t>
            </a:r>
            <a:r>
              <a:rPr lang="en-US" dirty="0" err="1"/>
              <a:t>at:</a:t>
            </a:r>
            <a:r>
              <a:rPr lang="en-US" dirty="0" err="1">
                <a:hlinkClick r:id="rId2"/>
              </a:rPr>
              <a:t>https</a:t>
            </a:r>
            <a:r>
              <a:rPr lang="en-US" dirty="0">
                <a:hlinkClick r:id="rId2"/>
              </a:rPr>
              <a:t>://www.gov.uk/government/publications/best-start-in-life-improving-early-language-development</a:t>
            </a:r>
            <a:r>
              <a:rPr lang="en-US" dirty="0"/>
              <a:t> </a:t>
            </a:r>
            <a:r>
              <a:rPr lang="en-US" dirty="0">
                <a:latin typeface="Arial" panose="020B0604020202020204" pitchFamily="34" charset="0"/>
                <a:cs typeface="Arial" panose="020B0604020202020204" pitchFamily="34" charset="0"/>
              </a:rPr>
              <a:t>( Accessed: 11 July 2026).</a:t>
            </a:r>
          </a:p>
          <a:p>
            <a:pPr>
              <a:lnSpc>
                <a:spcPct val="90000"/>
              </a:lnSpc>
              <a:spcAft>
                <a:spcPts val="600"/>
              </a:spcAft>
            </a:pPr>
            <a:endParaRPr lang="en-US" dirty="0">
              <a:latin typeface="Arial" panose="020B0604020202020204" pitchFamily="34" charset="0"/>
              <a:cs typeface="Arial" panose="020B0604020202020204" pitchFamily="34" charset="0"/>
            </a:endParaRPr>
          </a:p>
          <a:p>
            <a:pPr>
              <a:lnSpc>
                <a:spcPct val="90000"/>
              </a:lnSpc>
              <a:spcAft>
                <a:spcPts val="600"/>
              </a:spcAft>
            </a:pPr>
            <a:r>
              <a:rPr lang="en-GB" dirty="0"/>
              <a:t>Burkholder, E.O. and Peláez, M. (2000) ‘</a:t>
            </a:r>
            <a:r>
              <a:rPr lang="en-GB" i="1" dirty="0"/>
              <a:t>A behavioural interpretation of Vygotsky’s theory of thought, language, and culture’, </a:t>
            </a:r>
            <a:r>
              <a:rPr lang="en-GB" i="1" dirty="0" err="1"/>
              <a:t>Behavioral</a:t>
            </a:r>
            <a:r>
              <a:rPr lang="en-GB" i="1" dirty="0"/>
              <a:t> Development Bulletin</a:t>
            </a:r>
            <a:r>
              <a:rPr lang="en-GB" dirty="0"/>
              <a:t>, 9(1), pp. 7–9.</a:t>
            </a:r>
          </a:p>
          <a:p>
            <a:pPr>
              <a:lnSpc>
                <a:spcPct val="90000"/>
              </a:lnSpc>
              <a:spcAft>
                <a:spcPts val="600"/>
              </a:spcAft>
            </a:pPr>
            <a:endParaRPr lang="en-GB" dirty="0"/>
          </a:p>
          <a:p>
            <a:pPr>
              <a:lnSpc>
                <a:spcPct val="90000"/>
              </a:lnSpc>
              <a:spcAft>
                <a:spcPts val="600"/>
              </a:spcAft>
            </a:pPr>
            <a:r>
              <a:rPr lang="en-GB" dirty="0"/>
              <a:t>Daniels, H. (2008) </a:t>
            </a:r>
            <a:r>
              <a:rPr lang="en-GB" i="1" dirty="0"/>
              <a:t>Vygotsky and Research</a:t>
            </a:r>
            <a:r>
              <a:rPr lang="en-GB" dirty="0"/>
              <a:t>. London: Routledge.</a:t>
            </a:r>
            <a:endParaRPr lang="en-US"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endParaRPr lang="en-US" sz="2400" dirty="0"/>
          </a:p>
          <a:p>
            <a:pPr indent="-228600">
              <a:lnSpc>
                <a:spcPct val="90000"/>
              </a:lnSpc>
              <a:buFont typeface="Arial" panose="020B0604020202020204" pitchFamily="34" charset="0"/>
              <a:buChar char="•"/>
            </a:pPr>
            <a:endParaRPr lang="en-US" sz="2400" dirty="0"/>
          </a:p>
          <a:p>
            <a:pPr indent="-228600">
              <a:lnSpc>
                <a:spcPct val="90000"/>
              </a:lnSpc>
              <a:buFont typeface="Arial" panose="020B0604020202020204" pitchFamily="34" charset="0"/>
              <a:buChar char="•"/>
            </a:pPr>
            <a:endParaRPr lang="en-US" sz="2400" dirty="0"/>
          </a:p>
          <a:p>
            <a:pPr indent="-228600">
              <a:lnSpc>
                <a:spcPct val="90000"/>
              </a:lnSpc>
              <a:buFont typeface="Arial" panose="020B0604020202020204" pitchFamily="34" charset="0"/>
              <a:buChar char="•"/>
            </a:pPr>
            <a:endParaRPr lang="en-US" sz="2400" dirty="0"/>
          </a:p>
        </p:txBody>
      </p:sp>
      <p:sp>
        <p:nvSpPr>
          <p:cNvPr id="2" name="Date Placeholder 1">
            <a:extLst>
              <a:ext uri="{FF2B5EF4-FFF2-40B4-BE49-F238E27FC236}">
                <a16:creationId xmlns:a16="http://schemas.microsoft.com/office/drawing/2014/main" id="{B2DDFC6B-0D8E-EF4D-4EAC-66F66E6A8794}"/>
              </a:ext>
            </a:extLst>
          </p:cNvPr>
          <p:cNvSpPr>
            <a:spLocks noGrp="1"/>
          </p:cNvSpPr>
          <p:nvPr>
            <p:ph type="dt" sz="half" idx="10"/>
          </p:nvPr>
        </p:nvSpPr>
        <p:spPr>
          <a:xfrm>
            <a:off x="9038322" y="5769864"/>
            <a:ext cx="2315477" cy="365125"/>
          </a:xfrm>
        </p:spPr>
        <p:txBody>
          <a:bodyPr vert="horz" lIns="91440" tIns="45720" rIns="91440" bIns="45720" rtlCol="0" anchor="ctr">
            <a:normAutofit/>
          </a:bodyPr>
          <a:lstStyle/>
          <a:p>
            <a:pPr algn="r">
              <a:spcAft>
                <a:spcPts val="600"/>
              </a:spcAft>
              <a:defRPr/>
            </a:pPr>
            <a:fld id="{EDB6C9C1-EE8D-4E81-8CC6-BB4A4C8E41AF}" type="datetime1">
              <a:rPr lang="en-US" altLang="en-US" sz="1150">
                <a:solidFill>
                  <a:srgbClr val="FFFFFF"/>
                </a:solidFill>
              </a:rPr>
              <a:pPr algn="r">
                <a:spcAft>
                  <a:spcPts val="600"/>
                </a:spcAft>
                <a:defRPr/>
              </a:pPr>
              <a:t>7/13/2026</a:t>
            </a:fld>
            <a:endParaRPr lang="en-US" altLang="en-US" sz="1150">
              <a:solidFill>
                <a:srgbClr val="FFFFFF"/>
              </a:solidFill>
            </a:endParaRPr>
          </a:p>
        </p:txBody>
      </p:sp>
      <p:sp>
        <p:nvSpPr>
          <p:cNvPr id="3" name="Slide Number Placeholder 2">
            <a:extLst>
              <a:ext uri="{FF2B5EF4-FFF2-40B4-BE49-F238E27FC236}">
                <a16:creationId xmlns:a16="http://schemas.microsoft.com/office/drawing/2014/main" id="{30EA1E41-DE8D-D78C-5F94-A2A48F68D6AC}"/>
              </a:ext>
            </a:extLst>
          </p:cNvPr>
          <p:cNvSpPr>
            <a:spLocks noGrp="1"/>
          </p:cNvSpPr>
          <p:nvPr>
            <p:ph type="sldNum" sz="quarter" idx="12"/>
          </p:nvPr>
        </p:nvSpPr>
        <p:spPr>
          <a:xfrm>
            <a:off x="9683496" y="4892040"/>
            <a:ext cx="1673352" cy="1005840"/>
          </a:xfrm>
        </p:spPr>
        <p:txBody>
          <a:bodyPr vert="horz" lIns="91440" tIns="45720" rIns="91440" bIns="45720" rtlCol="0" anchor="ctr">
            <a:normAutofit/>
          </a:bodyPr>
          <a:lstStyle/>
          <a:p>
            <a:pPr>
              <a:lnSpc>
                <a:spcPct val="90000"/>
              </a:lnSpc>
              <a:spcAft>
                <a:spcPts val="600"/>
              </a:spcAft>
              <a:defRPr/>
            </a:pPr>
            <a:fld id="{C1261938-9E42-416F-8D59-4CC0B9739539}" type="slidenum">
              <a:rPr lang="en-US" altLang="en-US" sz="6600">
                <a:solidFill>
                  <a:srgbClr val="FFFFFF"/>
                </a:solidFill>
              </a:rPr>
              <a:pPr>
                <a:lnSpc>
                  <a:spcPct val="90000"/>
                </a:lnSpc>
                <a:spcAft>
                  <a:spcPts val="600"/>
                </a:spcAft>
                <a:defRPr/>
              </a:pPr>
              <a:t>12</a:t>
            </a:fld>
            <a:endParaRPr lang="en-US" altLang="en-US" sz="6600">
              <a:solidFill>
                <a:srgbClr val="FFFFFF"/>
              </a:solidFill>
            </a:endParaRPr>
          </a:p>
        </p:txBody>
      </p:sp>
    </p:spTree>
    <p:extLst>
      <p:ext uri="{BB962C8B-B14F-4D97-AF65-F5344CB8AC3E}">
        <p14:creationId xmlns:p14="http://schemas.microsoft.com/office/powerpoint/2010/main" val="3325351733"/>
      </p:ext>
    </p:extLst>
  </p:cSld>
  <p:clrMapOvr>
    <a:masterClrMapping/>
  </p:clrMapOvr>
</p:sld>
</file>

<file path=ppt/theme/theme1.xml><?xml version="1.0" encoding="utf-8"?>
<a:theme xmlns:a="http://schemas.openxmlformats.org/drawingml/2006/main" name="BrushVTI">
  <a:themeElements>
    <a:clrScheme name="Custom 17">
      <a:dk1>
        <a:sysClr val="windowText" lastClr="000000"/>
      </a:dk1>
      <a:lt1>
        <a:sysClr val="window" lastClr="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C7AA10F5A1D3A4F887C4BB63AD5C124" ma:contentTypeVersion="5" ma:contentTypeDescription="Create a new document." ma:contentTypeScope="" ma:versionID="a654ce930ce9052c3ccd0c3840de5500">
  <xsd:schema xmlns:xsd="http://www.w3.org/2001/XMLSchema" xmlns:xs="http://www.w3.org/2001/XMLSchema" xmlns:p="http://schemas.microsoft.com/office/2006/metadata/properties" xmlns:ns3="716bca3a-9bc9-4129-a185-7ea87f9d73cc" targetNamespace="http://schemas.microsoft.com/office/2006/metadata/properties" ma:root="true" ma:fieldsID="eaf3bd43f370f26f3e6c17ebc0d50d28" ns3:_="">
    <xsd:import namespace="716bca3a-9bc9-4129-a185-7ea87f9d73cc"/>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6bca3a-9bc9-4129-a185-7ea87f9d73cc"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716bca3a-9bc9-4129-a185-7ea87f9d73cc" xsi:nil="true"/>
  </documentManagement>
</p:properties>
</file>

<file path=customXml/itemProps1.xml><?xml version="1.0" encoding="utf-8"?>
<ds:datastoreItem xmlns:ds="http://schemas.openxmlformats.org/officeDocument/2006/customXml" ds:itemID="{752870C6-AFFA-4C7E-8BE7-9414B9EFFE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6bca3a-9bc9-4129-a185-7ea87f9d73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27A3DA9-1965-4D53-A830-58DECAB2AE35}">
  <ds:schemaRefs>
    <ds:schemaRef ds:uri="http://schemas.microsoft.com/sharepoint/v3/contenttype/forms"/>
  </ds:schemaRefs>
</ds:datastoreItem>
</file>

<file path=customXml/itemProps3.xml><?xml version="1.0" encoding="utf-8"?>
<ds:datastoreItem xmlns:ds="http://schemas.openxmlformats.org/officeDocument/2006/customXml" ds:itemID="{97B8C884-DED4-48DB-B089-C961F2072F86}">
  <ds:schemaRefs>
    <ds:schemaRef ds:uri="http://schemas.microsoft.com/office/2006/documentManagement/types"/>
    <ds:schemaRef ds:uri="http://purl.org/dc/terms/"/>
    <ds:schemaRef ds:uri="716bca3a-9bc9-4129-a185-7ea87f9d73cc"/>
    <ds:schemaRef ds:uri="http://www.w3.org/XML/1998/namespace"/>
    <ds:schemaRef ds:uri="http://schemas.microsoft.com/office/2006/metadata/properties"/>
    <ds:schemaRef ds:uri="http://purl.org/dc/dcmitype/"/>
    <ds:schemaRef ds:uri="http://schemas.openxmlformats.org/package/2006/metadata/core-properties"/>
    <ds:schemaRef ds:uri="http://schemas.microsoft.com/office/infopath/2007/PartnerControl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2145</TotalTime>
  <Words>1115</Words>
  <Application>Microsoft Office PowerPoint</Application>
  <PresentationFormat>Widescreen</PresentationFormat>
  <Paragraphs>115</Paragraphs>
  <Slides>12</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12</vt:i4>
      </vt:variant>
    </vt:vector>
  </HeadingPairs>
  <TitlesOfParts>
    <vt:vector size="20" baseType="lpstr">
      <vt:lpstr>Aptos</vt:lpstr>
      <vt:lpstr>Aptos Display</vt:lpstr>
      <vt:lpstr>Arial</vt:lpstr>
      <vt:lpstr>Calibri</vt:lpstr>
      <vt:lpstr>Century Gothic</vt:lpstr>
      <vt:lpstr>Elephant</vt:lpstr>
      <vt:lpstr>BrushVTI</vt:lpstr>
      <vt:lpstr>Office Theme</vt:lpstr>
      <vt:lpstr>PSYCHOLOGY IN HEALTH AND SOCIAL CARE </vt:lpstr>
      <vt:lpstr>              INTRODUCTION(DFE,2023)</vt:lpstr>
      <vt:lpstr>ISAAC’S CASE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Imelda Lobrio Resurreccion (2508294)</cp:lastModifiedBy>
  <cp:revision>10</cp:revision>
  <dcterms:created xsi:type="dcterms:W3CDTF">2025-06-09T16:43:11Z</dcterms:created>
  <dcterms:modified xsi:type="dcterms:W3CDTF">2026-07-13T02:44:31Z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0x010100EC7AA10F5A1D3A4F887C4BB63AD5C124</vt:lpwstr>
  </property>
</Properties>
</file>