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8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43750"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794680-1C52-48F5-AF7D-D8144736BEBA}" type="datetimeFigureOut">
              <a:rPr lang="en-GB" smtClean="0"/>
              <a:t>10/12/2025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384D92-97F7-452D-A2BB-925329F8FF1E}" type="slidenum">
              <a:rPr lang="en-GB" smtClean="0"/>
              <a:t>‹#›</a:t>
            </a:fld>
            <a:endParaRPr lang="en-GB"/>
          </a:p>
        </p:txBody>
      </p:sp>
    </p:spTree>
    <p:extLst>
      <p:ext uri="{BB962C8B-B14F-4D97-AF65-F5344CB8AC3E}">
        <p14:creationId xmlns:p14="http://schemas.microsoft.com/office/powerpoint/2010/main" val="3580092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solidFill>
                  <a:srgbClr val="111111"/>
                </a:solidFill>
                <a:effectLst/>
                <a:latin typeface="Times New Roman" panose="02020603050405020304" pitchFamily="18" charset="0"/>
                <a:cs typeface="Times New Roman" panose="02020603050405020304" pitchFamily="18" charset="0"/>
              </a:rPr>
              <a:t>This presentation gives a summary of the business plan of Avionics, which is a specialist aviation manufacturing organisation that specialises in personalised cockpit panels and illuminated interface systems.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The presentation is aimed at summarising the main aspects of the business plan which are the market opportunity, operational strategy and the viability of the business.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It will explore the possibility of Avionics establishing itself as a competitive and innovative supplier in a niche aerospace market.</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384D92-97F7-452D-A2BB-925329F8FF1E}" type="slidenum">
              <a:rPr lang="en-GB" smtClean="0"/>
              <a:t>1</a:t>
            </a:fld>
            <a:endParaRPr lang="en-GB"/>
          </a:p>
        </p:txBody>
      </p:sp>
    </p:spTree>
    <p:extLst>
      <p:ext uri="{BB962C8B-B14F-4D97-AF65-F5344CB8AC3E}">
        <p14:creationId xmlns:p14="http://schemas.microsoft.com/office/powerpoint/2010/main" val="3485716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solidFill>
                  <a:srgbClr val="111111"/>
                </a:solidFill>
                <a:effectLst/>
                <a:latin typeface="Times New Roman" panose="02020603050405020304" pitchFamily="18" charset="0"/>
                <a:cs typeface="Times New Roman" panose="02020603050405020304" pitchFamily="18" charset="0"/>
              </a:rPr>
              <a:t>This presentation gives a summary of the business plan of Avionics, which is a specialist aviation manufacturing organisation that specialises in personalised cockpit panels and illuminated interface systems.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The presentation is aimed at summarising the main aspects of the business plan which are the market opportunity, operational strategy and the viability of the business.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It will explore the possibility of Avionics establishing itself as a competitive and innovative supplier in a niche aerospace market.</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384D92-97F7-452D-A2BB-925329F8FF1E}" type="slidenum">
              <a:rPr lang="en-GB" smtClean="0"/>
              <a:t>2</a:t>
            </a:fld>
            <a:endParaRPr lang="en-GB"/>
          </a:p>
        </p:txBody>
      </p:sp>
    </p:spTree>
    <p:extLst>
      <p:ext uri="{BB962C8B-B14F-4D97-AF65-F5344CB8AC3E}">
        <p14:creationId xmlns:p14="http://schemas.microsoft.com/office/powerpoint/2010/main" val="4217010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solidFill>
                  <a:srgbClr val="111111"/>
                </a:solidFill>
                <a:effectLst/>
                <a:latin typeface="Times New Roman" panose="02020603050405020304" pitchFamily="18" charset="0"/>
                <a:cs typeface="Times New Roman" panose="02020603050405020304" pitchFamily="18" charset="0"/>
              </a:rPr>
              <a:t>The avionics has been created to fill a definite gap in the industry.</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The high volume contracts have become the priority of many established aerospace manufacturers thus restricting them in their flexibility in making the tailor made cockpit panels to smaller clients.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Avionics answers this concern by offering tailored NVIS compatible and lit control panels with shorter turn-around time and high adaptability.</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This renders the organisation to be applicable in defence aviation, retrofit and specialised aerospace operations which are precise and reliable.</a:t>
            </a:r>
            <a:r>
              <a:rPr lang="en-GB" b="0" i="0" dirty="0">
                <a:effectLst/>
                <a:latin typeface="Times New Roman" panose="02020603050405020304" pitchFamily="18" charset="0"/>
                <a:cs typeface="Times New Roman" panose="02020603050405020304" pitchFamily="18" charset="0"/>
              </a:rPr>
              <a:t> </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384D92-97F7-452D-A2BB-925329F8FF1E}" type="slidenum">
              <a:rPr lang="en-GB" smtClean="0"/>
              <a:t>3</a:t>
            </a:fld>
            <a:endParaRPr lang="en-GB"/>
          </a:p>
        </p:txBody>
      </p:sp>
    </p:spTree>
    <p:extLst>
      <p:ext uri="{BB962C8B-B14F-4D97-AF65-F5344CB8AC3E}">
        <p14:creationId xmlns:p14="http://schemas.microsoft.com/office/powerpoint/2010/main" val="1787932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solidFill>
                  <a:srgbClr val="111111"/>
                </a:solidFill>
                <a:effectLst/>
                <a:latin typeface="Times New Roman" panose="02020603050405020304" pitchFamily="18" charset="0"/>
                <a:cs typeface="Times New Roman" panose="02020603050405020304" pitchFamily="18" charset="0"/>
              </a:rPr>
              <a:t>Its product range consists of LED illuminated panels, electroluminescent panels, NVIS compliant panels, backlit keypads, overlays and modular interface assemblies.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These products are subjected to tests that determine their resistances to vibration, varying temperatures and constant operation.</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One of the strengths of the organisation is custom engineering where Avionics has the capability of developing and manufacturing cockpit components, which meet the requirements of individual clients.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This is especially advantageous to the clients who need low volume high precision aviation parts.</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384D92-97F7-452D-A2BB-925329F8FF1E}" type="slidenum">
              <a:rPr lang="en-GB" smtClean="0"/>
              <a:t>4</a:t>
            </a:fld>
            <a:endParaRPr lang="en-GB"/>
          </a:p>
        </p:txBody>
      </p:sp>
    </p:spTree>
    <p:extLst>
      <p:ext uri="{BB962C8B-B14F-4D97-AF65-F5344CB8AC3E}">
        <p14:creationId xmlns:p14="http://schemas.microsoft.com/office/powerpoint/2010/main" val="2578118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solidFill>
                  <a:srgbClr val="111111"/>
                </a:solidFill>
                <a:effectLst/>
                <a:latin typeface="Times New Roman" panose="02020603050405020304" pitchFamily="18" charset="0"/>
                <a:cs typeface="Times New Roman" panose="02020603050405020304" pitchFamily="18" charset="0"/>
              </a:rPr>
              <a:t>The short term goals involve putting up the manufacturing plant, coming up with prototypes and gaining the AS9100 certification, which is a requisite when joining aviation supply chains.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In the long term, the company is going to increase the product line to incorporate hybrid tactile digital cockpit solutions, venture into the European and the Middle Eastern markets, and establish collaboration with the UAV manufacturers and eco advancement of lighting technologies.</a:t>
            </a:r>
            <a:r>
              <a:rPr lang="en-GB" b="0" i="0" dirty="0">
                <a:effectLst/>
                <a:latin typeface="Times New Roman" panose="02020603050405020304" pitchFamily="18" charset="0"/>
                <a:cs typeface="Times New Roman" panose="02020603050405020304" pitchFamily="18" charset="0"/>
              </a:rPr>
              <a:t> </a:t>
            </a:r>
            <a:r>
              <a:rPr lang="en-GB" b="0" i="0" dirty="0">
                <a:solidFill>
                  <a:srgbClr val="111111"/>
                </a:solidFill>
                <a:effectLst/>
                <a:latin typeface="Times New Roman" panose="02020603050405020304" pitchFamily="18" charset="0"/>
                <a:cs typeface="Times New Roman" panose="02020603050405020304" pitchFamily="18" charset="0"/>
              </a:rPr>
              <a:t>These are aimed at development in commercial and defence aviation industries.</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384D92-97F7-452D-A2BB-925329F8FF1E}" type="slidenum">
              <a:rPr lang="en-GB" smtClean="0"/>
              <a:t>5</a:t>
            </a:fld>
            <a:endParaRPr lang="en-GB"/>
          </a:p>
        </p:txBody>
      </p:sp>
    </p:spTree>
    <p:extLst>
      <p:ext uri="{BB962C8B-B14F-4D97-AF65-F5344CB8AC3E}">
        <p14:creationId xmlns:p14="http://schemas.microsoft.com/office/powerpoint/2010/main" val="2695998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The PESTEL analysis reveals that the environment of Avionics is favourable. The UK aerospace industry is politically well supported. Ageing aircrafts, in an economic sense, promote the activities of the retrofitting, but since there are economic recessions, the new aircrafts might be postponed. Social factors bring out increased attention to pilot safety and cockpit ergonomic designs. Relevance is improved by technological advancement in both NVIS lighting and digital avionics. Environmental laws promote efficient processes of materials and minimal waste. As stipulated by law, like AS9100 and other aviation authorities, it poses challenges and competition.</a:t>
            </a:r>
          </a:p>
        </p:txBody>
      </p:sp>
      <p:sp>
        <p:nvSpPr>
          <p:cNvPr id="4" name="Slide Number Placeholder 3"/>
          <p:cNvSpPr>
            <a:spLocks noGrp="1"/>
          </p:cNvSpPr>
          <p:nvPr>
            <p:ph type="sldNum" sz="quarter" idx="5"/>
          </p:nvPr>
        </p:nvSpPr>
        <p:spPr/>
        <p:txBody>
          <a:bodyPr/>
          <a:lstStyle/>
          <a:p>
            <a:fld id="{4D384D92-97F7-452D-A2BB-925329F8FF1E}" type="slidenum">
              <a:rPr lang="en-GB" smtClean="0"/>
              <a:t>6</a:t>
            </a:fld>
            <a:endParaRPr lang="en-GB"/>
          </a:p>
        </p:txBody>
      </p:sp>
    </p:spTree>
    <p:extLst>
      <p:ext uri="{BB962C8B-B14F-4D97-AF65-F5344CB8AC3E}">
        <p14:creationId xmlns:p14="http://schemas.microsoft.com/office/powerpoint/2010/main" val="4261961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The SWOT analysis shows that the company has a number of strengths such as good customisation skills, expertise in NVIS and shorter time to deliver. The weaknesses are that it lacks brand recognition and it requires a lot of start-up capital. There are defence industry opportunities, UAV expansion and modernisation of the world cockpit requirements. Competition with well established aerospace suppliers, fast technological innovations and regulatory issues can be considered threats. In general, the organisation is competitive to serve niche markets.</a:t>
            </a:r>
          </a:p>
        </p:txBody>
      </p:sp>
      <p:sp>
        <p:nvSpPr>
          <p:cNvPr id="4" name="Slide Number Placeholder 3"/>
          <p:cNvSpPr>
            <a:spLocks noGrp="1"/>
          </p:cNvSpPr>
          <p:nvPr>
            <p:ph type="sldNum" sz="quarter" idx="5"/>
          </p:nvPr>
        </p:nvSpPr>
        <p:spPr/>
        <p:txBody>
          <a:bodyPr/>
          <a:lstStyle/>
          <a:p>
            <a:fld id="{4D384D92-97F7-452D-A2BB-925329F8FF1E}" type="slidenum">
              <a:rPr lang="en-GB" smtClean="0"/>
              <a:t>7</a:t>
            </a:fld>
            <a:endParaRPr lang="en-GB"/>
          </a:p>
        </p:txBody>
      </p:sp>
    </p:spTree>
    <p:extLst>
      <p:ext uri="{BB962C8B-B14F-4D97-AF65-F5344CB8AC3E}">
        <p14:creationId xmlns:p14="http://schemas.microsoft.com/office/powerpoint/2010/main" val="1896603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Competitive rivalry in the industry is high as a result of established aerospace suppliers. The barriers to entry are also high due to tough certification criterion and high capital requirement. The supplier power is medium because of specialised materials in the form of aviation grade. The seller power is low since clients in the aviation industry demand utmost adherence and efficiency. The risk of substitution is average, with the penetration of the digital touchscreen systems increasing, but physical controls are production prerequisites in safety critical processes.</a:t>
            </a:r>
          </a:p>
        </p:txBody>
      </p:sp>
      <p:sp>
        <p:nvSpPr>
          <p:cNvPr id="4" name="Slide Number Placeholder 3"/>
          <p:cNvSpPr>
            <a:spLocks noGrp="1"/>
          </p:cNvSpPr>
          <p:nvPr>
            <p:ph type="sldNum" sz="quarter" idx="5"/>
          </p:nvPr>
        </p:nvSpPr>
        <p:spPr/>
        <p:txBody>
          <a:bodyPr/>
          <a:lstStyle/>
          <a:p>
            <a:fld id="{4D384D92-97F7-452D-A2BB-925329F8FF1E}" type="slidenum">
              <a:rPr lang="en-GB" smtClean="0"/>
              <a:t>8</a:t>
            </a:fld>
            <a:endParaRPr lang="en-GB"/>
          </a:p>
        </p:txBody>
      </p:sp>
    </p:spTree>
    <p:extLst>
      <p:ext uri="{BB962C8B-B14F-4D97-AF65-F5344CB8AC3E}">
        <p14:creationId xmlns:p14="http://schemas.microsoft.com/office/powerpoint/2010/main" val="16243653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Among the major market segments are the MRO centres that need immediate custom part replenishment, small and medium sized OEMs that need low volume specialised parts, defence aviation organisations that need interface compliant NVIS panels and the UAV manufacturers that have benefited through lightweight interface solutions. These segments focus on accuracy, dependability and specialised engineering, which is in line with the Avionics capabilities. Targeting these segments will help the organisation to focus on the clients, who are under served by big aerospace manufacturers.</a:t>
            </a:r>
          </a:p>
          <a:p>
            <a:endParaRPr lang="en-GB" dirty="0"/>
          </a:p>
        </p:txBody>
      </p:sp>
      <p:sp>
        <p:nvSpPr>
          <p:cNvPr id="4" name="Slide Number Placeholder 3"/>
          <p:cNvSpPr>
            <a:spLocks noGrp="1"/>
          </p:cNvSpPr>
          <p:nvPr>
            <p:ph type="sldNum" sz="quarter" idx="5"/>
          </p:nvPr>
        </p:nvSpPr>
        <p:spPr/>
        <p:txBody>
          <a:bodyPr/>
          <a:lstStyle/>
          <a:p>
            <a:fld id="{4D384D92-97F7-452D-A2BB-925329F8FF1E}" type="slidenum">
              <a:rPr lang="en-GB" smtClean="0"/>
              <a:t>9</a:t>
            </a:fld>
            <a:endParaRPr lang="en-GB"/>
          </a:p>
        </p:txBody>
      </p:sp>
    </p:spTree>
    <p:extLst>
      <p:ext uri="{BB962C8B-B14F-4D97-AF65-F5344CB8AC3E}">
        <p14:creationId xmlns:p14="http://schemas.microsoft.com/office/powerpoint/2010/main" val="135065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The product strategy underlines the focus on high quality custom illuminated cockpit panels. The customer pricing strategy is competitive and high end with the flexibility of cost plus pricing to long term clients. It is distributed through direct B2B contacts, exhibitions in the industry, and the corporate site. The media targeted in promotion includes LinkedIn, aerospace publications, demonstrations as well as technical presentations. This strategy helps to build credibility and make the organisation a technical supplier specialist.</a:t>
            </a:r>
          </a:p>
        </p:txBody>
      </p:sp>
      <p:sp>
        <p:nvSpPr>
          <p:cNvPr id="4" name="Slide Number Placeholder 3"/>
          <p:cNvSpPr>
            <a:spLocks noGrp="1"/>
          </p:cNvSpPr>
          <p:nvPr>
            <p:ph type="sldNum" sz="quarter" idx="5"/>
          </p:nvPr>
        </p:nvSpPr>
        <p:spPr/>
        <p:txBody>
          <a:bodyPr/>
          <a:lstStyle/>
          <a:p>
            <a:fld id="{4D384D92-97F7-452D-A2BB-925329F8FF1E}" type="slidenum">
              <a:rPr lang="en-GB" smtClean="0"/>
              <a:t>10</a:t>
            </a:fld>
            <a:endParaRPr lang="en-GB"/>
          </a:p>
        </p:txBody>
      </p:sp>
    </p:spTree>
    <p:extLst>
      <p:ext uri="{BB962C8B-B14F-4D97-AF65-F5344CB8AC3E}">
        <p14:creationId xmlns:p14="http://schemas.microsoft.com/office/powerpoint/2010/main" val="1649024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The online plan involves the search engine optimisation on technical keywords pertaining to aviation procurement. CAD files, engineering insights and whitepapers as examples of technical content marketing are useful in demonstrating expertise. Ongoing activity of the MRO centres, OEMs and defence clients is facilitated by email marketing and CRM tools. Such attempts guarantee continuity in communication, renewing of contracts and long-term association.</a:t>
            </a:r>
          </a:p>
          <a:p>
            <a:endParaRPr lang="en-GB" dirty="0"/>
          </a:p>
        </p:txBody>
      </p:sp>
      <p:sp>
        <p:nvSpPr>
          <p:cNvPr id="4" name="Slide Number Placeholder 3"/>
          <p:cNvSpPr>
            <a:spLocks noGrp="1"/>
          </p:cNvSpPr>
          <p:nvPr>
            <p:ph type="sldNum" sz="quarter" idx="5"/>
          </p:nvPr>
        </p:nvSpPr>
        <p:spPr/>
        <p:txBody>
          <a:bodyPr/>
          <a:lstStyle/>
          <a:p>
            <a:fld id="{4D384D92-97F7-452D-A2BB-925329F8FF1E}" type="slidenum">
              <a:rPr lang="en-GB" smtClean="0"/>
              <a:t>11</a:t>
            </a:fld>
            <a:endParaRPr lang="en-GB"/>
          </a:p>
        </p:txBody>
      </p:sp>
    </p:spTree>
    <p:extLst>
      <p:ext uri="{BB962C8B-B14F-4D97-AF65-F5344CB8AC3E}">
        <p14:creationId xmlns:p14="http://schemas.microsoft.com/office/powerpoint/2010/main" val="1698612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Avionics is a Private Limited Company, which offers protection of liability as well as building of credibility by the partners of the aviation industry. The main positions in the management structure are the CEO, the Operations Manager, the Engineering Manager, the Quality Assurance Officer, the Technicians, the Business Development Manager, the Marketing Specialist and the Finance Officer. Such structure guarantees that the engineering, quality control, production and commercial functions are effective.</a:t>
            </a:r>
          </a:p>
          <a:p>
            <a:endParaRPr lang="en-GB" dirty="0"/>
          </a:p>
        </p:txBody>
      </p:sp>
      <p:sp>
        <p:nvSpPr>
          <p:cNvPr id="4" name="Slide Number Placeholder 3"/>
          <p:cNvSpPr>
            <a:spLocks noGrp="1"/>
          </p:cNvSpPr>
          <p:nvPr>
            <p:ph type="sldNum" sz="quarter" idx="5"/>
          </p:nvPr>
        </p:nvSpPr>
        <p:spPr/>
        <p:txBody>
          <a:bodyPr/>
          <a:lstStyle/>
          <a:p>
            <a:fld id="{4D384D92-97F7-452D-A2BB-925329F8FF1E}" type="slidenum">
              <a:rPr lang="en-GB" smtClean="0"/>
              <a:t>12</a:t>
            </a:fld>
            <a:endParaRPr lang="en-GB"/>
          </a:p>
        </p:txBody>
      </p:sp>
    </p:spTree>
    <p:extLst>
      <p:ext uri="{BB962C8B-B14F-4D97-AF65-F5344CB8AC3E}">
        <p14:creationId xmlns:p14="http://schemas.microsoft.com/office/powerpoint/2010/main" val="1253275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The equipment that will be required in funding includes the CNC machines, testing systems and CAD software, certification cost, facility startup and staffing. The sources of funding would be Innovate UK grants, bank loans, angel investors and equipment leasing. The last value proposition is that Avionics can provide customised cockpit panels which can be produced in large batch quantities and meet all industry requirements and at the same time deliver them in a short period of time which could not be done by other larger manufacturers with the same degree of flexibility. This makes the organisation a competitive expert in the aviation market.</a:t>
            </a:r>
          </a:p>
        </p:txBody>
      </p:sp>
      <p:sp>
        <p:nvSpPr>
          <p:cNvPr id="4" name="Slide Number Placeholder 3"/>
          <p:cNvSpPr>
            <a:spLocks noGrp="1"/>
          </p:cNvSpPr>
          <p:nvPr>
            <p:ph type="sldNum" sz="quarter" idx="5"/>
          </p:nvPr>
        </p:nvSpPr>
        <p:spPr/>
        <p:txBody>
          <a:bodyPr/>
          <a:lstStyle/>
          <a:p>
            <a:fld id="{4D384D92-97F7-452D-A2BB-925329F8FF1E}" type="slidenum">
              <a:rPr lang="en-GB" smtClean="0"/>
              <a:t>13</a:t>
            </a:fld>
            <a:endParaRPr lang="en-GB"/>
          </a:p>
        </p:txBody>
      </p:sp>
    </p:spTree>
    <p:extLst>
      <p:ext uri="{BB962C8B-B14F-4D97-AF65-F5344CB8AC3E}">
        <p14:creationId xmlns:p14="http://schemas.microsoft.com/office/powerpoint/2010/main" val="3222735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57E05-1CA4-4BFC-6E08-D5C4F8915C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F671AA-2A96-484E-463D-ADDFD8D364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666476-0C3B-D98E-558B-23417CE5BCFF}"/>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5" name="Footer Placeholder 4">
            <a:extLst>
              <a:ext uri="{FF2B5EF4-FFF2-40B4-BE49-F238E27FC236}">
                <a16:creationId xmlns:a16="http://schemas.microsoft.com/office/drawing/2014/main" id="{3EB7C7E3-3BA6-63E4-A211-861F5A7F46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637C9F-0AE4-2511-C648-AEFE96208CED}"/>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715297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C954-8244-38AA-831D-E842CF192C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38397C-C855-A7C6-9743-7CCB82EDF4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A85250-992F-93B5-468B-BABE976EA857}"/>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5" name="Footer Placeholder 4">
            <a:extLst>
              <a:ext uri="{FF2B5EF4-FFF2-40B4-BE49-F238E27FC236}">
                <a16:creationId xmlns:a16="http://schemas.microsoft.com/office/drawing/2014/main" id="{072C4722-88B2-6678-550E-94CD21C868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DECFAE-4A51-4FF3-2442-385D2FDFC521}"/>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3766525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9E631-39B5-54A6-CC08-6928F7D7F6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2451E4-8330-E24D-4833-96BE9AE2A2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D5B109-03F9-19B5-D8E3-07AF1084C54F}"/>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5" name="Footer Placeholder 4">
            <a:extLst>
              <a:ext uri="{FF2B5EF4-FFF2-40B4-BE49-F238E27FC236}">
                <a16:creationId xmlns:a16="http://schemas.microsoft.com/office/drawing/2014/main" id="{1BC469E7-DCE3-9DE1-4CB0-E738F1B75D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27366-4FC0-060C-1E9E-7E8CFD82C73A}"/>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1760100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FF6A5-9468-C3F3-4DD9-26D26CC094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4676BD-3306-6944-71B2-F7F02E48B9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9CACA3-4864-651B-63F7-E9E39F17DC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6FE355-3F95-D40E-408C-65CD2E7A2BE5}"/>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6" name="Footer Placeholder 5">
            <a:extLst>
              <a:ext uri="{FF2B5EF4-FFF2-40B4-BE49-F238E27FC236}">
                <a16:creationId xmlns:a16="http://schemas.microsoft.com/office/drawing/2014/main" id="{2CADA266-6CB9-4C40-41A0-F91028809B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5A0D02-BED9-5837-28AE-A7118E9F075A}"/>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1309643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BFB8-F61B-8CD9-585F-9ABD5D4812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6DC2BB-345D-F0B1-ECE6-0F2116C192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463074-16F1-CB17-CE49-ECD759AE87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14ED65-6986-C860-7FED-7D20BA6D6F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DADB19-0686-FD12-EAE4-B5993175E0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7C5E9B-AC28-8617-67ED-0EE06393B652}"/>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8" name="Footer Placeholder 7">
            <a:extLst>
              <a:ext uri="{FF2B5EF4-FFF2-40B4-BE49-F238E27FC236}">
                <a16:creationId xmlns:a16="http://schemas.microsoft.com/office/drawing/2014/main" id="{26A5B8E6-FA52-F96F-AD90-014C886E88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9DDD18-DAA1-C098-A41F-353DC8F4FCF6}"/>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2312085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BDA8E-01E2-F4F4-8903-490CA48CB1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10F22F-5C23-98CC-4A8A-65FE8FE41FD5}"/>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4" name="Footer Placeholder 3">
            <a:extLst>
              <a:ext uri="{FF2B5EF4-FFF2-40B4-BE49-F238E27FC236}">
                <a16:creationId xmlns:a16="http://schemas.microsoft.com/office/drawing/2014/main" id="{B8AE27B2-089B-3C89-86AE-78ED7333AA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198D26-0209-5BED-6EBE-F190EFDD958F}"/>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4098593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C3D9D8-AF6A-BF5B-FCE9-E4C0606EB864}"/>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3" name="Footer Placeholder 2">
            <a:extLst>
              <a:ext uri="{FF2B5EF4-FFF2-40B4-BE49-F238E27FC236}">
                <a16:creationId xmlns:a16="http://schemas.microsoft.com/office/drawing/2014/main" id="{EB2A1D4C-D460-E196-33FD-BB93FAA491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E81388-6BBC-D591-592D-D1595602A675}"/>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2776835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BC09C-07AE-F66F-4EC8-EB42DB87C6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1F6A76-60D7-221B-AAD5-B9969BFE83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B7D5EC-F39B-97EB-5E3E-86FB311AA1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137B61-F497-7E8D-D88B-44AD89C65448}"/>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6" name="Footer Placeholder 5">
            <a:extLst>
              <a:ext uri="{FF2B5EF4-FFF2-40B4-BE49-F238E27FC236}">
                <a16:creationId xmlns:a16="http://schemas.microsoft.com/office/drawing/2014/main" id="{093C22D6-3F06-6670-D613-544B4B972A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8A98BB-0C16-87B4-CF61-842584D37324}"/>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1084413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FE1E2-453F-7F28-29C8-BD3B5D442A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4CDB80-2E19-9FE1-A851-D3DF69B14F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100F01-F111-1813-D99F-9F1B0DAD0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585EE0-4822-E894-4F40-EEBAA3365844}"/>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6" name="Footer Placeholder 5">
            <a:extLst>
              <a:ext uri="{FF2B5EF4-FFF2-40B4-BE49-F238E27FC236}">
                <a16:creationId xmlns:a16="http://schemas.microsoft.com/office/drawing/2014/main" id="{5421A81F-BFEF-334C-3545-77C2A275CC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5698A-EFD4-A019-6A95-E98F9C86F089}"/>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2100320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9CBD8-C728-D580-8E2A-2767C28E4E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B6BC13-711E-949E-4623-A2ABE6F74C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88FA93-4275-576C-EDC4-17C3FE075A42}"/>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5" name="Footer Placeholder 4">
            <a:extLst>
              <a:ext uri="{FF2B5EF4-FFF2-40B4-BE49-F238E27FC236}">
                <a16:creationId xmlns:a16="http://schemas.microsoft.com/office/drawing/2014/main" id="{A6C8D4BA-9F9E-BEDC-66A5-A19CF3FEE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A8A22B-EFB0-0C22-B61B-52DA2EBC8755}"/>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513796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F799E0-4205-5259-4F79-482220A5A7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9E1517-4B75-4F95-83D3-8F163CD223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D25A4E-A9E7-E92B-E0D5-DBC61F6BEC6C}"/>
              </a:ext>
            </a:extLst>
          </p:cNvPr>
          <p:cNvSpPr>
            <a:spLocks noGrp="1"/>
          </p:cNvSpPr>
          <p:nvPr>
            <p:ph type="dt" sz="half" idx="10"/>
          </p:nvPr>
        </p:nvSpPr>
        <p:spPr/>
        <p:txBody>
          <a:bodyPr/>
          <a:lstStyle/>
          <a:p>
            <a:fld id="{D52E2E56-99F0-4DC1-90B8-D925AEC658BA}" type="datetimeFigureOut">
              <a:rPr lang="en-GB" smtClean="0"/>
              <a:t>10/12/2025</a:t>
            </a:fld>
            <a:endParaRPr lang="en-GB"/>
          </a:p>
        </p:txBody>
      </p:sp>
      <p:sp>
        <p:nvSpPr>
          <p:cNvPr id="5" name="Footer Placeholder 4">
            <a:extLst>
              <a:ext uri="{FF2B5EF4-FFF2-40B4-BE49-F238E27FC236}">
                <a16:creationId xmlns:a16="http://schemas.microsoft.com/office/drawing/2014/main" id="{193543B5-59B2-5FBD-5504-5AF3499B7F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FD7ABC-0A4E-B0E6-D2DE-08C8C854C563}"/>
              </a:ext>
            </a:extLst>
          </p:cNvPr>
          <p:cNvSpPr>
            <a:spLocks noGrp="1"/>
          </p:cNvSpPr>
          <p:nvPr>
            <p:ph type="sldNum" sz="quarter" idx="12"/>
          </p:nvPr>
        </p:nvSpPr>
        <p:spPr/>
        <p:txBody>
          <a:bodyPr/>
          <a:lstStyle/>
          <a:p>
            <a:fld id="{DF85F472-FDCE-455E-AEC0-341A200EC4D3}" type="slidenum">
              <a:rPr lang="en-GB" smtClean="0"/>
              <a:t>‹#›</a:t>
            </a:fld>
            <a:endParaRPr lang="en-GB"/>
          </a:p>
        </p:txBody>
      </p:sp>
    </p:spTree>
    <p:extLst>
      <p:ext uri="{BB962C8B-B14F-4D97-AF65-F5344CB8AC3E}">
        <p14:creationId xmlns:p14="http://schemas.microsoft.com/office/powerpoint/2010/main" val="1714900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818"/>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816725-2333-E581-23AC-8C10850738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B0863F-F767-8203-8B35-AA521EF6B8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543D9A-3B64-C86C-EC13-6A588AE0C2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2E2E56-99F0-4DC1-90B8-D925AEC658BA}" type="datetimeFigureOut">
              <a:rPr lang="en-GB" smtClean="0"/>
              <a:t>10/12/2025</a:t>
            </a:fld>
            <a:endParaRPr lang="en-GB"/>
          </a:p>
        </p:txBody>
      </p:sp>
      <p:sp>
        <p:nvSpPr>
          <p:cNvPr id="5" name="Footer Placeholder 4">
            <a:extLst>
              <a:ext uri="{FF2B5EF4-FFF2-40B4-BE49-F238E27FC236}">
                <a16:creationId xmlns:a16="http://schemas.microsoft.com/office/drawing/2014/main" id="{E7671557-46BC-301B-42E3-34EEF66FF2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35752-0D4E-73B8-AD5C-3A8260CC73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85F472-FDCE-455E-AEC0-341A200EC4D3}" type="slidenum">
              <a:rPr lang="en-GB" smtClean="0"/>
              <a:t>‹#›</a:t>
            </a:fld>
            <a:endParaRPr lang="en-GB"/>
          </a:p>
        </p:txBody>
      </p:sp>
    </p:spTree>
    <p:extLst>
      <p:ext uri="{BB962C8B-B14F-4D97-AF65-F5344CB8AC3E}">
        <p14:creationId xmlns:p14="http://schemas.microsoft.com/office/powerpoint/2010/main" val="4523639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png"/><Relationship Id="rId17" Type="http://schemas.openxmlformats.org/officeDocument/2006/relationships/image" Target="../media/image26.svg"/><Relationship Id="rId2" Type="http://schemas.openxmlformats.org/officeDocument/2006/relationships/notesSlide" Target="../notesSlides/notesSlide8.xml"/><Relationship Id="rId16" Type="http://schemas.openxmlformats.org/officeDocument/2006/relationships/image" Target="../media/image25.png"/><Relationship Id="rId1" Type="http://schemas.openxmlformats.org/officeDocument/2006/relationships/slideLayout" Target="../slideLayouts/slideLayout1.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5" Type="http://schemas.openxmlformats.org/officeDocument/2006/relationships/image" Target="../media/image2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 Id="rId14" Type="http://schemas.openxmlformats.org/officeDocument/2006/relationships/image" Target="../media/image23.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18" Type="http://schemas.openxmlformats.org/officeDocument/2006/relationships/image" Target="../media/image4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17" Type="http://schemas.openxmlformats.org/officeDocument/2006/relationships/image" Target="../media/image43.png"/><Relationship Id="rId2" Type="http://schemas.openxmlformats.org/officeDocument/2006/relationships/notesSlide" Target="../notesSlides/notesSlide12.xml"/><Relationship Id="rId16" Type="http://schemas.openxmlformats.org/officeDocument/2006/relationships/image" Target="../media/image42.svg"/><Relationship Id="rId1" Type="http://schemas.openxmlformats.org/officeDocument/2006/relationships/slideLayout" Target="../slideLayouts/slideLayout1.xml"/><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 Id="rId14" Type="http://schemas.openxmlformats.org/officeDocument/2006/relationships/image" Target="../media/image40.svg"/></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1">
            <a:extLst>
              <a:ext uri="{FF2B5EF4-FFF2-40B4-BE49-F238E27FC236}">
                <a16:creationId xmlns:a16="http://schemas.microsoft.com/office/drawing/2014/main" id="{EAE39819-739F-1C9B-18A1-B72F7532EA36}"/>
              </a:ext>
            </a:extLst>
          </p:cNvPr>
          <p:cNvSpPr/>
          <p:nvPr/>
        </p:nvSpPr>
        <p:spPr>
          <a:xfrm>
            <a:off x="958797" y="1390261"/>
            <a:ext cx="9273085" cy="3554963"/>
          </a:xfrm>
          <a:prstGeom prst="rect">
            <a:avLst/>
          </a:prstGeom>
          <a:noFill/>
          <a:ln/>
        </p:spPr>
        <p:txBody>
          <a:bodyPr wrap="square" lIns="0" tIns="0" rIns="0" bIns="0" rtlCol="0" anchor="t"/>
          <a:lstStyle/>
          <a:p>
            <a:pPr marL="0" indent="0">
              <a:buNone/>
            </a:pPr>
            <a:r>
              <a:rPr lang="en-US" sz="4400" dirty="0">
                <a:solidFill>
                  <a:srgbClr val="FFFFFF"/>
                </a:solidFill>
                <a:latin typeface="Times New Roman" panose="02020603050405020304" pitchFamily="18" charset="0"/>
                <a:ea typeface="Roboto Medium" pitchFamily="34" charset="-122"/>
                <a:cs typeface="Times New Roman" panose="02020603050405020304" pitchFamily="18" charset="0"/>
              </a:rPr>
              <a:t>Student: Calin </a:t>
            </a:r>
            <a:r>
              <a:rPr lang="en-US" sz="4400" dirty="0" err="1">
                <a:solidFill>
                  <a:srgbClr val="FFFFFF"/>
                </a:solidFill>
                <a:latin typeface="Times New Roman" panose="02020603050405020304" pitchFamily="18" charset="0"/>
                <a:ea typeface="Roboto Medium" pitchFamily="34" charset="-122"/>
                <a:cs typeface="Times New Roman" panose="02020603050405020304" pitchFamily="18" charset="0"/>
              </a:rPr>
              <a:t>Matei</a:t>
            </a:r>
            <a:endParaRPr lang="en-US" sz="4400" dirty="0">
              <a:solidFill>
                <a:srgbClr val="FFFFFF"/>
              </a:solidFill>
              <a:latin typeface="Times New Roman" panose="02020603050405020304" pitchFamily="18" charset="0"/>
              <a:ea typeface="Roboto Medium" pitchFamily="34" charset="-122"/>
              <a:cs typeface="Times New Roman" panose="02020603050405020304" pitchFamily="18" charset="0"/>
            </a:endParaRPr>
          </a:p>
          <a:p>
            <a:pPr marL="0" indent="0">
              <a:buNone/>
            </a:pPr>
            <a:r>
              <a:rPr lang="en-US" sz="4400" dirty="0">
                <a:solidFill>
                  <a:srgbClr val="FFFFFF"/>
                </a:solidFill>
                <a:latin typeface="Times New Roman" panose="02020603050405020304" pitchFamily="18" charset="0"/>
                <a:ea typeface="Roboto Medium" pitchFamily="34" charset="-122"/>
                <a:cs typeface="Times New Roman" panose="02020603050405020304" pitchFamily="18" charset="0"/>
              </a:rPr>
              <a:t>Student ID: 1916953</a:t>
            </a:r>
          </a:p>
          <a:p>
            <a:pPr marL="0" indent="0">
              <a:buNone/>
            </a:pPr>
            <a:r>
              <a:rPr lang="en-US" sz="4400" dirty="0">
                <a:solidFill>
                  <a:srgbClr val="FFFFFF"/>
                </a:solidFill>
                <a:latin typeface="Times New Roman" panose="02020603050405020304" pitchFamily="18" charset="0"/>
                <a:ea typeface="Roboto Medium" pitchFamily="34" charset="-122"/>
                <a:cs typeface="Times New Roman" panose="02020603050405020304" pitchFamily="18" charset="0"/>
              </a:rPr>
              <a:t>Module: LCBB5013 Entrepreneurship</a:t>
            </a:r>
          </a:p>
          <a:p>
            <a:pPr marL="0" indent="0">
              <a:buNone/>
            </a:pPr>
            <a:r>
              <a:rPr lang="en-US" sz="4400" dirty="0">
                <a:solidFill>
                  <a:srgbClr val="FFFFFF"/>
                </a:solidFill>
                <a:latin typeface="Times New Roman" panose="02020603050405020304" pitchFamily="18" charset="0"/>
                <a:ea typeface="Roboto Medium" pitchFamily="34" charset="-122"/>
                <a:cs typeface="Times New Roman" panose="02020603050405020304" pitchFamily="18" charset="0"/>
              </a:rPr>
              <a:t>Assignment: Task 2: Presentation</a:t>
            </a:r>
          </a:p>
          <a:p>
            <a:pPr marL="0" indent="0">
              <a:buNone/>
            </a:pPr>
            <a:r>
              <a:rPr lang="en-US" sz="4400" dirty="0">
                <a:solidFill>
                  <a:srgbClr val="FFFFFF"/>
                </a:solidFill>
                <a:latin typeface="Times New Roman" panose="02020603050405020304" pitchFamily="18" charset="0"/>
                <a:ea typeface="Roboto Medium" pitchFamily="34" charset="-122"/>
                <a:cs typeface="Times New Roman" panose="02020603050405020304" pitchFamily="18" charset="0"/>
              </a:rPr>
              <a:t>Lecturer: Dr Amer Kareem</a:t>
            </a:r>
          </a:p>
          <a:p>
            <a:pPr marL="0" indent="0">
              <a:buNone/>
            </a:pPr>
            <a:endParaRPr lang="en-US"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6654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0" descr="preencoded.png">
            <a:extLst>
              <a:ext uri="{FF2B5EF4-FFF2-40B4-BE49-F238E27FC236}">
                <a16:creationId xmlns:a16="http://schemas.microsoft.com/office/drawing/2014/main" id="{1EE9EAF9-6FEC-CF20-76DE-370C7C973BCE}"/>
              </a:ext>
            </a:extLst>
          </p:cNvPr>
          <p:cNvPicPr>
            <a:picLocks noChangeAspect="1"/>
          </p:cNvPicPr>
          <p:nvPr/>
        </p:nvPicPr>
        <p:blipFill>
          <a:blip r:embed="rId3"/>
          <a:stretch>
            <a:fillRect/>
          </a:stretch>
        </p:blipFill>
        <p:spPr>
          <a:xfrm>
            <a:off x="0" y="0"/>
            <a:ext cx="4572000" cy="6858000"/>
          </a:xfrm>
          <a:prstGeom prst="rect">
            <a:avLst/>
          </a:prstGeom>
        </p:spPr>
      </p:pic>
      <p:sp>
        <p:nvSpPr>
          <p:cNvPr id="5" name="Text 0">
            <a:extLst>
              <a:ext uri="{FF2B5EF4-FFF2-40B4-BE49-F238E27FC236}">
                <a16:creationId xmlns:a16="http://schemas.microsoft.com/office/drawing/2014/main" id="{2B2FEC3D-C56E-F588-7189-58A6C392EB84}"/>
              </a:ext>
            </a:extLst>
          </p:cNvPr>
          <p:cNvSpPr/>
          <p:nvPr/>
        </p:nvSpPr>
        <p:spPr>
          <a:xfrm>
            <a:off x="4984790" y="1369179"/>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FFFFFF"/>
                </a:solidFill>
                <a:latin typeface="Times New Roman" panose="02020603050405020304" pitchFamily="18" charset="0"/>
                <a:ea typeface="Roboto Medium" pitchFamily="34" charset="-122"/>
                <a:cs typeface="Times New Roman" panose="02020603050405020304" pitchFamily="18" charset="0"/>
              </a:rPr>
              <a:t>AVIONICS</a:t>
            </a:r>
            <a:endParaRPr lang="en-US" sz="4450" b="1" dirty="0">
              <a:latin typeface="Times New Roman" panose="02020603050405020304" pitchFamily="18" charset="0"/>
              <a:cs typeface="Times New Roman" panose="02020603050405020304" pitchFamily="18" charset="0"/>
            </a:endParaRPr>
          </a:p>
        </p:txBody>
      </p:sp>
      <p:sp>
        <p:nvSpPr>
          <p:cNvPr id="6" name="Text 1">
            <a:extLst>
              <a:ext uri="{FF2B5EF4-FFF2-40B4-BE49-F238E27FC236}">
                <a16:creationId xmlns:a16="http://schemas.microsoft.com/office/drawing/2014/main" id="{EAE39819-739F-1C9B-18A1-B72F7532EA36}"/>
              </a:ext>
            </a:extLst>
          </p:cNvPr>
          <p:cNvSpPr/>
          <p:nvPr/>
        </p:nvSpPr>
        <p:spPr>
          <a:xfrm>
            <a:off x="4984790" y="2207379"/>
            <a:ext cx="7556421" cy="2934653"/>
          </a:xfrm>
          <a:prstGeom prst="rect">
            <a:avLst/>
          </a:prstGeom>
          <a:noFill/>
          <a:ln/>
        </p:spPr>
        <p:txBody>
          <a:bodyPr wrap="square" lIns="0" tIns="0" rIns="0" bIns="0" rtlCol="0" anchor="t"/>
          <a:lstStyle/>
          <a:p>
            <a:pPr marL="0" indent="0" algn="l">
              <a:buNone/>
            </a:pPr>
            <a:r>
              <a:rPr lang="en-US" sz="4400" dirty="0">
                <a:solidFill>
                  <a:srgbClr val="FFFFFF"/>
                </a:solidFill>
                <a:latin typeface="Times New Roman" panose="02020603050405020304" pitchFamily="18" charset="0"/>
                <a:ea typeface="Roboto Medium" pitchFamily="34" charset="-122"/>
                <a:cs typeface="Times New Roman" panose="02020603050405020304" pitchFamily="18" charset="0"/>
              </a:rPr>
              <a:t>Specialist Cockpit Interface Manufacturing</a:t>
            </a:r>
            <a:endParaRPr lang="en-US" sz="4400" dirty="0">
              <a:latin typeface="Times New Roman" panose="02020603050405020304" pitchFamily="18" charset="0"/>
              <a:cs typeface="Times New Roman" panose="02020603050405020304" pitchFamily="18" charset="0"/>
            </a:endParaRPr>
          </a:p>
        </p:txBody>
      </p:sp>
      <p:sp>
        <p:nvSpPr>
          <p:cNvPr id="7" name="Text 2">
            <a:extLst>
              <a:ext uri="{FF2B5EF4-FFF2-40B4-BE49-F238E27FC236}">
                <a16:creationId xmlns:a16="http://schemas.microsoft.com/office/drawing/2014/main" id="{0BFDE6C6-E253-B750-F0E7-B2AFBD83AE52}"/>
              </a:ext>
            </a:extLst>
          </p:cNvPr>
          <p:cNvSpPr/>
          <p:nvPr/>
        </p:nvSpPr>
        <p:spPr>
          <a:xfrm>
            <a:off x="5060990" y="3674705"/>
            <a:ext cx="7556421" cy="362903"/>
          </a:xfrm>
          <a:prstGeom prst="rect">
            <a:avLst/>
          </a:prstGeom>
          <a:noFill/>
          <a:ln/>
        </p:spPr>
        <p:txBody>
          <a:bodyPr wrap="none" lIns="0" tIns="0" rIns="0" bIns="0" rtlCol="0" anchor="t"/>
          <a:lstStyle/>
          <a:p>
            <a:pPr marL="0" indent="0" algn="l">
              <a:lnSpc>
                <a:spcPts val="2850"/>
              </a:lnSpc>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5979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D0EBDF8D-7422-FF67-27D2-FE275334F77F}"/>
              </a:ext>
            </a:extLst>
          </p:cNvPr>
          <p:cNvPicPr>
            <a:picLocks noChangeAspect="1"/>
          </p:cNvPicPr>
          <p:nvPr/>
        </p:nvPicPr>
        <p:blipFill>
          <a:blip r:embed="rId3"/>
          <a:stretch>
            <a:fillRect/>
          </a:stretch>
        </p:blipFill>
        <p:spPr>
          <a:xfrm>
            <a:off x="7632700" y="0"/>
            <a:ext cx="4559300" cy="6838950"/>
          </a:xfrm>
          <a:prstGeom prst="rect">
            <a:avLst/>
          </a:prstGeom>
        </p:spPr>
      </p:pic>
      <p:sp>
        <p:nvSpPr>
          <p:cNvPr id="3" name="Text 0">
            <a:extLst>
              <a:ext uri="{FF2B5EF4-FFF2-40B4-BE49-F238E27FC236}">
                <a16:creationId xmlns:a16="http://schemas.microsoft.com/office/drawing/2014/main" id="{EBE87CE2-3F40-CEA4-798C-00EF951B5D92}"/>
              </a:ext>
            </a:extLst>
          </p:cNvPr>
          <p:cNvSpPr/>
          <p:nvPr/>
        </p:nvSpPr>
        <p:spPr>
          <a:xfrm>
            <a:off x="282714" y="950318"/>
            <a:ext cx="5670590" cy="708779"/>
          </a:xfrm>
          <a:prstGeom prst="rect">
            <a:avLst/>
          </a:prstGeom>
          <a:noFill/>
          <a:ln/>
        </p:spPr>
        <p:txBody>
          <a:bodyPr wrap="none" lIns="0" tIns="0" rIns="0" bIns="0" rtlCol="0" anchor="t"/>
          <a:lstStyle/>
          <a:p>
            <a:pPr marL="0" indent="0" algn="l">
              <a:lnSpc>
                <a:spcPts val="555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BUSINESS IDEA</a:t>
            </a:r>
            <a:endParaRPr lang="en-US" sz="3200" b="1" dirty="0">
              <a:latin typeface="Times New Roman" panose="02020603050405020304" pitchFamily="18" charset="0"/>
              <a:cs typeface="Times New Roman" panose="02020603050405020304" pitchFamily="18" charset="0"/>
            </a:endParaRPr>
          </a:p>
        </p:txBody>
      </p:sp>
      <p:sp>
        <p:nvSpPr>
          <p:cNvPr id="4" name="Text 1">
            <a:extLst>
              <a:ext uri="{FF2B5EF4-FFF2-40B4-BE49-F238E27FC236}">
                <a16:creationId xmlns:a16="http://schemas.microsoft.com/office/drawing/2014/main" id="{0E191229-6287-6566-3A5E-552CFEFCD029}"/>
              </a:ext>
            </a:extLst>
          </p:cNvPr>
          <p:cNvSpPr/>
          <p:nvPr/>
        </p:nvSpPr>
        <p:spPr>
          <a:xfrm>
            <a:off x="282714" y="2126893"/>
            <a:ext cx="3402330" cy="425291"/>
          </a:xfrm>
          <a:prstGeom prst="rect">
            <a:avLst/>
          </a:prstGeom>
          <a:noFill/>
          <a:ln/>
        </p:spPr>
        <p:txBody>
          <a:bodyPr wrap="none" lIns="0" tIns="0" rIns="0" bIns="0" rtlCol="0" anchor="t"/>
          <a:lstStyle/>
          <a:p>
            <a:pPr marL="0" indent="0" algn="l">
              <a:lnSpc>
                <a:spcPts val="3300"/>
              </a:lnSpc>
              <a:buNone/>
            </a:pPr>
            <a:r>
              <a:rPr lang="en-US" sz="2650" dirty="0">
                <a:solidFill>
                  <a:srgbClr val="FFFFFF"/>
                </a:solidFill>
                <a:latin typeface="Times New Roman" panose="02020603050405020304" pitchFamily="18" charset="0"/>
                <a:ea typeface="Roboto Medium" pitchFamily="34" charset="-122"/>
                <a:cs typeface="Times New Roman" panose="02020603050405020304" pitchFamily="18" charset="0"/>
              </a:rPr>
              <a:t>Core Focus</a:t>
            </a:r>
            <a:endParaRPr lang="en-US" sz="2650" dirty="0">
              <a:latin typeface="Times New Roman" panose="02020603050405020304" pitchFamily="18" charset="0"/>
              <a:cs typeface="Times New Roman" panose="02020603050405020304" pitchFamily="18" charset="0"/>
            </a:endParaRPr>
          </a:p>
        </p:txBody>
      </p:sp>
      <p:sp>
        <p:nvSpPr>
          <p:cNvPr id="5" name="Text 2">
            <a:extLst>
              <a:ext uri="{FF2B5EF4-FFF2-40B4-BE49-F238E27FC236}">
                <a16:creationId xmlns:a16="http://schemas.microsoft.com/office/drawing/2014/main" id="{F4A6930C-DD44-04F9-86E9-AA3B853CD640}"/>
              </a:ext>
            </a:extLst>
          </p:cNvPr>
          <p:cNvSpPr/>
          <p:nvPr/>
        </p:nvSpPr>
        <p:spPr>
          <a:xfrm>
            <a:off x="282714" y="2778998"/>
            <a:ext cx="3501509" cy="1451610"/>
          </a:xfrm>
          <a:prstGeom prst="rect">
            <a:avLst/>
          </a:prstGeom>
          <a:noFill/>
          <a:ln/>
        </p:spPr>
        <p:txBody>
          <a:bodyPr wrap="square" lIns="0" tIns="0" rIns="0" bIns="0" rtlCol="0" anchor="t"/>
          <a:lstStyle/>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UK-based aviation manufacturing specialist in tailored cockpit control systems and electronic interfaces</a:t>
            </a:r>
            <a:endParaRPr lang="en-US" sz="1750" dirty="0">
              <a:latin typeface="Times New Roman" panose="02020603050405020304" pitchFamily="18" charset="0"/>
              <a:cs typeface="Times New Roman" panose="02020603050405020304" pitchFamily="18" charset="0"/>
            </a:endParaRPr>
          </a:p>
        </p:txBody>
      </p:sp>
      <p:sp>
        <p:nvSpPr>
          <p:cNvPr id="6" name="Text 3">
            <a:extLst>
              <a:ext uri="{FF2B5EF4-FFF2-40B4-BE49-F238E27FC236}">
                <a16:creationId xmlns:a16="http://schemas.microsoft.com/office/drawing/2014/main" id="{27BAB1B7-9816-B92F-3346-1A501834E356}"/>
              </a:ext>
            </a:extLst>
          </p:cNvPr>
          <p:cNvSpPr/>
          <p:nvPr/>
        </p:nvSpPr>
        <p:spPr>
          <a:xfrm>
            <a:off x="282714" y="4434681"/>
            <a:ext cx="3501509" cy="1088708"/>
          </a:xfrm>
          <a:prstGeom prst="rect">
            <a:avLst/>
          </a:prstGeom>
          <a:noFill/>
          <a:ln/>
        </p:spPr>
        <p:txBody>
          <a:bodyPr wrap="square" lIns="0" tIns="0" rIns="0" bIns="0" rtlCol="0" anchor="t"/>
          <a:lstStyle/>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High-precision, NVIS-compatible solutions with rapid customisation capabilities</a:t>
            </a:r>
            <a:endParaRPr lang="en-US" sz="1750" dirty="0">
              <a:latin typeface="Times New Roman" panose="02020603050405020304" pitchFamily="18" charset="0"/>
              <a:cs typeface="Times New Roman" panose="02020603050405020304" pitchFamily="18" charset="0"/>
            </a:endParaRPr>
          </a:p>
        </p:txBody>
      </p:sp>
      <p:sp>
        <p:nvSpPr>
          <p:cNvPr id="7" name="Text 4">
            <a:extLst>
              <a:ext uri="{FF2B5EF4-FFF2-40B4-BE49-F238E27FC236}">
                <a16:creationId xmlns:a16="http://schemas.microsoft.com/office/drawing/2014/main" id="{B675F0C6-3911-B905-572B-A937ACB0EFED}"/>
              </a:ext>
            </a:extLst>
          </p:cNvPr>
          <p:cNvSpPr/>
          <p:nvPr/>
        </p:nvSpPr>
        <p:spPr>
          <a:xfrm>
            <a:off x="4026247" y="2138482"/>
            <a:ext cx="3402330" cy="425291"/>
          </a:xfrm>
          <a:prstGeom prst="rect">
            <a:avLst/>
          </a:prstGeom>
          <a:noFill/>
          <a:ln/>
        </p:spPr>
        <p:txBody>
          <a:bodyPr wrap="none" lIns="0" tIns="0" rIns="0" bIns="0" rtlCol="0" anchor="t"/>
          <a:lstStyle/>
          <a:p>
            <a:pPr marL="0" indent="0" algn="l">
              <a:lnSpc>
                <a:spcPts val="3300"/>
              </a:lnSpc>
              <a:buNone/>
            </a:pPr>
            <a:r>
              <a:rPr lang="en-US" sz="2650" dirty="0">
                <a:solidFill>
                  <a:srgbClr val="FFFFFF"/>
                </a:solidFill>
                <a:latin typeface="Times New Roman" panose="02020603050405020304" pitchFamily="18" charset="0"/>
                <a:ea typeface="Roboto Medium" pitchFamily="34" charset="-122"/>
                <a:cs typeface="Times New Roman" panose="02020603050405020304" pitchFamily="18" charset="0"/>
              </a:rPr>
              <a:t>Market Position</a:t>
            </a:r>
            <a:endParaRPr lang="en-US" sz="2650" dirty="0">
              <a:latin typeface="Times New Roman" panose="02020603050405020304" pitchFamily="18" charset="0"/>
              <a:cs typeface="Times New Roman" panose="02020603050405020304" pitchFamily="18" charset="0"/>
            </a:endParaRPr>
          </a:p>
        </p:txBody>
      </p:sp>
      <p:sp>
        <p:nvSpPr>
          <p:cNvPr id="8" name="Text 5">
            <a:extLst>
              <a:ext uri="{FF2B5EF4-FFF2-40B4-BE49-F238E27FC236}">
                <a16:creationId xmlns:a16="http://schemas.microsoft.com/office/drawing/2014/main" id="{304B4D05-D965-7635-99F7-E7B360B25599}"/>
              </a:ext>
            </a:extLst>
          </p:cNvPr>
          <p:cNvSpPr/>
          <p:nvPr/>
        </p:nvSpPr>
        <p:spPr>
          <a:xfrm>
            <a:off x="4026247" y="2790587"/>
            <a:ext cx="3501509" cy="1451610"/>
          </a:xfrm>
          <a:prstGeom prst="rect">
            <a:avLst/>
          </a:prstGeom>
          <a:noFill/>
          <a:ln/>
        </p:spPr>
        <p:txBody>
          <a:bodyPr wrap="square" lIns="0" tIns="0" rIns="0" bIns="0" rtlCol="0" anchor="t"/>
          <a:lstStyle/>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Addressing niche aviation requirements through flexible, fast and economical cockpit panel production</a:t>
            </a:r>
            <a:endParaRPr lang="en-US" sz="1750" dirty="0">
              <a:latin typeface="Times New Roman" panose="02020603050405020304" pitchFamily="18" charset="0"/>
              <a:cs typeface="Times New Roman" panose="02020603050405020304" pitchFamily="18" charset="0"/>
            </a:endParaRPr>
          </a:p>
        </p:txBody>
      </p:sp>
      <p:sp>
        <p:nvSpPr>
          <p:cNvPr id="9" name="Text 6">
            <a:extLst>
              <a:ext uri="{FF2B5EF4-FFF2-40B4-BE49-F238E27FC236}">
                <a16:creationId xmlns:a16="http://schemas.microsoft.com/office/drawing/2014/main" id="{45C80113-58BE-9383-8EF7-2E66E4ACB4AB}"/>
              </a:ext>
            </a:extLst>
          </p:cNvPr>
          <p:cNvSpPr/>
          <p:nvPr/>
        </p:nvSpPr>
        <p:spPr>
          <a:xfrm>
            <a:off x="4026247" y="4446270"/>
            <a:ext cx="3501509" cy="1088708"/>
          </a:xfrm>
          <a:prstGeom prst="rect">
            <a:avLst/>
          </a:prstGeom>
          <a:noFill/>
          <a:ln/>
        </p:spPr>
        <p:txBody>
          <a:bodyPr wrap="square" lIns="0" tIns="0" rIns="0" bIns="0" rtlCol="0" anchor="t"/>
          <a:lstStyle/>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Filling critical gaps in bespoke aerospace interface manufacturing </a:t>
            </a:r>
            <a:r>
              <a:rPr lang="fi-FI" sz="1750" dirty="0">
                <a:solidFill>
                  <a:srgbClr val="CFD0D8"/>
                </a:solidFill>
                <a:latin typeface="Times New Roman" panose="02020603050405020304" pitchFamily="18" charset="0"/>
                <a:ea typeface="Roboto" pitchFamily="34" charset="-122"/>
                <a:cs typeface="Times New Roman" panose="02020603050405020304" pitchFamily="18" charset="0"/>
              </a:rPr>
              <a:t>(Oksana Svatiuk and Yulia Skulinets, 2023)</a:t>
            </a:r>
            <a:endParaRPr lang="en-US" sz="1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9654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7AAF7EDF-1E2B-DD50-FA97-FCAF6B5B5A70}"/>
              </a:ext>
            </a:extLst>
          </p:cNvPr>
          <p:cNvPicPr>
            <a:picLocks noChangeAspect="1"/>
          </p:cNvPicPr>
          <p:nvPr/>
        </p:nvPicPr>
        <p:blipFill>
          <a:blip r:embed="rId3"/>
          <a:stretch>
            <a:fillRect/>
          </a:stretch>
        </p:blipFill>
        <p:spPr>
          <a:xfrm>
            <a:off x="0" y="0"/>
            <a:ext cx="4559300" cy="6838950"/>
          </a:xfrm>
          <a:prstGeom prst="rect">
            <a:avLst/>
          </a:prstGeom>
        </p:spPr>
      </p:pic>
      <p:sp>
        <p:nvSpPr>
          <p:cNvPr id="3" name="Text 0">
            <a:extLst>
              <a:ext uri="{FF2B5EF4-FFF2-40B4-BE49-F238E27FC236}">
                <a16:creationId xmlns:a16="http://schemas.microsoft.com/office/drawing/2014/main" id="{FEA7521F-0915-F230-38C1-8BFE533D5A42}"/>
              </a:ext>
            </a:extLst>
          </p:cNvPr>
          <p:cNvSpPr/>
          <p:nvPr/>
        </p:nvSpPr>
        <p:spPr>
          <a:xfrm>
            <a:off x="4952765" y="180380"/>
            <a:ext cx="5083373" cy="615077"/>
          </a:xfrm>
          <a:prstGeom prst="rect">
            <a:avLst/>
          </a:prstGeom>
          <a:noFill/>
          <a:ln/>
        </p:spPr>
        <p:txBody>
          <a:bodyPr wrap="none" lIns="0" tIns="0" rIns="0" bIns="0" rtlCol="0" anchor="t"/>
          <a:lstStyle/>
          <a:p>
            <a:pPr marL="0" indent="0" algn="l">
              <a:lnSpc>
                <a:spcPts val="480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PRODUCTS &amp; TECHNOLOGY</a:t>
            </a:r>
            <a:endParaRPr lang="en-US" sz="3200" b="1" dirty="0">
              <a:latin typeface="Times New Roman" panose="02020603050405020304" pitchFamily="18" charset="0"/>
              <a:cs typeface="Times New Roman" panose="02020603050405020304" pitchFamily="18" charset="0"/>
            </a:endParaRPr>
          </a:p>
        </p:txBody>
      </p:sp>
      <p:sp>
        <p:nvSpPr>
          <p:cNvPr id="4" name="Shape 1">
            <a:extLst>
              <a:ext uri="{FF2B5EF4-FFF2-40B4-BE49-F238E27FC236}">
                <a16:creationId xmlns:a16="http://schemas.microsoft.com/office/drawing/2014/main" id="{3B14FCD6-5960-0872-BA8F-C1343189309B}"/>
              </a:ext>
            </a:extLst>
          </p:cNvPr>
          <p:cNvSpPr/>
          <p:nvPr/>
        </p:nvSpPr>
        <p:spPr>
          <a:xfrm>
            <a:off x="4841796" y="1032905"/>
            <a:ext cx="3580209" cy="2370139"/>
          </a:xfrm>
          <a:prstGeom prst="roundRect">
            <a:avLst>
              <a:gd name="adj" fmla="val 3222"/>
            </a:avLst>
          </a:prstGeom>
          <a:solidFill>
            <a:srgbClr val="182567"/>
          </a:solidFill>
          <a:ln w="7620">
            <a:solidFill>
              <a:srgbClr val="313E80"/>
            </a:solidFill>
            <a:prstDash val="solid"/>
          </a:ln>
        </p:spPr>
      </p:sp>
      <p:sp>
        <p:nvSpPr>
          <p:cNvPr id="5" name="Shape 2">
            <a:extLst>
              <a:ext uri="{FF2B5EF4-FFF2-40B4-BE49-F238E27FC236}">
                <a16:creationId xmlns:a16="http://schemas.microsoft.com/office/drawing/2014/main" id="{6CB8E2DB-929D-F04F-4891-673C246C83CA}"/>
              </a:ext>
            </a:extLst>
          </p:cNvPr>
          <p:cNvSpPr/>
          <p:nvPr/>
        </p:nvSpPr>
        <p:spPr>
          <a:xfrm>
            <a:off x="5046226" y="1041201"/>
            <a:ext cx="590550" cy="590550"/>
          </a:xfrm>
          <a:prstGeom prst="roundRect">
            <a:avLst>
              <a:gd name="adj" fmla="val 15482323"/>
            </a:avLst>
          </a:prstGeom>
          <a:solidFill>
            <a:srgbClr val="5A6ED8"/>
          </a:solidFill>
          <a:ln/>
        </p:spPr>
      </p:sp>
      <p:pic>
        <p:nvPicPr>
          <p:cNvPr id="6" name="Image 1" descr="preencoded.png">
            <a:extLst>
              <a:ext uri="{FF2B5EF4-FFF2-40B4-BE49-F238E27FC236}">
                <a16:creationId xmlns:a16="http://schemas.microsoft.com/office/drawing/2014/main" id="{A23FA58C-CB7D-0E5B-6CCE-2927C39F909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08627" y="1203602"/>
            <a:ext cx="265748" cy="265747"/>
          </a:xfrm>
          <a:prstGeom prst="rect">
            <a:avLst/>
          </a:prstGeom>
        </p:spPr>
      </p:pic>
      <p:sp>
        <p:nvSpPr>
          <p:cNvPr id="7" name="Text 3">
            <a:extLst>
              <a:ext uri="{FF2B5EF4-FFF2-40B4-BE49-F238E27FC236}">
                <a16:creationId xmlns:a16="http://schemas.microsoft.com/office/drawing/2014/main" id="{BE733616-D923-8344-243E-98C59BA2CFB5}"/>
              </a:ext>
            </a:extLst>
          </p:cNvPr>
          <p:cNvSpPr/>
          <p:nvPr/>
        </p:nvSpPr>
        <p:spPr>
          <a:xfrm>
            <a:off x="5046226" y="1828562"/>
            <a:ext cx="2460665" cy="307538"/>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Illuminated Panels</a:t>
            </a:r>
            <a:endParaRPr lang="en-US" sz="1900" dirty="0">
              <a:latin typeface="Times New Roman" panose="02020603050405020304" pitchFamily="18" charset="0"/>
              <a:cs typeface="Times New Roman" panose="02020603050405020304" pitchFamily="18" charset="0"/>
            </a:endParaRPr>
          </a:p>
        </p:txBody>
      </p:sp>
      <p:sp>
        <p:nvSpPr>
          <p:cNvPr id="8" name="Text 4">
            <a:extLst>
              <a:ext uri="{FF2B5EF4-FFF2-40B4-BE49-F238E27FC236}">
                <a16:creationId xmlns:a16="http://schemas.microsoft.com/office/drawing/2014/main" id="{95222E88-E0EF-0CD5-A0B6-E0D0D81C0BBB}"/>
              </a:ext>
            </a:extLst>
          </p:cNvPr>
          <p:cNvSpPr/>
          <p:nvPr/>
        </p:nvSpPr>
        <p:spPr>
          <a:xfrm>
            <a:off x="5046226" y="2254210"/>
            <a:ext cx="3375779" cy="944404"/>
          </a:xfrm>
          <a:prstGeom prst="rect">
            <a:avLst/>
          </a:prstGeom>
          <a:noFill/>
          <a:ln/>
        </p:spPr>
        <p:txBody>
          <a:bodyPr wrap="square" lIns="0" tIns="0" rIns="0" bIns="0" rtlCol="0" anchor="t"/>
          <a:lstStyle/>
          <a:p>
            <a:pPr marL="0" indent="0" algn="l">
              <a:lnSpc>
                <a:spcPts val="2450"/>
              </a:lnSpc>
              <a:buNone/>
            </a:pPr>
            <a:r>
              <a:rPr lang="en-US" sz="1550" dirty="0">
                <a:solidFill>
                  <a:srgbClr val="CFD0D8"/>
                </a:solidFill>
                <a:latin typeface="Times New Roman" panose="02020603050405020304" pitchFamily="18" charset="0"/>
                <a:ea typeface="Roboto" pitchFamily="34" charset="-122"/>
                <a:cs typeface="Times New Roman" panose="02020603050405020304" pitchFamily="18" charset="0"/>
              </a:rPr>
              <a:t>LED and Electroluminescent cockpit panels with NVIS compliance for defence and night operations</a:t>
            </a:r>
            <a:endParaRPr lang="en-US" sz="1550" dirty="0">
              <a:latin typeface="Times New Roman" panose="02020603050405020304" pitchFamily="18" charset="0"/>
              <a:cs typeface="Times New Roman" panose="02020603050405020304" pitchFamily="18" charset="0"/>
            </a:endParaRPr>
          </a:p>
        </p:txBody>
      </p:sp>
      <p:sp>
        <p:nvSpPr>
          <p:cNvPr id="9" name="Shape 5">
            <a:extLst>
              <a:ext uri="{FF2B5EF4-FFF2-40B4-BE49-F238E27FC236}">
                <a16:creationId xmlns:a16="http://schemas.microsoft.com/office/drawing/2014/main" id="{DF44385B-D862-0E21-EFA3-43F6378508E5}"/>
              </a:ext>
            </a:extLst>
          </p:cNvPr>
          <p:cNvSpPr/>
          <p:nvPr/>
        </p:nvSpPr>
        <p:spPr>
          <a:xfrm>
            <a:off x="8626435" y="1024609"/>
            <a:ext cx="3368754" cy="2370139"/>
          </a:xfrm>
          <a:prstGeom prst="roundRect">
            <a:avLst>
              <a:gd name="adj" fmla="val 3222"/>
            </a:avLst>
          </a:prstGeom>
          <a:solidFill>
            <a:srgbClr val="182567"/>
          </a:solidFill>
          <a:ln w="7620">
            <a:solidFill>
              <a:srgbClr val="313E80"/>
            </a:solidFill>
            <a:prstDash val="solid"/>
          </a:ln>
        </p:spPr>
      </p:sp>
      <p:sp>
        <p:nvSpPr>
          <p:cNvPr id="10" name="Shape 6">
            <a:extLst>
              <a:ext uri="{FF2B5EF4-FFF2-40B4-BE49-F238E27FC236}">
                <a16:creationId xmlns:a16="http://schemas.microsoft.com/office/drawing/2014/main" id="{CB32022F-83C8-96DE-9277-DBBFCB23F2D2}"/>
              </a:ext>
            </a:extLst>
          </p:cNvPr>
          <p:cNvSpPr/>
          <p:nvPr/>
        </p:nvSpPr>
        <p:spPr>
          <a:xfrm>
            <a:off x="8830864" y="1032905"/>
            <a:ext cx="590550" cy="590550"/>
          </a:xfrm>
          <a:prstGeom prst="roundRect">
            <a:avLst>
              <a:gd name="adj" fmla="val 15482323"/>
            </a:avLst>
          </a:prstGeom>
          <a:solidFill>
            <a:srgbClr val="5A6ED8"/>
          </a:solidFill>
          <a:ln/>
        </p:spPr>
      </p:sp>
      <p:pic>
        <p:nvPicPr>
          <p:cNvPr id="11" name="Image 2" descr="preencoded.png">
            <a:extLst>
              <a:ext uri="{FF2B5EF4-FFF2-40B4-BE49-F238E27FC236}">
                <a16:creationId xmlns:a16="http://schemas.microsoft.com/office/drawing/2014/main" id="{90E8B803-73D0-9213-8720-570A79F2B3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993265" y="1195306"/>
            <a:ext cx="265748" cy="265747"/>
          </a:xfrm>
          <a:prstGeom prst="rect">
            <a:avLst/>
          </a:prstGeom>
        </p:spPr>
      </p:pic>
      <p:sp>
        <p:nvSpPr>
          <p:cNvPr id="12" name="Text 7">
            <a:extLst>
              <a:ext uri="{FF2B5EF4-FFF2-40B4-BE49-F238E27FC236}">
                <a16:creationId xmlns:a16="http://schemas.microsoft.com/office/drawing/2014/main" id="{6DE14D7B-497F-0343-CB85-5DD8D6C330BD}"/>
              </a:ext>
            </a:extLst>
          </p:cNvPr>
          <p:cNvSpPr/>
          <p:nvPr/>
        </p:nvSpPr>
        <p:spPr>
          <a:xfrm>
            <a:off x="8830864" y="1820266"/>
            <a:ext cx="2460665" cy="307538"/>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Control Components</a:t>
            </a:r>
            <a:endParaRPr lang="en-US" sz="1900" dirty="0">
              <a:latin typeface="Times New Roman" panose="02020603050405020304" pitchFamily="18" charset="0"/>
              <a:cs typeface="Times New Roman" panose="02020603050405020304" pitchFamily="18" charset="0"/>
            </a:endParaRPr>
          </a:p>
        </p:txBody>
      </p:sp>
      <p:sp>
        <p:nvSpPr>
          <p:cNvPr id="13" name="Text 8">
            <a:extLst>
              <a:ext uri="{FF2B5EF4-FFF2-40B4-BE49-F238E27FC236}">
                <a16:creationId xmlns:a16="http://schemas.microsoft.com/office/drawing/2014/main" id="{88172FFC-30E2-E34D-3C15-C5BB0418CF32}"/>
              </a:ext>
            </a:extLst>
          </p:cNvPr>
          <p:cNvSpPr/>
          <p:nvPr/>
        </p:nvSpPr>
        <p:spPr>
          <a:xfrm>
            <a:off x="8830864" y="2245914"/>
            <a:ext cx="3375898" cy="944404"/>
          </a:xfrm>
          <a:prstGeom prst="rect">
            <a:avLst/>
          </a:prstGeom>
          <a:noFill/>
          <a:ln/>
        </p:spPr>
        <p:txBody>
          <a:bodyPr wrap="square" lIns="0" tIns="0" rIns="0" bIns="0" rtlCol="0" anchor="t"/>
          <a:lstStyle/>
          <a:p>
            <a:pPr marL="0" indent="0" algn="l">
              <a:lnSpc>
                <a:spcPts val="2450"/>
              </a:lnSpc>
              <a:buNone/>
            </a:pPr>
            <a:r>
              <a:rPr lang="en-US" sz="1550" dirty="0">
                <a:solidFill>
                  <a:srgbClr val="CFD0D8"/>
                </a:solidFill>
                <a:latin typeface="Times New Roman" panose="02020603050405020304" pitchFamily="18" charset="0"/>
                <a:ea typeface="Roboto" pitchFamily="34" charset="-122"/>
                <a:cs typeface="Times New Roman" panose="02020603050405020304" pitchFamily="18" charset="0"/>
              </a:rPr>
              <a:t>Backlit keypads, switch assemblies, modular control surfaces with precision overlay systems</a:t>
            </a:r>
            <a:endParaRPr lang="en-US" sz="1550" dirty="0">
              <a:latin typeface="Times New Roman" panose="02020603050405020304" pitchFamily="18" charset="0"/>
              <a:cs typeface="Times New Roman" panose="02020603050405020304" pitchFamily="18" charset="0"/>
            </a:endParaRPr>
          </a:p>
        </p:txBody>
      </p:sp>
      <p:sp>
        <p:nvSpPr>
          <p:cNvPr id="14" name="Shape 9">
            <a:extLst>
              <a:ext uri="{FF2B5EF4-FFF2-40B4-BE49-F238E27FC236}">
                <a16:creationId xmlns:a16="http://schemas.microsoft.com/office/drawing/2014/main" id="{7BDB70D2-F777-C331-D829-72AD403B54EF}"/>
              </a:ext>
            </a:extLst>
          </p:cNvPr>
          <p:cNvSpPr/>
          <p:nvPr/>
        </p:nvSpPr>
        <p:spPr>
          <a:xfrm>
            <a:off x="4845308" y="3599855"/>
            <a:ext cx="7153393" cy="1732240"/>
          </a:xfrm>
          <a:prstGeom prst="roundRect">
            <a:avLst>
              <a:gd name="adj" fmla="val 4269"/>
            </a:avLst>
          </a:prstGeom>
          <a:solidFill>
            <a:srgbClr val="182567"/>
          </a:solidFill>
          <a:ln w="7620">
            <a:solidFill>
              <a:srgbClr val="313E80"/>
            </a:solidFill>
            <a:prstDash val="solid"/>
          </a:ln>
        </p:spPr>
      </p:sp>
      <p:sp>
        <p:nvSpPr>
          <p:cNvPr id="15" name="Shape 10">
            <a:extLst>
              <a:ext uri="{FF2B5EF4-FFF2-40B4-BE49-F238E27FC236}">
                <a16:creationId xmlns:a16="http://schemas.microsoft.com/office/drawing/2014/main" id="{26E7E10B-D59E-91B6-35E6-3AFC133E8AA8}"/>
              </a:ext>
            </a:extLst>
          </p:cNvPr>
          <p:cNvSpPr/>
          <p:nvPr/>
        </p:nvSpPr>
        <p:spPr>
          <a:xfrm>
            <a:off x="5049738" y="3599855"/>
            <a:ext cx="590550" cy="590550"/>
          </a:xfrm>
          <a:prstGeom prst="roundRect">
            <a:avLst>
              <a:gd name="adj" fmla="val 15482323"/>
            </a:avLst>
          </a:prstGeom>
          <a:solidFill>
            <a:srgbClr val="5A6ED8"/>
          </a:solidFill>
          <a:ln/>
        </p:spPr>
      </p:sp>
      <p:pic>
        <p:nvPicPr>
          <p:cNvPr id="16" name="Image 3" descr="preencoded.png">
            <a:extLst>
              <a:ext uri="{FF2B5EF4-FFF2-40B4-BE49-F238E27FC236}">
                <a16:creationId xmlns:a16="http://schemas.microsoft.com/office/drawing/2014/main" id="{993C7BE1-0C45-36DC-18CC-05AFEBCACD1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212139" y="3762256"/>
            <a:ext cx="265748" cy="265747"/>
          </a:xfrm>
          <a:prstGeom prst="rect">
            <a:avLst/>
          </a:prstGeom>
        </p:spPr>
      </p:pic>
      <p:sp>
        <p:nvSpPr>
          <p:cNvPr id="17" name="Text 11">
            <a:extLst>
              <a:ext uri="{FF2B5EF4-FFF2-40B4-BE49-F238E27FC236}">
                <a16:creationId xmlns:a16="http://schemas.microsoft.com/office/drawing/2014/main" id="{10E1BFF0-6442-7B8A-1EB2-4952BBFB0C23}"/>
              </a:ext>
            </a:extLst>
          </p:cNvPr>
          <p:cNvSpPr/>
          <p:nvPr/>
        </p:nvSpPr>
        <p:spPr>
          <a:xfrm>
            <a:off x="5049738" y="4387215"/>
            <a:ext cx="2460665" cy="307538"/>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Custom Solutions</a:t>
            </a:r>
            <a:endParaRPr lang="en-US" sz="1900" dirty="0">
              <a:latin typeface="Times New Roman" panose="02020603050405020304" pitchFamily="18" charset="0"/>
              <a:cs typeface="Times New Roman" panose="02020603050405020304" pitchFamily="18" charset="0"/>
            </a:endParaRPr>
          </a:p>
        </p:txBody>
      </p:sp>
      <p:sp>
        <p:nvSpPr>
          <p:cNvPr id="18" name="Text 12">
            <a:extLst>
              <a:ext uri="{FF2B5EF4-FFF2-40B4-BE49-F238E27FC236}">
                <a16:creationId xmlns:a16="http://schemas.microsoft.com/office/drawing/2014/main" id="{501B2CDA-B894-9E3D-AE30-0A01132B70D9}"/>
              </a:ext>
            </a:extLst>
          </p:cNvPr>
          <p:cNvSpPr/>
          <p:nvPr/>
        </p:nvSpPr>
        <p:spPr>
          <a:xfrm>
            <a:off x="5049738" y="4812863"/>
            <a:ext cx="7357348" cy="314801"/>
          </a:xfrm>
          <a:prstGeom prst="rect">
            <a:avLst/>
          </a:prstGeom>
          <a:noFill/>
          <a:ln/>
        </p:spPr>
        <p:txBody>
          <a:bodyPr wrap="none" lIns="0" tIns="0" rIns="0" bIns="0" rtlCol="0" anchor="t"/>
          <a:lstStyle/>
          <a:p>
            <a:pPr marL="0" indent="0" algn="l">
              <a:lnSpc>
                <a:spcPts val="2450"/>
              </a:lnSpc>
              <a:buNone/>
            </a:pPr>
            <a:r>
              <a:rPr lang="en-US" sz="1550" dirty="0">
                <a:solidFill>
                  <a:srgbClr val="CFD0D8"/>
                </a:solidFill>
                <a:latin typeface="Times New Roman" panose="02020603050405020304" pitchFamily="18" charset="0"/>
                <a:ea typeface="Roboto" pitchFamily="34" charset="-122"/>
                <a:cs typeface="Times New Roman" panose="02020603050405020304" pitchFamily="18" charset="0"/>
              </a:rPr>
              <a:t>Complete CAD design, rapid prototyping and full compliance testing capabilities</a:t>
            </a:r>
            <a:endParaRPr lang="en-US" sz="1550" dirty="0">
              <a:latin typeface="Times New Roman" panose="02020603050405020304" pitchFamily="18" charset="0"/>
              <a:cs typeface="Times New Roman" panose="02020603050405020304" pitchFamily="18" charset="0"/>
            </a:endParaRPr>
          </a:p>
        </p:txBody>
      </p:sp>
      <p:sp>
        <p:nvSpPr>
          <p:cNvPr id="19" name="Text 13">
            <a:extLst>
              <a:ext uri="{FF2B5EF4-FFF2-40B4-BE49-F238E27FC236}">
                <a16:creationId xmlns:a16="http://schemas.microsoft.com/office/drawing/2014/main" id="{2A57E2B2-5744-78FF-37A4-C3003B97F1DD}"/>
              </a:ext>
            </a:extLst>
          </p:cNvPr>
          <p:cNvSpPr/>
          <p:nvPr/>
        </p:nvSpPr>
        <p:spPr>
          <a:xfrm>
            <a:off x="4952765" y="5466001"/>
            <a:ext cx="3224689" cy="369094"/>
          </a:xfrm>
          <a:prstGeom prst="rect">
            <a:avLst/>
          </a:prstGeom>
          <a:noFill/>
          <a:ln/>
        </p:spPr>
        <p:txBody>
          <a:bodyPr wrap="none" lIns="0" tIns="0" rIns="0" bIns="0" rtlCol="0" anchor="t"/>
          <a:lstStyle/>
          <a:p>
            <a:pPr marL="0" indent="0" algn="l">
              <a:lnSpc>
                <a:spcPts val="2900"/>
              </a:lnSpc>
              <a:buNone/>
            </a:pPr>
            <a:r>
              <a:rPr lang="en-US" sz="2300" dirty="0">
                <a:solidFill>
                  <a:srgbClr val="FFFFFF"/>
                </a:solidFill>
                <a:latin typeface="Times New Roman" panose="02020603050405020304" pitchFamily="18" charset="0"/>
                <a:ea typeface="Roboto Medium" pitchFamily="34" charset="-122"/>
                <a:cs typeface="Times New Roman" panose="02020603050405020304" pitchFamily="18" charset="0"/>
              </a:rPr>
              <a:t>Serving Multiple Sectors</a:t>
            </a:r>
            <a:endParaRPr lang="en-US" sz="2300" dirty="0">
              <a:latin typeface="Times New Roman" panose="02020603050405020304" pitchFamily="18" charset="0"/>
              <a:cs typeface="Times New Roman" panose="02020603050405020304" pitchFamily="18" charset="0"/>
            </a:endParaRPr>
          </a:p>
        </p:txBody>
      </p:sp>
      <p:sp>
        <p:nvSpPr>
          <p:cNvPr id="20" name="Text 14">
            <a:extLst>
              <a:ext uri="{FF2B5EF4-FFF2-40B4-BE49-F238E27FC236}">
                <a16:creationId xmlns:a16="http://schemas.microsoft.com/office/drawing/2014/main" id="{0BC44072-EAC4-98C7-AD7D-E7EE61F5B3C9}"/>
              </a:ext>
            </a:extLst>
          </p:cNvPr>
          <p:cNvSpPr/>
          <p:nvPr/>
        </p:nvSpPr>
        <p:spPr>
          <a:xfrm>
            <a:off x="4952765" y="5907761"/>
            <a:ext cx="7766209" cy="314801"/>
          </a:xfrm>
          <a:prstGeom prst="rect">
            <a:avLst/>
          </a:prstGeom>
          <a:noFill/>
          <a:ln/>
        </p:spPr>
        <p:txBody>
          <a:bodyPr wrap="none" lIns="0" tIns="0" rIns="0" bIns="0" rtlCol="0" anchor="t"/>
          <a:lstStyle/>
          <a:p>
            <a:pPr marL="0" indent="0" algn="l">
              <a:lnSpc>
                <a:spcPts val="2450"/>
              </a:lnSpc>
              <a:buNone/>
            </a:pPr>
            <a:r>
              <a:rPr lang="en-US" sz="1550" dirty="0">
                <a:solidFill>
                  <a:srgbClr val="CFD0D8"/>
                </a:solidFill>
                <a:latin typeface="Times New Roman" panose="02020603050405020304" pitchFamily="18" charset="0"/>
                <a:ea typeface="Roboto" pitchFamily="34" charset="-122"/>
                <a:cs typeface="Times New Roman" panose="02020603050405020304" pitchFamily="18" charset="0"/>
              </a:rPr>
              <a:t>Integrated solutions for MRO facilities, OEM partners and defence applications</a:t>
            </a:r>
            <a:endParaRPr lang="en-US" sz="15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647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8EF73653-85A2-6871-59B1-AAAE7A22086B}"/>
              </a:ext>
            </a:extLst>
          </p:cNvPr>
          <p:cNvPicPr>
            <a:picLocks noChangeAspect="1"/>
          </p:cNvPicPr>
          <p:nvPr/>
        </p:nvPicPr>
        <p:blipFill>
          <a:blip r:embed="rId3"/>
          <a:stretch>
            <a:fillRect/>
          </a:stretch>
        </p:blipFill>
        <p:spPr>
          <a:xfrm>
            <a:off x="-15319" y="0"/>
            <a:ext cx="4566047" cy="6849071"/>
          </a:xfrm>
          <a:prstGeom prst="rect">
            <a:avLst/>
          </a:prstGeom>
        </p:spPr>
      </p:pic>
      <p:sp>
        <p:nvSpPr>
          <p:cNvPr id="3" name="Text 0">
            <a:extLst>
              <a:ext uri="{FF2B5EF4-FFF2-40B4-BE49-F238E27FC236}">
                <a16:creationId xmlns:a16="http://schemas.microsoft.com/office/drawing/2014/main" id="{9542451C-D0C9-C32A-3DA0-799BB1C3699D}"/>
              </a:ext>
            </a:extLst>
          </p:cNvPr>
          <p:cNvSpPr/>
          <p:nvPr/>
        </p:nvSpPr>
        <p:spPr>
          <a:xfrm>
            <a:off x="4908590" y="323533"/>
            <a:ext cx="5670590" cy="708779"/>
          </a:xfrm>
          <a:prstGeom prst="rect">
            <a:avLst/>
          </a:prstGeom>
          <a:noFill/>
          <a:ln/>
        </p:spPr>
        <p:txBody>
          <a:bodyPr wrap="none" lIns="0" tIns="0" rIns="0" bIns="0" rtlCol="0" anchor="t"/>
          <a:lstStyle/>
          <a:p>
            <a:pPr marL="0" indent="0" algn="l">
              <a:lnSpc>
                <a:spcPts val="555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STRATEGIC OBJECTIVES</a:t>
            </a:r>
            <a:endParaRPr lang="en-US" sz="3200" b="1" dirty="0">
              <a:latin typeface="Times New Roman" panose="02020603050405020304" pitchFamily="18" charset="0"/>
              <a:cs typeface="Times New Roman" panose="02020603050405020304" pitchFamily="18" charset="0"/>
            </a:endParaRPr>
          </a:p>
        </p:txBody>
      </p:sp>
      <p:sp>
        <p:nvSpPr>
          <p:cNvPr id="4" name="Shape 1">
            <a:extLst>
              <a:ext uri="{FF2B5EF4-FFF2-40B4-BE49-F238E27FC236}">
                <a16:creationId xmlns:a16="http://schemas.microsoft.com/office/drawing/2014/main" id="{3DAA7982-A356-598A-5956-A28C47551232}"/>
              </a:ext>
            </a:extLst>
          </p:cNvPr>
          <p:cNvSpPr/>
          <p:nvPr/>
        </p:nvSpPr>
        <p:spPr>
          <a:xfrm>
            <a:off x="5163741" y="1372473"/>
            <a:ext cx="30480" cy="4526994"/>
          </a:xfrm>
          <a:prstGeom prst="roundRect">
            <a:avLst>
              <a:gd name="adj" fmla="val 312558"/>
            </a:avLst>
          </a:prstGeom>
          <a:solidFill>
            <a:srgbClr val="313E80"/>
          </a:solidFill>
          <a:ln/>
        </p:spPr>
      </p:sp>
      <p:sp>
        <p:nvSpPr>
          <p:cNvPr id="5" name="Shape 2">
            <a:extLst>
              <a:ext uri="{FF2B5EF4-FFF2-40B4-BE49-F238E27FC236}">
                <a16:creationId xmlns:a16="http://schemas.microsoft.com/office/drawing/2014/main" id="{E715B0B7-3F28-F486-ADF8-68100C85693F}"/>
              </a:ext>
            </a:extLst>
          </p:cNvPr>
          <p:cNvSpPr/>
          <p:nvPr/>
        </p:nvSpPr>
        <p:spPr>
          <a:xfrm>
            <a:off x="5388412" y="1612384"/>
            <a:ext cx="680442" cy="30480"/>
          </a:xfrm>
          <a:prstGeom prst="roundRect">
            <a:avLst>
              <a:gd name="adj" fmla="val 312558"/>
            </a:avLst>
          </a:prstGeom>
          <a:solidFill>
            <a:srgbClr val="313E80"/>
          </a:solidFill>
          <a:ln/>
        </p:spPr>
      </p:sp>
      <p:sp>
        <p:nvSpPr>
          <p:cNvPr id="6" name="Shape 3">
            <a:extLst>
              <a:ext uri="{FF2B5EF4-FFF2-40B4-BE49-F238E27FC236}">
                <a16:creationId xmlns:a16="http://schemas.microsoft.com/office/drawing/2014/main" id="{6F034A07-2035-AACD-8948-32E3E69F957F}"/>
              </a:ext>
            </a:extLst>
          </p:cNvPr>
          <p:cNvSpPr/>
          <p:nvPr/>
        </p:nvSpPr>
        <p:spPr>
          <a:xfrm>
            <a:off x="4908590" y="1372473"/>
            <a:ext cx="510302" cy="510302"/>
          </a:xfrm>
          <a:prstGeom prst="roundRect">
            <a:avLst>
              <a:gd name="adj" fmla="val 18669"/>
            </a:avLst>
          </a:prstGeom>
          <a:solidFill>
            <a:srgbClr val="182567"/>
          </a:solidFill>
          <a:ln w="7620">
            <a:solidFill>
              <a:srgbClr val="313E80"/>
            </a:solidFill>
            <a:prstDash val="solid"/>
          </a:ln>
        </p:spPr>
      </p:sp>
      <p:sp>
        <p:nvSpPr>
          <p:cNvPr id="7" name="Text 4">
            <a:extLst>
              <a:ext uri="{FF2B5EF4-FFF2-40B4-BE49-F238E27FC236}">
                <a16:creationId xmlns:a16="http://schemas.microsoft.com/office/drawing/2014/main" id="{FE4EA148-1FA6-EF50-334F-8EBFFD482CC7}"/>
              </a:ext>
            </a:extLst>
          </p:cNvPr>
          <p:cNvSpPr/>
          <p:nvPr/>
        </p:nvSpPr>
        <p:spPr>
          <a:xfrm>
            <a:off x="4993660" y="1414978"/>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CFD0D8"/>
                </a:solidFill>
                <a:latin typeface="Times New Roman" panose="02020603050405020304" pitchFamily="18" charset="0"/>
                <a:ea typeface="Roboto Medium" pitchFamily="34" charset="-122"/>
                <a:cs typeface="Times New Roman" panose="02020603050405020304" pitchFamily="18" charset="0"/>
              </a:rPr>
              <a:t>1</a:t>
            </a:r>
            <a:endParaRPr lang="en-US" sz="2650" dirty="0">
              <a:latin typeface="Times New Roman" panose="02020603050405020304" pitchFamily="18" charset="0"/>
              <a:cs typeface="Times New Roman" panose="02020603050405020304" pitchFamily="18" charset="0"/>
            </a:endParaRPr>
          </a:p>
        </p:txBody>
      </p:sp>
      <p:sp>
        <p:nvSpPr>
          <p:cNvPr id="8" name="Text 5">
            <a:extLst>
              <a:ext uri="{FF2B5EF4-FFF2-40B4-BE49-F238E27FC236}">
                <a16:creationId xmlns:a16="http://schemas.microsoft.com/office/drawing/2014/main" id="{AE056176-A1CA-1BF8-A49D-8F9AE81981BA}"/>
              </a:ext>
            </a:extLst>
          </p:cNvPr>
          <p:cNvSpPr/>
          <p:nvPr/>
        </p:nvSpPr>
        <p:spPr>
          <a:xfrm>
            <a:off x="6297811" y="1450340"/>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CFD0D8"/>
                </a:solidFill>
                <a:latin typeface="Times New Roman" panose="02020603050405020304" pitchFamily="18" charset="0"/>
                <a:ea typeface="Roboto Medium" pitchFamily="34" charset="-122"/>
                <a:cs typeface="Times New Roman" panose="02020603050405020304" pitchFamily="18" charset="0"/>
              </a:rPr>
              <a:t>Year 1–2</a:t>
            </a:r>
            <a:endParaRPr lang="en-US" sz="2200" dirty="0">
              <a:latin typeface="Times New Roman" panose="02020603050405020304" pitchFamily="18" charset="0"/>
              <a:cs typeface="Times New Roman" panose="02020603050405020304" pitchFamily="18" charset="0"/>
            </a:endParaRPr>
          </a:p>
        </p:txBody>
      </p:sp>
      <p:sp>
        <p:nvSpPr>
          <p:cNvPr id="9" name="Text 6">
            <a:extLst>
              <a:ext uri="{FF2B5EF4-FFF2-40B4-BE49-F238E27FC236}">
                <a16:creationId xmlns:a16="http://schemas.microsoft.com/office/drawing/2014/main" id="{D1274045-A041-FF09-4BE2-98A72BBFDBFF}"/>
              </a:ext>
            </a:extLst>
          </p:cNvPr>
          <p:cNvSpPr/>
          <p:nvPr/>
        </p:nvSpPr>
        <p:spPr>
          <a:xfrm>
            <a:off x="6297811" y="1940758"/>
            <a:ext cx="616719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Establish complete manufacturing facility</a:t>
            </a:r>
            <a:endParaRPr lang="en-US" sz="1750" dirty="0">
              <a:latin typeface="Times New Roman" panose="02020603050405020304" pitchFamily="18" charset="0"/>
              <a:cs typeface="Times New Roman" panose="02020603050405020304" pitchFamily="18" charset="0"/>
            </a:endParaRPr>
          </a:p>
        </p:txBody>
      </p:sp>
      <p:sp>
        <p:nvSpPr>
          <p:cNvPr id="10" name="Text 7">
            <a:extLst>
              <a:ext uri="{FF2B5EF4-FFF2-40B4-BE49-F238E27FC236}">
                <a16:creationId xmlns:a16="http://schemas.microsoft.com/office/drawing/2014/main" id="{5281A881-FF1B-A509-B2CD-72DCA1987616}"/>
              </a:ext>
            </a:extLst>
          </p:cNvPr>
          <p:cNvSpPr/>
          <p:nvPr/>
        </p:nvSpPr>
        <p:spPr>
          <a:xfrm>
            <a:off x="6297811" y="2382957"/>
            <a:ext cx="616719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Develop initial prototypes and testing protocols</a:t>
            </a:r>
            <a:endParaRPr lang="en-US" sz="1750" dirty="0">
              <a:latin typeface="Times New Roman" panose="02020603050405020304" pitchFamily="18" charset="0"/>
              <a:cs typeface="Times New Roman" panose="02020603050405020304" pitchFamily="18" charset="0"/>
            </a:endParaRPr>
          </a:p>
        </p:txBody>
      </p:sp>
      <p:sp>
        <p:nvSpPr>
          <p:cNvPr id="11" name="Text 8">
            <a:extLst>
              <a:ext uri="{FF2B5EF4-FFF2-40B4-BE49-F238E27FC236}">
                <a16:creationId xmlns:a16="http://schemas.microsoft.com/office/drawing/2014/main" id="{554A414A-89B5-C3C9-3840-EF178785EA9A}"/>
              </a:ext>
            </a:extLst>
          </p:cNvPr>
          <p:cNvSpPr/>
          <p:nvPr/>
        </p:nvSpPr>
        <p:spPr>
          <a:xfrm>
            <a:off x="6297811" y="2825155"/>
            <a:ext cx="616719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Achieve AS9100 aerospace quality certification</a:t>
            </a:r>
            <a:endParaRPr lang="en-US" sz="1750" dirty="0">
              <a:latin typeface="Times New Roman" panose="02020603050405020304" pitchFamily="18" charset="0"/>
              <a:cs typeface="Times New Roman" panose="02020603050405020304" pitchFamily="18" charset="0"/>
            </a:endParaRPr>
          </a:p>
        </p:txBody>
      </p:sp>
      <p:sp>
        <p:nvSpPr>
          <p:cNvPr id="12" name="Shape 9">
            <a:extLst>
              <a:ext uri="{FF2B5EF4-FFF2-40B4-BE49-F238E27FC236}">
                <a16:creationId xmlns:a16="http://schemas.microsoft.com/office/drawing/2014/main" id="{D62D352D-DDF1-6402-135B-28445BCF07E2}"/>
              </a:ext>
            </a:extLst>
          </p:cNvPr>
          <p:cNvSpPr/>
          <p:nvPr/>
        </p:nvSpPr>
        <p:spPr>
          <a:xfrm>
            <a:off x="5388412" y="3881596"/>
            <a:ext cx="680442" cy="30480"/>
          </a:xfrm>
          <a:prstGeom prst="roundRect">
            <a:avLst>
              <a:gd name="adj" fmla="val 312558"/>
            </a:avLst>
          </a:prstGeom>
          <a:solidFill>
            <a:srgbClr val="313E80"/>
          </a:solidFill>
          <a:ln/>
        </p:spPr>
      </p:sp>
      <p:sp>
        <p:nvSpPr>
          <p:cNvPr id="13" name="Shape 10">
            <a:extLst>
              <a:ext uri="{FF2B5EF4-FFF2-40B4-BE49-F238E27FC236}">
                <a16:creationId xmlns:a16="http://schemas.microsoft.com/office/drawing/2014/main" id="{536BC174-73CD-D189-43F8-18CEB398847C}"/>
              </a:ext>
            </a:extLst>
          </p:cNvPr>
          <p:cNvSpPr/>
          <p:nvPr/>
        </p:nvSpPr>
        <p:spPr>
          <a:xfrm>
            <a:off x="4908590" y="3641685"/>
            <a:ext cx="510302" cy="510302"/>
          </a:xfrm>
          <a:prstGeom prst="roundRect">
            <a:avLst>
              <a:gd name="adj" fmla="val 18669"/>
            </a:avLst>
          </a:prstGeom>
          <a:solidFill>
            <a:srgbClr val="182567"/>
          </a:solidFill>
          <a:ln w="7620">
            <a:solidFill>
              <a:srgbClr val="313E80"/>
            </a:solidFill>
            <a:prstDash val="solid"/>
          </a:ln>
        </p:spPr>
      </p:sp>
      <p:sp>
        <p:nvSpPr>
          <p:cNvPr id="14" name="Text 11">
            <a:extLst>
              <a:ext uri="{FF2B5EF4-FFF2-40B4-BE49-F238E27FC236}">
                <a16:creationId xmlns:a16="http://schemas.microsoft.com/office/drawing/2014/main" id="{5E52E4AB-8A88-B17B-9B7D-52B6CA5F57A8}"/>
              </a:ext>
            </a:extLst>
          </p:cNvPr>
          <p:cNvSpPr/>
          <p:nvPr/>
        </p:nvSpPr>
        <p:spPr>
          <a:xfrm>
            <a:off x="4993660" y="3684191"/>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CFD0D8"/>
                </a:solidFill>
                <a:latin typeface="Times New Roman" panose="02020603050405020304" pitchFamily="18" charset="0"/>
                <a:ea typeface="Roboto Medium" pitchFamily="34" charset="-122"/>
                <a:cs typeface="Times New Roman" panose="02020603050405020304" pitchFamily="18" charset="0"/>
              </a:rPr>
              <a:t>2</a:t>
            </a:r>
            <a:endParaRPr lang="en-US" sz="2650" dirty="0">
              <a:latin typeface="Times New Roman" panose="02020603050405020304" pitchFamily="18" charset="0"/>
              <a:cs typeface="Times New Roman" panose="02020603050405020304" pitchFamily="18" charset="0"/>
            </a:endParaRPr>
          </a:p>
        </p:txBody>
      </p:sp>
      <p:sp>
        <p:nvSpPr>
          <p:cNvPr id="15" name="Text 12">
            <a:extLst>
              <a:ext uri="{FF2B5EF4-FFF2-40B4-BE49-F238E27FC236}">
                <a16:creationId xmlns:a16="http://schemas.microsoft.com/office/drawing/2014/main" id="{C02A63B4-843E-E70A-CE7E-A7FCD2FD4C2A}"/>
              </a:ext>
            </a:extLst>
          </p:cNvPr>
          <p:cNvSpPr/>
          <p:nvPr/>
        </p:nvSpPr>
        <p:spPr>
          <a:xfrm>
            <a:off x="6297811" y="3719552"/>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CFD0D8"/>
                </a:solidFill>
                <a:latin typeface="Times New Roman" panose="02020603050405020304" pitchFamily="18" charset="0"/>
                <a:ea typeface="Roboto Medium" pitchFamily="34" charset="-122"/>
                <a:cs typeface="Times New Roman" panose="02020603050405020304" pitchFamily="18" charset="0"/>
              </a:rPr>
              <a:t>Year 3–5</a:t>
            </a:r>
            <a:endParaRPr lang="en-US" sz="2200" dirty="0">
              <a:latin typeface="Times New Roman" panose="02020603050405020304" pitchFamily="18" charset="0"/>
              <a:cs typeface="Times New Roman" panose="02020603050405020304" pitchFamily="18" charset="0"/>
            </a:endParaRPr>
          </a:p>
        </p:txBody>
      </p:sp>
      <p:sp>
        <p:nvSpPr>
          <p:cNvPr id="16" name="Text 13">
            <a:extLst>
              <a:ext uri="{FF2B5EF4-FFF2-40B4-BE49-F238E27FC236}">
                <a16:creationId xmlns:a16="http://schemas.microsoft.com/office/drawing/2014/main" id="{ACBBC204-1E01-8183-2A89-38B00D1C42B4}"/>
              </a:ext>
            </a:extLst>
          </p:cNvPr>
          <p:cNvSpPr/>
          <p:nvPr/>
        </p:nvSpPr>
        <p:spPr>
          <a:xfrm>
            <a:off x="6297811" y="4209971"/>
            <a:ext cx="616719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Expand product range with hybrid tactile-digital systems</a:t>
            </a:r>
            <a:endParaRPr lang="en-US" sz="1750" dirty="0">
              <a:latin typeface="Times New Roman" panose="02020603050405020304" pitchFamily="18" charset="0"/>
              <a:cs typeface="Times New Roman" panose="02020603050405020304" pitchFamily="18" charset="0"/>
            </a:endParaRPr>
          </a:p>
        </p:txBody>
      </p:sp>
      <p:sp>
        <p:nvSpPr>
          <p:cNvPr id="17" name="Text 14">
            <a:extLst>
              <a:ext uri="{FF2B5EF4-FFF2-40B4-BE49-F238E27FC236}">
                <a16:creationId xmlns:a16="http://schemas.microsoft.com/office/drawing/2014/main" id="{4AC08834-5DD8-E49C-486A-436FBAABAE3C}"/>
              </a:ext>
            </a:extLst>
          </p:cNvPr>
          <p:cNvSpPr/>
          <p:nvPr/>
        </p:nvSpPr>
        <p:spPr>
          <a:xfrm>
            <a:off x="6297811" y="4652169"/>
            <a:ext cx="616719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Enter European and Middle Eastern aviation markets</a:t>
            </a:r>
            <a:endParaRPr lang="en-US" sz="1750" dirty="0">
              <a:latin typeface="Times New Roman" panose="02020603050405020304" pitchFamily="18" charset="0"/>
              <a:cs typeface="Times New Roman" panose="02020603050405020304" pitchFamily="18" charset="0"/>
            </a:endParaRPr>
          </a:p>
        </p:txBody>
      </p:sp>
      <p:sp>
        <p:nvSpPr>
          <p:cNvPr id="18" name="Text 15">
            <a:extLst>
              <a:ext uri="{FF2B5EF4-FFF2-40B4-BE49-F238E27FC236}">
                <a16:creationId xmlns:a16="http://schemas.microsoft.com/office/drawing/2014/main" id="{AAB6FD07-E261-4AB9-6E63-2B3BF4D42679}"/>
              </a:ext>
            </a:extLst>
          </p:cNvPr>
          <p:cNvSpPr/>
          <p:nvPr/>
        </p:nvSpPr>
        <p:spPr>
          <a:xfrm>
            <a:off x="6297811" y="5094367"/>
            <a:ext cx="616719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Form strategic partnerships with UAV manufacturers</a:t>
            </a:r>
            <a:endParaRPr lang="en-US" sz="1750" dirty="0">
              <a:latin typeface="Times New Roman" panose="02020603050405020304" pitchFamily="18" charset="0"/>
              <a:cs typeface="Times New Roman" panose="02020603050405020304" pitchFamily="18" charset="0"/>
            </a:endParaRPr>
          </a:p>
        </p:txBody>
      </p:sp>
      <p:sp>
        <p:nvSpPr>
          <p:cNvPr id="19" name="Text 16">
            <a:extLst>
              <a:ext uri="{FF2B5EF4-FFF2-40B4-BE49-F238E27FC236}">
                <a16:creationId xmlns:a16="http://schemas.microsoft.com/office/drawing/2014/main" id="{021D78D7-7DCF-8712-E641-718B96EC0F54}"/>
              </a:ext>
            </a:extLst>
          </p:cNvPr>
          <p:cNvSpPr/>
          <p:nvPr/>
        </p:nvSpPr>
        <p:spPr>
          <a:xfrm>
            <a:off x="6297811" y="5536565"/>
            <a:ext cx="616719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Advance R&amp;D in sustainable lighting technology </a:t>
            </a:r>
          </a:p>
          <a:p>
            <a:pPr algn="l">
              <a:lnSpc>
                <a:spcPts val="2850"/>
              </a:lnSpc>
              <a:buSzPct val="100000"/>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      (Charles and Ochieng, 2023)</a:t>
            </a:r>
            <a:endParaRPr lang="en-US" sz="1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89072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BA193B27-CC27-0793-4695-FE695B946823}"/>
              </a:ext>
            </a:extLst>
          </p:cNvPr>
          <p:cNvSpPr/>
          <p:nvPr/>
        </p:nvSpPr>
        <p:spPr>
          <a:xfrm>
            <a:off x="321226" y="273576"/>
            <a:ext cx="5542359" cy="692706"/>
          </a:xfrm>
          <a:prstGeom prst="rect">
            <a:avLst/>
          </a:prstGeom>
          <a:noFill/>
          <a:ln/>
        </p:spPr>
        <p:txBody>
          <a:bodyPr wrap="none" lIns="0" tIns="0" rIns="0" bIns="0" rtlCol="0" anchor="t"/>
          <a:lstStyle/>
          <a:p>
            <a:pPr marL="0" indent="0" algn="l">
              <a:lnSpc>
                <a:spcPts val="545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PESTEL ANALYSIS</a:t>
            </a:r>
            <a:endParaRPr lang="en-US" sz="3200" b="1" dirty="0">
              <a:latin typeface="Times New Roman" panose="02020603050405020304" pitchFamily="18" charset="0"/>
              <a:cs typeface="Times New Roman" panose="02020603050405020304" pitchFamily="18" charset="0"/>
            </a:endParaRPr>
          </a:p>
        </p:txBody>
      </p:sp>
      <p:sp>
        <p:nvSpPr>
          <p:cNvPr id="3" name="Shape 1">
            <a:extLst>
              <a:ext uri="{FF2B5EF4-FFF2-40B4-BE49-F238E27FC236}">
                <a16:creationId xmlns:a16="http://schemas.microsoft.com/office/drawing/2014/main" id="{672D096E-E4BB-237F-7C29-AD495B58D3BD}"/>
              </a:ext>
            </a:extLst>
          </p:cNvPr>
          <p:cNvSpPr/>
          <p:nvPr/>
        </p:nvSpPr>
        <p:spPr>
          <a:xfrm>
            <a:off x="300274" y="1314863"/>
            <a:ext cx="5542359" cy="1727775"/>
          </a:xfrm>
          <a:prstGeom prst="roundRect">
            <a:avLst>
              <a:gd name="adj" fmla="val 7144"/>
            </a:avLst>
          </a:prstGeom>
          <a:solidFill>
            <a:srgbClr val="000018">
              <a:alpha val="95000"/>
            </a:srgbClr>
          </a:solidFill>
          <a:ln w="30480">
            <a:solidFill>
              <a:srgbClr val="5A6ED8"/>
            </a:solidFill>
            <a:prstDash val="solid"/>
          </a:ln>
        </p:spPr>
      </p:sp>
      <p:sp>
        <p:nvSpPr>
          <p:cNvPr id="4" name="Shape 2">
            <a:extLst>
              <a:ext uri="{FF2B5EF4-FFF2-40B4-BE49-F238E27FC236}">
                <a16:creationId xmlns:a16="http://schemas.microsoft.com/office/drawing/2014/main" id="{00D7F926-BCE6-B28C-4D57-088B38EACE88}"/>
              </a:ext>
            </a:extLst>
          </p:cNvPr>
          <p:cNvSpPr/>
          <p:nvPr/>
        </p:nvSpPr>
        <p:spPr>
          <a:xfrm>
            <a:off x="269793" y="1304343"/>
            <a:ext cx="121920" cy="1727775"/>
          </a:xfrm>
          <a:prstGeom prst="roundRect">
            <a:avLst>
              <a:gd name="adj" fmla="val 76372"/>
            </a:avLst>
          </a:prstGeom>
          <a:solidFill>
            <a:srgbClr val="5A6ED8"/>
          </a:solidFill>
          <a:ln/>
        </p:spPr>
      </p:sp>
      <p:sp>
        <p:nvSpPr>
          <p:cNvPr id="5" name="Text 3">
            <a:extLst>
              <a:ext uri="{FF2B5EF4-FFF2-40B4-BE49-F238E27FC236}">
                <a16:creationId xmlns:a16="http://schemas.microsoft.com/office/drawing/2014/main" id="{204741B0-617F-6B4A-8145-A1CEE02AE1B8}"/>
              </a:ext>
            </a:extLst>
          </p:cNvPr>
          <p:cNvSpPr/>
          <p:nvPr/>
        </p:nvSpPr>
        <p:spPr>
          <a:xfrm>
            <a:off x="643888" y="1447252"/>
            <a:ext cx="2771180" cy="292316"/>
          </a:xfrm>
          <a:prstGeom prst="rect">
            <a:avLst/>
          </a:prstGeom>
          <a:noFill/>
          <a:ln/>
        </p:spPr>
        <p:txBody>
          <a:bodyPr wrap="none" lIns="0" tIns="0" rIns="0" bIns="0" rtlCol="0" anchor="t"/>
          <a:lstStyle/>
          <a:p>
            <a:pPr marL="0" indent="0" algn="l">
              <a:lnSpc>
                <a:spcPts val="2700"/>
              </a:lnSpc>
              <a:buNone/>
            </a:pPr>
            <a:r>
              <a:rPr lang="en-US" b="1" dirty="0">
                <a:solidFill>
                  <a:srgbClr val="CFD0D8"/>
                </a:solidFill>
                <a:latin typeface="Times New Roman" panose="02020603050405020304" pitchFamily="18" charset="0"/>
                <a:ea typeface="Roboto Medium" pitchFamily="34" charset="-122"/>
                <a:cs typeface="Times New Roman" panose="02020603050405020304" pitchFamily="18" charset="0"/>
              </a:rPr>
              <a:t>POLITICAL</a:t>
            </a:r>
            <a:endParaRPr lang="en-US" b="1" dirty="0">
              <a:latin typeface="Times New Roman" panose="02020603050405020304" pitchFamily="18" charset="0"/>
              <a:cs typeface="Times New Roman" panose="02020603050405020304" pitchFamily="18" charset="0"/>
            </a:endParaRPr>
          </a:p>
        </p:txBody>
      </p:sp>
      <p:sp>
        <p:nvSpPr>
          <p:cNvPr id="6" name="Text 4">
            <a:extLst>
              <a:ext uri="{FF2B5EF4-FFF2-40B4-BE49-F238E27FC236}">
                <a16:creationId xmlns:a16="http://schemas.microsoft.com/office/drawing/2014/main" id="{1EF5CD6F-CC4E-61CC-F779-A01D9144AF99}"/>
              </a:ext>
            </a:extLst>
          </p:cNvPr>
          <p:cNvSpPr/>
          <p:nvPr/>
        </p:nvSpPr>
        <p:spPr>
          <a:xfrm>
            <a:off x="579356" y="1789650"/>
            <a:ext cx="5832634" cy="598493"/>
          </a:xfrm>
          <a:prstGeom prst="rect">
            <a:avLst/>
          </a:prstGeom>
          <a:noFill/>
          <a:ln/>
        </p:spPr>
        <p:txBody>
          <a:bodyPr wrap="square" lIns="0" tIns="0" rIns="0" bIns="0" rtlCol="0" anchor="t"/>
          <a:lstStyle/>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Strong UK aerospace sector support with stable defence procurement frameworks (Gillespie, 2020)</a:t>
            </a:r>
            <a:endParaRPr lang="en-US" sz="1700" dirty="0">
              <a:latin typeface="Times New Roman" panose="02020603050405020304" pitchFamily="18" charset="0"/>
              <a:cs typeface="Times New Roman" panose="02020603050405020304" pitchFamily="18" charset="0"/>
            </a:endParaRPr>
          </a:p>
        </p:txBody>
      </p:sp>
      <p:sp>
        <p:nvSpPr>
          <p:cNvPr id="7" name="Shape 5">
            <a:extLst>
              <a:ext uri="{FF2B5EF4-FFF2-40B4-BE49-F238E27FC236}">
                <a16:creationId xmlns:a16="http://schemas.microsoft.com/office/drawing/2014/main" id="{92E1C1D6-8CB4-8CD4-9724-D43A8CE914EA}"/>
              </a:ext>
            </a:extLst>
          </p:cNvPr>
          <p:cNvSpPr/>
          <p:nvPr/>
        </p:nvSpPr>
        <p:spPr>
          <a:xfrm>
            <a:off x="6303289" y="1289914"/>
            <a:ext cx="5223153" cy="1727775"/>
          </a:xfrm>
          <a:prstGeom prst="roundRect">
            <a:avLst>
              <a:gd name="adj" fmla="val 7144"/>
            </a:avLst>
          </a:prstGeom>
          <a:solidFill>
            <a:srgbClr val="000018">
              <a:alpha val="95000"/>
            </a:srgbClr>
          </a:solidFill>
          <a:ln w="30480">
            <a:solidFill>
              <a:srgbClr val="243799"/>
            </a:solidFill>
            <a:prstDash val="solid"/>
          </a:ln>
        </p:spPr>
      </p:sp>
      <p:sp>
        <p:nvSpPr>
          <p:cNvPr id="8" name="Shape 6">
            <a:extLst>
              <a:ext uri="{FF2B5EF4-FFF2-40B4-BE49-F238E27FC236}">
                <a16:creationId xmlns:a16="http://schemas.microsoft.com/office/drawing/2014/main" id="{407E5036-77E0-A871-03A4-C76C21779103}"/>
              </a:ext>
            </a:extLst>
          </p:cNvPr>
          <p:cNvSpPr/>
          <p:nvPr/>
        </p:nvSpPr>
        <p:spPr>
          <a:xfrm>
            <a:off x="6242328" y="1319774"/>
            <a:ext cx="121920" cy="1727775"/>
          </a:xfrm>
          <a:prstGeom prst="roundRect">
            <a:avLst>
              <a:gd name="adj" fmla="val 76372"/>
            </a:avLst>
          </a:prstGeom>
          <a:solidFill>
            <a:srgbClr val="243799"/>
          </a:solidFill>
          <a:ln/>
        </p:spPr>
      </p:sp>
      <p:sp>
        <p:nvSpPr>
          <p:cNvPr id="9" name="Text 7">
            <a:extLst>
              <a:ext uri="{FF2B5EF4-FFF2-40B4-BE49-F238E27FC236}">
                <a16:creationId xmlns:a16="http://schemas.microsoft.com/office/drawing/2014/main" id="{D75C9321-A778-658E-4CF1-1527E0F1433F}"/>
              </a:ext>
            </a:extLst>
          </p:cNvPr>
          <p:cNvSpPr/>
          <p:nvPr/>
        </p:nvSpPr>
        <p:spPr>
          <a:xfrm>
            <a:off x="6646904" y="1421782"/>
            <a:ext cx="2771180" cy="292315"/>
          </a:xfrm>
          <a:prstGeom prst="rect">
            <a:avLst/>
          </a:prstGeom>
          <a:noFill/>
          <a:ln/>
        </p:spPr>
        <p:txBody>
          <a:bodyPr wrap="none" lIns="0" tIns="0" rIns="0" bIns="0" rtlCol="0" anchor="t"/>
          <a:lstStyle/>
          <a:p>
            <a:pPr marL="0" indent="0" algn="l">
              <a:lnSpc>
                <a:spcPts val="2700"/>
              </a:lnSpc>
              <a:buNone/>
            </a:pPr>
            <a:r>
              <a:rPr lang="en-US" b="1" dirty="0">
                <a:solidFill>
                  <a:srgbClr val="CFD0D8"/>
                </a:solidFill>
                <a:latin typeface="Times New Roman" panose="02020603050405020304" pitchFamily="18" charset="0"/>
                <a:ea typeface="Roboto Medium" pitchFamily="34" charset="-122"/>
                <a:cs typeface="Times New Roman" panose="02020603050405020304" pitchFamily="18" charset="0"/>
              </a:rPr>
              <a:t>ECONOMIC</a:t>
            </a:r>
            <a:endParaRPr lang="en-US" b="1" dirty="0">
              <a:latin typeface="Times New Roman" panose="02020603050405020304" pitchFamily="18" charset="0"/>
              <a:cs typeface="Times New Roman" panose="02020603050405020304" pitchFamily="18" charset="0"/>
            </a:endParaRPr>
          </a:p>
        </p:txBody>
      </p:sp>
      <p:sp>
        <p:nvSpPr>
          <p:cNvPr id="10" name="Text 8">
            <a:extLst>
              <a:ext uri="{FF2B5EF4-FFF2-40B4-BE49-F238E27FC236}">
                <a16:creationId xmlns:a16="http://schemas.microsoft.com/office/drawing/2014/main" id="{7D896F46-316E-CAC3-3837-6C329D473714}"/>
              </a:ext>
            </a:extLst>
          </p:cNvPr>
          <p:cNvSpPr/>
          <p:nvPr/>
        </p:nvSpPr>
        <p:spPr>
          <a:xfrm>
            <a:off x="6646904" y="1734933"/>
            <a:ext cx="5832634" cy="897741"/>
          </a:xfrm>
          <a:prstGeom prst="rect">
            <a:avLst/>
          </a:prstGeom>
          <a:noFill/>
          <a:ln/>
        </p:spPr>
        <p:txBody>
          <a:bodyPr wrap="square" lIns="0" tIns="0" rIns="0" bIns="0" rtlCol="0" anchor="t"/>
          <a:lstStyle/>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Growing demand from aircraft fleet ageing and retrofit </a:t>
            </a:r>
          </a:p>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needs; sensitivity to component costs and exchange rate fluctuations</a:t>
            </a:r>
            <a:endParaRPr lang="en-US" sz="1700" dirty="0">
              <a:latin typeface="Times New Roman" panose="02020603050405020304" pitchFamily="18" charset="0"/>
              <a:cs typeface="Times New Roman" panose="02020603050405020304" pitchFamily="18" charset="0"/>
            </a:endParaRPr>
          </a:p>
        </p:txBody>
      </p:sp>
      <p:sp>
        <p:nvSpPr>
          <p:cNvPr id="11" name="Shape 9">
            <a:extLst>
              <a:ext uri="{FF2B5EF4-FFF2-40B4-BE49-F238E27FC236}">
                <a16:creationId xmlns:a16="http://schemas.microsoft.com/office/drawing/2014/main" id="{3EFE2971-C9DC-AAB9-8B45-4DD8A63F1D2D}"/>
              </a:ext>
            </a:extLst>
          </p:cNvPr>
          <p:cNvSpPr/>
          <p:nvPr/>
        </p:nvSpPr>
        <p:spPr>
          <a:xfrm>
            <a:off x="269793" y="3233994"/>
            <a:ext cx="5662970" cy="1428529"/>
          </a:xfrm>
          <a:prstGeom prst="roundRect">
            <a:avLst>
              <a:gd name="adj" fmla="val 8641"/>
            </a:avLst>
          </a:prstGeom>
          <a:solidFill>
            <a:srgbClr val="000018">
              <a:alpha val="95000"/>
            </a:srgbClr>
          </a:solidFill>
          <a:ln w="30480">
            <a:solidFill>
              <a:srgbClr val="5A6ED8"/>
            </a:solidFill>
            <a:prstDash val="solid"/>
          </a:ln>
        </p:spPr>
      </p:sp>
      <p:sp>
        <p:nvSpPr>
          <p:cNvPr id="12" name="Shape 10">
            <a:extLst>
              <a:ext uri="{FF2B5EF4-FFF2-40B4-BE49-F238E27FC236}">
                <a16:creationId xmlns:a16="http://schemas.microsoft.com/office/drawing/2014/main" id="{E1FED95F-7077-462F-5940-AAD7CC20C0B2}"/>
              </a:ext>
            </a:extLst>
          </p:cNvPr>
          <p:cNvSpPr/>
          <p:nvPr/>
        </p:nvSpPr>
        <p:spPr>
          <a:xfrm>
            <a:off x="239312" y="3233994"/>
            <a:ext cx="121920" cy="1428529"/>
          </a:xfrm>
          <a:prstGeom prst="roundRect">
            <a:avLst>
              <a:gd name="adj" fmla="val 76372"/>
            </a:avLst>
          </a:prstGeom>
          <a:solidFill>
            <a:srgbClr val="5A6ED8"/>
          </a:solidFill>
          <a:ln/>
        </p:spPr>
      </p:sp>
      <p:sp>
        <p:nvSpPr>
          <p:cNvPr id="13" name="Text 11">
            <a:extLst>
              <a:ext uri="{FF2B5EF4-FFF2-40B4-BE49-F238E27FC236}">
                <a16:creationId xmlns:a16="http://schemas.microsoft.com/office/drawing/2014/main" id="{446DEC08-89CA-487A-AB4B-A61F018ACF74}"/>
              </a:ext>
            </a:extLst>
          </p:cNvPr>
          <p:cNvSpPr/>
          <p:nvPr/>
        </p:nvSpPr>
        <p:spPr>
          <a:xfrm>
            <a:off x="613407" y="3275666"/>
            <a:ext cx="2771180" cy="292316"/>
          </a:xfrm>
          <a:prstGeom prst="rect">
            <a:avLst/>
          </a:prstGeom>
          <a:noFill/>
          <a:ln/>
        </p:spPr>
        <p:txBody>
          <a:bodyPr wrap="none" lIns="0" tIns="0" rIns="0" bIns="0" rtlCol="0" anchor="t"/>
          <a:lstStyle/>
          <a:p>
            <a:pPr marL="0" indent="0" algn="l">
              <a:lnSpc>
                <a:spcPts val="2700"/>
              </a:lnSpc>
              <a:buNone/>
            </a:pPr>
            <a:r>
              <a:rPr lang="en-US" b="1" dirty="0">
                <a:solidFill>
                  <a:srgbClr val="CFD0D8"/>
                </a:solidFill>
                <a:latin typeface="Times New Roman" panose="02020603050405020304" pitchFamily="18" charset="0"/>
                <a:ea typeface="Roboto Medium" pitchFamily="34" charset="-122"/>
                <a:cs typeface="Times New Roman" panose="02020603050405020304" pitchFamily="18" charset="0"/>
              </a:rPr>
              <a:t>SOCIAL</a:t>
            </a:r>
            <a:endParaRPr lang="en-US" b="1" dirty="0">
              <a:latin typeface="Times New Roman" panose="02020603050405020304" pitchFamily="18" charset="0"/>
              <a:cs typeface="Times New Roman" panose="02020603050405020304" pitchFamily="18" charset="0"/>
            </a:endParaRPr>
          </a:p>
        </p:txBody>
      </p:sp>
      <p:sp>
        <p:nvSpPr>
          <p:cNvPr id="14" name="Text 12">
            <a:extLst>
              <a:ext uri="{FF2B5EF4-FFF2-40B4-BE49-F238E27FC236}">
                <a16:creationId xmlns:a16="http://schemas.microsoft.com/office/drawing/2014/main" id="{A6B1B407-1AFD-3CE5-79AC-2C7BE2AB44FA}"/>
              </a:ext>
            </a:extLst>
          </p:cNvPr>
          <p:cNvSpPr/>
          <p:nvPr/>
        </p:nvSpPr>
        <p:spPr>
          <a:xfrm>
            <a:off x="609837" y="3811855"/>
            <a:ext cx="5832634" cy="598493"/>
          </a:xfrm>
          <a:prstGeom prst="rect">
            <a:avLst/>
          </a:prstGeom>
          <a:noFill/>
          <a:ln/>
        </p:spPr>
        <p:txBody>
          <a:bodyPr wrap="square" lIns="0" tIns="0" rIns="0" bIns="0" rtlCol="0" anchor="t"/>
          <a:lstStyle/>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Increased focus on pilot safety, ergonomic design and </a:t>
            </a:r>
          </a:p>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enhanced cockpit usability</a:t>
            </a:r>
            <a:endParaRPr lang="en-US" sz="1700" dirty="0">
              <a:latin typeface="Times New Roman" panose="02020603050405020304" pitchFamily="18" charset="0"/>
              <a:cs typeface="Times New Roman" panose="02020603050405020304" pitchFamily="18" charset="0"/>
            </a:endParaRPr>
          </a:p>
        </p:txBody>
      </p:sp>
      <p:sp>
        <p:nvSpPr>
          <p:cNvPr id="15" name="Shape 13">
            <a:extLst>
              <a:ext uri="{FF2B5EF4-FFF2-40B4-BE49-F238E27FC236}">
                <a16:creationId xmlns:a16="http://schemas.microsoft.com/office/drawing/2014/main" id="{01C2E5F2-2190-8106-69C3-524348F2921D}"/>
              </a:ext>
            </a:extLst>
          </p:cNvPr>
          <p:cNvSpPr/>
          <p:nvPr/>
        </p:nvSpPr>
        <p:spPr>
          <a:xfrm>
            <a:off x="6242328" y="3233994"/>
            <a:ext cx="5304433" cy="1428529"/>
          </a:xfrm>
          <a:prstGeom prst="roundRect">
            <a:avLst>
              <a:gd name="adj" fmla="val 8641"/>
            </a:avLst>
          </a:prstGeom>
          <a:solidFill>
            <a:srgbClr val="000018">
              <a:alpha val="95000"/>
            </a:srgbClr>
          </a:solidFill>
          <a:ln w="30480">
            <a:solidFill>
              <a:srgbClr val="243799"/>
            </a:solidFill>
            <a:prstDash val="solid"/>
          </a:ln>
        </p:spPr>
      </p:sp>
      <p:sp>
        <p:nvSpPr>
          <p:cNvPr id="16" name="Shape 14">
            <a:extLst>
              <a:ext uri="{FF2B5EF4-FFF2-40B4-BE49-F238E27FC236}">
                <a16:creationId xmlns:a16="http://schemas.microsoft.com/office/drawing/2014/main" id="{2C7654B3-6702-3AC2-D205-DC7A74365E3F}"/>
              </a:ext>
            </a:extLst>
          </p:cNvPr>
          <p:cNvSpPr/>
          <p:nvPr/>
        </p:nvSpPr>
        <p:spPr>
          <a:xfrm>
            <a:off x="6211848" y="3233994"/>
            <a:ext cx="121920" cy="1428529"/>
          </a:xfrm>
          <a:prstGeom prst="roundRect">
            <a:avLst>
              <a:gd name="adj" fmla="val 76372"/>
            </a:avLst>
          </a:prstGeom>
          <a:solidFill>
            <a:srgbClr val="243799"/>
          </a:solidFill>
          <a:ln/>
        </p:spPr>
      </p:sp>
      <p:sp>
        <p:nvSpPr>
          <p:cNvPr id="17" name="Text 15">
            <a:extLst>
              <a:ext uri="{FF2B5EF4-FFF2-40B4-BE49-F238E27FC236}">
                <a16:creationId xmlns:a16="http://schemas.microsoft.com/office/drawing/2014/main" id="{A067D7CF-AEC6-8ACB-D681-20988E98C339}"/>
              </a:ext>
            </a:extLst>
          </p:cNvPr>
          <p:cNvSpPr/>
          <p:nvPr/>
        </p:nvSpPr>
        <p:spPr>
          <a:xfrm>
            <a:off x="6585943" y="3275666"/>
            <a:ext cx="2771180" cy="292315"/>
          </a:xfrm>
          <a:prstGeom prst="rect">
            <a:avLst/>
          </a:prstGeom>
          <a:noFill/>
          <a:ln/>
        </p:spPr>
        <p:txBody>
          <a:bodyPr wrap="none" lIns="0" tIns="0" rIns="0" bIns="0" rtlCol="0" anchor="t"/>
          <a:lstStyle/>
          <a:p>
            <a:pPr marL="0" indent="0" algn="l">
              <a:lnSpc>
                <a:spcPts val="2700"/>
              </a:lnSpc>
              <a:buNone/>
            </a:pPr>
            <a:r>
              <a:rPr lang="en-US" b="1" dirty="0">
                <a:solidFill>
                  <a:srgbClr val="CFD0D8"/>
                </a:solidFill>
                <a:latin typeface="Times New Roman" panose="02020603050405020304" pitchFamily="18" charset="0"/>
                <a:ea typeface="Roboto Medium" pitchFamily="34" charset="-122"/>
                <a:cs typeface="Times New Roman" panose="02020603050405020304" pitchFamily="18" charset="0"/>
              </a:rPr>
              <a:t>TECHNOLOGICAL</a:t>
            </a:r>
            <a:endParaRPr lang="en-US" b="1" dirty="0">
              <a:latin typeface="Times New Roman" panose="02020603050405020304" pitchFamily="18" charset="0"/>
              <a:cs typeface="Times New Roman" panose="02020603050405020304" pitchFamily="18" charset="0"/>
            </a:endParaRPr>
          </a:p>
        </p:txBody>
      </p:sp>
      <p:sp>
        <p:nvSpPr>
          <p:cNvPr id="18" name="Text 16">
            <a:extLst>
              <a:ext uri="{FF2B5EF4-FFF2-40B4-BE49-F238E27FC236}">
                <a16:creationId xmlns:a16="http://schemas.microsoft.com/office/drawing/2014/main" id="{88909264-70FD-F010-C9E3-DFDC8BCDC3EB}"/>
              </a:ext>
            </a:extLst>
          </p:cNvPr>
          <p:cNvSpPr/>
          <p:nvPr/>
        </p:nvSpPr>
        <p:spPr>
          <a:xfrm>
            <a:off x="6585943" y="3811855"/>
            <a:ext cx="5832634" cy="598493"/>
          </a:xfrm>
          <a:prstGeom prst="rect">
            <a:avLst/>
          </a:prstGeom>
          <a:noFill/>
          <a:ln/>
        </p:spPr>
        <p:txBody>
          <a:bodyPr wrap="square" lIns="0" tIns="0" rIns="0" bIns="0" rtlCol="0" anchor="t"/>
          <a:lstStyle/>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Rapid advances in NVIS technology, LED systems and </a:t>
            </a:r>
          </a:p>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integrated digital cockpit solutions</a:t>
            </a:r>
            <a:endParaRPr lang="en-US" sz="1700" dirty="0">
              <a:latin typeface="Times New Roman" panose="02020603050405020304" pitchFamily="18" charset="0"/>
              <a:cs typeface="Times New Roman" panose="02020603050405020304" pitchFamily="18" charset="0"/>
            </a:endParaRPr>
          </a:p>
        </p:txBody>
      </p:sp>
      <p:sp>
        <p:nvSpPr>
          <p:cNvPr id="19" name="Shape 17">
            <a:extLst>
              <a:ext uri="{FF2B5EF4-FFF2-40B4-BE49-F238E27FC236}">
                <a16:creationId xmlns:a16="http://schemas.microsoft.com/office/drawing/2014/main" id="{23E574E8-524F-7565-D7FB-B66A7D463F6B}"/>
              </a:ext>
            </a:extLst>
          </p:cNvPr>
          <p:cNvSpPr/>
          <p:nvPr/>
        </p:nvSpPr>
        <p:spPr>
          <a:xfrm>
            <a:off x="300274" y="4949542"/>
            <a:ext cx="5662970" cy="1428529"/>
          </a:xfrm>
          <a:prstGeom prst="roundRect">
            <a:avLst>
              <a:gd name="adj" fmla="val 8641"/>
            </a:avLst>
          </a:prstGeom>
          <a:solidFill>
            <a:srgbClr val="000018">
              <a:alpha val="95000"/>
            </a:srgbClr>
          </a:solidFill>
          <a:ln w="30480">
            <a:solidFill>
              <a:srgbClr val="5A6ED8"/>
            </a:solidFill>
            <a:prstDash val="solid"/>
          </a:ln>
        </p:spPr>
      </p:sp>
      <p:sp>
        <p:nvSpPr>
          <p:cNvPr id="20" name="Shape 18">
            <a:extLst>
              <a:ext uri="{FF2B5EF4-FFF2-40B4-BE49-F238E27FC236}">
                <a16:creationId xmlns:a16="http://schemas.microsoft.com/office/drawing/2014/main" id="{3A0CB103-5FBB-23D1-EDD4-92CBD829BE7A}"/>
              </a:ext>
            </a:extLst>
          </p:cNvPr>
          <p:cNvSpPr/>
          <p:nvPr/>
        </p:nvSpPr>
        <p:spPr>
          <a:xfrm>
            <a:off x="269793" y="4949542"/>
            <a:ext cx="121920" cy="1428529"/>
          </a:xfrm>
          <a:prstGeom prst="roundRect">
            <a:avLst>
              <a:gd name="adj" fmla="val 76372"/>
            </a:avLst>
          </a:prstGeom>
          <a:solidFill>
            <a:srgbClr val="5A6ED8"/>
          </a:solidFill>
          <a:ln/>
        </p:spPr>
      </p:sp>
      <p:sp>
        <p:nvSpPr>
          <p:cNvPr id="21" name="Text 19">
            <a:extLst>
              <a:ext uri="{FF2B5EF4-FFF2-40B4-BE49-F238E27FC236}">
                <a16:creationId xmlns:a16="http://schemas.microsoft.com/office/drawing/2014/main" id="{1E91CDCE-E229-6906-72E1-A0AADB3D388F}"/>
              </a:ext>
            </a:extLst>
          </p:cNvPr>
          <p:cNvSpPr/>
          <p:nvPr/>
        </p:nvSpPr>
        <p:spPr>
          <a:xfrm>
            <a:off x="643888" y="4991214"/>
            <a:ext cx="2771180" cy="292316"/>
          </a:xfrm>
          <a:prstGeom prst="rect">
            <a:avLst/>
          </a:prstGeom>
          <a:noFill/>
          <a:ln/>
        </p:spPr>
        <p:txBody>
          <a:bodyPr wrap="none" lIns="0" tIns="0" rIns="0" bIns="0" rtlCol="0" anchor="t"/>
          <a:lstStyle/>
          <a:p>
            <a:pPr marL="0" indent="0" algn="l">
              <a:lnSpc>
                <a:spcPts val="2700"/>
              </a:lnSpc>
              <a:buNone/>
            </a:pPr>
            <a:r>
              <a:rPr lang="en-US" b="1" dirty="0">
                <a:solidFill>
                  <a:srgbClr val="CFD0D8"/>
                </a:solidFill>
                <a:latin typeface="Times New Roman" panose="02020603050405020304" pitchFamily="18" charset="0"/>
                <a:ea typeface="Roboto Medium" pitchFamily="34" charset="-122"/>
                <a:cs typeface="Times New Roman" panose="02020603050405020304" pitchFamily="18" charset="0"/>
              </a:rPr>
              <a:t>ENVIRONMENTAL</a:t>
            </a:r>
            <a:endParaRPr lang="en-US" b="1" dirty="0">
              <a:latin typeface="Times New Roman" panose="02020603050405020304" pitchFamily="18" charset="0"/>
              <a:cs typeface="Times New Roman" panose="02020603050405020304" pitchFamily="18" charset="0"/>
            </a:endParaRPr>
          </a:p>
        </p:txBody>
      </p:sp>
      <p:sp>
        <p:nvSpPr>
          <p:cNvPr id="22" name="Text 20">
            <a:extLst>
              <a:ext uri="{FF2B5EF4-FFF2-40B4-BE49-F238E27FC236}">
                <a16:creationId xmlns:a16="http://schemas.microsoft.com/office/drawing/2014/main" id="{0D395616-24F3-ED01-B6C0-45BB56E39789}"/>
              </a:ext>
            </a:extLst>
          </p:cNvPr>
          <p:cNvSpPr/>
          <p:nvPr/>
        </p:nvSpPr>
        <p:spPr>
          <a:xfrm>
            <a:off x="640318" y="5527403"/>
            <a:ext cx="5832634" cy="598493"/>
          </a:xfrm>
          <a:prstGeom prst="rect">
            <a:avLst/>
          </a:prstGeom>
          <a:noFill/>
          <a:ln/>
        </p:spPr>
        <p:txBody>
          <a:bodyPr wrap="square" lIns="0" tIns="0" rIns="0" bIns="0" rtlCol="0" anchor="t"/>
          <a:lstStyle/>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Industry pressure for energy-efficient systems and reduced </a:t>
            </a:r>
          </a:p>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material waste</a:t>
            </a:r>
            <a:endParaRPr lang="en-US" sz="1700" dirty="0">
              <a:latin typeface="Times New Roman" panose="02020603050405020304" pitchFamily="18" charset="0"/>
              <a:cs typeface="Times New Roman" panose="02020603050405020304" pitchFamily="18" charset="0"/>
            </a:endParaRPr>
          </a:p>
        </p:txBody>
      </p:sp>
      <p:sp>
        <p:nvSpPr>
          <p:cNvPr id="23" name="Shape 21">
            <a:extLst>
              <a:ext uri="{FF2B5EF4-FFF2-40B4-BE49-F238E27FC236}">
                <a16:creationId xmlns:a16="http://schemas.microsoft.com/office/drawing/2014/main" id="{B7F0603D-7BEF-AC95-55FA-959AC7886F52}"/>
              </a:ext>
            </a:extLst>
          </p:cNvPr>
          <p:cNvSpPr/>
          <p:nvPr/>
        </p:nvSpPr>
        <p:spPr>
          <a:xfrm>
            <a:off x="6242328" y="4878828"/>
            <a:ext cx="5304433" cy="1428529"/>
          </a:xfrm>
          <a:prstGeom prst="roundRect">
            <a:avLst>
              <a:gd name="adj" fmla="val 8641"/>
            </a:avLst>
          </a:prstGeom>
          <a:solidFill>
            <a:srgbClr val="000018">
              <a:alpha val="95000"/>
            </a:srgbClr>
          </a:solidFill>
          <a:ln w="30480">
            <a:solidFill>
              <a:srgbClr val="243799"/>
            </a:solidFill>
            <a:prstDash val="solid"/>
          </a:ln>
        </p:spPr>
      </p:sp>
      <p:sp>
        <p:nvSpPr>
          <p:cNvPr id="24" name="Shape 22">
            <a:extLst>
              <a:ext uri="{FF2B5EF4-FFF2-40B4-BE49-F238E27FC236}">
                <a16:creationId xmlns:a16="http://schemas.microsoft.com/office/drawing/2014/main" id="{04A3A074-A7F9-3D54-9239-2FEF893CFC08}"/>
              </a:ext>
            </a:extLst>
          </p:cNvPr>
          <p:cNvSpPr/>
          <p:nvPr/>
        </p:nvSpPr>
        <p:spPr>
          <a:xfrm>
            <a:off x="6211848" y="4878828"/>
            <a:ext cx="121920" cy="1428529"/>
          </a:xfrm>
          <a:prstGeom prst="roundRect">
            <a:avLst>
              <a:gd name="adj" fmla="val 76372"/>
            </a:avLst>
          </a:prstGeom>
          <a:solidFill>
            <a:srgbClr val="243799"/>
          </a:solidFill>
          <a:ln/>
        </p:spPr>
      </p:sp>
      <p:sp>
        <p:nvSpPr>
          <p:cNvPr id="25" name="Text 23">
            <a:extLst>
              <a:ext uri="{FF2B5EF4-FFF2-40B4-BE49-F238E27FC236}">
                <a16:creationId xmlns:a16="http://schemas.microsoft.com/office/drawing/2014/main" id="{AECC8A6B-55C7-55E5-7B0D-CF1C60F1A914}"/>
              </a:ext>
            </a:extLst>
          </p:cNvPr>
          <p:cNvSpPr/>
          <p:nvPr/>
        </p:nvSpPr>
        <p:spPr>
          <a:xfrm>
            <a:off x="6585943" y="4920500"/>
            <a:ext cx="2771180" cy="292315"/>
          </a:xfrm>
          <a:prstGeom prst="rect">
            <a:avLst/>
          </a:prstGeom>
          <a:noFill/>
          <a:ln/>
        </p:spPr>
        <p:txBody>
          <a:bodyPr wrap="none" lIns="0" tIns="0" rIns="0" bIns="0" rtlCol="0" anchor="t"/>
          <a:lstStyle/>
          <a:p>
            <a:pPr marL="0" indent="0" algn="l">
              <a:lnSpc>
                <a:spcPts val="2700"/>
              </a:lnSpc>
              <a:buNone/>
            </a:pPr>
            <a:r>
              <a:rPr lang="en-US" b="1" dirty="0">
                <a:solidFill>
                  <a:srgbClr val="CFD0D8"/>
                </a:solidFill>
                <a:latin typeface="Times New Roman" panose="02020603050405020304" pitchFamily="18" charset="0"/>
                <a:ea typeface="Roboto Medium" pitchFamily="34" charset="-122"/>
                <a:cs typeface="Times New Roman" panose="02020603050405020304" pitchFamily="18" charset="0"/>
              </a:rPr>
              <a:t>LEGAL</a:t>
            </a:r>
            <a:endParaRPr lang="en-US" b="1" dirty="0">
              <a:latin typeface="Times New Roman" panose="02020603050405020304" pitchFamily="18" charset="0"/>
              <a:cs typeface="Times New Roman" panose="02020603050405020304" pitchFamily="18" charset="0"/>
            </a:endParaRPr>
          </a:p>
        </p:txBody>
      </p:sp>
      <p:sp>
        <p:nvSpPr>
          <p:cNvPr id="26" name="Text 24">
            <a:extLst>
              <a:ext uri="{FF2B5EF4-FFF2-40B4-BE49-F238E27FC236}">
                <a16:creationId xmlns:a16="http://schemas.microsoft.com/office/drawing/2014/main" id="{5258F237-DA74-919C-1F88-C5394C64ABF5}"/>
              </a:ext>
            </a:extLst>
          </p:cNvPr>
          <p:cNvSpPr/>
          <p:nvPr/>
        </p:nvSpPr>
        <p:spPr>
          <a:xfrm>
            <a:off x="6585943" y="5456689"/>
            <a:ext cx="5832634" cy="598493"/>
          </a:xfrm>
          <a:prstGeom prst="rect">
            <a:avLst/>
          </a:prstGeom>
          <a:noFill/>
          <a:ln/>
        </p:spPr>
        <p:txBody>
          <a:bodyPr wrap="square" lIns="0" tIns="0" rIns="0" bIns="0" rtlCol="0" anchor="t"/>
          <a:lstStyle/>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Strict compliance with EASA, CAA, FAA and AS9100 </a:t>
            </a:r>
          </a:p>
          <a:p>
            <a:pPr marL="0" indent="0" algn="l">
              <a:lnSpc>
                <a:spcPts val="2750"/>
              </a:lnSpc>
              <a:buNone/>
            </a:pPr>
            <a:r>
              <a:rPr lang="en-US" sz="1700" dirty="0">
                <a:solidFill>
                  <a:srgbClr val="CFD0D8"/>
                </a:solidFill>
                <a:latin typeface="Times New Roman" panose="02020603050405020304" pitchFamily="18" charset="0"/>
                <a:ea typeface="Roboto" pitchFamily="34" charset="-122"/>
                <a:cs typeface="Times New Roman" panose="02020603050405020304" pitchFamily="18" charset="0"/>
              </a:rPr>
              <a:t>quality standards essential</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9551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CFD06ACE-CD3B-BC2A-18F1-0DC755170CFA}"/>
              </a:ext>
            </a:extLst>
          </p:cNvPr>
          <p:cNvPicPr>
            <a:picLocks noChangeAspect="1"/>
          </p:cNvPicPr>
          <p:nvPr/>
        </p:nvPicPr>
        <p:blipFill>
          <a:blip r:embed="rId3"/>
          <a:stretch>
            <a:fillRect/>
          </a:stretch>
        </p:blipFill>
        <p:spPr>
          <a:xfrm>
            <a:off x="0" y="0"/>
            <a:ext cx="4572000" cy="6858000"/>
          </a:xfrm>
          <a:prstGeom prst="rect">
            <a:avLst/>
          </a:prstGeom>
        </p:spPr>
      </p:pic>
      <p:sp>
        <p:nvSpPr>
          <p:cNvPr id="3" name="Text 0">
            <a:extLst>
              <a:ext uri="{FF2B5EF4-FFF2-40B4-BE49-F238E27FC236}">
                <a16:creationId xmlns:a16="http://schemas.microsoft.com/office/drawing/2014/main" id="{8CA1438D-8BFF-7A91-917D-FFB33895F2E1}"/>
              </a:ext>
            </a:extLst>
          </p:cNvPr>
          <p:cNvSpPr/>
          <p:nvPr/>
        </p:nvSpPr>
        <p:spPr>
          <a:xfrm>
            <a:off x="4996260" y="411758"/>
            <a:ext cx="5670590" cy="708779"/>
          </a:xfrm>
          <a:prstGeom prst="rect">
            <a:avLst/>
          </a:prstGeom>
          <a:noFill/>
          <a:ln/>
        </p:spPr>
        <p:txBody>
          <a:bodyPr wrap="none" lIns="0" tIns="0" rIns="0" bIns="0" rtlCol="0" anchor="t"/>
          <a:lstStyle/>
          <a:p>
            <a:pPr marL="0" indent="0" algn="l">
              <a:lnSpc>
                <a:spcPts val="555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SWOT ANALYSIS</a:t>
            </a:r>
            <a:endParaRPr lang="en-US" sz="3200" b="1" dirty="0">
              <a:latin typeface="Times New Roman" panose="02020603050405020304" pitchFamily="18" charset="0"/>
              <a:cs typeface="Times New Roman" panose="02020603050405020304" pitchFamily="18" charset="0"/>
            </a:endParaRPr>
          </a:p>
        </p:txBody>
      </p:sp>
      <p:sp>
        <p:nvSpPr>
          <p:cNvPr id="4" name="Text 1">
            <a:extLst>
              <a:ext uri="{FF2B5EF4-FFF2-40B4-BE49-F238E27FC236}">
                <a16:creationId xmlns:a16="http://schemas.microsoft.com/office/drawing/2014/main" id="{1A10E1E4-82AA-BCAB-0AC9-0B75538C9DF4}"/>
              </a:ext>
            </a:extLst>
          </p:cNvPr>
          <p:cNvSpPr/>
          <p:nvPr/>
        </p:nvSpPr>
        <p:spPr>
          <a:xfrm>
            <a:off x="4996260" y="1687513"/>
            <a:ext cx="3402330" cy="425291"/>
          </a:xfrm>
          <a:prstGeom prst="rect">
            <a:avLst/>
          </a:prstGeom>
          <a:noFill/>
          <a:ln/>
        </p:spPr>
        <p:txBody>
          <a:bodyPr wrap="none" lIns="0" tIns="0" rIns="0" bIns="0" rtlCol="0" anchor="t"/>
          <a:lstStyle/>
          <a:p>
            <a:pPr marL="0" indent="0" algn="l">
              <a:lnSpc>
                <a:spcPts val="3300"/>
              </a:lnSpc>
              <a:buNone/>
            </a:pPr>
            <a:r>
              <a:rPr lang="en-US" sz="2000" b="1" dirty="0">
                <a:solidFill>
                  <a:srgbClr val="5A6ED8"/>
                </a:solidFill>
                <a:latin typeface="Times New Roman" panose="02020603050405020304" pitchFamily="18" charset="0"/>
                <a:ea typeface="Roboto Medium" pitchFamily="34" charset="-122"/>
                <a:cs typeface="Times New Roman" panose="02020603050405020304" pitchFamily="18" charset="0"/>
              </a:rPr>
              <a:t>STRENGTHS</a:t>
            </a:r>
            <a:endParaRPr lang="en-US" sz="2000" b="1" dirty="0">
              <a:latin typeface="Times New Roman" panose="02020603050405020304" pitchFamily="18" charset="0"/>
              <a:cs typeface="Times New Roman" panose="02020603050405020304" pitchFamily="18" charset="0"/>
            </a:endParaRPr>
          </a:p>
        </p:txBody>
      </p:sp>
      <p:sp>
        <p:nvSpPr>
          <p:cNvPr id="5" name="Text 2">
            <a:extLst>
              <a:ext uri="{FF2B5EF4-FFF2-40B4-BE49-F238E27FC236}">
                <a16:creationId xmlns:a16="http://schemas.microsoft.com/office/drawing/2014/main" id="{79DA2F97-801F-7B40-EDBA-7BD9E7F9E2A8}"/>
              </a:ext>
            </a:extLst>
          </p:cNvPr>
          <p:cNvSpPr/>
          <p:nvPr/>
        </p:nvSpPr>
        <p:spPr>
          <a:xfrm>
            <a:off x="4996260" y="2339618"/>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Specialised NVIS expertise</a:t>
            </a:r>
            <a:endParaRPr lang="en-US" sz="1750" dirty="0">
              <a:latin typeface="Times New Roman" panose="02020603050405020304" pitchFamily="18" charset="0"/>
              <a:cs typeface="Times New Roman" panose="02020603050405020304" pitchFamily="18" charset="0"/>
            </a:endParaRPr>
          </a:p>
        </p:txBody>
      </p:sp>
      <p:sp>
        <p:nvSpPr>
          <p:cNvPr id="6" name="Text 3">
            <a:extLst>
              <a:ext uri="{FF2B5EF4-FFF2-40B4-BE49-F238E27FC236}">
                <a16:creationId xmlns:a16="http://schemas.microsoft.com/office/drawing/2014/main" id="{4E1D7EBD-B731-0271-F5E5-208F387465D8}"/>
              </a:ext>
            </a:extLst>
          </p:cNvPr>
          <p:cNvSpPr/>
          <p:nvPr/>
        </p:nvSpPr>
        <p:spPr>
          <a:xfrm>
            <a:off x="4996260" y="2781816"/>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High customisation capability</a:t>
            </a:r>
            <a:endParaRPr lang="en-US" sz="1750" dirty="0">
              <a:latin typeface="Times New Roman" panose="02020603050405020304" pitchFamily="18" charset="0"/>
              <a:cs typeface="Times New Roman" panose="02020603050405020304" pitchFamily="18" charset="0"/>
            </a:endParaRPr>
          </a:p>
        </p:txBody>
      </p:sp>
      <p:sp>
        <p:nvSpPr>
          <p:cNvPr id="7" name="Text 4">
            <a:extLst>
              <a:ext uri="{FF2B5EF4-FFF2-40B4-BE49-F238E27FC236}">
                <a16:creationId xmlns:a16="http://schemas.microsoft.com/office/drawing/2014/main" id="{8924189B-2529-2B0A-524B-6E6D319D9352}"/>
              </a:ext>
            </a:extLst>
          </p:cNvPr>
          <p:cNvSpPr/>
          <p:nvPr/>
        </p:nvSpPr>
        <p:spPr>
          <a:xfrm>
            <a:off x="4996260" y="3224014"/>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Rapid turnaround times</a:t>
            </a:r>
            <a:endParaRPr lang="en-US" sz="1750" dirty="0">
              <a:latin typeface="Times New Roman" panose="02020603050405020304" pitchFamily="18" charset="0"/>
              <a:cs typeface="Times New Roman" panose="02020603050405020304" pitchFamily="18" charset="0"/>
            </a:endParaRPr>
          </a:p>
        </p:txBody>
      </p:sp>
      <p:sp>
        <p:nvSpPr>
          <p:cNvPr id="8" name="Text 5">
            <a:extLst>
              <a:ext uri="{FF2B5EF4-FFF2-40B4-BE49-F238E27FC236}">
                <a16:creationId xmlns:a16="http://schemas.microsoft.com/office/drawing/2014/main" id="{B309C023-9AE4-4B43-330C-7539432AABB3}"/>
              </a:ext>
            </a:extLst>
          </p:cNvPr>
          <p:cNvSpPr/>
          <p:nvPr/>
        </p:nvSpPr>
        <p:spPr>
          <a:xfrm>
            <a:off x="4996260" y="3813731"/>
            <a:ext cx="3402330" cy="425291"/>
          </a:xfrm>
          <a:prstGeom prst="rect">
            <a:avLst/>
          </a:prstGeom>
          <a:noFill/>
          <a:ln/>
        </p:spPr>
        <p:txBody>
          <a:bodyPr wrap="none" lIns="0" tIns="0" rIns="0" bIns="0" rtlCol="0" anchor="t"/>
          <a:lstStyle/>
          <a:p>
            <a:pPr marL="0" indent="0" algn="l">
              <a:lnSpc>
                <a:spcPts val="3300"/>
              </a:lnSpc>
              <a:buNone/>
            </a:pPr>
            <a:r>
              <a:rPr lang="en-US" sz="2000" b="1" dirty="0">
                <a:solidFill>
                  <a:srgbClr val="243799"/>
                </a:solidFill>
                <a:latin typeface="Times New Roman" panose="02020603050405020304" pitchFamily="18" charset="0"/>
                <a:ea typeface="Roboto Medium" pitchFamily="34" charset="-122"/>
                <a:cs typeface="Times New Roman" panose="02020603050405020304" pitchFamily="18" charset="0"/>
              </a:rPr>
              <a:t>OPPORTUNITIES</a:t>
            </a:r>
            <a:endParaRPr lang="en-US" sz="2000" b="1" dirty="0">
              <a:latin typeface="Times New Roman" panose="02020603050405020304" pitchFamily="18" charset="0"/>
              <a:cs typeface="Times New Roman" panose="02020603050405020304" pitchFamily="18" charset="0"/>
            </a:endParaRPr>
          </a:p>
        </p:txBody>
      </p:sp>
      <p:sp>
        <p:nvSpPr>
          <p:cNvPr id="9" name="Text 6">
            <a:extLst>
              <a:ext uri="{FF2B5EF4-FFF2-40B4-BE49-F238E27FC236}">
                <a16:creationId xmlns:a16="http://schemas.microsoft.com/office/drawing/2014/main" id="{18CDB168-38FA-3241-6C6D-4F50389016CD}"/>
              </a:ext>
            </a:extLst>
          </p:cNvPr>
          <p:cNvSpPr/>
          <p:nvPr/>
        </p:nvSpPr>
        <p:spPr>
          <a:xfrm>
            <a:off x="4996260" y="4465836"/>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Aircraft retrofit market growth</a:t>
            </a:r>
            <a:endParaRPr lang="en-US" sz="1750" dirty="0">
              <a:latin typeface="Times New Roman" panose="02020603050405020304" pitchFamily="18" charset="0"/>
              <a:cs typeface="Times New Roman" panose="02020603050405020304" pitchFamily="18" charset="0"/>
            </a:endParaRPr>
          </a:p>
        </p:txBody>
      </p:sp>
      <p:sp>
        <p:nvSpPr>
          <p:cNvPr id="10" name="Text 7">
            <a:extLst>
              <a:ext uri="{FF2B5EF4-FFF2-40B4-BE49-F238E27FC236}">
                <a16:creationId xmlns:a16="http://schemas.microsoft.com/office/drawing/2014/main" id="{179572FB-55B4-A938-880D-9B8DFC642F18}"/>
              </a:ext>
            </a:extLst>
          </p:cNvPr>
          <p:cNvSpPr/>
          <p:nvPr/>
        </p:nvSpPr>
        <p:spPr>
          <a:xfrm>
            <a:off x="4996260" y="4908034"/>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Defence sector demand</a:t>
            </a:r>
            <a:endParaRPr lang="en-US" sz="1750" dirty="0">
              <a:latin typeface="Times New Roman" panose="02020603050405020304" pitchFamily="18" charset="0"/>
              <a:cs typeface="Times New Roman" panose="02020603050405020304" pitchFamily="18" charset="0"/>
            </a:endParaRPr>
          </a:p>
        </p:txBody>
      </p:sp>
      <p:sp>
        <p:nvSpPr>
          <p:cNvPr id="11" name="Text 8">
            <a:extLst>
              <a:ext uri="{FF2B5EF4-FFF2-40B4-BE49-F238E27FC236}">
                <a16:creationId xmlns:a16="http://schemas.microsoft.com/office/drawing/2014/main" id="{78BAA595-16D3-03E2-4330-2C1C00A3F867}"/>
              </a:ext>
            </a:extLst>
          </p:cNvPr>
          <p:cNvSpPr/>
          <p:nvPr/>
        </p:nvSpPr>
        <p:spPr>
          <a:xfrm>
            <a:off x="4996260" y="5350232"/>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UAV industry expansion</a:t>
            </a:r>
            <a:endParaRPr lang="en-US" sz="1750" dirty="0">
              <a:latin typeface="Times New Roman" panose="02020603050405020304" pitchFamily="18" charset="0"/>
              <a:cs typeface="Times New Roman" panose="02020603050405020304" pitchFamily="18" charset="0"/>
            </a:endParaRPr>
          </a:p>
        </p:txBody>
      </p:sp>
      <p:sp>
        <p:nvSpPr>
          <p:cNvPr id="12" name="Text 9">
            <a:extLst>
              <a:ext uri="{FF2B5EF4-FFF2-40B4-BE49-F238E27FC236}">
                <a16:creationId xmlns:a16="http://schemas.microsoft.com/office/drawing/2014/main" id="{9F4EF9C6-82FC-1874-C1FB-0C24D5AD5A85}"/>
              </a:ext>
            </a:extLst>
          </p:cNvPr>
          <p:cNvSpPr/>
          <p:nvPr/>
        </p:nvSpPr>
        <p:spPr>
          <a:xfrm>
            <a:off x="4996260" y="5792430"/>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Small OEM partnerships</a:t>
            </a:r>
            <a:endParaRPr lang="en-US" sz="1750" dirty="0">
              <a:latin typeface="Times New Roman" panose="02020603050405020304" pitchFamily="18" charset="0"/>
              <a:cs typeface="Times New Roman" panose="02020603050405020304" pitchFamily="18" charset="0"/>
            </a:endParaRPr>
          </a:p>
        </p:txBody>
      </p:sp>
      <p:sp>
        <p:nvSpPr>
          <p:cNvPr id="13" name="Text 10">
            <a:extLst>
              <a:ext uri="{FF2B5EF4-FFF2-40B4-BE49-F238E27FC236}">
                <a16:creationId xmlns:a16="http://schemas.microsoft.com/office/drawing/2014/main" id="{D44BD927-0399-D5F3-9D3E-16E6458966CB}"/>
              </a:ext>
            </a:extLst>
          </p:cNvPr>
          <p:cNvSpPr/>
          <p:nvPr/>
        </p:nvSpPr>
        <p:spPr>
          <a:xfrm>
            <a:off x="8398590" y="1737260"/>
            <a:ext cx="3402330" cy="425291"/>
          </a:xfrm>
          <a:prstGeom prst="rect">
            <a:avLst/>
          </a:prstGeom>
          <a:noFill/>
          <a:ln/>
        </p:spPr>
        <p:txBody>
          <a:bodyPr wrap="none" lIns="0" tIns="0" rIns="0" bIns="0" rtlCol="0" anchor="t"/>
          <a:lstStyle/>
          <a:p>
            <a:pPr marL="0" indent="0" algn="l">
              <a:lnSpc>
                <a:spcPts val="3300"/>
              </a:lnSpc>
              <a:buNone/>
            </a:pPr>
            <a:r>
              <a:rPr lang="en-US" sz="2000" b="1" dirty="0">
                <a:solidFill>
                  <a:srgbClr val="FFFFFF"/>
                </a:solidFill>
                <a:latin typeface="Times New Roman" panose="02020603050405020304" pitchFamily="18" charset="0"/>
                <a:ea typeface="Roboto Medium" pitchFamily="34" charset="-122"/>
                <a:cs typeface="Times New Roman" panose="02020603050405020304" pitchFamily="18" charset="0"/>
              </a:rPr>
              <a:t>WEAKNESSES</a:t>
            </a:r>
            <a:endParaRPr lang="en-US" sz="2000" b="1" dirty="0">
              <a:latin typeface="Times New Roman" panose="02020603050405020304" pitchFamily="18" charset="0"/>
              <a:cs typeface="Times New Roman" panose="02020603050405020304" pitchFamily="18" charset="0"/>
            </a:endParaRPr>
          </a:p>
        </p:txBody>
      </p:sp>
      <p:sp>
        <p:nvSpPr>
          <p:cNvPr id="14" name="Text 11">
            <a:extLst>
              <a:ext uri="{FF2B5EF4-FFF2-40B4-BE49-F238E27FC236}">
                <a16:creationId xmlns:a16="http://schemas.microsoft.com/office/drawing/2014/main" id="{6C549A05-BBDE-6A27-9CE8-B35326D4BBB9}"/>
              </a:ext>
            </a:extLst>
          </p:cNvPr>
          <p:cNvSpPr/>
          <p:nvPr/>
        </p:nvSpPr>
        <p:spPr>
          <a:xfrm>
            <a:off x="8349000" y="2347513"/>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New brand in established market</a:t>
            </a:r>
            <a:endParaRPr lang="en-US" sz="1750" dirty="0">
              <a:latin typeface="Times New Roman" panose="02020603050405020304" pitchFamily="18" charset="0"/>
              <a:cs typeface="Times New Roman" panose="02020603050405020304" pitchFamily="18" charset="0"/>
            </a:endParaRPr>
          </a:p>
        </p:txBody>
      </p:sp>
      <p:sp>
        <p:nvSpPr>
          <p:cNvPr id="15" name="Text 12">
            <a:extLst>
              <a:ext uri="{FF2B5EF4-FFF2-40B4-BE49-F238E27FC236}">
                <a16:creationId xmlns:a16="http://schemas.microsoft.com/office/drawing/2014/main" id="{D24D03FC-6D22-3C8A-9839-A4113ADCA9EE}"/>
              </a:ext>
            </a:extLst>
          </p:cNvPr>
          <p:cNvSpPr/>
          <p:nvPr/>
        </p:nvSpPr>
        <p:spPr>
          <a:xfrm>
            <a:off x="8398590" y="2780030"/>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High initial capital requirements</a:t>
            </a:r>
            <a:endParaRPr lang="en-US" sz="1750" dirty="0">
              <a:latin typeface="Times New Roman" panose="02020603050405020304" pitchFamily="18" charset="0"/>
              <a:cs typeface="Times New Roman" panose="02020603050405020304" pitchFamily="18" charset="0"/>
            </a:endParaRPr>
          </a:p>
        </p:txBody>
      </p:sp>
      <p:sp>
        <p:nvSpPr>
          <p:cNvPr id="16" name="Text 13">
            <a:extLst>
              <a:ext uri="{FF2B5EF4-FFF2-40B4-BE49-F238E27FC236}">
                <a16:creationId xmlns:a16="http://schemas.microsoft.com/office/drawing/2014/main" id="{785AB094-8EAA-4872-55F3-04C4F8BE2A28}"/>
              </a:ext>
            </a:extLst>
          </p:cNvPr>
          <p:cNvSpPr/>
          <p:nvPr/>
        </p:nvSpPr>
        <p:spPr>
          <a:xfrm>
            <a:off x="8398590" y="3821032"/>
            <a:ext cx="3402330" cy="425291"/>
          </a:xfrm>
          <a:prstGeom prst="rect">
            <a:avLst/>
          </a:prstGeom>
          <a:noFill/>
          <a:ln/>
        </p:spPr>
        <p:txBody>
          <a:bodyPr wrap="none" lIns="0" tIns="0" rIns="0" bIns="0" rtlCol="0" anchor="t"/>
          <a:lstStyle/>
          <a:p>
            <a:pPr marL="0" indent="0" algn="l">
              <a:lnSpc>
                <a:spcPts val="3300"/>
              </a:lnSpc>
              <a:buNone/>
            </a:pPr>
            <a:r>
              <a:rPr lang="en-US" sz="2000" b="1" dirty="0">
                <a:solidFill>
                  <a:srgbClr val="FFFFFF"/>
                </a:solidFill>
                <a:latin typeface="Times New Roman" panose="02020603050405020304" pitchFamily="18" charset="0"/>
                <a:ea typeface="Roboto Medium" pitchFamily="34" charset="-122"/>
                <a:cs typeface="Times New Roman" panose="02020603050405020304" pitchFamily="18" charset="0"/>
              </a:rPr>
              <a:t>THREATS</a:t>
            </a:r>
            <a:endParaRPr lang="en-US" sz="2000" b="1" dirty="0">
              <a:latin typeface="Times New Roman" panose="02020603050405020304" pitchFamily="18" charset="0"/>
              <a:cs typeface="Times New Roman" panose="02020603050405020304" pitchFamily="18" charset="0"/>
            </a:endParaRPr>
          </a:p>
        </p:txBody>
      </p:sp>
      <p:sp>
        <p:nvSpPr>
          <p:cNvPr id="17" name="Text 14">
            <a:extLst>
              <a:ext uri="{FF2B5EF4-FFF2-40B4-BE49-F238E27FC236}">
                <a16:creationId xmlns:a16="http://schemas.microsoft.com/office/drawing/2014/main" id="{8B2E1F5E-CF9F-6923-CF0F-963D4FB3CA80}"/>
              </a:ext>
            </a:extLst>
          </p:cNvPr>
          <p:cNvSpPr/>
          <p:nvPr/>
        </p:nvSpPr>
        <p:spPr>
          <a:xfrm>
            <a:off x="8398590" y="4473138"/>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Large aerospace incumbents</a:t>
            </a:r>
            <a:endParaRPr lang="en-US" sz="1750" dirty="0">
              <a:latin typeface="Times New Roman" panose="02020603050405020304" pitchFamily="18" charset="0"/>
              <a:cs typeface="Times New Roman" panose="02020603050405020304" pitchFamily="18" charset="0"/>
            </a:endParaRPr>
          </a:p>
        </p:txBody>
      </p:sp>
      <p:sp>
        <p:nvSpPr>
          <p:cNvPr id="18" name="Text 15">
            <a:extLst>
              <a:ext uri="{FF2B5EF4-FFF2-40B4-BE49-F238E27FC236}">
                <a16:creationId xmlns:a16="http://schemas.microsoft.com/office/drawing/2014/main" id="{25D7A84C-289C-047C-E5E6-F76891AE294B}"/>
              </a:ext>
            </a:extLst>
          </p:cNvPr>
          <p:cNvSpPr/>
          <p:nvPr/>
        </p:nvSpPr>
        <p:spPr>
          <a:xfrm>
            <a:off x="8398590" y="4915336"/>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Fast-evolving digital cockpit technology  (</a:t>
            </a:r>
            <a:r>
              <a:rPr lang="en-US" sz="1750" dirty="0" err="1">
                <a:solidFill>
                  <a:srgbClr val="CFD0D8"/>
                </a:solidFill>
                <a:latin typeface="Times New Roman" panose="02020603050405020304" pitchFamily="18" charset="0"/>
                <a:ea typeface="Roboto" pitchFamily="34" charset="-122"/>
                <a:cs typeface="Times New Roman" panose="02020603050405020304" pitchFamily="18" charset="0"/>
              </a:rPr>
              <a:t>Benzaghta</a:t>
            </a: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 et al., 2021).</a:t>
            </a:r>
            <a:endParaRPr lang="en-US" sz="1750" dirty="0">
              <a:latin typeface="Times New Roman" panose="02020603050405020304" pitchFamily="18" charset="0"/>
              <a:cs typeface="Times New Roman" panose="02020603050405020304" pitchFamily="18" charset="0"/>
            </a:endParaRPr>
          </a:p>
        </p:txBody>
      </p:sp>
      <p:sp>
        <p:nvSpPr>
          <p:cNvPr id="19" name="Text 16">
            <a:extLst>
              <a:ext uri="{FF2B5EF4-FFF2-40B4-BE49-F238E27FC236}">
                <a16:creationId xmlns:a16="http://schemas.microsoft.com/office/drawing/2014/main" id="{A9EE0ABB-01CC-5C62-63CF-C3D49540CB18}"/>
              </a:ext>
            </a:extLst>
          </p:cNvPr>
          <p:cNvSpPr/>
          <p:nvPr/>
        </p:nvSpPr>
        <p:spPr>
          <a:xfrm>
            <a:off x="8398590" y="5973881"/>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Complex regulatory environment</a:t>
            </a:r>
            <a:endParaRPr lang="en-US" sz="1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4673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5116E367-70DC-6C7C-F072-6B49F12F16F9}"/>
              </a:ext>
            </a:extLst>
          </p:cNvPr>
          <p:cNvSpPr/>
          <p:nvPr/>
        </p:nvSpPr>
        <p:spPr>
          <a:xfrm>
            <a:off x="238958" y="60106"/>
            <a:ext cx="5857042" cy="696516"/>
          </a:xfrm>
          <a:prstGeom prst="rect">
            <a:avLst/>
          </a:prstGeom>
          <a:noFill/>
          <a:ln/>
        </p:spPr>
        <p:txBody>
          <a:bodyPr wrap="none" lIns="0" tIns="0" rIns="0" bIns="0" rtlCol="0" anchor="t"/>
          <a:lstStyle/>
          <a:p>
            <a:pPr marL="0" indent="0" algn="l">
              <a:lnSpc>
                <a:spcPts val="545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COMPETITIVE LANDSCAPE</a:t>
            </a:r>
            <a:endParaRPr lang="en-US" sz="3200" b="1" dirty="0">
              <a:latin typeface="Times New Roman" panose="02020603050405020304" pitchFamily="18" charset="0"/>
              <a:cs typeface="Times New Roman" panose="02020603050405020304" pitchFamily="18" charset="0"/>
            </a:endParaRPr>
          </a:p>
        </p:txBody>
      </p:sp>
      <p:sp>
        <p:nvSpPr>
          <p:cNvPr id="3" name="Text 1">
            <a:extLst>
              <a:ext uri="{FF2B5EF4-FFF2-40B4-BE49-F238E27FC236}">
                <a16:creationId xmlns:a16="http://schemas.microsoft.com/office/drawing/2014/main" id="{3E78B751-D9D4-D719-504C-A07876B59CA8}"/>
              </a:ext>
            </a:extLst>
          </p:cNvPr>
          <p:cNvSpPr/>
          <p:nvPr/>
        </p:nvSpPr>
        <p:spPr>
          <a:xfrm>
            <a:off x="342543" y="599737"/>
            <a:ext cx="4458057" cy="557213"/>
          </a:xfrm>
          <a:prstGeom prst="rect">
            <a:avLst/>
          </a:prstGeom>
          <a:noFill/>
          <a:ln/>
        </p:spPr>
        <p:txBody>
          <a:bodyPr wrap="none" lIns="0" tIns="0" rIns="0" bIns="0" rtlCol="0" anchor="t"/>
          <a:lstStyle/>
          <a:p>
            <a:pPr marL="0" indent="0" algn="l">
              <a:lnSpc>
                <a:spcPts val="4350"/>
              </a:lnSpc>
              <a:buNone/>
            </a:pPr>
            <a:r>
              <a:rPr lang="en-US" sz="2400" dirty="0">
                <a:solidFill>
                  <a:srgbClr val="FFFFFF"/>
                </a:solidFill>
                <a:latin typeface="Times New Roman" panose="02020603050405020304" pitchFamily="18" charset="0"/>
                <a:ea typeface="Roboto Medium" pitchFamily="34" charset="-122"/>
                <a:cs typeface="Times New Roman" panose="02020603050405020304" pitchFamily="18" charset="0"/>
              </a:rPr>
              <a:t>Porter's Five Forces</a:t>
            </a:r>
            <a:endParaRPr lang="en-US" sz="2400" dirty="0">
              <a:latin typeface="Times New Roman" panose="02020603050405020304" pitchFamily="18" charset="0"/>
              <a:cs typeface="Times New Roman" panose="02020603050405020304" pitchFamily="18" charset="0"/>
            </a:endParaRPr>
          </a:p>
        </p:txBody>
      </p:sp>
      <p:sp>
        <p:nvSpPr>
          <p:cNvPr id="4" name="Text 2">
            <a:extLst>
              <a:ext uri="{FF2B5EF4-FFF2-40B4-BE49-F238E27FC236}">
                <a16:creationId xmlns:a16="http://schemas.microsoft.com/office/drawing/2014/main" id="{42211F91-255F-E300-1244-A7D6E2D057B7}"/>
              </a:ext>
            </a:extLst>
          </p:cNvPr>
          <p:cNvSpPr/>
          <p:nvPr/>
        </p:nvSpPr>
        <p:spPr>
          <a:xfrm>
            <a:off x="688122" y="1530945"/>
            <a:ext cx="2786301" cy="348258"/>
          </a:xfrm>
          <a:prstGeom prst="rect">
            <a:avLst/>
          </a:prstGeom>
          <a:noFill/>
          <a:ln/>
        </p:spPr>
        <p:txBody>
          <a:bodyPr wrap="none" lIns="0" tIns="0" rIns="0" bIns="0" rtlCol="0" anchor="t"/>
          <a:lstStyle/>
          <a:p>
            <a:pPr marL="0" indent="0" algn="r">
              <a:lnSpc>
                <a:spcPts val="2700"/>
              </a:lnSpc>
              <a:buNone/>
            </a:pPr>
            <a:r>
              <a:rPr lang="en-US" sz="2150" b="1" dirty="0">
                <a:solidFill>
                  <a:srgbClr val="CFD0D8"/>
                </a:solidFill>
                <a:latin typeface="Times New Roman" panose="02020603050405020304" pitchFamily="18" charset="0"/>
                <a:ea typeface="Roboto Medium" pitchFamily="34" charset="-122"/>
                <a:cs typeface="Times New Roman" panose="02020603050405020304" pitchFamily="18" charset="0"/>
              </a:rPr>
              <a:t>Rivalry</a:t>
            </a:r>
            <a:endParaRPr lang="en-US" sz="2150" b="1" dirty="0">
              <a:latin typeface="Times New Roman" panose="02020603050405020304" pitchFamily="18" charset="0"/>
              <a:cs typeface="Times New Roman" panose="02020603050405020304" pitchFamily="18" charset="0"/>
            </a:endParaRPr>
          </a:p>
        </p:txBody>
      </p:sp>
      <p:sp>
        <p:nvSpPr>
          <p:cNvPr id="5" name="Text 3">
            <a:extLst>
              <a:ext uri="{FF2B5EF4-FFF2-40B4-BE49-F238E27FC236}">
                <a16:creationId xmlns:a16="http://schemas.microsoft.com/office/drawing/2014/main" id="{3BEE0812-5EAD-AA45-3283-5FF49579FC13}"/>
              </a:ext>
            </a:extLst>
          </p:cNvPr>
          <p:cNvSpPr/>
          <p:nvPr/>
        </p:nvSpPr>
        <p:spPr>
          <a:xfrm>
            <a:off x="0" y="2064235"/>
            <a:ext cx="3913465" cy="1069777"/>
          </a:xfrm>
          <a:prstGeom prst="rect">
            <a:avLst/>
          </a:prstGeom>
          <a:noFill/>
          <a:ln/>
        </p:spPr>
        <p:txBody>
          <a:bodyPr wrap="square" lIns="0" tIns="0" rIns="0" bIns="0" rtlCol="0" anchor="t"/>
          <a:lstStyle/>
          <a:p>
            <a:pPr marL="0" indent="0" algn="r">
              <a:lnSpc>
                <a:spcPts val="2800"/>
              </a:lnSpc>
              <a:buNone/>
            </a:pPr>
            <a:r>
              <a:rPr lang="en-US" sz="1750" b="1" dirty="0">
                <a:solidFill>
                  <a:srgbClr val="CFD0D8"/>
                </a:solidFill>
                <a:latin typeface="Times New Roman" panose="02020603050405020304" pitchFamily="18" charset="0"/>
                <a:ea typeface="Roboto" pitchFamily="34" charset="-122"/>
                <a:cs typeface="Times New Roman" panose="02020603050405020304" pitchFamily="18" charset="0"/>
              </a:rPr>
              <a:t>Intense</a:t>
            </a: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 : Market dominated by </a:t>
            </a:r>
          </a:p>
          <a:p>
            <a:pPr marL="0" indent="0" algn="r">
              <a:lnSpc>
                <a:spcPts val="280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established aerospace manufacturers with long-standing relationships</a:t>
            </a:r>
            <a:endParaRPr lang="en-US" sz="1750" dirty="0">
              <a:latin typeface="Times New Roman" panose="02020603050405020304" pitchFamily="18" charset="0"/>
              <a:cs typeface="Times New Roman" panose="02020603050405020304" pitchFamily="18" charset="0"/>
            </a:endParaRPr>
          </a:p>
        </p:txBody>
      </p:sp>
      <p:pic>
        <p:nvPicPr>
          <p:cNvPr id="6" name="Image 0" descr="preencoded.png">
            <a:extLst>
              <a:ext uri="{FF2B5EF4-FFF2-40B4-BE49-F238E27FC236}">
                <a16:creationId xmlns:a16="http://schemas.microsoft.com/office/drawing/2014/main" id="{D02380EE-7D74-52E5-4399-C529ED9936B6}"/>
              </a:ext>
            </a:extLst>
          </p:cNvPr>
          <p:cNvPicPr>
            <a:picLocks noChangeAspect="1"/>
          </p:cNvPicPr>
          <p:nvPr/>
        </p:nvPicPr>
        <p:blipFill>
          <a:blip r:embed="rId3"/>
          <a:stretch>
            <a:fillRect/>
          </a:stretch>
        </p:blipFill>
        <p:spPr>
          <a:xfrm>
            <a:off x="3808750" y="1434148"/>
            <a:ext cx="4574500" cy="4574500"/>
          </a:xfrm>
          <a:prstGeom prst="rect">
            <a:avLst/>
          </a:prstGeom>
        </p:spPr>
      </p:pic>
      <p:pic>
        <p:nvPicPr>
          <p:cNvPr id="7" name="Image 1" descr="preencoded.png">
            <a:extLst>
              <a:ext uri="{FF2B5EF4-FFF2-40B4-BE49-F238E27FC236}">
                <a16:creationId xmlns:a16="http://schemas.microsoft.com/office/drawing/2014/main" id="{9BB46D78-B5A4-741E-FEF4-FCD089806A8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633853" y="2613462"/>
            <a:ext cx="333494" cy="333494"/>
          </a:xfrm>
          <a:prstGeom prst="rect">
            <a:avLst/>
          </a:prstGeom>
        </p:spPr>
      </p:pic>
      <p:sp>
        <p:nvSpPr>
          <p:cNvPr id="8" name="Text 4">
            <a:extLst>
              <a:ext uri="{FF2B5EF4-FFF2-40B4-BE49-F238E27FC236}">
                <a16:creationId xmlns:a16="http://schemas.microsoft.com/office/drawing/2014/main" id="{B764F4F1-ED77-9F0B-3921-D2C10C71A692}"/>
              </a:ext>
            </a:extLst>
          </p:cNvPr>
          <p:cNvSpPr/>
          <p:nvPr/>
        </p:nvSpPr>
        <p:spPr>
          <a:xfrm>
            <a:off x="7863662" y="773162"/>
            <a:ext cx="2786301" cy="348258"/>
          </a:xfrm>
          <a:prstGeom prst="rect">
            <a:avLst/>
          </a:prstGeom>
          <a:noFill/>
          <a:ln/>
        </p:spPr>
        <p:txBody>
          <a:bodyPr wrap="none" lIns="0" tIns="0" rIns="0" bIns="0" rtlCol="0" anchor="t"/>
          <a:lstStyle/>
          <a:p>
            <a:pPr marL="0" indent="0" algn="l">
              <a:lnSpc>
                <a:spcPts val="2700"/>
              </a:lnSpc>
              <a:buNone/>
            </a:pPr>
            <a:r>
              <a:rPr lang="en-US" sz="2150" b="1" dirty="0">
                <a:solidFill>
                  <a:srgbClr val="CFD0D8"/>
                </a:solidFill>
                <a:latin typeface="Times New Roman" panose="02020603050405020304" pitchFamily="18" charset="0"/>
                <a:ea typeface="Roboto Medium" pitchFamily="34" charset="-122"/>
                <a:cs typeface="Times New Roman" panose="02020603050405020304" pitchFamily="18" charset="0"/>
              </a:rPr>
              <a:t>New Entrants</a:t>
            </a:r>
            <a:endParaRPr lang="en-US" sz="2150" b="1" dirty="0">
              <a:latin typeface="Times New Roman" panose="02020603050405020304" pitchFamily="18" charset="0"/>
              <a:cs typeface="Times New Roman" panose="02020603050405020304" pitchFamily="18" charset="0"/>
            </a:endParaRPr>
          </a:p>
        </p:txBody>
      </p:sp>
      <p:sp>
        <p:nvSpPr>
          <p:cNvPr id="9" name="Text 5">
            <a:extLst>
              <a:ext uri="{FF2B5EF4-FFF2-40B4-BE49-F238E27FC236}">
                <a16:creationId xmlns:a16="http://schemas.microsoft.com/office/drawing/2014/main" id="{B1CB70B1-69CF-353C-F51A-A1FA65059BCE}"/>
              </a:ext>
            </a:extLst>
          </p:cNvPr>
          <p:cNvSpPr/>
          <p:nvPr/>
        </p:nvSpPr>
        <p:spPr>
          <a:xfrm>
            <a:off x="7863662" y="1204039"/>
            <a:ext cx="3913584" cy="1069777"/>
          </a:xfrm>
          <a:prstGeom prst="rect">
            <a:avLst/>
          </a:prstGeom>
          <a:noFill/>
          <a:ln/>
        </p:spPr>
        <p:txBody>
          <a:bodyPr wrap="square" lIns="0" tIns="0" rIns="0" bIns="0" rtlCol="0" anchor="t"/>
          <a:lstStyle/>
          <a:p>
            <a:pPr marL="0" indent="0" algn="l">
              <a:lnSpc>
                <a:spcPts val="2800"/>
              </a:lnSpc>
              <a:buNone/>
            </a:pPr>
            <a:r>
              <a:rPr lang="en-US" sz="1750" b="1" dirty="0">
                <a:solidFill>
                  <a:srgbClr val="CFD0D8"/>
                </a:solidFill>
                <a:latin typeface="Times New Roman" panose="02020603050405020304" pitchFamily="18" charset="0"/>
                <a:ea typeface="Roboto" pitchFamily="34" charset="-122"/>
                <a:cs typeface="Times New Roman" panose="02020603050405020304" pitchFamily="18" charset="0"/>
              </a:rPr>
              <a:t>Low Threat: </a:t>
            </a: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High barriers: strict certifications, significant capital investment required</a:t>
            </a:r>
            <a:endParaRPr lang="en-US" sz="1750" dirty="0">
              <a:latin typeface="Times New Roman" panose="02020603050405020304" pitchFamily="18" charset="0"/>
              <a:cs typeface="Times New Roman" panose="02020603050405020304" pitchFamily="18" charset="0"/>
            </a:endParaRPr>
          </a:p>
        </p:txBody>
      </p:sp>
      <p:pic>
        <p:nvPicPr>
          <p:cNvPr id="10" name="Image 2" descr="preencoded.png">
            <a:extLst>
              <a:ext uri="{FF2B5EF4-FFF2-40B4-BE49-F238E27FC236}">
                <a16:creationId xmlns:a16="http://schemas.microsoft.com/office/drawing/2014/main" id="{943A5B38-FA15-4ED5-7794-0CC09D2A9934}"/>
              </a:ext>
            </a:extLst>
          </p:cNvPr>
          <p:cNvPicPr>
            <a:picLocks noChangeAspect="1"/>
          </p:cNvPicPr>
          <p:nvPr/>
        </p:nvPicPr>
        <p:blipFill>
          <a:blip r:embed="rId6"/>
          <a:stretch>
            <a:fillRect/>
          </a:stretch>
        </p:blipFill>
        <p:spPr>
          <a:xfrm>
            <a:off x="3808750" y="1434148"/>
            <a:ext cx="4574500" cy="4574500"/>
          </a:xfrm>
          <a:prstGeom prst="rect">
            <a:avLst/>
          </a:prstGeom>
        </p:spPr>
      </p:pic>
      <p:pic>
        <p:nvPicPr>
          <p:cNvPr id="11" name="Image 3" descr="preencoded.png">
            <a:extLst>
              <a:ext uri="{FF2B5EF4-FFF2-40B4-BE49-F238E27FC236}">
                <a16:creationId xmlns:a16="http://schemas.microsoft.com/office/drawing/2014/main" id="{B7B43325-DE61-4A96-ADD6-F33D70A7273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23839" y="2031841"/>
            <a:ext cx="333494" cy="333494"/>
          </a:xfrm>
          <a:prstGeom prst="rect">
            <a:avLst/>
          </a:prstGeom>
        </p:spPr>
      </p:pic>
      <p:sp>
        <p:nvSpPr>
          <p:cNvPr id="12" name="Text 6">
            <a:extLst>
              <a:ext uri="{FF2B5EF4-FFF2-40B4-BE49-F238E27FC236}">
                <a16:creationId xmlns:a16="http://schemas.microsoft.com/office/drawing/2014/main" id="{1162A902-ED6F-112B-B1C7-0421E3967746}"/>
              </a:ext>
            </a:extLst>
          </p:cNvPr>
          <p:cNvSpPr/>
          <p:nvPr/>
        </p:nvSpPr>
        <p:spPr>
          <a:xfrm>
            <a:off x="8596889" y="3254871"/>
            <a:ext cx="2786301" cy="348258"/>
          </a:xfrm>
          <a:prstGeom prst="rect">
            <a:avLst/>
          </a:prstGeom>
          <a:noFill/>
          <a:ln/>
        </p:spPr>
        <p:txBody>
          <a:bodyPr wrap="none" lIns="0" tIns="0" rIns="0" bIns="0" rtlCol="0" anchor="t"/>
          <a:lstStyle/>
          <a:p>
            <a:pPr marL="0" indent="0" algn="l">
              <a:lnSpc>
                <a:spcPts val="2700"/>
              </a:lnSpc>
              <a:buNone/>
            </a:pPr>
            <a:r>
              <a:rPr lang="en-US" sz="2150" b="1" dirty="0">
                <a:solidFill>
                  <a:srgbClr val="CFD0D8"/>
                </a:solidFill>
                <a:latin typeface="Times New Roman" panose="02020603050405020304" pitchFamily="18" charset="0"/>
                <a:ea typeface="Roboto Medium" pitchFamily="34" charset="-122"/>
                <a:cs typeface="Times New Roman" panose="02020603050405020304" pitchFamily="18" charset="0"/>
              </a:rPr>
              <a:t>Supplier Power</a:t>
            </a:r>
            <a:endParaRPr lang="en-US" sz="2150" b="1" dirty="0">
              <a:latin typeface="Times New Roman" panose="02020603050405020304" pitchFamily="18" charset="0"/>
              <a:cs typeface="Times New Roman" panose="02020603050405020304" pitchFamily="18" charset="0"/>
            </a:endParaRPr>
          </a:p>
        </p:txBody>
      </p:sp>
      <p:sp>
        <p:nvSpPr>
          <p:cNvPr id="13" name="Text 7">
            <a:extLst>
              <a:ext uri="{FF2B5EF4-FFF2-40B4-BE49-F238E27FC236}">
                <a16:creationId xmlns:a16="http://schemas.microsoft.com/office/drawing/2014/main" id="{ABAE8AE3-A4B4-E61E-1119-8A76AA75938F}"/>
              </a:ext>
            </a:extLst>
          </p:cNvPr>
          <p:cNvSpPr/>
          <p:nvPr/>
        </p:nvSpPr>
        <p:spPr>
          <a:xfrm>
            <a:off x="8611077" y="3655874"/>
            <a:ext cx="3802142" cy="1069777"/>
          </a:xfrm>
          <a:prstGeom prst="rect">
            <a:avLst/>
          </a:prstGeom>
          <a:noFill/>
          <a:ln/>
        </p:spPr>
        <p:txBody>
          <a:bodyPr wrap="square" lIns="0" tIns="0" rIns="0" bIns="0" rtlCol="0" anchor="t"/>
          <a:lstStyle/>
          <a:p>
            <a:pPr marL="0" indent="0" algn="l">
              <a:lnSpc>
                <a:spcPts val="2800"/>
              </a:lnSpc>
              <a:buNone/>
            </a:pPr>
            <a:r>
              <a:rPr lang="en-US" sz="1750" b="1" dirty="0">
                <a:solidFill>
                  <a:srgbClr val="CFD0D8"/>
                </a:solidFill>
                <a:latin typeface="Times New Roman" panose="02020603050405020304" pitchFamily="18" charset="0"/>
                <a:ea typeface="Roboto" pitchFamily="34" charset="-122"/>
                <a:cs typeface="Times New Roman" panose="02020603050405020304" pitchFamily="18" charset="0"/>
              </a:rPr>
              <a:t>Moderate: </a:t>
            </a: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Dependence on specialised materials and certified components</a:t>
            </a:r>
            <a:endParaRPr lang="en-US" sz="1750" dirty="0">
              <a:latin typeface="Times New Roman" panose="02020603050405020304" pitchFamily="18" charset="0"/>
              <a:cs typeface="Times New Roman" panose="02020603050405020304" pitchFamily="18" charset="0"/>
            </a:endParaRPr>
          </a:p>
        </p:txBody>
      </p:sp>
      <p:pic>
        <p:nvPicPr>
          <p:cNvPr id="14" name="Image 4" descr="preencoded.png">
            <a:extLst>
              <a:ext uri="{FF2B5EF4-FFF2-40B4-BE49-F238E27FC236}">
                <a16:creationId xmlns:a16="http://schemas.microsoft.com/office/drawing/2014/main" id="{8C501B2E-682B-3898-C963-FDD0F818FDEE}"/>
              </a:ext>
            </a:extLst>
          </p:cNvPr>
          <p:cNvPicPr>
            <a:picLocks noChangeAspect="1"/>
          </p:cNvPicPr>
          <p:nvPr/>
        </p:nvPicPr>
        <p:blipFill>
          <a:blip r:embed="rId9"/>
          <a:stretch>
            <a:fillRect/>
          </a:stretch>
        </p:blipFill>
        <p:spPr>
          <a:xfrm>
            <a:off x="3808750" y="1434148"/>
            <a:ext cx="4574500" cy="4574500"/>
          </a:xfrm>
          <a:prstGeom prst="rect">
            <a:avLst/>
          </a:prstGeom>
        </p:spPr>
      </p:pic>
      <p:pic>
        <p:nvPicPr>
          <p:cNvPr id="15" name="Image 5" descr="preencoded.png">
            <a:extLst>
              <a:ext uri="{FF2B5EF4-FFF2-40B4-BE49-F238E27FC236}">
                <a16:creationId xmlns:a16="http://schemas.microsoft.com/office/drawing/2014/main" id="{EE1D309A-8CBC-4303-B771-FE182CD1410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530168" y="3554532"/>
            <a:ext cx="333494" cy="333494"/>
          </a:xfrm>
          <a:prstGeom prst="rect">
            <a:avLst/>
          </a:prstGeom>
        </p:spPr>
      </p:pic>
      <p:sp>
        <p:nvSpPr>
          <p:cNvPr id="16" name="Text 8">
            <a:extLst>
              <a:ext uri="{FF2B5EF4-FFF2-40B4-BE49-F238E27FC236}">
                <a16:creationId xmlns:a16="http://schemas.microsoft.com/office/drawing/2014/main" id="{CDAFF5C0-B94C-39B2-BD3B-A8863E8C7345}"/>
              </a:ext>
            </a:extLst>
          </p:cNvPr>
          <p:cNvSpPr/>
          <p:nvPr/>
        </p:nvSpPr>
        <p:spPr>
          <a:xfrm>
            <a:off x="7803058" y="5349092"/>
            <a:ext cx="2786301" cy="348258"/>
          </a:xfrm>
          <a:prstGeom prst="rect">
            <a:avLst/>
          </a:prstGeom>
          <a:noFill/>
          <a:ln/>
        </p:spPr>
        <p:txBody>
          <a:bodyPr wrap="none" lIns="0" tIns="0" rIns="0" bIns="0" rtlCol="0" anchor="t"/>
          <a:lstStyle/>
          <a:p>
            <a:pPr marL="0" indent="0" algn="l">
              <a:lnSpc>
                <a:spcPts val="2700"/>
              </a:lnSpc>
              <a:buNone/>
            </a:pPr>
            <a:r>
              <a:rPr lang="en-US" sz="2150" b="1" dirty="0">
                <a:solidFill>
                  <a:srgbClr val="CFD0D8"/>
                </a:solidFill>
                <a:latin typeface="Times New Roman" panose="02020603050405020304" pitchFamily="18" charset="0"/>
                <a:ea typeface="Roboto Medium" pitchFamily="34" charset="-122"/>
                <a:cs typeface="Times New Roman" panose="02020603050405020304" pitchFamily="18" charset="0"/>
              </a:rPr>
              <a:t>Buyer Power</a:t>
            </a:r>
            <a:endParaRPr lang="en-US" sz="2150" b="1" dirty="0">
              <a:latin typeface="Times New Roman" panose="02020603050405020304" pitchFamily="18" charset="0"/>
              <a:cs typeface="Times New Roman" panose="02020603050405020304" pitchFamily="18" charset="0"/>
            </a:endParaRPr>
          </a:p>
        </p:txBody>
      </p:sp>
      <p:sp>
        <p:nvSpPr>
          <p:cNvPr id="17" name="Text 9">
            <a:extLst>
              <a:ext uri="{FF2B5EF4-FFF2-40B4-BE49-F238E27FC236}">
                <a16:creationId xmlns:a16="http://schemas.microsoft.com/office/drawing/2014/main" id="{186E1E7A-593B-EE67-FB11-5542BD2B4858}"/>
              </a:ext>
            </a:extLst>
          </p:cNvPr>
          <p:cNvSpPr/>
          <p:nvPr/>
        </p:nvSpPr>
        <p:spPr>
          <a:xfrm>
            <a:off x="7801331" y="5750957"/>
            <a:ext cx="3913584" cy="1069777"/>
          </a:xfrm>
          <a:prstGeom prst="rect">
            <a:avLst/>
          </a:prstGeom>
          <a:noFill/>
          <a:ln/>
        </p:spPr>
        <p:txBody>
          <a:bodyPr wrap="square" lIns="0" tIns="0" rIns="0" bIns="0" rtlCol="0" anchor="t"/>
          <a:lstStyle/>
          <a:p>
            <a:pPr marL="0" indent="0" algn="l">
              <a:lnSpc>
                <a:spcPts val="2800"/>
              </a:lnSpc>
              <a:buNone/>
            </a:pPr>
            <a:r>
              <a:rPr lang="en-US" sz="1750" b="1" dirty="0">
                <a:solidFill>
                  <a:srgbClr val="CFD0D8"/>
                </a:solidFill>
                <a:latin typeface="Times New Roman" panose="02020603050405020304" pitchFamily="18" charset="0"/>
                <a:ea typeface="Roboto" pitchFamily="34" charset="-122"/>
                <a:cs typeface="Times New Roman" panose="02020603050405020304" pitchFamily="18" charset="0"/>
              </a:rPr>
              <a:t>High: </a:t>
            </a: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Aviation clients demand rigorous quality standards and competitive pricing</a:t>
            </a:r>
            <a:endParaRPr lang="en-US" sz="1750" dirty="0">
              <a:latin typeface="Times New Roman" panose="02020603050405020304" pitchFamily="18" charset="0"/>
              <a:cs typeface="Times New Roman" panose="02020603050405020304" pitchFamily="18" charset="0"/>
            </a:endParaRPr>
          </a:p>
        </p:txBody>
      </p:sp>
      <p:pic>
        <p:nvPicPr>
          <p:cNvPr id="18" name="Image 6" descr="preencoded.png">
            <a:extLst>
              <a:ext uri="{FF2B5EF4-FFF2-40B4-BE49-F238E27FC236}">
                <a16:creationId xmlns:a16="http://schemas.microsoft.com/office/drawing/2014/main" id="{DBBD15A1-BB66-EA33-55B3-F838F8335AA1}"/>
              </a:ext>
            </a:extLst>
          </p:cNvPr>
          <p:cNvPicPr>
            <a:picLocks noChangeAspect="1"/>
          </p:cNvPicPr>
          <p:nvPr/>
        </p:nvPicPr>
        <p:blipFill>
          <a:blip r:embed="rId12"/>
          <a:stretch>
            <a:fillRect/>
          </a:stretch>
        </p:blipFill>
        <p:spPr>
          <a:xfrm>
            <a:off x="3808750" y="1434148"/>
            <a:ext cx="4574500" cy="4574500"/>
          </a:xfrm>
          <a:prstGeom prst="rect">
            <a:avLst/>
          </a:prstGeom>
        </p:spPr>
      </p:pic>
      <p:pic>
        <p:nvPicPr>
          <p:cNvPr id="19" name="Image 7" descr="preencoded.png">
            <a:extLst>
              <a:ext uri="{FF2B5EF4-FFF2-40B4-BE49-F238E27FC236}">
                <a16:creationId xmlns:a16="http://schemas.microsoft.com/office/drawing/2014/main" id="{B22CE9DF-4442-EC0F-4EE4-7936B72956DE}"/>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423839" y="5077222"/>
            <a:ext cx="333494" cy="333494"/>
          </a:xfrm>
          <a:prstGeom prst="rect">
            <a:avLst/>
          </a:prstGeom>
        </p:spPr>
      </p:pic>
      <p:sp>
        <p:nvSpPr>
          <p:cNvPr id="20" name="Text 10">
            <a:extLst>
              <a:ext uri="{FF2B5EF4-FFF2-40B4-BE49-F238E27FC236}">
                <a16:creationId xmlns:a16="http://schemas.microsoft.com/office/drawing/2014/main" id="{827BE235-B251-4D4B-CA43-1F6805ACB88F}"/>
              </a:ext>
            </a:extLst>
          </p:cNvPr>
          <p:cNvSpPr/>
          <p:nvPr/>
        </p:nvSpPr>
        <p:spPr>
          <a:xfrm>
            <a:off x="688122" y="4359989"/>
            <a:ext cx="2786301" cy="348258"/>
          </a:xfrm>
          <a:prstGeom prst="rect">
            <a:avLst/>
          </a:prstGeom>
          <a:noFill/>
          <a:ln/>
        </p:spPr>
        <p:txBody>
          <a:bodyPr wrap="none" lIns="0" tIns="0" rIns="0" bIns="0" rtlCol="0" anchor="t"/>
          <a:lstStyle/>
          <a:p>
            <a:pPr marL="0" indent="0" algn="r">
              <a:lnSpc>
                <a:spcPts val="2700"/>
              </a:lnSpc>
              <a:buNone/>
            </a:pPr>
            <a:r>
              <a:rPr lang="en-US" sz="2150" b="1" dirty="0">
                <a:solidFill>
                  <a:srgbClr val="CFD0D8"/>
                </a:solidFill>
                <a:latin typeface="Times New Roman" panose="02020603050405020304" pitchFamily="18" charset="0"/>
                <a:ea typeface="Roboto Medium" pitchFamily="34" charset="-122"/>
                <a:cs typeface="Times New Roman" panose="02020603050405020304" pitchFamily="18" charset="0"/>
              </a:rPr>
              <a:t>Substitutes</a:t>
            </a:r>
            <a:endParaRPr lang="en-US" sz="2150" b="1" dirty="0">
              <a:latin typeface="Times New Roman" panose="02020603050405020304" pitchFamily="18" charset="0"/>
              <a:cs typeface="Times New Roman" panose="02020603050405020304" pitchFamily="18" charset="0"/>
            </a:endParaRPr>
          </a:p>
        </p:txBody>
      </p:sp>
      <p:sp>
        <p:nvSpPr>
          <p:cNvPr id="21" name="Text 11">
            <a:extLst>
              <a:ext uri="{FF2B5EF4-FFF2-40B4-BE49-F238E27FC236}">
                <a16:creationId xmlns:a16="http://schemas.microsoft.com/office/drawing/2014/main" id="{2D3E279B-DF10-1BAD-BC22-D76399FF3195}"/>
              </a:ext>
            </a:extLst>
          </p:cNvPr>
          <p:cNvSpPr/>
          <p:nvPr/>
        </p:nvSpPr>
        <p:spPr>
          <a:xfrm>
            <a:off x="124539" y="4829096"/>
            <a:ext cx="3913465" cy="1069777"/>
          </a:xfrm>
          <a:prstGeom prst="rect">
            <a:avLst/>
          </a:prstGeom>
          <a:noFill/>
          <a:ln/>
        </p:spPr>
        <p:txBody>
          <a:bodyPr wrap="square" lIns="0" tIns="0" rIns="0" bIns="0" rtlCol="0" anchor="t"/>
          <a:lstStyle/>
          <a:p>
            <a:pPr marL="0" indent="0" algn="r">
              <a:lnSpc>
                <a:spcPts val="2800"/>
              </a:lnSpc>
              <a:buNone/>
            </a:pPr>
            <a:r>
              <a:rPr lang="en-US" sz="1750" b="1" dirty="0">
                <a:solidFill>
                  <a:srgbClr val="CFD0D8"/>
                </a:solidFill>
                <a:latin typeface="Times New Roman" panose="02020603050405020304" pitchFamily="18" charset="0"/>
                <a:ea typeface="Roboto" pitchFamily="34" charset="-122"/>
                <a:cs typeface="Times New Roman" panose="02020603050405020304" pitchFamily="18" charset="0"/>
              </a:rPr>
              <a:t>Moderate</a:t>
            </a: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 : Digital touchscreens </a:t>
            </a:r>
          </a:p>
          <a:p>
            <a:pPr marL="0" indent="0" algn="r">
              <a:lnSpc>
                <a:spcPts val="280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emerging, but physical controls remain critical for safety </a:t>
            </a:r>
            <a:r>
              <a:rPr lang="en-GB" sz="1750" dirty="0">
                <a:solidFill>
                  <a:srgbClr val="CFD0D8"/>
                </a:solidFill>
                <a:latin typeface="Times New Roman" panose="02020603050405020304" pitchFamily="18" charset="0"/>
                <a:ea typeface="Roboto" pitchFamily="34" charset="-122"/>
                <a:cs typeface="Times New Roman" panose="02020603050405020304" pitchFamily="18" charset="0"/>
              </a:rPr>
              <a:t>(Citra </a:t>
            </a:r>
            <a:r>
              <a:rPr lang="en-GB" sz="1750" dirty="0" err="1">
                <a:solidFill>
                  <a:srgbClr val="CFD0D8"/>
                </a:solidFill>
                <a:latin typeface="Times New Roman" panose="02020603050405020304" pitchFamily="18" charset="0"/>
                <a:ea typeface="Roboto" pitchFamily="34" charset="-122"/>
                <a:cs typeface="Times New Roman" panose="02020603050405020304" pitchFamily="18" charset="0"/>
              </a:rPr>
              <a:t>Birru</a:t>
            </a:r>
            <a:r>
              <a:rPr lang="en-GB" sz="1750" dirty="0">
                <a:solidFill>
                  <a:srgbClr val="CFD0D8"/>
                </a:solidFill>
                <a:latin typeface="Times New Roman" panose="02020603050405020304" pitchFamily="18" charset="0"/>
                <a:ea typeface="Roboto" pitchFamily="34" charset="-122"/>
                <a:cs typeface="Times New Roman" panose="02020603050405020304" pitchFamily="18" charset="0"/>
              </a:rPr>
              <a:t>, </a:t>
            </a:r>
            <a:r>
              <a:rPr lang="en-GB" sz="1750" dirty="0" err="1">
                <a:solidFill>
                  <a:srgbClr val="CFD0D8"/>
                </a:solidFill>
                <a:latin typeface="Times New Roman" panose="02020603050405020304" pitchFamily="18" charset="0"/>
                <a:ea typeface="Roboto" pitchFamily="34" charset="-122"/>
                <a:cs typeface="Times New Roman" panose="02020603050405020304" pitchFamily="18" charset="0"/>
              </a:rPr>
              <a:t>Sudarmiatin</a:t>
            </a:r>
            <a:r>
              <a:rPr lang="en-GB" sz="1750" dirty="0">
                <a:solidFill>
                  <a:srgbClr val="CFD0D8"/>
                </a:solidFill>
                <a:latin typeface="Times New Roman" panose="02020603050405020304" pitchFamily="18" charset="0"/>
                <a:ea typeface="Roboto" pitchFamily="34" charset="-122"/>
                <a:cs typeface="Times New Roman" panose="02020603050405020304" pitchFamily="18" charset="0"/>
              </a:rPr>
              <a:t> and </a:t>
            </a:r>
            <a:r>
              <a:rPr lang="en-GB" sz="1750" dirty="0" err="1">
                <a:solidFill>
                  <a:srgbClr val="CFD0D8"/>
                </a:solidFill>
                <a:latin typeface="Times New Roman" panose="02020603050405020304" pitchFamily="18" charset="0"/>
                <a:ea typeface="Roboto" pitchFamily="34" charset="-122"/>
                <a:cs typeface="Times New Roman" panose="02020603050405020304" pitchFamily="18" charset="0"/>
              </a:rPr>
              <a:t>Hermawan</a:t>
            </a:r>
            <a:r>
              <a:rPr lang="en-GB" sz="1750" dirty="0">
                <a:solidFill>
                  <a:srgbClr val="CFD0D8"/>
                </a:solidFill>
                <a:latin typeface="Times New Roman" panose="02020603050405020304" pitchFamily="18" charset="0"/>
                <a:ea typeface="Roboto" pitchFamily="34" charset="-122"/>
                <a:cs typeface="Times New Roman" panose="02020603050405020304" pitchFamily="18" charset="0"/>
              </a:rPr>
              <a:t>, 2022).</a:t>
            </a:r>
            <a:endParaRPr lang="en-US" sz="1750" dirty="0">
              <a:latin typeface="Times New Roman" panose="02020603050405020304" pitchFamily="18" charset="0"/>
              <a:cs typeface="Times New Roman" panose="02020603050405020304" pitchFamily="18" charset="0"/>
            </a:endParaRPr>
          </a:p>
        </p:txBody>
      </p:sp>
      <p:pic>
        <p:nvPicPr>
          <p:cNvPr id="22" name="Image 8" descr="preencoded.png">
            <a:extLst>
              <a:ext uri="{FF2B5EF4-FFF2-40B4-BE49-F238E27FC236}">
                <a16:creationId xmlns:a16="http://schemas.microsoft.com/office/drawing/2014/main" id="{03B4652F-FBAB-64FC-2F29-FC2D54179F95}"/>
              </a:ext>
            </a:extLst>
          </p:cNvPr>
          <p:cNvPicPr>
            <a:picLocks noChangeAspect="1"/>
          </p:cNvPicPr>
          <p:nvPr/>
        </p:nvPicPr>
        <p:blipFill>
          <a:blip r:embed="rId15"/>
          <a:stretch>
            <a:fillRect/>
          </a:stretch>
        </p:blipFill>
        <p:spPr>
          <a:xfrm>
            <a:off x="3808750" y="1469678"/>
            <a:ext cx="4574500" cy="4574500"/>
          </a:xfrm>
          <a:prstGeom prst="rect">
            <a:avLst/>
          </a:prstGeom>
        </p:spPr>
      </p:pic>
      <p:pic>
        <p:nvPicPr>
          <p:cNvPr id="23" name="Image 9" descr="preencoded.png">
            <a:extLst>
              <a:ext uri="{FF2B5EF4-FFF2-40B4-BE49-F238E27FC236}">
                <a16:creationId xmlns:a16="http://schemas.microsoft.com/office/drawing/2014/main" id="{B9D79FB0-3BA7-7D68-507C-9A046820B962}"/>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4633853" y="4495602"/>
            <a:ext cx="333494" cy="333494"/>
          </a:xfrm>
          <a:prstGeom prst="rect">
            <a:avLst/>
          </a:prstGeom>
        </p:spPr>
      </p:pic>
    </p:spTree>
    <p:extLst>
      <p:ext uri="{BB962C8B-B14F-4D97-AF65-F5344CB8AC3E}">
        <p14:creationId xmlns:p14="http://schemas.microsoft.com/office/powerpoint/2010/main" val="3557783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D62EABE3-0798-5611-2A81-EB20822323AA}"/>
              </a:ext>
            </a:extLst>
          </p:cNvPr>
          <p:cNvSpPr/>
          <p:nvPr/>
        </p:nvSpPr>
        <p:spPr>
          <a:xfrm>
            <a:off x="387390" y="1549361"/>
            <a:ext cx="6946583" cy="708779"/>
          </a:xfrm>
          <a:prstGeom prst="rect">
            <a:avLst/>
          </a:prstGeom>
          <a:noFill/>
          <a:ln/>
        </p:spPr>
        <p:txBody>
          <a:bodyPr wrap="none" lIns="0" tIns="0" rIns="0" bIns="0" rtlCol="0" anchor="t"/>
          <a:lstStyle/>
          <a:p>
            <a:pPr marL="0" indent="0" algn="l">
              <a:lnSpc>
                <a:spcPts val="555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TARGET CUSTOMER SEGMENTS</a:t>
            </a:r>
            <a:endParaRPr lang="en-US" sz="3200" b="1" dirty="0">
              <a:latin typeface="Times New Roman" panose="02020603050405020304" pitchFamily="18" charset="0"/>
              <a:cs typeface="Times New Roman" panose="02020603050405020304" pitchFamily="18" charset="0"/>
            </a:endParaRPr>
          </a:p>
        </p:txBody>
      </p:sp>
      <p:sp>
        <p:nvSpPr>
          <p:cNvPr id="3" name="Text 1">
            <a:extLst>
              <a:ext uri="{FF2B5EF4-FFF2-40B4-BE49-F238E27FC236}">
                <a16:creationId xmlns:a16="http://schemas.microsoft.com/office/drawing/2014/main" id="{0CC64C3E-FB32-A0F6-7FF0-0F46A7CA5BA2}"/>
              </a:ext>
            </a:extLst>
          </p:cNvPr>
          <p:cNvSpPr/>
          <p:nvPr/>
        </p:nvSpPr>
        <p:spPr>
          <a:xfrm>
            <a:off x="387390" y="2938582"/>
            <a:ext cx="2835235" cy="354330"/>
          </a:xfrm>
          <a:prstGeom prst="rect">
            <a:avLst/>
          </a:prstGeom>
          <a:noFill/>
          <a:ln/>
        </p:spPr>
        <p:txBody>
          <a:bodyPr wrap="none" lIns="0" tIns="0" rIns="0" bIns="0" rtlCol="0" anchor="t"/>
          <a:lstStyle/>
          <a:p>
            <a:pPr marL="0" indent="0" algn="l">
              <a:lnSpc>
                <a:spcPts val="2750"/>
              </a:lnSpc>
              <a:buNone/>
            </a:pPr>
            <a:r>
              <a:rPr lang="en-US" sz="1600" b="1" dirty="0">
                <a:solidFill>
                  <a:srgbClr val="CFD0D8"/>
                </a:solidFill>
                <a:latin typeface="Times New Roman" panose="02020603050405020304" pitchFamily="18" charset="0"/>
                <a:ea typeface="Roboto Medium" pitchFamily="34" charset="-122"/>
                <a:cs typeface="Times New Roman" panose="02020603050405020304" pitchFamily="18" charset="0"/>
              </a:rPr>
              <a:t>MRO CENTRES</a:t>
            </a:r>
            <a:endParaRPr lang="en-US" sz="1600" b="1" dirty="0">
              <a:latin typeface="Times New Roman" panose="02020603050405020304" pitchFamily="18" charset="0"/>
              <a:cs typeface="Times New Roman" panose="02020603050405020304" pitchFamily="18" charset="0"/>
            </a:endParaRPr>
          </a:p>
        </p:txBody>
      </p:sp>
      <p:sp>
        <p:nvSpPr>
          <p:cNvPr id="4" name="Text 2">
            <a:extLst>
              <a:ext uri="{FF2B5EF4-FFF2-40B4-BE49-F238E27FC236}">
                <a16:creationId xmlns:a16="http://schemas.microsoft.com/office/drawing/2014/main" id="{BB9E6B29-3A5D-944C-5386-1DDEBF3586A2}"/>
              </a:ext>
            </a:extLst>
          </p:cNvPr>
          <p:cNvSpPr/>
          <p:nvPr/>
        </p:nvSpPr>
        <p:spPr>
          <a:xfrm>
            <a:off x="387390" y="3429000"/>
            <a:ext cx="3048000" cy="1451610"/>
          </a:xfrm>
          <a:prstGeom prst="rect">
            <a:avLst/>
          </a:prstGeom>
          <a:noFill/>
          <a:ln/>
        </p:spPr>
        <p:txBody>
          <a:bodyPr wrap="square" lIns="0" tIns="0" rIns="0" bIns="0" rtlCol="0" anchor="t"/>
          <a:lstStyle/>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Urgent requirements for retrofit components and replacement parts with fast delivery</a:t>
            </a:r>
            <a:endParaRPr lang="en-US" sz="1750" dirty="0">
              <a:latin typeface="Times New Roman" panose="02020603050405020304" pitchFamily="18" charset="0"/>
              <a:cs typeface="Times New Roman" panose="02020603050405020304" pitchFamily="18" charset="0"/>
            </a:endParaRPr>
          </a:p>
        </p:txBody>
      </p:sp>
      <p:sp>
        <p:nvSpPr>
          <p:cNvPr id="5" name="Text 3">
            <a:extLst>
              <a:ext uri="{FF2B5EF4-FFF2-40B4-BE49-F238E27FC236}">
                <a16:creationId xmlns:a16="http://schemas.microsoft.com/office/drawing/2014/main" id="{85E3F527-41C6-6767-61BB-4CC979B87E95}"/>
              </a:ext>
            </a:extLst>
          </p:cNvPr>
          <p:cNvSpPr/>
          <p:nvPr/>
        </p:nvSpPr>
        <p:spPr>
          <a:xfrm>
            <a:off x="3435390" y="2938582"/>
            <a:ext cx="2835235" cy="354330"/>
          </a:xfrm>
          <a:prstGeom prst="rect">
            <a:avLst/>
          </a:prstGeom>
          <a:noFill/>
          <a:ln/>
        </p:spPr>
        <p:txBody>
          <a:bodyPr wrap="none" lIns="0" tIns="0" rIns="0" bIns="0" rtlCol="0" anchor="t"/>
          <a:lstStyle/>
          <a:p>
            <a:pPr marL="0" indent="0" algn="l">
              <a:lnSpc>
                <a:spcPts val="2750"/>
              </a:lnSpc>
              <a:buNone/>
            </a:pPr>
            <a:r>
              <a:rPr lang="en-US" sz="1600" b="1" dirty="0">
                <a:solidFill>
                  <a:srgbClr val="CFD0D8"/>
                </a:solidFill>
                <a:latin typeface="Times New Roman" panose="02020603050405020304" pitchFamily="18" charset="0"/>
                <a:ea typeface="Roboto Medium" pitchFamily="34" charset="-122"/>
                <a:cs typeface="Times New Roman" panose="02020603050405020304" pitchFamily="18" charset="0"/>
              </a:rPr>
              <a:t>SMALL/MEDIUM OEMS</a:t>
            </a:r>
            <a:endParaRPr lang="en-US" sz="1600" b="1" dirty="0">
              <a:latin typeface="Times New Roman" panose="02020603050405020304" pitchFamily="18" charset="0"/>
              <a:cs typeface="Times New Roman" panose="02020603050405020304" pitchFamily="18" charset="0"/>
            </a:endParaRPr>
          </a:p>
        </p:txBody>
      </p:sp>
      <p:sp>
        <p:nvSpPr>
          <p:cNvPr id="6" name="Text 4">
            <a:extLst>
              <a:ext uri="{FF2B5EF4-FFF2-40B4-BE49-F238E27FC236}">
                <a16:creationId xmlns:a16="http://schemas.microsoft.com/office/drawing/2014/main" id="{675151AD-8CE7-5608-4C7D-BEC0D0A1DCF6}"/>
              </a:ext>
            </a:extLst>
          </p:cNvPr>
          <p:cNvSpPr/>
          <p:nvPr/>
        </p:nvSpPr>
        <p:spPr>
          <a:xfrm>
            <a:off x="3435390" y="3429000"/>
            <a:ext cx="3048119" cy="1088708"/>
          </a:xfrm>
          <a:prstGeom prst="rect">
            <a:avLst/>
          </a:prstGeom>
          <a:noFill/>
          <a:ln/>
        </p:spPr>
        <p:txBody>
          <a:bodyPr wrap="square" lIns="0" tIns="0" rIns="0" bIns="0" rtlCol="0" anchor="t"/>
          <a:lstStyle/>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Demand for bespoke, low-volume cockpit panels with flexible customization </a:t>
            </a:r>
            <a:r>
              <a:rPr lang="en-GB" sz="1750" dirty="0">
                <a:solidFill>
                  <a:srgbClr val="CFD0D8"/>
                </a:solidFill>
                <a:latin typeface="Times New Roman" panose="02020603050405020304" pitchFamily="18" charset="0"/>
                <a:ea typeface="Roboto" pitchFamily="34" charset="-122"/>
                <a:cs typeface="Times New Roman" panose="02020603050405020304" pitchFamily="18" charset="0"/>
              </a:rPr>
              <a:t>(</a:t>
            </a:r>
            <a:r>
              <a:rPr lang="en-GB" sz="1750" dirty="0" err="1">
                <a:solidFill>
                  <a:srgbClr val="CFD0D8"/>
                </a:solidFill>
                <a:latin typeface="Times New Roman" panose="02020603050405020304" pitchFamily="18" charset="0"/>
                <a:ea typeface="Roboto" pitchFamily="34" charset="-122"/>
                <a:cs typeface="Times New Roman" panose="02020603050405020304" pitchFamily="18" charset="0"/>
              </a:rPr>
              <a:t>Parshetty</a:t>
            </a:r>
            <a:r>
              <a:rPr lang="en-GB" sz="1750" dirty="0">
                <a:solidFill>
                  <a:srgbClr val="CFD0D8"/>
                </a:solidFill>
                <a:latin typeface="Times New Roman" panose="02020603050405020304" pitchFamily="18" charset="0"/>
                <a:ea typeface="Roboto" pitchFamily="34" charset="-122"/>
                <a:cs typeface="Times New Roman" panose="02020603050405020304" pitchFamily="18" charset="0"/>
              </a:rPr>
              <a:t>, </a:t>
            </a:r>
            <a:r>
              <a:rPr lang="en-GB" sz="1750" dirty="0" err="1">
                <a:solidFill>
                  <a:srgbClr val="CFD0D8"/>
                </a:solidFill>
                <a:latin typeface="Times New Roman" panose="02020603050405020304" pitchFamily="18" charset="0"/>
                <a:ea typeface="Roboto" pitchFamily="34" charset="-122"/>
                <a:cs typeface="Times New Roman" panose="02020603050405020304" pitchFamily="18" charset="0"/>
              </a:rPr>
              <a:t>Palimkar</a:t>
            </a:r>
            <a:r>
              <a:rPr lang="en-GB" sz="1750" dirty="0">
                <a:solidFill>
                  <a:srgbClr val="CFD0D8"/>
                </a:solidFill>
                <a:latin typeface="Times New Roman" panose="02020603050405020304" pitchFamily="18" charset="0"/>
                <a:ea typeface="Roboto" pitchFamily="34" charset="-122"/>
                <a:cs typeface="Times New Roman" panose="02020603050405020304" pitchFamily="18" charset="0"/>
              </a:rPr>
              <a:t> and </a:t>
            </a:r>
            <a:r>
              <a:rPr lang="en-GB" sz="1750" dirty="0" err="1">
                <a:solidFill>
                  <a:srgbClr val="CFD0D8"/>
                </a:solidFill>
                <a:latin typeface="Times New Roman" panose="02020603050405020304" pitchFamily="18" charset="0"/>
                <a:ea typeface="Roboto" pitchFamily="34" charset="-122"/>
                <a:cs typeface="Times New Roman" panose="02020603050405020304" pitchFamily="18" charset="0"/>
              </a:rPr>
              <a:t>Emandi</a:t>
            </a:r>
            <a:r>
              <a:rPr lang="en-GB" sz="1750" dirty="0">
                <a:solidFill>
                  <a:srgbClr val="CFD0D8"/>
                </a:solidFill>
                <a:latin typeface="Times New Roman" panose="02020603050405020304" pitchFamily="18" charset="0"/>
                <a:ea typeface="Roboto" pitchFamily="34" charset="-122"/>
                <a:cs typeface="Times New Roman" panose="02020603050405020304" pitchFamily="18" charset="0"/>
              </a:rPr>
              <a:t>, 2024).</a:t>
            </a:r>
            <a:endParaRPr lang="en-US" sz="1750" dirty="0">
              <a:latin typeface="Times New Roman" panose="02020603050405020304" pitchFamily="18" charset="0"/>
              <a:cs typeface="Times New Roman" panose="02020603050405020304" pitchFamily="18" charset="0"/>
            </a:endParaRPr>
          </a:p>
        </p:txBody>
      </p:sp>
      <p:sp>
        <p:nvSpPr>
          <p:cNvPr id="7" name="Text 5">
            <a:extLst>
              <a:ext uri="{FF2B5EF4-FFF2-40B4-BE49-F238E27FC236}">
                <a16:creationId xmlns:a16="http://schemas.microsoft.com/office/drawing/2014/main" id="{3163E4E5-1B18-C64B-1E95-8C101AAB3D69}"/>
              </a:ext>
            </a:extLst>
          </p:cNvPr>
          <p:cNvSpPr/>
          <p:nvPr/>
        </p:nvSpPr>
        <p:spPr>
          <a:xfrm>
            <a:off x="6703496" y="2938582"/>
            <a:ext cx="2835235" cy="354330"/>
          </a:xfrm>
          <a:prstGeom prst="rect">
            <a:avLst/>
          </a:prstGeom>
          <a:noFill/>
          <a:ln/>
        </p:spPr>
        <p:txBody>
          <a:bodyPr wrap="none" lIns="0" tIns="0" rIns="0" bIns="0" rtlCol="0" anchor="t"/>
          <a:lstStyle/>
          <a:p>
            <a:pPr marL="0" indent="0" algn="l">
              <a:lnSpc>
                <a:spcPts val="2750"/>
              </a:lnSpc>
              <a:buNone/>
            </a:pPr>
            <a:r>
              <a:rPr lang="en-US" sz="1600" b="1" dirty="0">
                <a:solidFill>
                  <a:srgbClr val="CFD0D8"/>
                </a:solidFill>
                <a:latin typeface="Times New Roman" panose="02020603050405020304" pitchFamily="18" charset="0"/>
                <a:ea typeface="Roboto Medium" pitchFamily="34" charset="-122"/>
                <a:cs typeface="Times New Roman" panose="02020603050405020304" pitchFamily="18" charset="0"/>
              </a:rPr>
              <a:t>DEFENCE AVIATION</a:t>
            </a:r>
            <a:endParaRPr lang="en-US" sz="1600" b="1" dirty="0">
              <a:latin typeface="Times New Roman" panose="02020603050405020304" pitchFamily="18" charset="0"/>
              <a:cs typeface="Times New Roman" panose="02020603050405020304" pitchFamily="18" charset="0"/>
            </a:endParaRPr>
          </a:p>
        </p:txBody>
      </p:sp>
      <p:sp>
        <p:nvSpPr>
          <p:cNvPr id="8" name="Text 6">
            <a:extLst>
              <a:ext uri="{FF2B5EF4-FFF2-40B4-BE49-F238E27FC236}">
                <a16:creationId xmlns:a16="http://schemas.microsoft.com/office/drawing/2014/main" id="{A4823D8F-A4E6-2077-FB84-F7FEB9437E8C}"/>
              </a:ext>
            </a:extLst>
          </p:cNvPr>
          <p:cNvSpPr/>
          <p:nvPr/>
        </p:nvSpPr>
        <p:spPr>
          <a:xfrm>
            <a:off x="6703496" y="3429000"/>
            <a:ext cx="3048119" cy="1088708"/>
          </a:xfrm>
          <a:prstGeom prst="rect">
            <a:avLst/>
          </a:prstGeom>
          <a:noFill/>
          <a:ln/>
        </p:spPr>
        <p:txBody>
          <a:bodyPr wrap="square" lIns="0" tIns="0" rIns="0" bIns="0" rtlCol="0" anchor="t"/>
          <a:lstStyle/>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Specialist NVIS-compatible interfaces for night operations and tactical missions</a:t>
            </a:r>
            <a:endParaRPr lang="en-US" sz="1750" dirty="0">
              <a:latin typeface="Times New Roman" panose="02020603050405020304" pitchFamily="18" charset="0"/>
              <a:cs typeface="Times New Roman" panose="02020603050405020304" pitchFamily="18" charset="0"/>
            </a:endParaRPr>
          </a:p>
        </p:txBody>
      </p:sp>
      <p:sp>
        <p:nvSpPr>
          <p:cNvPr id="9" name="Text 7">
            <a:extLst>
              <a:ext uri="{FF2B5EF4-FFF2-40B4-BE49-F238E27FC236}">
                <a16:creationId xmlns:a16="http://schemas.microsoft.com/office/drawing/2014/main" id="{8413081C-60D5-B2A9-DC81-4CC2E625DE6D}"/>
              </a:ext>
            </a:extLst>
          </p:cNvPr>
          <p:cNvSpPr/>
          <p:nvPr/>
        </p:nvSpPr>
        <p:spPr>
          <a:xfrm>
            <a:off x="9751615" y="2935090"/>
            <a:ext cx="2835235" cy="354330"/>
          </a:xfrm>
          <a:prstGeom prst="rect">
            <a:avLst/>
          </a:prstGeom>
          <a:noFill/>
          <a:ln/>
        </p:spPr>
        <p:txBody>
          <a:bodyPr wrap="none" lIns="0" tIns="0" rIns="0" bIns="0" rtlCol="0" anchor="t"/>
          <a:lstStyle/>
          <a:p>
            <a:pPr marL="0" indent="0" algn="l">
              <a:lnSpc>
                <a:spcPts val="2750"/>
              </a:lnSpc>
              <a:buNone/>
            </a:pPr>
            <a:r>
              <a:rPr lang="en-US" sz="1600" b="1" dirty="0">
                <a:solidFill>
                  <a:srgbClr val="CFD0D8"/>
                </a:solidFill>
                <a:latin typeface="Times New Roman" panose="02020603050405020304" pitchFamily="18" charset="0"/>
                <a:ea typeface="Roboto Medium" pitchFamily="34" charset="-122"/>
                <a:cs typeface="Times New Roman" panose="02020603050405020304" pitchFamily="18" charset="0"/>
              </a:rPr>
              <a:t>UAV MANUFACTURERS</a:t>
            </a:r>
            <a:endParaRPr lang="en-US" sz="1600" b="1" dirty="0">
              <a:latin typeface="Times New Roman" panose="02020603050405020304" pitchFamily="18" charset="0"/>
              <a:cs typeface="Times New Roman" panose="02020603050405020304" pitchFamily="18" charset="0"/>
            </a:endParaRPr>
          </a:p>
        </p:txBody>
      </p:sp>
      <p:sp>
        <p:nvSpPr>
          <p:cNvPr id="10" name="Text 8">
            <a:extLst>
              <a:ext uri="{FF2B5EF4-FFF2-40B4-BE49-F238E27FC236}">
                <a16:creationId xmlns:a16="http://schemas.microsoft.com/office/drawing/2014/main" id="{512AF5C0-370D-191A-8625-2C3E3D3AC6C2}"/>
              </a:ext>
            </a:extLst>
          </p:cNvPr>
          <p:cNvSpPr/>
          <p:nvPr/>
        </p:nvSpPr>
        <p:spPr>
          <a:xfrm>
            <a:off x="9751615" y="3425508"/>
            <a:ext cx="3048119" cy="1088708"/>
          </a:xfrm>
          <a:prstGeom prst="rect">
            <a:avLst/>
          </a:prstGeom>
          <a:noFill/>
          <a:ln/>
        </p:spPr>
        <p:txBody>
          <a:bodyPr wrap="square" lIns="0" tIns="0" rIns="0" bIns="0" rtlCol="0" anchor="t"/>
          <a:lstStyle/>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Lightweight custom </a:t>
            </a:r>
          </a:p>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control interfaces for </a:t>
            </a:r>
          </a:p>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emerging unmanned </a:t>
            </a:r>
          </a:p>
          <a:p>
            <a:pPr marL="0" indent="0" algn="l">
              <a:lnSpc>
                <a:spcPts val="2850"/>
              </a:lnSpc>
              <a:buNone/>
            </a:pPr>
            <a:r>
              <a:rPr lang="en-US" sz="1750" dirty="0">
                <a:solidFill>
                  <a:srgbClr val="CFD0D8"/>
                </a:solidFill>
                <a:latin typeface="Times New Roman" panose="02020603050405020304" pitchFamily="18" charset="0"/>
                <a:ea typeface="Roboto" pitchFamily="34" charset="-122"/>
                <a:cs typeface="Times New Roman" panose="02020603050405020304" pitchFamily="18" charset="0"/>
              </a:rPr>
              <a:t>systems</a:t>
            </a:r>
            <a:endParaRPr lang="en-US" sz="1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8126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0F901381-2CC1-81CC-9560-C2848D7ADD5A}"/>
              </a:ext>
            </a:extLst>
          </p:cNvPr>
          <p:cNvPicPr>
            <a:picLocks noChangeAspect="1"/>
          </p:cNvPicPr>
          <p:nvPr/>
        </p:nvPicPr>
        <p:blipFill>
          <a:blip r:embed="rId3"/>
          <a:stretch>
            <a:fillRect/>
          </a:stretch>
        </p:blipFill>
        <p:spPr>
          <a:xfrm>
            <a:off x="0" y="0"/>
            <a:ext cx="4533900" cy="6800850"/>
          </a:xfrm>
          <a:prstGeom prst="rect">
            <a:avLst/>
          </a:prstGeom>
        </p:spPr>
      </p:pic>
      <p:sp>
        <p:nvSpPr>
          <p:cNvPr id="3" name="Text 0">
            <a:extLst>
              <a:ext uri="{FF2B5EF4-FFF2-40B4-BE49-F238E27FC236}">
                <a16:creationId xmlns:a16="http://schemas.microsoft.com/office/drawing/2014/main" id="{866F8439-9B04-A4F1-293F-59E032E81552}"/>
              </a:ext>
            </a:extLst>
          </p:cNvPr>
          <p:cNvSpPr/>
          <p:nvPr/>
        </p:nvSpPr>
        <p:spPr>
          <a:xfrm>
            <a:off x="4748571" y="334741"/>
            <a:ext cx="4799171" cy="599837"/>
          </a:xfrm>
          <a:prstGeom prst="rect">
            <a:avLst/>
          </a:prstGeom>
          <a:noFill/>
          <a:ln/>
        </p:spPr>
        <p:txBody>
          <a:bodyPr wrap="none" lIns="0" tIns="0" rIns="0" bIns="0" rtlCol="0" anchor="t"/>
          <a:lstStyle/>
          <a:p>
            <a:pPr marL="0" indent="0" algn="l">
              <a:lnSpc>
                <a:spcPts val="470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MARKETING MIX</a:t>
            </a:r>
            <a:endParaRPr lang="en-US" sz="3200" b="1" dirty="0">
              <a:latin typeface="Times New Roman" panose="02020603050405020304" pitchFamily="18" charset="0"/>
              <a:cs typeface="Times New Roman" panose="02020603050405020304" pitchFamily="18" charset="0"/>
            </a:endParaRPr>
          </a:p>
        </p:txBody>
      </p:sp>
      <p:sp>
        <p:nvSpPr>
          <p:cNvPr id="4" name="Shape 1">
            <a:extLst>
              <a:ext uri="{FF2B5EF4-FFF2-40B4-BE49-F238E27FC236}">
                <a16:creationId xmlns:a16="http://schemas.microsoft.com/office/drawing/2014/main" id="{D8751418-4098-2A0D-D40F-32912C37E7F6}"/>
              </a:ext>
            </a:extLst>
          </p:cNvPr>
          <p:cNvSpPr/>
          <p:nvPr/>
        </p:nvSpPr>
        <p:spPr>
          <a:xfrm>
            <a:off x="4748570" y="1064001"/>
            <a:ext cx="6821129" cy="1121093"/>
          </a:xfrm>
          <a:prstGeom prst="roundRect">
            <a:avLst>
              <a:gd name="adj" fmla="val 7192"/>
            </a:avLst>
          </a:prstGeom>
          <a:solidFill>
            <a:srgbClr val="182567"/>
          </a:solidFill>
          <a:ln w="7620">
            <a:solidFill>
              <a:srgbClr val="313E80"/>
            </a:solidFill>
            <a:prstDash val="solid"/>
          </a:ln>
        </p:spPr>
      </p:sp>
      <p:sp>
        <p:nvSpPr>
          <p:cNvPr id="5" name="Text 2">
            <a:extLst>
              <a:ext uri="{FF2B5EF4-FFF2-40B4-BE49-F238E27FC236}">
                <a16:creationId xmlns:a16="http://schemas.microsoft.com/office/drawing/2014/main" id="{3CA317F5-4191-1409-84F6-D2441B346337}"/>
              </a:ext>
            </a:extLst>
          </p:cNvPr>
          <p:cNvSpPr/>
          <p:nvPr/>
        </p:nvSpPr>
        <p:spPr>
          <a:xfrm>
            <a:off x="4948118" y="1263549"/>
            <a:ext cx="1965543" cy="299799"/>
          </a:xfrm>
          <a:prstGeom prst="rect">
            <a:avLst/>
          </a:prstGeom>
          <a:noFill/>
          <a:ln/>
        </p:spPr>
        <p:txBody>
          <a:bodyPr wrap="none" lIns="0" tIns="0" rIns="0" bIns="0" rtlCol="0" anchor="t"/>
          <a:lstStyle/>
          <a:p>
            <a:pPr marL="0" indent="0" algn="l">
              <a:lnSpc>
                <a:spcPts val="2350"/>
              </a:lnSpc>
              <a:buNone/>
            </a:pPr>
            <a:r>
              <a:rPr lang="en-US" sz="1850" b="1" dirty="0">
                <a:solidFill>
                  <a:srgbClr val="CFD0D8"/>
                </a:solidFill>
                <a:latin typeface="Times New Roman" panose="02020603050405020304" pitchFamily="18" charset="0"/>
                <a:ea typeface="Roboto Medium" pitchFamily="34" charset="-122"/>
                <a:cs typeface="Times New Roman" panose="02020603050405020304" pitchFamily="18" charset="0"/>
              </a:rPr>
              <a:t>PRODUCT</a:t>
            </a:r>
            <a:endParaRPr lang="en-US" sz="1850" b="1" dirty="0">
              <a:latin typeface="Times New Roman" panose="02020603050405020304" pitchFamily="18" charset="0"/>
              <a:cs typeface="Times New Roman" panose="02020603050405020304" pitchFamily="18" charset="0"/>
            </a:endParaRPr>
          </a:p>
        </p:txBody>
      </p:sp>
      <p:sp>
        <p:nvSpPr>
          <p:cNvPr id="6" name="Text 3">
            <a:extLst>
              <a:ext uri="{FF2B5EF4-FFF2-40B4-BE49-F238E27FC236}">
                <a16:creationId xmlns:a16="http://schemas.microsoft.com/office/drawing/2014/main" id="{DF762F13-388E-6F9A-4858-C8F7F992D7D6}"/>
              </a:ext>
            </a:extLst>
          </p:cNvPr>
          <p:cNvSpPr/>
          <p:nvPr/>
        </p:nvSpPr>
        <p:spPr>
          <a:xfrm>
            <a:off x="4948119" y="1678482"/>
            <a:ext cx="6062422" cy="307062"/>
          </a:xfrm>
          <a:prstGeom prst="rect">
            <a:avLst/>
          </a:prstGeom>
          <a:noFill/>
          <a:ln/>
        </p:spPr>
        <p:txBody>
          <a:bodyPr wrap="none" lIns="0" tIns="0" rIns="0" bIns="0" rtlCol="0" anchor="t"/>
          <a:lstStyle/>
          <a:p>
            <a:pPr marL="0" indent="0" algn="l">
              <a:lnSpc>
                <a:spcPts val="240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Precision-engineered illuminated cockpit interfaces with customisable specifications</a:t>
            </a:r>
            <a:endParaRPr lang="en-US" sz="1500" dirty="0">
              <a:latin typeface="Times New Roman" panose="02020603050405020304" pitchFamily="18" charset="0"/>
              <a:cs typeface="Times New Roman" panose="02020603050405020304" pitchFamily="18" charset="0"/>
            </a:endParaRPr>
          </a:p>
        </p:txBody>
      </p:sp>
      <p:sp>
        <p:nvSpPr>
          <p:cNvPr id="7" name="Shape 4">
            <a:extLst>
              <a:ext uri="{FF2B5EF4-FFF2-40B4-BE49-F238E27FC236}">
                <a16:creationId xmlns:a16="http://schemas.microsoft.com/office/drawing/2014/main" id="{63EFAD9C-8FC3-655E-6D28-D7444A8C0246}"/>
              </a:ext>
            </a:extLst>
          </p:cNvPr>
          <p:cNvSpPr/>
          <p:nvPr/>
        </p:nvSpPr>
        <p:spPr>
          <a:xfrm>
            <a:off x="4748570" y="2377022"/>
            <a:ext cx="6821129" cy="1428155"/>
          </a:xfrm>
          <a:prstGeom prst="roundRect">
            <a:avLst>
              <a:gd name="adj" fmla="val 5646"/>
            </a:avLst>
          </a:prstGeom>
          <a:solidFill>
            <a:srgbClr val="182567"/>
          </a:solidFill>
          <a:ln w="7620">
            <a:solidFill>
              <a:srgbClr val="313E80"/>
            </a:solidFill>
            <a:prstDash val="solid"/>
          </a:ln>
        </p:spPr>
      </p:sp>
      <p:sp>
        <p:nvSpPr>
          <p:cNvPr id="8" name="Text 5">
            <a:extLst>
              <a:ext uri="{FF2B5EF4-FFF2-40B4-BE49-F238E27FC236}">
                <a16:creationId xmlns:a16="http://schemas.microsoft.com/office/drawing/2014/main" id="{C8F78E27-6072-9D30-E016-FB86A462E9B3}"/>
              </a:ext>
            </a:extLst>
          </p:cNvPr>
          <p:cNvSpPr/>
          <p:nvPr/>
        </p:nvSpPr>
        <p:spPr>
          <a:xfrm>
            <a:off x="4948118" y="2576571"/>
            <a:ext cx="1965543" cy="299799"/>
          </a:xfrm>
          <a:prstGeom prst="rect">
            <a:avLst/>
          </a:prstGeom>
          <a:noFill/>
          <a:ln/>
        </p:spPr>
        <p:txBody>
          <a:bodyPr wrap="none" lIns="0" tIns="0" rIns="0" bIns="0" rtlCol="0" anchor="t"/>
          <a:lstStyle/>
          <a:p>
            <a:pPr marL="0" indent="0" algn="l">
              <a:lnSpc>
                <a:spcPts val="2350"/>
              </a:lnSpc>
              <a:buNone/>
            </a:pPr>
            <a:r>
              <a:rPr lang="en-US" sz="1850" b="1" dirty="0">
                <a:solidFill>
                  <a:srgbClr val="CFD0D8"/>
                </a:solidFill>
                <a:latin typeface="Times New Roman" panose="02020603050405020304" pitchFamily="18" charset="0"/>
                <a:ea typeface="Roboto Medium" pitchFamily="34" charset="-122"/>
                <a:cs typeface="Times New Roman" panose="02020603050405020304" pitchFamily="18" charset="0"/>
              </a:rPr>
              <a:t>PRICE</a:t>
            </a:r>
            <a:endParaRPr lang="en-US" sz="1850" b="1" dirty="0">
              <a:latin typeface="Times New Roman" panose="02020603050405020304" pitchFamily="18" charset="0"/>
              <a:cs typeface="Times New Roman" panose="02020603050405020304" pitchFamily="18" charset="0"/>
            </a:endParaRPr>
          </a:p>
        </p:txBody>
      </p:sp>
      <p:sp>
        <p:nvSpPr>
          <p:cNvPr id="9" name="Text 6">
            <a:extLst>
              <a:ext uri="{FF2B5EF4-FFF2-40B4-BE49-F238E27FC236}">
                <a16:creationId xmlns:a16="http://schemas.microsoft.com/office/drawing/2014/main" id="{31E8A40D-AF7E-9C2A-6973-D21C78CE9624}"/>
              </a:ext>
            </a:extLst>
          </p:cNvPr>
          <p:cNvSpPr/>
          <p:nvPr/>
        </p:nvSpPr>
        <p:spPr>
          <a:xfrm>
            <a:off x="4948119" y="2991504"/>
            <a:ext cx="6062422" cy="614124"/>
          </a:xfrm>
          <a:prstGeom prst="rect">
            <a:avLst/>
          </a:prstGeom>
          <a:noFill/>
          <a:ln/>
        </p:spPr>
        <p:txBody>
          <a:bodyPr wrap="square" lIns="0" tIns="0" rIns="0" bIns="0" rtlCol="0" anchor="t"/>
          <a:lstStyle/>
          <a:p>
            <a:pPr marL="0" indent="0" algn="l">
              <a:lnSpc>
                <a:spcPts val="240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Premium positioning with competitive value; cost-plus model with flexibility for long-term contracts </a:t>
            </a:r>
            <a:endParaRPr lang="en-US" sz="1500" dirty="0">
              <a:latin typeface="Times New Roman" panose="02020603050405020304" pitchFamily="18" charset="0"/>
              <a:cs typeface="Times New Roman" panose="02020603050405020304" pitchFamily="18" charset="0"/>
            </a:endParaRPr>
          </a:p>
        </p:txBody>
      </p:sp>
      <p:sp>
        <p:nvSpPr>
          <p:cNvPr id="10" name="Shape 7">
            <a:extLst>
              <a:ext uri="{FF2B5EF4-FFF2-40B4-BE49-F238E27FC236}">
                <a16:creationId xmlns:a16="http://schemas.microsoft.com/office/drawing/2014/main" id="{C5088E1B-6980-95D5-D7E7-EA6546F32206}"/>
              </a:ext>
            </a:extLst>
          </p:cNvPr>
          <p:cNvSpPr/>
          <p:nvPr/>
        </p:nvSpPr>
        <p:spPr>
          <a:xfrm>
            <a:off x="4748570" y="3997105"/>
            <a:ext cx="6821129" cy="1121093"/>
          </a:xfrm>
          <a:prstGeom prst="roundRect">
            <a:avLst>
              <a:gd name="adj" fmla="val 7192"/>
            </a:avLst>
          </a:prstGeom>
          <a:solidFill>
            <a:srgbClr val="182567"/>
          </a:solidFill>
          <a:ln w="7620">
            <a:solidFill>
              <a:srgbClr val="313E80"/>
            </a:solidFill>
            <a:prstDash val="solid"/>
          </a:ln>
        </p:spPr>
      </p:sp>
      <p:sp>
        <p:nvSpPr>
          <p:cNvPr id="11" name="Text 8">
            <a:extLst>
              <a:ext uri="{FF2B5EF4-FFF2-40B4-BE49-F238E27FC236}">
                <a16:creationId xmlns:a16="http://schemas.microsoft.com/office/drawing/2014/main" id="{1B854513-01A6-6659-7BB7-FF91EC709344}"/>
              </a:ext>
            </a:extLst>
          </p:cNvPr>
          <p:cNvSpPr/>
          <p:nvPr/>
        </p:nvSpPr>
        <p:spPr>
          <a:xfrm>
            <a:off x="4948118" y="4196654"/>
            <a:ext cx="1965543" cy="299799"/>
          </a:xfrm>
          <a:prstGeom prst="rect">
            <a:avLst/>
          </a:prstGeom>
          <a:noFill/>
          <a:ln/>
        </p:spPr>
        <p:txBody>
          <a:bodyPr wrap="none" lIns="0" tIns="0" rIns="0" bIns="0" rtlCol="0" anchor="t"/>
          <a:lstStyle/>
          <a:p>
            <a:pPr marL="0" indent="0" algn="l">
              <a:lnSpc>
                <a:spcPts val="2350"/>
              </a:lnSpc>
              <a:buNone/>
            </a:pPr>
            <a:r>
              <a:rPr lang="en-US" sz="1850" b="1" dirty="0">
                <a:solidFill>
                  <a:srgbClr val="CFD0D8"/>
                </a:solidFill>
                <a:latin typeface="Times New Roman" panose="02020603050405020304" pitchFamily="18" charset="0"/>
                <a:ea typeface="Roboto Medium" pitchFamily="34" charset="-122"/>
                <a:cs typeface="Times New Roman" panose="02020603050405020304" pitchFamily="18" charset="0"/>
              </a:rPr>
              <a:t>PLACE</a:t>
            </a:r>
            <a:endParaRPr lang="en-US" sz="1850" b="1" dirty="0">
              <a:latin typeface="Times New Roman" panose="02020603050405020304" pitchFamily="18" charset="0"/>
              <a:cs typeface="Times New Roman" panose="02020603050405020304" pitchFamily="18" charset="0"/>
            </a:endParaRPr>
          </a:p>
        </p:txBody>
      </p:sp>
      <p:sp>
        <p:nvSpPr>
          <p:cNvPr id="12" name="Text 9">
            <a:extLst>
              <a:ext uri="{FF2B5EF4-FFF2-40B4-BE49-F238E27FC236}">
                <a16:creationId xmlns:a16="http://schemas.microsoft.com/office/drawing/2014/main" id="{5C684839-639D-957E-DCFF-475ADC878D9F}"/>
              </a:ext>
            </a:extLst>
          </p:cNvPr>
          <p:cNvSpPr/>
          <p:nvPr/>
        </p:nvSpPr>
        <p:spPr>
          <a:xfrm>
            <a:off x="4948119" y="4611587"/>
            <a:ext cx="6062422" cy="307062"/>
          </a:xfrm>
          <a:prstGeom prst="rect">
            <a:avLst/>
          </a:prstGeom>
          <a:noFill/>
          <a:ln/>
        </p:spPr>
        <p:txBody>
          <a:bodyPr wrap="none" lIns="0" tIns="0" rIns="0" bIns="0" rtlCol="0" anchor="t"/>
          <a:lstStyle/>
          <a:p>
            <a:pPr marL="0" indent="0" algn="l">
              <a:lnSpc>
                <a:spcPts val="240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Direct B2B sales; international airshows; technical website with engineering resources</a:t>
            </a:r>
            <a:endParaRPr lang="en-US" sz="1500" dirty="0">
              <a:latin typeface="Times New Roman" panose="02020603050405020304" pitchFamily="18" charset="0"/>
              <a:cs typeface="Times New Roman" panose="02020603050405020304" pitchFamily="18" charset="0"/>
            </a:endParaRPr>
          </a:p>
        </p:txBody>
      </p:sp>
      <p:sp>
        <p:nvSpPr>
          <p:cNvPr id="13" name="Shape 10">
            <a:extLst>
              <a:ext uri="{FF2B5EF4-FFF2-40B4-BE49-F238E27FC236}">
                <a16:creationId xmlns:a16="http://schemas.microsoft.com/office/drawing/2014/main" id="{931F5678-92DA-C652-89A2-0420432A4B4E}"/>
              </a:ext>
            </a:extLst>
          </p:cNvPr>
          <p:cNvSpPr/>
          <p:nvPr/>
        </p:nvSpPr>
        <p:spPr>
          <a:xfrm>
            <a:off x="4748570" y="5310127"/>
            <a:ext cx="6821129" cy="1428155"/>
          </a:xfrm>
          <a:prstGeom prst="roundRect">
            <a:avLst>
              <a:gd name="adj" fmla="val 5646"/>
            </a:avLst>
          </a:prstGeom>
          <a:solidFill>
            <a:srgbClr val="182567"/>
          </a:solidFill>
          <a:ln w="7620">
            <a:solidFill>
              <a:srgbClr val="313E80"/>
            </a:solidFill>
            <a:prstDash val="solid"/>
          </a:ln>
        </p:spPr>
      </p:sp>
      <p:sp>
        <p:nvSpPr>
          <p:cNvPr id="14" name="Text 11">
            <a:extLst>
              <a:ext uri="{FF2B5EF4-FFF2-40B4-BE49-F238E27FC236}">
                <a16:creationId xmlns:a16="http://schemas.microsoft.com/office/drawing/2014/main" id="{F38FB261-72EE-B1BF-3474-6F7C69A7BFFC}"/>
              </a:ext>
            </a:extLst>
          </p:cNvPr>
          <p:cNvSpPr/>
          <p:nvPr/>
        </p:nvSpPr>
        <p:spPr>
          <a:xfrm>
            <a:off x="4948118" y="5509675"/>
            <a:ext cx="1965543" cy="299799"/>
          </a:xfrm>
          <a:prstGeom prst="rect">
            <a:avLst/>
          </a:prstGeom>
          <a:noFill/>
          <a:ln/>
        </p:spPr>
        <p:txBody>
          <a:bodyPr wrap="none" lIns="0" tIns="0" rIns="0" bIns="0" rtlCol="0" anchor="t"/>
          <a:lstStyle/>
          <a:p>
            <a:pPr marL="0" indent="0" algn="l">
              <a:lnSpc>
                <a:spcPts val="2350"/>
              </a:lnSpc>
              <a:buNone/>
            </a:pPr>
            <a:r>
              <a:rPr lang="en-US" sz="1850" b="1" dirty="0">
                <a:solidFill>
                  <a:srgbClr val="CFD0D8"/>
                </a:solidFill>
                <a:latin typeface="Times New Roman" panose="02020603050405020304" pitchFamily="18" charset="0"/>
                <a:ea typeface="Roboto Medium" pitchFamily="34" charset="-122"/>
                <a:cs typeface="Times New Roman" panose="02020603050405020304" pitchFamily="18" charset="0"/>
              </a:rPr>
              <a:t>PROMOTION</a:t>
            </a:r>
            <a:endParaRPr lang="en-US" sz="1850" b="1" dirty="0">
              <a:latin typeface="Times New Roman" panose="02020603050405020304" pitchFamily="18" charset="0"/>
              <a:cs typeface="Times New Roman" panose="02020603050405020304" pitchFamily="18" charset="0"/>
            </a:endParaRPr>
          </a:p>
        </p:txBody>
      </p:sp>
      <p:sp>
        <p:nvSpPr>
          <p:cNvPr id="15" name="Text 12">
            <a:extLst>
              <a:ext uri="{FF2B5EF4-FFF2-40B4-BE49-F238E27FC236}">
                <a16:creationId xmlns:a16="http://schemas.microsoft.com/office/drawing/2014/main" id="{DA435929-47D6-D0CA-A3B3-DA709AD30E29}"/>
              </a:ext>
            </a:extLst>
          </p:cNvPr>
          <p:cNvSpPr/>
          <p:nvPr/>
        </p:nvSpPr>
        <p:spPr>
          <a:xfrm>
            <a:off x="4948119" y="5924608"/>
            <a:ext cx="6062422" cy="614124"/>
          </a:xfrm>
          <a:prstGeom prst="rect">
            <a:avLst/>
          </a:prstGeom>
          <a:noFill/>
          <a:ln/>
        </p:spPr>
        <p:txBody>
          <a:bodyPr wrap="square" lIns="0" tIns="0" rIns="0" bIns="0" rtlCol="0" anchor="t"/>
          <a:lstStyle/>
          <a:p>
            <a:pPr marL="0" indent="0" algn="l">
              <a:lnSpc>
                <a:spcPts val="240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LinkedIn outreach; aerospace trade publications; prototype demonstrations; industry conventions</a:t>
            </a:r>
            <a:endParaRPr lang="en-US"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8669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7D20FB62-A490-AF92-76C2-66553D240F3E}"/>
              </a:ext>
            </a:extLst>
          </p:cNvPr>
          <p:cNvPicPr>
            <a:picLocks noChangeAspect="1"/>
          </p:cNvPicPr>
          <p:nvPr/>
        </p:nvPicPr>
        <p:blipFill>
          <a:blip r:embed="rId3"/>
          <a:stretch>
            <a:fillRect/>
          </a:stretch>
        </p:blipFill>
        <p:spPr>
          <a:xfrm>
            <a:off x="7632700" y="1"/>
            <a:ext cx="4559300" cy="6839742"/>
          </a:xfrm>
          <a:prstGeom prst="rect">
            <a:avLst/>
          </a:prstGeom>
        </p:spPr>
      </p:pic>
      <p:sp>
        <p:nvSpPr>
          <p:cNvPr id="3" name="Text 0">
            <a:extLst>
              <a:ext uri="{FF2B5EF4-FFF2-40B4-BE49-F238E27FC236}">
                <a16:creationId xmlns:a16="http://schemas.microsoft.com/office/drawing/2014/main" id="{68693B69-14D1-AAD0-5E09-AC92864EEACC}"/>
              </a:ext>
            </a:extLst>
          </p:cNvPr>
          <p:cNvSpPr/>
          <p:nvPr/>
        </p:nvSpPr>
        <p:spPr>
          <a:xfrm>
            <a:off x="202763" y="559157"/>
            <a:ext cx="5476518" cy="589359"/>
          </a:xfrm>
          <a:prstGeom prst="rect">
            <a:avLst/>
          </a:prstGeom>
          <a:noFill/>
          <a:ln/>
        </p:spPr>
        <p:txBody>
          <a:bodyPr wrap="none" lIns="0" tIns="0" rIns="0" bIns="0" rtlCol="0" anchor="t"/>
          <a:lstStyle/>
          <a:p>
            <a:pPr marL="0" indent="0" algn="l">
              <a:lnSpc>
                <a:spcPts val="4600"/>
              </a:lnSpc>
              <a:buNone/>
            </a:pPr>
            <a:r>
              <a:rPr lang="en-US" sz="3200" b="1" dirty="0">
                <a:solidFill>
                  <a:srgbClr val="FFFFFF"/>
                </a:solidFill>
                <a:latin typeface="Times New Roman" panose="02020603050405020304" pitchFamily="18" charset="0"/>
                <a:ea typeface="Roboto Medium" pitchFamily="34" charset="-122"/>
                <a:cs typeface="Times New Roman" panose="02020603050405020304" pitchFamily="18" charset="0"/>
              </a:rPr>
              <a:t>DIGITAL MARKETING STRATEGY</a:t>
            </a:r>
            <a:endParaRPr lang="en-US" sz="3200" b="1" dirty="0">
              <a:latin typeface="Times New Roman" panose="02020603050405020304" pitchFamily="18" charset="0"/>
              <a:cs typeface="Times New Roman" panose="02020603050405020304" pitchFamily="18" charset="0"/>
            </a:endParaRPr>
          </a:p>
        </p:txBody>
      </p:sp>
      <p:sp>
        <p:nvSpPr>
          <p:cNvPr id="4" name="Text 1">
            <a:extLst>
              <a:ext uri="{FF2B5EF4-FFF2-40B4-BE49-F238E27FC236}">
                <a16:creationId xmlns:a16="http://schemas.microsoft.com/office/drawing/2014/main" id="{398113F4-5B95-5CE2-298E-C5563D0F4834}"/>
              </a:ext>
            </a:extLst>
          </p:cNvPr>
          <p:cNvSpPr/>
          <p:nvPr/>
        </p:nvSpPr>
        <p:spPr>
          <a:xfrm>
            <a:off x="202763" y="1202333"/>
            <a:ext cx="188476" cy="235625"/>
          </a:xfrm>
          <a:prstGeom prst="rect">
            <a:avLst/>
          </a:prstGeom>
          <a:noFill/>
          <a:ln/>
        </p:spPr>
        <p:txBody>
          <a:bodyPr wrap="none" lIns="0" tIns="0" rIns="0" bIns="0" rtlCol="0" anchor="t"/>
          <a:lstStyle/>
          <a:p>
            <a:pPr marL="0" indent="0" algn="l">
              <a:lnSpc>
                <a:spcPts val="2350"/>
              </a:lnSpc>
              <a:buNone/>
            </a:pPr>
            <a:r>
              <a:rPr lang="en-US" sz="1450" dirty="0">
                <a:solidFill>
                  <a:srgbClr val="CFD0D8"/>
                </a:solidFill>
                <a:latin typeface="Times New Roman" panose="02020603050405020304" pitchFamily="18" charset="0"/>
                <a:ea typeface="Roboto Light" pitchFamily="34" charset="-122"/>
                <a:cs typeface="Times New Roman" panose="02020603050405020304" pitchFamily="18" charset="0"/>
              </a:rPr>
              <a:t>01</a:t>
            </a:r>
            <a:endParaRPr lang="en-US" sz="1450" dirty="0">
              <a:latin typeface="Times New Roman" panose="02020603050405020304" pitchFamily="18" charset="0"/>
              <a:cs typeface="Times New Roman" panose="02020603050405020304" pitchFamily="18" charset="0"/>
            </a:endParaRPr>
          </a:p>
        </p:txBody>
      </p:sp>
      <p:sp>
        <p:nvSpPr>
          <p:cNvPr id="5" name="Shape 2">
            <a:extLst>
              <a:ext uri="{FF2B5EF4-FFF2-40B4-BE49-F238E27FC236}">
                <a16:creationId xmlns:a16="http://schemas.microsoft.com/office/drawing/2014/main" id="{4BB8EDF2-4264-4936-B694-C34602C21261}"/>
              </a:ext>
            </a:extLst>
          </p:cNvPr>
          <p:cNvSpPr/>
          <p:nvPr/>
        </p:nvSpPr>
        <p:spPr>
          <a:xfrm>
            <a:off x="202763" y="1499750"/>
            <a:ext cx="7074337" cy="45719"/>
          </a:xfrm>
          <a:prstGeom prst="rect">
            <a:avLst/>
          </a:prstGeom>
          <a:solidFill>
            <a:srgbClr val="5A6ED8"/>
          </a:solidFill>
          <a:ln/>
        </p:spPr>
      </p:sp>
      <p:sp>
        <p:nvSpPr>
          <p:cNvPr id="6" name="Text 3">
            <a:extLst>
              <a:ext uri="{FF2B5EF4-FFF2-40B4-BE49-F238E27FC236}">
                <a16:creationId xmlns:a16="http://schemas.microsoft.com/office/drawing/2014/main" id="{7B941E09-D839-314E-F7B9-0215E4F5A0EB}"/>
              </a:ext>
            </a:extLst>
          </p:cNvPr>
          <p:cNvSpPr/>
          <p:nvPr/>
        </p:nvSpPr>
        <p:spPr>
          <a:xfrm>
            <a:off x="202763" y="1639650"/>
            <a:ext cx="2357199" cy="294680"/>
          </a:xfrm>
          <a:prstGeom prst="rect">
            <a:avLst/>
          </a:prstGeom>
          <a:noFill/>
          <a:ln/>
        </p:spPr>
        <p:txBody>
          <a:bodyPr wrap="none" lIns="0" tIns="0" rIns="0" bIns="0" rtlCol="0" anchor="t"/>
          <a:lstStyle/>
          <a:p>
            <a:pPr marL="0" indent="0" algn="l">
              <a:lnSpc>
                <a:spcPts val="2300"/>
              </a:lnSpc>
              <a:buNone/>
            </a:pPr>
            <a:r>
              <a:rPr lang="en-US" sz="1850" dirty="0">
                <a:solidFill>
                  <a:srgbClr val="CFD0D8"/>
                </a:solidFill>
                <a:latin typeface="Times New Roman" panose="02020603050405020304" pitchFamily="18" charset="0"/>
                <a:ea typeface="Roboto Medium" pitchFamily="34" charset="-122"/>
                <a:cs typeface="Times New Roman" panose="02020603050405020304" pitchFamily="18" charset="0"/>
              </a:rPr>
              <a:t>Search Optimisation</a:t>
            </a:r>
            <a:endParaRPr lang="en-US" sz="1850" dirty="0">
              <a:latin typeface="Times New Roman" panose="02020603050405020304" pitchFamily="18" charset="0"/>
              <a:cs typeface="Times New Roman" panose="02020603050405020304" pitchFamily="18" charset="0"/>
            </a:endParaRPr>
          </a:p>
        </p:txBody>
      </p:sp>
      <p:sp>
        <p:nvSpPr>
          <p:cNvPr id="7" name="Text 4">
            <a:extLst>
              <a:ext uri="{FF2B5EF4-FFF2-40B4-BE49-F238E27FC236}">
                <a16:creationId xmlns:a16="http://schemas.microsoft.com/office/drawing/2014/main" id="{2BCF0B26-8759-4683-7501-4D2D1B1FAC97}"/>
              </a:ext>
            </a:extLst>
          </p:cNvPr>
          <p:cNvSpPr/>
          <p:nvPr/>
        </p:nvSpPr>
        <p:spPr>
          <a:xfrm>
            <a:off x="202763" y="2047439"/>
            <a:ext cx="7824073" cy="603409"/>
          </a:xfrm>
          <a:prstGeom prst="rect">
            <a:avLst/>
          </a:prstGeom>
          <a:noFill/>
          <a:ln/>
        </p:spPr>
        <p:txBody>
          <a:bodyPr wrap="square" lIns="0" tIns="0" rIns="0" bIns="0" rtlCol="0" anchor="t"/>
          <a:lstStyle/>
          <a:p>
            <a:pPr marL="0" indent="0" algn="l">
              <a:lnSpc>
                <a:spcPts val="2350"/>
              </a:lnSpc>
              <a:buNone/>
            </a:pPr>
            <a:r>
              <a:rPr lang="en-US" sz="1450" dirty="0">
                <a:solidFill>
                  <a:srgbClr val="CFD0D8"/>
                </a:solidFill>
                <a:latin typeface="Times New Roman" panose="02020603050405020304" pitchFamily="18" charset="0"/>
                <a:ea typeface="Roboto" pitchFamily="34" charset="-122"/>
                <a:cs typeface="Times New Roman" panose="02020603050405020304" pitchFamily="18" charset="0"/>
              </a:rPr>
              <a:t>Target keywords: NVIS control panels, custom avionics interfaces, cockpit panel manufacturing</a:t>
            </a:r>
            <a:endParaRPr lang="en-US" sz="1450" dirty="0">
              <a:latin typeface="Times New Roman" panose="02020603050405020304" pitchFamily="18" charset="0"/>
              <a:cs typeface="Times New Roman" panose="02020603050405020304" pitchFamily="18" charset="0"/>
            </a:endParaRPr>
          </a:p>
        </p:txBody>
      </p:sp>
      <p:sp>
        <p:nvSpPr>
          <p:cNvPr id="8" name="Text 5">
            <a:extLst>
              <a:ext uri="{FF2B5EF4-FFF2-40B4-BE49-F238E27FC236}">
                <a16:creationId xmlns:a16="http://schemas.microsoft.com/office/drawing/2014/main" id="{C2E58184-48FC-69B3-8AC2-81F7A9FAD8EC}"/>
              </a:ext>
            </a:extLst>
          </p:cNvPr>
          <p:cNvSpPr/>
          <p:nvPr/>
        </p:nvSpPr>
        <p:spPr>
          <a:xfrm>
            <a:off x="202763" y="2567340"/>
            <a:ext cx="188476" cy="235625"/>
          </a:xfrm>
          <a:prstGeom prst="rect">
            <a:avLst/>
          </a:prstGeom>
          <a:noFill/>
          <a:ln/>
        </p:spPr>
        <p:txBody>
          <a:bodyPr wrap="none" lIns="0" tIns="0" rIns="0" bIns="0" rtlCol="0" anchor="t"/>
          <a:lstStyle/>
          <a:p>
            <a:pPr marL="0" indent="0" algn="l">
              <a:lnSpc>
                <a:spcPts val="2350"/>
              </a:lnSpc>
              <a:buNone/>
            </a:pPr>
            <a:r>
              <a:rPr lang="en-US" sz="1450" dirty="0">
                <a:solidFill>
                  <a:srgbClr val="CFD0D8"/>
                </a:solidFill>
                <a:latin typeface="Times New Roman" panose="02020603050405020304" pitchFamily="18" charset="0"/>
                <a:ea typeface="Roboto Light" pitchFamily="34" charset="-122"/>
                <a:cs typeface="Times New Roman" panose="02020603050405020304" pitchFamily="18" charset="0"/>
              </a:rPr>
              <a:t>02</a:t>
            </a:r>
            <a:endParaRPr lang="en-US" sz="1450" dirty="0">
              <a:latin typeface="Times New Roman" panose="02020603050405020304" pitchFamily="18" charset="0"/>
              <a:cs typeface="Times New Roman" panose="02020603050405020304" pitchFamily="18" charset="0"/>
            </a:endParaRPr>
          </a:p>
        </p:txBody>
      </p:sp>
      <p:sp>
        <p:nvSpPr>
          <p:cNvPr id="9" name="Shape 6">
            <a:extLst>
              <a:ext uri="{FF2B5EF4-FFF2-40B4-BE49-F238E27FC236}">
                <a16:creationId xmlns:a16="http://schemas.microsoft.com/office/drawing/2014/main" id="{B3D5D524-5705-7084-62E9-B1C5A4F6C79D}"/>
              </a:ext>
            </a:extLst>
          </p:cNvPr>
          <p:cNvSpPr/>
          <p:nvPr/>
        </p:nvSpPr>
        <p:spPr>
          <a:xfrm>
            <a:off x="202763" y="2864758"/>
            <a:ext cx="7074337" cy="45719"/>
          </a:xfrm>
          <a:prstGeom prst="rect">
            <a:avLst/>
          </a:prstGeom>
          <a:solidFill>
            <a:srgbClr val="5A6ED8"/>
          </a:solidFill>
          <a:ln/>
        </p:spPr>
      </p:sp>
      <p:sp>
        <p:nvSpPr>
          <p:cNvPr id="10" name="Text 7">
            <a:extLst>
              <a:ext uri="{FF2B5EF4-FFF2-40B4-BE49-F238E27FC236}">
                <a16:creationId xmlns:a16="http://schemas.microsoft.com/office/drawing/2014/main" id="{92C57965-3C4B-29CC-3289-817D97E9B4DF}"/>
              </a:ext>
            </a:extLst>
          </p:cNvPr>
          <p:cNvSpPr/>
          <p:nvPr/>
        </p:nvSpPr>
        <p:spPr>
          <a:xfrm>
            <a:off x="202763" y="3004657"/>
            <a:ext cx="2357199" cy="294680"/>
          </a:xfrm>
          <a:prstGeom prst="rect">
            <a:avLst/>
          </a:prstGeom>
          <a:noFill/>
          <a:ln/>
        </p:spPr>
        <p:txBody>
          <a:bodyPr wrap="none" lIns="0" tIns="0" rIns="0" bIns="0" rtlCol="0" anchor="t"/>
          <a:lstStyle/>
          <a:p>
            <a:pPr marL="0" indent="0" algn="l">
              <a:lnSpc>
                <a:spcPts val="2300"/>
              </a:lnSpc>
              <a:buNone/>
            </a:pPr>
            <a:r>
              <a:rPr lang="en-US" sz="1850" dirty="0">
                <a:solidFill>
                  <a:srgbClr val="CFD0D8"/>
                </a:solidFill>
                <a:latin typeface="Times New Roman" panose="02020603050405020304" pitchFamily="18" charset="0"/>
                <a:ea typeface="Roboto Medium" pitchFamily="34" charset="-122"/>
                <a:cs typeface="Times New Roman" panose="02020603050405020304" pitchFamily="18" charset="0"/>
              </a:rPr>
              <a:t>Technical Content</a:t>
            </a:r>
            <a:endParaRPr lang="en-US" sz="1850" dirty="0">
              <a:latin typeface="Times New Roman" panose="02020603050405020304" pitchFamily="18" charset="0"/>
              <a:cs typeface="Times New Roman" panose="02020603050405020304" pitchFamily="18" charset="0"/>
            </a:endParaRPr>
          </a:p>
        </p:txBody>
      </p:sp>
      <p:sp>
        <p:nvSpPr>
          <p:cNvPr id="11" name="Text 8">
            <a:extLst>
              <a:ext uri="{FF2B5EF4-FFF2-40B4-BE49-F238E27FC236}">
                <a16:creationId xmlns:a16="http://schemas.microsoft.com/office/drawing/2014/main" id="{8A0C6FC8-8492-56E3-7D31-5B2019B4F37F}"/>
              </a:ext>
            </a:extLst>
          </p:cNvPr>
          <p:cNvSpPr/>
          <p:nvPr/>
        </p:nvSpPr>
        <p:spPr>
          <a:xfrm>
            <a:off x="202763" y="3412446"/>
            <a:ext cx="7824073" cy="301704"/>
          </a:xfrm>
          <a:prstGeom prst="rect">
            <a:avLst/>
          </a:prstGeom>
          <a:noFill/>
          <a:ln/>
        </p:spPr>
        <p:txBody>
          <a:bodyPr wrap="none" lIns="0" tIns="0" rIns="0" bIns="0" rtlCol="0" anchor="t"/>
          <a:lstStyle/>
          <a:p>
            <a:pPr marL="0" indent="0" algn="l">
              <a:lnSpc>
                <a:spcPts val="2350"/>
              </a:lnSpc>
              <a:buNone/>
            </a:pPr>
            <a:r>
              <a:rPr lang="en-US" sz="1450" dirty="0">
                <a:solidFill>
                  <a:srgbClr val="CFD0D8"/>
                </a:solidFill>
                <a:latin typeface="Times New Roman" panose="02020603050405020304" pitchFamily="18" charset="0"/>
                <a:ea typeface="Roboto" pitchFamily="34" charset="-122"/>
                <a:cs typeface="Times New Roman" panose="02020603050405020304" pitchFamily="18" charset="0"/>
              </a:rPr>
              <a:t>Whitepapers, CAD file libraries, engineering specifications and compliance documentation</a:t>
            </a:r>
            <a:endParaRPr lang="en-US" sz="1450" dirty="0">
              <a:latin typeface="Times New Roman" panose="02020603050405020304" pitchFamily="18" charset="0"/>
              <a:cs typeface="Times New Roman" panose="02020603050405020304" pitchFamily="18" charset="0"/>
            </a:endParaRPr>
          </a:p>
        </p:txBody>
      </p:sp>
      <p:sp>
        <p:nvSpPr>
          <p:cNvPr id="12" name="Text 9">
            <a:extLst>
              <a:ext uri="{FF2B5EF4-FFF2-40B4-BE49-F238E27FC236}">
                <a16:creationId xmlns:a16="http://schemas.microsoft.com/office/drawing/2014/main" id="{6CA45E50-1139-4A23-9492-F21D72229DC3}"/>
              </a:ext>
            </a:extLst>
          </p:cNvPr>
          <p:cNvSpPr/>
          <p:nvPr/>
        </p:nvSpPr>
        <p:spPr>
          <a:xfrm>
            <a:off x="202763" y="3877541"/>
            <a:ext cx="188476" cy="235625"/>
          </a:xfrm>
          <a:prstGeom prst="rect">
            <a:avLst/>
          </a:prstGeom>
          <a:noFill/>
          <a:ln/>
        </p:spPr>
        <p:txBody>
          <a:bodyPr wrap="none" lIns="0" tIns="0" rIns="0" bIns="0" rtlCol="0" anchor="t"/>
          <a:lstStyle/>
          <a:p>
            <a:pPr marL="0" indent="0" algn="l">
              <a:lnSpc>
                <a:spcPts val="2350"/>
              </a:lnSpc>
              <a:buNone/>
            </a:pPr>
            <a:r>
              <a:rPr lang="en-US" sz="1450" dirty="0">
                <a:solidFill>
                  <a:srgbClr val="CFD0D8"/>
                </a:solidFill>
                <a:latin typeface="Times New Roman" panose="02020603050405020304" pitchFamily="18" charset="0"/>
                <a:ea typeface="Roboto Light" pitchFamily="34" charset="-122"/>
                <a:cs typeface="Times New Roman" panose="02020603050405020304" pitchFamily="18" charset="0"/>
              </a:rPr>
              <a:t>03</a:t>
            </a:r>
            <a:endParaRPr lang="en-US" sz="1450" dirty="0">
              <a:latin typeface="Times New Roman" panose="02020603050405020304" pitchFamily="18" charset="0"/>
              <a:cs typeface="Times New Roman" panose="02020603050405020304" pitchFamily="18" charset="0"/>
            </a:endParaRPr>
          </a:p>
        </p:txBody>
      </p:sp>
      <p:sp>
        <p:nvSpPr>
          <p:cNvPr id="13" name="Shape 10">
            <a:extLst>
              <a:ext uri="{FF2B5EF4-FFF2-40B4-BE49-F238E27FC236}">
                <a16:creationId xmlns:a16="http://schemas.microsoft.com/office/drawing/2014/main" id="{DC3A447C-DEB3-F315-FC97-D7A889E06F88}"/>
              </a:ext>
            </a:extLst>
          </p:cNvPr>
          <p:cNvSpPr/>
          <p:nvPr/>
        </p:nvSpPr>
        <p:spPr>
          <a:xfrm>
            <a:off x="202763" y="4174958"/>
            <a:ext cx="7074337" cy="45719"/>
          </a:xfrm>
          <a:prstGeom prst="rect">
            <a:avLst/>
          </a:prstGeom>
          <a:solidFill>
            <a:srgbClr val="5A6ED8"/>
          </a:solidFill>
          <a:ln/>
        </p:spPr>
      </p:sp>
      <p:sp>
        <p:nvSpPr>
          <p:cNvPr id="14" name="Text 11">
            <a:extLst>
              <a:ext uri="{FF2B5EF4-FFF2-40B4-BE49-F238E27FC236}">
                <a16:creationId xmlns:a16="http://schemas.microsoft.com/office/drawing/2014/main" id="{C33F9E7B-C18F-2672-7335-89716153ACD7}"/>
              </a:ext>
            </a:extLst>
          </p:cNvPr>
          <p:cNvSpPr/>
          <p:nvPr/>
        </p:nvSpPr>
        <p:spPr>
          <a:xfrm>
            <a:off x="202763" y="4314857"/>
            <a:ext cx="2357199" cy="294680"/>
          </a:xfrm>
          <a:prstGeom prst="rect">
            <a:avLst/>
          </a:prstGeom>
          <a:noFill/>
          <a:ln/>
        </p:spPr>
        <p:txBody>
          <a:bodyPr wrap="none" lIns="0" tIns="0" rIns="0" bIns="0" rtlCol="0" anchor="t"/>
          <a:lstStyle/>
          <a:p>
            <a:pPr marL="0" indent="0" algn="l">
              <a:lnSpc>
                <a:spcPts val="2300"/>
              </a:lnSpc>
              <a:buNone/>
            </a:pPr>
            <a:r>
              <a:rPr lang="en-US" sz="1850" dirty="0">
                <a:solidFill>
                  <a:srgbClr val="CFD0D8"/>
                </a:solidFill>
                <a:latin typeface="Times New Roman" panose="02020603050405020304" pitchFamily="18" charset="0"/>
                <a:ea typeface="Roboto Medium" pitchFamily="34" charset="-122"/>
                <a:cs typeface="Times New Roman" panose="02020603050405020304" pitchFamily="18" charset="0"/>
              </a:rPr>
              <a:t>Direct Outreach</a:t>
            </a:r>
            <a:endParaRPr lang="en-US" sz="1850" dirty="0">
              <a:latin typeface="Times New Roman" panose="02020603050405020304" pitchFamily="18" charset="0"/>
              <a:cs typeface="Times New Roman" panose="02020603050405020304" pitchFamily="18" charset="0"/>
            </a:endParaRPr>
          </a:p>
        </p:txBody>
      </p:sp>
      <p:sp>
        <p:nvSpPr>
          <p:cNvPr id="15" name="Text 12">
            <a:extLst>
              <a:ext uri="{FF2B5EF4-FFF2-40B4-BE49-F238E27FC236}">
                <a16:creationId xmlns:a16="http://schemas.microsoft.com/office/drawing/2014/main" id="{531493D4-CDC5-72F1-414A-4EFCE5FC31B2}"/>
              </a:ext>
            </a:extLst>
          </p:cNvPr>
          <p:cNvSpPr/>
          <p:nvPr/>
        </p:nvSpPr>
        <p:spPr>
          <a:xfrm>
            <a:off x="202763" y="4722646"/>
            <a:ext cx="7824073" cy="603409"/>
          </a:xfrm>
          <a:prstGeom prst="rect">
            <a:avLst/>
          </a:prstGeom>
          <a:noFill/>
          <a:ln/>
        </p:spPr>
        <p:txBody>
          <a:bodyPr wrap="square" lIns="0" tIns="0" rIns="0" bIns="0" rtlCol="0" anchor="t"/>
          <a:lstStyle/>
          <a:p>
            <a:pPr marL="0" indent="0" algn="l">
              <a:lnSpc>
                <a:spcPts val="2350"/>
              </a:lnSpc>
              <a:buNone/>
            </a:pPr>
            <a:r>
              <a:rPr lang="en-US" sz="1450" dirty="0">
                <a:solidFill>
                  <a:srgbClr val="CFD0D8"/>
                </a:solidFill>
                <a:latin typeface="Times New Roman" panose="02020603050405020304" pitchFamily="18" charset="0"/>
                <a:ea typeface="Roboto" pitchFamily="34" charset="-122"/>
                <a:cs typeface="Times New Roman" panose="02020603050405020304" pitchFamily="18" charset="0"/>
              </a:rPr>
              <a:t>Targeted email campaigns to MRO facilities, OEM partners and defence procurement contacts</a:t>
            </a:r>
            <a:endParaRPr lang="en-US" sz="1450" dirty="0">
              <a:latin typeface="Times New Roman" panose="02020603050405020304" pitchFamily="18" charset="0"/>
              <a:cs typeface="Times New Roman" panose="02020603050405020304" pitchFamily="18" charset="0"/>
            </a:endParaRPr>
          </a:p>
        </p:txBody>
      </p:sp>
      <p:sp>
        <p:nvSpPr>
          <p:cNvPr id="16" name="Text 13">
            <a:extLst>
              <a:ext uri="{FF2B5EF4-FFF2-40B4-BE49-F238E27FC236}">
                <a16:creationId xmlns:a16="http://schemas.microsoft.com/office/drawing/2014/main" id="{169BA046-AF7D-E1BE-033F-BBA21F608F92}"/>
              </a:ext>
            </a:extLst>
          </p:cNvPr>
          <p:cNvSpPr/>
          <p:nvPr/>
        </p:nvSpPr>
        <p:spPr>
          <a:xfrm>
            <a:off x="202763" y="5187741"/>
            <a:ext cx="188476" cy="235625"/>
          </a:xfrm>
          <a:prstGeom prst="rect">
            <a:avLst/>
          </a:prstGeom>
          <a:noFill/>
          <a:ln/>
        </p:spPr>
        <p:txBody>
          <a:bodyPr wrap="none" lIns="0" tIns="0" rIns="0" bIns="0" rtlCol="0" anchor="t"/>
          <a:lstStyle/>
          <a:p>
            <a:pPr marL="0" indent="0" algn="l">
              <a:lnSpc>
                <a:spcPts val="2350"/>
              </a:lnSpc>
              <a:buNone/>
            </a:pPr>
            <a:r>
              <a:rPr lang="en-US" sz="1450" dirty="0">
                <a:solidFill>
                  <a:srgbClr val="CFD0D8"/>
                </a:solidFill>
                <a:latin typeface="Times New Roman" panose="02020603050405020304" pitchFamily="18" charset="0"/>
                <a:ea typeface="Roboto Light" pitchFamily="34" charset="-122"/>
                <a:cs typeface="Times New Roman" panose="02020603050405020304" pitchFamily="18" charset="0"/>
              </a:rPr>
              <a:t>04</a:t>
            </a:r>
            <a:endParaRPr lang="en-US" sz="1450" dirty="0">
              <a:latin typeface="Times New Roman" panose="02020603050405020304" pitchFamily="18" charset="0"/>
              <a:cs typeface="Times New Roman" panose="02020603050405020304" pitchFamily="18" charset="0"/>
            </a:endParaRPr>
          </a:p>
        </p:txBody>
      </p:sp>
      <p:sp>
        <p:nvSpPr>
          <p:cNvPr id="17" name="Shape 14">
            <a:extLst>
              <a:ext uri="{FF2B5EF4-FFF2-40B4-BE49-F238E27FC236}">
                <a16:creationId xmlns:a16="http://schemas.microsoft.com/office/drawing/2014/main" id="{08E70FDB-C760-3C7C-CEA4-E359793DB958}"/>
              </a:ext>
            </a:extLst>
          </p:cNvPr>
          <p:cNvSpPr/>
          <p:nvPr/>
        </p:nvSpPr>
        <p:spPr>
          <a:xfrm>
            <a:off x="202763" y="5485158"/>
            <a:ext cx="7074337" cy="45719"/>
          </a:xfrm>
          <a:prstGeom prst="rect">
            <a:avLst/>
          </a:prstGeom>
          <a:solidFill>
            <a:srgbClr val="5A6ED8"/>
          </a:solidFill>
          <a:ln/>
        </p:spPr>
      </p:sp>
      <p:sp>
        <p:nvSpPr>
          <p:cNvPr id="18" name="Text 15">
            <a:extLst>
              <a:ext uri="{FF2B5EF4-FFF2-40B4-BE49-F238E27FC236}">
                <a16:creationId xmlns:a16="http://schemas.microsoft.com/office/drawing/2014/main" id="{820CD481-DAD0-3618-CA83-52853CBDF17B}"/>
              </a:ext>
            </a:extLst>
          </p:cNvPr>
          <p:cNvSpPr/>
          <p:nvPr/>
        </p:nvSpPr>
        <p:spPr>
          <a:xfrm>
            <a:off x="202763" y="5625058"/>
            <a:ext cx="2357199" cy="294680"/>
          </a:xfrm>
          <a:prstGeom prst="rect">
            <a:avLst/>
          </a:prstGeom>
          <a:noFill/>
          <a:ln/>
        </p:spPr>
        <p:txBody>
          <a:bodyPr wrap="none" lIns="0" tIns="0" rIns="0" bIns="0" rtlCol="0" anchor="t"/>
          <a:lstStyle/>
          <a:p>
            <a:pPr marL="0" indent="0" algn="l">
              <a:lnSpc>
                <a:spcPts val="2300"/>
              </a:lnSpc>
              <a:buNone/>
            </a:pPr>
            <a:r>
              <a:rPr lang="en-US" sz="1850" dirty="0">
                <a:solidFill>
                  <a:srgbClr val="CFD0D8"/>
                </a:solidFill>
                <a:latin typeface="Times New Roman" panose="02020603050405020304" pitchFamily="18" charset="0"/>
                <a:ea typeface="Roboto Medium" pitchFamily="34" charset="-122"/>
                <a:cs typeface="Times New Roman" panose="02020603050405020304" pitchFamily="18" charset="0"/>
              </a:rPr>
              <a:t>Client Management</a:t>
            </a:r>
            <a:endParaRPr lang="en-US" sz="1850" dirty="0">
              <a:latin typeface="Times New Roman" panose="02020603050405020304" pitchFamily="18" charset="0"/>
              <a:cs typeface="Times New Roman" panose="02020603050405020304" pitchFamily="18" charset="0"/>
            </a:endParaRPr>
          </a:p>
        </p:txBody>
      </p:sp>
      <p:sp>
        <p:nvSpPr>
          <p:cNvPr id="19" name="Text 16">
            <a:extLst>
              <a:ext uri="{FF2B5EF4-FFF2-40B4-BE49-F238E27FC236}">
                <a16:creationId xmlns:a16="http://schemas.microsoft.com/office/drawing/2014/main" id="{C393F3C9-BEC0-E57E-2B97-16AA6873CBB1}"/>
              </a:ext>
            </a:extLst>
          </p:cNvPr>
          <p:cNvSpPr/>
          <p:nvPr/>
        </p:nvSpPr>
        <p:spPr>
          <a:xfrm>
            <a:off x="202763" y="6032847"/>
            <a:ext cx="7824073" cy="301704"/>
          </a:xfrm>
          <a:prstGeom prst="rect">
            <a:avLst/>
          </a:prstGeom>
          <a:noFill/>
          <a:ln/>
        </p:spPr>
        <p:txBody>
          <a:bodyPr wrap="none" lIns="0" tIns="0" rIns="0" bIns="0" rtlCol="0" anchor="t"/>
          <a:lstStyle/>
          <a:p>
            <a:pPr marL="0" indent="0" algn="l">
              <a:lnSpc>
                <a:spcPts val="2350"/>
              </a:lnSpc>
              <a:buNone/>
            </a:pPr>
            <a:r>
              <a:rPr lang="en-US" sz="1450" dirty="0">
                <a:solidFill>
                  <a:srgbClr val="CFD0D8"/>
                </a:solidFill>
                <a:latin typeface="Times New Roman" panose="02020603050405020304" pitchFamily="18" charset="0"/>
                <a:ea typeface="Roboto" pitchFamily="34" charset="-122"/>
                <a:cs typeface="Times New Roman" panose="02020603050405020304" pitchFamily="18" charset="0"/>
              </a:rPr>
              <a:t>Integrated CRM system for relationship tracking, renewal cycles and technical support </a:t>
            </a:r>
          </a:p>
          <a:p>
            <a:pPr marL="0" indent="0" algn="l">
              <a:lnSpc>
                <a:spcPts val="2350"/>
              </a:lnSpc>
              <a:buNone/>
            </a:pPr>
            <a:r>
              <a:rPr lang="en-US" sz="1450" dirty="0">
                <a:solidFill>
                  <a:srgbClr val="CFD0D8"/>
                </a:solidFill>
                <a:latin typeface="Times New Roman" panose="02020603050405020304" pitchFamily="18" charset="0"/>
                <a:ea typeface="Roboto" pitchFamily="34" charset="-122"/>
                <a:cs typeface="Times New Roman" panose="02020603050405020304" pitchFamily="18" charset="0"/>
              </a:rPr>
              <a:t>(</a:t>
            </a:r>
            <a:r>
              <a:rPr lang="en-US" sz="1450" dirty="0" err="1">
                <a:solidFill>
                  <a:srgbClr val="CFD0D8"/>
                </a:solidFill>
                <a:latin typeface="Times New Roman" panose="02020603050405020304" pitchFamily="18" charset="0"/>
                <a:ea typeface="Roboto" pitchFamily="34" charset="-122"/>
                <a:cs typeface="Times New Roman" panose="02020603050405020304" pitchFamily="18" charset="0"/>
              </a:rPr>
              <a:t>Nuseir</a:t>
            </a:r>
            <a:r>
              <a:rPr lang="en-US" sz="1450" dirty="0">
                <a:solidFill>
                  <a:srgbClr val="CFD0D8"/>
                </a:solidFill>
                <a:latin typeface="Times New Roman" panose="02020603050405020304" pitchFamily="18" charset="0"/>
                <a:ea typeface="Roboto" pitchFamily="34" charset="-122"/>
                <a:cs typeface="Times New Roman" panose="02020603050405020304" pitchFamily="18" charset="0"/>
              </a:rPr>
              <a:t> et al., 2023)</a:t>
            </a:r>
            <a:endParaRPr lang="en-US" sz="14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475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06D2D66D-D71E-673B-3408-DDE19AF9F8B2}"/>
              </a:ext>
            </a:extLst>
          </p:cNvPr>
          <p:cNvSpPr/>
          <p:nvPr/>
        </p:nvSpPr>
        <p:spPr>
          <a:xfrm>
            <a:off x="366395" y="92829"/>
            <a:ext cx="5935399" cy="610553"/>
          </a:xfrm>
          <a:prstGeom prst="rect">
            <a:avLst/>
          </a:prstGeom>
          <a:noFill/>
          <a:ln/>
        </p:spPr>
        <p:txBody>
          <a:bodyPr wrap="none" lIns="0" tIns="0" rIns="0" bIns="0" rtlCol="0" anchor="t"/>
          <a:lstStyle/>
          <a:p>
            <a:pPr marL="0" indent="0" algn="l">
              <a:lnSpc>
                <a:spcPts val="4800"/>
              </a:lnSpc>
              <a:buNone/>
            </a:pPr>
            <a:r>
              <a:rPr lang="en-US" sz="2400" b="1" dirty="0">
                <a:solidFill>
                  <a:srgbClr val="FFFFFF"/>
                </a:solidFill>
                <a:latin typeface="Times New Roman" panose="02020603050405020304" pitchFamily="18" charset="0"/>
                <a:ea typeface="Roboto Medium" pitchFamily="34" charset="-122"/>
                <a:cs typeface="Times New Roman" panose="02020603050405020304" pitchFamily="18" charset="0"/>
              </a:rPr>
              <a:t>LEGAL STRUCTURE AND MANAGEMENT</a:t>
            </a:r>
            <a:endParaRPr lang="en-US" sz="2400" b="1" dirty="0">
              <a:latin typeface="Times New Roman" panose="02020603050405020304" pitchFamily="18" charset="0"/>
              <a:cs typeface="Times New Roman" panose="02020603050405020304" pitchFamily="18" charset="0"/>
            </a:endParaRPr>
          </a:p>
        </p:txBody>
      </p:sp>
      <p:sp>
        <p:nvSpPr>
          <p:cNvPr id="3" name="Text 1">
            <a:extLst>
              <a:ext uri="{FF2B5EF4-FFF2-40B4-BE49-F238E27FC236}">
                <a16:creationId xmlns:a16="http://schemas.microsoft.com/office/drawing/2014/main" id="{5BF7F030-3639-F156-1B6F-70546DF5D7D3}"/>
              </a:ext>
            </a:extLst>
          </p:cNvPr>
          <p:cNvSpPr/>
          <p:nvPr/>
        </p:nvSpPr>
        <p:spPr>
          <a:xfrm>
            <a:off x="366395" y="611187"/>
            <a:ext cx="3189175" cy="488394"/>
          </a:xfrm>
          <a:prstGeom prst="rect">
            <a:avLst/>
          </a:prstGeom>
          <a:noFill/>
          <a:ln/>
        </p:spPr>
        <p:txBody>
          <a:bodyPr wrap="none" lIns="0" tIns="0" rIns="0" bIns="0" rtlCol="0" anchor="t"/>
          <a:lstStyle/>
          <a:p>
            <a:pPr marL="0" indent="0" algn="l">
              <a:lnSpc>
                <a:spcPts val="3800"/>
              </a:lnSpc>
              <a:buNone/>
            </a:pPr>
            <a:r>
              <a:rPr lang="en-US" sz="2000" dirty="0">
                <a:solidFill>
                  <a:srgbClr val="FFFFFF"/>
                </a:solidFill>
                <a:latin typeface="Times New Roman" panose="02020603050405020304" pitchFamily="18" charset="0"/>
                <a:ea typeface="Roboto Medium" pitchFamily="34" charset="-122"/>
                <a:cs typeface="Times New Roman" panose="02020603050405020304" pitchFamily="18" charset="0"/>
              </a:rPr>
              <a:t>Corporate Foundation</a:t>
            </a:r>
            <a:endParaRPr lang="en-US" sz="2000" dirty="0">
              <a:latin typeface="Times New Roman" panose="02020603050405020304" pitchFamily="18" charset="0"/>
              <a:cs typeface="Times New Roman" panose="02020603050405020304" pitchFamily="18" charset="0"/>
            </a:endParaRPr>
          </a:p>
        </p:txBody>
      </p:sp>
      <p:sp>
        <p:nvSpPr>
          <p:cNvPr id="4" name="Text 2">
            <a:extLst>
              <a:ext uri="{FF2B5EF4-FFF2-40B4-BE49-F238E27FC236}">
                <a16:creationId xmlns:a16="http://schemas.microsoft.com/office/drawing/2014/main" id="{2E07CC41-C911-7D6D-828C-CEDD96B477EB}"/>
              </a:ext>
            </a:extLst>
          </p:cNvPr>
          <p:cNvSpPr/>
          <p:nvPr/>
        </p:nvSpPr>
        <p:spPr>
          <a:xfrm>
            <a:off x="389255" y="1121469"/>
            <a:ext cx="10822832" cy="312539"/>
          </a:xfrm>
          <a:prstGeom prst="rect">
            <a:avLst/>
          </a:prstGeom>
          <a:noFill/>
          <a:ln/>
        </p:spPr>
        <p:txBody>
          <a:bodyPr wrap="non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Private Limited Company (Ltd) structure  purpose-built for credibility, liability protection, and capital flexibility in the aerospace sector.</a:t>
            </a:r>
            <a:endParaRPr lang="en-US" sz="1500" dirty="0">
              <a:latin typeface="Times New Roman" panose="02020603050405020304" pitchFamily="18" charset="0"/>
              <a:cs typeface="Times New Roman" panose="02020603050405020304" pitchFamily="18" charset="0"/>
            </a:endParaRPr>
          </a:p>
        </p:txBody>
      </p:sp>
      <p:sp>
        <p:nvSpPr>
          <p:cNvPr id="5" name="Shape 3">
            <a:extLst>
              <a:ext uri="{FF2B5EF4-FFF2-40B4-BE49-F238E27FC236}">
                <a16:creationId xmlns:a16="http://schemas.microsoft.com/office/drawing/2014/main" id="{AE177312-3224-0237-B1A2-D0F65AD08CFE}"/>
              </a:ext>
            </a:extLst>
          </p:cNvPr>
          <p:cNvSpPr/>
          <p:nvPr/>
        </p:nvSpPr>
        <p:spPr>
          <a:xfrm>
            <a:off x="363080" y="1766361"/>
            <a:ext cx="3501253" cy="2070259"/>
          </a:xfrm>
          <a:prstGeom prst="roundRect">
            <a:avLst>
              <a:gd name="adj" fmla="val 3964"/>
            </a:avLst>
          </a:prstGeom>
          <a:solidFill>
            <a:srgbClr val="000018">
              <a:alpha val="95000"/>
            </a:srgbClr>
          </a:solidFill>
          <a:ln w="22860">
            <a:solidFill>
              <a:srgbClr val="313E80"/>
            </a:solidFill>
            <a:prstDash val="solid"/>
          </a:ln>
        </p:spPr>
      </p:sp>
      <p:sp>
        <p:nvSpPr>
          <p:cNvPr id="6" name="Shape 4">
            <a:extLst>
              <a:ext uri="{FF2B5EF4-FFF2-40B4-BE49-F238E27FC236}">
                <a16:creationId xmlns:a16="http://schemas.microsoft.com/office/drawing/2014/main" id="{53198A21-5B21-1073-9C9A-A3F1C12D3C25}"/>
              </a:ext>
            </a:extLst>
          </p:cNvPr>
          <p:cNvSpPr/>
          <p:nvPr/>
        </p:nvSpPr>
        <p:spPr>
          <a:xfrm>
            <a:off x="385940" y="1789221"/>
            <a:ext cx="3463944" cy="586145"/>
          </a:xfrm>
          <a:prstGeom prst="roundRect">
            <a:avLst>
              <a:gd name="adj" fmla="val 9322"/>
            </a:avLst>
          </a:prstGeom>
          <a:solidFill>
            <a:srgbClr val="182567"/>
          </a:solidFill>
          <a:ln/>
        </p:spPr>
      </p:sp>
      <p:pic>
        <p:nvPicPr>
          <p:cNvPr id="7" name="Image 0" descr="preencoded.png">
            <a:extLst>
              <a:ext uri="{FF2B5EF4-FFF2-40B4-BE49-F238E27FC236}">
                <a16:creationId xmlns:a16="http://schemas.microsoft.com/office/drawing/2014/main" id="{141B0EE0-ED7B-B913-8C3E-EA2F9865BEC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361782" y="1931977"/>
            <a:ext cx="239111" cy="293013"/>
          </a:xfrm>
          <a:prstGeom prst="rect">
            <a:avLst/>
          </a:prstGeom>
        </p:spPr>
      </p:pic>
      <p:sp>
        <p:nvSpPr>
          <p:cNvPr id="8" name="Text 5">
            <a:extLst>
              <a:ext uri="{FF2B5EF4-FFF2-40B4-BE49-F238E27FC236}">
                <a16:creationId xmlns:a16="http://schemas.microsoft.com/office/drawing/2014/main" id="{5819028B-955E-F15F-88E7-C33947A1B4F9}"/>
              </a:ext>
            </a:extLst>
          </p:cNvPr>
          <p:cNvSpPr/>
          <p:nvPr/>
        </p:nvSpPr>
        <p:spPr>
          <a:xfrm>
            <a:off x="581322" y="2570747"/>
            <a:ext cx="2031710" cy="305395"/>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Chief Executive Officer</a:t>
            </a:r>
            <a:endParaRPr lang="en-US" sz="1900" dirty="0">
              <a:latin typeface="Times New Roman" panose="02020603050405020304" pitchFamily="18" charset="0"/>
              <a:cs typeface="Times New Roman" panose="02020603050405020304" pitchFamily="18" charset="0"/>
            </a:endParaRPr>
          </a:p>
        </p:txBody>
      </p:sp>
      <p:sp>
        <p:nvSpPr>
          <p:cNvPr id="9" name="Text 6">
            <a:extLst>
              <a:ext uri="{FF2B5EF4-FFF2-40B4-BE49-F238E27FC236}">
                <a16:creationId xmlns:a16="http://schemas.microsoft.com/office/drawing/2014/main" id="{0E6503E3-76D0-ECC4-1C73-449457D6BB44}"/>
              </a:ext>
            </a:extLst>
          </p:cNvPr>
          <p:cNvSpPr/>
          <p:nvPr/>
        </p:nvSpPr>
        <p:spPr>
          <a:xfrm>
            <a:off x="581322" y="2993300"/>
            <a:ext cx="3145065" cy="625078"/>
          </a:xfrm>
          <a:prstGeom prst="rect">
            <a:avLst/>
          </a:prstGeom>
          <a:noFill/>
          <a:ln/>
        </p:spPr>
        <p:txBody>
          <a:bodyPr wrap="squar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Strategy formulation, stakeholder relations, partnership development</a:t>
            </a:r>
            <a:endParaRPr lang="en-US" sz="1500" dirty="0">
              <a:latin typeface="Times New Roman" panose="02020603050405020304" pitchFamily="18" charset="0"/>
              <a:cs typeface="Times New Roman" panose="02020603050405020304" pitchFamily="18" charset="0"/>
            </a:endParaRPr>
          </a:p>
        </p:txBody>
      </p:sp>
      <p:sp>
        <p:nvSpPr>
          <p:cNvPr id="10" name="Shape 7">
            <a:extLst>
              <a:ext uri="{FF2B5EF4-FFF2-40B4-BE49-F238E27FC236}">
                <a16:creationId xmlns:a16="http://schemas.microsoft.com/office/drawing/2014/main" id="{A144B073-0695-3BA0-0422-8C77E2315568}"/>
              </a:ext>
            </a:extLst>
          </p:cNvPr>
          <p:cNvSpPr/>
          <p:nvPr/>
        </p:nvSpPr>
        <p:spPr>
          <a:xfrm>
            <a:off x="4345325" y="1764178"/>
            <a:ext cx="3501350" cy="2070259"/>
          </a:xfrm>
          <a:prstGeom prst="roundRect">
            <a:avLst>
              <a:gd name="adj" fmla="val 3964"/>
            </a:avLst>
          </a:prstGeom>
          <a:solidFill>
            <a:srgbClr val="000018">
              <a:alpha val="95000"/>
            </a:srgbClr>
          </a:solidFill>
          <a:ln w="22860">
            <a:solidFill>
              <a:srgbClr val="313E80"/>
            </a:solidFill>
            <a:prstDash val="solid"/>
          </a:ln>
        </p:spPr>
      </p:sp>
      <p:sp>
        <p:nvSpPr>
          <p:cNvPr id="11" name="Shape 8">
            <a:extLst>
              <a:ext uri="{FF2B5EF4-FFF2-40B4-BE49-F238E27FC236}">
                <a16:creationId xmlns:a16="http://schemas.microsoft.com/office/drawing/2014/main" id="{43196960-D582-6D49-2571-6D6243C541E2}"/>
              </a:ext>
            </a:extLst>
          </p:cNvPr>
          <p:cNvSpPr/>
          <p:nvPr/>
        </p:nvSpPr>
        <p:spPr>
          <a:xfrm>
            <a:off x="4368184" y="1787038"/>
            <a:ext cx="3464041" cy="586145"/>
          </a:xfrm>
          <a:prstGeom prst="roundRect">
            <a:avLst>
              <a:gd name="adj" fmla="val 9322"/>
            </a:avLst>
          </a:prstGeom>
          <a:solidFill>
            <a:srgbClr val="182567"/>
          </a:solidFill>
          <a:ln/>
        </p:spPr>
      </p:sp>
      <p:pic>
        <p:nvPicPr>
          <p:cNvPr id="12" name="Image 1" descr="preencoded.png">
            <a:extLst>
              <a:ext uri="{FF2B5EF4-FFF2-40B4-BE49-F238E27FC236}">
                <a16:creationId xmlns:a16="http://schemas.microsoft.com/office/drawing/2014/main" id="{7DF0DDD1-64A4-DBBB-EEF1-85FCF245D60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44145" y="1929794"/>
            <a:ext cx="239111" cy="293013"/>
          </a:xfrm>
          <a:prstGeom prst="rect">
            <a:avLst/>
          </a:prstGeom>
        </p:spPr>
      </p:pic>
      <p:sp>
        <p:nvSpPr>
          <p:cNvPr id="13" name="Text 9">
            <a:extLst>
              <a:ext uri="{FF2B5EF4-FFF2-40B4-BE49-F238E27FC236}">
                <a16:creationId xmlns:a16="http://schemas.microsoft.com/office/drawing/2014/main" id="{B152ADAD-750A-7215-FFDE-6D2DCCCFD735}"/>
              </a:ext>
            </a:extLst>
          </p:cNvPr>
          <p:cNvSpPr/>
          <p:nvPr/>
        </p:nvSpPr>
        <p:spPr>
          <a:xfrm>
            <a:off x="4563565" y="2568564"/>
            <a:ext cx="1993235" cy="305395"/>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Operations Manager</a:t>
            </a:r>
            <a:endParaRPr lang="en-US" sz="1900" dirty="0">
              <a:latin typeface="Times New Roman" panose="02020603050405020304" pitchFamily="18" charset="0"/>
              <a:cs typeface="Times New Roman" panose="02020603050405020304" pitchFamily="18" charset="0"/>
            </a:endParaRPr>
          </a:p>
        </p:txBody>
      </p:sp>
      <p:sp>
        <p:nvSpPr>
          <p:cNvPr id="14" name="Text 10">
            <a:extLst>
              <a:ext uri="{FF2B5EF4-FFF2-40B4-BE49-F238E27FC236}">
                <a16:creationId xmlns:a16="http://schemas.microsoft.com/office/drawing/2014/main" id="{2BCAD462-424F-CB71-1588-DABFD2BD565D}"/>
              </a:ext>
            </a:extLst>
          </p:cNvPr>
          <p:cNvSpPr/>
          <p:nvPr/>
        </p:nvSpPr>
        <p:spPr>
          <a:xfrm>
            <a:off x="4563565" y="2991117"/>
            <a:ext cx="3145162" cy="625078"/>
          </a:xfrm>
          <a:prstGeom prst="rect">
            <a:avLst/>
          </a:prstGeom>
          <a:noFill/>
          <a:ln/>
        </p:spPr>
        <p:txBody>
          <a:bodyPr wrap="squar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Production oversight, process optimisation, supply chain coordination</a:t>
            </a:r>
            <a:endParaRPr lang="en-US" sz="1500" dirty="0">
              <a:latin typeface="Times New Roman" panose="02020603050405020304" pitchFamily="18" charset="0"/>
              <a:cs typeface="Times New Roman" panose="02020603050405020304" pitchFamily="18" charset="0"/>
            </a:endParaRPr>
          </a:p>
        </p:txBody>
      </p:sp>
      <p:sp>
        <p:nvSpPr>
          <p:cNvPr id="15" name="Shape 11">
            <a:extLst>
              <a:ext uri="{FF2B5EF4-FFF2-40B4-BE49-F238E27FC236}">
                <a16:creationId xmlns:a16="http://schemas.microsoft.com/office/drawing/2014/main" id="{CBE9A0C0-4448-FE1E-EECE-8EBCFE3F7243}"/>
              </a:ext>
            </a:extLst>
          </p:cNvPr>
          <p:cNvSpPr/>
          <p:nvPr/>
        </p:nvSpPr>
        <p:spPr>
          <a:xfrm>
            <a:off x="8304710" y="1787038"/>
            <a:ext cx="3501350" cy="2070259"/>
          </a:xfrm>
          <a:prstGeom prst="roundRect">
            <a:avLst>
              <a:gd name="adj" fmla="val 3964"/>
            </a:avLst>
          </a:prstGeom>
          <a:solidFill>
            <a:srgbClr val="000018">
              <a:alpha val="95000"/>
            </a:srgbClr>
          </a:solidFill>
          <a:ln w="22860">
            <a:solidFill>
              <a:srgbClr val="313E80"/>
            </a:solidFill>
            <a:prstDash val="solid"/>
          </a:ln>
        </p:spPr>
      </p:sp>
      <p:sp>
        <p:nvSpPr>
          <p:cNvPr id="16" name="Shape 12">
            <a:extLst>
              <a:ext uri="{FF2B5EF4-FFF2-40B4-BE49-F238E27FC236}">
                <a16:creationId xmlns:a16="http://schemas.microsoft.com/office/drawing/2014/main" id="{CBF4E188-4116-2343-6AF5-E4941CEFCDF4}"/>
              </a:ext>
            </a:extLst>
          </p:cNvPr>
          <p:cNvSpPr/>
          <p:nvPr/>
        </p:nvSpPr>
        <p:spPr>
          <a:xfrm>
            <a:off x="8327569" y="1809898"/>
            <a:ext cx="3464041" cy="586145"/>
          </a:xfrm>
          <a:prstGeom prst="roundRect">
            <a:avLst>
              <a:gd name="adj" fmla="val 9322"/>
            </a:avLst>
          </a:prstGeom>
          <a:solidFill>
            <a:srgbClr val="182567"/>
          </a:solidFill>
          <a:ln/>
        </p:spPr>
      </p:sp>
      <p:pic>
        <p:nvPicPr>
          <p:cNvPr id="17" name="Image 2" descr="preencoded.png">
            <a:extLst>
              <a:ext uri="{FF2B5EF4-FFF2-40B4-BE49-F238E27FC236}">
                <a16:creationId xmlns:a16="http://schemas.microsoft.com/office/drawing/2014/main" id="{F3C1E2EB-013A-9DA5-5AE0-6DC349F4C9A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03530" y="1952654"/>
            <a:ext cx="239111" cy="293013"/>
          </a:xfrm>
          <a:prstGeom prst="rect">
            <a:avLst/>
          </a:prstGeom>
        </p:spPr>
      </p:pic>
      <p:sp>
        <p:nvSpPr>
          <p:cNvPr id="18" name="Text 13">
            <a:extLst>
              <a:ext uri="{FF2B5EF4-FFF2-40B4-BE49-F238E27FC236}">
                <a16:creationId xmlns:a16="http://schemas.microsoft.com/office/drawing/2014/main" id="{6A550AE9-D62B-0519-3AE4-4C51A7D6AE88}"/>
              </a:ext>
            </a:extLst>
          </p:cNvPr>
          <p:cNvSpPr/>
          <p:nvPr/>
        </p:nvSpPr>
        <p:spPr>
          <a:xfrm>
            <a:off x="8522950" y="2591424"/>
            <a:ext cx="1993235" cy="305395"/>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Engineering Manager</a:t>
            </a:r>
            <a:endParaRPr lang="en-US" sz="1900" dirty="0">
              <a:latin typeface="Times New Roman" panose="02020603050405020304" pitchFamily="18" charset="0"/>
              <a:cs typeface="Times New Roman" panose="02020603050405020304" pitchFamily="18" charset="0"/>
            </a:endParaRPr>
          </a:p>
        </p:txBody>
      </p:sp>
      <p:sp>
        <p:nvSpPr>
          <p:cNvPr id="19" name="Text 14">
            <a:extLst>
              <a:ext uri="{FF2B5EF4-FFF2-40B4-BE49-F238E27FC236}">
                <a16:creationId xmlns:a16="http://schemas.microsoft.com/office/drawing/2014/main" id="{8012E553-6631-1AB7-08C7-3FA72D805B94}"/>
              </a:ext>
            </a:extLst>
          </p:cNvPr>
          <p:cNvSpPr/>
          <p:nvPr/>
        </p:nvSpPr>
        <p:spPr>
          <a:xfrm>
            <a:off x="8522950" y="3013977"/>
            <a:ext cx="3145162" cy="625078"/>
          </a:xfrm>
          <a:prstGeom prst="rect">
            <a:avLst/>
          </a:prstGeom>
          <a:noFill/>
          <a:ln/>
        </p:spPr>
        <p:txBody>
          <a:bodyPr wrap="squar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Technical design leadership, R&amp;D direction, compliance management</a:t>
            </a:r>
            <a:endParaRPr lang="en-US" sz="1500" dirty="0">
              <a:latin typeface="Times New Roman" panose="02020603050405020304" pitchFamily="18" charset="0"/>
              <a:cs typeface="Times New Roman" panose="02020603050405020304" pitchFamily="18" charset="0"/>
            </a:endParaRPr>
          </a:p>
        </p:txBody>
      </p:sp>
      <p:pic>
        <p:nvPicPr>
          <p:cNvPr id="20" name="Image 3" descr="preencoded.png">
            <a:extLst>
              <a:ext uri="{FF2B5EF4-FFF2-40B4-BE49-F238E27FC236}">
                <a16:creationId xmlns:a16="http://schemas.microsoft.com/office/drawing/2014/main" id="{B249D635-BD90-7A0E-A062-3FD70C8EECB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0205" y="3951595"/>
            <a:ext cx="159440" cy="195382"/>
          </a:xfrm>
          <a:prstGeom prst="rect">
            <a:avLst/>
          </a:prstGeom>
        </p:spPr>
      </p:pic>
      <p:sp>
        <p:nvSpPr>
          <p:cNvPr id="21" name="Shape 15">
            <a:extLst>
              <a:ext uri="{FF2B5EF4-FFF2-40B4-BE49-F238E27FC236}">
                <a16:creationId xmlns:a16="http://schemas.microsoft.com/office/drawing/2014/main" id="{35DDC28C-86F9-5C41-8988-0BCB21C676CC}"/>
              </a:ext>
            </a:extLst>
          </p:cNvPr>
          <p:cNvSpPr/>
          <p:nvPr/>
        </p:nvSpPr>
        <p:spPr>
          <a:xfrm>
            <a:off x="390205" y="4236393"/>
            <a:ext cx="3501253" cy="22860"/>
          </a:xfrm>
          <a:prstGeom prst="rect">
            <a:avLst/>
          </a:prstGeom>
          <a:solidFill>
            <a:srgbClr val="5A6ED8"/>
          </a:solidFill>
          <a:ln/>
        </p:spPr>
      </p:sp>
      <p:sp>
        <p:nvSpPr>
          <p:cNvPr id="22" name="Text 16">
            <a:extLst>
              <a:ext uri="{FF2B5EF4-FFF2-40B4-BE49-F238E27FC236}">
                <a16:creationId xmlns:a16="http://schemas.microsoft.com/office/drawing/2014/main" id="{DA6BADB4-5AA8-0BD6-5136-B56133FFD7F9}"/>
              </a:ext>
            </a:extLst>
          </p:cNvPr>
          <p:cNvSpPr/>
          <p:nvPr/>
        </p:nvSpPr>
        <p:spPr>
          <a:xfrm>
            <a:off x="390205" y="4379744"/>
            <a:ext cx="2423653" cy="305395"/>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Manufacturing Technicians</a:t>
            </a:r>
            <a:endParaRPr lang="en-US" sz="1900" dirty="0">
              <a:latin typeface="Times New Roman" panose="02020603050405020304" pitchFamily="18" charset="0"/>
              <a:cs typeface="Times New Roman" panose="02020603050405020304" pitchFamily="18" charset="0"/>
            </a:endParaRPr>
          </a:p>
        </p:txBody>
      </p:sp>
      <p:sp>
        <p:nvSpPr>
          <p:cNvPr id="23" name="Text 17">
            <a:extLst>
              <a:ext uri="{FF2B5EF4-FFF2-40B4-BE49-F238E27FC236}">
                <a16:creationId xmlns:a16="http://schemas.microsoft.com/office/drawing/2014/main" id="{BB851A22-3CC8-FFDA-D2AC-ED23A743AC5C}"/>
              </a:ext>
            </a:extLst>
          </p:cNvPr>
          <p:cNvSpPr/>
          <p:nvPr/>
        </p:nvSpPr>
        <p:spPr>
          <a:xfrm>
            <a:off x="390205" y="4802297"/>
            <a:ext cx="3501253" cy="312539"/>
          </a:xfrm>
          <a:prstGeom prst="rect">
            <a:avLst/>
          </a:prstGeom>
          <a:noFill/>
          <a:ln/>
        </p:spPr>
        <p:txBody>
          <a:bodyPr wrap="non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Precision assembly and fabrication</a:t>
            </a:r>
            <a:endParaRPr lang="en-US" sz="1500" dirty="0">
              <a:latin typeface="Times New Roman" panose="02020603050405020304" pitchFamily="18" charset="0"/>
              <a:cs typeface="Times New Roman" panose="02020603050405020304" pitchFamily="18" charset="0"/>
            </a:endParaRPr>
          </a:p>
        </p:txBody>
      </p:sp>
      <p:pic>
        <p:nvPicPr>
          <p:cNvPr id="24" name="Image 4" descr="preencoded.png">
            <a:extLst>
              <a:ext uri="{FF2B5EF4-FFF2-40B4-BE49-F238E27FC236}">
                <a16:creationId xmlns:a16="http://schemas.microsoft.com/office/drawing/2014/main" id="{4D48B633-06C2-48F5-678D-4617D61721F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410237" y="3976866"/>
            <a:ext cx="159440" cy="195382"/>
          </a:xfrm>
          <a:prstGeom prst="rect">
            <a:avLst/>
          </a:prstGeom>
        </p:spPr>
      </p:pic>
      <p:sp>
        <p:nvSpPr>
          <p:cNvPr id="25" name="Shape 18">
            <a:extLst>
              <a:ext uri="{FF2B5EF4-FFF2-40B4-BE49-F238E27FC236}">
                <a16:creationId xmlns:a16="http://schemas.microsoft.com/office/drawing/2014/main" id="{36449984-E80D-767F-F723-764AE4AB944D}"/>
              </a:ext>
            </a:extLst>
          </p:cNvPr>
          <p:cNvSpPr/>
          <p:nvPr/>
        </p:nvSpPr>
        <p:spPr>
          <a:xfrm>
            <a:off x="4340239" y="4261664"/>
            <a:ext cx="3501350" cy="22860"/>
          </a:xfrm>
          <a:prstGeom prst="rect">
            <a:avLst/>
          </a:prstGeom>
          <a:solidFill>
            <a:srgbClr val="5A6ED8"/>
          </a:solidFill>
          <a:ln/>
        </p:spPr>
      </p:sp>
      <p:sp>
        <p:nvSpPr>
          <p:cNvPr id="26" name="Text 19">
            <a:extLst>
              <a:ext uri="{FF2B5EF4-FFF2-40B4-BE49-F238E27FC236}">
                <a16:creationId xmlns:a16="http://schemas.microsoft.com/office/drawing/2014/main" id="{7ADA02B3-96FC-4DF9-9F8B-6534703C875F}"/>
              </a:ext>
            </a:extLst>
          </p:cNvPr>
          <p:cNvSpPr/>
          <p:nvPr/>
        </p:nvSpPr>
        <p:spPr>
          <a:xfrm>
            <a:off x="4340239" y="4405015"/>
            <a:ext cx="2274318" cy="305395"/>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Quality Assurance Officer</a:t>
            </a:r>
            <a:endParaRPr lang="en-US" sz="1900" dirty="0">
              <a:latin typeface="Times New Roman" panose="02020603050405020304" pitchFamily="18" charset="0"/>
              <a:cs typeface="Times New Roman" panose="02020603050405020304" pitchFamily="18" charset="0"/>
            </a:endParaRPr>
          </a:p>
        </p:txBody>
      </p:sp>
      <p:sp>
        <p:nvSpPr>
          <p:cNvPr id="27" name="Text 20">
            <a:extLst>
              <a:ext uri="{FF2B5EF4-FFF2-40B4-BE49-F238E27FC236}">
                <a16:creationId xmlns:a16="http://schemas.microsoft.com/office/drawing/2014/main" id="{D568DBAB-EA51-4AC6-B2D6-2E8480AB7C61}"/>
              </a:ext>
            </a:extLst>
          </p:cNvPr>
          <p:cNvSpPr/>
          <p:nvPr/>
        </p:nvSpPr>
        <p:spPr>
          <a:xfrm>
            <a:off x="4340239" y="4827568"/>
            <a:ext cx="3501350" cy="312539"/>
          </a:xfrm>
          <a:prstGeom prst="rect">
            <a:avLst/>
          </a:prstGeom>
          <a:noFill/>
          <a:ln/>
        </p:spPr>
        <p:txBody>
          <a:bodyPr wrap="non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Standards enforcement and testing</a:t>
            </a:r>
            <a:endParaRPr lang="en-US" sz="1500" dirty="0">
              <a:latin typeface="Times New Roman" panose="02020603050405020304" pitchFamily="18" charset="0"/>
              <a:cs typeface="Times New Roman" panose="02020603050405020304" pitchFamily="18" charset="0"/>
            </a:endParaRPr>
          </a:p>
        </p:txBody>
      </p:sp>
      <p:pic>
        <p:nvPicPr>
          <p:cNvPr id="28" name="Image 5" descr="preencoded.png">
            <a:extLst>
              <a:ext uri="{FF2B5EF4-FFF2-40B4-BE49-F238E27FC236}">
                <a16:creationId xmlns:a16="http://schemas.microsoft.com/office/drawing/2014/main" id="{B6C5B5A4-D2AB-AC1E-74ED-0F6E6BC9579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360258" y="4048591"/>
            <a:ext cx="159440" cy="195382"/>
          </a:xfrm>
          <a:prstGeom prst="rect">
            <a:avLst/>
          </a:prstGeom>
        </p:spPr>
      </p:pic>
      <p:sp>
        <p:nvSpPr>
          <p:cNvPr id="29" name="Shape 21">
            <a:extLst>
              <a:ext uri="{FF2B5EF4-FFF2-40B4-BE49-F238E27FC236}">
                <a16:creationId xmlns:a16="http://schemas.microsoft.com/office/drawing/2014/main" id="{F9F405B5-D51B-90B2-2194-EC477341E4CD}"/>
              </a:ext>
            </a:extLst>
          </p:cNvPr>
          <p:cNvSpPr/>
          <p:nvPr/>
        </p:nvSpPr>
        <p:spPr>
          <a:xfrm>
            <a:off x="8290260" y="4333389"/>
            <a:ext cx="3501350" cy="22860"/>
          </a:xfrm>
          <a:prstGeom prst="rect">
            <a:avLst/>
          </a:prstGeom>
          <a:solidFill>
            <a:srgbClr val="5A6ED8"/>
          </a:solidFill>
          <a:ln/>
        </p:spPr>
      </p:sp>
      <p:sp>
        <p:nvSpPr>
          <p:cNvPr id="30" name="Text 22">
            <a:extLst>
              <a:ext uri="{FF2B5EF4-FFF2-40B4-BE49-F238E27FC236}">
                <a16:creationId xmlns:a16="http://schemas.microsoft.com/office/drawing/2014/main" id="{40189037-E865-2E89-50CF-F24971C7AB31}"/>
              </a:ext>
            </a:extLst>
          </p:cNvPr>
          <p:cNvSpPr/>
          <p:nvPr/>
        </p:nvSpPr>
        <p:spPr>
          <a:xfrm>
            <a:off x="8290259" y="4476740"/>
            <a:ext cx="2875447" cy="305395"/>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Business Development Manager</a:t>
            </a:r>
            <a:endParaRPr lang="en-US" sz="1900" dirty="0">
              <a:latin typeface="Times New Roman" panose="02020603050405020304" pitchFamily="18" charset="0"/>
              <a:cs typeface="Times New Roman" panose="02020603050405020304" pitchFamily="18" charset="0"/>
            </a:endParaRPr>
          </a:p>
        </p:txBody>
      </p:sp>
      <p:sp>
        <p:nvSpPr>
          <p:cNvPr id="31" name="Text 23">
            <a:extLst>
              <a:ext uri="{FF2B5EF4-FFF2-40B4-BE49-F238E27FC236}">
                <a16:creationId xmlns:a16="http://schemas.microsoft.com/office/drawing/2014/main" id="{6E0AE06F-C8CC-E2DD-B9AD-B0593E88DE6F}"/>
              </a:ext>
            </a:extLst>
          </p:cNvPr>
          <p:cNvSpPr/>
          <p:nvPr/>
        </p:nvSpPr>
        <p:spPr>
          <a:xfrm>
            <a:off x="8290260" y="4899293"/>
            <a:ext cx="3501350" cy="312539"/>
          </a:xfrm>
          <a:prstGeom prst="rect">
            <a:avLst/>
          </a:prstGeom>
          <a:noFill/>
          <a:ln/>
        </p:spPr>
        <p:txBody>
          <a:bodyPr wrap="non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Client acquisition and market expansion</a:t>
            </a:r>
            <a:endParaRPr lang="en-US" sz="1500" dirty="0">
              <a:latin typeface="Times New Roman" panose="02020603050405020304" pitchFamily="18" charset="0"/>
              <a:cs typeface="Times New Roman" panose="02020603050405020304" pitchFamily="18" charset="0"/>
            </a:endParaRPr>
          </a:p>
        </p:txBody>
      </p:sp>
      <p:pic>
        <p:nvPicPr>
          <p:cNvPr id="32" name="Image 6" descr="preencoded.png">
            <a:extLst>
              <a:ext uri="{FF2B5EF4-FFF2-40B4-BE49-F238E27FC236}">
                <a16:creationId xmlns:a16="http://schemas.microsoft.com/office/drawing/2014/main" id="{39847D0A-D5C0-9A84-370F-DA7B9B620DFB}"/>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385940" y="5375195"/>
            <a:ext cx="159440" cy="195382"/>
          </a:xfrm>
          <a:prstGeom prst="rect">
            <a:avLst/>
          </a:prstGeom>
        </p:spPr>
      </p:pic>
      <p:sp>
        <p:nvSpPr>
          <p:cNvPr id="33" name="Shape 24">
            <a:extLst>
              <a:ext uri="{FF2B5EF4-FFF2-40B4-BE49-F238E27FC236}">
                <a16:creationId xmlns:a16="http://schemas.microsoft.com/office/drawing/2014/main" id="{7415A116-0BBD-D4A0-5288-F08AC9FA00C1}"/>
              </a:ext>
            </a:extLst>
          </p:cNvPr>
          <p:cNvSpPr/>
          <p:nvPr/>
        </p:nvSpPr>
        <p:spPr>
          <a:xfrm>
            <a:off x="385941" y="5659993"/>
            <a:ext cx="5331648" cy="22860"/>
          </a:xfrm>
          <a:prstGeom prst="rect">
            <a:avLst/>
          </a:prstGeom>
          <a:solidFill>
            <a:srgbClr val="5A6ED8"/>
          </a:solidFill>
          <a:ln/>
        </p:spPr>
      </p:sp>
      <p:sp>
        <p:nvSpPr>
          <p:cNvPr id="34" name="Text 25">
            <a:extLst>
              <a:ext uri="{FF2B5EF4-FFF2-40B4-BE49-F238E27FC236}">
                <a16:creationId xmlns:a16="http://schemas.microsoft.com/office/drawing/2014/main" id="{AEA82702-0204-B20C-7278-0E566E7B2AE3}"/>
              </a:ext>
            </a:extLst>
          </p:cNvPr>
          <p:cNvSpPr/>
          <p:nvPr/>
        </p:nvSpPr>
        <p:spPr>
          <a:xfrm>
            <a:off x="385940" y="5803344"/>
            <a:ext cx="1993235" cy="305395"/>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Marketing Specialist</a:t>
            </a:r>
            <a:endParaRPr lang="en-US" sz="1900" dirty="0">
              <a:latin typeface="Times New Roman" panose="02020603050405020304" pitchFamily="18" charset="0"/>
              <a:cs typeface="Times New Roman" panose="02020603050405020304" pitchFamily="18" charset="0"/>
            </a:endParaRPr>
          </a:p>
        </p:txBody>
      </p:sp>
      <p:sp>
        <p:nvSpPr>
          <p:cNvPr id="35" name="Text 26">
            <a:extLst>
              <a:ext uri="{FF2B5EF4-FFF2-40B4-BE49-F238E27FC236}">
                <a16:creationId xmlns:a16="http://schemas.microsoft.com/office/drawing/2014/main" id="{3F4A3871-E328-0E32-D8F6-0937A0E2BA63}"/>
              </a:ext>
            </a:extLst>
          </p:cNvPr>
          <p:cNvSpPr/>
          <p:nvPr/>
        </p:nvSpPr>
        <p:spPr>
          <a:xfrm>
            <a:off x="385941" y="6225897"/>
            <a:ext cx="5331648" cy="312539"/>
          </a:xfrm>
          <a:prstGeom prst="rect">
            <a:avLst/>
          </a:prstGeom>
          <a:noFill/>
          <a:ln/>
        </p:spPr>
        <p:txBody>
          <a:bodyPr wrap="non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Brand positioning and communications</a:t>
            </a:r>
            <a:endParaRPr lang="en-US" sz="1500" dirty="0">
              <a:latin typeface="Times New Roman" panose="02020603050405020304" pitchFamily="18" charset="0"/>
              <a:cs typeface="Times New Roman" panose="02020603050405020304" pitchFamily="18" charset="0"/>
            </a:endParaRPr>
          </a:p>
        </p:txBody>
      </p:sp>
      <p:pic>
        <p:nvPicPr>
          <p:cNvPr id="36" name="Image 7" descr="preencoded.png">
            <a:extLst>
              <a:ext uri="{FF2B5EF4-FFF2-40B4-BE49-F238E27FC236}">
                <a16:creationId xmlns:a16="http://schemas.microsoft.com/office/drawing/2014/main" id="{02DF0C4D-FBD3-276D-956E-1C5A8FB32307}"/>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6578991" y="5400466"/>
            <a:ext cx="159440" cy="195382"/>
          </a:xfrm>
          <a:prstGeom prst="rect">
            <a:avLst/>
          </a:prstGeom>
        </p:spPr>
      </p:pic>
      <p:sp>
        <p:nvSpPr>
          <p:cNvPr id="37" name="Shape 27">
            <a:extLst>
              <a:ext uri="{FF2B5EF4-FFF2-40B4-BE49-F238E27FC236}">
                <a16:creationId xmlns:a16="http://schemas.microsoft.com/office/drawing/2014/main" id="{AEFFA81A-32E7-57C2-E090-DCAE86E0F59F}"/>
              </a:ext>
            </a:extLst>
          </p:cNvPr>
          <p:cNvSpPr/>
          <p:nvPr/>
        </p:nvSpPr>
        <p:spPr>
          <a:xfrm>
            <a:off x="6578991" y="5685264"/>
            <a:ext cx="5331745" cy="22860"/>
          </a:xfrm>
          <a:prstGeom prst="rect">
            <a:avLst/>
          </a:prstGeom>
          <a:solidFill>
            <a:srgbClr val="5A6ED8"/>
          </a:solidFill>
          <a:ln/>
        </p:spPr>
      </p:sp>
      <p:sp>
        <p:nvSpPr>
          <p:cNvPr id="38" name="Text 28">
            <a:extLst>
              <a:ext uri="{FF2B5EF4-FFF2-40B4-BE49-F238E27FC236}">
                <a16:creationId xmlns:a16="http://schemas.microsoft.com/office/drawing/2014/main" id="{0EDC4D48-D80B-CDF1-CF6A-3D2122F04D7E}"/>
              </a:ext>
            </a:extLst>
          </p:cNvPr>
          <p:cNvSpPr/>
          <p:nvPr/>
        </p:nvSpPr>
        <p:spPr>
          <a:xfrm>
            <a:off x="6578991" y="5828615"/>
            <a:ext cx="2901874" cy="305395"/>
          </a:xfrm>
          <a:prstGeom prst="rect">
            <a:avLst/>
          </a:prstGeom>
          <a:noFill/>
          <a:ln/>
        </p:spPr>
        <p:txBody>
          <a:bodyPr wrap="none" lIns="0" tIns="0" rIns="0" bIns="0" rtlCol="0" anchor="t"/>
          <a:lstStyle/>
          <a:p>
            <a:pPr marL="0" indent="0" algn="l">
              <a:lnSpc>
                <a:spcPts val="2400"/>
              </a:lnSpc>
              <a:buNone/>
            </a:pPr>
            <a:r>
              <a:rPr lang="en-US" sz="1900" dirty="0">
                <a:solidFill>
                  <a:srgbClr val="CFD0D8"/>
                </a:solidFill>
                <a:latin typeface="Times New Roman" panose="02020603050405020304" pitchFamily="18" charset="0"/>
                <a:ea typeface="Roboto Medium" pitchFamily="34" charset="-122"/>
                <a:cs typeface="Times New Roman" panose="02020603050405020304" pitchFamily="18" charset="0"/>
              </a:rPr>
              <a:t>Finance &amp; Administration Officer</a:t>
            </a:r>
            <a:endParaRPr lang="en-US" sz="1900" dirty="0">
              <a:latin typeface="Times New Roman" panose="02020603050405020304" pitchFamily="18" charset="0"/>
              <a:cs typeface="Times New Roman" panose="02020603050405020304" pitchFamily="18" charset="0"/>
            </a:endParaRPr>
          </a:p>
        </p:txBody>
      </p:sp>
      <p:sp>
        <p:nvSpPr>
          <p:cNvPr id="39" name="Text 29">
            <a:extLst>
              <a:ext uri="{FF2B5EF4-FFF2-40B4-BE49-F238E27FC236}">
                <a16:creationId xmlns:a16="http://schemas.microsoft.com/office/drawing/2014/main" id="{35E46A75-E9CB-20E2-314A-65599485555E}"/>
              </a:ext>
            </a:extLst>
          </p:cNvPr>
          <p:cNvSpPr/>
          <p:nvPr/>
        </p:nvSpPr>
        <p:spPr>
          <a:xfrm>
            <a:off x="6578991" y="6251168"/>
            <a:ext cx="5331745" cy="312539"/>
          </a:xfrm>
          <a:prstGeom prst="rect">
            <a:avLst/>
          </a:prstGeom>
          <a:noFill/>
          <a:ln/>
        </p:spPr>
        <p:txBody>
          <a:bodyPr wrap="none" lIns="0" tIns="0" rIns="0" bIns="0" rtlCol="0" anchor="t"/>
          <a:lstStyle/>
          <a:p>
            <a:pPr marL="0" indent="0" algn="l">
              <a:lnSpc>
                <a:spcPts val="2450"/>
              </a:lnSpc>
              <a:buNone/>
            </a:pPr>
            <a:r>
              <a:rPr lang="en-US" sz="1500" dirty="0">
                <a:solidFill>
                  <a:srgbClr val="CFD0D8"/>
                </a:solidFill>
                <a:latin typeface="Times New Roman" panose="02020603050405020304" pitchFamily="18" charset="0"/>
                <a:ea typeface="Roboto" pitchFamily="34" charset="-122"/>
                <a:cs typeface="Times New Roman" panose="02020603050405020304" pitchFamily="18" charset="0"/>
              </a:rPr>
              <a:t>Financial control and administrative operations</a:t>
            </a:r>
            <a:endParaRPr lang="en-US"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4011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0AA501F0-F1B4-21F5-BD70-D3BB9BC73291}"/>
              </a:ext>
            </a:extLst>
          </p:cNvPr>
          <p:cNvSpPr/>
          <p:nvPr/>
        </p:nvSpPr>
        <p:spPr>
          <a:xfrm>
            <a:off x="396835" y="311825"/>
            <a:ext cx="5420558" cy="354330"/>
          </a:xfrm>
          <a:prstGeom prst="rect">
            <a:avLst/>
          </a:prstGeom>
          <a:noFill/>
          <a:ln/>
        </p:spPr>
        <p:txBody>
          <a:bodyPr wrap="none" lIns="0" tIns="0" rIns="0" bIns="0" rtlCol="0" anchor="t"/>
          <a:lstStyle/>
          <a:p>
            <a:pPr marL="0" indent="0" algn="l">
              <a:lnSpc>
                <a:spcPts val="2750"/>
              </a:lnSpc>
              <a:buNone/>
            </a:pPr>
            <a:r>
              <a:rPr lang="en-US" sz="2000" b="1" dirty="0">
                <a:solidFill>
                  <a:srgbClr val="FFFFFF"/>
                </a:solidFill>
                <a:latin typeface="Times New Roman" panose="02020603050405020304" pitchFamily="18" charset="0"/>
                <a:ea typeface="Roboto Medium" pitchFamily="34" charset="-122"/>
                <a:cs typeface="Times New Roman" panose="02020603050405020304" pitchFamily="18" charset="0"/>
              </a:rPr>
              <a:t>FUNDING REQUIREMENTS &amp; VALUE PROPOSITION</a:t>
            </a:r>
            <a:endParaRPr lang="en-US" sz="2000" b="1" dirty="0">
              <a:latin typeface="Times New Roman" panose="02020603050405020304" pitchFamily="18" charset="0"/>
              <a:cs typeface="Times New Roman" panose="02020603050405020304" pitchFamily="18" charset="0"/>
            </a:endParaRPr>
          </a:p>
        </p:txBody>
      </p:sp>
      <p:sp>
        <p:nvSpPr>
          <p:cNvPr id="3" name="Text 1">
            <a:extLst>
              <a:ext uri="{FF2B5EF4-FFF2-40B4-BE49-F238E27FC236}">
                <a16:creationId xmlns:a16="http://schemas.microsoft.com/office/drawing/2014/main" id="{AEAB9FF4-04E2-4B5A-7AF6-E3C50411D1B5}"/>
              </a:ext>
            </a:extLst>
          </p:cNvPr>
          <p:cNvSpPr/>
          <p:nvPr/>
        </p:nvSpPr>
        <p:spPr>
          <a:xfrm>
            <a:off x="396835" y="836176"/>
            <a:ext cx="2159794" cy="212646"/>
          </a:xfrm>
          <a:prstGeom prst="rect">
            <a:avLst/>
          </a:prstGeom>
          <a:noFill/>
          <a:ln/>
        </p:spPr>
        <p:txBody>
          <a:bodyPr wrap="none" lIns="0" tIns="0" rIns="0" bIns="0" rtlCol="0" anchor="t"/>
          <a:lstStyle/>
          <a:p>
            <a:pPr marL="0" indent="0" algn="l">
              <a:lnSpc>
                <a:spcPts val="1650"/>
              </a:lnSpc>
              <a:buNone/>
            </a:pPr>
            <a:r>
              <a:rPr lang="en-US" sz="1300" b="1" dirty="0">
                <a:solidFill>
                  <a:srgbClr val="FFFFFF"/>
                </a:solidFill>
                <a:latin typeface="Times New Roman" panose="02020603050405020304" pitchFamily="18" charset="0"/>
                <a:ea typeface="Roboto Medium" pitchFamily="34" charset="-122"/>
                <a:cs typeface="Times New Roman" panose="02020603050405020304" pitchFamily="18" charset="0"/>
              </a:rPr>
              <a:t>Capital Investment Priorities</a:t>
            </a:r>
            <a:endParaRPr lang="en-US" sz="1300" b="1" dirty="0">
              <a:latin typeface="Times New Roman" panose="02020603050405020304" pitchFamily="18" charset="0"/>
              <a:cs typeface="Times New Roman" panose="02020603050405020304" pitchFamily="18" charset="0"/>
            </a:endParaRPr>
          </a:p>
        </p:txBody>
      </p:sp>
      <p:sp>
        <p:nvSpPr>
          <p:cNvPr id="4" name="Shape 2">
            <a:extLst>
              <a:ext uri="{FF2B5EF4-FFF2-40B4-BE49-F238E27FC236}">
                <a16:creationId xmlns:a16="http://schemas.microsoft.com/office/drawing/2014/main" id="{FD89BA37-15B3-8D5C-99E9-4CA9D49BC00A}"/>
              </a:ext>
            </a:extLst>
          </p:cNvPr>
          <p:cNvSpPr/>
          <p:nvPr/>
        </p:nvSpPr>
        <p:spPr>
          <a:xfrm>
            <a:off x="396835" y="1176338"/>
            <a:ext cx="5699165" cy="713899"/>
          </a:xfrm>
          <a:prstGeom prst="roundRect">
            <a:avLst>
              <a:gd name="adj" fmla="val 6672"/>
            </a:avLst>
          </a:prstGeom>
          <a:solidFill>
            <a:srgbClr val="182567"/>
          </a:solidFill>
          <a:ln w="7620">
            <a:solidFill>
              <a:srgbClr val="313E80"/>
            </a:solidFill>
            <a:prstDash val="solid"/>
          </a:ln>
        </p:spPr>
      </p:sp>
      <p:sp>
        <p:nvSpPr>
          <p:cNvPr id="5" name="Text 3">
            <a:extLst>
              <a:ext uri="{FF2B5EF4-FFF2-40B4-BE49-F238E27FC236}">
                <a16:creationId xmlns:a16="http://schemas.microsoft.com/office/drawing/2014/main" id="{E98E8B5B-2E22-CF8E-888F-1A8ACFA49846}"/>
              </a:ext>
            </a:extLst>
          </p:cNvPr>
          <p:cNvSpPr/>
          <p:nvPr/>
        </p:nvSpPr>
        <p:spPr>
          <a:xfrm>
            <a:off x="517803" y="1297306"/>
            <a:ext cx="1417558" cy="177165"/>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Production Equipment</a:t>
            </a:r>
            <a:endParaRPr lang="en-US" sz="1400" dirty="0">
              <a:latin typeface="Times New Roman" panose="02020603050405020304" pitchFamily="18" charset="0"/>
              <a:cs typeface="Times New Roman" panose="02020603050405020304" pitchFamily="18" charset="0"/>
            </a:endParaRPr>
          </a:p>
        </p:txBody>
      </p:sp>
      <p:sp>
        <p:nvSpPr>
          <p:cNvPr id="6" name="Text 4">
            <a:extLst>
              <a:ext uri="{FF2B5EF4-FFF2-40B4-BE49-F238E27FC236}">
                <a16:creationId xmlns:a16="http://schemas.microsoft.com/office/drawing/2014/main" id="{30E4AECD-08C4-33E1-940A-071702111C58}"/>
              </a:ext>
            </a:extLst>
          </p:cNvPr>
          <p:cNvSpPr/>
          <p:nvPr/>
        </p:nvSpPr>
        <p:spPr>
          <a:xfrm>
            <a:off x="517803" y="1587818"/>
            <a:ext cx="6538079" cy="181451"/>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CNC machinery, laser systems, lighting test benches</a:t>
            </a:r>
            <a:endParaRPr lang="en-US" sz="1000" dirty="0">
              <a:latin typeface="Times New Roman" panose="02020603050405020304" pitchFamily="18" charset="0"/>
              <a:cs typeface="Times New Roman" panose="02020603050405020304" pitchFamily="18" charset="0"/>
            </a:endParaRPr>
          </a:p>
        </p:txBody>
      </p:sp>
      <p:sp>
        <p:nvSpPr>
          <p:cNvPr id="7" name="Shape 5">
            <a:extLst>
              <a:ext uri="{FF2B5EF4-FFF2-40B4-BE49-F238E27FC236}">
                <a16:creationId xmlns:a16="http://schemas.microsoft.com/office/drawing/2014/main" id="{80B0973D-09CE-6412-8C14-FD7518A603C1}"/>
              </a:ext>
            </a:extLst>
          </p:cNvPr>
          <p:cNvSpPr/>
          <p:nvPr/>
        </p:nvSpPr>
        <p:spPr>
          <a:xfrm>
            <a:off x="396835" y="2003584"/>
            <a:ext cx="5699165" cy="713899"/>
          </a:xfrm>
          <a:prstGeom prst="roundRect">
            <a:avLst>
              <a:gd name="adj" fmla="val 6672"/>
            </a:avLst>
          </a:prstGeom>
          <a:solidFill>
            <a:srgbClr val="182567"/>
          </a:solidFill>
          <a:ln w="7620">
            <a:solidFill>
              <a:srgbClr val="313E80"/>
            </a:solidFill>
            <a:prstDash val="solid"/>
          </a:ln>
        </p:spPr>
      </p:sp>
      <p:sp>
        <p:nvSpPr>
          <p:cNvPr id="8" name="Text 6">
            <a:extLst>
              <a:ext uri="{FF2B5EF4-FFF2-40B4-BE49-F238E27FC236}">
                <a16:creationId xmlns:a16="http://schemas.microsoft.com/office/drawing/2014/main" id="{0ACD9EC8-054D-DECE-0F77-8FFC885220DA}"/>
              </a:ext>
            </a:extLst>
          </p:cNvPr>
          <p:cNvSpPr/>
          <p:nvPr/>
        </p:nvSpPr>
        <p:spPr>
          <a:xfrm>
            <a:off x="517803" y="2124552"/>
            <a:ext cx="1417558" cy="177165"/>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Engineering Software</a:t>
            </a:r>
            <a:endParaRPr lang="en-US" sz="1400" dirty="0">
              <a:latin typeface="Times New Roman" panose="02020603050405020304" pitchFamily="18" charset="0"/>
              <a:cs typeface="Times New Roman" panose="02020603050405020304" pitchFamily="18" charset="0"/>
            </a:endParaRPr>
          </a:p>
        </p:txBody>
      </p:sp>
      <p:sp>
        <p:nvSpPr>
          <p:cNvPr id="9" name="Text 7">
            <a:extLst>
              <a:ext uri="{FF2B5EF4-FFF2-40B4-BE49-F238E27FC236}">
                <a16:creationId xmlns:a16="http://schemas.microsoft.com/office/drawing/2014/main" id="{F2855431-DE90-8C57-5CD3-9C149959AF91}"/>
              </a:ext>
            </a:extLst>
          </p:cNvPr>
          <p:cNvSpPr/>
          <p:nvPr/>
        </p:nvSpPr>
        <p:spPr>
          <a:xfrm>
            <a:off x="517803" y="2415064"/>
            <a:ext cx="6538079" cy="181451"/>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CAD platforms, PCB design tools, QMS systems</a:t>
            </a:r>
            <a:endParaRPr lang="en-US" sz="1000" dirty="0">
              <a:latin typeface="Times New Roman" panose="02020603050405020304" pitchFamily="18" charset="0"/>
              <a:cs typeface="Times New Roman" panose="02020603050405020304" pitchFamily="18" charset="0"/>
            </a:endParaRPr>
          </a:p>
        </p:txBody>
      </p:sp>
      <p:sp>
        <p:nvSpPr>
          <p:cNvPr id="10" name="Shape 8">
            <a:extLst>
              <a:ext uri="{FF2B5EF4-FFF2-40B4-BE49-F238E27FC236}">
                <a16:creationId xmlns:a16="http://schemas.microsoft.com/office/drawing/2014/main" id="{B19BBECB-6D35-FBF3-9D32-33778BF070B5}"/>
              </a:ext>
            </a:extLst>
          </p:cNvPr>
          <p:cNvSpPr/>
          <p:nvPr/>
        </p:nvSpPr>
        <p:spPr>
          <a:xfrm>
            <a:off x="396835" y="2830831"/>
            <a:ext cx="5699165" cy="713899"/>
          </a:xfrm>
          <a:prstGeom prst="roundRect">
            <a:avLst>
              <a:gd name="adj" fmla="val 6672"/>
            </a:avLst>
          </a:prstGeom>
          <a:solidFill>
            <a:srgbClr val="182567"/>
          </a:solidFill>
          <a:ln w="7620">
            <a:solidFill>
              <a:srgbClr val="313E80"/>
            </a:solidFill>
            <a:prstDash val="solid"/>
          </a:ln>
        </p:spPr>
      </p:sp>
      <p:sp>
        <p:nvSpPr>
          <p:cNvPr id="11" name="Text 9">
            <a:extLst>
              <a:ext uri="{FF2B5EF4-FFF2-40B4-BE49-F238E27FC236}">
                <a16:creationId xmlns:a16="http://schemas.microsoft.com/office/drawing/2014/main" id="{9A63518D-F999-1D53-1C70-0BF200C8EB90}"/>
              </a:ext>
            </a:extLst>
          </p:cNvPr>
          <p:cNvSpPr/>
          <p:nvPr/>
        </p:nvSpPr>
        <p:spPr>
          <a:xfrm>
            <a:off x="517803" y="2951798"/>
            <a:ext cx="1417558" cy="177165"/>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Infrastructure</a:t>
            </a:r>
            <a:endParaRPr lang="en-US" sz="1400" dirty="0">
              <a:latin typeface="Times New Roman" panose="02020603050405020304" pitchFamily="18" charset="0"/>
              <a:cs typeface="Times New Roman" panose="02020603050405020304" pitchFamily="18" charset="0"/>
            </a:endParaRPr>
          </a:p>
        </p:txBody>
      </p:sp>
      <p:sp>
        <p:nvSpPr>
          <p:cNvPr id="12" name="Text 10">
            <a:extLst>
              <a:ext uri="{FF2B5EF4-FFF2-40B4-BE49-F238E27FC236}">
                <a16:creationId xmlns:a16="http://schemas.microsoft.com/office/drawing/2014/main" id="{71428C86-A9C1-26F3-EF69-0CED5886EF8F}"/>
              </a:ext>
            </a:extLst>
          </p:cNvPr>
          <p:cNvSpPr/>
          <p:nvPr/>
        </p:nvSpPr>
        <p:spPr>
          <a:xfrm>
            <a:off x="517803" y="3242311"/>
            <a:ext cx="6538079" cy="181451"/>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Facility rental, cleanroom setup, workspace configuration</a:t>
            </a:r>
            <a:endParaRPr lang="en-US" sz="1000" dirty="0">
              <a:latin typeface="Times New Roman" panose="02020603050405020304" pitchFamily="18" charset="0"/>
              <a:cs typeface="Times New Roman" panose="02020603050405020304" pitchFamily="18" charset="0"/>
            </a:endParaRPr>
          </a:p>
        </p:txBody>
      </p:sp>
      <p:sp>
        <p:nvSpPr>
          <p:cNvPr id="13" name="Shape 11">
            <a:extLst>
              <a:ext uri="{FF2B5EF4-FFF2-40B4-BE49-F238E27FC236}">
                <a16:creationId xmlns:a16="http://schemas.microsoft.com/office/drawing/2014/main" id="{04065A10-D820-1169-0E51-E49DF4BDF859}"/>
              </a:ext>
            </a:extLst>
          </p:cNvPr>
          <p:cNvSpPr/>
          <p:nvPr/>
        </p:nvSpPr>
        <p:spPr>
          <a:xfrm>
            <a:off x="396835" y="3658077"/>
            <a:ext cx="5699165" cy="713899"/>
          </a:xfrm>
          <a:prstGeom prst="roundRect">
            <a:avLst>
              <a:gd name="adj" fmla="val 6672"/>
            </a:avLst>
          </a:prstGeom>
          <a:solidFill>
            <a:srgbClr val="182567"/>
          </a:solidFill>
          <a:ln w="7620">
            <a:solidFill>
              <a:srgbClr val="313E80"/>
            </a:solidFill>
            <a:prstDash val="solid"/>
          </a:ln>
        </p:spPr>
      </p:sp>
      <p:sp>
        <p:nvSpPr>
          <p:cNvPr id="14" name="Text 12">
            <a:extLst>
              <a:ext uri="{FF2B5EF4-FFF2-40B4-BE49-F238E27FC236}">
                <a16:creationId xmlns:a16="http://schemas.microsoft.com/office/drawing/2014/main" id="{3CDE530C-E66C-B376-3991-78306D242F1E}"/>
              </a:ext>
            </a:extLst>
          </p:cNvPr>
          <p:cNvSpPr/>
          <p:nvPr/>
        </p:nvSpPr>
        <p:spPr>
          <a:xfrm>
            <a:off x="517803" y="3779044"/>
            <a:ext cx="1698784" cy="177165"/>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Certification &amp; Compliance</a:t>
            </a:r>
            <a:endParaRPr lang="en-US" sz="1400" dirty="0">
              <a:latin typeface="Times New Roman" panose="02020603050405020304" pitchFamily="18" charset="0"/>
              <a:cs typeface="Times New Roman" panose="02020603050405020304" pitchFamily="18" charset="0"/>
            </a:endParaRPr>
          </a:p>
        </p:txBody>
      </p:sp>
      <p:sp>
        <p:nvSpPr>
          <p:cNvPr id="15" name="Text 13">
            <a:extLst>
              <a:ext uri="{FF2B5EF4-FFF2-40B4-BE49-F238E27FC236}">
                <a16:creationId xmlns:a16="http://schemas.microsoft.com/office/drawing/2014/main" id="{5D998F57-7E7B-3AC8-33C6-D197985DF5F6}"/>
              </a:ext>
            </a:extLst>
          </p:cNvPr>
          <p:cNvSpPr/>
          <p:nvPr/>
        </p:nvSpPr>
        <p:spPr>
          <a:xfrm>
            <a:off x="517803" y="4069557"/>
            <a:ext cx="6538079" cy="181451"/>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AS9100 accreditation pathway</a:t>
            </a:r>
            <a:endParaRPr lang="en-US" sz="1000" dirty="0">
              <a:latin typeface="Times New Roman" panose="02020603050405020304" pitchFamily="18" charset="0"/>
              <a:cs typeface="Times New Roman" panose="02020603050405020304" pitchFamily="18" charset="0"/>
            </a:endParaRPr>
          </a:p>
        </p:txBody>
      </p:sp>
      <p:sp>
        <p:nvSpPr>
          <p:cNvPr id="16" name="Shape 14">
            <a:extLst>
              <a:ext uri="{FF2B5EF4-FFF2-40B4-BE49-F238E27FC236}">
                <a16:creationId xmlns:a16="http://schemas.microsoft.com/office/drawing/2014/main" id="{EAECC18D-1138-C8FD-618D-9444C1AA2301}"/>
              </a:ext>
            </a:extLst>
          </p:cNvPr>
          <p:cNvSpPr/>
          <p:nvPr/>
        </p:nvSpPr>
        <p:spPr>
          <a:xfrm>
            <a:off x="396835" y="4485323"/>
            <a:ext cx="5699165" cy="713899"/>
          </a:xfrm>
          <a:prstGeom prst="roundRect">
            <a:avLst>
              <a:gd name="adj" fmla="val 6672"/>
            </a:avLst>
          </a:prstGeom>
          <a:solidFill>
            <a:srgbClr val="182567"/>
          </a:solidFill>
          <a:ln w="7620">
            <a:solidFill>
              <a:srgbClr val="313E80"/>
            </a:solidFill>
            <a:prstDash val="solid"/>
          </a:ln>
        </p:spPr>
      </p:sp>
      <p:sp>
        <p:nvSpPr>
          <p:cNvPr id="17" name="Text 15">
            <a:extLst>
              <a:ext uri="{FF2B5EF4-FFF2-40B4-BE49-F238E27FC236}">
                <a16:creationId xmlns:a16="http://schemas.microsoft.com/office/drawing/2014/main" id="{3F2BA440-8B3B-8E5E-B831-26DAC6FB99BC}"/>
              </a:ext>
            </a:extLst>
          </p:cNvPr>
          <p:cNvSpPr/>
          <p:nvPr/>
        </p:nvSpPr>
        <p:spPr>
          <a:xfrm>
            <a:off x="517803" y="4606291"/>
            <a:ext cx="1417558" cy="177165"/>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Human Capital</a:t>
            </a:r>
            <a:endParaRPr lang="en-US" sz="1400" dirty="0">
              <a:latin typeface="Times New Roman" panose="02020603050405020304" pitchFamily="18" charset="0"/>
              <a:cs typeface="Times New Roman" panose="02020603050405020304" pitchFamily="18" charset="0"/>
            </a:endParaRPr>
          </a:p>
        </p:txBody>
      </p:sp>
      <p:sp>
        <p:nvSpPr>
          <p:cNvPr id="18" name="Text 16">
            <a:extLst>
              <a:ext uri="{FF2B5EF4-FFF2-40B4-BE49-F238E27FC236}">
                <a16:creationId xmlns:a16="http://schemas.microsoft.com/office/drawing/2014/main" id="{E413D2D0-F10C-D373-9FD8-1A060113B8AC}"/>
              </a:ext>
            </a:extLst>
          </p:cNvPr>
          <p:cNvSpPr/>
          <p:nvPr/>
        </p:nvSpPr>
        <p:spPr>
          <a:xfrm>
            <a:off x="517803" y="4896803"/>
            <a:ext cx="6538079" cy="181451"/>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Recruitment, training, operational launch costs</a:t>
            </a:r>
            <a:endParaRPr lang="en-US" sz="1000" dirty="0">
              <a:latin typeface="Times New Roman" panose="02020603050405020304" pitchFamily="18" charset="0"/>
              <a:cs typeface="Times New Roman" panose="02020603050405020304" pitchFamily="18" charset="0"/>
            </a:endParaRPr>
          </a:p>
        </p:txBody>
      </p:sp>
      <p:sp>
        <p:nvSpPr>
          <p:cNvPr id="19" name="Text 17">
            <a:extLst>
              <a:ext uri="{FF2B5EF4-FFF2-40B4-BE49-F238E27FC236}">
                <a16:creationId xmlns:a16="http://schemas.microsoft.com/office/drawing/2014/main" id="{08C4AF48-C404-E4F2-41FB-9E41669F2204}"/>
              </a:ext>
            </a:extLst>
          </p:cNvPr>
          <p:cNvSpPr/>
          <p:nvPr/>
        </p:nvSpPr>
        <p:spPr>
          <a:xfrm>
            <a:off x="6496526" y="894365"/>
            <a:ext cx="1701165" cy="212646"/>
          </a:xfrm>
          <a:prstGeom prst="rect">
            <a:avLst/>
          </a:prstGeom>
          <a:noFill/>
          <a:ln/>
        </p:spPr>
        <p:txBody>
          <a:bodyPr wrap="none" lIns="0" tIns="0" rIns="0" bIns="0" rtlCol="0" anchor="t"/>
          <a:lstStyle/>
          <a:p>
            <a:pPr marL="0" indent="0" algn="l">
              <a:lnSpc>
                <a:spcPts val="1650"/>
              </a:lnSpc>
              <a:buNone/>
            </a:pPr>
            <a:r>
              <a:rPr lang="en-US" sz="1300" b="1" dirty="0">
                <a:solidFill>
                  <a:srgbClr val="FFFFFF"/>
                </a:solidFill>
                <a:latin typeface="Times New Roman" panose="02020603050405020304" pitchFamily="18" charset="0"/>
                <a:ea typeface="Roboto Medium" pitchFamily="34" charset="-122"/>
                <a:cs typeface="Times New Roman" panose="02020603050405020304" pitchFamily="18" charset="0"/>
              </a:rPr>
              <a:t>Funding Strategy</a:t>
            </a:r>
            <a:endParaRPr lang="en-US" sz="1300" b="1" dirty="0">
              <a:latin typeface="Times New Roman" panose="02020603050405020304" pitchFamily="18" charset="0"/>
              <a:cs typeface="Times New Roman" panose="02020603050405020304" pitchFamily="18" charset="0"/>
            </a:endParaRPr>
          </a:p>
        </p:txBody>
      </p:sp>
      <p:pic>
        <p:nvPicPr>
          <p:cNvPr id="20" name="Image 0" descr="preencoded.png">
            <a:extLst>
              <a:ext uri="{FF2B5EF4-FFF2-40B4-BE49-F238E27FC236}">
                <a16:creationId xmlns:a16="http://schemas.microsoft.com/office/drawing/2014/main" id="{66BEC894-E4C1-B9EC-9527-BEA2B0CFECC2}"/>
              </a:ext>
            </a:extLst>
          </p:cNvPr>
          <p:cNvPicPr>
            <a:picLocks noChangeAspect="1"/>
          </p:cNvPicPr>
          <p:nvPr/>
        </p:nvPicPr>
        <p:blipFill>
          <a:blip r:embed="rId3"/>
          <a:stretch>
            <a:fillRect/>
          </a:stretch>
        </p:blipFill>
        <p:spPr>
          <a:xfrm>
            <a:off x="8451771" y="2972277"/>
            <a:ext cx="3740229" cy="3740229"/>
          </a:xfrm>
          <a:prstGeom prst="ellipse">
            <a:avLst/>
          </a:prstGeom>
        </p:spPr>
      </p:pic>
      <p:pic>
        <p:nvPicPr>
          <p:cNvPr id="21" name="Image 1" descr="preencoded.png">
            <a:extLst>
              <a:ext uri="{FF2B5EF4-FFF2-40B4-BE49-F238E27FC236}">
                <a16:creationId xmlns:a16="http://schemas.microsoft.com/office/drawing/2014/main" id="{02D9B7B1-4801-F8C5-2913-F87A40A26B34}"/>
              </a:ext>
            </a:extLst>
          </p:cNvPr>
          <p:cNvPicPr>
            <a:picLocks noChangeAspect="1"/>
          </p:cNvPicPr>
          <p:nvPr/>
        </p:nvPicPr>
        <p:blipFill>
          <a:blip r:embed="rId4"/>
          <a:stretch>
            <a:fillRect/>
          </a:stretch>
        </p:blipFill>
        <p:spPr>
          <a:xfrm>
            <a:off x="6496526" y="1335406"/>
            <a:ext cx="573159" cy="706278"/>
          </a:xfrm>
          <a:prstGeom prst="rect">
            <a:avLst/>
          </a:prstGeom>
        </p:spPr>
      </p:pic>
      <p:sp>
        <p:nvSpPr>
          <p:cNvPr id="22" name="Text 18">
            <a:extLst>
              <a:ext uri="{FF2B5EF4-FFF2-40B4-BE49-F238E27FC236}">
                <a16:creationId xmlns:a16="http://schemas.microsoft.com/office/drawing/2014/main" id="{A1579433-5AF5-7433-EC2F-C991D2FB845C}"/>
              </a:ext>
            </a:extLst>
          </p:cNvPr>
          <p:cNvSpPr/>
          <p:nvPr/>
        </p:nvSpPr>
        <p:spPr>
          <a:xfrm>
            <a:off x="7176850" y="1448753"/>
            <a:ext cx="1398504" cy="179097"/>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Innovate UK Grants</a:t>
            </a:r>
            <a:endParaRPr lang="en-US" sz="1400" dirty="0">
              <a:latin typeface="Times New Roman" panose="02020603050405020304" pitchFamily="18" charset="0"/>
              <a:cs typeface="Times New Roman" panose="02020603050405020304" pitchFamily="18" charset="0"/>
            </a:endParaRPr>
          </a:p>
        </p:txBody>
      </p:sp>
      <p:sp>
        <p:nvSpPr>
          <p:cNvPr id="23" name="Text 19">
            <a:extLst>
              <a:ext uri="{FF2B5EF4-FFF2-40B4-BE49-F238E27FC236}">
                <a16:creationId xmlns:a16="http://schemas.microsoft.com/office/drawing/2014/main" id="{F480F5E9-445A-B1BF-C1C5-6CAFD28BAA93}"/>
              </a:ext>
            </a:extLst>
          </p:cNvPr>
          <p:cNvSpPr/>
          <p:nvPr/>
        </p:nvSpPr>
        <p:spPr>
          <a:xfrm>
            <a:off x="7176851" y="1739266"/>
            <a:ext cx="6017702" cy="183430"/>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Non-dilutive innovation funding</a:t>
            </a:r>
            <a:endParaRPr lang="en-US" sz="1000" dirty="0">
              <a:latin typeface="Times New Roman" panose="02020603050405020304" pitchFamily="18" charset="0"/>
              <a:cs typeface="Times New Roman" panose="02020603050405020304" pitchFamily="18" charset="0"/>
            </a:endParaRPr>
          </a:p>
        </p:txBody>
      </p:sp>
      <p:pic>
        <p:nvPicPr>
          <p:cNvPr id="24" name="Image 2" descr="preencoded.png">
            <a:extLst>
              <a:ext uri="{FF2B5EF4-FFF2-40B4-BE49-F238E27FC236}">
                <a16:creationId xmlns:a16="http://schemas.microsoft.com/office/drawing/2014/main" id="{320B4424-01A8-0D69-974A-0AF7F218F2A5}"/>
              </a:ext>
            </a:extLst>
          </p:cNvPr>
          <p:cNvPicPr>
            <a:picLocks noChangeAspect="1"/>
          </p:cNvPicPr>
          <p:nvPr/>
        </p:nvPicPr>
        <p:blipFill>
          <a:blip r:embed="rId5"/>
          <a:stretch>
            <a:fillRect/>
          </a:stretch>
        </p:blipFill>
        <p:spPr>
          <a:xfrm>
            <a:off x="6496526" y="2034065"/>
            <a:ext cx="573159" cy="706278"/>
          </a:xfrm>
          <a:prstGeom prst="rect">
            <a:avLst/>
          </a:prstGeom>
        </p:spPr>
      </p:pic>
      <p:sp>
        <p:nvSpPr>
          <p:cNvPr id="25" name="Text 20">
            <a:extLst>
              <a:ext uri="{FF2B5EF4-FFF2-40B4-BE49-F238E27FC236}">
                <a16:creationId xmlns:a16="http://schemas.microsoft.com/office/drawing/2014/main" id="{336EAD22-B2C9-9B7D-4A66-A1D69E3FCCD0}"/>
              </a:ext>
            </a:extLst>
          </p:cNvPr>
          <p:cNvSpPr/>
          <p:nvPr/>
        </p:nvSpPr>
        <p:spPr>
          <a:xfrm>
            <a:off x="7176850" y="2147412"/>
            <a:ext cx="1411542" cy="179097"/>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Start-Up &amp; Bank Loans</a:t>
            </a:r>
            <a:endParaRPr lang="en-US" sz="1400" dirty="0">
              <a:latin typeface="Times New Roman" panose="02020603050405020304" pitchFamily="18" charset="0"/>
              <a:cs typeface="Times New Roman" panose="02020603050405020304" pitchFamily="18" charset="0"/>
            </a:endParaRPr>
          </a:p>
        </p:txBody>
      </p:sp>
      <p:sp>
        <p:nvSpPr>
          <p:cNvPr id="26" name="Text 21">
            <a:extLst>
              <a:ext uri="{FF2B5EF4-FFF2-40B4-BE49-F238E27FC236}">
                <a16:creationId xmlns:a16="http://schemas.microsoft.com/office/drawing/2014/main" id="{C202F89F-398F-78E1-6E87-0270D72C8E27}"/>
              </a:ext>
            </a:extLst>
          </p:cNvPr>
          <p:cNvSpPr/>
          <p:nvPr/>
        </p:nvSpPr>
        <p:spPr>
          <a:xfrm>
            <a:off x="7176851" y="2437925"/>
            <a:ext cx="6017702" cy="183430"/>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Structured debt financing</a:t>
            </a:r>
            <a:endParaRPr lang="en-US" sz="1000" dirty="0">
              <a:latin typeface="Times New Roman" panose="02020603050405020304" pitchFamily="18" charset="0"/>
              <a:cs typeface="Times New Roman" panose="02020603050405020304" pitchFamily="18" charset="0"/>
            </a:endParaRPr>
          </a:p>
        </p:txBody>
      </p:sp>
      <p:pic>
        <p:nvPicPr>
          <p:cNvPr id="27" name="Image 3" descr="preencoded.png">
            <a:extLst>
              <a:ext uri="{FF2B5EF4-FFF2-40B4-BE49-F238E27FC236}">
                <a16:creationId xmlns:a16="http://schemas.microsoft.com/office/drawing/2014/main" id="{4E643295-CAC3-039F-6662-DEB3A5D785FF}"/>
              </a:ext>
            </a:extLst>
          </p:cNvPr>
          <p:cNvPicPr>
            <a:picLocks noChangeAspect="1"/>
          </p:cNvPicPr>
          <p:nvPr/>
        </p:nvPicPr>
        <p:blipFill>
          <a:blip r:embed="rId6"/>
          <a:stretch>
            <a:fillRect/>
          </a:stretch>
        </p:blipFill>
        <p:spPr>
          <a:xfrm>
            <a:off x="6496526" y="2732724"/>
            <a:ext cx="573159" cy="706278"/>
          </a:xfrm>
          <a:prstGeom prst="rect">
            <a:avLst/>
          </a:prstGeom>
        </p:spPr>
      </p:pic>
      <p:sp>
        <p:nvSpPr>
          <p:cNvPr id="28" name="Text 22">
            <a:extLst>
              <a:ext uri="{FF2B5EF4-FFF2-40B4-BE49-F238E27FC236}">
                <a16:creationId xmlns:a16="http://schemas.microsoft.com/office/drawing/2014/main" id="{CE3ADE47-BFF8-C966-372F-0B8AC7CA163C}"/>
              </a:ext>
            </a:extLst>
          </p:cNvPr>
          <p:cNvSpPr/>
          <p:nvPr/>
        </p:nvSpPr>
        <p:spPr>
          <a:xfrm>
            <a:off x="7176850" y="2846071"/>
            <a:ext cx="1398504" cy="179097"/>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Angel Investors</a:t>
            </a:r>
            <a:endParaRPr lang="en-US" sz="1400" dirty="0">
              <a:latin typeface="Times New Roman" panose="02020603050405020304" pitchFamily="18" charset="0"/>
              <a:cs typeface="Times New Roman" panose="02020603050405020304" pitchFamily="18" charset="0"/>
            </a:endParaRPr>
          </a:p>
        </p:txBody>
      </p:sp>
      <p:sp>
        <p:nvSpPr>
          <p:cNvPr id="29" name="Text 23">
            <a:extLst>
              <a:ext uri="{FF2B5EF4-FFF2-40B4-BE49-F238E27FC236}">
                <a16:creationId xmlns:a16="http://schemas.microsoft.com/office/drawing/2014/main" id="{6A900F5E-0EFA-C626-0E8F-14E690E1D202}"/>
              </a:ext>
            </a:extLst>
          </p:cNvPr>
          <p:cNvSpPr/>
          <p:nvPr/>
        </p:nvSpPr>
        <p:spPr>
          <a:xfrm>
            <a:off x="7176851" y="3136584"/>
            <a:ext cx="6017702" cy="183430"/>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Strategic equity partnerships</a:t>
            </a:r>
            <a:endParaRPr lang="en-US" sz="1000" dirty="0">
              <a:latin typeface="Times New Roman" panose="02020603050405020304" pitchFamily="18" charset="0"/>
              <a:cs typeface="Times New Roman" panose="02020603050405020304" pitchFamily="18" charset="0"/>
            </a:endParaRPr>
          </a:p>
        </p:txBody>
      </p:sp>
      <p:pic>
        <p:nvPicPr>
          <p:cNvPr id="30" name="Image 4" descr="preencoded.png">
            <a:extLst>
              <a:ext uri="{FF2B5EF4-FFF2-40B4-BE49-F238E27FC236}">
                <a16:creationId xmlns:a16="http://schemas.microsoft.com/office/drawing/2014/main" id="{DD7BB647-A6F7-812A-AE64-B59C6235C30A}"/>
              </a:ext>
            </a:extLst>
          </p:cNvPr>
          <p:cNvPicPr>
            <a:picLocks noChangeAspect="1"/>
          </p:cNvPicPr>
          <p:nvPr/>
        </p:nvPicPr>
        <p:blipFill>
          <a:blip r:embed="rId7"/>
          <a:stretch>
            <a:fillRect/>
          </a:stretch>
        </p:blipFill>
        <p:spPr>
          <a:xfrm>
            <a:off x="6496526" y="3431382"/>
            <a:ext cx="573159" cy="706278"/>
          </a:xfrm>
          <a:prstGeom prst="rect">
            <a:avLst/>
          </a:prstGeom>
        </p:spPr>
      </p:pic>
      <p:sp>
        <p:nvSpPr>
          <p:cNvPr id="31" name="Text 24">
            <a:extLst>
              <a:ext uri="{FF2B5EF4-FFF2-40B4-BE49-F238E27FC236}">
                <a16:creationId xmlns:a16="http://schemas.microsoft.com/office/drawing/2014/main" id="{EBB9BA77-7D9A-5B82-3B12-33958B7729A7}"/>
              </a:ext>
            </a:extLst>
          </p:cNvPr>
          <p:cNvSpPr/>
          <p:nvPr/>
        </p:nvSpPr>
        <p:spPr>
          <a:xfrm>
            <a:off x="7176850" y="3544730"/>
            <a:ext cx="1398504" cy="179097"/>
          </a:xfrm>
          <a:prstGeom prst="rect">
            <a:avLst/>
          </a:prstGeom>
          <a:noFill/>
          <a:ln/>
        </p:spPr>
        <p:txBody>
          <a:bodyPr wrap="none" lIns="0" tIns="0" rIns="0" bIns="0" rtlCol="0" anchor="t"/>
          <a:lstStyle/>
          <a:p>
            <a:pPr marL="0" indent="0" algn="l">
              <a:lnSpc>
                <a:spcPts val="1350"/>
              </a:lnSpc>
              <a:buNone/>
            </a:pPr>
            <a:r>
              <a:rPr lang="en-US" sz="1400" dirty="0">
                <a:solidFill>
                  <a:srgbClr val="CFD0D8"/>
                </a:solidFill>
                <a:latin typeface="Times New Roman" panose="02020603050405020304" pitchFamily="18" charset="0"/>
                <a:ea typeface="Roboto Medium" pitchFamily="34" charset="-122"/>
                <a:cs typeface="Times New Roman" panose="02020603050405020304" pitchFamily="18" charset="0"/>
              </a:rPr>
              <a:t>Equipment Leasing</a:t>
            </a:r>
            <a:endParaRPr lang="en-US" sz="1400" dirty="0">
              <a:latin typeface="Times New Roman" panose="02020603050405020304" pitchFamily="18" charset="0"/>
              <a:cs typeface="Times New Roman" panose="02020603050405020304" pitchFamily="18" charset="0"/>
            </a:endParaRPr>
          </a:p>
        </p:txBody>
      </p:sp>
      <p:sp>
        <p:nvSpPr>
          <p:cNvPr id="32" name="Text 25">
            <a:extLst>
              <a:ext uri="{FF2B5EF4-FFF2-40B4-BE49-F238E27FC236}">
                <a16:creationId xmlns:a16="http://schemas.microsoft.com/office/drawing/2014/main" id="{0F98664E-EE8C-5345-0890-3D6E1BE2168E}"/>
              </a:ext>
            </a:extLst>
          </p:cNvPr>
          <p:cNvSpPr/>
          <p:nvPr/>
        </p:nvSpPr>
        <p:spPr>
          <a:xfrm>
            <a:off x="7176851" y="3835242"/>
            <a:ext cx="6017702" cy="183430"/>
          </a:xfrm>
          <a:prstGeom prst="rect">
            <a:avLst/>
          </a:prstGeom>
          <a:noFill/>
          <a:ln/>
        </p:spPr>
        <p:txBody>
          <a:bodyPr wrap="none" lIns="0" tIns="0" rIns="0" bIns="0" rtlCol="0" anchor="t"/>
          <a:lstStyle/>
          <a:p>
            <a:pPr marL="0" indent="0" algn="l">
              <a:lnSpc>
                <a:spcPts val="1400"/>
              </a:lnSpc>
              <a:buNone/>
            </a:pPr>
            <a:r>
              <a:rPr lang="en-US" sz="1000" dirty="0">
                <a:solidFill>
                  <a:srgbClr val="CFD0D8"/>
                </a:solidFill>
                <a:latin typeface="Times New Roman" panose="02020603050405020304" pitchFamily="18" charset="0"/>
                <a:ea typeface="Roboto" pitchFamily="34" charset="-122"/>
                <a:cs typeface="Times New Roman" panose="02020603050405020304" pitchFamily="18" charset="0"/>
              </a:rPr>
              <a:t>Capital preservation strategy</a:t>
            </a:r>
            <a:endParaRPr lang="en-US" sz="1000" dirty="0">
              <a:latin typeface="Times New Roman" panose="02020603050405020304" pitchFamily="18" charset="0"/>
              <a:cs typeface="Times New Roman" panose="02020603050405020304" pitchFamily="18" charset="0"/>
            </a:endParaRPr>
          </a:p>
        </p:txBody>
      </p:sp>
      <p:sp>
        <p:nvSpPr>
          <p:cNvPr id="34" name="Text 27">
            <a:extLst>
              <a:ext uri="{FF2B5EF4-FFF2-40B4-BE49-F238E27FC236}">
                <a16:creationId xmlns:a16="http://schemas.microsoft.com/office/drawing/2014/main" id="{EB0C3738-284C-9305-E63D-230C03810EA4}"/>
              </a:ext>
            </a:extLst>
          </p:cNvPr>
          <p:cNvSpPr/>
          <p:nvPr/>
        </p:nvSpPr>
        <p:spPr>
          <a:xfrm>
            <a:off x="780644" y="5631878"/>
            <a:ext cx="5094089" cy="283488"/>
          </a:xfrm>
          <a:prstGeom prst="rect">
            <a:avLst/>
          </a:prstGeom>
          <a:noFill/>
          <a:ln/>
        </p:spPr>
        <p:txBody>
          <a:bodyPr wrap="none" lIns="0" tIns="0" rIns="0" bIns="0" rtlCol="0" anchor="t"/>
          <a:lstStyle/>
          <a:p>
            <a:pPr marL="0" indent="0" algn="l">
              <a:lnSpc>
                <a:spcPts val="2200"/>
              </a:lnSpc>
              <a:buNone/>
            </a:pPr>
            <a:r>
              <a:rPr lang="en-US" sz="1750" dirty="0">
                <a:solidFill>
                  <a:srgbClr val="5A6ED8"/>
                </a:solidFill>
                <a:latin typeface="Times New Roman" panose="02020603050405020304" pitchFamily="18" charset="0"/>
                <a:ea typeface="Roboto Medium" pitchFamily="34" charset="-122"/>
                <a:cs typeface="Times New Roman" panose="02020603050405020304" pitchFamily="18" charset="0"/>
              </a:rPr>
              <a:t>Avionics Brand</a:t>
            </a:r>
            <a:r>
              <a:rPr lang="en-US" sz="1750" dirty="0">
                <a:solidFill>
                  <a:srgbClr val="FFFFFF"/>
                </a:solidFill>
                <a:latin typeface="Times New Roman" panose="02020603050405020304" pitchFamily="18" charset="0"/>
                <a:ea typeface="Roboto Medium" pitchFamily="34" charset="-122"/>
                <a:cs typeface="Times New Roman" panose="02020603050405020304" pitchFamily="18" charset="0"/>
              </a:rPr>
              <a:t>: Flexible. Innovative. Specialised.</a:t>
            </a:r>
            <a:endParaRPr lang="en-US" sz="1750" dirty="0">
              <a:latin typeface="Times New Roman" panose="02020603050405020304" pitchFamily="18" charset="0"/>
              <a:cs typeface="Times New Roman" panose="02020603050405020304" pitchFamily="18" charset="0"/>
            </a:endParaRPr>
          </a:p>
        </p:txBody>
      </p:sp>
      <p:sp>
        <p:nvSpPr>
          <p:cNvPr id="35" name="Text 28">
            <a:extLst>
              <a:ext uri="{FF2B5EF4-FFF2-40B4-BE49-F238E27FC236}">
                <a16:creationId xmlns:a16="http://schemas.microsoft.com/office/drawing/2014/main" id="{BF342357-1490-69CA-A8F9-C6A36790488B}"/>
              </a:ext>
            </a:extLst>
          </p:cNvPr>
          <p:cNvSpPr/>
          <p:nvPr/>
        </p:nvSpPr>
        <p:spPr>
          <a:xfrm>
            <a:off x="780644" y="6085387"/>
            <a:ext cx="13666708" cy="181451"/>
          </a:xfrm>
          <a:prstGeom prst="rect">
            <a:avLst/>
          </a:prstGeom>
          <a:noFill/>
          <a:ln/>
        </p:spPr>
        <p:txBody>
          <a:bodyPr wrap="none" lIns="0" tIns="0" rIns="0" bIns="0" rtlCol="0" anchor="t"/>
          <a:lstStyle/>
          <a:p>
            <a:pPr marL="0" indent="0" algn="l">
              <a:lnSpc>
                <a:spcPts val="1400"/>
              </a:lnSpc>
              <a:buNone/>
            </a:pPr>
            <a:r>
              <a:rPr lang="en-US" sz="1050" dirty="0">
                <a:solidFill>
                  <a:srgbClr val="CFD0D8"/>
                </a:solidFill>
                <a:latin typeface="Times New Roman" panose="02020603050405020304" pitchFamily="18" charset="0"/>
                <a:ea typeface="Roboto" pitchFamily="34" charset="-122"/>
                <a:cs typeface="Times New Roman" panose="02020603050405020304" pitchFamily="18" charset="0"/>
              </a:rPr>
              <a:t>Positioned to deliver bespoke cockpit interface solutions that meet the evolving demands of modern aviation.</a:t>
            </a:r>
            <a:endParaRPr lang="en-US" sz="1050" dirty="0">
              <a:latin typeface="Times New Roman" panose="02020603050405020304" pitchFamily="18" charset="0"/>
              <a:cs typeface="Times New Roman" panose="02020603050405020304" pitchFamily="18" charset="0"/>
            </a:endParaRPr>
          </a:p>
        </p:txBody>
      </p:sp>
      <p:sp>
        <p:nvSpPr>
          <p:cNvPr id="36" name="Shape 29">
            <a:extLst>
              <a:ext uri="{FF2B5EF4-FFF2-40B4-BE49-F238E27FC236}">
                <a16:creationId xmlns:a16="http://schemas.microsoft.com/office/drawing/2014/main" id="{592804C3-9435-595B-B035-914B7A71B6EA}"/>
              </a:ext>
            </a:extLst>
          </p:cNvPr>
          <p:cNvSpPr/>
          <p:nvPr/>
        </p:nvSpPr>
        <p:spPr>
          <a:xfrm>
            <a:off x="610622" y="5461857"/>
            <a:ext cx="15240" cy="932498"/>
          </a:xfrm>
          <a:prstGeom prst="rect">
            <a:avLst/>
          </a:prstGeom>
          <a:solidFill>
            <a:srgbClr val="5A6ED8"/>
          </a:solidFill>
          <a:ln/>
        </p:spPr>
      </p:sp>
    </p:spTree>
    <p:extLst>
      <p:ext uri="{BB962C8B-B14F-4D97-AF65-F5344CB8AC3E}">
        <p14:creationId xmlns:p14="http://schemas.microsoft.com/office/powerpoint/2010/main" val="3525845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B4839403-01C7-D394-FB35-33552F2396D9}"/>
              </a:ext>
            </a:extLst>
          </p:cNvPr>
          <p:cNvSpPr/>
          <p:nvPr/>
        </p:nvSpPr>
        <p:spPr>
          <a:xfrm>
            <a:off x="396835" y="311825"/>
            <a:ext cx="5420558" cy="354330"/>
          </a:xfrm>
          <a:prstGeom prst="rect">
            <a:avLst/>
          </a:prstGeom>
          <a:noFill/>
          <a:ln/>
        </p:spPr>
        <p:txBody>
          <a:bodyPr wrap="none" lIns="0" tIns="0" rIns="0" bIns="0" rtlCol="0" anchor="t"/>
          <a:lstStyle/>
          <a:p>
            <a:pPr marL="0" indent="0" algn="l">
              <a:lnSpc>
                <a:spcPts val="2750"/>
              </a:lnSpc>
              <a:buNone/>
            </a:pPr>
            <a:r>
              <a:rPr lang="en-US" sz="2000" b="1" dirty="0">
                <a:solidFill>
                  <a:srgbClr val="FFFFFF"/>
                </a:solidFill>
                <a:latin typeface="Times New Roman" panose="02020603050405020304" pitchFamily="18" charset="0"/>
                <a:ea typeface="Roboto Medium" pitchFamily="34" charset="-122"/>
                <a:cs typeface="Times New Roman" panose="02020603050405020304" pitchFamily="18" charset="0"/>
              </a:rPr>
              <a:t>REFERENCES</a:t>
            </a:r>
            <a:endParaRPr lang="en-US" sz="2000" b="1" dirty="0">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B35ED303-2195-4AA8-B84A-8DC18180EAA7}"/>
              </a:ext>
            </a:extLst>
          </p:cNvPr>
          <p:cNvSpPr>
            <a:spLocks noChangeArrowheads="1"/>
          </p:cNvSpPr>
          <p:nvPr/>
        </p:nvSpPr>
        <p:spPr bwMode="auto">
          <a:xfrm>
            <a:off x="365611" y="843677"/>
            <a:ext cx="10903563"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Benzaghta</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M.A.,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Elwalda</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 Mousa, M., Erkan, I. and Rahman, M. (2021). SWOT Analysis applications: an Integrative Literature Review. </a:t>
            </a:r>
            <a:r>
              <a:rPr kumimoji="0" lang="en-US" altLang="en-US" sz="16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Journal of Global Business Insights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6(1), pp.54–72.</a:t>
            </a:r>
            <a:endParaRPr kumimoji="0" lang="en-US" altLang="en-US" sz="1000"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Charles, M. and Ochieng, S.B. (2023). Strategic Outsourcing and Firm Performance: A Review of Literature. </a:t>
            </a:r>
            <a:r>
              <a:rPr kumimoji="0" lang="en-US" altLang="en-US" sz="16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International Journal of Social Science and Humanities Research (IJSSHR) ISSN 2959-7056 (o); 2959-7048 (p)</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[online] 1(1), pp.20–29. Available at: https://www.researchgate.net/profile/Muo-Charles/publication/372748300_Strategic_Outsourcing_and_Firm_Performance_A_Review_of_Literature/links/65e5a8d0c3b52a1170139c4f/Strategic-Outsourcing-and-Firm-Performance-A-Review-of-Literature.pdf.</a:t>
            </a:r>
            <a:endParaRPr kumimoji="0" lang="en-US" altLang="en-US" sz="1000"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Citra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Birru</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Sudarmiatin</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S. and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Hermawan</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 (2022). Competitive Strategies in the Lodging Service Sector : Five Porter Analyses and Case Study SWOT Analysis. </a:t>
            </a:r>
            <a:r>
              <a:rPr kumimoji="0" lang="en-US" altLang="en-US" sz="16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Journal of Business and Management Review</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3(1), pp.001-017.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://doi.org/10.47153/jbmr31.2732022.</a:t>
            </a:r>
            <a:endParaRPr kumimoji="0" lang="en-US" altLang="en-US" sz="1000"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Gillespie, A. (2020). </a:t>
            </a:r>
            <a:r>
              <a:rPr kumimoji="0" lang="en-US" altLang="en-US" sz="16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Business economics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Oxford, United Kingdom: Oxford University Press.</a:t>
            </a:r>
            <a:endParaRPr kumimoji="0" lang="en-US" altLang="en-US" sz="1000"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Lim, W.M. (2023). Transformative marketing in the new normal: A novel practice-scholarly integrative review of business-to-business marketing mix challenges, opportunities, and solutions. </a:t>
            </a:r>
            <a:r>
              <a:rPr kumimoji="0" lang="en-US" altLang="en-US" sz="16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Journal of Business Research</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[online] 160(113638), p.113638.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://doi.org/10.1016/j.jbusres.2022.113638.</a:t>
            </a:r>
            <a:endParaRPr kumimoji="0" lang="en-US" altLang="en-US" sz="1000"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Nuseir</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M.T., El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Refae</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G.A.,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Aljumah</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Alshurideh</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M.,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Urabi</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S. and Kurdi, B.A. (2023). Digital Marketing Strategies and the Impact on Customer Experience: A Systematic Review. </a:t>
            </a:r>
            <a:r>
              <a:rPr kumimoji="0" lang="en-US" altLang="en-US" sz="16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The Effect of Information Technology on Business and Marketing Intelligence Systems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1056(1), pp.21–44.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://doi.org/10.1007/978-3-031-12382-5_2.</a:t>
            </a:r>
            <a:endParaRPr kumimoji="0" lang="en-US" altLang="en-US" sz="1000"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Oksana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Svatiuk</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and Yulia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Skulinets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(2023). BUSINESS IDEA FOR SELF-EMPLOYMENT OF AN INDIVIDUAL ENTREPRENEUR. </a:t>
            </a:r>
            <a:r>
              <a:rPr kumimoji="0" lang="en-US" altLang="en-US" sz="16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Social Economics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(65), pp.112–122.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://doi.org/10.26565/2524-2547-2023-65-11.</a:t>
            </a:r>
            <a:endParaRPr kumimoji="0" lang="en-US" altLang="en-US" sz="1000"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Parshetty</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H.,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Palimkar</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L. and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Emandi</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 (2024). Customer Targeting and Segmentation. </a:t>
            </a:r>
            <a:r>
              <a:rPr kumimoji="0" lang="en-US" altLang="en-US" sz="16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Chapman and Hall/CRC eBooks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pp.68–81. </a:t>
            </a:r>
            <a:r>
              <a:rPr kumimoji="0" lang="en-US" altLang="en-US" sz="16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://doi.org/10.1201/9781003472544-6.</a:t>
            </a:r>
            <a:endParaRPr kumimoji="0" lang="en-US" altLang="en-US" sz="24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9908127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TotalTime>
  <Words>2422</Words>
  <PresentationFormat>Widescreen</PresentationFormat>
  <Paragraphs>197</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2025-11-25T17:50:47Z</dcterms:created>
  <dcterms:modified xsi:type="dcterms:W3CDTF">2025-12-09T23:05:58Z</dcterms:modified>
</cp:coreProperties>
</file>