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10688638" cy="7562850"/>
  <p:notesSz cx="7562850" cy="10688638"/>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452"/>
    <p:restoredTop sz="94610"/>
  </p:normalViewPr>
  <p:slideViewPr>
    <p:cSldViewPr snapToGrid="0" snapToObjects="1">
      <p:cViewPr>
        <p:scale>
          <a:sx n="197" d="100"/>
          <a:sy n="197" d="100"/>
        </p:scale>
        <p:origin x="144" y="1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46435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320040" y="256032"/>
            <a:ext cx="10049256" cy="713232"/>
          </a:xfrm>
          <a:prstGeom prst="rect">
            <a:avLst/>
          </a:prstGeom>
          <a:solidFill>
            <a:srgbClr val="21295C"/>
          </a:solidFill>
          <a:ln/>
        </p:spPr>
        <p:txBody>
          <a:bodyPr/>
          <a:lstStyle/>
          <a:p>
            <a:endParaRPr lang="en-US"/>
          </a:p>
        </p:txBody>
      </p:sp>
      <p:sp>
        <p:nvSpPr>
          <p:cNvPr id="3" name="Text 1"/>
          <p:cNvSpPr/>
          <p:nvPr/>
        </p:nvSpPr>
        <p:spPr>
          <a:xfrm>
            <a:off x="457200" y="292608"/>
            <a:ext cx="8220456" cy="365760"/>
          </a:xfrm>
          <a:prstGeom prst="rect">
            <a:avLst/>
          </a:prstGeom>
          <a:noFill/>
          <a:ln/>
        </p:spPr>
        <p:txBody>
          <a:bodyPr wrap="square" lIns="0" tIns="0" rIns="0" bIns="0" rtlCol="0" anchor="ctr"/>
          <a:lstStyle/>
          <a:p>
            <a:pPr marL="0" indent="0">
              <a:buNone/>
            </a:pPr>
            <a:r>
              <a:rPr lang="en-US" sz="2100" b="1" dirty="0">
                <a:solidFill>
                  <a:srgbClr val="FFFFFF"/>
                </a:solidFill>
                <a:latin typeface="Cambria" pitchFamily="34" charset="0"/>
                <a:ea typeface="Cambria" pitchFamily="34" charset="-122"/>
                <a:cs typeface="Cambria" pitchFamily="34" charset="-120"/>
              </a:rPr>
              <a:t>LEADING GROUP PROJECTS WITH EMOTIONAL INTELLIGENCE</a:t>
            </a:r>
            <a:endParaRPr lang="en-US" sz="2100" dirty="0"/>
          </a:p>
        </p:txBody>
      </p:sp>
      <p:sp>
        <p:nvSpPr>
          <p:cNvPr id="4" name="Text 2"/>
          <p:cNvSpPr/>
          <p:nvPr/>
        </p:nvSpPr>
        <p:spPr>
          <a:xfrm>
            <a:off x="457200" y="658368"/>
            <a:ext cx="8220456" cy="274320"/>
          </a:xfrm>
          <a:prstGeom prst="rect">
            <a:avLst/>
          </a:prstGeom>
          <a:noFill/>
          <a:ln/>
        </p:spPr>
        <p:txBody>
          <a:bodyPr wrap="square" lIns="0" tIns="0" rIns="0" bIns="0" rtlCol="0" anchor="ctr"/>
          <a:lstStyle/>
          <a:p>
            <a:pPr marL="0" indent="0">
              <a:buNone/>
            </a:pPr>
            <a:r>
              <a:rPr lang="en-US" sz="1100" i="1" dirty="0">
                <a:solidFill>
                  <a:srgbClr val="CADCFC"/>
                </a:solidFill>
                <a:latin typeface="Calibri" pitchFamily="34" charset="0"/>
                <a:ea typeface="Calibri" pitchFamily="34" charset="-122"/>
                <a:cs typeface="Calibri" pitchFamily="34" charset="-120"/>
              </a:rPr>
              <a:t>Scenario: applying emotional intelligence to improve teamwork, manage conflict and support group outcomes</a:t>
            </a:r>
            <a:endParaRPr lang="en-US" sz="1100" dirty="0"/>
          </a:p>
        </p:txBody>
      </p:sp>
      <p:sp>
        <p:nvSpPr>
          <p:cNvPr id="5" name="Text 3"/>
          <p:cNvSpPr/>
          <p:nvPr/>
        </p:nvSpPr>
        <p:spPr>
          <a:xfrm>
            <a:off x="7992208" y="338328"/>
            <a:ext cx="2303936" cy="457200"/>
          </a:xfrm>
          <a:prstGeom prst="rect">
            <a:avLst/>
          </a:prstGeom>
          <a:noFill/>
          <a:ln/>
        </p:spPr>
        <p:txBody>
          <a:bodyPr wrap="square" lIns="0" tIns="0" rIns="0" bIns="0" rtlCol="0" anchor="ctr"/>
          <a:lstStyle/>
          <a:p>
            <a:pPr marL="0" indent="0" algn="r">
              <a:lnSpc>
                <a:spcPct val="115000"/>
              </a:lnSpc>
              <a:buNone/>
            </a:pPr>
            <a:r>
              <a:rPr lang="en-US" sz="800" dirty="0">
                <a:solidFill>
                  <a:srgbClr val="AFC6DE"/>
                </a:solidFill>
                <a:latin typeface="Calibri" pitchFamily="34" charset="0"/>
                <a:ea typeface="Calibri" pitchFamily="34" charset="-122"/>
                <a:cs typeface="Calibri" pitchFamily="34" charset="-120"/>
              </a:rPr>
              <a:t>Student Name: Vadim Furtuna</a:t>
            </a:r>
          </a:p>
          <a:p>
            <a:pPr marL="0" indent="0" algn="r">
              <a:lnSpc>
                <a:spcPct val="115000"/>
              </a:lnSpc>
              <a:buNone/>
            </a:pPr>
            <a:r>
              <a:rPr lang="en-US" sz="800" dirty="0">
                <a:solidFill>
                  <a:srgbClr val="AFC6DE"/>
                </a:solidFill>
                <a:latin typeface="Calibri" pitchFamily="34" charset="0"/>
                <a:ea typeface="Calibri" pitchFamily="34" charset="-122"/>
                <a:cs typeface="Calibri" pitchFamily="34" charset="-120"/>
              </a:rPr>
              <a:t>Module: LCLM 5006 – Developing Emotional Intelligence Skills</a:t>
            </a:r>
            <a:endParaRPr lang="en-US" sz="800" dirty="0"/>
          </a:p>
        </p:txBody>
      </p:sp>
      <p:sp>
        <p:nvSpPr>
          <p:cNvPr id="7" name="Text 5"/>
          <p:cNvSpPr/>
          <p:nvPr/>
        </p:nvSpPr>
        <p:spPr>
          <a:xfrm>
            <a:off x="8549640" y="73152"/>
            <a:ext cx="1865376" cy="155448"/>
          </a:xfrm>
          <a:prstGeom prst="rect">
            <a:avLst/>
          </a:prstGeom>
          <a:noFill/>
          <a:ln/>
        </p:spPr>
        <p:txBody>
          <a:bodyPr wrap="square" lIns="0" tIns="0" rIns="0" bIns="0" rtlCol="0" anchor="ctr"/>
          <a:lstStyle/>
          <a:p>
            <a:pPr marL="0" indent="0" algn="ctr">
              <a:buNone/>
            </a:pPr>
            <a:endParaRPr lang="en-US" sz="700" dirty="0"/>
          </a:p>
        </p:txBody>
      </p:sp>
      <p:sp>
        <p:nvSpPr>
          <p:cNvPr id="8" name="Text 6"/>
          <p:cNvSpPr/>
          <p:nvPr/>
        </p:nvSpPr>
        <p:spPr>
          <a:xfrm>
            <a:off x="320040" y="1024128"/>
            <a:ext cx="10049256" cy="438912"/>
          </a:xfrm>
          <a:prstGeom prst="rect">
            <a:avLst/>
          </a:prstGeom>
          <a:noFill/>
          <a:ln/>
        </p:spPr>
        <p:txBody>
          <a:bodyPr wrap="square" lIns="0" tIns="0" rIns="0" bIns="0" rtlCol="0" anchor="t"/>
          <a:lstStyle/>
          <a:p>
            <a:pPr marL="0" indent="0">
              <a:lnSpc>
                <a:spcPct val="108000"/>
              </a:lnSpc>
              <a:buNone/>
            </a:pPr>
            <a:r>
              <a:rPr lang="en-US" sz="1030" b="1" dirty="0">
                <a:solidFill>
                  <a:srgbClr val="21295C"/>
                </a:solidFill>
                <a:latin typeface="Calibri" pitchFamily="34" charset="0"/>
                <a:ea typeface="Calibri" pitchFamily="34" charset="-122"/>
                <a:cs typeface="Calibri" pitchFamily="34" charset="-120"/>
              </a:rPr>
              <a:t>1. Introduction.  </a:t>
            </a:r>
            <a:r>
              <a:rPr lang="en-US" sz="1030" dirty="0">
                <a:solidFill>
                  <a:srgbClr val="232323"/>
                </a:solidFill>
                <a:latin typeface="Calibri" pitchFamily="34" charset="0"/>
                <a:ea typeface="Calibri" pitchFamily="34" charset="-122"/>
                <a:cs typeface="Calibri" pitchFamily="34" charset="-120"/>
              </a:rPr>
              <a:t>Emotional intelligence (EI) is the ability to notice, understand and manage our own emotions while responding well to the emotions of others (Mayer, Salovey and Caruso, 2008). Every group project has a moment where someone misses a deadline, reacts badly to feedback, or goes quiet under pressure - EI is what turns that moment into something manageable instead of a lasting conflict (Goleman, 1998).</a:t>
            </a:r>
            <a:endParaRPr lang="en-US" sz="1030" dirty="0"/>
          </a:p>
        </p:txBody>
      </p:sp>
      <p:sp>
        <p:nvSpPr>
          <p:cNvPr id="9" name="Shape 7"/>
          <p:cNvSpPr/>
          <p:nvPr/>
        </p:nvSpPr>
        <p:spPr>
          <a:xfrm>
            <a:off x="320040" y="1517904"/>
            <a:ext cx="3258312" cy="310896"/>
          </a:xfrm>
          <a:prstGeom prst="rect">
            <a:avLst/>
          </a:prstGeom>
          <a:solidFill>
            <a:srgbClr val="065A82"/>
          </a:solidFill>
          <a:ln/>
        </p:spPr>
        <p:txBody>
          <a:bodyPr/>
          <a:lstStyle/>
          <a:p>
            <a:endParaRPr lang="en-US"/>
          </a:p>
        </p:txBody>
      </p:sp>
      <p:sp>
        <p:nvSpPr>
          <p:cNvPr id="10" name="Text 8"/>
          <p:cNvSpPr/>
          <p:nvPr/>
        </p:nvSpPr>
        <p:spPr>
          <a:xfrm>
            <a:off x="393192" y="1517904"/>
            <a:ext cx="3112008" cy="310896"/>
          </a:xfrm>
          <a:prstGeom prst="rect">
            <a:avLst/>
          </a:prstGeom>
          <a:noFill/>
          <a:ln/>
        </p:spPr>
        <p:txBody>
          <a:bodyPr wrap="square" lIns="0" tIns="0" rIns="0" bIns="0" rtlCol="0" anchor="ctr"/>
          <a:lstStyle/>
          <a:p>
            <a:pPr marL="0" indent="0">
              <a:buNone/>
            </a:pPr>
            <a:r>
              <a:rPr lang="en-US" sz="1050" b="1" dirty="0">
                <a:solidFill>
                  <a:srgbClr val="FFFFFF"/>
                </a:solidFill>
                <a:latin typeface="Calibri" pitchFamily="34" charset="0"/>
                <a:ea typeface="Calibri" pitchFamily="34" charset="-122"/>
                <a:cs typeface="Calibri" pitchFamily="34" charset="-120"/>
              </a:rPr>
              <a:t>2. SECTION 1 – EI IN TEAMWORK</a:t>
            </a:r>
            <a:endParaRPr lang="en-US" sz="1050" dirty="0"/>
          </a:p>
        </p:txBody>
      </p:sp>
      <p:sp>
        <p:nvSpPr>
          <p:cNvPr id="11" name="Shape 9"/>
          <p:cNvSpPr/>
          <p:nvPr/>
        </p:nvSpPr>
        <p:spPr>
          <a:xfrm>
            <a:off x="320040" y="1828800"/>
            <a:ext cx="3258312" cy="2743200"/>
          </a:xfrm>
          <a:prstGeom prst="rect">
            <a:avLst/>
          </a:prstGeom>
          <a:solidFill>
            <a:srgbClr val="EAF3F8"/>
          </a:solidFill>
          <a:ln/>
        </p:spPr>
        <p:txBody>
          <a:bodyPr/>
          <a:lstStyle/>
          <a:p>
            <a:endParaRPr lang="en-US"/>
          </a:p>
        </p:txBody>
      </p:sp>
      <p:sp>
        <p:nvSpPr>
          <p:cNvPr id="12" name="Text 10"/>
          <p:cNvSpPr/>
          <p:nvPr/>
        </p:nvSpPr>
        <p:spPr>
          <a:xfrm>
            <a:off x="429768" y="1901952"/>
            <a:ext cx="3038856" cy="402336"/>
          </a:xfrm>
          <a:prstGeom prst="rect">
            <a:avLst/>
          </a:prstGeom>
          <a:noFill/>
          <a:ln/>
        </p:spPr>
        <p:txBody>
          <a:bodyPr wrap="square" lIns="0" tIns="0" rIns="0" bIns="0" rtlCol="0" anchor="ctr"/>
          <a:lstStyle/>
          <a:p>
            <a:pPr marL="0" indent="0">
              <a:buNone/>
            </a:pPr>
            <a:r>
              <a:rPr lang="en-US" sz="830" i="1" dirty="0">
                <a:solidFill>
                  <a:srgbClr val="065A82"/>
                </a:solidFill>
                <a:latin typeface="Calibri" pitchFamily="34" charset="0"/>
                <a:ea typeface="Calibri" pitchFamily="34" charset="-122"/>
                <a:cs typeface="Calibri" pitchFamily="34" charset="-120"/>
              </a:rPr>
              <a:t>Q.A  How can EI help students work effectively in groups and manage common teamwork challenges?</a:t>
            </a:r>
            <a:endParaRPr lang="en-US" sz="830" dirty="0"/>
          </a:p>
        </p:txBody>
      </p:sp>
      <p:sp>
        <p:nvSpPr>
          <p:cNvPr id="13" name="Shape 11"/>
          <p:cNvSpPr/>
          <p:nvPr/>
        </p:nvSpPr>
        <p:spPr>
          <a:xfrm>
            <a:off x="429768" y="2340864"/>
            <a:ext cx="365760" cy="365760"/>
          </a:xfrm>
          <a:prstGeom prst="ellipse">
            <a:avLst/>
          </a:prstGeom>
          <a:solidFill>
            <a:srgbClr val="065A82"/>
          </a:solidFill>
          <a:ln/>
        </p:spPr>
        <p:txBody>
          <a:bodyPr/>
          <a:lstStyle/>
          <a:p>
            <a:endParaRPr lang="en-US"/>
          </a:p>
        </p:txBody>
      </p:sp>
      <p:sp>
        <p:nvSpPr>
          <p:cNvPr id="14" name="Text 12"/>
          <p:cNvSpPr/>
          <p:nvPr/>
        </p:nvSpPr>
        <p:spPr>
          <a:xfrm>
            <a:off x="429768" y="2340864"/>
            <a:ext cx="365760" cy="365760"/>
          </a:xfrm>
          <a:prstGeom prst="rect">
            <a:avLst/>
          </a:prstGeom>
          <a:noFill/>
          <a:ln/>
        </p:spPr>
        <p:txBody>
          <a:bodyPr wrap="square" lIns="0" tIns="0" rIns="0" bIns="0" rtlCol="0" anchor="ctr"/>
          <a:lstStyle/>
          <a:p>
            <a:pPr marL="0" indent="0" algn="ctr">
              <a:buNone/>
            </a:pPr>
            <a:r>
              <a:rPr lang="en-US" sz="850" b="1" dirty="0">
                <a:solidFill>
                  <a:srgbClr val="FFFFFF"/>
                </a:solidFill>
                <a:latin typeface="Calibri" pitchFamily="34" charset="0"/>
                <a:ea typeface="Calibri" pitchFamily="34" charset="-122"/>
                <a:cs typeface="Calibri" pitchFamily="34" charset="-120"/>
              </a:rPr>
              <a:t>SA</a:t>
            </a:r>
            <a:endParaRPr lang="en-US" sz="850" dirty="0"/>
          </a:p>
        </p:txBody>
      </p:sp>
      <p:sp>
        <p:nvSpPr>
          <p:cNvPr id="15" name="Text 13"/>
          <p:cNvSpPr/>
          <p:nvPr/>
        </p:nvSpPr>
        <p:spPr>
          <a:xfrm>
            <a:off x="356616" y="2724912"/>
            <a:ext cx="512064" cy="292608"/>
          </a:xfrm>
          <a:prstGeom prst="rect">
            <a:avLst/>
          </a:prstGeom>
          <a:noFill/>
          <a:ln/>
        </p:spPr>
        <p:txBody>
          <a:bodyPr wrap="square" lIns="0" tIns="0" rIns="0" bIns="0" rtlCol="0" anchor="t"/>
          <a:lstStyle/>
          <a:p>
            <a:pPr marL="0" indent="0" algn="ctr">
              <a:lnSpc>
                <a:spcPct val="90000"/>
              </a:lnSpc>
              <a:buNone/>
            </a:pPr>
            <a:r>
              <a:rPr lang="en-US" sz="600" dirty="0">
                <a:solidFill>
                  <a:srgbClr val="232323"/>
                </a:solidFill>
                <a:latin typeface="Calibri" pitchFamily="34" charset="0"/>
                <a:ea typeface="Calibri" pitchFamily="34" charset="-122"/>
                <a:cs typeface="Calibri" pitchFamily="34" charset="-120"/>
              </a:rPr>
              <a:t>Self-</a:t>
            </a:r>
            <a:endParaRPr lang="en-US" sz="600" dirty="0"/>
          </a:p>
          <a:p>
            <a:pPr marL="0" indent="0" algn="ctr">
              <a:lnSpc>
                <a:spcPct val="90000"/>
              </a:lnSpc>
              <a:buNone/>
            </a:pPr>
            <a:r>
              <a:rPr lang="en-US" sz="600" dirty="0">
                <a:solidFill>
                  <a:srgbClr val="232323"/>
                </a:solidFill>
                <a:latin typeface="Calibri" pitchFamily="34" charset="0"/>
                <a:ea typeface="Calibri" pitchFamily="34" charset="-122"/>
                <a:cs typeface="Calibri" pitchFamily="34" charset="-120"/>
              </a:rPr>
              <a:t>awareness</a:t>
            </a:r>
            <a:endParaRPr lang="en-US" sz="600" dirty="0"/>
          </a:p>
        </p:txBody>
      </p:sp>
      <p:sp>
        <p:nvSpPr>
          <p:cNvPr id="16" name="Shape 14"/>
          <p:cNvSpPr/>
          <p:nvPr/>
        </p:nvSpPr>
        <p:spPr>
          <a:xfrm>
            <a:off x="1098042" y="2340864"/>
            <a:ext cx="365760" cy="365760"/>
          </a:xfrm>
          <a:prstGeom prst="ellipse">
            <a:avLst/>
          </a:prstGeom>
          <a:solidFill>
            <a:srgbClr val="065A82"/>
          </a:solidFill>
          <a:ln/>
        </p:spPr>
        <p:txBody>
          <a:bodyPr/>
          <a:lstStyle/>
          <a:p>
            <a:endParaRPr lang="en-US"/>
          </a:p>
        </p:txBody>
      </p:sp>
      <p:sp>
        <p:nvSpPr>
          <p:cNvPr id="17" name="Text 15"/>
          <p:cNvSpPr/>
          <p:nvPr/>
        </p:nvSpPr>
        <p:spPr>
          <a:xfrm>
            <a:off x="1098042" y="2340864"/>
            <a:ext cx="365760" cy="365760"/>
          </a:xfrm>
          <a:prstGeom prst="rect">
            <a:avLst/>
          </a:prstGeom>
          <a:noFill/>
          <a:ln/>
        </p:spPr>
        <p:txBody>
          <a:bodyPr wrap="square" lIns="0" tIns="0" rIns="0" bIns="0" rtlCol="0" anchor="ctr"/>
          <a:lstStyle/>
          <a:p>
            <a:pPr marL="0" indent="0" algn="ctr">
              <a:buNone/>
            </a:pPr>
            <a:r>
              <a:rPr lang="en-US" sz="850" b="1" dirty="0">
                <a:solidFill>
                  <a:srgbClr val="FFFFFF"/>
                </a:solidFill>
                <a:latin typeface="Calibri" pitchFamily="34" charset="0"/>
                <a:ea typeface="Calibri" pitchFamily="34" charset="-122"/>
                <a:cs typeface="Calibri" pitchFamily="34" charset="-120"/>
              </a:rPr>
              <a:t>SR</a:t>
            </a:r>
            <a:endParaRPr lang="en-US" sz="850" dirty="0"/>
          </a:p>
        </p:txBody>
      </p:sp>
      <p:sp>
        <p:nvSpPr>
          <p:cNvPr id="18" name="Text 16"/>
          <p:cNvSpPr/>
          <p:nvPr/>
        </p:nvSpPr>
        <p:spPr>
          <a:xfrm>
            <a:off x="1024890" y="2724912"/>
            <a:ext cx="512064" cy="292608"/>
          </a:xfrm>
          <a:prstGeom prst="rect">
            <a:avLst/>
          </a:prstGeom>
          <a:noFill/>
          <a:ln/>
        </p:spPr>
        <p:txBody>
          <a:bodyPr wrap="square" lIns="0" tIns="0" rIns="0" bIns="0" rtlCol="0" anchor="t"/>
          <a:lstStyle/>
          <a:p>
            <a:pPr marL="0" indent="0" algn="ctr">
              <a:lnSpc>
                <a:spcPct val="90000"/>
              </a:lnSpc>
              <a:buNone/>
            </a:pPr>
            <a:r>
              <a:rPr lang="en-US" sz="600" dirty="0">
                <a:solidFill>
                  <a:srgbClr val="232323"/>
                </a:solidFill>
                <a:latin typeface="Calibri" pitchFamily="34" charset="0"/>
                <a:ea typeface="Calibri" pitchFamily="34" charset="-122"/>
                <a:cs typeface="Calibri" pitchFamily="34" charset="-120"/>
              </a:rPr>
              <a:t>Self-</a:t>
            </a:r>
            <a:endParaRPr lang="en-US" sz="600" dirty="0"/>
          </a:p>
          <a:p>
            <a:pPr marL="0" indent="0" algn="ctr">
              <a:lnSpc>
                <a:spcPct val="90000"/>
              </a:lnSpc>
              <a:buNone/>
            </a:pPr>
            <a:r>
              <a:rPr lang="en-US" sz="600" dirty="0">
                <a:solidFill>
                  <a:srgbClr val="232323"/>
                </a:solidFill>
                <a:latin typeface="Calibri" pitchFamily="34" charset="0"/>
                <a:ea typeface="Calibri" pitchFamily="34" charset="-122"/>
                <a:cs typeface="Calibri" pitchFamily="34" charset="-120"/>
              </a:rPr>
              <a:t>regulation</a:t>
            </a:r>
            <a:endParaRPr lang="en-US" sz="600" dirty="0"/>
          </a:p>
        </p:txBody>
      </p:sp>
      <p:sp>
        <p:nvSpPr>
          <p:cNvPr id="19" name="Shape 17"/>
          <p:cNvSpPr/>
          <p:nvPr/>
        </p:nvSpPr>
        <p:spPr>
          <a:xfrm>
            <a:off x="1766316" y="2340864"/>
            <a:ext cx="365760" cy="365760"/>
          </a:xfrm>
          <a:prstGeom prst="ellipse">
            <a:avLst/>
          </a:prstGeom>
          <a:solidFill>
            <a:srgbClr val="065A82"/>
          </a:solidFill>
          <a:ln/>
        </p:spPr>
        <p:txBody>
          <a:bodyPr/>
          <a:lstStyle/>
          <a:p>
            <a:endParaRPr lang="en-US"/>
          </a:p>
        </p:txBody>
      </p:sp>
      <p:sp>
        <p:nvSpPr>
          <p:cNvPr id="20" name="Text 18"/>
          <p:cNvSpPr/>
          <p:nvPr/>
        </p:nvSpPr>
        <p:spPr>
          <a:xfrm>
            <a:off x="1766316" y="2340864"/>
            <a:ext cx="365760" cy="365760"/>
          </a:xfrm>
          <a:prstGeom prst="rect">
            <a:avLst/>
          </a:prstGeom>
          <a:noFill/>
          <a:ln/>
        </p:spPr>
        <p:txBody>
          <a:bodyPr wrap="square" lIns="0" tIns="0" rIns="0" bIns="0" rtlCol="0" anchor="ctr"/>
          <a:lstStyle/>
          <a:p>
            <a:pPr marL="0" indent="0" algn="ctr">
              <a:buNone/>
            </a:pPr>
            <a:r>
              <a:rPr lang="en-US" sz="850" b="1" dirty="0">
                <a:solidFill>
                  <a:srgbClr val="FFFFFF"/>
                </a:solidFill>
                <a:latin typeface="Calibri" pitchFamily="34" charset="0"/>
                <a:ea typeface="Calibri" pitchFamily="34" charset="-122"/>
                <a:cs typeface="Calibri" pitchFamily="34" charset="-120"/>
              </a:rPr>
              <a:t>MO</a:t>
            </a:r>
            <a:endParaRPr lang="en-US" sz="850" dirty="0"/>
          </a:p>
        </p:txBody>
      </p:sp>
      <p:sp>
        <p:nvSpPr>
          <p:cNvPr id="21" name="Text 19"/>
          <p:cNvSpPr/>
          <p:nvPr/>
        </p:nvSpPr>
        <p:spPr>
          <a:xfrm>
            <a:off x="1693164" y="2724912"/>
            <a:ext cx="512064" cy="292608"/>
          </a:xfrm>
          <a:prstGeom prst="rect">
            <a:avLst/>
          </a:prstGeom>
          <a:noFill/>
          <a:ln/>
        </p:spPr>
        <p:txBody>
          <a:bodyPr wrap="square" lIns="0" tIns="0" rIns="0" bIns="0" rtlCol="0" anchor="t"/>
          <a:lstStyle/>
          <a:p>
            <a:pPr marL="0" indent="0" algn="ctr">
              <a:lnSpc>
                <a:spcPct val="90000"/>
              </a:lnSpc>
              <a:buNone/>
            </a:pPr>
            <a:r>
              <a:rPr lang="en-US" sz="600" dirty="0">
                <a:solidFill>
                  <a:srgbClr val="232323"/>
                </a:solidFill>
                <a:latin typeface="Calibri" pitchFamily="34" charset="0"/>
                <a:ea typeface="Calibri" pitchFamily="34" charset="-122"/>
                <a:cs typeface="Calibri" pitchFamily="34" charset="-120"/>
              </a:rPr>
              <a:t>Motiv-</a:t>
            </a:r>
            <a:endParaRPr lang="en-US" sz="600" dirty="0"/>
          </a:p>
          <a:p>
            <a:pPr marL="0" indent="0" algn="ctr">
              <a:lnSpc>
                <a:spcPct val="90000"/>
              </a:lnSpc>
              <a:buNone/>
            </a:pPr>
            <a:r>
              <a:rPr lang="en-US" sz="600" dirty="0">
                <a:solidFill>
                  <a:srgbClr val="232323"/>
                </a:solidFill>
                <a:latin typeface="Calibri" pitchFamily="34" charset="0"/>
                <a:ea typeface="Calibri" pitchFamily="34" charset="-122"/>
                <a:cs typeface="Calibri" pitchFamily="34" charset="-120"/>
              </a:rPr>
              <a:t>ation</a:t>
            </a:r>
            <a:endParaRPr lang="en-US" sz="600" dirty="0"/>
          </a:p>
        </p:txBody>
      </p:sp>
      <p:sp>
        <p:nvSpPr>
          <p:cNvPr id="22" name="Shape 20"/>
          <p:cNvSpPr/>
          <p:nvPr/>
        </p:nvSpPr>
        <p:spPr>
          <a:xfrm>
            <a:off x="2434590" y="2340864"/>
            <a:ext cx="365760" cy="365760"/>
          </a:xfrm>
          <a:prstGeom prst="ellipse">
            <a:avLst/>
          </a:prstGeom>
          <a:solidFill>
            <a:srgbClr val="065A82"/>
          </a:solidFill>
          <a:ln/>
        </p:spPr>
        <p:txBody>
          <a:bodyPr/>
          <a:lstStyle/>
          <a:p>
            <a:endParaRPr lang="en-US"/>
          </a:p>
        </p:txBody>
      </p:sp>
      <p:sp>
        <p:nvSpPr>
          <p:cNvPr id="23" name="Text 21"/>
          <p:cNvSpPr/>
          <p:nvPr/>
        </p:nvSpPr>
        <p:spPr>
          <a:xfrm>
            <a:off x="2434590" y="2340864"/>
            <a:ext cx="365760" cy="365760"/>
          </a:xfrm>
          <a:prstGeom prst="rect">
            <a:avLst/>
          </a:prstGeom>
          <a:noFill/>
          <a:ln/>
        </p:spPr>
        <p:txBody>
          <a:bodyPr wrap="square" lIns="0" tIns="0" rIns="0" bIns="0" rtlCol="0" anchor="ctr"/>
          <a:lstStyle/>
          <a:p>
            <a:pPr marL="0" indent="0" algn="ctr">
              <a:buNone/>
            </a:pPr>
            <a:r>
              <a:rPr lang="en-US" sz="850" b="1" dirty="0">
                <a:solidFill>
                  <a:srgbClr val="FFFFFF"/>
                </a:solidFill>
                <a:latin typeface="Calibri" pitchFamily="34" charset="0"/>
                <a:ea typeface="Calibri" pitchFamily="34" charset="-122"/>
                <a:cs typeface="Calibri" pitchFamily="34" charset="-120"/>
              </a:rPr>
              <a:t>EM</a:t>
            </a:r>
            <a:endParaRPr lang="en-US" sz="850" dirty="0"/>
          </a:p>
        </p:txBody>
      </p:sp>
      <p:sp>
        <p:nvSpPr>
          <p:cNvPr id="24" name="Text 22"/>
          <p:cNvSpPr/>
          <p:nvPr/>
        </p:nvSpPr>
        <p:spPr>
          <a:xfrm>
            <a:off x="2361438" y="2724912"/>
            <a:ext cx="512064" cy="292608"/>
          </a:xfrm>
          <a:prstGeom prst="rect">
            <a:avLst/>
          </a:prstGeom>
          <a:noFill/>
          <a:ln/>
        </p:spPr>
        <p:txBody>
          <a:bodyPr wrap="square" lIns="0" tIns="0" rIns="0" bIns="0" rtlCol="0" anchor="t"/>
          <a:lstStyle/>
          <a:p>
            <a:pPr marL="0" indent="0" algn="ctr">
              <a:lnSpc>
                <a:spcPct val="90000"/>
              </a:lnSpc>
              <a:buNone/>
            </a:pPr>
            <a:r>
              <a:rPr lang="en-US" sz="600" dirty="0">
                <a:solidFill>
                  <a:srgbClr val="232323"/>
                </a:solidFill>
                <a:latin typeface="Calibri" pitchFamily="34" charset="0"/>
                <a:ea typeface="Calibri" pitchFamily="34" charset="-122"/>
                <a:cs typeface="Calibri" pitchFamily="34" charset="-120"/>
              </a:rPr>
              <a:t>Empathy</a:t>
            </a:r>
            <a:endParaRPr lang="en-US" sz="600" dirty="0"/>
          </a:p>
        </p:txBody>
      </p:sp>
      <p:sp>
        <p:nvSpPr>
          <p:cNvPr id="25" name="Shape 23"/>
          <p:cNvSpPr/>
          <p:nvPr/>
        </p:nvSpPr>
        <p:spPr>
          <a:xfrm>
            <a:off x="3102864" y="2340864"/>
            <a:ext cx="365760" cy="365760"/>
          </a:xfrm>
          <a:prstGeom prst="ellipse">
            <a:avLst/>
          </a:prstGeom>
          <a:solidFill>
            <a:srgbClr val="065A82"/>
          </a:solidFill>
          <a:ln/>
        </p:spPr>
        <p:txBody>
          <a:bodyPr/>
          <a:lstStyle/>
          <a:p>
            <a:endParaRPr lang="en-US"/>
          </a:p>
        </p:txBody>
      </p:sp>
      <p:sp>
        <p:nvSpPr>
          <p:cNvPr id="26" name="Text 24"/>
          <p:cNvSpPr/>
          <p:nvPr/>
        </p:nvSpPr>
        <p:spPr>
          <a:xfrm>
            <a:off x="3102864" y="2340864"/>
            <a:ext cx="365760" cy="365760"/>
          </a:xfrm>
          <a:prstGeom prst="rect">
            <a:avLst/>
          </a:prstGeom>
          <a:noFill/>
          <a:ln/>
        </p:spPr>
        <p:txBody>
          <a:bodyPr wrap="square" lIns="0" tIns="0" rIns="0" bIns="0" rtlCol="0" anchor="ctr"/>
          <a:lstStyle/>
          <a:p>
            <a:pPr marL="0" indent="0" algn="ctr">
              <a:buNone/>
            </a:pPr>
            <a:r>
              <a:rPr lang="en-US" sz="850" b="1" dirty="0">
                <a:solidFill>
                  <a:srgbClr val="FFFFFF"/>
                </a:solidFill>
                <a:latin typeface="Calibri" pitchFamily="34" charset="0"/>
                <a:ea typeface="Calibri" pitchFamily="34" charset="-122"/>
                <a:cs typeface="Calibri" pitchFamily="34" charset="-120"/>
              </a:rPr>
              <a:t>SS</a:t>
            </a:r>
            <a:endParaRPr lang="en-US" sz="850" dirty="0"/>
          </a:p>
        </p:txBody>
      </p:sp>
      <p:sp>
        <p:nvSpPr>
          <p:cNvPr id="27" name="Text 25"/>
          <p:cNvSpPr/>
          <p:nvPr/>
        </p:nvSpPr>
        <p:spPr>
          <a:xfrm>
            <a:off x="3029712" y="2724912"/>
            <a:ext cx="512064" cy="292608"/>
          </a:xfrm>
          <a:prstGeom prst="rect">
            <a:avLst/>
          </a:prstGeom>
          <a:noFill/>
          <a:ln/>
        </p:spPr>
        <p:txBody>
          <a:bodyPr wrap="square" lIns="0" tIns="0" rIns="0" bIns="0" rtlCol="0" anchor="t"/>
          <a:lstStyle/>
          <a:p>
            <a:pPr marL="0" indent="0" algn="ctr">
              <a:lnSpc>
                <a:spcPct val="90000"/>
              </a:lnSpc>
              <a:buNone/>
            </a:pPr>
            <a:r>
              <a:rPr lang="en-US" sz="600" dirty="0">
                <a:solidFill>
                  <a:srgbClr val="232323"/>
                </a:solidFill>
                <a:latin typeface="Calibri" pitchFamily="34" charset="0"/>
                <a:ea typeface="Calibri" pitchFamily="34" charset="-122"/>
                <a:cs typeface="Calibri" pitchFamily="34" charset="-120"/>
              </a:rPr>
              <a:t>Social</a:t>
            </a:r>
            <a:endParaRPr lang="en-US" sz="600" dirty="0"/>
          </a:p>
          <a:p>
            <a:pPr marL="0" indent="0" algn="ctr">
              <a:lnSpc>
                <a:spcPct val="90000"/>
              </a:lnSpc>
              <a:buNone/>
            </a:pPr>
            <a:r>
              <a:rPr lang="en-US" sz="600" dirty="0">
                <a:solidFill>
                  <a:srgbClr val="232323"/>
                </a:solidFill>
                <a:latin typeface="Calibri" pitchFamily="34" charset="0"/>
                <a:ea typeface="Calibri" pitchFamily="34" charset="-122"/>
                <a:cs typeface="Calibri" pitchFamily="34" charset="-120"/>
              </a:rPr>
              <a:t>skills</a:t>
            </a:r>
            <a:endParaRPr lang="en-US" sz="600" dirty="0"/>
          </a:p>
        </p:txBody>
      </p:sp>
      <p:sp>
        <p:nvSpPr>
          <p:cNvPr id="28" name="Text 26"/>
          <p:cNvSpPr/>
          <p:nvPr/>
        </p:nvSpPr>
        <p:spPr>
          <a:xfrm>
            <a:off x="429768" y="3054096"/>
            <a:ext cx="3038856" cy="713232"/>
          </a:xfrm>
          <a:prstGeom prst="rect">
            <a:avLst/>
          </a:prstGeom>
          <a:noFill/>
          <a:ln/>
        </p:spPr>
        <p:txBody>
          <a:bodyPr wrap="square" lIns="0" tIns="0" rIns="0" bIns="0" rtlCol="0" anchor="ctr"/>
          <a:lstStyle/>
          <a:p>
            <a:pPr marL="0" indent="0">
              <a:lnSpc>
                <a:spcPct val="120000"/>
              </a:lnSpc>
              <a:buNone/>
            </a:pPr>
            <a:r>
              <a:rPr lang="en-US" sz="780" dirty="0">
                <a:solidFill>
                  <a:srgbClr val="232323"/>
                </a:solidFill>
                <a:latin typeface="Calibri" pitchFamily="34" charset="0"/>
                <a:ea typeface="Calibri" pitchFamily="34" charset="-122"/>
                <a:cs typeface="Calibri" pitchFamily="34" charset="-120"/>
              </a:rPr>
              <a:t>•  Conflict: name frustration calmly instead of blaming teammates</a:t>
            </a:r>
            <a:endParaRPr lang="en-US" sz="780" dirty="0"/>
          </a:p>
          <a:p>
            <a:pPr marL="0" indent="0">
              <a:lnSpc>
                <a:spcPct val="120000"/>
              </a:lnSpc>
              <a:buNone/>
            </a:pPr>
            <a:r>
              <a:rPr lang="en-US" sz="780" dirty="0">
                <a:solidFill>
                  <a:srgbClr val="232323"/>
                </a:solidFill>
                <a:latin typeface="Calibri" pitchFamily="34" charset="0"/>
                <a:ea typeface="Calibri" pitchFamily="34" charset="-122"/>
                <a:cs typeface="Calibri" pitchFamily="34" charset="-120"/>
              </a:rPr>
              <a:t>•  Deadlines: self-regulation keeps focus when pressure rises</a:t>
            </a:r>
            <a:endParaRPr lang="en-US" sz="780" dirty="0"/>
          </a:p>
          <a:p>
            <a:pPr marL="0" indent="0">
              <a:lnSpc>
                <a:spcPct val="120000"/>
              </a:lnSpc>
              <a:buNone/>
            </a:pPr>
            <a:r>
              <a:rPr lang="en-US" sz="780" dirty="0">
                <a:solidFill>
                  <a:srgbClr val="232323"/>
                </a:solidFill>
                <a:latin typeface="Calibri" pitchFamily="34" charset="0"/>
                <a:ea typeface="Calibri" pitchFamily="34" charset="-122"/>
                <a:cs typeface="Calibri" pitchFamily="34" charset="-120"/>
              </a:rPr>
              <a:t>•  Feedback: social skills turn criticism into dialogue</a:t>
            </a:r>
            <a:endParaRPr lang="en-US" sz="780" dirty="0"/>
          </a:p>
        </p:txBody>
      </p:sp>
      <p:sp>
        <p:nvSpPr>
          <p:cNvPr id="29" name="Shape 27"/>
          <p:cNvSpPr/>
          <p:nvPr/>
        </p:nvSpPr>
        <p:spPr>
          <a:xfrm>
            <a:off x="429768" y="3767328"/>
            <a:ext cx="3038856" cy="621792"/>
          </a:xfrm>
          <a:prstGeom prst="rect">
            <a:avLst/>
          </a:prstGeom>
          <a:solidFill>
            <a:srgbClr val="FFFFFF"/>
          </a:solidFill>
          <a:ln w="6350">
            <a:solidFill>
              <a:srgbClr val="065A82"/>
            </a:solidFill>
            <a:prstDash val="solid"/>
          </a:ln>
        </p:spPr>
        <p:txBody>
          <a:bodyPr/>
          <a:lstStyle/>
          <a:p>
            <a:endParaRPr lang="en-US"/>
          </a:p>
        </p:txBody>
      </p:sp>
      <p:sp>
        <p:nvSpPr>
          <p:cNvPr id="30" name="Text 28"/>
          <p:cNvSpPr/>
          <p:nvPr/>
        </p:nvSpPr>
        <p:spPr>
          <a:xfrm>
            <a:off x="484632" y="3794760"/>
            <a:ext cx="2929128" cy="566928"/>
          </a:xfrm>
          <a:prstGeom prst="rect">
            <a:avLst/>
          </a:prstGeom>
          <a:noFill/>
          <a:ln/>
        </p:spPr>
        <p:txBody>
          <a:bodyPr wrap="square" lIns="0" tIns="0" rIns="0" bIns="0" rtlCol="0" anchor="ctr"/>
          <a:lstStyle/>
          <a:p>
            <a:pPr marL="0" indent="0">
              <a:lnSpc>
                <a:spcPct val="110000"/>
              </a:lnSpc>
              <a:buNone/>
            </a:pPr>
            <a:r>
              <a:rPr lang="en-US" sz="700" b="1" i="1" dirty="0">
                <a:solidFill>
                  <a:srgbClr val="065A82"/>
                </a:solidFill>
                <a:latin typeface="Calibri" pitchFamily="34" charset="0"/>
                <a:ea typeface="Calibri" pitchFamily="34" charset="-122"/>
                <a:cs typeface="Calibri" pitchFamily="34" charset="-120"/>
              </a:rPr>
              <a:t>Generational lens: </a:t>
            </a:r>
            <a:r>
              <a:rPr lang="en-US" sz="700" i="1" dirty="0">
                <a:solidFill>
                  <a:srgbClr val="232323"/>
                </a:solidFill>
                <a:latin typeface="Calibri" pitchFamily="34" charset="0"/>
                <a:ea typeface="Calibri" pitchFamily="34" charset="-122"/>
                <a:cs typeface="Calibri" pitchFamily="34" charset="-120"/>
              </a:rPr>
              <a:t>older generations often bring stronger self-control but adapt slower to new tools; younger generations are more emotionally open but still building self-regulation - a strength and a challenge in any team (Banu and Rani, 2025).</a:t>
            </a:r>
            <a:endParaRPr lang="en-US" sz="700" dirty="0"/>
          </a:p>
        </p:txBody>
      </p:sp>
      <p:sp>
        <p:nvSpPr>
          <p:cNvPr id="31" name="Text 29"/>
          <p:cNvSpPr/>
          <p:nvPr/>
        </p:nvSpPr>
        <p:spPr>
          <a:xfrm>
            <a:off x="429768" y="4370832"/>
            <a:ext cx="3038856" cy="164592"/>
          </a:xfrm>
          <a:prstGeom prst="rect">
            <a:avLst/>
          </a:prstGeom>
          <a:noFill/>
          <a:ln/>
        </p:spPr>
        <p:txBody>
          <a:bodyPr wrap="square" lIns="0" tIns="0" rIns="0" bIns="0" rtlCol="0" anchor="ctr"/>
          <a:lstStyle/>
          <a:p>
            <a:pPr marL="0" indent="0">
              <a:buNone/>
            </a:pPr>
            <a:r>
              <a:rPr lang="en-US" sz="700" i="1" dirty="0">
                <a:solidFill>
                  <a:srgbClr val="5B5B5B"/>
                </a:solidFill>
                <a:latin typeface="Calibri" pitchFamily="34" charset="0"/>
                <a:ea typeface="Calibri" pitchFamily="34" charset="-122"/>
                <a:cs typeface="Calibri" pitchFamily="34" charset="-120"/>
              </a:rPr>
              <a:t>(Goleman, 1998)</a:t>
            </a:r>
            <a:endParaRPr lang="en-US" sz="700" dirty="0"/>
          </a:p>
        </p:txBody>
      </p:sp>
      <p:sp>
        <p:nvSpPr>
          <p:cNvPr id="32" name="Shape 30"/>
          <p:cNvSpPr/>
          <p:nvPr/>
        </p:nvSpPr>
        <p:spPr>
          <a:xfrm>
            <a:off x="3715512" y="1517904"/>
            <a:ext cx="3258312" cy="310896"/>
          </a:xfrm>
          <a:prstGeom prst="rect">
            <a:avLst/>
          </a:prstGeom>
          <a:solidFill>
            <a:srgbClr val="1C7293"/>
          </a:solidFill>
          <a:ln/>
        </p:spPr>
        <p:txBody>
          <a:bodyPr/>
          <a:lstStyle/>
          <a:p>
            <a:endParaRPr lang="en-US"/>
          </a:p>
        </p:txBody>
      </p:sp>
      <p:sp>
        <p:nvSpPr>
          <p:cNvPr id="33" name="Text 31"/>
          <p:cNvSpPr/>
          <p:nvPr/>
        </p:nvSpPr>
        <p:spPr>
          <a:xfrm>
            <a:off x="3788664" y="1517904"/>
            <a:ext cx="3112008" cy="310896"/>
          </a:xfrm>
          <a:prstGeom prst="rect">
            <a:avLst/>
          </a:prstGeom>
          <a:noFill/>
          <a:ln/>
        </p:spPr>
        <p:txBody>
          <a:bodyPr wrap="square" lIns="0" tIns="0" rIns="0" bIns="0" rtlCol="0" anchor="ctr"/>
          <a:lstStyle/>
          <a:p>
            <a:pPr marL="0" indent="0">
              <a:buNone/>
            </a:pPr>
            <a:r>
              <a:rPr lang="en-US" sz="1050" b="1" dirty="0">
                <a:solidFill>
                  <a:srgbClr val="FFFFFF"/>
                </a:solidFill>
                <a:latin typeface="Calibri" pitchFamily="34" charset="0"/>
                <a:ea typeface="Calibri" pitchFamily="34" charset="-122"/>
                <a:cs typeface="Calibri" pitchFamily="34" charset="-120"/>
              </a:rPr>
              <a:t>3. SECTION 2 – MANAGING OWN EMOTIONS</a:t>
            </a:r>
            <a:endParaRPr lang="en-US" sz="1050" dirty="0"/>
          </a:p>
        </p:txBody>
      </p:sp>
      <p:sp>
        <p:nvSpPr>
          <p:cNvPr id="34" name="Shape 32"/>
          <p:cNvSpPr/>
          <p:nvPr/>
        </p:nvSpPr>
        <p:spPr>
          <a:xfrm>
            <a:off x="3715512" y="1828800"/>
            <a:ext cx="3258312" cy="2743200"/>
          </a:xfrm>
          <a:prstGeom prst="rect">
            <a:avLst/>
          </a:prstGeom>
          <a:solidFill>
            <a:srgbClr val="E7F3F2"/>
          </a:solidFill>
          <a:ln/>
        </p:spPr>
        <p:txBody>
          <a:bodyPr/>
          <a:lstStyle/>
          <a:p>
            <a:endParaRPr lang="en-US"/>
          </a:p>
        </p:txBody>
      </p:sp>
      <p:sp>
        <p:nvSpPr>
          <p:cNvPr id="35" name="Text 33"/>
          <p:cNvSpPr/>
          <p:nvPr/>
        </p:nvSpPr>
        <p:spPr>
          <a:xfrm>
            <a:off x="3825240" y="1901952"/>
            <a:ext cx="3038856" cy="457200"/>
          </a:xfrm>
          <a:prstGeom prst="rect">
            <a:avLst/>
          </a:prstGeom>
          <a:noFill/>
          <a:ln/>
        </p:spPr>
        <p:txBody>
          <a:bodyPr wrap="square" lIns="0" tIns="0" rIns="0" bIns="0" rtlCol="0" anchor="ctr"/>
          <a:lstStyle/>
          <a:p>
            <a:pPr marL="0" indent="0">
              <a:buNone/>
            </a:pPr>
            <a:r>
              <a:rPr lang="en-US" sz="830" i="1" dirty="0">
                <a:solidFill>
                  <a:srgbClr val="1C7293"/>
                </a:solidFill>
                <a:latin typeface="Calibri" pitchFamily="34" charset="0"/>
                <a:ea typeface="Calibri" pitchFamily="34" charset="-122"/>
                <a:cs typeface="Calibri" pitchFamily="34" charset="-120"/>
              </a:rPr>
              <a:t>Q.B  How can students recognise and manage their own emotions to remain productive and reduce stress during group projects?</a:t>
            </a:r>
            <a:endParaRPr lang="en-US" sz="830" dirty="0"/>
          </a:p>
        </p:txBody>
      </p:sp>
      <p:sp>
        <p:nvSpPr>
          <p:cNvPr id="36" name="Text 34"/>
          <p:cNvSpPr/>
          <p:nvPr/>
        </p:nvSpPr>
        <p:spPr>
          <a:xfrm>
            <a:off x="3825240" y="2414016"/>
            <a:ext cx="3038856" cy="914400"/>
          </a:xfrm>
          <a:prstGeom prst="rect">
            <a:avLst/>
          </a:prstGeom>
          <a:noFill/>
          <a:ln/>
        </p:spPr>
        <p:txBody>
          <a:bodyPr wrap="square" lIns="0" tIns="0" rIns="0" bIns="0" rtlCol="0" anchor="ctr"/>
          <a:lstStyle/>
          <a:p>
            <a:pPr marL="0" indent="0">
              <a:lnSpc>
                <a:spcPct val="130000"/>
              </a:lnSpc>
              <a:buNone/>
            </a:pPr>
            <a:r>
              <a:rPr lang="en-US" sz="830" dirty="0">
                <a:solidFill>
                  <a:srgbClr val="232323"/>
                </a:solidFill>
                <a:latin typeface="Calibri" pitchFamily="34" charset="0"/>
                <a:ea typeface="Calibri" pitchFamily="34" charset="-122"/>
                <a:cs typeface="Calibri" pitchFamily="34" charset="-120"/>
              </a:rPr>
              <a:t>•  Mindfulness check-ins before meetings</a:t>
            </a:r>
            <a:endParaRPr lang="en-US" sz="830" dirty="0"/>
          </a:p>
          <a:p>
            <a:pPr marL="0" indent="0">
              <a:lnSpc>
                <a:spcPct val="130000"/>
              </a:lnSpc>
              <a:buNone/>
            </a:pPr>
            <a:r>
              <a:rPr lang="en-US" sz="830" dirty="0">
                <a:solidFill>
                  <a:srgbClr val="232323"/>
                </a:solidFill>
                <a:latin typeface="Calibri" pitchFamily="34" charset="0"/>
                <a:ea typeface="Calibri" pitchFamily="34" charset="-122"/>
                <a:cs typeface="Calibri" pitchFamily="34" charset="-120"/>
              </a:rPr>
              <a:t>•  Reflection after setbacks (what worked, what didn't)</a:t>
            </a:r>
            <a:endParaRPr lang="en-US" sz="830" dirty="0"/>
          </a:p>
          <a:p>
            <a:pPr marL="0" indent="0">
              <a:lnSpc>
                <a:spcPct val="130000"/>
              </a:lnSpc>
              <a:buNone/>
            </a:pPr>
            <a:r>
              <a:rPr lang="en-US" sz="830" dirty="0">
                <a:solidFill>
                  <a:srgbClr val="232323"/>
                </a:solidFill>
                <a:latin typeface="Calibri" pitchFamily="34" charset="0"/>
                <a:ea typeface="Calibri" pitchFamily="34" charset="-122"/>
                <a:cs typeface="Calibri" pitchFamily="34" charset="-120"/>
              </a:rPr>
              <a:t>•  Stress management: short breaks, breathing</a:t>
            </a:r>
            <a:endParaRPr lang="en-US" sz="830" dirty="0"/>
          </a:p>
          <a:p>
            <a:pPr marL="0" indent="0">
              <a:lnSpc>
                <a:spcPct val="130000"/>
              </a:lnSpc>
              <a:buNone/>
            </a:pPr>
            <a:r>
              <a:rPr lang="en-US" sz="830" dirty="0">
                <a:solidFill>
                  <a:srgbClr val="232323"/>
                </a:solidFill>
                <a:latin typeface="Calibri" pitchFamily="34" charset="0"/>
                <a:ea typeface="Calibri" pitchFamily="34" charset="-122"/>
                <a:cs typeface="Calibri" pitchFamily="34" charset="-120"/>
              </a:rPr>
              <a:t>•  Pausing before reacting to feedback</a:t>
            </a:r>
            <a:endParaRPr lang="en-US" sz="830" dirty="0"/>
          </a:p>
        </p:txBody>
      </p:sp>
      <p:sp>
        <p:nvSpPr>
          <p:cNvPr id="37" name="Text 35"/>
          <p:cNvSpPr/>
          <p:nvPr/>
        </p:nvSpPr>
        <p:spPr>
          <a:xfrm>
            <a:off x="3825240" y="3438144"/>
            <a:ext cx="3038856" cy="182880"/>
          </a:xfrm>
          <a:prstGeom prst="rect">
            <a:avLst/>
          </a:prstGeom>
          <a:noFill/>
          <a:ln/>
        </p:spPr>
        <p:txBody>
          <a:bodyPr wrap="square" lIns="0" tIns="0" rIns="0" bIns="0" rtlCol="0" anchor="ctr"/>
          <a:lstStyle/>
          <a:p>
            <a:pPr marL="0" indent="0">
              <a:buNone/>
            </a:pPr>
            <a:endParaRPr lang="en-US" sz="750" dirty="0"/>
          </a:p>
        </p:txBody>
      </p:sp>
      <p:sp>
        <p:nvSpPr>
          <p:cNvPr id="38" name="Shape 36"/>
          <p:cNvSpPr/>
          <p:nvPr/>
        </p:nvSpPr>
        <p:spPr>
          <a:xfrm>
            <a:off x="3825240" y="3639312"/>
            <a:ext cx="860552" cy="502920"/>
          </a:xfrm>
          <a:prstGeom prst="roundRect">
            <a:avLst>
              <a:gd name="adj" fmla="val 10909"/>
            </a:avLst>
          </a:prstGeom>
          <a:solidFill>
            <a:srgbClr val="1C7293"/>
          </a:solidFill>
          <a:ln/>
        </p:spPr>
        <p:txBody>
          <a:bodyPr/>
          <a:lstStyle/>
          <a:p>
            <a:endParaRPr lang="en-US"/>
          </a:p>
        </p:txBody>
      </p:sp>
      <p:sp>
        <p:nvSpPr>
          <p:cNvPr id="39" name="Text 37"/>
          <p:cNvSpPr/>
          <p:nvPr/>
        </p:nvSpPr>
        <p:spPr>
          <a:xfrm>
            <a:off x="3825240" y="3639312"/>
            <a:ext cx="860552" cy="502920"/>
          </a:xfrm>
          <a:prstGeom prst="rect">
            <a:avLst/>
          </a:prstGeom>
          <a:noFill/>
          <a:ln/>
        </p:spPr>
        <p:txBody>
          <a:bodyPr wrap="square" lIns="0" tIns="0" rIns="0" bIns="0" rtlCol="0" anchor="ctr"/>
          <a:lstStyle/>
          <a:p>
            <a:pPr marL="0" indent="0" algn="ctr">
              <a:lnSpc>
                <a:spcPct val="95000"/>
              </a:lnSpc>
              <a:buNone/>
            </a:pPr>
            <a:r>
              <a:rPr lang="en-US" sz="700" b="1" dirty="0">
                <a:solidFill>
                  <a:srgbClr val="FFFFFF"/>
                </a:solidFill>
                <a:latin typeface="Calibri" pitchFamily="34" charset="0"/>
                <a:ea typeface="Calibri" pitchFamily="34" charset="-122"/>
                <a:cs typeface="Calibri" pitchFamily="34" charset="-120"/>
              </a:rPr>
              <a:t>Emotion</a:t>
            </a:r>
            <a:endParaRPr lang="en-US" sz="700" dirty="0"/>
          </a:p>
          <a:p>
            <a:pPr marL="0" indent="0" algn="ctr">
              <a:lnSpc>
                <a:spcPct val="95000"/>
              </a:lnSpc>
              <a:buNone/>
            </a:pPr>
            <a:r>
              <a:rPr lang="en-US" sz="700" b="1" dirty="0">
                <a:solidFill>
                  <a:srgbClr val="FFFFFF"/>
                </a:solidFill>
                <a:latin typeface="Calibri" pitchFamily="34" charset="0"/>
                <a:ea typeface="Calibri" pitchFamily="34" charset="-122"/>
                <a:cs typeface="Calibri" pitchFamily="34" charset="-120"/>
              </a:rPr>
              <a:t>noticed</a:t>
            </a:r>
            <a:endParaRPr lang="en-US" sz="700" dirty="0"/>
          </a:p>
        </p:txBody>
      </p:sp>
      <p:sp>
        <p:nvSpPr>
          <p:cNvPr id="40" name="Text 38"/>
          <p:cNvSpPr/>
          <p:nvPr/>
        </p:nvSpPr>
        <p:spPr>
          <a:xfrm>
            <a:off x="4685792" y="3639312"/>
            <a:ext cx="228600" cy="502920"/>
          </a:xfrm>
          <a:prstGeom prst="rect">
            <a:avLst/>
          </a:prstGeom>
          <a:noFill/>
          <a:ln/>
        </p:spPr>
        <p:txBody>
          <a:bodyPr wrap="square" lIns="0" tIns="0" rIns="0" bIns="0" rtlCol="0" anchor="ctr"/>
          <a:lstStyle/>
          <a:p>
            <a:pPr marL="0" indent="0" algn="ctr">
              <a:buNone/>
            </a:pPr>
            <a:r>
              <a:rPr lang="en-US" sz="1400" b="1" dirty="0">
                <a:solidFill>
                  <a:srgbClr val="1C7293"/>
                </a:solidFill>
                <a:latin typeface="Calibri" pitchFamily="34" charset="0"/>
                <a:ea typeface="Calibri" pitchFamily="34" charset="-122"/>
                <a:cs typeface="Calibri" pitchFamily="34" charset="-120"/>
              </a:rPr>
              <a:t>→</a:t>
            </a:r>
            <a:endParaRPr lang="en-US" sz="1400" dirty="0"/>
          </a:p>
        </p:txBody>
      </p:sp>
      <p:sp>
        <p:nvSpPr>
          <p:cNvPr id="41" name="Shape 39"/>
          <p:cNvSpPr/>
          <p:nvPr/>
        </p:nvSpPr>
        <p:spPr>
          <a:xfrm>
            <a:off x="4914392" y="3639312"/>
            <a:ext cx="860552" cy="502920"/>
          </a:xfrm>
          <a:prstGeom prst="roundRect">
            <a:avLst>
              <a:gd name="adj" fmla="val 10909"/>
            </a:avLst>
          </a:prstGeom>
          <a:solidFill>
            <a:srgbClr val="1C7293"/>
          </a:solidFill>
          <a:ln/>
        </p:spPr>
        <p:txBody>
          <a:bodyPr/>
          <a:lstStyle/>
          <a:p>
            <a:endParaRPr lang="en-US"/>
          </a:p>
        </p:txBody>
      </p:sp>
      <p:sp>
        <p:nvSpPr>
          <p:cNvPr id="42" name="Text 40"/>
          <p:cNvSpPr/>
          <p:nvPr/>
        </p:nvSpPr>
        <p:spPr>
          <a:xfrm>
            <a:off x="4914392" y="3639312"/>
            <a:ext cx="860552" cy="502920"/>
          </a:xfrm>
          <a:prstGeom prst="rect">
            <a:avLst/>
          </a:prstGeom>
          <a:noFill/>
          <a:ln/>
        </p:spPr>
        <p:txBody>
          <a:bodyPr wrap="square" lIns="0" tIns="0" rIns="0" bIns="0" rtlCol="0" anchor="ctr"/>
          <a:lstStyle/>
          <a:p>
            <a:pPr marL="0" indent="0" algn="ctr">
              <a:lnSpc>
                <a:spcPct val="95000"/>
              </a:lnSpc>
              <a:buNone/>
            </a:pPr>
            <a:r>
              <a:rPr lang="en-US" sz="700" b="1" dirty="0">
                <a:solidFill>
                  <a:srgbClr val="FFFFFF"/>
                </a:solidFill>
                <a:latin typeface="Calibri" pitchFamily="34" charset="0"/>
                <a:ea typeface="Calibri" pitchFamily="34" charset="-122"/>
                <a:cs typeface="Calibri" pitchFamily="34" charset="-120"/>
              </a:rPr>
              <a:t>Reflective</a:t>
            </a:r>
            <a:endParaRPr lang="en-US" sz="700" dirty="0"/>
          </a:p>
          <a:p>
            <a:pPr marL="0" indent="0" algn="ctr">
              <a:lnSpc>
                <a:spcPct val="95000"/>
              </a:lnSpc>
              <a:buNone/>
            </a:pPr>
            <a:r>
              <a:rPr lang="en-US" sz="700" b="1" dirty="0">
                <a:solidFill>
                  <a:srgbClr val="FFFFFF"/>
                </a:solidFill>
                <a:latin typeface="Calibri" pitchFamily="34" charset="0"/>
                <a:ea typeface="Calibri" pitchFamily="34" charset="-122"/>
                <a:cs typeface="Calibri" pitchFamily="34" charset="-120"/>
              </a:rPr>
              <a:t>pause</a:t>
            </a:r>
            <a:endParaRPr lang="en-US" sz="700" dirty="0"/>
          </a:p>
        </p:txBody>
      </p:sp>
      <p:sp>
        <p:nvSpPr>
          <p:cNvPr id="43" name="Text 41"/>
          <p:cNvSpPr/>
          <p:nvPr/>
        </p:nvSpPr>
        <p:spPr>
          <a:xfrm>
            <a:off x="5774944" y="3639312"/>
            <a:ext cx="228600" cy="502920"/>
          </a:xfrm>
          <a:prstGeom prst="rect">
            <a:avLst/>
          </a:prstGeom>
          <a:noFill/>
          <a:ln/>
        </p:spPr>
        <p:txBody>
          <a:bodyPr wrap="square" lIns="0" tIns="0" rIns="0" bIns="0" rtlCol="0" anchor="ctr"/>
          <a:lstStyle/>
          <a:p>
            <a:pPr marL="0" indent="0" algn="ctr">
              <a:buNone/>
            </a:pPr>
            <a:r>
              <a:rPr lang="en-US" sz="1400" b="1" dirty="0">
                <a:solidFill>
                  <a:srgbClr val="1C7293"/>
                </a:solidFill>
                <a:latin typeface="Calibri" pitchFamily="34" charset="0"/>
                <a:ea typeface="Calibri" pitchFamily="34" charset="-122"/>
                <a:cs typeface="Calibri" pitchFamily="34" charset="-120"/>
              </a:rPr>
              <a:t>→</a:t>
            </a:r>
            <a:endParaRPr lang="en-US" sz="1400" dirty="0"/>
          </a:p>
        </p:txBody>
      </p:sp>
      <p:sp>
        <p:nvSpPr>
          <p:cNvPr id="44" name="Shape 42"/>
          <p:cNvSpPr/>
          <p:nvPr/>
        </p:nvSpPr>
        <p:spPr>
          <a:xfrm>
            <a:off x="6003544" y="3639312"/>
            <a:ext cx="860552" cy="502920"/>
          </a:xfrm>
          <a:prstGeom prst="roundRect">
            <a:avLst>
              <a:gd name="adj" fmla="val 10909"/>
            </a:avLst>
          </a:prstGeom>
          <a:solidFill>
            <a:srgbClr val="1C7293"/>
          </a:solidFill>
          <a:ln/>
        </p:spPr>
        <p:txBody>
          <a:bodyPr/>
          <a:lstStyle/>
          <a:p>
            <a:endParaRPr lang="en-US"/>
          </a:p>
        </p:txBody>
      </p:sp>
      <p:sp>
        <p:nvSpPr>
          <p:cNvPr id="45" name="Text 43"/>
          <p:cNvSpPr/>
          <p:nvPr/>
        </p:nvSpPr>
        <p:spPr>
          <a:xfrm>
            <a:off x="6003544" y="3639312"/>
            <a:ext cx="860552" cy="502920"/>
          </a:xfrm>
          <a:prstGeom prst="rect">
            <a:avLst/>
          </a:prstGeom>
          <a:noFill/>
          <a:ln/>
        </p:spPr>
        <p:txBody>
          <a:bodyPr wrap="square" lIns="0" tIns="0" rIns="0" bIns="0" rtlCol="0" anchor="ctr"/>
          <a:lstStyle/>
          <a:p>
            <a:pPr marL="0" indent="0" algn="ctr">
              <a:lnSpc>
                <a:spcPct val="95000"/>
              </a:lnSpc>
              <a:buNone/>
            </a:pPr>
            <a:r>
              <a:rPr lang="en-US" sz="700" b="1" dirty="0">
                <a:solidFill>
                  <a:srgbClr val="FFFFFF"/>
                </a:solidFill>
                <a:latin typeface="Calibri" pitchFamily="34" charset="0"/>
                <a:ea typeface="Calibri" pitchFamily="34" charset="-122"/>
                <a:cs typeface="Calibri" pitchFamily="34" charset="-120"/>
              </a:rPr>
              <a:t>Constructive</a:t>
            </a:r>
            <a:endParaRPr lang="en-US" sz="700" dirty="0"/>
          </a:p>
          <a:p>
            <a:pPr marL="0" indent="0" algn="ctr">
              <a:lnSpc>
                <a:spcPct val="95000"/>
              </a:lnSpc>
              <a:buNone/>
            </a:pPr>
            <a:r>
              <a:rPr lang="en-US" sz="700" b="1" dirty="0">
                <a:solidFill>
                  <a:srgbClr val="FFFFFF"/>
                </a:solidFill>
                <a:latin typeface="Calibri" pitchFamily="34" charset="0"/>
                <a:ea typeface="Calibri" pitchFamily="34" charset="-122"/>
                <a:cs typeface="Calibri" pitchFamily="34" charset="-120"/>
              </a:rPr>
              <a:t>response</a:t>
            </a:r>
            <a:endParaRPr lang="en-US" sz="700" dirty="0"/>
          </a:p>
        </p:txBody>
      </p:sp>
      <p:sp>
        <p:nvSpPr>
          <p:cNvPr id="46" name="Text 44"/>
          <p:cNvSpPr/>
          <p:nvPr/>
        </p:nvSpPr>
        <p:spPr>
          <a:xfrm>
            <a:off x="3825240" y="4187952"/>
            <a:ext cx="3038856" cy="182880"/>
          </a:xfrm>
          <a:prstGeom prst="rect">
            <a:avLst/>
          </a:prstGeom>
          <a:noFill/>
          <a:ln/>
        </p:spPr>
        <p:txBody>
          <a:bodyPr wrap="square" lIns="0" tIns="0" rIns="0" bIns="0" rtlCol="0" anchor="ctr"/>
          <a:lstStyle/>
          <a:p>
            <a:pPr marL="0" indent="0">
              <a:buNone/>
            </a:pPr>
            <a:endParaRPr lang="en-US" sz="700" dirty="0"/>
          </a:p>
        </p:txBody>
      </p:sp>
      <p:sp>
        <p:nvSpPr>
          <p:cNvPr id="47" name="Shape 45"/>
          <p:cNvSpPr/>
          <p:nvPr/>
        </p:nvSpPr>
        <p:spPr>
          <a:xfrm>
            <a:off x="7110984" y="1517904"/>
            <a:ext cx="3258312" cy="310896"/>
          </a:xfrm>
          <a:prstGeom prst="rect">
            <a:avLst/>
          </a:prstGeom>
          <a:solidFill>
            <a:srgbClr val="21295C"/>
          </a:solidFill>
          <a:ln/>
        </p:spPr>
        <p:txBody>
          <a:bodyPr/>
          <a:lstStyle/>
          <a:p>
            <a:endParaRPr lang="en-US"/>
          </a:p>
        </p:txBody>
      </p:sp>
      <p:sp>
        <p:nvSpPr>
          <p:cNvPr id="48" name="Text 46"/>
          <p:cNvSpPr/>
          <p:nvPr/>
        </p:nvSpPr>
        <p:spPr>
          <a:xfrm>
            <a:off x="7184136" y="1517904"/>
            <a:ext cx="3112008" cy="310896"/>
          </a:xfrm>
          <a:prstGeom prst="rect">
            <a:avLst/>
          </a:prstGeom>
          <a:noFill/>
          <a:ln/>
        </p:spPr>
        <p:txBody>
          <a:bodyPr wrap="square" lIns="0" tIns="0" rIns="0" bIns="0" rtlCol="0" anchor="ctr"/>
          <a:lstStyle/>
          <a:p>
            <a:pPr marL="0" indent="0">
              <a:buNone/>
            </a:pPr>
            <a:r>
              <a:rPr lang="en-US" sz="1050" b="1" dirty="0">
                <a:solidFill>
                  <a:srgbClr val="FFFFFF"/>
                </a:solidFill>
                <a:latin typeface="Calibri" pitchFamily="34" charset="0"/>
                <a:ea typeface="Calibri" pitchFamily="34" charset="-122"/>
                <a:cs typeface="Calibri" pitchFamily="34" charset="-120"/>
              </a:rPr>
              <a:t>4. SECTION 3 – UNDERSTANDING OTHERS</a:t>
            </a:r>
            <a:endParaRPr lang="en-US" sz="1050" dirty="0"/>
          </a:p>
        </p:txBody>
      </p:sp>
      <p:sp>
        <p:nvSpPr>
          <p:cNvPr id="49" name="Shape 47"/>
          <p:cNvSpPr/>
          <p:nvPr/>
        </p:nvSpPr>
        <p:spPr>
          <a:xfrm>
            <a:off x="7110984" y="1828800"/>
            <a:ext cx="3258312" cy="2743200"/>
          </a:xfrm>
          <a:prstGeom prst="rect">
            <a:avLst/>
          </a:prstGeom>
          <a:solidFill>
            <a:srgbClr val="E9EAF2"/>
          </a:solidFill>
          <a:ln/>
        </p:spPr>
        <p:txBody>
          <a:bodyPr/>
          <a:lstStyle/>
          <a:p>
            <a:endParaRPr lang="en-US"/>
          </a:p>
        </p:txBody>
      </p:sp>
      <p:sp>
        <p:nvSpPr>
          <p:cNvPr id="50" name="Text 48"/>
          <p:cNvSpPr/>
          <p:nvPr/>
        </p:nvSpPr>
        <p:spPr>
          <a:xfrm>
            <a:off x="7220712" y="1901952"/>
            <a:ext cx="3038856" cy="457200"/>
          </a:xfrm>
          <a:prstGeom prst="rect">
            <a:avLst/>
          </a:prstGeom>
          <a:noFill/>
          <a:ln/>
        </p:spPr>
        <p:txBody>
          <a:bodyPr wrap="square" lIns="0" tIns="0" rIns="0" bIns="0" rtlCol="0" anchor="ctr"/>
          <a:lstStyle/>
          <a:p>
            <a:pPr marL="0" indent="0">
              <a:buNone/>
            </a:pPr>
            <a:r>
              <a:rPr lang="en-US" sz="830" i="1" dirty="0">
                <a:solidFill>
                  <a:srgbClr val="21295C"/>
                </a:solidFill>
                <a:latin typeface="Calibri" pitchFamily="34" charset="0"/>
                <a:ea typeface="Calibri" pitchFamily="34" charset="-122"/>
                <a:cs typeface="Calibri" pitchFamily="34" charset="-120"/>
              </a:rPr>
              <a:t>Q.C  How can empathy and understanding others' emotions improve communication, collaboration and team success?</a:t>
            </a:r>
            <a:endParaRPr lang="en-US" sz="830" dirty="0"/>
          </a:p>
        </p:txBody>
      </p:sp>
      <p:sp>
        <p:nvSpPr>
          <p:cNvPr id="51" name="Text 49"/>
          <p:cNvSpPr/>
          <p:nvPr/>
        </p:nvSpPr>
        <p:spPr>
          <a:xfrm>
            <a:off x="7220712" y="2414016"/>
            <a:ext cx="3038856" cy="868680"/>
          </a:xfrm>
          <a:prstGeom prst="rect">
            <a:avLst/>
          </a:prstGeom>
          <a:noFill/>
          <a:ln/>
        </p:spPr>
        <p:txBody>
          <a:bodyPr wrap="square" lIns="0" tIns="0" rIns="0" bIns="0" rtlCol="0" anchor="ctr"/>
          <a:lstStyle/>
          <a:p>
            <a:pPr marL="0" indent="0">
              <a:lnSpc>
                <a:spcPct val="130000"/>
              </a:lnSpc>
              <a:buNone/>
            </a:pPr>
            <a:r>
              <a:rPr lang="en-US" sz="830" b="1" dirty="0">
                <a:solidFill>
                  <a:srgbClr val="232323"/>
                </a:solidFill>
                <a:latin typeface="Calibri" pitchFamily="34" charset="0"/>
                <a:ea typeface="Calibri" pitchFamily="34" charset="-122"/>
                <a:cs typeface="Calibri" pitchFamily="34" charset="-120"/>
              </a:rPr>
              <a:t>Active listening</a:t>
            </a:r>
            <a:r>
              <a:rPr lang="en-US" sz="830" dirty="0">
                <a:solidFill>
                  <a:srgbClr val="232323"/>
                </a:solidFill>
                <a:latin typeface="Calibri" pitchFamily="34" charset="0"/>
                <a:ea typeface="Calibri" pitchFamily="34" charset="-122"/>
                <a:cs typeface="Calibri" pitchFamily="34" charset="-120"/>
              </a:rPr>
              <a:t> – full attention, no interrupting
</a:t>
            </a:r>
            <a:r>
              <a:rPr lang="en-US" sz="830" b="1" dirty="0">
                <a:solidFill>
                  <a:srgbClr val="232323"/>
                </a:solidFill>
                <a:latin typeface="Calibri" pitchFamily="34" charset="0"/>
                <a:ea typeface="Calibri" pitchFamily="34" charset="-122"/>
                <a:cs typeface="Calibri" pitchFamily="34" charset="-120"/>
              </a:rPr>
              <a:t>Perspective-taking</a:t>
            </a:r>
            <a:r>
              <a:rPr lang="en-US" sz="830" dirty="0">
                <a:solidFill>
                  <a:srgbClr val="232323"/>
                </a:solidFill>
                <a:latin typeface="Calibri" pitchFamily="34" charset="0"/>
                <a:ea typeface="Calibri" pitchFamily="34" charset="-122"/>
                <a:cs typeface="Calibri" pitchFamily="34" charset="-120"/>
              </a:rPr>
              <a:t> – consider a teammate's workload
</a:t>
            </a:r>
            <a:r>
              <a:rPr lang="en-US" sz="830" b="1" dirty="0">
                <a:solidFill>
                  <a:srgbClr val="232323"/>
                </a:solidFill>
                <a:latin typeface="Calibri" pitchFamily="34" charset="0"/>
                <a:ea typeface="Calibri" pitchFamily="34" charset="-122"/>
                <a:cs typeface="Calibri" pitchFamily="34" charset="-120"/>
              </a:rPr>
              <a:t>Constructive feedback</a:t>
            </a:r>
            <a:r>
              <a:rPr lang="en-US" sz="830" dirty="0">
                <a:solidFill>
                  <a:srgbClr val="232323"/>
                </a:solidFill>
                <a:latin typeface="Calibri" pitchFamily="34" charset="0"/>
                <a:ea typeface="Calibri" pitchFamily="34" charset="-122"/>
                <a:cs typeface="Calibri" pitchFamily="34" charset="-120"/>
              </a:rPr>
              <a:t> – specific, kind, future-focused</a:t>
            </a:r>
            <a:endParaRPr lang="en-US" sz="830" dirty="0"/>
          </a:p>
        </p:txBody>
      </p:sp>
      <p:sp>
        <p:nvSpPr>
          <p:cNvPr id="52" name="Shape 50"/>
          <p:cNvSpPr/>
          <p:nvPr/>
        </p:nvSpPr>
        <p:spPr>
          <a:xfrm>
            <a:off x="7220712" y="3438144"/>
            <a:ext cx="3038856" cy="777240"/>
          </a:xfrm>
          <a:prstGeom prst="roundRect">
            <a:avLst>
              <a:gd name="adj" fmla="val 5882"/>
            </a:avLst>
          </a:prstGeom>
          <a:solidFill>
            <a:srgbClr val="FFFFFF"/>
          </a:solidFill>
          <a:ln w="9525">
            <a:solidFill>
              <a:srgbClr val="21295C"/>
            </a:solidFill>
            <a:prstDash val="solid"/>
          </a:ln>
        </p:spPr>
        <p:txBody>
          <a:bodyPr/>
          <a:lstStyle/>
          <a:p>
            <a:endParaRPr lang="en-US"/>
          </a:p>
        </p:txBody>
      </p:sp>
      <p:sp>
        <p:nvSpPr>
          <p:cNvPr id="53" name="Text 51"/>
          <p:cNvSpPr/>
          <p:nvPr/>
        </p:nvSpPr>
        <p:spPr>
          <a:xfrm>
            <a:off x="7312152" y="3474720"/>
            <a:ext cx="2855976" cy="704088"/>
          </a:xfrm>
          <a:prstGeom prst="rect">
            <a:avLst/>
          </a:prstGeom>
          <a:noFill/>
          <a:ln/>
        </p:spPr>
        <p:txBody>
          <a:bodyPr wrap="square" lIns="0" tIns="0" rIns="0" bIns="0" rtlCol="0" anchor="ctr"/>
          <a:lstStyle/>
          <a:p>
            <a:pPr marL="0" indent="0">
              <a:lnSpc>
                <a:spcPct val="115000"/>
              </a:lnSpc>
              <a:buNone/>
            </a:pPr>
            <a:r>
              <a:rPr lang="en-US" sz="800" b="1" i="1" dirty="0">
                <a:solidFill>
                  <a:srgbClr val="21295C"/>
                </a:solidFill>
                <a:latin typeface="Calibri" pitchFamily="34" charset="0"/>
                <a:ea typeface="Calibri" pitchFamily="34" charset="-122"/>
                <a:cs typeface="Calibri" pitchFamily="34" charset="-120"/>
              </a:rPr>
              <a:t>Mini-case:  </a:t>
            </a:r>
            <a:r>
              <a:rPr lang="en-US" sz="800" i="1" dirty="0">
                <a:solidFill>
                  <a:srgbClr val="232323"/>
                </a:solidFill>
                <a:latin typeface="Calibri" pitchFamily="34" charset="0"/>
                <a:ea typeface="Calibri" pitchFamily="34" charset="-122"/>
                <a:cs typeface="Calibri" pitchFamily="34" charset="-120"/>
              </a:rPr>
              <a:t>a quiet teammate may be overloaded, not lazy - checking in with empathy prevents conflict before it starts.</a:t>
            </a:r>
            <a:endParaRPr lang="en-US" sz="800" dirty="0"/>
          </a:p>
        </p:txBody>
      </p:sp>
      <p:sp>
        <p:nvSpPr>
          <p:cNvPr id="54" name="Shape 52"/>
          <p:cNvSpPr/>
          <p:nvPr/>
        </p:nvSpPr>
        <p:spPr>
          <a:xfrm>
            <a:off x="320040" y="4663440"/>
            <a:ext cx="3258312" cy="274320"/>
          </a:xfrm>
          <a:prstGeom prst="rect">
            <a:avLst/>
          </a:prstGeom>
          <a:solidFill>
            <a:srgbClr val="5B5B5B"/>
          </a:solidFill>
          <a:ln/>
        </p:spPr>
        <p:txBody>
          <a:bodyPr/>
          <a:lstStyle/>
          <a:p>
            <a:endParaRPr lang="en-US"/>
          </a:p>
        </p:txBody>
      </p:sp>
      <p:sp>
        <p:nvSpPr>
          <p:cNvPr id="55" name="Text 53"/>
          <p:cNvSpPr/>
          <p:nvPr/>
        </p:nvSpPr>
        <p:spPr>
          <a:xfrm>
            <a:off x="393192" y="4663440"/>
            <a:ext cx="3112008" cy="274320"/>
          </a:xfrm>
          <a:prstGeom prst="rect">
            <a:avLst/>
          </a:prstGeom>
          <a:noFill/>
          <a:ln/>
        </p:spPr>
        <p:txBody>
          <a:bodyPr wrap="square" lIns="0" tIns="0" rIns="0" bIns="0" rtlCol="0" anchor="ctr"/>
          <a:lstStyle/>
          <a:p>
            <a:pPr marL="0" indent="0">
              <a:buNone/>
            </a:pPr>
            <a:r>
              <a:rPr lang="en-US" sz="950" b="1" dirty="0">
                <a:solidFill>
                  <a:srgbClr val="FFFFFF"/>
                </a:solidFill>
                <a:latin typeface="Calibri" pitchFamily="34" charset="0"/>
                <a:ea typeface="Calibri" pitchFamily="34" charset="-122"/>
                <a:cs typeface="Calibri" pitchFamily="34" charset="-120"/>
              </a:rPr>
              <a:t>5. METHOD / REFLECTION </a:t>
            </a:r>
            <a:endParaRPr lang="en-US" sz="950" dirty="0"/>
          </a:p>
        </p:txBody>
      </p:sp>
      <p:sp>
        <p:nvSpPr>
          <p:cNvPr id="56" name="Shape 54"/>
          <p:cNvSpPr/>
          <p:nvPr/>
        </p:nvSpPr>
        <p:spPr>
          <a:xfrm>
            <a:off x="320040" y="4937760"/>
            <a:ext cx="3258312" cy="1481328"/>
          </a:xfrm>
          <a:prstGeom prst="rect">
            <a:avLst/>
          </a:prstGeom>
          <a:solidFill>
            <a:srgbClr val="F0F0F0"/>
          </a:solidFill>
          <a:ln/>
        </p:spPr>
        <p:txBody>
          <a:bodyPr/>
          <a:lstStyle/>
          <a:p>
            <a:endParaRPr lang="en-US"/>
          </a:p>
        </p:txBody>
      </p:sp>
      <p:sp>
        <p:nvSpPr>
          <p:cNvPr id="57" name="Text 55"/>
          <p:cNvSpPr/>
          <p:nvPr/>
        </p:nvSpPr>
        <p:spPr>
          <a:xfrm>
            <a:off x="429768" y="5029200"/>
            <a:ext cx="3038856" cy="1298448"/>
          </a:xfrm>
          <a:prstGeom prst="rect">
            <a:avLst/>
          </a:prstGeom>
          <a:noFill/>
          <a:ln/>
        </p:spPr>
        <p:txBody>
          <a:bodyPr wrap="square" lIns="0" tIns="0" rIns="0" bIns="0" rtlCol="0" anchor="ctr"/>
          <a:lstStyle/>
          <a:p>
            <a:pPr marL="0" indent="0">
              <a:lnSpc>
                <a:spcPct val="125000"/>
              </a:lnSpc>
              <a:buNone/>
            </a:pPr>
            <a:r>
              <a:rPr lang="en-US" sz="800" dirty="0">
                <a:solidFill>
                  <a:srgbClr val="232323"/>
                </a:solidFill>
                <a:latin typeface="Calibri" pitchFamily="34" charset="0"/>
                <a:ea typeface="Calibri" pitchFamily="34" charset="-122"/>
                <a:cs typeface="Calibri" pitchFamily="34" charset="-120"/>
              </a:rPr>
              <a:t>•  Personal experience from group projects</a:t>
            </a:r>
            <a:endParaRPr lang="en-US" sz="800" dirty="0"/>
          </a:p>
          <a:p>
            <a:pPr marL="0" indent="0">
              <a:lnSpc>
                <a:spcPct val="125000"/>
              </a:lnSpc>
              <a:buNone/>
            </a:pPr>
            <a:r>
              <a:rPr lang="en-US" sz="800" dirty="0">
                <a:solidFill>
                  <a:srgbClr val="232323"/>
                </a:solidFill>
                <a:latin typeface="Calibri" pitchFamily="34" charset="0"/>
                <a:ea typeface="Calibri" pitchFamily="34" charset="-122"/>
                <a:cs typeface="Calibri" pitchFamily="34" charset="-120"/>
              </a:rPr>
              <a:t>•  Academic research (Goleman; Mayer &amp; Salovey; generational EI studies)</a:t>
            </a:r>
            <a:endParaRPr lang="en-US" sz="800" dirty="0"/>
          </a:p>
          <a:p>
            <a:pPr marL="0" indent="0">
              <a:lnSpc>
                <a:spcPct val="125000"/>
              </a:lnSpc>
              <a:buNone/>
            </a:pPr>
            <a:r>
              <a:rPr lang="en-US" sz="800" dirty="0">
                <a:solidFill>
                  <a:srgbClr val="232323"/>
                </a:solidFill>
                <a:latin typeface="Calibri" pitchFamily="34" charset="0"/>
                <a:ea typeface="Calibri" pitchFamily="34" charset="-122"/>
                <a:cs typeface="Calibri" pitchFamily="34" charset="-120"/>
              </a:rPr>
              <a:t>•  Observation of teammates' behaviour near deadlines</a:t>
            </a:r>
            <a:endParaRPr lang="en-US" sz="800" dirty="0"/>
          </a:p>
        </p:txBody>
      </p:sp>
      <p:sp>
        <p:nvSpPr>
          <p:cNvPr id="58" name="Shape 56"/>
          <p:cNvSpPr/>
          <p:nvPr/>
        </p:nvSpPr>
        <p:spPr>
          <a:xfrm>
            <a:off x="3715512" y="4663440"/>
            <a:ext cx="3258312" cy="274320"/>
          </a:xfrm>
          <a:prstGeom prst="rect">
            <a:avLst/>
          </a:prstGeom>
          <a:solidFill>
            <a:srgbClr val="065A82"/>
          </a:solidFill>
          <a:ln/>
        </p:spPr>
        <p:txBody>
          <a:bodyPr/>
          <a:lstStyle/>
          <a:p>
            <a:endParaRPr lang="en-US"/>
          </a:p>
        </p:txBody>
      </p:sp>
      <p:sp>
        <p:nvSpPr>
          <p:cNvPr id="59" name="Text 57"/>
          <p:cNvSpPr/>
          <p:nvPr/>
        </p:nvSpPr>
        <p:spPr>
          <a:xfrm>
            <a:off x="3788664" y="4663440"/>
            <a:ext cx="3112008" cy="274320"/>
          </a:xfrm>
          <a:prstGeom prst="rect">
            <a:avLst/>
          </a:prstGeom>
          <a:noFill/>
          <a:ln/>
        </p:spPr>
        <p:txBody>
          <a:bodyPr wrap="square" lIns="0" tIns="0" rIns="0" bIns="0" rtlCol="0" anchor="ctr"/>
          <a:lstStyle/>
          <a:p>
            <a:pPr marL="0" indent="0">
              <a:buNone/>
            </a:pPr>
            <a:r>
              <a:rPr lang="en-US" sz="950" b="1" dirty="0">
                <a:solidFill>
                  <a:srgbClr val="FFFFFF"/>
                </a:solidFill>
                <a:latin typeface="Calibri" pitchFamily="34" charset="0"/>
                <a:ea typeface="Calibri" pitchFamily="34" charset="-122"/>
                <a:cs typeface="Calibri" pitchFamily="34" charset="-120"/>
              </a:rPr>
              <a:t>6. CONCLUSION &amp; RECOMMENDATIONS</a:t>
            </a:r>
            <a:endParaRPr lang="en-US" sz="950" dirty="0"/>
          </a:p>
        </p:txBody>
      </p:sp>
      <p:sp>
        <p:nvSpPr>
          <p:cNvPr id="60" name="Shape 58"/>
          <p:cNvSpPr/>
          <p:nvPr/>
        </p:nvSpPr>
        <p:spPr>
          <a:xfrm>
            <a:off x="3715512" y="4937760"/>
            <a:ext cx="3258312" cy="1481328"/>
          </a:xfrm>
          <a:prstGeom prst="rect">
            <a:avLst/>
          </a:prstGeom>
          <a:solidFill>
            <a:srgbClr val="EAF3F8"/>
          </a:solidFill>
          <a:ln/>
        </p:spPr>
        <p:txBody>
          <a:bodyPr/>
          <a:lstStyle/>
          <a:p>
            <a:endParaRPr lang="en-US"/>
          </a:p>
        </p:txBody>
      </p:sp>
      <p:sp>
        <p:nvSpPr>
          <p:cNvPr id="61" name="Text 59"/>
          <p:cNvSpPr/>
          <p:nvPr/>
        </p:nvSpPr>
        <p:spPr>
          <a:xfrm>
            <a:off x="3825240" y="5029200"/>
            <a:ext cx="3038856" cy="1298448"/>
          </a:xfrm>
          <a:prstGeom prst="rect">
            <a:avLst/>
          </a:prstGeom>
          <a:noFill/>
          <a:ln/>
        </p:spPr>
        <p:txBody>
          <a:bodyPr wrap="square" lIns="0" tIns="0" rIns="0" bIns="0" rtlCol="0" anchor="ctr"/>
          <a:lstStyle/>
          <a:p>
            <a:pPr marL="0" indent="0">
              <a:lnSpc>
                <a:spcPct val="120000"/>
              </a:lnSpc>
              <a:buNone/>
            </a:pPr>
            <a:r>
              <a:rPr lang="en-US" sz="800" i="1" dirty="0">
                <a:solidFill>
                  <a:srgbClr val="5B5B5B"/>
                </a:solidFill>
                <a:latin typeface="Calibri" pitchFamily="34" charset="0"/>
                <a:ea typeface="Calibri" pitchFamily="34" charset="-122"/>
                <a:cs typeface="Calibri" pitchFamily="34" charset="-120"/>
              </a:rPr>
              <a:t>EI turns group friction into productive collaboration by pairing self-management with empathy for others.
</a:t>
            </a:r>
            <a:r>
              <a:rPr lang="en-US" sz="800" dirty="0">
                <a:solidFill>
                  <a:srgbClr val="232323"/>
                </a:solidFill>
                <a:latin typeface="Calibri" pitchFamily="34" charset="0"/>
                <a:ea typeface="Calibri" pitchFamily="34" charset="-122"/>
                <a:cs typeface="Calibri" pitchFamily="34" charset="-120"/>
              </a:rPr>
              <a:t>•  Check in with yourself before reacting</a:t>
            </a:r>
            <a:endParaRPr lang="en-US" sz="800" dirty="0"/>
          </a:p>
          <a:p>
            <a:pPr marL="0" indent="0">
              <a:lnSpc>
                <a:spcPct val="120000"/>
              </a:lnSpc>
              <a:buNone/>
            </a:pPr>
            <a:r>
              <a:rPr lang="en-US" sz="800" dirty="0">
                <a:solidFill>
                  <a:srgbClr val="232323"/>
                </a:solidFill>
                <a:latin typeface="Calibri" pitchFamily="34" charset="0"/>
                <a:ea typeface="Calibri" pitchFamily="34" charset="-122"/>
                <a:cs typeface="Calibri" pitchFamily="34" charset="-120"/>
              </a:rPr>
              <a:t>•  Ask before assuming intent</a:t>
            </a:r>
            <a:endParaRPr lang="en-US" sz="800" dirty="0"/>
          </a:p>
          <a:p>
            <a:pPr marL="0" indent="0">
              <a:lnSpc>
                <a:spcPct val="120000"/>
              </a:lnSpc>
              <a:buNone/>
            </a:pPr>
            <a:r>
              <a:rPr lang="en-US" sz="800" dirty="0">
                <a:solidFill>
                  <a:srgbClr val="232323"/>
                </a:solidFill>
                <a:latin typeface="Calibri" pitchFamily="34" charset="0"/>
                <a:ea typeface="Calibri" pitchFamily="34" charset="-122"/>
                <a:cs typeface="Calibri" pitchFamily="34" charset="-120"/>
              </a:rPr>
              <a:t>•  Rotate who gives feedback each week</a:t>
            </a:r>
            <a:endParaRPr lang="en-US" sz="800" dirty="0"/>
          </a:p>
        </p:txBody>
      </p:sp>
      <p:sp>
        <p:nvSpPr>
          <p:cNvPr id="62" name="Shape 60"/>
          <p:cNvSpPr/>
          <p:nvPr/>
        </p:nvSpPr>
        <p:spPr>
          <a:xfrm>
            <a:off x="7110984" y="4663440"/>
            <a:ext cx="3258312" cy="274320"/>
          </a:xfrm>
          <a:prstGeom prst="rect">
            <a:avLst/>
          </a:prstGeom>
          <a:solidFill>
            <a:srgbClr val="1C7293"/>
          </a:solidFill>
          <a:ln/>
        </p:spPr>
        <p:txBody>
          <a:bodyPr/>
          <a:lstStyle/>
          <a:p>
            <a:endParaRPr lang="en-US"/>
          </a:p>
        </p:txBody>
      </p:sp>
      <p:sp>
        <p:nvSpPr>
          <p:cNvPr id="63" name="Text 61"/>
          <p:cNvSpPr/>
          <p:nvPr/>
        </p:nvSpPr>
        <p:spPr>
          <a:xfrm>
            <a:off x="7184136" y="4663440"/>
            <a:ext cx="3112008" cy="274320"/>
          </a:xfrm>
          <a:prstGeom prst="rect">
            <a:avLst/>
          </a:prstGeom>
          <a:noFill/>
          <a:ln/>
        </p:spPr>
        <p:txBody>
          <a:bodyPr wrap="square" lIns="0" tIns="0" rIns="0" bIns="0" rtlCol="0" anchor="ctr"/>
          <a:lstStyle/>
          <a:p>
            <a:pPr marL="0" indent="0">
              <a:buNone/>
            </a:pPr>
            <a:r>
              <a:rPr lang="en-US" sz="950" b="1" dirty="0">
                <a:solidFill>
                  <a:srgbClr val="FFFFFF"/>
                </a:solidFill>
                <a:latin typeface="Calibri" pitchFamily="34" charset="0"/>
                <a:ea typeface="Calibri" pitchFamily="34" charset="-122"/>
                <a:cs typeface="Calibri" pitchFamily="34" charset="-120"/>
              </a:rPr>
              <a:t>8. REFERENCES</a:t>
            </a:r>
            <a:endParaRPr lang="en-US" sz="950" dirty="0"/>
          </a:p>
        </p:txBody>
      </p:sp>
      <p:sp>
        <p:nvSpPr>
          <p:cNvPr id="64" name="Shape 62"/>
          <p:cNvSpPr/>
          <p:nvPr/>
        </p:nvSpPr>
        <p:spPr>
          <a:xfrm>
            <a:off x="7110984" y="4937760"/>
            <a:ext cx="3258312" cy="1481328"/>
          </a:xfrm>
          <a:prstGeom prst="rect">
            <a:avLst/>
          </a:prstGeom>
          <a:solidFill>
            <a:srgbClr val="E7F3F2"/>
          </a:solidFill>
          <a:ln/>
        </p:spPr>
        <p:txBody>
          <a:bodyPr/>
          <a:lstStyle/>
          <a:p>
            <a:endParaRPr lang="en-US"/>
          </a:p>
        </p:txBody>
      </p:sp>
      <p:sp>
        <p:nvSpPr>
          <p:cNvPr id="65" name="Text 63"/>
          <p:cNvSpPr/>
          <p:nvPr/>
        </p:nvSpPr>
        <p:spPr>
          <a:xfrm>
            <a:off x="7220712" y="5029200"/>
            <a:ext cx="3038856" cy="1335024"/>
          </a:xfrm>
          <a:prstGeom prst="rect">
            <a:avLst/>
          </a:prstGeom>
          <a:noFill/>
          <a:ln/>
        </p:spPr>
        <p:txBody>
          <a:bodyPr wrap="square" lIns="0" tIns="0" rIns="0" bIns="0" rtlCol="0" anchor="ctr"/>
          <a:lstStyle/>
          <a:p>
            <a:pPr marL="0" indent="0">
              <a:lnSpc>
                <a:spcPct val="108000"/>
              </a:lnSpc>
              <a:buNone/>
            </a:pPr>
            <a:r>
              <a:rPr lang="en-US" sz="680" dirty="0">
                <a:solidFill>
                  <a:srgbClr val="232323"/>
                </a:solidFill>
                <a:latin typeface="Calibri" pitchFamily="34" charset="0"/>
                <a:ea typeface="Calibri" pitchFamily="34" charset="-122"/>
                <a:cs typeface="Calibri" pitchFamily="34" charset="-120"/>
              </a:rPr>
              <a:t>Banu, P. and Rani, S. (2025) 'Emotional intelligence across generational cohorts: a comparative review', European Economic Letters, 15(3), pp. 3248–3256.</a:t>
            </a:r>
            <a:endParaRPr lang="en-US" sz="680" dirty="0"/>
          </a:p>
          <a:p>
            <a:pPr marL="0" indent="0">
              <a:lnSpc>
                <a:spcPct val="108000"/>
              </a:lnSpc>
              <a:buNone/>
            </a:pPr>
            <a:endParaRPr lang="en-US" sz="680" dirty="0"/>
          </a:p>
          <a:p>
            <a:pPr marL="0" indent="0">
              <a:lnSpc>
                <a:spcPct val="108000"/>
              </a:lnSpc>
              <a:buNone/>
            </a:pPr>
            <a:r>
              <a:rPr lang="en-US" sz="680" dirty="0">
                <a:solidFill>
                  <a:srgbClr val="232323"/>
                </a:solidFill>
                <a:latin typeface="Calibri" pitchFamily="34" charset="0"/>
                <a:ea typeface="Calibri" pitchFamily="34" charset="-122"/>
                <a:cs typeface="Calibri" pitchFamily="34" charset="-120"/>
              </a:rPr>
              <a:t>Goleman, D. (1998) Working with emotional intelligence. New York: Bantam Books.</a:t>
            </a:r>
            <a:endParaRPr lang="en-US" sz="680" dirty="0"/>
          </a:p>
          <a:p>
            <a:pPr marL="0" indent="0">
              <a:lnSpc>
                <a:spcPct val="108000"/>
              </a:lnSpc>
              <a:buNone/>
            </a:pPr>
            <a:endParaRPr lang="en-US" sz="680" dirty="0"/>
          </a:p>
          <a:p>
            <a:pPr marL="0" indent="0">
              <a:lnSpc>
                <a:spcPct val="108000"/>
              </a:lnSpc>
              <a:buNone/>
            </a:pPr>
            <a:r>
              <a:rPr lang="en-US" sz="680" dirty="0">
                <a:solidFill>
                  <a:srgbClr val="232323"/>
                </a:solidFill>
                <a:latin typeface="Calibri" pitchFamily="34" charset="0"/>
                <a:ea typeface="Calibri" pitchFamily="34" charset="-122"/>
                <a:cs typeface="Calibri" pitchFamily="34" charset="-120"/>
              </a:rPr>
              <a:t>Mayer, J.D., Salovey, P. and Caruso, D.R. (2008) 'Emotional intelligence: new ability or eclectic traits?', American Psychologist, 63(6), pp. 503–517.</a:t>
            </a:r>
            <a:endParaRPr lang="en-US" sz="68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TotalTime>
  <Words>535</Words>
  <Application>Microsoft Macintosh PowerPoint</Application>
  <PresentationFormat>Custom</PresentationFormat>
  <Paragraphs>59</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Cambria</vt:lpstr>
      <vt:lpstr>Office Theme</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Vadim Furtuna (2417467)</cp:lastModifiedBy>
  <cp:revision>4</cp:revision>
  <dcterms:created xsi:type="dcterms:W3CDTF">2026-07-12T09:42:57Z</dcterms:created>
  <dcterms:modified xsi:type="dcterms:W3CDTF">2026-07-12T09:51:11Z</dcterms:modified>
</cp:coreProperties>
</file>