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5" r:id="rId8"/>
    <p:sldId id="262" r:id="rId9"/>
    <p:sldId id="263"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EE42A6-84BF-1A56-D3D4-0CA84D0A3CA6}" v="38" dt="2023-11-29T09:49:46.294"/>
    <p1510:client id="{3C0F9EA3-89D0-47D0-9049-2C870626E8AC}" v="126" dt="2023-11-29T09:42:19.833"/>
    <p1510:client id="{B1574D65-E656-493C-966D-FE89E6013AF8}" v="1" dt="2023-11-29T10:14:55.034"/>
    <p1510:client id="{D795F3D4-8C62-4C49-A3E8-E7698C0DFDDE}" v="100" dt="2023-11-29T09:28:07.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11/29/2023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cs typeface="Calibri Light"/>
              </a:rPr>
              <a:t>Deliverables and Resources</a:t>
            </a:r>
            <a:endParaRPr lang="en-US"/>
          </a:p>
        </p:txBody>
      </p:sp>
      <p:sp>
        <p:nvSpPr>
          <p:cNvPr id="3" name="Subtitle 2"/>
          <p:cNvSpPr>
            <a:spLocks noGrp="1"/>
          </p:cNvSpPr>
          <p:nvPr>
            <p:ph type="subTitle" idx="1"/>
          </p:nvPr>
        </p:nvSpPr>
        <p:spPr/>
        <p:txBody>
          <a:bodyPr vert="horz" lIns="91440" tIns="45720" rIns="91440" bIns="45720" rtlCol="0" anchor="t">
            <a:normAutofit/>
          </a:bodyPr>
          <a:lstStyle/>
          <a:p>
            <a:r>
              <a:rPr lang="en-US">
                <a:cs typeface="Calibri"/>
              </a:rPr>
              <a:t>By Ryan and Carys</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C2A33-9ED9-0FE4-B681-01DDBCAA8E93}"/>
              </a:ext>
            </a:extLst>
          </p:cNvPr>
          <p:cNvSpPr>
            <a:spLocks noGrp="1"/>
          </p:cNvSpPr>
          <p:nvPr>
            <p:ph type="title"/>
          </p:nvPr>
        </p:nvSpPr>
        <p:spPr/>
        <p:txBody>
          <a:bodyPr/>
          <a:lstStyle/>
          <a:p>
            <a:r>
              <a:rPr lang="en-US">
                <a:cs typeface="Calibri Light"/>
              </a:rPr>
              <a:t>What is a deliverable?</a:t>
            </a:r>
            <a:endParaRPr lang="en-US"/>
          </a:p>
        </p:txBody>
      </p:sp>
      <p:sp>
        <p:nvSpPr>
          <p:cNvPr id="3" name="Content Placeholder 2">
            <a:extLst>
              <a:ext uri="{FF2B5EF4-FFF2-40B4-BE49-F238E27FC236}">
                <a16:creationId xmlns:a16="http://schemas.microsoft.com/office/drawing/2014/main" id="{FAE3C18E-A0A6-C08E-7CAC-AC5CA335E560}"/>
              </a:ext>
            </a:extLst>
          </p:cNvPr>
          <p:cNvSpPr>
            <a:spLocks noGrp="1"/>
          </p:cNvSpPr>
          <p:nvPr>
            <p:ph idx="1"/>
          </p:nvPr>
        </p:nvSpPr>
        <p:spPr/>
        <p:txBody>
          <a:bodyPr vert="horz" lIns="91440" tIns="45720" rIns="91440" bIns="45720" rtlCol="0" anchor="t">
            <a:normAutofit/>
          </a:bodyPr>
          <a:lstStyle/>
          <a:p>
            <a:pPr marL="0" indent="0">
              <a:buNone/>
            </a:pPr>
            <a:r>
              <a:rPr lang="en-US">
                <a:solidFill>
                  <a:srgbClr val="000000"/>
                </a:solidFill>
                <a:ea typeface="+mn-lt"/>
                <a:cs typeface="+mn-lt"/>
              </a:rPr>
              <a:t>A deliverable refers to a tangible or intangible item produced as part of a project or process that is related to ensuring the security and compliance of data. Deliverables in this domain often include documentation, reports, or implemented solutions that address specific aspects of data security and compliance requirements.</a:t>
            </a:r>
            <a:endParaRPr lang="en-US">
              <a:solidFill>
                <a:srgbClr val="000000"/>
              </a:solidFill>
              <a:cs typeface="Calibri"/>
            </a:endParaRPr>
          </a:p>
        </p:txBody>
      </p:sp>
    </p:spTree>
    <p:extLst>
      <p:ext uri="{BB962C8B-B14F-4D97-AF65-F5344CB8AC3E}">
        <p14:creationId xmlns:p14="http://schemas.microsoft.com/office/powerpoint/2010/main" val="7526144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DDCC5-C96E-3E96-CBA7-C1F5AEF2CA80}"/>
              </a:ext>
            </a:extLst>
          </p:cNvPr>
          <p:cNvSpPr>
            <a:spLocks noGrp="1"/>
          </p:cNvSpPr>
          <p:nvPr>
            <p:ph type="title"/>
          </p:nvPr>
        </p:nvSpPr>
        <p:spPr/>
        <p:txBody>
          <a:bodyPr>
            <a:normAutofit/>
          </a:bodyPr>
          <a:lstStyle/>
          <a:p>
            <a:r>
              <a:rPr lang="en-US">
                <a:latin typeface="Calibri Light"/>
                <a:cs typeface="Calibri"/>
              </a:rPr>
              <a:t>Compliance Audits and Reporting</a:t>
            </a:r>
            <a:endParaRPr lang="en-US">
              <a:latin typeface="Calibri Light"/>
              <a:cs typeface="Calibri Light"/>
            </a:endParaRPr>
          </a:p>
        </p:txBody>
      </p:sp>
      <p:sp>
        <p:nvSpPr>
          <p:cNvPr id="3" name="Content Placeholder 2">
            <a:extLst>
              <a:ext uri="{FF2B5EF4-FFF2-40B4-BE49-F238E27FC236}">
                <a16:creationId xmlns:a16="http://schemas.microsoft.com/office/drawing/2014/main" id="{A533762B-2C9A-E433-FB60-662CD08C5756}"/>
              </a:ext>
            </a:extLst>
          </p:cNvPr>
          <p:cNvSpPr>
            <a:spLocks noGrp="1"/>
          </p:cNvSpPr>
          <p:nvPr>
            <p:ph idx="1"/>
          </p:nvPr>
        </p:nvSpPr>
        <p:spPr/>
        <p:txBody>
          <a:bodyPr vert="horz" lIns="91440" tIns="45720" rIns="91440" bIns="45720" rtlCol="0" anchor="t">
            <a:normAutofit/>
          </a:bodyPr>
          <a:lstStyle/>
          <a:p>
            <a:pPr marL="0" indent="0">
              <a:buNone/>
            </a:pPr>
            <a:r>
              <a:rPr lang="en-US">
                <a:solidFill>
                  <a:srgbClr val="000000"/>
                </a:solidFill>
                <a:ea typeface="+mn-lt"/>
                <a:cs typeface="+mn-lt"/>
              </a:rPr>
              <a:t>Deliverables may include reports and documentation that demonstrate compliance to regulatory requirements and industry standards. These materials serve as evidence during compliance audits, providing an overview of the implemented security measures, policies, and controls. </a:t>
            </a:r>
            <a:endParaRPr lang="en-US"/>
          </a:p>
          <a:p>
            <a:pPr marL="0" indent="0">
              <a:buNone/>
            </a:pPr>
            <a:r>
              <a:rPr lang="en-US">
                <a:solidFill>
                  <a:srgbClr val="000000"/>
                </a:solidFill>
                <a:ea typeface="+mn-lt"/>
                <a:cs typeface="+mn-lt"/>
              </a:rPr>
              <a:t>Examples of deliverables include:</a:t>
            </a:r>
          </a:p>
          <a:p>
            <a:r>
              <a:rPr lang="en-US">
                <a:solidFill>
                  <a:srgbClr val="000000"/>
                </a:solidFill>
                <a:ea typeface="+mn-lt"/>
                <a:cs typeface="+mn-lt"/>
              </a:rPr>
              <a:t>compliance reports</a:t>
            </a:r>
          </a:p>
          <a:p>
            <a:r>
              <a:rPr lang="en-US">
                <a:solidFill>
                  <a:srgbClr val="000000"/>
                </a:solidFill>
                <a:ea typeface="+mn-lt"/>
                <a:cs typeface="+mn-lt"/>
              </a:rPr>
              <a:t>audit trails</a:t>
            </a:r>
          </a:p>
          <a:p>
            <a:r>
              <a:rPr lang="en-US">
                <a:solidFill>
                  <a:srgbClr val="000000"/>
                </a:solidFill>
                <a:ea typeface="+mn-lt"/>
                <a:cs typeface="+mn-lt"/>
              </a:rPr>
              <a:t>documentation of security policies and procedures.</a:t>
            </a:r>
            <a:endParaRPr lang="en-US">
              <a:solidFill>
                <a:srgbClr val="000000"/>
              </a:solidFill>
              <a:cs typeface="Calibri"/>
            </a:endParaRPr>
          </a:p>
        </p:txBody>
      </p:sp>
    </p:spTree>
    <p:extLst>
      <p:ext uri="{BB962C8B-B14F-4D97-AF65-F5344CB8AC3E}">
        <p14:creationId xmlns:p14="http://schemas.microsoft.com/office/powerpoint/2010/main" val="1527183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DE3B1-3BBF-A42B-8868-577E790DDECA}"/>
              </a:ext>
            </a:extLst>
          </p:cNvPr>
          <p:cNvSpPr>
            <a:spLocks noGrp="1"/>
          </p:cNvSpPr>
          <p:nvPr>
            <p:ph type="title"/>
          </p:nvPr>
        </p:nvSpPr>
        <p:spPr/>
        <p:txBody>
          <a:bodyPr/>
          <a:lstStyle/>
          <a:p>
            <a:r>
              <a:rPr lang="en-US">
                <a:cs typeface="Calibri Light"/>
              </a:rPr>
              <a:t>Security Assessments and Risk Mitigation</a:t>
            </a:r>
            <a:endParaRPr lang="en-US"/>
          </a:p>
        </p:txBody>
      </p:sp>
      <p:sp>
        <p:nvSpPr>
          <p:cNvPr id="3" name="Content Placeholder 2">
            <a:extLst>
              <a:ext uri="{FF2B5EF4-FFF2-40B4-BE49-F238E27FC236}">
                <a16:creationId xmlns:a16="http://schemas.microsoft.com/office/drawing/2014/main" id="{179E2A1A-E1CE-DA33-59E4-C98E6C9310A2}"/>
              </a:ext>
            </a:extLst>
          </p:cNvPr>
          <p:cNvSpPr>
            <a:spLocks noGrp="1"/>
          </p:cNvSpPr>
          <p:nvPr>
            <p:ph idx="1"/>
          </p:nvPr>
        </p:nvSpPr>
        <p:spPr/>
        <p:txBody>
          <a:bodyPr vert="horz" lIns="91440" tIns="45720" rIns="91440" bIns="45720" rtlCol="0" anchor="t">
            <a:normAutofit lnSpcReduction="10000"/>
          </a:bodyPr>
          <a:lstStyle/>
          <a:p>
            <a:pPr marL="0" indent="0">
              <a:buNone/>
            </a:pPr>
            <a:r>
              <a:rPr lang="en-US">
                <a:ea typeface="+mn-lt"/>
                <a:cs typeface="+mn-lt"/>
              </a:rPr>
              <a:t>Deliverables</a:t>
            </a:r>
            <a:r>
              <a:rPr lang="en-US">
                <a:solidFill>
                  <a:srgbClr val="000000"/>
                </a:solidFill>
                <a:ea typeface="+mn-lt"/>
                <a:cs typeface="+mn-lt"/>
              </a:rPr>
              <a:t> can also be generated as part of security assessments and risk management processes. This may involve conducting vulnerability assessments, penetration testing, or risk assessments to identify and address potential security threats. The resulting reports and action plans become deliverables that outline vulnerabilities, risks, and the steps taken to mitigate them. </a:t>
            </a:r>
          </a:p>
          <a:p>
            <a:pPr marL="0" indent="0">
              <a:buNone/>
            </a:pPr>
            <a:r>
              <a:rPr lang="en-US">
                <a:solidFill>
                  <a:srgbClr val="000000"/>
                </a:solidFill>
                <a:ea typeface="+mn-lt"/>
                <a:cs typeface="+mn-lt"/>
              </a:rPr>
              <a:t>Examples of deliverables for security assessments include:</a:t>
            </a:r>
          </a:p>
          <a:p>
            <a:r>
              <a:rPr lang="en-US">
                <a:solidFill>
                  <a:srgbClr val="000000"/>
                </a:solidFill>
                <a:ea typeface="+mn-lt"/>
                <a:cs typeface="+mn-lt"/>
              </a:rPr>
              <a:t>Risk assessment reports</a:t>
            </a:r>
          </a:p>
          <a:p>
            <a:r>
              <a:rPr lang="en-US">
                <a:solidFill>
                  <a:srgbClr val="000000"/>
                </a:solidFill>
                <a:ea typeface="+mn-lt"/>
                <a:cs typeface="+mn-lt"/>
              </a:rPr>
              <a:t>Vulnerability scan results</a:t>
            </a:r>
          </a:p>
          <a:p>
            <a:r>
              <a:rPr lang="en-US">
                <a:solidFill>
                  <a:srgbClr val="000000"/>
                </a:solidFill>
                <a:ea typeface="+mn-lt"/>
                <a:cs typeface="+mn-lt"/>
              </a:rPr>
              <a:t>Remediation plans.</a:t>
            </a:r>
            <a:endParaRPr lang="en-US">
              <a:solidFill>
                <a:srgbClr val="000000"/>
              </a:solidFill>
              <a:cs typeface="Calibri"/>
            </a:endParaRPr>
          </a:p>
        </p:txBody>
      </p:sp>
    </p:spTree>
    <p:extLst>
      <p:ext uri="{BB962C8B-B14F-4D97-AF65-F5344CB8AC3E}">
        <p14:creationId xmlns:p14="http://schemas.microsoft.com/office/powerpoint/2010/main" val="256979291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A4801B-CA09-07B6-58EE-7D762A72D184}"/>
              </a:ext>
            </a:extLst>
          </p:cNvPr>
          <p:cNvSpPr>
            <a:spLocks noGrp="1"/>
          </p:cNvSpPr>
          <p:nvPr>
            <p:ph type="title"/>
          </p:nvPr>
        </p:nvSpPr>
        <p:spPr/>
        <p:txBody>
          <a:bodyPr/>
          <a:lstStyle/>
          <a:p>
            <a:r>
              <a:rPr lang="en-US">
                <a:cs typeface="Calibri Light"/>
              </a:rPr>
              <a:t>Conclusion</a:t>
            </a:r>
            <a:endParaRPr lang="en-US"/>
          </a:p>
        </p:txBody>
      </p:sp>
      <p:sp>
        <p:nvSpPr>
          <p:cNvPr id="3" name="Content Placeholder 2">
            <a:extLst>
              <a:ext uri="{FF2B5EF4-FFF2-40B4-BE49-F238E27FC236}">
                <a16:creationId xmlns:a16="http://schemas.microsoft.com/office/drawing/2014/main" id="{839AB721-61B2-4BCF-4B13-990256C4F951}"/>
              </a:ext>
            </a:extLst>
          </p:cNvPr>
          <p:cNvSpPr>
            <a:spLocks noGrp="1"/>
          </p:cNvSpPr>
          <p:nvPr>
            <p:ph idx="1"/>
          </p:nvPr>
        </p:nvSpPr>
        <p:spPr/>
        <p:txBody>
          <a:bodyPr vert="horz" lIns="91440" tIns="45720" rIns="91440" bIns="45720" rtlCol="0" anchor="t">
            <a:normAutofit/>
          </a:bodyPr>
          <a:lstStyle/>
          <a:p>
            <a:pPr marL="0" indent="0">
              <a:buNone/>
            </a:pPr>
            <a:r>
              <a:rPr lang="en-US">
                <a:solidFill>
                  <a:srgbClr val="000000"/>
                </a:solidFill>
                <a:ea typeface="+mn-lt"/>
                <a:cs typeface="+mn-lt"/>
              </a:rPr>
              <a:t>In conclusion, these deliverables play a crucial role in demonstrating an </a:t>
            </a:r>
            <a:r>
              <a:rPr lang="en-US" err="1">
                <a:solidFill>
                  <a:srgbClr val="000000"/>
                </a:solidFill>
                <a:ea typeface="+mn-lt"/>
                <a:cs typeface="+mn-lt"/>
              </a:rPr>
              <a:t>organisation's</a:t>
            </a:r>
            <a:r>
              <a:rPr lang="en-US">
                <a:solidFill>
                  <a:srgbClr val="000000"/>
                </a:solidFill>
                <a:ea typeface="+mn-lt"/>
                <a:cs typeface="+mn-lt"/>
              </a:rPr>
              <a:t> commitment to data security, meeting compliance requirements, and managing potential risks to sensitive information.</a:t>
            </a:r>
            <a:endParaRPr lang="en-US"/>
          </a:p>
        </p:txBody>
      </p:sp>
    </p:spTree>
    <p:extLst>
      <p:ext uri="{BB962C8B-B14F-4D97-AF65-F5344CB8AC3E}">
        <p14:creationId xmlns:p14="http://schemas.microsoft.com/office/powerpoint/2010/main" val="28862052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3A60D-AA72-38B1-61D1-5928C99A3C08}"/>
              </a:ext>
            </a:extLst>
          </p:cNvPr>
          <p:cNvSpPr>
            <a:spLocks noGrp="1"/>
          </p:cNvSpPr>
          <p:nvPr>
            <p:ph type="title"/>
          </p:nvPr>
        </p:nvSpPr>
        <p:spPr/>
        <p:txBody>
          <a:bodyPr/>
          <a:lstStyle/>
          <a:p>
            <a:r>
              <a:rPr lang="en-GB">
                <a:cs typeface="Calibri Light"/>
              </a:rPr>
              <a:t>Resources</a:t>
            </a:r>
            <a:endParaRPr lang="en-GB"/>
          </a:p>
        </p:txBody>
      </p:sp>
      <p:sp>
        <p:nvSpPr>
          <p:cNvPr id="3" name="Content Placeholder 2">
            <a:extLst>
              <a:ext uri="{FF2B5EF4-FFF2-40B4-BE49-F238E27FC236}">
                <a16:creationId xmlns:a16="http://schemas.microsoft.com/office/drawing/2014/main" id="{8FCD014C-A77B-3432-F17D-F0F88758E99C}"/>
              </a:ext>
            </a:extLst>
          </p:cNvPr>
          <p:cNvSpPr>
            <a:spLocks noGrp="1"/>
          </p:cNvSpPr>
          <p:nvPr>
            <p:ph idx="1"/>
          </p:nvPr>
        </p:nvSpPr>
        <p:spPr/>
        <p:txBody>
          <a:bodyPr vert="horz" lIns="91440" tIns="45720" rIns="91440" bIns="45720" rtlCol="0" anchor="t">
            <a:normAutofit/>
          </a:bodyPr>
          <a:lstStyle/>
          <a:p>
            <a:pPr marL="0" indent="0">
              <a:buNone/>
            </a:pPr>
            <a:r>
              <a:rPr lang="en-GB">
                <a:cs typeface="Calibri" panose="020F0502020204030204"/>
              </a:rPr>
              <a:t>There are two main types of resources, they are;</a:t>
            </a:r>
            <a:endParaRPr lang="en-US"/>
          </a:p>
          <a:p>
            <a:pPr marL="0" indent="0">
              <a:buNone/>
            </a:pPr>
            <a:endParaRPr lang="en-GB">
              <a:cs typeface="Calibri" panose="020F0502020204030204"/>
            </a:endParaRPr>
          </a:p>
          <a:p>
            <a:pPr>
              <a:buNone/>
            </a:pPr>
            <a:r>
              <a:rPr lang="en-GB">
                <a:latin typeface="Arial"/>
                <a:cs typeface="Arial"/>
              </a:rPr>
              <a:t>•</a:t>
            </a:r>
            <a:r>
              <a:rPr lang="en-GB">
                <a:ea typeface="+mn-lt"/>
                <a:cs typeface="+mn-lt"/>
              </a:rPr>
              <a:t>Physical resources, this includes tangible items such as staff, computers, servers and physical storage devices</a:t>
            </a:r>
            <a:endParaRPr lang="en-GB"/>
          </a:p>
          <a:p>
            <a:pPr marL="0" indent="0">
              <a:buNone/>
            </a:pPr>
            <a:endParaRPr lang="en-GB">
              <a:cs typeface="Calibri" panose="020F0502020204030204"/>
            </a:endParaRPr>
          </a:p>
          <a:p>
            <a:pPr>
              <a:buNone/>
            </a:pPr>
            <a:r>
              <a:rPr lang="en-GB">
                <a:latin typeface="Arial"/>
                <a:cs typeface="Arial"/>
              </a:rPr>
              <a:t>•</a:t>
            </a:r>
            <a:r>
              <a:rPr lang="en-GB">
                <a:ea typeface="+mn-lt"/>
                <a:cs typeface="+mn-lt"/>
              </a:rPr>
              <a:t>Digital Resources, this includes intangible things such as databases, software, IP etc.</a:t>
            </a:r>
            <a:endParaRPr lang="en-GB"/>
          </a:p>
          <a:p>
            <a:pPr marL="0" indent="0">
              <a:buNone/>
            </a:pPr>
            <a:endParaRPr lang="en-GB">
              <a:cs typeface="Calibri" panose="020F0502020204030204"/>
            </a:endParaRPr>
          </a:p>
        </p:txBody>
      </p:sp>
    </p:spTree>
    <p:extLst>
      <p:ext uri="{BB962C8B-B14F-4D97-AF65-F5344CB8AC3E}">
        <p14:creationId xmlns:p14="http://schemas.microsoft.com/office/powerpoint/2010/main" val="8027667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6FD3C-E1C2-F939-C33C-B386D327190E}"/>
              </a:ext>
            </a:extLst>
          </p:cNvPr>
          <p:cNvSpPr>
            <a:spLocks noGrp="1"/>
          </p:cNvSpPr>
          <p:nvPr>
            <p:ph type="title"/>
          </p:nvPr>
        </p:nvSpPr>
        <p:spPr>
          <a:xfrm>
            <a:off x="838200" y="2356157"/>
            <a:ext cx="10515600" cy="1325563"/>
          </a:xfrm>
        </p:spPr>
        <p:txBody>
          <a:bodyPr/>
          <a:lstStyle/>
          <a:p>
            <a:pPr algn="ctr"/>
            <a:r>
              <a:rPr lang="en-GB">
                <a:cs typeface="Calibri Light"/>
              </a:rPr>
              <a:t>Resources &amp; Resource Management</a:t>
            </a:r>
          </a:p>
        </p:txBody>
      </p:sp>
    </p:spTree>
    <p:extLst>
      <p:ext uri="{BB962C8B-B14F-4D97-AF65-F5344CB8AC3E}">
        <p14:creationId xmlns:p14="http://schemas.microsoft.com/office/powerpoint/2010/main" val="21524141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558ED4-6630-7FFB-6F6D-7AEDE33F7F16}"/>
              </a:ext>
            </a:extLst>
          </p:cNvPr>
          <p:cNvSpPr>
            <a:spLocks noGrp="1"/>
          </p:cNvSpPr>
          <p:nvPr>
            <p:ph type="title"/>
          </p:nvPr>
        </p:nvSpPr>
        <p:spPr/>
        <p:txBody>
          <a:bodyPr/>
          <a:lstStyle/>
          <a:p>
            <a:r>
              <a:rPr lang="en-GB">
                <a:ea typeface="+mj-lt"/>
                <a:cs typeface="+mj-lt"/>
              </a:rPr>
              <a:t>Staffing resources during the planning process</a:t>
            </a:r>
            <a:endParaRPr lang="en-US"/>
          </a:p>
        </p:txBody>
      </p:sp>
      <p:sp>
        <p:nvSpPr>
          <p:cNvPr id="3" name="Content Placeholder 2">
            <a:extLst>
              <a:ext uri="{FF2B5EF4-FFF2-40B4-BE49-F238E27FC236}">
                <a16:creationId xmlns:a16="http://schemas.microsoft.com/office/drawing/2014/main" id="{54E1877C-6B29-F553-2DB6-1D60946974FE}"/>
              </a:ext>
            </a:extLst>
          </p:cNvPr>
          <p:cNvSpPr>
            <a:spLocks noGrp="1"/>
          </p:cNvSpPr>
          <p:nvPr>
            <p:ph idx="1"/>
          </p:nvPr>
        </p:nvSpPr>
        <p:spPr/>
        <p:txBody>
          <a:bodyPr vert="horz" lIns="91440" tIns="45720" rIns="91440" bIns="45720" rtlCol="0" anchor="t">
            <a:normAutofit lnSpcReduction="10000"/>
          </a:bodyPr>
          <a:lstStyle/>
          <a:p>
            <a:pPr>
              <a:buNone/>
            </a:pPr>
            <a:r>
              <a:rPr lang="en-GB">
                <a:ea typeface="+mn-lt"/>
                <a:cs typeface="+mn-lt"/>
              </a:rPr>
              <a:t>It is often good practice to delay naming specific individuals as resources early in the planning process for the following reasons;</a:t>
            </a:r>
            <a:endParaRPr lang="en-US"/>
          </a:p>
          <a:p>
            <a:pPr>
              <a:buNone/>
            </a:pPr>
            <a:r>
              <a:rPr lang="en-GB">
                <a:latin typeface="Arial"/>
                <a:cs typeface="Arial"/>
              </a:rPr>
              <a:t>•</a:t>
            </a:r>
            <a:r>
              <a:rPr lang="en-GB">
                <a:ea typeface="+mn-lt"/>
                <a:cs typeface="+mn-lt"/>
              </a:rPr>
              <a:t>Flexibility - Project plans can change, and specific individuals may become unavailable, or their roles may need to be adjusted. Delaying the assignment of specific people allows for greater flexibility in adapting to changes.</a:t>
            </a:r>
            <a:endParaRPr lang="en-GB"/>
          </a:p>
          <a:p>
            <a:pPr>
              <a:buNone/>
            </a:pPr>
            <a:r>
              <a:rPr lang="en-GB">
                <a:latin typeface="Arial"/>
                <a:cs typeface="Arial"/>
              </a:rPr>
              <a:t>•</a:t>
            </a:r>
            <a:r>
              <a:rPr lang="en-GB">
                <a:ea typeface="+mn-lt"/>
                <a:cs typeface="+mn-lt"/>
              </a:rPr>
              <a:t>Skill Matching - By delaying the assignment of specific individuals, project managers can assess the evolving needs of the project and match the required skills to the tasks more effectively. This ensures that the right people are assigned to the right tasks based on their expertise.</a:t>
            </a:r>
            <a:endParaRPr lang="en-GB"/>
          </a:p>
          <a:p>
            <a:pPr marL="0" indent="0">
              <a:buNone/>
            </a:pPr>
            <a:endParaRPr lang="en-GB">
              <a:cs typeface="Calibri" panose="020F0502020204030204"/>
            </a:endParaRPr>
          </a:p>
        </p:txBody>
      </p:sp>
    </p:spTree>
    <p:extLst>
      <p:ext uri="{BB962C8B-B14F-4D97-AF65-F5344CB8AC3E}">
        <p14:creationId xmlns:p14="http://schemas.microsoft.com/office/powerpoint/2010/main" val="8906139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F0EC3E-E1D4-C1A5-8607-37BBB2D331F7}"/>
              </a:ext>
            </a:extLst>
          </p:cNvPr>
          <p:cNvSpPr>
            <a:spLocks noGrp="1"/>
          </p:cNvSpPr>
          <p:nvPr>
            <p:ph type="title"/>
          </p:nvPr>
        </p:nvSpPr>
        <p:spPr/>
        <p:txBody>
          <a:bodyPr/>
          <a:lstStyle/>
          <a:p>
            <a:r>
              <a:rPr lang="en-GB">
                <a:cs typeface="Calibri Light"/>
              </a:rPr>
              <a:t>Cont...</a:t>
            </a:r>
            <a:endParaRPr lang="en-GB"/>
          </a:p>
        </p:txBody>
      </p:sp>
      <p:sp>
        <p:nvSpPr>
          <p:cNvPr id="3" name="Content Placeholder 2">
            <a:extLst>
              <a:ext uri="{FF2B5EF4-FFF2-40B4-BE49-F238E27FC236}">
                <a16:creationId xmlns:a16="http://schemas.microsoft.com/office/drawing/2014/main" id="{BC93A84F-25FF-C003-6415-6094DA1BA8EA}"/>
              </a:ext>
            </a:extLst>
          </p:cNvPr>
          <p:cNvSpPr>
            <a:spLocks noGrp="1"/>
          </p:cNvSpPr>
          <p:nvPr>
            <p:ph idx="1"/>
          </p:nvPr>
        </p:nvSpPr>
        <p:spPr/>
        <p:txBody>
          <a:bodyPr vert="horz" lIns="91440" tIns="45720" rIns="91440" bIns="45720" rtlCol="0" anchor="t">
            <a:normAutofit/>
          </a:bodyPr>
          <a:lstStyle/>
          <a:p>
            <a:pPr>
              <a:buNone/>
            </a:pPr>
            <a:r>
              <a:rPr lang="en-GB">
                <a:latin typeface="Arial"/>
                <a:cs typeface="Arial"/>
              </a:rPr>
              <a:t>•</a:t>
            </a:r>
            <a:r>
              <a:rPr lang="en-GB">
                <a:ea typeface="+mn-lt"/>
                <a:cs typeface="+mn-lt"/>
              </a:rPr>
              <a:t>Avoiding Resistance - Naming specific individuals too early may lead to resistance or discomfort among team members. People may have personal preferences or concerns about certain tasks, and delaying the assignment allows for a more collaborative and inclusive decision-making process.</a:t>
            </a:r>
            <a:endParaRPr lang="en-US"/>
          </a:p>
          <a:p>
            <a:pPr>
              <a:buNone/>
            </a:pPr>
            <a:r>
              <a:rPr lang="en-GB">
                <a:latin typeface="Arial"/>
                <a:cs typeface="Arial"/>
              </a:rPr>
              <a:t>•</a:t>
            </a:r>
            <a:r>
              <a:rPr lang="en-GB">
                <a:ea typeface="+mn-lt"/>
                <a:cs typeface="+mn-lt"/>
              </a:rPr>
              <a:t>Risk Mitigation - If key personnel are named too early and then become unavailable due to unforeseen circumstances, it can pose a risk to the project. Delaying the assignment helps mitigate this risk and provides the opportunity to identify suitable replacements if needed.</a:t>
            </a:r>
            <a:endParaRPr lang="en-GB"/>
          </a:p>
          <a:p>
            <a:pPr>
              <a:buNone/>
            </a:pPr>
            <a:endParaRPr lang="en-GB">
              <a:cs typeface="Calibri"/>
            </a:endParaRPr>
          </a:p>
          <a:p>
            <a:pPr marL="0" indent="0">
              <a:buNone/>
            </a:pPr>
            <a:endParaRPr lang="en-GB">
              <a:cs typeface="Calibri"/>
            </a:endParaRPr>
          </a:p>
        </p:txBody>
      </p:sp>
    </p:spTree>
    <p:extLst>
      <p:ext uri="{BB962C8B-B14F-4D97-AF65-F5344CB8AC3E}">
        <p14:creationId xmlns:p14="http://schemas.microsoft.com/office/powerpoint/2010/main" val="92987258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5B799-6466-B8A7-FC07-DC4A18323F7D}"/>
              </a:ext>
            </a:extLst>
          </p:cNvPr>
          <p:cNvSpPr>
            <a:spLocks noGrp="1"/>
          </p:cNvSpPr>
          <p:nvPr>
            <p:ph type="title"/>
          </p:nvPr>
        </p:nvSpPr>
        <p:spPr/>
        <p:txBody>
          <a:bodyPr/>
          <a:lstStyle/>
          <a:p>
            <a:r>
              <a:rPr lang="en-GB">
                <a:cs typeface="Calibri Light"/>
              </a:rPr>
              <a:t>To conclude</a:t>
            </a:r>
            <a:endParaRPr lang="en-US"/>
          </a:p>
        </p:txBody>
      </p:sp>
      <p:sp>
        <p:nvSpPr>
          <p:cNvPr id="3" name="Content Placeholder 2">
            <a:extLst>
              <a:ext uri="{FF2B5EF4-FFF2-40B4-BE49-F238E27FC236}">
                <a16:creationId xmlns:a16="http://schemas.microsoft.com/office/drawing/2014/main" id="{7BB8DA1F-16BF-5D7A-CB48-79F13ECFF928}"/>
              </a:ext>
            </a:extLst>
          </p:cNvPr>
          <p:cNvSpPr>
            <a:spLocks noGrp="1"/>
          </p:cNvSpPr>
          <p:nvPr>
            <p:ph idx="1"/>
          </p:nvPr>
        </p:nvSpPr>
        <p:spPr>
          <a:xfrm>
            <a:off x="838200" y="2870302"/>
            <a:ext cx="10515600" cy="2225113"/>
          </a:xfrm>
        </p:spPr>
        <p:txBody>
          <a:bodyPr vert="horz" lIns="91440" tIns="45720" rIns="91440" bIns="45720" rtlCol="0" anchor="t">
            <a:normAutofit/>
          </a:bodyPr>
          <a:lstStyle/>
          <a:p>
            <a:pPr marL="0" indent="0">
              <a:buNone/>
            </a:pPr>
            <a:r>
              <a:rPr lang="en-GB">
                <a:solidFill>
                  <a:srgbClr val="000000"/>
                </a:solidFill>
                <a:ea typeface="+mn-lt"/>
                <a:cs typeface="+mn-lt"/>
              </a:rPr>
              <a:t>Delaying the naming of specific people as resources in the early stages of project planning promotes flexibility, effective skill matching, team collaboration, and risk mitigation. This approach aligns with project management best practices and contributes to the overall success of the project.</a:t>
            </a:r>
            <a:endParaRPr lang="en-US"/>
          </a:p>
        </p:txBody>
      </p:sp>
    </p:spTree>
    <p:extLst>
      <p:ext uri="{BB962C8B-B14F-4D97-AF65-F5344CB8AC3E}">
        <p14:creationId xmlns:p14="http://schemas.microsoft.com/office/powerpoint/2010/main" val="331797164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546</Words>
  <Application>Microsoft Office PowerPoint</Application>
  <PresentationFormat>Widescreen</PresentationFormat>
  <Paragraphs>34</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Deliverables and Resources</vt:lpstr>
      <vt:lpstr>What is a deliverable?</vt:lpstr>
      <vt:lpstr>Compliance Audits and Reporting</vt:lpstr>
      <vt:lpstr>Security Assessments and Risk Mitigation</vt:lpstr>
      <vt:lpstr>Conclusion</vt:lpstr>
      <vt:lpstr>Resources</vt:lpstr>
      <vt:lpstr>Resources &amp; Resource Management</vt:lpstr>
      <vt:lpstr>Staffing resources during the planning process</vt:lpstr>
      <vt:lpstr>Cont...</vt:lpstr>
      <vt:lpstr>To conclude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Carys Rees</dc:creator>
  <cp:lastModifiedBy>Carys Rees (2003859)</cp:lastModifiedBy>
  <cp:revision>2</cp:revision>
  <dcterms:created xsi:type="dcterms:W3CDTF">2023-11-29T09:18:01Z</dcterms:created>
  <dcterms:modified xsi:type="dcterms:W3CDTF">2023-11-29T10:14:55Z</dcterms:modified>
</cp:coreProperties>
</file>