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6"/>
  </p:notesMasterIdLst>
  <p:sldIdLst>
    <p:sldId id="266" r:id="rId2"/>
    <p:sldId id="268" r:id="rId3"/>
    <p:sldId id="267" r:id="rId4"/>
    <p:sldId id="256" r:id="rId5"/>
    <p:sldId id="269" r:id="rId6"/>
    <p:sldId id="270" r:id="rId7"/>
    <p:sldId id="257" r:id="rId8"/>
    <p:sldId id="294" r:id="rId9"/>
    <p:sldId id="295" r:id="rId10"/>
    <p:sldId id="296" r:id="rId11"/>
    <p:sldId id="298" r:id="rId12"/>
    <p:sldId id="273" r:id="rId13"/>
    <p:sldId id="258" r:id="rId14"/>
    <p:sldId id="279" r:id="rId15"/>
    <p:sldId id="274" r:id="rId16"/>
    <p:sldId id="275" r:id="rId17"/>
    <p:sldId id="282" r:id="rId18"/>
    <p:sldId id="262" r:id="rId19"/>
    <p:sldId id="280" r:id="rId20"/>
    <p:sldId id="281" r:id="rId21"/>
    <p:sldId id="265" r:id="rId22"/>
    <p:sldId id="278" r:id="rId23"/>
    <p:sldId id="283" r:id="rId24"/>
    <p:sldId id="284" r:id="rId25"/>
    <p:sldId id="285" r:id="rId26"/>
    <p:sldId id="286" r:id="rId27"/>
    <p:sldId id="287" r:id="rId28"/>
    <p:sldId id="301" r:id="rId29"/>
    <p:sldId id="293" r:id="rId30"/>
    <p:sldId id="289" r:id="rId31"/>
    <p:sldId id="291" r:id="rId32"/>
    <p:sldId id="290" r:id="rId33"/>
    <p:sldId id="302" r:id="rId34"/>
    <p:sldId id="292" r:id="rId35"/>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7C2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40" autoAdjust="0"/>
    <p:restoredTop sz="84317" autoAdjust="0"/>
  </p:normalViewPr>
  <p:slideViewPr>
    <p:cSldViewPr>
      <p:cViewPr varScale="1">
        <p:scale>
          <a:sx n="41" d="100"/>
          <a:sy n="41" d="100"/>
        </p:scale>
        <p:origin x="996" y="5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3D9FA4-C62F-4096-8A0D-C9080717D03D}" type="doc">
      <dgm:prSet loTypeId="urn:microsoft.com/office/officeart/2005/8/layout/target2" loCatId="relationship" qsTypeId="urn:microsoft.com/office/officeart/2005/8/quickstyle/simple4" qsCatId="simple" csTypeId="urn:microsoft.com/office/officeart/2005/8/colors/colorful5" csCatId="colorful" phldr="1"/>
      <dgm:spPr/>
      <dgm:t>
        <a:bodyPr/>
        <a:lstStyle/>
        <a:p>
          <a:endParaRPr lang="en-US"/>
        </a:p>
      </dgm:t>
    </dgm:pt>
    <dgm:pt modelId="{865AD76D-249F-4FDC-AE1D-E570EB822D5B}">
      <dgm:prSe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According to the National Institute for Health and Care Excellence, anxiety disorders occur with a mix of </a:t>
          </a:r>
          <a:r>
            <a:rPr lang="en-US" sz="2400" b="1" u="sng" dirty="0" smtClean="0">
              <a:solidFill>
                <a:schemeClr val="tx1"/>
              </a:solidFill>
              <a:latin typeface="Arial" panose="020B0604020202020204" pitchFamily="34" charset="0"/>
              <a:cs typeface="Arial" panose="020B0604020202020204" pitchFamily="34" charset="0"/>
            </a:rPr>
            <a:t>psychological, physical, cognitive</a:t>
          </a:r>
          <a:r>
            <a:rPr lang="en-US" sz="2400" b="1" u="sng" dirty="0" smtClean="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and </a:t>
          </a:r>
          <a:r>
            <a:rPr lang="en-US" sz="2400" b="1" u="sng" dirty="0" smtClean="0">
              <a:solidFill>
                <a:schemeClr val="tx1"/>
              </a:solidFill>
              <a:latin typeface="Arial" panose="020B0604020202020204" pitchFamily="34" charset="0"/>
              <a:cs typeface="Arial" panose="020B0604020202020204" pitchFamily="34" charset="0"/>
            </a:rPr>
            <a:t>behavioral symptoms </a:t>
          </a:r>
          <a:r>
            <a:rPr lang="en-US" sz="2400" dirty="0" smtClean="0">
              <a:latin typeface="Arial" panose="020B0604020202020204" pitchFamily="34" charset="0"/>
              <a:cs typeface="Arial" panose="020B0604020202020204" pitchFamily="34" charset="0"/>
            </a:rPr>
            <a:t>that are persistent and affect daily life (NICE, 2020).</a:t>
          </a:r>
          <a:endParaRPr lang="en-IN" sz="2400" dirty="0">
            <a:latin typeface="Arial" panose="020B0604020202020204" pitchFamily="34" charset="0"/>
            <a:cs typeface="Arial" panose="020B0604020202020204" pitchFamily="34" charset="0"/>
          </a:endParaRPr>
        </a:p>
      </dgm:t>
    </dgm:pt>
    <dgm:pt modelId="{73E3FDB8-37B0-486E-B295-798698F5EE9A}" type="parTrans" cxnId="{800D36F5-5268-4599-AD4E-337941466F3E}">
      <dgm:prSet/>
      <dgm:spPr/>
      <dgm:t>
        <a:bodyPr/>
        <a:lstStyle/>
        <a:p>
          <a:endParaRPr lang="en-US"/>
        </a:p>
      </dgm:t>
    </dgm:pt>
    <dgm:pt modelId="{FA7FC798-D5EC-4E07-92D4-7C5D83DEB82F}" type="sibTrans" cxnId="{800D36F5-5268-4599-AD4E-337941466F3E}">
      <dgm:prSet/>
      <dgm:spPr/>
      <dgm:t>
        <a:bodyPr/>
        <a:lstStyle/>
        <a:p>
          <a:endParaRPr lang="en-US"/>
        </a:p>
      </dgm:t>
    </dgm:pt>
    <dgm:pt modelId="{B51163FE-5146-445E-96B2-D6826A61F9BF}">
      <dgm:prSet custT="1"/>
      <dgm:spPr/>
      <dgm:t>
        <a:bodyPr/>
        <a:lstStyle/>
        <a:p>
          <a:pPr algn="just">
            <a:lnSpc>
              <a:spcPct val="150000"/>
            </a:lnSpc>
          </a:pPr>
          <a:r>
            <a:rPr lang="en-US" sz="2400" b="1" dirty="0" smtClean="0">
              <a:latin typeface="Arial" panose="020B0604020202020204" pitchFamily="34" charset="0"/>
              <a:cs typeface="Arial" panose="020B0604020202020204" pitchFamily="34" charset="0"/>
            </a:rPr>
            <a:t>Psychological:</a:t>
          </a:r>
          <a:r>
            <a:rPr lang="en-US" sz="2400" dirty="0" smtClean="0">
              <a:latin typeface="Arial" panose="020B0604020202020204" pitchFamily="34" charset="0"/>
              <a:cs typeface="Arial" panose="020B0604020202020204" pitchFamily="34" charset="0"/>
            </a:rPr>
            <a:t> Excessive worry, fear, irritability, feeling of impending doom</a:t>
          </a:r>
          <a:endParaRPr lang="en-IN" sz="2400" dirty="0">
            <a:latin typeface="Arial" panose="020B0604020202020204" pitchFamily="34" charset="0"/>
            <a:cs typeface="Arial" panose="020B0604020202020204" pitchFamily="34" charset="0"/>
          </a:endParaRPr>
        </a:p>
      </dgm:t>
    </dgm:pt>
    <dgm:pt modelId="{B79086D9-0953-4721-AA5E-1AC39519A482}" type="parTrans" cxnId="{050AAEC0-47AD-447B-84A8-4172D7D29A24}">
      <dgm:prSet/>
      <dgm:spPr/>
      <dgm:t>
        <a:bodyPr/>
        <a:lstStyle/>
        <a:p>
          <a:endParaRPr lang="en-US"/>
        </a:p>
      </dgm:t>
    </dgm:pt>
    <dgm:pt modelId="{B6004B09-468E-4AAA-B503-6D5EAC186789}" type="sibTrans" cxnId="{050AAEC0-47AD-447B-84A8-4172D7D29A24}">
      <dgm:prSet/>
      <dgm:spPr/>
      <dgm:t>
        <a:bodyPr/>
        <a:lstStyle/>
        <a:p>
          <a:endParaRPr lang="en-US"/>
        </a:p>
      </dgm:t>
    </dgm:pt>
    <dgm:pt modelId="{3CF18EDD-121B-4B54-B859-CD48D65A83F4}">
      <dgm:prSet custT="1"/>
      <dgm:spPr/>
      <dgm:t>
        <a:bodyPr/>
        <a:lstStyle/>
        <a:p>
          <a:pPr algn="just">
            <a:lnSpc>
              <a:spcPct val="150000"/>
            </a:lnSpc>
          </a:pPr>
          <a:r>
            <a:rPr lang="en-US" sz="2400" b="1" dirty="0" smtClean="0">
              <a:latin typeface="Arial" panose="020B0604020202020204" pitchFamily="34" charset="0"/>
              <a:cs typeface="Arial" panose="020B0604020202020204" pitchFamily="34" charset="0"/>
            </a:rPr>
            <a:t>Physical:</a:t>
          </a:r>
          <a:r>
            <a:rPr lang="en-US" sz="2400" dirty="0" smtClean="0">
              <a:latin typeface="Arial" panose="020B0604020202020204" pitchFamily="34" charset="0"/>
              <a:cs typeface="Arial" panose="020B0604020202020204" pitchFamily="34" charset="0"/>
            </a:rPr>
            <a:t> Palpitations, sweating, dizziness, muscle tension, sleep issues  </a:t>
          </a:r>
          <a:endParaRPr lang="en-IN" sz="2400" dirty="0">
            <a:latin typeface="Arial" panose="020B0604020202020204" pitchFamily="34" charset="0"/>
            <a:cs typeface="Arial" panose="020B0604020202020204" pitchFamily="34" charset="0"/>
          </a:endParaRPr>
        </a:p>
      </dgm:t>
    </dgm:pt>
    <dgm:pt modelId="{60607C1E-FE42-464A-B665-6DF1CB2CF9CA}" type="parTrans" cxnId="{1CB9222C-6851-4ED9-A85F-D3FB8B219741}">
      <dgm:prSet/>
      <dgm:spPr/>
      <dgm:t>
        <a:bodyPr/>
        <a:lstStyle/>
        <a:p>
          <a:endParaRPr lang="en-US"/>
        </a:p>
      </dgm:t>
    </dgm:pt>
    <dgm:pt modelId="{52EB7ED8-17E5-493F-A1DA-4D0217DBB3AA}" type="sibTrans" cxnId="{1CB9222C-6851-4ED9-A85F-D3FB8B219741}">
      <dgm:prSet/>
      <dgm:spPr/>
      <dgm:t>
        <a:bodyPr/>
        <a:lstStyle/>
        <a:p>
          <a:endParaRPr lang="en-US"/>
        </a:p>
      </dgm:t>
    </dgm:pt>
    <dgm:pt modelId="{0B2E3545-ACF9-4505-BF58-C72F708757F5}">
      <dgm:prSet custT="1"/>
      <dgm:spPr/>
      <dgm:t>
        <a:bodyPr/>
        <a:lstStyle/>
        <a:p>
          <a:pPr algn="just">
            <a:lnSpc>
              <a:spcPct val="150000"/>
            </a:lnSpc>
          </a:pPr>
          <a:r>
            <a:rPr lang="en-US" sz="2400" b="1" dirty="0" smtClean="0">
              <a:latin typeface="Arial" panose="020B0604020202020204" pitchFamily="34" charset="0"/>
              <a:cs typeface="Arial" panose="020B0604020202020204" pitchFamily="34" charset="0"/>
            </a:rPr>
            <a:t>Cognitive: </a:t>
          </a:r>
          <a:r>
            <a:rPr lang="en-US" sz="2400" dirty="0" smtClean="0">
              <a:latin typeface="Arial" panose="020B0604020202020204" pitchFamily="34" charset="0"/>
              <a:cs typeface="Arial" panose="020B0604020202020204" pitchFamily="34" charset="0"/>
            </a:rPr>
            <a:t>Catastrophic thinking, poor focus, attention to threat  </a:t>
          </a:r>
          <a:endParaRPr lang="en-IN" sz="2400" dirty="0">
            <a:latin typeface="Arial" panose="020B0604020202020204" pitchFamily="34" charset="0"/>
            <a:cs typeface="Arial" panose="020B0604020202020204" pitchFamily="34" charset="0"/>
          </a:endParaRPr>
        </a:p>
      </dgm:t>
    </dgm:pt>
    <dgm:pt modelId="{1098ADA1-EBA5-40F9-BA4B-BA6B9FD45B3C}" type="parTrans" cxnId="{142AA4BD-6338-4CDE-886D-CD03971452AF}">
      <dgm:prSet/>
      <dgm:spPr/>
      <dgm:t>
        <a:bodyPr/>
        <a:lstStyle/>
        <a:p>
          <a:endParaRPr lang="en-US"/>
        </a:p>
      </dgm:t>
    </dgm:pt>
    <dgm:pt modelId="{1B6E20A3-E281-4431-996E-E8314A75ADF9}" type="sibTrans" cxnId="{142AA4BD-6338-4CDE-886D-CD03971452AF}">
      <dgm:prSet/>
      <dgm:spPr/>
      <dgm:t>
        <a:bodyPr/>
        <a:lstStyle/>
        <a:p>
          <a:endParaRPr lang="en-US"/>
        </a:p>
      </dgm:t>
    </dgm:pt>
    <dgm:pt modelId="{606F9716-C235-4977-B838-1626E4092391}">
      <dgm:prSet custT="1"/>
      <dgm:spPr/>
      <dgm:t>
        <a:bodyPr/>
        <a:lstStyle/>
        <a:p>
          <a:pPr algn="just">
            <a:lnSpc>
              <a:spcPct val="150000"/>
            </a:lnSpc>
          </a:pPr>
          <a:r>
            <a:rPr lang="en-US" sz="2400" b="1" dirty="0" err="1" smtClean="0">
              <a:latin typeface="Arial" panose="020B0604020202020204" pitchFamily="34" charset="0"/>
              <a:cs typeface="Arial" panose="020B0604020202020204" pitchFamily="34" charset="0"/>
            </a:rPr>
            <a:t>Behavioural</a:t>
          </a:r>
          <a:r>
            <a:rPr lang="en-US" sz="2400" b="1" dirty="0" smtClean="0">
              <a:latin typeface="Arial" panose="020B0604020202020204" pitchFamily="34" charset="0"/>
              <a:cs typeface="Arial" panose="020B0604020202020204" pitchFamily="34" charset="0"/>
            </a:rPr>
            <a:t>:</a:t>
          </a:r>
          <a:r>
            <a:rPr lang="en-US" sz="2400" dirty="0" smtClean="0">
              <a:latin typeface="Arial" panose="020B0604020202020204" pitchFamily="34" charset="0"/>
              <a:cs typeface="Arial" panose="020B0604020202020204" pitchFamily="34" charset="0"/>
            </a:rPr>
            <a:t> Avoidance of triggers, restlessness, seeking reassurance  </a:t>
          </a:r>
          <a:endParaRPr lang="en-IN" sz="2400" dirty="0">
            <a:latin typeface="Arial" panose="020B0604020202020204" pitchFamily="34" charset="0"/>
            <a:cs typeface="Arial" panose="020B0604020202020204" pitchFamily="34" charset="0"/>
          </a:endParaRPr>
        </a:p>
      </dgm:t>
    </dgm:pt>
    <dgm:pt modelId="{34A114E4-61D4-4180-B726-E3853CB4AD26}" type="parTrans" cxnId="{38EB6D46-2EF7-40DB-ABED-F1FE425E4BC5}">
      <dgm:prSet/>
      <dgm:spPr/>
      <dgm:t>
        <a:bodyPr/>
        <a:lstStyle/>
        <a:p>
          <a:endParaRPr lang="en-US"/>
        </a:p>
      </dgm:t>
    </dgm:pt>
    <dgm:pt modelId="{0D6CE8CF-7172-44D7-8D16-EBBF1252C967}" type="sibTrans" cxnId="{38EB6D46-2EF7-40DB-ABED-F1FE425E4BC5}">
      <dgm:prSet/>
      <dgm:spPr/>
      <dgm:t>
        <a:bodyPr/>
        <a:lstStyle/>
        <a:p>
          <a:endParaRPr lang="en-US"/>
        </a:p>
      </dgm:t>
    </dgm:pt>
    <dgm:pt modelId="{38EF1C2D-9EDF-4D44-B592-AD21A89C1CE2}">
      <dgm:prSe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Symptoms usually last a long time and can greatly impact </a:t>
          </a:r>
          <a:r>
            <a:rPr lang="en-US" sz="2400" b="1" dirty="0" smtClean="0">
              <a:latin typeface="Arial" panose="020B0604020202020204" pitchFamily="34" charset="0"/>
              <a:cs typeface="Arial" panose="020B0604020202020204" pitchFamily="34" charset="0"/>
            </a:rPr>
            <a:t>social, work, </a:t>
          </a:r>
          <a:r>
            <a:rPr lang="en-US" sz="2400" dirty="0" smtClean="0">
              <a:latin typeface="Arial" panose="020B0604020202020204" pitchFamily="34" charset="0"/>
              <a:cs typeface="Arial" panose="020B0604020202020204" pitchFamily="34" charset="0"/>
            </a:rPr>
            <a:t>and </a:t>
          </a:r>
          <a:r>
            <a:rPr lang="en-US" sz="2400" b="1" dirty="0" smtClean="0">
              <a:latin typeface="Arial" panose="020B0604020202020204" pitchFamily="34" charset="0"/>
              <a:cs typeface="Arial" panose="020B0604020202020204" pitchFamily="34" charset="0"/>
            </a:rPr>
            <a:t>personal life </a:t>
          </a:r>
          <a:r>
            <a:rPr lang="en-US" sz="2400" dirty="0" smtClean="0">
              <a:latin typeface="Arial" panose="020B0604020202020204" pitchFamily="34" charset="0"/>
              <a:cs typeface="Arial" panose="020B0604020202020204" pitchFamily="34" charset="0"/>
            </a:rPr>
            <a:t>(American Psychiatric Association, 2022).</a:t>
          </a:r>
          <a:endParaRPr lang="en-IN" sz="2400" dirty="0">
            <a:latin typeface="Arial" panose="020B0604020202020204" pitchFamily="34" charset="0"/>
            <a:cs typeface="Arial" panose="020B0604020202020204" pitchFamily="34" charset="0"/>
          </a:endParaRPr>
        </a:p>
      </dgm:t>
    </dgm:pt>
    <dgm:pt modelId="{5ED6343D-C255-40CF-A721-881FAF228BFD}" type="parTrans" cxnId="{4DD119F8-8E20-4CB0-940D-C0268D3D7213}">
      <dgm:prSet/>
      <dgm:spPr/>
      <dgm:t>
        <a:bodyPr/>
        <a:lstStyle/>
        <a:p>
          <a:endParaRPr lang="en-US"/>
        </a:p>
      </dgm:t>
    </dgm:pt>
    <dgm:pt modelId="{7083FC20-0C6F-4E44-A4D0-667F09E03CE9}" type="sibTrans" cxnId="{4DD119F8-8E20-4CB0-940D-C0268D3D7213}">
      <dgm:prSet/>
      <dgm:spPr/>
      <dgm:t>
        <a:bodyPr/>
        <a:lstStyle/>
        <a:p>
          <a:endParaRPr lang="en-US"/>
        </a:p>
      </dgm:t>
    </dgm:pt>
    <dgm:pt modelId="{F18216AC-FAB5-4B3F-A1C9-B3273A31DDD3}" type="pres">
      <dgm:prSet presAssocID="{8A3D9FA4-C62F-4096-8A0D-C9080717D03D}" presName="Name0" presStyleCnt="0">
        <dgm:presLayoutVars>
          <dgm:chMax val="3"/>
          <dgm:chPref val="1"/>
          <dgm:dir/>
          <dgm:animLvl val="lvl"/>
          <dgm:resizeHandles/>
        </dgm:presLayoutVars>
      </dgm:prSet>
      <dgm:spPr/>
      <dgm:t>
        <a:bodyPr/>
        <a:lstStyle/>
        <a:p>
          <a:endParaRPr lang="en-US"/>
        </a:p>
      </dgm:t>
    </dgm:pt>
    <dgm:pt modelId="{7DBB36C0-C212-4914-9F1E-DBC50AB5E155}" type="pres">
      <dgm:prSet presAssocID="{8A3D9FA4-C62F-4096-8A0D-C9080717D03D}" presName="outerBox" presStyleCnt="0"/>
      <dgm:spPr/>
      <dgm:t>
        <a:bodyPr/>
        <a:lstStyle/>
        <a:p>
          <a:endParaRPr lang="en-US"/>
        </a:p>
      </dgm:t>
    </dgm:pt>
    <dgm:pt modelId="{F6111BFA-F12A-43DC-8E3C-ACDA84B87F60}" type="pres">
      <dgm:prSet presAssocID="{8A3D9FA4-C62F-4096-8A0D-C9080717D03D}" presName="outerBoxParent" presStyleLbl="node1" presStyleIdx="0" presStyleCnt="1" custLinFactNeighborY="-4386"/>
      <dgm:spPr/>
      <dgm:t>
        <a:bodyPr/>
        <a:lstStyle/>
        <a:p>
          <a:endParaRPr lang="en-US"/>
        </a:p>
      </dgm:t>
    </dgm:pt>
    <dgm:pt modelId="{755EBC67-0F01-4E3D-B3A9-07842A95B5F7}" type="pres">
      <dgm:prSet presAssocID="{8A3D9FA4-C62F-4096-8A0D-C9080717D03D}" presName="outerBoxChildren" presStyleCnt="0"/>
      <dgm:spPr/>
      <dgm:t>
        <a:bodyPr/>
        <a:lstStyle/>
        <a:p>
          <a:endParaRPr lang="en-US"/>
        </a:p>
      </dgm:t>
    </dgm:pt>
    <dgm:pt modelId="{74E5AEE2-ACBB-4861-A5AB-79D4C024FB00}" type="pres">
      <dgm:prSet presAssocID="{B51163FE-5146-445E-96B2-D6826A61F9BF}" presName="oChild" presStyleLbl="fgAcc1" presStyleIdx="0" presStyleCnt="5" custScaleY="161111" custLinFactX="-529" custLinFactNeighborX="-100000" custLinFactNeighborY="-9016">
        <dgm:presLayoutVars>
          <dgm:bulletEnabled val="1"/>
        </dgm:presLayoutVars>
      </dgm:prSet>
      <dgm:spPr/>
      <dgm:t>
        <a:bodyPr/>
        <a:lstStyle/>
        <a:p>
          <a:endParaRPr lang="en-US"/>
        </a:p>
      </dgm:t>
    </dgm:pt>
    <dgm:pt modelId="{8A36DA11-91C4-4916-8F1F-DFB25CAE0F4E}" type="pres">
      <dgm:prSet presAssocID="{B6004B09-468E-4AAA-B503-6D5EAC186789}" presName="outerSibTrans" presStyleCnt="0"/>
      <dgm:spPr/>
      <dgm:t>
        <a:bodyPr/>
        <a:lstStyle/>
        <a:p>
          <a:endParaRPr lang="en-US"/>
        </a:p>
      </dgm:t>
    </dgm:pt>
    <dgm:pt modelId="{54B312F6-5FA3-4CA0-8631-9F72AE295A29}" type="pres">
      <dgm:prSet presAssocID="{3CF18EDD-121B-4B54-B859-CD48D65A83F4}" presName="oChild" presStyleLbl="fgAcc1" presStyleIdx="1" presStyleCnt="5" custScaleY="161111" custLinFactNeighborX="-24" custLinFactNeighborY="-9016">
        <dgm:presLayoutVars>
          <dgm:bulletEnabled val="1"/>
        </dgm:presLayoutVars>
      </dgm:prSet>
      <dgm:spPr/>
      <dgm:t>
        <a:bodyPr/>
        <a:lstStyle/>
        <a:p>
          <a:endParaRPr lang="en-US"/>
        </a:p>
      </dgm:t>
    </dgm:pt>
    <dgm:pt modelId="{DAE8D9DA-9D01-4B2E-87DF-6F82A0821283}" type="pres">
      <dgm:prSet presAssocID="{52EB7ED8-17E5-493F-A1DA-4D0217DBB3AA}" presName="outerSibTrans" presStyleCnt="0"/>
      <dgm:spPr/>
      <dgm:t>
        <a:bodyPr/>
        <a:lstStyle/>
        <a:p>
          <a:endParaRPr lang="en-US"/>
        </a:p>
      </dgm:t>
    </dgm:pt>
    <dgm:pt modelId="{1D04B09B-2243-4C95-8B47-EED0C7D4273F}" type="pres">
      <dgm:prSet presAssocID="{0B2E3545-ACF9-4505-BF58-C72F708757F5}" presName="oChild" presStyleLbl="fgAcc1" presStyleIdx="2" presStyleCnt="5" custScaleY="161111" custLinFactX="528" custLinFactNeighborX="100000" custLinFactNeighborY="-9016">
        <dgm:presLayoutVars>
          <dgm:bulletEnabled val="1"/>
        </dgm:presLayoutVars>
      </dgm:prSet>
      <dgm:spPr/>
      <dgm:t>
        <a:bodyPr/>
        <a:lstStyle/>
        <a:p>
          <a:endParaRPr lang="en-US"/>
        </a:p>
      </dgm:t>
    </dgm:pt>
    <dgm:pt modelId="{3F431662-E2D4-4A45-B0D4-6426D3B9C315}" type="pres">
      <dgm:prSet presAssocID="{1B6E20A3-E281-4431-996E-E8314A75ADF9}" presName="outerSibTrans" presStyleCnt="0"/>
      <dgm:spPr/>
      <dgm:t>
        <a:bodyPr/>
        <a:lstStyle/>
        <a:p>
          <a:endParaRPr lang="en-US"/>
        </a:p>
      </dgm:t>
    </dgm:pt>
    <dgm:pt modelId="{4EED056D-4FF4-4C69-A9AF-313F25EB2899}" type="pres">
      <dgm:prSet presAssocID="{606F9716-C235-4977-B838-1626E4092391}" presName="oChild" presStyleLbl="fgAcc1" presStyleIdx="3" presStyleCnt="5" custScaleY="161111" custLinFactX="2636" custLinFactNeighborX="100000" custLinFactNeighborY="-7066">
        <dgm:presLayoutVars>
          <dgm:bulletEnabled val="1"/>
        </dgm:presLayoutVars>
      </dgm:prSet>
      <dgm:spPr/>
      <dgm:t>
        <a:bodyPr/>
        <a:lstStyle/>
        <a:p>
          <a:endParaRPr lang="en-US"/>
        </a:p>
      </dgm:t>
    </dgm:pt>
    <dgm:pt modelId="{D3AD3787-8C54-4439-82E5-9304C4F321B3}" type="pres">
      <dgm:prSet presAssocID="{0D6CE8CF-7172-44D7-8D16-EBBF1252C967}" presName="outerSibTrans" presStyleCnt="0"/>
      <dgm:spPr/>
      <dgm:t>
        <a:bodyPr/>
        <a:lstStyle/>
        <a:p>
          <a:endParaRPr lang="en-US"/>
        </a:p>
      </dgm:t>
    </dgm:pt>
    <dgm:pt modelId="{FDE430A7-6B4E-4CEB-8F5F-C3A90F610D91}" type="pres">
      <dgm:prSet presAssocID="{38EF1C2D-9EDF-4D44-B592-AD21A89C1CE2}" presName="oChild" presStyleLbl="fgAcc1" presStyleIdx="4" presStyleCnt="5" custScaleX="127910" custScaleY="166667" custLinFactX="4743" custLinFactNeighborX="100000" custLinFactNeighborY="-12086">
        <dgm:presLayoutVars>
          <dgm:bulletEnabled val="1"/>
        </dgm:presLayoutVars>
      </dgm:prSet>
      <dgm:spPr/>
      <dgm:t>
        <a:bodyPr/>
        <a:lstStyle/>
        <a:p>
          <a:endParaRPr lang="en-US"/>
        </a:p>
      </dgm:t>
    </dgm:pt>
  </dgm:ptLst>
  <dgm:cxnLst>
    <dgm:cxn modelId="{9A189DF6-C93A-4CA6-A614-3749A436C19A}" type="presOf" srcId="{0B2E3545-ACF9-4505-BF58-C72F708757F5}" destId="{1D04B09B-2243-4C95-8B47-EED0C7D4273F}" srcOrd="0" destOrd="0" presId="urn:microsoft.com/office/officeart/2005/8/layout/target2"/>
    <dgm:cxn modelId="{38EB6D46-2EF7-40DB-ABED-F1FE425E4BC5}" srcId="{865AD76D-249F-4FDC-AE1D-E570EB822D5B}" destId="{606F9716-C235-4977-B838-1626E4092391}" srcOrd="3" destOrd="0" parTransId="{34A114E4-61D4-4180-B726-E3853CB4AD26}" sibTransId="{0D6CE8CF-7172-44D7-8D16-EBBF1252C967}"/>
    <dgm:cxn modelId="{117210E5-C36A-4806-8C65-D37C6A01BE73}" type="presOf" srcId="{3CF18EDD-121B-4B54-B859-CD48D65A83F4}" destId="{54B312F6-5FA3-4CA0-8631-9F72AE295A29}" srcOrd="0" destOrd="0" presId="urn:microsoft.com/office/officeart/2005/8/layout/target2"/>
    <dgm:cxn modelId="{6E157E68-E950-49B0-BE78-EF9C1CECA48E}" type="presOf" srcId="{606F9716-C235-4977-B838-1626E4092391}" destId="{4EED056D-4FF4-4C69-A9AF-313F25EB2899}" srcOrd="0" destOrd="0" presId="urn:microsoft.com/office/officeart/2005/8/layout/target2"/>
    <dgm:cxn modelId="{29803A97-888D-48A0-8279-0F35F3E68000}" type="presOf" srcId="{38EF1C2D-9EDF-4D44-B592-AD21A89C1CE2}" destId="{FDE430A7-6B4E-4CEB-8F5F-C3A90F610D91}" srcOrd="0" destOrd="0" presId="urn:microsoft.com/office/officeart/2005/8/layout/target2"/>
    <dgm:cxn modelId="{A228801A-BEFA-4092-BC46-D5E18F61E464}" type="presOf" srcId="{B51163FE-5146-445E-96B2-D6826A61F9BF}" destId="{74E5AEE2-ACBB-4861-A5AB-79D4C024FB00}" srcOrd="0" destOrd="0" presId="urn:microsoft.com/office/officeart/2005/8/layout/target2"/>
    <dgm:cxn modelId="{6D81CE09-3E90-4C78-9F9C-AD49DD6E248F}" type="presOf" srcId="{865AD76D-249F-4FDC-AE1D-E570EB822D5B}" destId="{F6111BFA-F12A-43DC-8E3C-ACDA84B87F60}" srcOrd="0" destOrd="0" presId="urn:microsoft.com/office/officeart/2005/8/layout/target2"/>
    <dgm:cxn modelId="{050AAEC0-47AD-447B-84A8-4172D7D29A24}" srcId="{865AD76D-249F-4FDC-AE1D-E570EB822D5B}" destId="{B51163FE-5146-445E-96B2-D6826A61F9BF}" srcOrd="0" destOrd="0" parTransId="{B79086D9-0953-4721-AA5E-1AC39519A482}" sibTransId="{B6004B09-468E-4AAA-B503-6D5EAC186789}"/>
    <dgm:cxn modelId="{1CB9222C-6851-4ED9-A85F-D3FB8B219741}" srcId="{865AD76D-249F-4FDC-AE1D-E570EB822D5B}" destId="{3CF18EDD-121B-4B54-B859-CD48D65A83F4}" srcOrd="1" destOrd="0" parTransId="{60607C1E-FE42-464A-B665-6DF1CB2CF9CA}" sibTransId="{52EB7ED8-17E5-493F-A1DA-4D0217DBB3AA}"/>
    <dgm:cxn modelId="{800D36F5-5268-4599-AD4E-337941466F3E}" srcId="{8A3D9FA4-C62F-4096-8A0D-C9080717D03D}" destId="{865AD76D-249F-4FDC-AE1D-E570EB822D5B}" srcOrd="0" destOrd="0" parTransId="{73E3FDB8-37B0-486E-B295-798698F5EE9A}" sibTransId="{FA7FC798-D5EC-4E07-92D4-7C5D83DEB82F}"/>
    <dgm:cxn modelId="{4DD119F8-8E20-4CB0-940D-C0268D3D7213}" srcId="{865AD76D-249F-4FDC-AE1D-E570EB822D5B}" destId="{38EF1C2D-9EDF-4D44-B592-AD21A89C1CE2}" srcOrd="4" destOrd="0" parTransId="{5ED6343D-C255-40CF-A721-881FAF228BFD}" sibTransId="{7083FC20-0C6F-4E44-A4D0-667F09E03CE9}"/>
    <dgm:cxn modelId="{9038573E-F05C-454A-BD7E-30384DF59B59}" type="presOf" srcId="{8A3D9FA4-C62F-4096-8A0D-C9080717D03D}" destId="{F18216AC-FAB5-4B3F-A1C9-B3273A31DDD3}" srcOrd="0" destOrd="0" presId="urn:microsoft.com/office/officeart/2005/8/layout/target2"/>
    <dgm:cxn modelId="{142AA4BD-6338-4CDE-886D-CD03971452AF}" srcId="{865AD76D-249F-4FDC-AE1D-E570EB822D5B}" destId="{0B2E3545-ACF9-4505-BF58-C72F708757F5}" srcOrd="2" destOrd="0" parTransId="{1098ADA1-EBA5-40F9-BA4B-BA6B9FD45B3C}" sibTransId="{1B6E20A3-E281-4431-996E-E8314A75ADF9}"/>
    <dgm:cxn modelId="{A6502F6A-B623-4DFF-A33A-AAFE6BF51002}" type="presParOf" srcId="{F18216AC-FAB5-4B3F-A1C9-B3273A31DDD3}" destId="{7DBB36C0-C212-4914-9F1E-DBC50AB5E155}" srcOrd="0" destOrd="0" presId="urn:microsoft.com/office/officeart/2005/8/layout/target2"/>
    <dgm:cxn modelId="{F092BD1E-271F-484D-8745-A5C9A9D20BCC}" type="presParOf" srcId="{7DBB36C0-C212-4914-9F1E-DBC50AB5E155}" destId="{F6111BFA-F12A-43DC-8E3C-ACDA84B87F60}" srcOrd="0" destOrd="0" presId="urn:microsoft.com/office/officeart/2005/8/layout/target2"/>
    <dgm:cxn modelId="{4E3C8CC4-FBB2-461D-9D6B-14CD5D1F36C5}" type="presParOf" srcId="{7DBB36C0-C212-4914-9F1E-DBC50AB5E155}" destId="{755EBC67-0F01-4E3D-B3A9-07842A95B5F7}" srcOrd="1" destOrd="0" presId="urn:microsoft.com/office/officeart/2005/8/layout/target2"/>
    <dgm:cxn modelId="{67609C62-0856-4F56-B0F3-FF570DEFEE5F}" type="presParOf" srcId="{755EBC67-0F01-4E3D-B3A9-07842A95B5F7}" destId="{74E5AEE2-ACBB-4861-A5AB-79D4C024FB00}" srcOrd="0" destOrd="0" presId="urn:microsoft.com/office/officeart/2005/8/layout/target2"/>
    <dgm:cxn modelId="{A14B0380-C815-4F19-A1F7-699D4C2606BB}" type="presParOf" srcId="{755EBC67-0F01-4E3D-B3A9-07842A95B5F7}" destId="{8A36DA11-91C4-4916-8F1F-DFB25CAE0F4E}" srcOrd="1" destOrd="0" presId="urn:microsoft.com/office/officeart/2005/8/layout/target2"/>
    <dgm:cxn modelId="{22AFD9A0-AA65-48DB-83B4-BA74EB94F0B3}" type="presParOf" srcId="{755EBC67-0F01-4E3D-B3A9-07842A95B5F7}" destId="{54B312F6-5FA3-4CA0-8631-9F72AE295A29}" srcOrd="2" destOrd="0" presId="urn:microsoft.com/office/officeart/2005/8/layout/target2"/>
    <dgm:cxn modelId="{55F5043C-EDC9-4A22-A8D1-DC392CA94506}" type="presParOf" srcId="{755EBC67-0F01-4E3D-B3A9-07842A95B5F7}" destId="{DAE8D9DA-9D01-4B2E-87DF-6F82A0821283}" srcOrd="3" destOrd="0" presId="urn:microsoft.com/office/officeart/2005/8/layout/target2"/>
    <dgm:cxn modelId="{28056665-B9A4-479A-A4A1-D9D911757B3B}" type="presParOf" srcId="{755EBC67-0F01-4E3D-B3A9-07842A95B5F7}" destId="{1D04B09B-2243-4C95-8B47-EED0C7D4273F}" srcOrd="4" destOrd="0" presId="urn:microsoft.com/office/officeart/2005/8/layout/target2"/>
    <dgm:cxn modelId="{E99016A2-ABE9-42D3-8915-E837AFC3FA49}" type="presParOf" srcId="{755EBC67-0F01-4E3D-B3A9-07842A95B5F7}" destId="{3F431662-E2D4-4A45-B0D4-6426D3B9C315}" srcOrd="5" destOrd="0" presId="urn:microsoft.com/office/officeart/2005/8/layout/target2"/>
    <dgm:cxn modelId="{396218F8-FC85-4292-AD17-00E61EDEADC8}" type="presParOf" srcId="{755EBC67-0F01-4E3D-B3A9-07842A95B5F7}" destId="{4EED056D-4FF4-4C69-A9AF-313F25EB2899}" srcOrd="6" destOrd="0" presId="urn:microsoft.com/office/officeart/2005/8/layout/target2"/>
    <dgm:cxn modelId="{B193390A-7CA0-4D37-B25C-1C6CB2C99E69}" type="presParOf" srcId="{755EBC67-0F01-4E3D-B3A9-07842A95B5F7}" destId="{D3AD3787-8C54-4439-82E5-9304C4F321B3}" srcOrd="7" destOrd="0" presId="urn:microsoft.com/office/officeart/2005/8/layout/target2"/>
    <dgm:cxn modelId="{2D1741A0-7D2A-469C-BC72-1EDA24C22B6E}" type="presParOf" srcId="{755EBC67-0F01-4E3D-B3A9-07842A95B5F7}" destId="{FDE430A7-6B4E-4CEB-8F5F-C3A90F610D91}" srcOrd="8" destOrd="0" presId="urn:microsoft.com/office/officeart/2005/8/layout/targe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4B8A6F-50F2-47A4-9CCC-B0B55C12C607}" type="doc">
      <dgm:prSet loTypeId="urn:microsoft.com/office/officeart/2005/8/layout/venn3" loCatId="relationship" qsTypeId="urn:microsoft.com/office/officeart/2005/8/quickstyle/3d2" qsCatId="3D" csTypeId="urn:microsoft.com/office/officeart/2005/8/colors/colorful1" csCatId="colorful" phldr="1"/>
      <dgm:spPr/>
      <dgm:t>
        <a:bodyPr/>
        <a:lstStyle/>
        <a:p>
          <a:endParaRPr lang="en-US"/>
        </a:p>
      </dgm:t>
    </dgm:pt>
    <dgm:pt modelId="{6F680BF4-DA2D-40B8-85BE-E096D12E2DF3}">
      <dgm:prSet phldrT="[Text]" custT="1"/>
      <dgm:spPr/>
      <dgm:t>
        <a:bodyPr/>
        <a:lstStyle/>
        <a:p>
          <a:pPr>
            <a:lnSpc>
              <a:spcPct val="150000"/>
            </a:lnSpc>
          </a:pPr>
          <a:r>
            <a:rPr lang="en-US" sz="2400" b="1" dirty="0" smtClean="0">
              <a:latin typeface="Arial" panose="020B0604020202020204" pitchFamily="34" charset="0"/>
              <a:cs typeface="Arial" panose="020B0604020202020204" pitchFamily="34" charset="0"/>
            </a:rPr>
            <a:t>Genetic factor</a:t>
          </a:r>
          <a:endParaRPr lang="en-US" sz="2400" b="1" dirty="0">
            <a:latin typeface="Arial" panose="020B0604020202020204" pitchFamily="34" charset="0"/>
            <a:cs typeface="Arial" panose="020B0604020202020204" pitchFamily="34" charset="0"/>
          </a:endParaRPr>
        </a:p>
      </dgm:t>
    </dgm:pt>
    <dgm:pt modelId="{166C00A7-F3AA-4448-803D-B2AF86D8F63D}" type="parTrans" cxnId="{C925DAC5-C650-462E-A356-44966C7F0172}">
      <dgm:prSet/>
      <dgm:spPr/>
      <dgm:t>
        <a:bodyPr/>
        <a:lstStyle/>
        <a:p>
          <a:endParaRPr lang="en-US"/>
        </a:p>
      </dgm:t>
    </dgm:pt>
    <dgm:pt modelId="{306B0F10-20CB-42A3-936D-BFE0FD6C781F}" type="sibTrans" cxnId="{C925DAC5-C650-462E-A356-44966C7F0172}">
      <dgm:prSet/>
      <dgm:spPr/>
      <dgm:t>
        <a:bodyPr/>
        <a:lstStyle/>
        <a:p>
          <a:endParaRPr lang="en-US"/>
        </a:p>
      </dgm:t>
    </dgm:pt>
    <dgm:pt modelId="{5CF408BA-F90D-49FE-9AB5-59A951D85B74}">
      <dgm:prSet phldrT="[Text]" custT="1"/>
      <dgm:spPr/>
      <dgm:t>
        <a:bodyPr/>
        <a:lstStyle/>
        <a:p>
          <a:pPr>
            <a:lnSpc>
              <a:spcPct val="150000"/>
            </a:lnSpc>
          </a:pPr>
          <a:r>
            <a:rPr lang="en-US" sz="2400" b="1" dirty="0" smtClean="0">
              <a:latin typeface="Arial" panose="020B0604020202020204" pitchFamily="34" charset="0"/>
              <a:cs typeface="Arial" panose="020B0604020202020204" pitchFamily="34" charset="0"/>
            </a:rPr>
            <a:t>Neurobiological factors</a:t>
          </a:r>
        </a:p>
        <a:p>
          <a:pPr>
            <a:lnSpc>
              <a:spcPct val="150000"/>
            </a:lnSpc>
          </a:pPr>
          <a:r>
            <a:rPr lang="en-US" sz="2400" b="1" dirty="0" smtClean="0">
              <a:latin typeface="Arial" panose="020B0604020202020204" pitchFamily="34" charset="0"/>
              <a:cs typeface="Arial" panose="020B0604020202020204" pitchFamily="34" charset="0"/>
            </a:rPr>
            <a:t>[serotonin &amp; GABA Imbalance]</a:t>
          </a:r>
          <a:endParaRPr lang="en-US" sz="2400" b="1" dirty="0">
            <a:latin typeface="Arial" panose="020B0604020202020204" pitchFamily="34" charset="0"/>
            <a:cs typeface="Arial" panose="020B0604020202020204" pitchFamily="34" charset="0"/>
          </a:endParaRPr>
        </a:p>
      </dgm:t>
    </dgm:pt>
    <dgm:pt modelId="{15EC74A8-CC5C-4D51-BEF6-876B8DBE2CAE}" type="parTrans" cxnId="{C0D3C68B-8EE7-4A7F-858A-0D38F460E6E8}">
      <dgm:prSet/>
      <dgm:spPr/>
      <dgm:t>
        <a:bodyPr/>
        <a:lstStyle/>
        <a:p>
          <a:endParaRPr lang="en-US"/>
        </a:p>
      </dgm:t>
    </dgm:pt>
    <dgm:pt modelId="{371B7338-6CDF-436B-AA0A-FCF067C00E9A}" type="sibTrans" cxnId="{C0D3C68B-8EE7-4A7F-858A-0D38F460E6E8}">
      <dgm:prSet/>
      <dgm:spPr/>
      <dgm:t>
        <a:bodyPr/>
        <a:lstStyle/>
        <a:p>
          <a:endParaRPr lang="en-US"/>
        </a:p>
      </dgm:t>
    </dgm:pt>
    <dgm:pt modelId="{27B6A08E-8443-4998-976B-33EB52F42F5E}">
      <dgm:prSet phldrT="[Text]" custT="1"/>
      <dgm:spPr/>
      <dgm:t>
        <a:bodyPr/>
        <a:lstStyle/>
        <a:p>
          <a:pPr>
            <a:lnSpc>
              <a:spcPct val="150000"/>
            </a:lnSpc>
          </a:pPr>
          <a:r>
            <a:rPr lang="en-US" sz="2400" b="1" dirty="0" smtClean="0">
              <a:latin typeface="Arial" panose="020B0604020202020204" pitchFamily="34" charset="0"/>
              <a:cs typeface="Arial" panose="020B0604020202020204" pitchFamily="34" charset="0"/>
            </a:rPr>
            <a:t>Environmental factor</a:t>
          </a:r>
          <a:endParaRPr lang="en-US" sz="2400" b="1" dirty="0">
            <a:latin typeface="Arial" panose="020B0604020202020204" pitchFamily="34" charset="0"/>
            <a:cs typeface="Arial" panose="020B0604020202020204" pitchFamily="34" charset="0"/>
          </a:endParaRPr>
        </a:p>
      </dgm:t>
    </dgm:pt>
    <dgm:pt modelId="{05768ED5-F34A-4076-AFCD-A1EE89173B59}" type="parTrans" cxnId="{0FFB8699-CC6F-45B1-954E-950077B275F8}">
      <dgm:prSet/>
      <dgm:spPr/>
      <dgm:t>
        <a:bodyPr/>
        <a:lstStyle/>
        <a:p>
          <a:endParaRPr lang="en-US"/>
        </a:p>
      </dgm:t>
    </dgm:pt>
    <dgm:pt modelId="{0A49D944-5EE3-4CA7-AC1A-19DCF1EF49F8}" type="sibTrans" cxnId="{0FFB8699-CC6F-45B1-954E-950077B275F8}">
      <dgm:prSet/>
      <dgm:spPr/>
      <dgm:t>
        <a:bodyPr/>
        <a:lstStyle/>
        <a:p>
          <a:endParaRPr lang="en-US"/>
        </a:p>
      </dgm:t>
    </dgm:pt>
    <dgm:pt modelId="{BE1254A5-BA92-4A8D-9C89-812CF6EDD46C}">
      <dgm:prSet phldrT="[Text]" custT="1"/>
      <dgm:spPr/>
      <dgm:t>
        <a:bodyPr/>
        <a:lstStyle/>
        <a:p>
          <a:pPr>
            <a:lnSpc>
              <a:spcPct val="150000"/>
            </a:lnSpc>
          </a:pPr>
          <a:r>
            <a:rPr lang="en-US" sz="2400" b="1" dirty="0" smtClean="0">
              <a:latin typeface="Arial" panose="020B0604020202020204" pitchFamily="34" charset="0"/>
              <a:cs typeface="Arial" panose="020B0604020202020204" pitchFamily="34" charset="0"/>
            </a:rPr>
            <a:t>Psychological factor/Cognitive theory</a:t>
          </a:r>
          <a:endParaRPr lang="en-US" sz="2400" b="1" dirty="0">
            <a:latin typeface="Arial" panose="020B0604020202020204" pitchFamily="34" charset="0"/>
            <a:cs typeface="Arial" panose="020B0604020202020204" pitchFamily="34" charset="0"/>
          </a:endParaRPr>
        </a:p>
      </dgm:t>
    </dgm:pt>
    <dgm:pt modelId="{BB378EAB-6866-4730-A02F-E9A42B1F955B}" type="parTrans" cxnId="{C59F183C-B598-4F16-B480-4BBB91D62E34}">
      <dgm:prSet/>
      <dgm:spPr/>
      <dgm:t>
        <a:bodyPr/>
        <a:lstStyle/>
        <a:p>
          <a:endParaRPr lang="en-US"/>
        </a:p>
      </dgm:t>
    </dgm:pt>
    <dgm:pt modelId="{806FF282-B640-4778-8C63-2585E6B005D2}" type="sibTrans" cxnId="{C59F183C-B598-4F16-B480-4BBB91D62E34}">
      <dgm:prSet/>
      <dgm:spPr/>
      <dgm:t>
        <a:bodyPr/>
        <a:lstStyle/>
        <a:p>
          <a:endParaRPr lang="en-US"/>
        </a:p>
      </dgm:t>
    </dgm:pt>
    <dgm:pt modelId="{6EA15370-FB26-4577-94F5-E31CA91176EB}">
      <dgm:prSet phldrT="[Text]" custT="1"/>
      <dgm:spPr/>
      <dgm:t>
        <a:bodyPr/>
        <a:lstStyle/>
        <a:p>
          <a:pPr>
            <a:lnSpc>
              <a:spcPct val="150000"/>
            </a:lnSpc>
          </a:pPr>
          <a:r>
            <a:rPr lang="en-US" sz="2400" b="1" dirty="0" smtClean="0">
              <a:latin typeface="Arial" panose="020B0604020202020204" pitchFamily="34" charset="0"/>
              <a:cs typeface="Arial" panose="020B0604020202020204" pitchFamily="34" charset="0"/>
            </a:rPr>
            <a:t>Learned </a:t>
          </a:r>
          <a:r>
            <a:rPr lang="en-US" sz="2400" b="1" dirty="0" err="1" smtClean="0">
              <a:latin typeface="Arial" panose="020B0604020202020204" pitchFamily="34" charset="0"/>
              <a:cs typeface="Arial" panose="020B0604020202020204" pitchFamily="34" charset="0"/>
            </a:rPr>
            <a:t>Behaviour</a:t>
          </a:r>
          <a:r>
            <a:rPr lang="en-US" sz="2400" b="1" dirty="0" smtClean="0">
              <a:latin typeface="Arial" panose="020B0604020202020204" pitchFamily="34" charset="0"/>
              <a:cs typeface="Arial" panose="020B0604020202020204" pitchFamily="34" charset="0"/>
            </a:rPr>
            <a:t> </a:t>
          </a:r>
          <a:endParaRPr lang="en-US" sz="2400" b="1" dirty="0">
            <a:latin typeface="Arial" panose="020B0604020202020204" pitchFamily="34" charset="0"/>
            <a:cs typeface="Arial" panose="020B0604020202020204" pitchFamily="34" charset="0"/>
          </a:endParaRPr>
        </a:p>
      </dgm:t>
    </dgm:pt>
    <dgm:pt modelId="{4D29FD28-828A-4017-8508-36077D657B47}" type="parTrans" cxnId="{8452F4A9-79DF-405A-9921-22045F7130AF}">
      <dgm:prSet/>
      <dgm:spPr/>
      <dgm:t>
        <a:bodyPr/>
        <a:lstStyle/>
        <a:p>
          <a:endParaRPr lang="en-US"/>
        </a:p>
      </dgm:t>
    </dgm:pt>
    <dgm:pt modelId="{F2181208-1CD8-4924-A2A6-626A2776497C}" type="sibTrans" cxnId="{8452F4A9-79DF-405A-9921-22045F7130AF}">
      <dgm:prSet/>
      <dgm:spPr/>
      <dgm:t>
        <a:bodyPr/>
        <a:lstStyle/>
        <a:p>
          <a:endParaRPr lang="en-US"/>
        </a:p>
      </dgm:t>
    </dgm:pt>
    <dgm:pt modelId="{3950EDD6-49F1-4F2E-9BF5-674F7CD301BC}" type="pres">
      <dgm:prSet presAssocID="{2B4B8A6F-50F2-47A4-9CCC-B0B55C12C607}" presName="Name0" presStyleCnt="0">
        <dgm:presLayoutVars>
          <dgm:dir/>
          <dgm:resizeHandles val="exact"/>
        </dgm:presLayoutVars>
      </dgm:prSet>
      <dgm:spPr/>
      <dgm:t>
        <a:bodyPr/>
        <a:lstStyle/>
        <a:p>
          <a:endParaRPr lang="en-US"/>
        </a:p>
      </dgm:t>
    </dgm:pt>
    <dgm:pt modelId="{33E8C162-394F-4582-A8BA-99BC79705891}" type="pres">
      <dgm:prSet presAssocID="{6F680BF4-DA2D-40B8-85BE-E096D12E2DF3}" presName="Name5" presStyleLbl="vennNode1" presStyleIdx="0" presStyleCnt="5">
        <dgm:presLayoutVars>
          <dgm:bulletEnabled val="1"/>
        </dgm:presLayoutVars>
      </dgm:prSet>
      <dgm:spPr/>
      <dgm:t>
        <a:bodyPr/>
        <a:lstStyle/>
        <a:p>
          <a:endParaRPr lang="en-US"/>
        </a:p>
      </dgm:t>
    </dgm:pt>
    <dgm:pt modelId="{8745CAFB-A8B6-477F-BEC1-F84D425C848E}" type="pres">
      <dgm:prSet presAssocID="{306B0F10-20CB-42A3-936D-BFE0FD6C781F}" presName="space" presStyleCnt="0"/>
      <dgm:spPr/>
    </dgm:pt>
    <dgm:pt modelId="{36043EB4-8FC9-4456-AB73-3D4B8D6E0A8E}" type="pres">
      <dgm:prSet presAssocID="{5CF408BA-F90D-49FE-9AB5-59A951D85B74}" presName="Name5" presStyleLbl="vennNode1" presStyleIdx="1" presStyleCnt="5">
        <dgm:presLayoutVars>
          <dgm:bulletEnabled val="1"/>
        </dgm:presLayoutVars>
      </dgm:prSet>
      <dgm:spPr/>
      <dgm:t>
        <a:bodyPr/>
        <a:lstStyle/>
        <a:p>
          <a:endParaRPr lang="en-US"/>
        </a:p>
      </dgm:t>
    </dgm:pt>
    <dgm:pt modelId="{D3304438-C3BE-47B4-9D42-53C5CCBF4ED1}" type="pres">
      <dgm:prSet presAssocID="{371B7338-6CDF-436B-AA0A-FCF067C00E9A}" presName="space" presStyleCnt="0"/>
      <dgm:spPr/>
    </dgm:pt>
    <dgm:pt modelId="{AF3C5B0E-FB60-47A7-9AB5-4B12D5D4F2B0}" type="pres">
      <dgm:prSet presAssocID="{27B6A08E-8443-4998-976B-33EB52F42F5E}" presName="Name5" presStyleLbl="vennNode1" presStyleIdx="2" presStyleCnt="5">
        <dgm:presLayoutVars>
          <dgm:bulletEnabled val="1"/>
        </dgm:presLayoutVars>
      </dgm:prSet>
      <dgm:spPr/>
      <dgm:t>
        <a:bodyPr/>
        <a:lstStyle/>
        <a:p>
          <a:endParaRPr lang="en-US"/>
        </a:p>
      </dgm:t>
    </dgm:pt>
    <dgm:pt modelId="{D1F7B981-0656-454B-A5CD-0F04484C9E68}" type="pres">
      <dgm:prSet presAssocID="{0A49D944-5EE3-4CA7-AC1A-19DCF1EF49F8}" presName="space" presStyleCnt="0"/>
      <dgm:spPr/>
    </dgm:pt>
    <dgm:pt modelId="{EF4094BE-DF80-48FF-AEEA-E7A27C8DDA1D}" type="pres">
      <dgm:prSet presAssocID="{BE1254A5-BA92-4A8D-9C89-812CF6EDD46C}" presName="Name5" presStyleLbl="vennNode1" presStyleIdx="3" presStyleCnt="5">
        <dgm:presLayoutVars>
          <dgm:bulletEnabled val="1"/>
        </dgm:presLayoutVars>
      </dgm:prSet>
      <dgm:spPr/>
      <dgm:t>
        <a:bodyPr/>
        <a:lstStyle/>
        <a:p>
          <a:endParaRPr lang="en-US"/>
        </a:p>
      </dgm:t>
    </dgm:pt>
    <dgm:pt modelId="{8395B196-DEA7-49E7-9EC2-5FC8E624477C}" type="pres">
      <dgm:prSet presAssocID="{806FF282-B640-4778-8C63-2585E6B005D2}" presName="space" presStyleCnt="0"/>
      <dgm:spPr/>
    </dgm:pt>
    <dgm:pt modelId="{F27DAA13-C9F4-43E1-8735-FEB7553E10EC}" type="pres">
      <dgm:prSet presAssocID="{6EA15370-FB26-4577-94F5-E31CA91176EB}" presName="Name5" presStyleLbl="vennNode1" presStyleIdx="4" presStyleCnt="5">
        <dgm:presLayoutVars>
          <dgm:bulletEnabled val="1"/>
        </dgm:presLayoutVars>
      </dgm:prSet>
      <dgm:spPr/>
      <dgm:t>
        <a:bodyPr/>
        <a:lstStyle/>
        <a:p>
          <a:endParaRPr lang="en-US"/>
        </a:p>
      </dgm:t>
    </dgm:pt>
  </dgm:ptLst>
  <dgm:cxnLst>
    <dgm:cxn modelId="{C7162D4B-454B-45BF-94F9-76C33721A765}" type="presOf" srcId="{6F680BF4-DA2D-40B8-85BE-E096D12E2DF3}" destId="{33E8C162-394F-4582-A8BA-99BC79705891}" srcOrd="0" destOrd="0" presId="urn:microsoft.com/office/officeart/2005/8/layout/venn3"/>
    <dgm:cxn modelId="{CECE970D-0002-48B1-812E-837BBF0DD08C}" type="presOf" srcId="{BE1254A5-BA92-4A8D-9C89-812CF6EDD46C}" destId="{EF4094BE-DF80-48FF-AEEA-E7A27C8DDA1D}" srcOrd="0" destOrd="0" presId="urn:microsoft.com/office/officeart/2005/8/layout/venn3"/>
    <dgm:cxn modelId="{BCF2B1B8-1E27-44E9-90D7-1009F76730D5}" type="presOf" srcId="{27B6A08E-8443-4998-976B-33EB52F42F5E}" destId="{AF3C5B0E-FB60-47A7-9AB5-4B12D5D4F2B0}" srcOrd="0" destOrd="0" presId="urn:microsoft.com/office/officeart/2005/8/layout/venn3"/>
    <dgm:cxn modelId="{37C42DE7-9744-42A4-88CA-90A31DA44498}" type="presOf" srcId="{5CF408BA-F90D-49FE-9AB5-59A951D85B74}" destId="{36043EB4-8FC9-4456-AB73-3D4B8D6E0A8E}" srcOrd="0" destOrd="0" presId="urn:microsoft.com/office/officeart/2005/8/layout/venn3"/>
    <dgm:cxn modelId="{DB75A3C0-672F-4327-8B53-E5DAF16008B6}" type="presOf" srcId="{2B4B8A6F-50F2-47A4-9CCC-B0B55C12C607}" destId="{3950EDD6-49F1-4F2E-9BF5-674F7CD301BC}" srcOrd="0" destOrd="0" presId="urn:microsoft.com/office/officeart/2005/8/layout/venn3"/>
    <dgm:cxn modelId="{358B0AA9-95F6-4C39-A11E-CF5472375BE5}" type="presOf" srcId="{6EA15370-FB26-4577-94F5-E31CA91176EB}" destId="{F27DAA13-C9F4-43E1-8735-FEB7553E10EC}" srcOrd="0" destOrd="0" presId="urn:microsoft.com/office/officeart/2005/8/layout/venn3"/>
    <dgm:cxn modelId="{8452F4A9-79DF-405A-9921-22045F7130AF}" srcId="{2B4B8A6F-50F2-47A4-9CCC-B0B55C12C607}" destId="{6EA15370-FB26-4577-94F5-E31CA91176EB}" srcOrd="4" destOrd="0" parTransId="{4D29FD28-828A-4017-8508-36077D657B47}" sibTransId="{F2181208-1CD8-4924-A2A6-626A2776497C}"/>
    <dgm:cxn modelId="{C925DAC5-C650-462E-A356-44966C7F0172}" srcId="{2B4B8A6F-50F2-47A4-9CCC-B0B55C12C607}" destId="{6F680BF4-DA2D-40B8-85BE-E096D12E2DF3}" srcOrd="0" destOrd="0" parTransId="{166C00A7-F3AA-4448-803D-B2AF86D8F63D}" sibTransId="{306B0F10-20CB-42A3-936D-BFE0FD6C781F}"/>
    <dgm:cxn modelId="{C59F183C-B598-4F16-B480-4BBB91D62E34}" srcId="{2B4B8A6F-50F2-47A4-9CCC-B0B55C12C607}" destId="{BE1254A5-BA92-4A8D-9C89-812CF6EDD46C}" srcOrd="3" destOrd="0" parTransId="{BB378EAB-6866-4730-A02F-E9A42B1F955B}" sibTransId="{806FF282-B640-4778-8C63-2585E6B005D2}"/>
    <dgm:cxn modelId="{0FFB8699-CC6F-45B1-954E-950077B275F8}" srcId="{2B4B8A6F-50F2-47A4-9CCC-B0B55C12C607}" destId="{27B6A08E-8443-4998-976B-33EB52F42F5E}" srcOrd="2" destOrd="0" parTransId="{05768ED5-F34A-4076-AFCD-A1EE89173B59}" sibTransId="{0A49D944-5EE3-4CA7-AC1A-19DCF1EF49F8}"/>
    <dgm:cxn modelId="{C0D3C68B-8EE7-4A7F-858A-0D38F460E6E8}" srcId="{2B4B8A6F-50F2-47A4-9CCC-B0B55C12C607}" destId="{5CF408BA-F90D-49FE-9AB5-59A951D85B74}" srcOrd="1" destOrd="0" parTransId="{15EC74A8-CC5C-4D51-BEF6-876B8DBE2CAE}" sibTransId="{371B7338-6CDF-436B-AA0A-FCF067C00E9A}"/>
    <dgm:cxn modelId="{10BA8556-4561-4222-A2E9-40CFC601F6FF}" type="presParOf" srcId="{3950EDD6-49F1-4F2E-9BF5-674F7CD301BC}" destId="{33E8C162-394F-4582-A8BA-99BC79705891}" srcOrd="0" destOrd="0" presId="urn:microsoft.com/office/officeart/2005/8/layout/venn3"/>
    <dgm:cxn modelId="{4ADFF65A-09E1-4A2A-ACB8-BC04EE25AB91}" type="presParOf" srcId="{3950EDD6-49F1-4F2E-9BF5-674F7CD301BC}" destId="{8745CAFB-A8B6-477F-BEC1-F84D425C848E}" srcOrd="1" destOrd="0" presId="urn:microsoft.com/office/officeart/2005/8/layout/venn3"/>
    <dgm:cxn modelId="{D66812AF-55F7-4A96-8664-F5EAA65314FD}" type="presParOf" srcId="{3950EDD6-49F1-4F2E-9BF5-674F7CD301BC}" destId="{36043EB4-8FC9-4456-AB73-3D4B8D6E0A8E}" srcOrd="2" destOrd="0" presId="urn:microsoft.com/office/officeart/2005/8/layout/venn3"/>
    <dgm:cxn modelId="{30C4745D-44C2-478C-BF2E-7C1C9AF9D489}" type="presParOf" srcId="{3950EDD6-49F1-4F2E-9BF5-674F7CD301BC}" destId="{D3304438-C3BE-47B4-9D42-53C5CCBF4ED1}" srcOrd="3" destOrd="0" presId="urn:microsoft.com/office/officeart/2005/8/layout/venn3"/>
    <dgm:cxn modelId="{726A22A7-CD72-4269-B23C-0BABE1E6E6F2}" type="presParOf" srcId="{3950EDD6-49F1-4F2E-9BF5-674F7CD301BC}" destId="{AF3C5B0E-FB60-47A7-9AB5-4B12D5D4F2B0}" srcOrd="4" destOrd="0" presId="urn:microsoft.com/office/officeart/2005/8/layout/venn3"/>
    <dgm:cxn modelId="{0764C39D-C14E-4570-A708-87E713BC5DF1}" type="presParOf" srcId="{3950EDD6-49F1-4F2E-9BF5-674F7CD301BC}" destId="{D1F7B981-0656-454B-A5CD-0F04484C9E68}" srcOrd="5" destOrd="0" presId="urn:microsoft.com/office/officeart/2005/8/layout/venn3"/>
    <dgm:cxn modelId="{13D8034E-4515-4C49-A9CB-4EBCFF38D351}" type="presParOf" srcId="{3950EDD6-49F1-4F2E-9BF5-674F7CD301BC}" destId="{EF4094BE-DF80-48FF-AEEA-E7A27C8DDA1D}" srcOrd="6" destOrd="0" presId="urn:microsoft.com/office/officeart/2005/8/layout/venn3"/>
    <dgm:cxn modelId="{37C144C1-5003-44A7-8301-77348D4F7B23}" type="presParOf" srcId="{3950EDD6-49F1-4F2E-9BF5-674F7CD301BC}" destId="{8395B196-DEA7-49E7-9EC2-5FC8E624477C}" srcOrd="7" destOrd="0" presId="urn:microsoft.com/office/officeart/2005/8/layout/venn3"/>
    <dgm:cxn modelId="{B875A30E-0C0E-43A0-9829-4F1C55C4F320}" type="presParOf" srcId="{3950EDD6-49F1-4F2E-9BF5-674F7CD301BC}" destId="{F27DAA13-C9F4-43E1-8735-FEB7553E10EC}"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CDDF1C-1B5B-4A76-8950-A6DF12D96845}" type="doc">
      <dgm:prSet loTypeId="urn:microsoft.com/office/officeart/2005/8/layout/pyramid1" loCatId="pyramid" qsTypeId="urn:microsoft.com/office/officeart/2005/8/quickstyle/simple1" qsCatId="simple" csTypeId="urn:microsoft.com/office/officeart/2005/8/colors/colorful1" csCatId="colorful" phldr="1"/>
      <dgm:spPr/>
    </dgm:pt>
    <dgm:pt modelId="{AFDBF533-1096-4BB7-BADB-AAA98D8972B4}">
      <dgm:prSet phldrT="[Text]" custT="1"/>
      <dgm:spPr/>
      <dgm:t>
        <a:bodyPr/>
        <a:lstStyle/>
        <a:p>
          <a:pPr algn="ctr">
            <a:lnSpc>
              <a:spcPct val="150000"/>
            </a:lnSpc>
          </a:pPr>
          <a:r>
            <a:rPr lang="en-US" sz="2400" b="1" smtClean="0">
              <a:latin typeface="Arial" panose="020B0604020202020204" pitchFamily="34" charset="0"/>
              <a:cs typeface="Arial" panose="020B0604020202020204" pitchFamily="34" charset="0"/>
            </a:rPr>
            <a:t>2 – Low-Intensity Interventions</a:t>
          </a:r>
          <a:endParaRPr lang="en-US" sz="2400" b="1" dirty="0"/>
        </a:p>
      </dgm:t>
    </dgm:pt>
    <dgm:pt modelId="{1F80AE6F-E92E-4874-A93D-7277FE7D0F0E}" type="parTrans" cxnId="{BC80FB08-71D4-419A-8A9F-75848EB0ABCB}">
      <dgm:prSet/>
      <dgm:spPr/>
      <dgm:t>
        <a:bodyPr/>
        <a:lstStyle/>
        <a:p>
          <a:endParaRPr lang="en-US"/>
        </a:p>
      </dgm:t>
    </dgm:pt>
    <dgm:pt modelId="{AAA53597-8AEB-4936-B0D3-6CD813C8C75D}" type="sibTrans" cxnId="{BC80FB08-71D4-419A-8A9F-75848EB0ABCB}">
      <dgm:prSet/>
      <dgm:spPr/>
      <dgm:t>
        <a:bodyPr/>
        <a:lstStyle/>
        <a:p>
          <a:endParaRPr lang="en-US"/>
        </a:p>
      </dgm:t>
    </dgm:pt>
    <dgm:pt modelId="{A1391AE9-4F0F-4A6A-801B-5E0315FD3CCF}">
      <dgm:prSet phldrT="[Text]" custT="1"/>
      <dgm:spPr/>
      <dgm:t>
        <a:bodyPr/>
        <a:lstStyle/>
        <a:p>
          <a:pPr algn="ctr">
            <a:lnSpc>
              <a:spcPct val="150000"/>
            </a:lnSpc>
          </a:pPr>
          <a:r>
            <a:rPr lang="en-US" sz="2400" b="1" smtClean="0">
              <a:latin typeface="Arial" panose="020B0604020202020204" pitchFamily="34" charset="0"/>
              <a:cs typeface="Arial" panose="020B0604020202020204" pitchFamily="34" charset="0"/>
            </a:rPr>
            <a:t> 1 -- Identification and assessment.</a:t>
          </a:r>
          <a:endParaRPr lang="en-US" sz="2400" b="1" dirty="0"/>
        </a:p>
      </dgm:t>
    </dgm:pt>
    <dgm:pt modelId="{FA306922-3BEF-4874-B025-6D5B52B3FBA1}" type="parTrans" cxnId="{6F977E65-DA8F-4E60-BDCC-18E92A74DFB3}">
      <dgm:prSet/>
      <dgm:spPr/>
      <dgm:t>
        <a:bodyPr/>
        <a:lstStyle/>
        <a:p>
          <a:endParaRPr lang="en-US"/>
        </a:p>
      </dgm:t>
    </dgm:pt>
    <dgm:pt modelId="{7CBC9078-17BD-4228-94D1-CAB0E2ED2AE8}" type="sibTrans" cxnId="{6F977E65-DA8F-4E60-BDCC-18E92A74DFB3}">
      <dgm:prSet/>
      <dgm:spPr/>
      <dgm:t>
        <a:bodyPr/>
        <a:lstStyle/>
        <a:p>
          <a:endParaRPr lang="en-US"/>
        </a:p>
      </dgm:t>
    </dgm:pt>
    <dgm:pt modelId="{2639C098-187F-479D-AD3B-032DCEFF3D0D}">
      <dgm:prSet phldrT="[Text]" custT="1"/>
      <dgm:spPr/>
      <dgm:t>
        <a:bodyPr/>
        <a:lstStyle/>
        <a:p>
          <a:pPr algn="ctr">
            <a:lnSpc>
              <a:spcPct val="150000"/>
            </a:lnSpc>
          </a:pPr>
          <a:endParaRPr lang="en-US" sz="2400" b="1" dirty="0" smtClean="0">
            <a:latin typeface="Arial" panose="020B0604020202020204" pitchFamily="34" charset="0"/>
            <a:cs typeface="Arial" panose="020B0604020202020204" pitchFamily="34" charset="0"/>
          </a:endParaRPr>
        </a:p>
        <a:p>
          <a:pPr algn="ctr">
            <a:lnSpc>
              <a:spcPct val="150000"/>
            </a:lnSpc>
          </a:pPr>
          <a:r>
            <a:rPr lang="en-US" sz="2400" b="1" dirty="0" smtClean="0">
              <a:latin typeface="Arial" panose="020B0604020202020204" pitchFamily="34" charset="0"/>
              <a:cs typeface="Arial" panose="020B0604020202020204" pitchFamily="34" charset="0"/>
            </a:rPr>
            <a:t>3 – High-Intensity Treatment</a:t>
          </a:r>
          <a:endParaRPr lang="en-US" sz="2400" b="1" dirty="0"/>
        </a:p>
      </dgm:t>
    </dgm:pt>
    <dgm:pt modelId="{C0642498-60C1-425A-B7DF-4001A98A3416}" type="parTrans" cxnId="{308FA82C-3B73-40B8-BCB1-2F251518B2AC}">
      <dgm:prSet/>
      <dgm:spPr/>
      <dgm:t>
        <a:bodyPr/>
        <a:lstStyle/>
        <a:p>
          <a:endParaRPr lang="en-US"/>
        </a:p>
      </dgm:t>
    </dgm:pt>
    <dgm:pt modelId="{53E884D0-34F3-4AA1-BC8B-5AA2AD34588A}" type="sibTrans" cxnId="{308FA82C-3B73-40B8-BCB1-2F251518B2AC}">
      <dgm:prSet/>
      <dgm:spPr/>
      <dgm:t>
        <a:bodyPr/>
        <a:lstStyle/>
        <a:p>
          <a:endParaRPr lang="en-US"/>
        </a:p>
      </dgm:t>
    </dgm:pt>
    <dgm:pt modelId="{8088663F-8009-401E-881B-50D128CEA203}">
      <dgm:prSet custT="1"/>
      <dgm:spPr/>
      <dgm:t>
        <a:bodyPr/>
        <a:lstStyle/>
        <a:p>
          <a:pPr algn="ctr">
            <a:lnSpc>
              <a:spcPct val="150000"/>
            </a:lnSpc>
          </a:pPr>
          <a:endParaRPr lang="en-US" sz="2400" b="1" dirty="0" smtClean="0">
            <a:latin typeface="Arial" panose="020B0604020202020204" pitchFamily="34" charset="0"/>
            <a:cs typeface="Arial" panose="020B0604020202020204" pitchFamily="34" charset="0"/>
          </a:endParaRPr>
        </a:p>
        <a:p>
          <a:pPr algn="ctr">
            <a:lnSpc>
              <a:spcPct val="100000"/>
            </a:lnSpc>
          </a:pPr>
          <a:r>
            <a:rPr lang="en-US" sz="2400" b="1" dirty="0" smtClean="0">
              <a:latin typeface="Arial" panose="020B0604020202020204" pitchFamily="34" charset="0"/>
              <a:cs typeface="Arial" panose="020B0604020202020204" pitchFamily="34" charset="0"/>
            </a:rPr>
            <a:t>4 – </a:t>
          </a:r>
        </a:p>
        <a:p>
          <a:pPr algn="ctr">
            <a:lnSpc>
              <a:spcPct val="100000"/>
            </a:lnSpc>
          </a:pPr>
          <a:r>
            <a:rPr lang="en-US" sz="2400" b="1" dirty="0" smtClean="0">
              <a:latin typeface="Arial" panose="020B0604020202020204" pitchFamily="34" charset="0"/>
              <a:cs typeface="Arial" panose="020B0604020202020204" pitchFamily="34" charset="0"/>
            </a:rPr>
            <a:t>Specialist </a:t>
          </a:r>
        </a:p>
        <a:p>
          <a:pPr algn="ctr">
            <a:lnSpc>
              <a:spcPct val="100000"/>
            </a:lnSpc>
          </a:pPr>
          <a:r>
            <a:rPr lang="en-US" sz="2400" b="1" dirty="0" smtClean="0">
              <a:latin typeface="Arial" panose="020B0604020202020204" pitchFamily="34" charset="0"/>
              <a:cs typeface="Arial" panose="020B0604020202020204" pitchFamily="34" charset="0"/>
            </a:rPr>
            <a:t>Care</a:t>
          </a:r>
        </a:p>
      </dgm:t>
    </dgm:pt>
    <dgm:pt modelId="{024A2A25-2447-4AC6-A83D-34231BF6E53E}" type="parTrans" cxnId="{413A2D9F-B67B-4D45-AFD5-CA51A26FC0FC}">
      <dgm:prSet/>
      <dgm:spPr/>
      <dgm:t>
        <a:bodyPr/>
        <a:lstStyle/>
        <a:p>
          <a:endParaRPr lang="en-US"/>
        </a:p>
      </dgm:t>
    </dgm:pt>
    <dgm:pt modelId="{27A87BC5-0977-479D-8A61-6FE881C82776}" type="sibTrans" cxnId="{413A2D9F-B67B-4D45-AFD5-CA51A26FC0FC}">
      <dgm:prSet/>
      <dgm:spPr/>
      <dgm:t>
        <a:bodyPr/>
        <a:lstStyle/>
        <a:p>
          <a:endParaRPr lang="en-US"/>
        </a:p>
      </dgm:t>
    </dgm:pt>
    <dgm:pt modelId="{34C6A0DC-B402-48AE-B256-F6C8F48BC467}" type="pres">
      <dgm:prSet presAssocID="{40CDDF1C-1B5B-4A76-8950-A6DF12D96845}" presName="Name0" presStyleCnt="0">
        <dgm:presLayoutVars>
          <dgm:dir/>
          <dgm:animLvl val="lvl"/>
          <dgm:resizeHandles val="exact"/>
        </dgm:presLayoutVars>
      </dgm:prSet>
      <dgm:spPr/>
    </dgm:pt>
    <dgm:pt modelId="{020A8EAB-1CC5-4C3C-AAB1-8DFB8F02D4C3}" type="pres">
      <dgm:prSet presAssocID="{8088663F-8009-401E-881B-50D128CEA203}" presName="Name8" presStyleCnt="0"/>
      <dgm:spPr/>
    </dgm:pt>
    <dgm:pt modelId="{2BE2CDC4-2A51-4BF7-ABD7-BADBEB6B91F0}" type="pres">
      <dgm:prSet presAssocID="{8088663F-8009-401E-881B-50D128CEA203}" presName="level" presStyleLbl="node1" presStyleIdx="0" presStyleCnt="4">
        <dgm:presLayoutVars>
          <dgm:chMax val="1"/>
          <dgm:bulletEnabled val="1"/>
        </dgm:presLayoutVars>
      </dgm:prSet>
      <dgm:spPr/>
      <dgm:t>
        <a:bodyPr/>
        <a:lstStyle/>
        <a:p>
          <a:endParaRPr lang="en-US"/>
        </a:p>
      </dgm:t>
    </dgm:pt>
    <dgm:pt modelId="{C586CD62-B05A-4C1B-AE35-3ABBEC9AEBA5}" type="pres">
      <dgm:prSet presAssocID="{8088663F-8009-401E-881B-50D128CEA203}" presName="levelTx" presStyleLbl="revTx" presStyleIdx="0" presStyleCnt="0">
        <dgm:presLayoutVars>
          <dgm:chMax val="1"/>
          <dgm:bulletEnabled val="1"/>
        </dgm:presLayoutVars>
      </dgm:prSet>
      <dgm:spPr/>
      <dgm:t>
        <a:bodyPr/>
        <a:lstStyle/>
        <a:p>
          <a:endParaRPr lang="en-US"/>
        </a:p>
      </dgm:t>
    </dgm:pt>
    <dgm:pt modelId="{A6C0505C-CE4F-40FB-9549-4DC82932196B}" type="pres">
      <dgm:prSet presAssocID="{2639C098-187F-479D-AD3B-032DCEFF3D0D}" presName="Name8" presStyleCnt="0"/>
      <dgm:spPr/>
    </dgm:pt>
    <dgm:pt modelId="{E443DC02-050B-4799-8272-4BF4F03A2F21}" type="pres">
      <dgm:prSet presAssocID="{2639C098-187F-479D-AD3B-032DCEFF3D0D}" presName="level" presStyleLbl="node1" presStyleIdx="1" presStyleCnt="4">
        <dgm:presLayoutVars>
          <dgm:chMax val="1"/>
          <dgm:bulletEnabled val="1"/>
        </dgm:presLayoutVars>
      </dgm:prSet>
      <dgm:spPr/>
      <dgm:t>
        <a:bodyPr/>
        <a:lstStyle/>
        <a:p>
          <a:endParaRPr lang="en-US"/>
        </a:p>
      </dgm:t>
    </dgm:pt>
    <dgm:pt modelId="{369AF83D-BCDB-47F7-BBD6-CCFB34B9D4D2}" type="pres">
      <dgm:prSet presAssocID="{2639C098-187F-479D-AD3B-032DCEFF3D0D}" presName="levelTx" presStyleLbl="revTx" presStyleIdx="0" presStyleCnt="0">
        <dgm:presLayoutVars>
          <dgm:chMax val="1"/>
          <dgm:bulletEnabled val="1"/>
        </dgm:presLayoutVars>
      </dgm:prSet>
      <dgm:spPr/>
      <dgm:t>
        <a:bodyPr/>
        <a:lstStyle/>
        <a:p>
          <a:endParaRPr lang="en-US"/>
        </a:p>
      </dgm:t>
    </dgm:pt>
    <dgm:pt modelId="{56A7A750-A3A3-4BF5-B5A9-E51D571B8DAD}" type="pres">
      <dgm:prSet presAssocID="{AFDBF533-1096-4BB7-BADB-AAA98D8972B4}" presName="Name8" presStyleCnt="0"/>
      <dgm:spPr/>
    </dgm:pt>
    <dgm:pt modelId="{9A4980C1-0836-4A67-B897-CC68E7518157}" type="pres">
      <dgm:prSet presAssocID="{AFDBF533-1096-4BB7-BADB-AAA98D8972B4}" presName="level" presStyleLbl="node1" presStyleIdx="2" presStyleCnt="4">
        <dgm:presLayoutVars>
          <dgm:chMax val="1"/>
          <dgm:bulletEnabled val="1"/>
        </dgm:presLayoutVars>
      </dgm:prSet>
      <dgm:spPr/>
      <dgm:t>
        <a:bodyPr/>
        <a:lstStyle/>
        <a:p>
          <a:endParaRPr lang="en-US"/>
        </a:p>
      </dgm:t>
    </dgm:pt>
    <dgm:pt modelId="{97AF0E95-FED2-45C3-A994-3C62DC58D9FB}" type="pres">
      <dgm:prSet presAssocID="{AFDBF533-1096-4BB7-BADB-AAA98D8972B4}" presName="levelTx" presStyleLbl="revTx" presStyleIdx="0" presStyleCnt="0">
        <dgm:presLayoutVars>
          <dgm:chMax val="1"/>
          <dgm:bulletEnabled val="1"/>
        </dgm:presLayoutVars>
      </dgm:prSet>
      <dgm:spPr/>
      <dgm:t>
        <a:bodyPr/>
        <a:lstStyle/>
        <a:p>
          <a:endParaRPr lang="en-US"/>
        </a:p>
      </dgm:t>
    </dgm:pt>
    <dgm:pt modelId="{4B67E5A9-EB60-4B20-AFD1-C3721D631564}" type="pres">
      <dgm:prSet presAssocID="{A1391AE9-4F0F-4A6A-801B-5E0315FD3CCF}" presName="Name8" presStyleCnt="0"/>
      <dgm:spPr/>
    </dgm:pt>
    <dgm:pt modelId="{9E5962A8-A8A1-4C96-9078-3EE311A44182}" type="pres">
      <dgm:prSet presAssocID="{A1391AE9-4F0F-4A6A-801B-5E0315FD3CCF}" presName="level" presStyleLbl="node1" presStyleIdx="3" presStyleCnt="4">
        <dgm:presLayoutVars>
          <dgm:chMax val="1"/>
          <dgm:bulletEnabled val="1"/>
        </dgm:presLayoutVars>
      </dgm:prSet>
      <dgm:spPr/>
      <dgm:t>
        <a:bodyPr/>
        <a:lstStyle/>
        <a:p>
          <a:endParaRPr lang="en-US"/>
        </a:p>
      </dgm:t>
    </dgm:pt>
    <dgm:pt modelId="{031FFE51-F047-4450-8300-2C539670B27C}" type="pres">
      <dgm:prSet presAssocID="{A1391AE9-4F0F-4A6A-801B-5E0315FD3CCF}" presName="levelTx" presStyleLbl="revTx" presStyleIdx="0" presStyleCnt="0">
        <dgm:presLayoutVars>
          <dgm:chMax val="1"/>
          <dgm:bulletEnabled val="1"/>
        </dgm:presLayoutVars>
      </dgm:prSet>
      <dgm:spPr/>
      <dgm:t>
        <a:bodyPr/>
        <a:lstStyle/>
        <a:p>
          <a:endParaRPr lang="en-US"/>
        </a:p>
      </dgm:t>
    </dgm:pt>
  </dgm:ptLst>
  <dgm:cxnLst>
    <dgm:cxn modelId="{90545324-F374-43CE-BCEA-5C3CF70CCC15}" type="presOf" srcId="{AFDBF533-1096-4BB7-BADB-AAA98D8972B4}" destId="{9A4980C1-0836-4A67-B897-CC68E7518157}" srcOrd="0" destOrd="0" presId="urn:microsoft.com/office/officeart/2005/8/layout/pyramid1"/>
    <dgm:cxn modelId="{4ACE3CEA-0B77-4667-B070-930998E6BCD4}" type="presOf" srcId="{AFDBF533-1096-4BB7-BADB-AAA98D8972B4}" destId="{97AF0E95-FED2-45C3-A994-3C62DC58D9FB}" srcOrd="1" destOrd="0" presId="urn:microsoft.com/office/officeart/2005/8/layout/pyramid1"/>
    <dgm:cxn modelId="{410FA137-90C1-4C5F-B0C6-2F8080B44E11}" type="presOf" srcId="{2639C098-187F-479D-AD3B-032DCEFF3D0D}" destId="{E443DC02-050B-4799-8272-4BF4F03A2F21}" srcOrd="0" destOrd="0" presId="urn:microsoft.com/office/officeart/2005/8/layout/pyramid1"/>
    <dgm:cxn modelId="{F080B512-3B9D-4F90-A7AF-C85E791F61CD}" type="presOf" srcId="{2639C098-187F-479D-AD3B-032DCEFF3D0D}" destId="{369AF83D-BCDB-47F7-BBD6-CCFB34B9D4D2}" srcOrd="1" destOrd="0" presId="urn:microsoft.com/office/officeart/2005/8/layout/pyramid1"/>
    <dgm:cxn modelId="{BC80FB08-71D4-419A-8A9F-75848EB0ABCB}" srcId="{40CDDF1C-1B5B-4A76-8950-A6DF12D96845}" destId="{AFDBF533-1096-4BB7-BADB-AAA98D8972B4}" srcOrd="2" destOrd="0" parTransId="{1F80AE6F-E92E-4874-A93D-7277FE7D0F0E}" sibTransId="{AAA53597-8AEB-4936-B0D3-6CD813C8C75D}"/>
    <dgm:cxn modelId="{99DC14E7-FCA9-452C-914A-1C848AC94AD7}" type="presOf" srcId="{40CDDF1C-1B5B-4A76-8950-A6DF12D96845}" destId="{34C6A0DC-B402-48AE-B256-F6C8F48BC467}" srcOrd="0" destOrd="0" presId="urn:microsoft.com/office/officeart/2005/8/layout/pyramid1"/>
    <dgm:cxn modelId="{AE9D51B1-BED4-4961-8299-C451C96DC8C5}" type="presOf" srcId="{A1391AE9-4F0F-4A6A-801B-5E0315FD3CCF}" destId="{031FFE51-F047-4450-8300-2C539670B27C}" srcOrd="1" destOrd="0" presId="urn:microsoft.com/office/officeart/2005/8/layout/pyramid1"/>
    <dgm:cxn modelId="{308FA82C-3B73-40B8-BCB1-2F251518B2AC}" srcId="{40CDDF1C-1B5B-4A76-8950-A6DF12D96845}" destId="{2639C098-187F-479D-AD3B-032DCEFF3D0D}" srcOrd="1" destOrd="0" parTransId="{C0642498-60C1-425A-B7DF-4001A98A3416}" sibTransId="{53E884D0-34F3-4AA1-BC8B-5AA2AD34588A}"/>
    <dgm:cxn modelId="{01171B02-C89E-40EA-8E60-3B841D1569F8}" type="presOf" srcId="{8088663F-8009-401E-881B-50D128CEA203}" destId="{C586CD62-B05A-4C1B-AE35-3ABBEC9AEBA5}" srcOrd="1" destOrd="0" presId="urn:microsoft.com/office/officeart/2005/8/layout/pyramid1"/>
    <dgm:cxn modelId="{F6F7029E-484C-4D5B-B76E-8A5730E90AA5}" type="presOf" srcId="{8088663F-8009-401E-881B-50D128CEA203}" destId="{2BE2CDC4-2A51-4BF7-ABD7-BADBEB6B91F0}" srcOrd="0" destOrd="0" presId="urn:microsoft.com/office/officeart/2005/8/layout/pyramid1"/>
    <dgm:cxn modelId="{6F977E65-DA8F-4E60-BDCC-18E92A74DFB3}" srcId="{40CDDF1C-1B5B-4A76-8950-A6DF12D96845}" destId="{A1391AE9-4F0F-4A6A-801B-5E0315FD3CCF}" srcOrd="3" destOrd="0" parTransId="{FA306922-3BEF-4874-B025-6D5B52B3FBA1}" sibTransId="{7CBC9078-17BD-4228-94D1-CAB0E2ED2AE8}"/>
    <dgm:cxn modelId="{413A2D9F-B67B-4D45-AFD5-CA51A26FC0FC}" srcId="{40CDDF1C-1B5B-4A76-8950-A6DF12D96845}" destId="{8088663F-8009-401E-881B-50D128CEA203}" srcOrd="0" destOrd="0" parTransId="{024A2A25-2447-4AC6-A83D-34231BF6E53E}" sibTransId="{27A87BC5-0977-479D-8A61-6FE881C82776}"/>
    <dgm:cxn modelId="{2C43B461-8432-4764-8EF8-0EF3BF8FCA5D}" type="presOf" srcId="{A1391AE9-4F0F-4A6A-801B-5E0315FD3CCF}" destId="{9E5962A8-A8A1-4C96-9078-3EE311A44182}" srcOrd="0" destOrd="0" presId="urn:microsoft.com/office/officeart/2005/8/layout/pyramid1"/>
    <dgm:cxn modelId="{ECCCF432-CD53-4928-8181-31D268301254}" type="presParOf" srcId="{34C6A0DC-B402-48AE-B256-F6C8F48BC467}" destId="{020A8EAB-1CC5-4C3C-AAB1-8DFB8F02D4C3}" srcOrd="0" destOrd="0" presId="urn:microsoft.com/office/officeart/2005/8/layout/pyramid1"/>
    <dgm:cxn modelId="{1B9753ED-2748-4738-9F1B-CE72F40B3317}" type="presParOf" srcId="{020A8EAB-1CC5-4C3C-AAB1-8DFB8F02D4C3}" destId="{2BE2CDC4-2A51-4BF7-ABD7-BADBEB6B91F0}" srcOrd="0" destOrd="0" presId="urn:microsoft.com/office/officeart/2005/8/layout/pyramid1"/>
    <dgm:cxn modelId="{A31788DB-BFE3-41CC-8967-C88B42DBC62B}" type="presParOf" srcId="{020A8EAB-1CC5-4C3C-AAB1-8DFB8F02D4C3}" destId="{C586CD62-B05A-4C1B-AE35-3ABBEC9AEBA5}" srcOrd="1" destOrd="0" presId="urn:microsoft.com/office/officeart/2005/8/layout/pyramid1"/>
    <dgm:cxn modelId="{B642B16F-F057-41AE-AEF7-AE2EEB502E3F}" type="presParOf" srcId="{34C6A0DC-B402-48AE-B256-F6C8F48BC467}" destId="{A6C0505C-CE4F-40FB-9549-4DC82932196B}" srcOrd="1" destOrd="0" presId="urn:microsoft.com/office/officeart/2005/8/layout/pyramid1"/>
    <dgm:cxn modelId="{E4ADACF4-714B-4D68-AC92-FE88931ECB38}" type="presParOf" srcId="{A6C0505C-CE4F-40FB-9549-4DC82932196B}" destId="{E443DC02-050B-4799-8272-4BF4F03A2F21}" srcOrd="0" destOrd="0" presId="urn:microsoft.com/office/officeart/2005/8/layout/pyramid1"/>
    <dgm:cxn modelId="{28C93DC1-7066-495C-9971-7C3DC9FC6D95}" type="presParOf" srcId="{A6C0505C-CE4F-40FB-9549-4DC82932196B}" destId="{369AF83D-BCDB-47F7-BBD6-CCFB34B9D4D2}" srcOrd="1" destOrd="0" presId="urn:microsoft.com/office/officeart/2005/8/layout/pyramid1"/>
    <dgm:cxn modelId="{61894F82-017C-4C30-8A49-83D8A45017E8}" type="presParOf" srcId="{34C6A0DC-B402-48AE-B256-F6C8F48BC467}" destId="{56A7A750-A3A3-4BF5-B5A9-E51D571B8DAD}" srcOrd="2" destOrd="0" presId="urn:microsoft.com/office/officeart/2005/8/layout/pyramid1"/>
    <dgm:cxn modelId="{B4A01184-E212-4E90-831F-7C4DD17CB166}" type="presParOf" srcId="{56A7A750-A3A3-4BF5-B5A9-E51D571B8DAD}" destId="{9A4980C1-0836-4A67-B897-CC68E7518157}" srcOrd="0" destOrd="0" presId="urn:microsoft.com/office/officeart/2005/8/layout/pyramid1"/>
    <dgm:cxn modelId="{C91F97DC-8196-4797-A09A-61D464ACE8E6}" type="presParOf" srcId="{56A7A750-A3A3-4BF5-B5A9-E51D571B8DAD}" destId="{97AF0E95-FED2-45C3-A994-3C62DC58D9FB}" srcOrd="1" destOrd="0" presId="urn:microsoft.com/office/officeart/2005/8/layout/pyramid1"/>
    <dgm:cxn modelId="{EF9429F0-406A-48A0-A447-0DDC8B4E3C72}" type="presParOf" srcId="{34C6A0DC-B402-48AE-B256-F6C8F48BC467}" destId="{4B67E5A9-EB60-4B20-AFD1-C3721D631564}" srcOrd="3" destOrd="0" presId="urn:microsoft.com/office/officeart/2005/8/layout/pyramid1"/>
    <dgm:cxn modelId="{96DF1865-3478-467E-8DA3-964039B8D905}" type="presParOf" srcId="{4B67E5A9-EB60-4B20-AFD1-C3721D631564}" destId="{9E5962A8-A8A1-4C96-9078-3EE311A44182}" srcOrd="0" destOrd="0" presId="urn:microsoft.com/office/officeart/2005/8/layout/pyramid1"/>
    <dgm:cxn modelId="{52F6B967-ECE5-48A6-AA45-FDCEE9D9728E}" type="presParOf" srcId="{4B67E5A9-EB60-4B20-AFD1-C3721D631564}" destId="{031FFE51-F047-4450-8300-2C539670B27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EE791C-D7A7-486F-ABAF-E5058C45C6F0}"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US"/>
        </a:p>
      </dgm:t>
    </dgm:pt>
    <dgm:pt modelId="{69F80B84-6504-42E1-93EE-828475D9C47E}">
      <dgm:prSet/>
      <dgm:spPr/>
      <dgm:t>
        <a:bodyPr/>
        <a:lstStyle/>
        <a:p>
          <a:pPr>
            <a:lnSpc>
              <a:spcPct val="150000"/>
            </a:lnSpc>
          </a:pPr>
          <a:r>
            <a:rPr lang="en-IN" dirty="0" smtClean="0">
              <a:latin typeface="Arial" panose="020B0604020202020204" pitchFamily="34" charset="0"/>
              <a:cs typeface="Arial" panose="020B0604020202020204" pitchFamily="34" charset="0"/>
            </a:rPr>
            <a:t>Exercise programmes</a:t>
          </a:r>
          <a:endParaRPr lang="en-IN" dirty="0">
            <a:latin typeface="Arial" panose="020B0604020202020204" pitchFamily="34" charset="0"/>
            <a:cs typeface="Arial" panose="020B0604020202020204" pitchFamily="34" charset="0"/>
          </a:endParaRPr>
        </a:p>
      </dgm:t>
    </dgm:pt>
    <dgm:pt modelId="{49A27F5F-8C08-4F37-9EA9-B8ADFA7B87FC}" type="parTrans" cxnId="{CF38B602-B1DB-46C3-A759-21011E19381C}">
      <dgm:prSet/>
      <dgm:spPr/>
      <dgm:t>
        <a:bodyPr/>
        <a:lstStyle/>
        <a:p>
          <a:endParaRPr lang="en-US"/>
        </a:p>
      </dgm:t>
    </dgm:pt>
    <dgm:pt modelId="{483A2ECE-9760-4721-948F-47D6259D2582}" type="sibTrans" cxnId="{CF38B602-B1DB-46C3-A759-21011E19381C}">
      <dgm:prSet/>
      <dgm:spPr/>
      <dgm:t>
        <a:bodyPr/>
        <a:lstStyle/>
        <a:p>
          <a:endParaRPr lang="en-US"/>
        </a:p>
      </dgm:t>
    </dgm:pt>
    <dgm:pt modelId="{6666AEDF-7809-4CC9-BFEE-6A5D46C9455C}">
      <dgm:prSet/>
      <dgm:spPr/>
      <dgm:t>
        <a:bodyPr/>
        <a:lstStyle/>
        <a:p>
          <a:pPr>
            <a:lnSpc>
              <a:spcPct val="150000"/>
            </a:lnSpc>
          </a:pPr>
          <a:r>
            <a:rPr lang="en-IN" smtClean="0">
              <a:latin typeface="Arial" panose="020B0604020202020204" pitchFamily="34" charset="0"/>
              <a:cs typeface="Arial" panose="020B0604020202020204" pitchFamily="34" charset="0"/>
            </a:rPr>
            <a:t>Sleep management</a:t>
          </a:r>
          <a:endParaRPr lang="en-IN">
            <a:latin typeface="Arial" panose="020B0604020202020204" pitchFamily="34" charset="0"/>
            <a:cs typeface="Arial" panose="020B0604020202020204" pitchFamily="34" charset="0"/>
          </a:endParaRPr>
        </a:p>
      </dgm:t>
    </dgm:pt>
    <dgm:pt modelId="{D7D8E978-C2BE-4E73-9410-B3D4EB819BA4}" type="parTrans" cxnId="{570426AB-317D-47C6-AD62-FC62FC7FE436}">
      <dgm:prSet/>
      <dgm:spPr/>
      <dgm:t>
        <a:bodyPr/>
        <a:lstStyle/>
        <a:p>
          <a:endParaRPr lang="en-US"/>
        </a:p>
      </dgm:t>
    </dgm:pt>
    <dgm:pt modelId="{416C7503-BD37-469F-A312-18EC660C62F2}" type="sibTrans" cxnId="{570426AB-317D-47C6-AD62-FC62FC7FE436}">
      <dgm:prSet/>
      <dgm:spPr/>
      <dgm:t>
        <a:bodyPr/>
        <a:lstStyle/>
        <a:p>
          <a:endParaRPr lang="en-US"/>
        </a:p>
      </dgm:t>
    </dgm:pt>
    <dgm:pt modelId="{15CE2AA4-50D5-4B8E-9F8D-BEE433A6A7B2}">
      <dgm:prSet/>
      <dgm:spPr/>
      <dgm:t>
        <a:bodyPr/>
        <a:lstStyle/>
        <a:p>
          <a:pPr>
            <a:lnSpc>
              <a:spcPct val="150000"/>
            </a:lnSpc>
          </a:pPr>
          <a:r>
            <a:rPr lang="en-IN" smtClean="0">
              <a:latin typeface="Arial" panose="020B0604020202020204" pitchFamily="34" charset="0"/>
              <a:cs typeface="Arial" panose="020B0604020202020204" pitchFamily="34" charset="0"/>
            </a:rPr>
            <a:t>Employment support</a:t>
          </a:r>
          <a:endParaRPr lang="en-IN">
            <a:latin typeface="Arial" panose="020B0604020202020204" pitchFamily="34" charset="0"/>
            <a:cs typeface="Arial" panose="020B0604020202020204" pitchFamily="34" charset="0"/>
          </a:endParaRPr>
        </a:p>
      </dgm:t>
    </dgm:pt>
    <dgm:pt modelId="{AAAE3997-8FF2-4B75-9D96-EF068D2F6AF0}" type="parTrans" cxnId="{C97BBF78-8208-411D-A9BF-01A4720C7BF2}">
      <dgm:prSet/>
      <dgm:spPr/>
      <dgm:t>
        <a:bodyPr/>
        <a:lstStyle/>
        <a:p>
          <a:endParaRPr lang="en-US"/>
        </a:p>
      </dgm:t>
    </dgm:pt>
    <dgm:pt modelId="{67F0F1ED-FE37-4748-84EB-AE9164A08308}" type="sibTrans" cxnId="{C97BBF78-8208-411D-A9BF-01A4720C7BF2}">
      <dgm:prSet/>
      <dgm:spPr/>
      <dgm:t>
        <a:bodyPr/>
        <a:lstStyle/>
        <a:p>
          <a:endParaRPr lang="en-US"/>
        </a:p>
      </dgm:t>
    </dgm:pt>
    <dgm:pt modelId="{1DFB86AE-F128-4FD0-B58A-DD51A4DF5337}">
      <dgm:prSet/>
      <dgm:spPr/>
      <dgm:t>
        <a:bodyPr/>
        <a:lstStyle/>
        <a:p>
          <a:pPr>
            <a:lnSpc>
              <a:spcPct val="150000"/>
            </a:lnSpc>
          </a:pPr>
          <a:r>
            <a:rPr lang="en-IN" smtClean="0">
              <a:latin typeface="Arial" panose="020B0604020202020204" pitchFamily="34" charset="0"/>
              <a:cs typeface="Arial" panose="020B0604020202020204" pitchFamily="34" charset="0"/>
            </a:rPr>
            <a:t>Peer support groups</a:t>
          </a:r>
          <a:endParaRPr lang="en-IN">
            <a:latin typeface="Arial" panose="020B0604020202020204" pitchFamily="34" charset="0"/>
            <a:cs typeface="Arial" panose="020B0604020202020204" pitchFamily="34" charset="0"/>
          </a:endParaRPr>
        </a:p>
      </dgm:t>
    </dgm:pt>
    <dgm:pt modelId="{E4A91342-2438-4636-9EF7-104BC39DDC42}" type="parTrans" cxnId="{8FDF830E-66DA-4DF7-9FC5-AE0087B19FE5}">
      <dgm:prSet/>
      <dgm:spPr/>
      <dgm:t>
        <a:bodyPr/>
        <a:lstStyle/>
        <a:p>
          <a:endParaRPr lang="en-US"/>
        </a:p>
      </dgm:t>
    </dgm:pt>
    <dgm:pt modelId="{247299F1-1710-4267-80AF-C6E2560FE629}" type="sibTrans" cxnId="{8FDF830E-66DA-4DF7-9FC5-AE0087B19FE5}">
      <dgm:prSet/>
      <dgm:spPr/>
      <dgm:t>
        <a:bodyPr/>
        <a:lstStyle/>
        <a:p>
          <a:endParaRPr lang="en-US"/>
        </a:p>
      </dgm:t>
    </dgm:pt>
    <dgm:pt modelId="{C4E3EED8-12D9-429D-8674-957D2C0B0318}">
      <dgm:prSet/>
      <dgm:spPr/>
      <dgm:t>
        <a:bodyPr/>
        <a:lstStyle/>
        <a:p>
          <a:pPr>
            <a:lnSpc>
              <a:spcPct val="150000"/>
            </a:lnSpc>
          </a:pPr>
          <a:r>
            <a:rPr lang="en-IN" smtClean="0">
              <a:latin typeface="Arial" panose="020B0604020202020204" pitchFamily="34" charset="0"/>
              <a:cs typeface="Arial" panose="020B0604020202020204" pitchFamily="34" charset="0"/>
            </a:rPr>
            <a:t>Social prescribing</a:t>
          </a:r>
          <a:endParaRPr lang="en-IN">
            <a:latin typeface="Arial" panose="020B0604020202020204" pitchFamily="34" charset="0"/>
            <a:cs typeface="Arial" panose="020B0604020202020204" pitchFamily="34" charset="0"/>
          </a:endParaRPr>
        </a:p>
      </dgm:t>
    </dgm:pt>
    <dgm:pt modelId="{B6482A85-AD6D-4E9B-B4D7-98273BD612AC}" type="parTrans" cxnId="{06A9A371-8088-4D40-9879-26CE2C64E22C}">
      <dgm:prSet/>
      <dgm:spPr/>
      <dgm:t>
        <a:bodyPr/>
        <a:lstStyle/>
        <a:p>
          <a:endParaRPr lang="en-US"/>
        </a:p>
      </dgm:t>
    </dgm:pt>
    <dgm:pt modelId="{8BD1E926-AD15-44BA-ADDF-2AF7DDB2CCFF}" type="sibTrans" cxnId="{06A9A371-8088-4D40-9879-26CE2C64E22C}">
      <dgm:prSet/>
      <dgm:spPr/>
      <dgm:t>
        <a:bodyPr/>
        <a:lstStyle/>
        <a:p>
          <a:endParaRPr lang="en-US"/>
        </a:p>
      </dgm:t>
    </dgm:pt>
    <dgm:pt modelId="{781D8250-1396-42E2-B808-A48980D372CA}" type="pres">
      <dgm:prSet presAssocID="{0DEE791C-D7A7-486F-ABAF-E5058C45C6F0}" presName="compositeShape" presStyleCnt="0">
        <dgm:presLayoutVars>
          <dgm:chMax val="7"/>
          <dgm:dir/>
          <dgm:resizeHandles val="exact"/>
        </dgm:presLayoutVars>
      </dgm:prSet>
      <dgm:spPr/>
      <dgm:t>
        <a:bodyPr/>
        <a:lstStyle/>
        <a:p>
          <a:endParaRPr lang="en-US"/>
        </a:p>
      </dgm:t>
    </dgm:pt>
    <dgm:pt modelId="{627B111B-92CC-4FF6-8C92-5B6D5B98FAA6}" type="pres">
      <dgm:prSet presAssocID="{69F80B84-6504-42E1-93EE-828475D9C47E}" presName="circ1" presStyleLbl="vennNode1" presStyleIdx="0" presStyleCnt="5"/>
      <dgm:spPr/>
    </dgm:pt>
    <dgm:pt modelId="{5920CDF4-3F04-45A0-BFCC-4DF09F5D4E68}" type="pres">
      <dgm:prSet presAssocID="{69F80B84-6504-42E1-93EE-828475D9C47E}" presName="circ1Tx" presStyleLbl="revTx" presStyleIdx="0" presStyleCnt="0">
        <dgm:presLayoutVars>
          <dgm:chMax val="0"/>
          <dgm:chPref val="0"/>
          <dgm:bulletEnabled val="1"/>
        </dgm:presLayoutVars>
      </dgm:prSet>
      <dgm:spPr/>
      <dgm:t>
        <a:bodyPr/>
        <a:lstStyle/>
        <a:p>
          <a:endParaRPr lang="en-US"/>
        </a:p>
      </dgm:t>
    </dgm:pt>
    <dgm:pt modelId="{5AC7DC98-F928-4060-986B-4E1DD1801012}" type="pres">
      <dgm:prSet presAssocID="{6666AEDF-7809-4CC9-BFEE-6A5D46C9455C}" presName="circ2" presStyleLbl="vennNode1" presStyleIdx="1" presStyleCnt="5"/>
      <dgm:spPr/>
    </dgm:pt>
    <dgm:pt modelId="{84D887BC-2298-406E-968D-3EB809AF39A4}" type="pres">
      <dgm:prSet presAssocID="{6666AEDF-7809-4CC9-BFEE-6A5D46C9455C}" presName="circ2Tx" presStyleLbl="revTx" presStyleIdx="0" presStyleCnt="0">
        <dgm:presLayoutVars>
          <dgm:chMax val="0"/>
          <dgm:chPref val="0"/>
          <dgm:bulletEnabled val="1"/>
        </dgm:presLayoutVars>
      </dgm:prSet>
      <dgm:spPr/>
      <dgm:t>
        <a:bodyPr/>
        <a:lstStyle/>
        <a:p>
          <a:endParaRPr lang="en-US"/>
        </a:p>
      </dgm:t>
    </dgm:pt>
    <dgm:pt modelId="{CE9B76B6-1985-48DB-96B8-77ED5DF1A28B}" type="pres">
      <dgm:prSet presAssocID="{15CE2AA4-50D5-4B8E-9F8D-BEE433A6A7B2}" presName="circ3" presStyleLbl="vennNode1" presStyleIdx="2" presStyleCnt="5"/>
      <dgm:spPr/>
    </dgm:pt>
    <dgm:pt modelId="{C10F81C6-A0AA-4ADA-9481-B7EDA49DE562}" type="pres">
      <dgm:prSet presAssocID="{15CE2AA4-50D5-4B8E-9F8D-BEE433A6A7B2}" presName="circ3Tx" presStyleLbl="revTx" presStyleIdx="0" presStyleCnt="0">
        <dgm:presLayoutVars>
          <dgm:chMax val="0"/>
          <dgm:chPref val="0"/>
          <dgm:bulletEnabled val="1"/>
        </dgm:presLayoutVars>
      </dgm:prSet>
      <dgm:spPr/>
      <dgm:t>
        <a:bodyPr/>
        <a:lstStyle/>
        <a:p>
          <a:endParaRPr lang="en-US"/>
        </a:p>
      </dgm:t>
    </dgm:pt>
    <dgm:pt modelId="{82D3D95E-F786-4986-BDDC-0232BFEEEF1E}" type="pres">
      <dgm:prSet presAssocID="{1DFB86AE-F128-4FD0-B58A-DD51A4DF5337}" presName="circ4" presStyleLbl="vennNode1" presStyleIdx="3" presStyleCnt="5"/>
      <dgm:spPr/>
    </dgm:pt>
    <dgm:pt modelId="{D8A234F9-EC46-4DF1-9CF6-DDCECB2D55E5}" type="pres">
      <dgm:prSet presAssocID="{1DFB86AE-F128-4FD0-B58A-DD51A4DF5337}" presName="circ4Tx" presStyleLbl="revTx" presStyleIdx="0" presStyleCnt="0">
        <dgm:presLayoutVars>
          <dgm:chMax val="0"/>
          <dgm:chPref val="0"/>
          <dgm:bulletEnabled val="1"/>
        </dgm:presLayoutVars>
      </dgm:prSet>
      <dgm:spPr/>
      <dgm:t>
        <a:bodyPr/>
        <a:lstStyle/>
        <a:p>
          <a:endParaRPr lang="en-US"/>
        </a:p>
      </dgm:t>
    </dgm:pt>
    <dgm:pt modelId="{E7ADC1B6-5620-4BFB-A5F0-BACEFA891D6D}" type="pres">
      <dgm:prSet presAssocID="{C4E3EED8-12D9-429D-8674-957D2C0B0318}" presName="circ5" presStyleLbl="vennNode1" presStyleIdx="4" presStyleCnt="5"/>
      <dgm:spPr/>
    </dgm:pt>
    <dgm:pt modelId="{E2AA10E1-92A7-4C2C-8D65-B1DEB201AA69}" type="pres">
      <dgm:prSet presAssocID="{C4E3EED8-12D9-429D-8674-957D2C0B0318}" presName="circ5Tx" presStyleLbl="revTx" presStyleIdx="0" presStyleCnt="0">
        <dgm:presLayoutVars>
          <dgm:chMax val="0"/>
          <dgm:chPref val="0"/>
          <dgm:bulletEnabled val="1"/>
        </dgm:presLayoutVars>
      </dgm:prSet>
      <dgm:spPr/>
      <dgm:t>
        <a:bodyPr/>
        <a:lstStyle/>
        <a:p>
          <a:endParaRPr lang="en-US"/>
        </a:p>
      </dgm:t>
    </dgm:pt>
  </dgm:ptLst>
  <dgm:cxnLst>
    <dgm:cxn modelId="{A2FED03A-8D5B-43F0-958B-BB6B210B7EA8}" type="presOf" srcId="{69F80B84-6504-42E1-93EE-828475D9C47E}" destId="{5920CDF4-3F04-45A0-BFCC-4DF09F5D4E68}" srcOrd="0" destOrd="0" presId="urn:microsoft.com/office/officeart/2005/8/layout/venn1"/>
    <dgm:cxn modelId="{CF38B602-B1DB-46C3-A759-21011E19381C}" srcId="{0DEE791C-D7A7-486F-ABAF-E5058C45C6F0}" destId="{69F80B84-6504-42E1-93EE-828475D9C47E}" srcOrd="0" destOrd="0" parTransId="{49A27F5F-8C08-4F37-9EA9-B8ADFA7B87FC}" sibTransId="{483A2ECE-9760-4721-948F-47D6259D2582}"/>
    <dgm:cxn modelId="{8FDF830E-66DA-4DF7-9FC5-AE0087B19FE5}" srcId="{0DEE791C-D7A7-486F-ABAF-E5058C45C6F0}" destId="{1DFB86AE-F128-4FD0-B58A-DD51A4DF5337}" srcOrd="3" destOrd="0" parTransId="{E4A91342-2438-4636-9EF7-104BC39DDC42}" sibTransId="{247299F1-1710-4267-80AF-C6E2560FE629}"/>
    <dgm:cxn modelId="{570426AB-317D-47C6-AD62-FC62FC7FE436}" srcId="{0DEE791C-D7A7-486F-ABAF-E5058C45C6F0}" destId="{6666AEDF-7809-4CC9-BFEE-6A5D46C9455C}" srcOrd="1" destOrd="0" parTransId="{D7D8E978-C2BE-4E73-9410-B3D4EB819BA4}" sibTransId="{416C7503-BD37-469F-A312-18EC660C62F2}"/>
    <dgm:cxn modelId="{8A996772-0A78-4B35-82C2-1998B1E9AFD3}" type="presOf" srcId="{1DFB86AE-F128-4FD0-B58A-DD51A4DF5337}" destId="{D8A234F9-EC46-4DF1-9CF6-DDCECB2D55E5}" srcOrd="0" destOrd="0" presId="urn:microsoft.com/office/officeart/2005/8/layout/venn1"/>
    <dgm:cxn modelId="{73457E3C-6A33-481E-9E0B-1E44DF2CCE4A}" type="presOf" srcId="{6666AEDF-7809-4CC9-BFEE-6A5D46C9455C}" destId="{84D887BC-2298-406E-968D-3EB809AF39A4}" srcOrd="0" destOrd="0" presId="urn:microsoft.com/office/officeart/2005/8/layout/venn1"/>
    <dgm:cxn modelId="{7BC6AE06-BBBC-4C89-828B-175BE40469AB}" type="presOf" srcId="{0DEE791C-D7A7-486F-ABAF-E5058C45C6F0}" destId="{781D8250-1396-42E2-B808-A48980D372CA}" srcOrd="0" destOrd="0" presId="urn:microsoft.com/office/officeart/2005/8/layout/venn1"/>
    <dgm:cxn modelId="{06A9A371-8088-4D40-9879-26CE2C64E22C}" srcId="{0DEE791C-D7A7-486F-ABAF-E5058C45C6F0}" destId="{C4E3EED8-12D9-429D-8674-957D2C0B0318}" srcOrd="4" destOrd="0" parTransId="{B6482A85-AD6D-4E9B-B4D7-98273BD612AC}" sibTransId="{8BD1E926-AD15-44BA-ADDF-2AF7DDB2CCFF}"/>
    <dgm:cxn modelId="{F0A3A322-F04B-40F9-87E9-C3E5B1822A70}" type="presOf" srcId="{15CE2AA4-50D5-4B8E-9F8D-BEE433A6A7B2}" destId="{C10F81C6-A0AA-4ADA-9481-B7EDA49DE562}" srcOrd="0" destOrd="0" presId="urn:microsoft.com/office/officeart/2005/8/layout/venn1"/>
    <dgm:cxn modelId="{CA4EB91E-B0AF-4F46-99A8-31604A2A2225}" type="presOf" srcId="{C4E3EED8-12D9-429D-8674-957D2C0B0318}" destId="{E2AA10E1-92A7-4C2C-8D65-B1DEB201AA69}" srcOrd="0" destOrd="0" presId="urn:microsoft.com/office/officeart/2005/8/layout/venn1"/>
    <dgm:cxn modelId="{C97BBF78-8208-411D-A9BF-01A4720C7BF2}" srcId="{0DEE791C-D7A7-486F-ABAF-E5058C45C6F0}" destId="{15CE2AA4-50D5-4B8E-9F8D-BEE433A6A7B2}" srcOrd="2" destOrd="0" parTransId="{AAAE3997-8FF2-4B75-9D96-EF068D2F6AF0}" sibTransId="{67F0F1ED-FE37-4748-84EB-AE9164A08308}"/>
    <dgm:cxn modelId="{9DE3465A-9EEA-4A2F-B45E-662C7673FEDC}" type="presParOf" srcId="{781D8250-1396-42E2-B808-A48980D372CA}" destId="{627B111B-92CC-4FF6-8C92-5B6D5B98FAA6}" srcOrd="0" destOrd="0" presId="urn:microsoft.com/office/officeart/2005/8/layout/venn1"/>
    <dgm:cxn modelId="{A20C96B9-C190-4620-8F31-CACAC4206D74}" type="presParOf" srcId="{781D8250-1396-42E2-B808-A48980D372CA}" destId="{5920CDF4-3F04-45A0-BFCC-4DF09F5D4E68}" srcOrd="1" destOrd="0" presId="urn:microsoft.com/office/officeart/2005/8/layout/venn1"/>
    <dgm:cxn modelId="{3C31C687-310B-4CC0-A7E0-4554808CB70B}" type="presParOf" srcId="{781D8250-1396-42E2-B808-A48980D372CA}" destId="{5AC7DC98-F928-4060-986B-4E1DD1801012}" srcOrd="2" destOrd="0" presId="urn:microsoft.com/office/officeart/2005/8/layout/venn1"/>
    <dgm:cxn modelId="{D8656DC9-4472-4934-A399-3A8CA20AE019}" type="presParOf" srcId="{781D8250-1396-42E2-B808-A48980D372CA}" destId="{84D887BC-2298-406E-968D-3EB809AF39A4}" srcOrd="3" destOrd="0" presId="urn:microsoft.com/office/officeart/2005/8/layout/venn1"/>
    <dgm:cxn modelId="{D1BC9D0A-9805-42AE-B852-1A6A7836C0AF}" type="presParOf" srcId="{781D8250-1396-42E2-B808-A48980D372CA}" destId="{CE9B76B6-1985-48DB-96B8-77ED5DF1A28B}" srcOrd="4" destOrd="0" presId="urn:microsoft.com/office/officeart/2005/8/layout/venn1"/>
    <dgm:cxn modelId="{9C05AA85-5075-4E58-BC99-C8762C2DF707}" type="presParOf" srcId="{781D8250-1396-42E2-B808-A48980D372CA}" destId="{C10F81C6-A0AA-4ADA-9481-B7EDA49DE562}" srcOrd="5" destOrd="0" presId="urn:microsoft.com/office/officeart/2005/8/layout/venn1"/>
    <dgm:cxn modelId="{73609B22-EA6B-460B-9C22-2B41B06E812C}" type="presParOf" srcId="{781D8250-1396-42E2-B808-A48980D372CA}" destId="{82D3D95E-F786-4986-BDDC-0232BFEEEF1E}" srcOrd="6" destOrd="0" presId="urn:microsoft.com/office/officeart/2005/8/layout/venn1"/>
    <dgm:cxn modelId="{D447A135-E41D-476D-930C-1410E0EC34BD}" type="presParOf" srcId="{781D8250-1396-42E2-B808-A48980D372CA}" destId="{D8A234F9-EC46-4DF1-9CF6-DDCECB2D55E5}" srcOrd="7" destOrd="0" presId="urn:microsoft.com/office/officeart/2005/8/layout/venn1"/>
    <dgm:cxn modelId="{89DDD5F9-9E10-4608-BCC7-B9D528700561}" type="presParOf" srcId="{781D8250-1396-42E2-B808-A48980D372CA}" destId="{E7ADC1B6-5620-4BFB-A5F0-BACEFA891D6D}" srcOrd="8" destOrd="0" presId="urn:microsoft.com/office/officeart/2005/8/layout/venn1"/>
    <dgm:cxn modelId="{CD1BD227-38F1-48C6-A52F-21FF9D80D81C}" type="presParOf" srcId="{781D8250-1396-42E2-B808-A48980D372CA}" destId="{E2AA10E1-92A7-4C2C-8D65-B1DEB201AA69}"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11BFA-F12A-43DC-8E3C-ACDA84B87F60}">
      <dsp:nvSpPr>
        <dsp:cNvPr id="0" name=""/>
        <dsp:cNvSpPr/>
      </dsp:nvSpPr>
      <dsp:spPr>
        <a:xfrm>
          <a:off x="0" y="0"/>
          <a:ext cx="11582400" cy="8686800"/>
        </a:xfrm>
        <a:prstGeom prst="roundRect">
          <a:avLst>
            <a:gd name="adj" fmla="val 85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5362893" numCol="1" spcCol="1270" anchor="t" anchorCtr="0">
          <a:noAutofit/>
        </a:bodyPr>
        <a:lstStyle/>
        <a:p>
          <a:pPr lvl="0" algn="just" defTabSz="1066800">
            <a:lnSpc>
              <a:spcPct val="150000"/>
            </a:lnSpc>
            <a:spcBef>
              <a:spcPct val="0"/>
            </a:spcBef>
            <a:spcAft>
              <a:spcPct val="35000"/>
            </a:spcAft>
          </a:pPr>
          <a:r>
            <a:rPr lang="en-US" sz="2400" kern="1200" dirty="0" smtClean="0">
              <a:latin typeface="Arial" panose="020B0604020202020204" pitchFamily="34" charset="0"/>
              <a:cs typeface="Arial" panose="020B0604020202020204" pitchFamily="34" charset="0"/>
            </a:rPr>
            <a:t>According to the National Institute for Health and Care Excellence, anxiety disorders occur with a mix of </a:t>
          </a:r>
          <a:r>
            <a:rPr lang="en-US" sz="2400" b="1" u="sng" kern="1200" dirty="0" smtClean="0">
              <a:solidFill>
                <a:schemeClr val="tx1"/>
              </a:solidFill>
              <a:latin typeface="Arial" panose="020B0604020202020204" pitchFamily="34" charset="0"/>
              <a:cs typeface="Arial" panose="020B0604020202020204" pitchFamily="34" charset="0"/>
            </a:rPr>
            <a:t>psychological, physical, cognitive</a:t>
          </a:r>
          <a:r>
            <a:rPr lang="en-US" sz="2400" b="1" u="sng" kern="1200" dirty="0" smtClean="0">
              <a:latin typeface="Arial" panose="020B0604020202020204" pitchFamily="34" charset="0"/>
              <a:cs typeface="Arial" panose="020B0604020202020204" pitchFamily="34" charset="0"/>
            </a:rPr>
            <a:t>, </a:t>
          </a:r>
          <a:r>
            <a:rPr lang="en-US" sz="2400" kern="1200" dirty="0" smtClean="0">
              <a:latin typeface="Arial" panose="020B0604020202020204" pitchFamily="34" charset="0"/>
              <a:cs typeface="Arial" panose="020B0604020202020204" pitchFamily="34" charset="0"/>
            </a:rPr>
            <a:t>and </a:t>
          </a:r>
          <a:r>
            <a:rPr lang="en-US" sz="2400" b="1" u="sng" kern="1200" dirty="0" smtClean="0">
              <a:solidFill>
                <a:schemeClr val="tx1"/>
              </a:solidFill>
              <a:latin typeface="Arial" panose="020B0604020202020204" pitchFamily="34" charset="0"/>
              <a:cs typeface="Arial" panose="020B0604020202020204" pitchFamily="34" charset="0"/>
            </a:rPr>
            <a:t>behavioral symptoms </a:t>
          </a:r>
          <a:r>
            <a:rPr lang="en-US" sz="2400" kern="1200" dirty="0" smtClean="0">
              <a:latin typeface="Arial" panose="020B0604020202020204" pitchFamily="34" charset="0"/>
              <a:cs typeface="Arial" panose="020B0604020202020204" pitchFamily="34" charset="0"/>
            </a:rPr>
            <a:t>that are persistent and affect daily life (NICE, 2020).</a:t>
          </a:r>
          <a:endParaRPr lang="en-IN" sz="2400" kern="1200" dirty="0">
            <a:latin typeface="Arial" panose="020B0604020202020204" pitchFamily="34" charset="0"/>
            <a:cs typeface="Arial" panose="020B0604020202020204" pitchFamily="34" charset="0"/>
          </a:endParaRPr>
        </a:p>
      </dsp:txBody>
      <dsp:txXfrm>
        <a:off x="216264" y="216264"/>
        <a:ext cx="11149872" cy="8254272"/>
      </dsp:txXfrm>
    </dsp:sp>
    <dsp:sp modelId="{74E5AEE2-ACBB-4861-A5AB-79D4C024FB00}">
      <dsp:nvSpPr>
        <dsp:cNvPr id="0" name=""/>
        <dsp:cNvSpPr/>
      </dsp:nvSpPr>
      <dsp:spPr>
        <a:xfrm>
          <a:off x="246183" y="2362186"/>
          <a:ext cx="2057742" cy="6297925"/>
        </a:xfrm>
        <a:prstGeom prst="roundRect">
          <a:avLst>
            <a:gd name="adj" fmla="val 10500"/>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Psychological:</a:t>
          </a:r>
          <a:r>
            <a:rPr lang="en-US" sz="2400" kern="1200" dirty="0" smtClean="0">
              <a:latin typeface="Arial" panose="020B0604020202020204" pitchFamily="34" charset="0"/>
              <a:cs typeface="Arial" panose="020B0604020202020204" pitchFamily="34" charset="0"/>
            </a:rPr>
            <a:t> Excessive worry, fear, irritability, feeling of impending doom</a:t>
          </a:r>
          <a:endParaRPr lang="en-IN" sz="2400" kern="1200" dirty="0">
            <a:latin typeface="Arial" panose="020B0604020202020204" pitchFamily="34" charset="0"/>
            <a:cs typeface="Arial" panose="020B0604020202020204" pitchFamily="34" charset="0"/>
          </a:endParaRPr>
        </a:p>
      </dsp:txBody>
      <dsp:txXfrm>
        <a:off x="309466" y="2425469"/>
        <a:ext cx="1931176" cy="6171359"/>
      </dsp:txXfrm>
    </dsp:sp>
    <dsp:sp modelId="{54B312F6-5FA3-4CA0-8631-9F72AE295A29}">
      <dsp:nvSpPr>
        <dsp:cNvPr id="0" name=""/>
        <dsp:cNvSpPr/>
      </dsp:nvSpPr>
      <dsp:spPr>
        <a:xfrm>
          <a:off x="2379785" y="2362186"/>
          <a:ext cx="2057742" cy="6297925"/>
        </a:xfrm>
        <a:prstGeom prst="roundRect">
          <a:avLst>
            <a:gd name="adj" fmla="val 10500"/>
          </a:avLst>
        </a:prstGeom>
        <a:solidFill>
          <a:schemeClr val="lt1">
            <a:alpha val="90000"/>
            <a:hueOff val="0"/>
            <a:satOff val="0"/>
            <a:lumOff val="0"/>
            <a:alphaOff val="0"/>
          </a:schemeClr>
        </a:solidFill>
        <a:ln w="9525" cap="flat" cmpd="sng" algn="ctr">
          <a:solidFill>
            <a:schemeClr val="accent5">
              <a:hueOff val="-2483469"/>
              <a:satOff val="9953"/>
              <a:lumOff val="215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Physical:</a:t>
          </a:r>
          <a:r>
            <a:rPr lang="en-US" sz="2400" kern="1200" dirty="0" smtClean="0">
              <a:latin typeface="Arial" panose="020B0604020202020204" pitchFamily="34" charset="0"/>
              <a:cs typeface="Arial" panose="020B0604020202020204" pitchFamily="34" charset="0"/>
            </a:rPr>
            <a:t> Palpitations, sweating, dizziness, muscle tension, sleep issues  </a:t>
          </a:r>
          <a:endParaRPr lang="en-IN" sz="2400" kern="1200" dirty="0">
            <a:latin typeface="Arial" panose="020B0604020202020204" pitchFamily="34" charset="0"/>
            <a:cs typeface="Arial" panose="020B0604020202020204" pitchFamily="34" charset="0"/>
          </a:endParaRPr>
        </a:p>
      </dsp:txBody>
      <dsp:txXfrm>
        <a:off x="2443068" y="2425469"/>
        <a:ext cx="1931176" cy="6171359"/>
      </dsp:txXfrm>
    </dsp:sp>
    <dsp:sp modelId="{1D04B09B-2243-4C95-8B47-EED0C7D4273F}">
      <dsp:nvSpPr>
        <dsp:cNvPr id="0" name=""/>
        <dsp:cNvSpPr/>
      </dsp:nvSpPr>
      <dsp:spPr>
        <a:xfrm>
          <a:off x="4513381" y="2362186"/>
          <a:ext cx="2057742" cy="6297925"/>
        </a:xfrm>
        <a:prstGeom prst="roundRect">
          <a:avLst>
            <a:gd name="adj" fmla="val 10500"/>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Cognitive: </a:t>
          </a:r>
          <a:r>
            <a:rPr lang="en-US" sz="2400" kern="1200" dirty="0" smtClean="0">
              <a:latin typeface="Arial" panose="020B0604020202020204" pitchFamily="34" charset="0"/>
              <a:cs typeface="Arial" panose="020B0604020202020204" pitchFamily="34" charset="0"/>
            </a:rPr>
            <a:t>Catastrophic thinking, poor focus, attention to threat  </a:t>
          </a:r>
          <a:endParaRPr lang="en-IN" sz="2400" kern="1200" dirty="0">
            <a:latin typeface="Arial" panose="020B0604020202020204" pitchFamily="34" charset="0"/>
            <a:cs typeface="Arial" panose="020B0604020202020204" pitchFamily="34" charset="0"/>
          </a:endParaRPr>
        </a:p>
      </dsp:txBody>
      <dsp:txXfrm>
        <a:off x="4576664" y="2425469"/>
        <a:ext cx="1931176" cy="6171359"/>
      </dsp:txXfrm>
    </dsp:sp>
    <dsp:sp modelId="{4EED056D-4FF4-4C69-A9AF-313F25EB2899}">
      <dsp:nvSpPr>
        <dsp:cNvPr id="0" name=""/>
        <dsp:cNvSpPr/>
      </dsp:nvSpPr>
      <dsp:spPr>
        <a:xfrm>
          <a:off x="6646991" y="2438412"/>
          <a:ext cx="2057742" cy="6297925"/>
        </a:xfrm>
        <a:prstGeom prst="roundRect">
          <a:avLst>
            <a:gd name="adj" fmla="val 10500"/>
          </a:avLst>
        </a:prstGeom>
        <a:solidFill>
          <a:schemeClr val="lt1">
            <a:alpha val="90000"/>
            <a:hueOff val="0"/>
            <a:satOff val="0"/>
            <a:lumOff val="0"/>
            <a:alphaOff val="0"/>
          </a:schemeClr>
        </a:solidFill>
        <a:ln w="9525" cap="flat" cmpd="sng" algn="ctr">
          <a:solidFill>
            <a:schemeClr val="accent5">
              <a:hueOff val="-7450407"/>
              <a:satOff val="29858"/>
              <a:lumOff val="647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b="1" kern="1200" dirty="0" err="1" smtClean="0">
              <a:latin typeface="Arial" panose="020B0604020202020204" pitchFamily="34" charset="0"/>
              <a:cs typeface="Arial" panose="020B0604020202020204" pitchFamily="34" charset="0"/>
            </a:rPr>
            <a:t>Behavioural</a:t>
          </a:r>
          <a:r>
            <a:rPr lang="en-US" sz="2400" b="1" kern="1200" dirty="0" smtClean="0">
              <a:latin typeface="Arial" panose="020B0604020202020204" pitchFamily="34" charset="0"/>
              <a:cs typeface="Arial" panose="020B0604020202020204" pitchFamily="34" charset="0"/>
            </a:rPr>
            <a:t>:</a:t>
          </a:r>
          <a:r>
            <a:rPr lang="en-US" sz="2400" kern="1200" dirty="0" smtClean="0">
              <a:latin typeface="Arial" panose="020B0604020202020204" pitchFamily="34" charset="0"/>
              <a:cs typeface="Arial" panose="020B0604020202020204" pitchFamily="34" charset="0"/>
            </a:rPr>
            <a:t> Avoidance of triggers, restlessness, seeking reassurance  </a:t>
          </a:r>
          <a:endParaRPr lang="en-IN" sz="2400" kern="1200" dirty="0">
            <a:latin typeface="Arial" panose="020B0604020202020204" pitchFamily="34" charset="0"/>
            <a:cs typeface="Arial" panose="020B0604020202020204" pitchFamily="34" charset="0"/>
          </a:endParaRPr>
        </a:p>
      </dsp:txBody>
      <dsp:txXfrm>
        <a:off x="6710274" y="2501695"/>
        <a:ext cx="1931176" cy="6171359"/>
      </dsp:txXfrm>
    </dsp:sp>
    <dsp:sp modelId="{FDE430A7-6B4E-4CEB-8F5F-C3A90F610D91}">
      <dsp:nvSpPr>
        <dsp:cNvPr id="0" name=""/>
        <dsp:cNvSpPr/>
      </dsp:nvSpPr>
      <dsp:spPr>
        <a:xfrm>
          <a:off x="8780581" y="2133584"/>
          <a:ext cx="2632058" cy="6515113"/>
        </a:xfrm>
        <a:prstGeom prst="roundRect">
          <a:avLst>
            <a:gd name="adj" fmla="val 10500"/>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kern="1200" dirty="0" smtClean="0">
              <a:latin typeface="Arial" panose="020B0604020202020204" pitchFamily="34" charset="0"/>
              <a:cs typeface="Arial" panose="020B0604020202020204" pitchFamily="34" charset="0"/>
            </a:rPr>
            <a:t>Symptoms usually last a long time and can greatly impact </a:t>
          </a:r>
          <a:r>
            <a:rPr lang="en-US" sz="2400" b="1" kern="1200" dirty="0" smtClean="0">
              <a:latin typeface="Arial" panose="020B0604020202020204" pitchFamily="34" charset="0"/>
              <a:cs typeface="Arial" panose="020B0604020202020204" pitchFamily="34" charset="0"/>
            </a:rPr>
            <a:t>social, work, </a:t>
          </a:r>
          <a:r>
            <a:rPr lang="en-US" sz="2400" kern="1200" dirty="0" smtClean="0">
              <a:latin typeface="Arial" panose="020B0604020202020204" pitchFamily="34" charset="0"/>
              <a:cs typeface="Arial" panose="020B0604020202020204" pitchFamily="34" charset="0"/>
            </a:rPr>
            <a:t>and </a:t>
          </a:r>
          <a:r>
            <a:rPr lang="en-US" sz="2400" b="1" kern="1200" dirty="0" smtClean="0">
              <a:latin typeface="Arial" panose="020B0604020202020204" pitchFamily="34" charset="0"/>
              <a:cs typeface="Arial" panose="020B0604020202020204" pitchFamily="34" charset="0"/>
            </a:rPr>
            <a:t>personal life </a:t>
          </a:r>
          <a:r>
            <a:rPr lang="en-US" sz="2400" kern="1200" dirty="0" smtClean="0">
              <a:latin typeface="Arial" panose="020B0604020202020204" pitchFamily="34" charset="0"/>
              <a:cs typeface="Arial" panose="020B0604020202020204" pitchFamily="34" charset="0"/>
            </a:rPr>
            <a:t>(American Psychiatric Association, 2022).</a:t>
          </a:r>
          <a:endParaRPr lang="en-IN" sz="2400" kern="1200" dirty="0">
            <a:latin typeface="Arial" panose="020B0604020202020204" pitchFamily="34" charset="0"/>
            <a:cs typeface="Arial" panose="020B0604020202020204" pitchFamily="34" charset="0"/>
          </a:endParaRPr>
        </a:p>
      </dsp:txBody>
      <dsp:txXfrm>
        <a:off x="8861526" y="2214529"/>
        <a:ext cx="2470168" cy="6353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8C162-394F-4582-A8BA-99BC79705891}">
      <dsp:nvSpPr>
        <dsp:cNvPr id="0" name=""/>
        <dsp:cNvSpPr/>
      </dsp:nvSpPr>
      <dsp:spPr>
        <a:xfrm>
          <a:off x="2055" y="1462803"/>
          <a:ext cx="4008592" cy="4008592"/>
        </a:xfrm>
        <a:prstGeom prst="ellipse">
          <a:avLst/>
        </a:prstGeom>
        <a:gradFill rotWithShape="0">
          <a:gsLst>
            <a:gs pos="0">
              <a:schemeClr val="accent2">
                <a:alpha val="50000"/>
                <a:hueOff val="0"/>
                <a:satOff val="0"/>
                <a:lumOff val="0"/>
                <a:alphaOff val="0"/>
                <a:shade val="51000"/>
                <a:satMod val="130000"/>
              </a:schemeClr>
            </a:gs>
            <a:gs pos="80000">
              <a:schemeClr val="accent2">
                <a:alpha val="50000"/>
                <a:hueOff val="0"/>
                <a:satOff val="0"/>
                <a:lumOff val="0"/>
                <a:alphaOff val="0"/>
                <a:shade val="93000"/>
                <a:satMod val="130000"/>
              </a:schemeClr>
            </a:gs>
            <a:gs pos="100000">
              <a:schemeClr val="accent2">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220606" tIns="30480" rIns="220606" bIns="30480" numCol="1" spcCol="1270" anchor="ctr"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Genetic factor</a:t>
          </a:r>
          <a:endParaRPr lang="en-US" sz="2400" b="1" kern="1200" dirty="0">
            <a:latin typeface="Arial" panose="020B0604020202020204" pitchFamily="34" charset="0"/>
            <a:cs typeface="Arial" panose="020B0604020202020204" pitchFamily="34" charset="0"/>
          </a:endParaRPr>
        </a:p>
      </dsp:txBody>
      <dsp:txXfrm>
        <a:off x="589100" y="2049848"/>
        <a:ext cx="2834502" cy="2834502"/>
      </dsp:txXfrm>
    </dsp:sp>
    <dsp:sp modelId="{36043EB4-8FC9-4456-AB73-3D4B8D6E0A8E}">
      <dsp:nvSpPr>
        <dsp:cNvPr id="0" name=""/>
        <dsp:cNvSpPr/>
      </dsp:nvSpPr>
      <dsp:spPr>
        <a:xfrm>
          <a:off x="3208929" y="1462803"/>
          <a:ext cx="4008592" cy="4008592"/>
        </a:xfrm>
        <a:prstGeom prst="ellipse">
          <a:avLst/>
        </a:prstGeom>
        <a:gradFill rotWithShape="0">
          <a:gsLst>
            <a:gs pos="0">
              <a:schemeClr val="accent3">
                <a:alpha val="50000"/>
                <a:hueOff val="0"/>
                <a:satOff val="0"/>
                <a:lumOff val="0"/>
                <a:alphaOff val="0"/>
                <a:shade val="51000"/>
                <a:satMod val="130000"/>
              </a:schemeClr>
            </a:gs>
            <a:gs pos="80000">
              <a:schemeClr val="accent3">
                <a:alpha val="50000"/>
                <a:hueOff val="0"/>
                <a:satOff val="0"/>
                <a:lumOff val="0"/>
                <a:alphaOff val="0"/>
                <a:shade val="93000"/>
                <a:satMod val="130000"/>
              </a:schemeClr>
            </a:gs>
            <a:gs pos="100000">
              <a:schemeClr val="accent3">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220606" tIns="30480" rIns="220606" bIns="30480" numCol="1" spcCol="1270" anchor="ctr"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Neurobiological factors</a:t>
          </a:r>
        </a:p>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[serotonin &amp; GABA Imbalance]</a:t>
          </a:r>
          <a:endParaRPr lang="en-US" sz="2400" b="1" kern="1200" dirty="0">
            <a:latin typeface="Arial" panose="020B0604020202020204" pitchFamily="34" charset="0"/>
            <a:cs typeface="Arial" panose="020B0604020202020204" pitchFamily="34" charset="0"/>
          </a:endParaRPr>
        </a:p>
      </dsp:txBody>
      <dsp:txXfrm>
        <a:off x="3795974" y="2049848"/>
        <a:ext cx="2834502" cy="2834502"/>
      </dsp:txXfrm>
    </dsp:sp>
    <dsp:sp modelId="{AF3C5B0E-FB60-47A7-9AB5-4B12D5D4F2B0}">
      <dsp:nvSpPr>
        <dsp:cNvPr id="0" name=""/>
        <dsp:cNvSpPr/>
      </dsp:nvSpPr>
      <dsp:spPr>
        <a:xfrm>
          <a:off x="6415803" y="1462803"/>
          <a:ext cx="4008592" cy="4008592"/>
        </a:xfrm>
        <a:prstGeom prst="ellipse">
          <a:avLst/>
        </a:prstGeom>
        <a:gradFill rotWithShape="0">
          <a:gsLst>
            <a:gs pos="0">
              <a:schemeClr val="accent4">
                <a:alpha val="50000"/>
                <a:hueOff val="0"/>
                <a:satOff val="0"/>
                <a:lumOff val="0"/>
                <a:alphaOff val="0"/>
                <a:shade val="51000"/>
                <a:satMod val="130000"/>
              </a:schemeClr>
            </a:gs>
            <a:gs pos="80000">
              <a:schemeClr val="accent4">
                <a:alpha val="50000"/>
                <a:hueOff val="0"/>
                <a:satOff val="0"/>
                <a:lumOff val="0"/>
                <a:alphaOff val="0"/>
                <a:shade val="93000"/>
                <a:satMod val="130000"/>
              </a:schemeClr>
            </a:gs>
            <a:gs pos="100000">
              <a:schemeClr val="accent4">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220606" tIns="30480" rIns="220606" bIns="30480" numCol="1" spcCol="1270" anchor="ctr"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Environmental factor</a:t>
          </a:r>
          <a:endParaRPr lang="en-US" sz="2400" b="1" kern="1200" dirty="0">
            <a:latin typeface="Arial" panose="020B0604020202020204" pitchFamily="34" charset="0"/>
            <a:cs typeface="Arial" panose="020B0604020202020204" pitchFamily="34" charset="0"/>
          </a:endParaRPr>
        </a:p>
      </dsp:txBody>
      <dsp:txXfrm>
        <a:off x="7002848" y="2049848"/>
        <a:ext cx="2834502" cy="2834502"/>
      </dsp:txXfrm>
    </dsp:sp>
    <dsp:sp modelId="{EF4094BE-DF80-48FF-AEEA-E7A27C8DDA1D}">
      <dsp:nvSpPr>
        <dsp:cNvPr id="0" name=""/>
        <dsp:cNvSpPr/>
      </dsp:nvSpPr>
      <dsp:spPr>
        <a:xfrm>
          <a:off x="9622677" y="1462803"/>
          <a:ext cx="4008592" cy="4008592"/>
        </a:xfrm>
        <a:prstGeom prst="ellipse">
          <a:avLst/>
        </a:prstGeom>
        <a:gradFill rotWithShape="0">
          <a:gsLst>
            <a:gs pos="0">
              <a:schemeClr val="accent5">
                <a:alpha val="50000"/>
                <a:hueOff val="0"/>
                <a:satOff val="0"/>
                <a:lumOff val="0"/>
                <a:alphaOff val="0"/>
                <a:shade val="51000"/>
                <a:satMod val="130000"/>
              </a:schemeClr>
            </a:gs>
            <a:gs pos="80000">
              <a:schemeClr val="accent5">
                <a:alpha val="50000"/>
                <a:hueOff val="0"/>
                <a:satOff val="0"/>
                <a:lumOff val="0"/>
                <a:alphaOff val="0"/>
                <a:shade val="93000"/>
                <a:satMod val="130000"/>
              </a:schemeClr>
            </a:gs>
            <a:gs pos="100000">
              <a:schemeClr val="accent5">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220606" tIns="30480" rIns="220606" bIns="30480" numCol="1" spcCol="1270" anchor="ctr"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Psychological factor/Cognitive theory</a:t>
          </a:r>
          <a:endParaRPr lang="en-US" sz="2400" b="1" kern="1200" dirty="0">
            <a:latin typeface="Arial" panose="020B0604020202020204" pitchFamily="34" charset="0"/>
            <a:cs typeface="Arial" panose="020B0604020202020204" pitchFamily="34" charset="0"/>
          </a:endParaRPr>
        </a:p>
      </dsp:txBody>
      <dsp:txXfrm>
        <a:off x="10209722" y="2049848"/>
        <a:ext cx="2834502" cy="2834502"/>
      </dsp:txXfrm>
    </dsp:sp>
    <dsp:sp modelId="{F27DAA13-C9F4-43E1-8735-FEB7553E10EC}">
      <dsp:nvSpPr>
        <dsp:cNvPr id="0" name=""/>
        <dsp:cNvSpPr/>
      </dsp:nvSpPr>
      <dsp:spPr>
        <a:xfrm>
          <a:off x="12829551" y="1462803"/>
          <a:ext cx="4008592" cy="4008592"/>
        </a:xfrm>
        <a:prstGeom prst="ellipse">
          <a:avLst/>
        </a:prstGeom>
        <a:gradFill rotWithShape="0">
          <a:gsLst>
            <a:gs pos="0">
              <a:schemeClr val="accent6">
                <a:alpha val="50000"/>
                <a:hueOff val="0"/>
                <a:satOff val="0"/>
                <a:lumOff val="0"/>
                <a:alphaOff val="0"/>
                <a:shade val="51000"/>
                <a:satMod val="130000"/>
              </a:schemeClr>
            </a:gs>
            <a:gs pos="80000">
              <a:schemeClr val="accent6">
                <a:alpha val="50000"/>
                <a:hueOff val="0"/>
                <a:satOff val="0"/>
                <a:lumOff val="0"/>
                <a:alphaOff val="0"/>
                <a:shade val="93000"/>
                <a:satMod val="130000"/>
              </a:schemeClr>
            </a:gs>
            <a:gs pos="100000">
              <a:schemeClr val="accent6">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220606" tIns="30480" rIns="220606" bIns="30480" numCol="1" spcCol="1270" anchor="ctr"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Learned </a:t>
          </a:r>
          <a:r>
            <a:rPr lang="en-US" sz="2400" b="1" kern="1200" dirty="0" err="1" smtClean="0">
              <a:latin typeface="Arial" panose="020B0604020202020204" pitchFamily="34" charset="0"/>
              <a:cs typeface="Arial" panose="020B0604020202020204" pitchFamily="34" charset="0"/>
            </a:rPr>
            <a:t>Behaviour</a:t>
          </a:r>
          <a:r>
            <a:rPr lang="en-US" sz="2400" b="1" kern="1200" dirty="0" smtClean="0">
              <a:latin typeface="Arial" panose="020B0604020202020204" pitchFamily="34" charset="0"/>
              <a:cs typeface="Arial" panose="020B0604020202020204" pitchFamily="34" charset="0"/>
            </a:rPr>
            <a:t> </a:t>
          </a:r>
          <a:endParaRPr lang="en-US" sz="2400" b="1" kern="1200" dirty="0">
            <a:latin typeface="Arial" panose="020B0604020202020204" pitchFamily="34" charset="0"/>
            <a:cs typeface="Arial" panose="020B0604020202020204" pitchFamily="34" charset="0"/>
          </a:endParaRPr>
        </a:p>
      </dsp:txBody>
      <dsp:txXfrm>
        <a:off x="13416596" y="2049848"/>
        <a:ext cx="2834502" cy="2834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E2CDC4-2A51-4BF7-ABD7-BADBEB6B91F0}">
      <dsp:nvSpPr>
        <dsp:cNvPr id="0" name=""/>
        <dsp:cNvSpPr/>
      </dsp:nvSpPr>
      <dsp:spPr>
        <a:xfrm>
          <a:off x="4572000" y="0"/>
          <a:ext cx="3048000" cy="2032000"/>
        </a:xfrm>
        <a:prstGeom prst="trapezoid">
          <a:avLst>
            <a:gd name="adj" fmla="val 75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150000"/>
            </a:lnSpc>
            <a:spcBef>
              <a:spcPct val="0"/>
            </a:spcBef>
            <a:spcAft>
              <a:spcPct val="35000"/>
            </a:spcAft>
          </a:pPr>
          <a:endParaRPr lang="en-US" sz="2400" b="1" kern="1200" dirty="0" smtClean="0">
            <a:latin typeface="Arial" panose="020B0604020202020204" pitchFamily="34" charset="0"/>
            <a:cs typeface="Arial" panose="020B0604020202020204" pitchFamily="34" charset="0"/>
          </a:endParaRPr>
        </a:p>
        <a:p>
          <a:pPr lvl="0" algn="ctr" defTabSz="1066800">
            <a:lnSpc>
              <a:spcPct val="100000"/>
            </a:lnSpc>
            <a:spcBef>
              <a:spcPct val="0"/>
            </a:spcBef>
            <a:spcAft>
              <a:spcPct val="35000"/>
            </a:spcAft>
          </a:pPr>
          <a:r>
            <a:rPr lang="en-US" sz="2400" b="1" kern="1200" dirty="0" smtClean="0">
              <a:latin typeface="Arial" panose="020B0604020202020204" pitchFamily="34" charset="0"/>
              <a:cs typeface="Arial" panose="020B0604020202020204" pitchFamily="34" charset="0"/>
            </a:rPr>
            <a:t>4 – </a:t>
          </a:r>
        </a:p>
        <a:p>
          <a:pPr lvl="0" algn="ctr" defTabSz="1066800">
            <a:lnSpc>
              <a:spcPct val="100000"/>
            </a:lnSpc>
            <a:spcBef>
              <a:spcPct val="0"/>
            </a:spcBef>
            <a:spcAft>
              <a:spcPct val="35000"/>
            </a:spcAft>
          </a:pPr>
          <a:r>
            <a:rPr lang="en-US" sz="2400" b="1" kern="1200" dirty="0" smtClean="0">
              <a:latin typeface="Arial" panose="020B0604020202020204" pitchFamily="34" charset="0"/>
              <a:cs typeface="Arial" panose="020B0604020202020204" pitchFamily="34" charset="0"/>
            </a:rPr>
            <a:t>Specialist </a:t>
          </a:r>
        </a:p>
        <a:p>
          <a:pPr lvl="0" algn="ctr" defTabSz="1066800">
            <a:lnSpc>
              <a:spcPct val="100000"/>
            </a:lnSpc>
            <a:spcBef>
              <a:spcPct val="0"/>
            </a:spcBef>
            <a:spcAft>
              <a:spcPct val="35000"/>
            </a:spcAft>
          </a:pPr>
          <a:r>
            <a:rPr lang="en-US" sz="2400" b="1" kern="1200" dirty="0" smtClean="0">
              <a:latin typeface="Arial" panose="020B0604020202020204" pitchFamily="34" charset="0"/>
              <a:cs typeface="Arial" panose="020B0604020202020204" pitchFamily="34" charset="0"/>
            </a:rPr>
            <a:t>Care</a:t>
          </a:r>
        </a:p>
      </dsp:txBody>
      <dsp:txXfrm>
        <a:off x="4572000" y="0"/>
        <a:ext cx="3048000" cy="2032000"/>
      </dsp:txXfrm>
    </dsp:sp>
    <dsp:sp modelId="{E443DC02-050B-4799-8272-4BF4F03A2F21}">
      <dsp:nvSpPr>
        <dsp:cNvPr id="0" name=""/>
        <dsp:cNvSpPr/>
      </dsp:nvSpPr>
      <dsp:spPr>
        <a:xfrm>
          <a:off x="3048000" y="2031999"/>
          <a:ext cx="6096000" cy="2032000"/>
        </a:xfrm>
        <a:prstGeom prst="trapezoid">
          <a:avLst>
            <a:gd name="adj" fmla="val 75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150000"/>
            </a:lnSpc>
            <a:spcBef>
              <a:spcPct val="0"/>
            </a:spcBef>
            <a:spcAft>
              <a:spcPct val="35000"/>
            </a:spcAft>
          </a:pPr>
          <a:endParaRPr lang="en-US" sz="2400" b="1" kern="1200" dirty="0" smtClean="0">
            <a:latin typeface="Arial" panose="020B0604020202020204" pitchFamily="34" charset="0"/>
            <a:cs typeface="Arial" panose="020B0604020202020204" pitchFamily="34" charset="0"/>
          </a:endParaRPr>
        </a:p>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3 – High-Intensity Treatment</a:t>
          </a:r>
          <a:endParaRPr lang="en-US" sz="2400" b="1" kern="1200" dirty="0"/>
        </a:p>
      </dsp:txBody>
      <dsp:txXfrm>
        <a:off x="4114800" y="2031999"/>
        <a:ext cx="3962400" cy="2032000"/>
      </dsp:txXfrm>
    </dsp:sp>
    <dsp:sp modelId="{9A4980C1-0836-4A67-B897-CC68E7518157}">
      <dsp:nvSpPr>
        <dsp:cNvPr id="0" name=""/>
        <dsp:cNvSpPr/>
      </dsp:nvSpPr>
      <dsp:spPr>
        <a:xfrm>
          <a:off x="1524000" y="4063999"/>
          <a:ext cx="9144000" cy="2032000"/>
        </a:xfrm>
        <a:prstGeom prst="trapezoid">
          <a:avLst>
            <a:gd name="adj" fmla="val 7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150000"/>
            </a:lnSpc>
            <a:spcBef>
              <a:spcPct val="0"/>
            </a:spcBef>
            <a:spcAft>
              <a:spcPct val="35000"/>
            </a:spcAft>
          </a:pPr>
          <a:r>
            <a:rPr lang="en-US" sz="2400" b="1" kern="1200" smtClean="0">
              <a:latin typeface="Arial" panose="020B0604020202020204" pitchFamily="34" charset="0"/>
              <a:cs typeface="Arial" panose="020B0604020202020204" pitchFamily="34" charset="0"/>
            </a:rPr>
            <a:t>2 – Low-Intensity Interventions</a:t>
          </a:r>
          <a:endParaRPr lang="en-US" sz="2400" b="1" kern="1200" dirty="0"/>
        </a:p>
      </dsp:txBody>
      <dsp:txXfrm>
        <a:off x="3124200" y="4063999"/>
        <a:ext cx="5943600" cy="2032000"/>
      </dsp:txXfrm>
    </dsp:sp>
    <dsp:sp modelId="{9E5962A8-A8A1-4C96-9078-3EE311A44182}">
      <dsp:nvSpPr>
        <dsp:cNvPr id="0" name=""/>
        <dsp:cNvSpPr/>
      </dsp:nvSpPr>
      <dsp:spPr>
        <a:xfrm>
          <a:off x="0" y="6095999"/>
          <a:ext cx="12192000" cy="2032000"/>
        </a:xfrm>
        <a:prstGeom prst="trapezoid">
          <a:avLst>
            <a:gd name="adj" fmla="val 75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150000"/>
            </a:lnSpc>
            <a:spcBef>
              <a:spcPct val="0"/>
            </a:spcBef>
            <a:spcAft>
              <a:spcPct val="35000"/>
            </a:spcAft>
          </a:pPr>
          <a:r>
            <a:rPr lang="en-US" sz="2400" b="1" kern="1200" smtClean="0">
              <a:latin typeface="Arial" panose="020B0604020202020204" pitchFamily="34" charset="0"/>
              <a:cs typeface="Arial" panose="020B0604020202020204" pitchFamily="34" charset="0"/>
            </a:rPr>
            <a:t> 1 -- Identification and assessment.</a:t>
          </a:r>
          <a:endParaRPr lang="en-US" sz="2400" b="1" kern="1200" dirty="0"/>
        </a:p>
      </dsp:txBody>
      <dsp:txXfrm>
        <a:off x="2133599" y="6095999"/>
        <a:ext cx="7924800" cy="2032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B111B-92CC-4FF6-8C92-5B6D5B98FAA6}">
      <dsp:nvSpPr>
        <dsp:cNvPr id="0" name=""/>
        <dsp:cNvSpPr/>
      </dsp:nvSpPr>
      <dsp:spPr>
        <a:xfrm>
          <a:off x="3667124" y="1845944"/>
          <a:ext cx="2266949" cy="2266950"/>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920CDF4-3F04-45A0-BFCC-4DF09F5D4E68}">
      <dsp:nvSpPr>
        <dsp:cNvPr id="0" name=""/>
        <dsp:cNvSpPr/>
      </dsp:nvSpPr>
      <dsp:spPr>
        <a:xfrm>
          <a:off x="3485769" y="0"/>
          <a:ext cx="2629662" cy="152209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377950">
            <a:lnSpc>
              <a:spcPct val="150000"/>
            </a:lnSpc>
            <a:spcBef>
              <a:spcPct val="0"/>
            </a:spcBef>
            <a:spcAft>
              <a:spcPct val="35000"/>
            </a:spcAft>
          </a:pPr>
          <a:r>
            <a:rPr lang="en-IN" sz="3100" kern="1200" dirty="0" smtClean="0">
              <a:latin typeface="Arial" panose="020B0604020202020204" pitchFamily="34" charset="0"/>
              <a:cs typeface="Arial" panose="020B0604020202020204" pitchFamily="34" charset="0"/>
            </a:rPr>
            <a:t>Exercise programmes</a:t>
          </a:r>
          <a:endParaRPr lang="en-IN" sz="3100" kern="1200" dirty="0">
            <a:latin typeface="Arial" panose="020B0604020202020204" pitchFamily="34" charset="0"/>
            <a:cs typeface="Arial" panose="020B0604020202020204" pitchFamily="34" charset="0"/>
          </a:endParaRPr>
        </a:p>
      </dsp:txBody>
      <dsp:txXfrm>
        <a:off x="3485769" y="0"/>
        <a:ext cx="2629662" cy="1522095"/>
      </dsp:txXfrm>
    </dsp:sp>
    <dsp:sp modelId="{5AC7DC98-F928-4060-986B-4E1DD1801012}">
      <dsp:nvSpPr>
        <dsp:cNvPr id="0" name=""/>
        <dsp:cNvSpPr/>
      </dsp:nvSpPr>
      <dsp:spPr>
        <a:xfrm>
          <a:off x="4529472" y="2472270"/>
          <a:ext cx="2266949" cy="2266950"/>
        </a:xfrm>
        <a:prstGeom prst="ellipse">
          <a:avLst/>
        </a:prstGeom>
        <a:solidFill>
          <a:schemeClr val="accent5">
            <a:alpha val="50000"/>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4D887BC-2298-406E-968D-3EB809AF39A4}">
      <dsp:nvSpPr>
        <dsp:cNvPr id="0" name=""/>
        <dsp:cNvSpPr/>
      </dsp:nvSpPr>
      <dsp:spPr>
        <a:xfrm>
          <a:off x="6976872" y="2007869"/>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377950">
            <a:lnSpc>
              <a:spcPct val="150000"/>
            </a:lnSpc>
            <a:spcBef>
              <a:spcPct val="0"/>
            </a:spcBef>
            <a:spcAft>
              <a:spcPct val="35000"/>
            </a:spcAft>
          </a:pPr>
          <a:r>
            <a:rPr lang="en-IN" sz="3100" kern="1200" smtClean="0">
              <a:latin typeface="Arial" panose="020B0604020202020204" pitchFamily="34" charset="0"/>
              <a:cs typeface="Arial" panose="020B0604020202020204" pitchFamily="34" charset="0"/>
            </a:rPr>
            <a:t>Sleep management</a:t>
          </a:r>
          <a:endParaRPr lang="en-IN" sz="3100" kern="1200">
            <a:latin typeface="Arial" panose="020B0604020202020204" pitchFamily="34" charset="0"/>
            <a:cs typeface="Arial" panose="020B0604020202020204" pitchFamily="34" charset="0"/>
          </a:endParaRPr>
        </a:p>
      </dsp:txBody>
      <dsp:txXfrm>
        <a:off x="6976872" y="2007869"/>
        <a:ext cx="2357628" cy="1651634"/>
      </dsp:txXfrm>
    </dsp:sp>
    <dsp:sp modelId="{CE9B76B6-1985-48DB-96B8-77ED5DF1A28B}">
      <dsp:nvSpPr>
        <dsp:cNvPr id="0" name=""/>
        <dsp:cNvSpPr/>
      </dsp:nvSpPr>
      <dsp:spPr>
        <a:xfrm>
          <a:off x="4200311" y="3486569"/>
          <a:ext cx="2266949" cy="2266950"/>
        </a:xfrm>
        <a:prstGeom prst="ellipse">
          <a:avLst/>
        </a:prstGeom>
        <a:solidFill>
          <a:schemeClr val="accent5">
            <a:alpha val="50000"/>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10F81C6-A0AA-4ADA-9481-B7EDA49DE562}">
      <dsp:nvSpPr>
        <dsp:cNvPr id="0" name=""/>
        <dsp:cNvSpPr/>
      </dsp:nvSpPr>
      <dsp:spPr>
        <a:xfrm>
          <a:off x="6614160" y="4825365"/>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377950">
            <a:lnSpc>
              <a:spcPct val="150000"/>
            </a:lnSpc>
            <a:spcBef>
              <a:spcPct val="0"/>
            </a:spcBef>
            <a:spcAft>
              <a:spcPct val="35000"/>
            </a:spcAft>
          </a:pPr>
          <a:r>
            <a:rPr lang="en-IN" sz="3100" kern="1200" smtClean="0">
              <a:latin typeface="Arial" panose="020B0604020202020204" pitchFamily="34" charset="0"/>
              <a:cs typeface="Arial" panose="020B0604020202020204" pitchFamily="34" charset="0"/>
            </a:rPr>
            <a:t>Employment support</a:t>
          </a:r>
          <a:endParaRPr lang="en-IN" sz="3100" kern="1200">
            <a:latin typeface="Arial" panose="020B0604020202020204" pitchFamily="34" charset="0"/>
            <a:cs typeface="Arial" panose="020B0604020202020204" pitchFamily="34" charset="0"/>
          </a:endParaRPr>
        </a:p>
      </dsp:txBody>
      <dsp:txXfrm>
        <a:off x="6614160" y="4825365"/>
        <a:ext cx="2357628" cy="1651634"/>
      </dsp:txXfrm>
    </dsp:sp>
    <dsp:sp modelId="{82D3D95E-F786-4986-BDDC-0232BFEEEF1E}">
      <dsp:nvSpPr>
        <dsp:cNvPr id="0" name=""/>
        <dsp:cNvSpPr/>
      </dsp:nvSpPr>
      <dsp:spPr>
        <a:xfrm>
          <a:off x="3133938" y="3486569"/>
          <a:ext cx="2266949" cy="2266950"/>
        </a:xfrm>
        <a:prstGeom prst="ellipse">
          <a:avLst/>
        </a:prstGeom>
        <a:solidFill>
          <a:schemeClr val="accent5">
            <a:alpha val="50000"/>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8A234F9-EC46-4DF1-9CF6-DDCECB2D55E5}">
      <dsp:nvSpPr>
        <dsp:cNvPr id="0" name=""/>
        <dsp:cNvSpPr/>
      </dsp:nvSpPr>
      <dsp:spPr>
        <a:xfrm>
          <a:off x="629411" y="4825365"/>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377950">
            <a:lnSpc>
              <a:spcPct val="150000"/>
            </a:lnSpc>
            <a:spcBef>
              <a:spcPct val="0"/>
            </a:spcBef>
            <a:spcAft>
              <a:spcPct val="35000"/>
            </a:spcAft>
          </a:pPr>
          <a:r>
            <a:rPr lang="en-IN" sz="3100" kern="1200" smtClean="0">
              <a:latin typeface="Arial" panose="020B0604020202020204" pitchFamily="34" charset="0"/>
              <a:cs typeface="Arial" panose="020B0604020202020204" pitchFamily="34" charset="0"/>
            </a:rPr>
            <a:t>Peer support groups</a:t>
          </a:r>
          <a:endParaRPr lang="en-IN" sz="3100" kern="1200">
            <a:latin typeface="Arial" panose="020B0604020202020204" pitchFamily="34" charset="0"/>
            <a:cs typeface="Arial" panose="020B0604020202020204" pitchFamily="34" charset="0"/>
          </a:endParaRPr>
        </a:p>
      </dsp:txBody>
      <dsp:txXfrm>
        <a:off x="629411" y="4825365"/>
        <a:ext cx="2357628" cy="1651634"/>
      </dsp:txXfrm>
    </dsp:sp>
    <dsp:sp modelId="{E7ADC1B6-5620-4BFB-A5F0-BACEFA891D6D}">
      <dsp:nvSpPr>
        <dsp:cNvPr id="0" name=""/>
        <dsp:cNvSpPr/>
      </dsp:nvSpPr>
      <dsp:spPr>
        <a:xfrm>
          <a:off x="2804777" y="2472270"/>
          <a:ext cx="2266949" cy="2266950"/>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2AA10E1-92A7-4C2C-8D65-B1DEB201AA69}">
      <dsp:nvSpPr>
        <dsp:cNvPr id="0" name=""/>
        <dsp:cNvSpPr/>
      </dsp:nvSpPr>
      <dsp:spPr>
        <a:xfrm>
          <a:off x="266699" y="2007869"/>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1377950">
            <a:lnSpc>
              <a:spcPct val="150000"/>
            </a:lnSpc>
            <a:spcBef>
              <a:spcPct val="0"/>
            </a:spcBef>
            <a:spcAft>
              <a:spcPct val="35000"/>
            </a:spcAft>
          </a:pPr>
          <a:r>
            <a:rPr lang="en-IN" sz="3100" kern="1200" smtClean="0">
              <a:latin typeface="Arial" panose="020B0604020202020204" pitchFamily="34" charset="0"/>
              <a:cs typeface="Arial" panose="020B0604020202020204" pitchFamily="34" charset="0"/>
            </a:rPr>
            <a:t>Social prescribing</a:t>
          </a:r>
          <a:endParaRPr lang="en-IN" sz="3100" kern="1200">
            <a:latin typeface="Arial" panose="020B0604020202020204" pitchFamily="34" charset="0"/>
            <a:cs typeface="Arial" panose="020B0604020202020204" pitchFamily="34" charset="0"/>
          </a:endParaRPr>
        </a:p>
      </dsp:txBody>
      <dsp:txXfrm>
        <a:off x="266699" y="2007869"/>
        <a:ext cx="2357628" cy="1651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FFD1B6DC-9B1D-49C1-A3E7-F42699F50386}" type="datetimeFigureOut">
              <a:rPr lang="en-IN" smtClean="0"/>
              <a:t>16-04-2026</a:t>
            </a:fld>
            <a:endParaRPr lang="en-IN"/>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3833D547-7E0A-4926-855C-EE0F611422C9}" type="slidenum">
              <a:rPr lang="en-IN" smtClean="0"/>
              <a:t>‹#›</a:t>
            </a:fld>
            <a:endParaRPr lang="en-IN"/>
          </a:p>
        </p:txBody>
      </p:sp>
    </p:spTree>
    <p:extLst>
      <p:ext uri="{BB962C8B-B14F-4D97-AF65-F5344CB8AC3E}">
        <p14:creationId xmlns:p14="http://schemas.microsoft.com/office/powerpoint/2010/main" val="2717680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1</a:t>
            </a:fld>
            <a:endParaRPr lang="en-IN"/>
          </a:p>
        </p:txBody>
      </p:sp>
    </p:spTree>
    <p:extLst>
      <p:ext uri="{BB962C8B-B14F-4D97-AF65-F5344CB8AC3E}">
        <p14:creationId xmlns:p14="http://schemas.microsoft.com/office/powerpoint/2010/main" val="3920875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4</a:t>
            </a:fld>
            <a:endParaRPr lang="en-IN"/>
          </a:p>
        </p:txBody>
      </p:sp>
    </p:spTree>
    <p:extLst>
      <p:ext uri="{BB962C8B-B14F-4D97-AF65-F5344CB8AC3E}">
        <p14:creationId xmlns:p14="http://schemas.microsoft.com/office/powerpoint/2010/main" val="1731339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6</a:t>
            </a:fld>
            <a:endParaRPr lang="en-IN"/>
          </a:p>
        </p:txBody>
      </p:sp>
    </p:spTree>
    <p:extLst>
      <p:ext uri="{BB962C8B-B14F-4D97-AF65-F5344CB8AC3E}">
        <p14:creationId xmlns:p14="http://schemas.microsoft.com/office/powerpoint/2010/main" val="304259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7</a:t>
            </a:fld>
            <a:endParaRPr lang="en-IN"/>
          </a:p>
        </p:txBody>
      </p:sp>
    </p:spTree>
    <p:extLst>
      <p:ext uri="{BB962C8B-B14F-4D97-AF65-F5344CB8AC3E}">
        <p14:creationId xmlns:p14="http://schemas.microsoft.com/office/powerpoint/2010/main" val="42027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17</a:t>
            </a:fld>
            <a:endParaRPr lang="en-IN"/>
          </a:p>
        </p:txBody>
      </p:sp>
    </p:spTree>
    <p:extLst>
      <p:ext uri="{BB962C8B-B14F-4D97-AF65-F5344CB8AC3E}">
        <p14:creationId xmlns:p14="http://schemas.microsoft.com/office/powerpoint/2010/main" val="464885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19</a:t>
            </a:fld>
            <a:endParaRPr lang="en-IN"/>
          </a:p>
        </p:txBody>
      </p:sp>
    </p:spTree>
    <p:extLst>
      <p:ext uri="{BB962C8B-B14F-4D97-AF65-F5344CB8AC3E}">
        <p14:creationId xmlns:p14="http://schemas.microsoft.com/office/powerpoint/2010/main" val="1151724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833D547-7E0A-4926-855C-EE0F611422C9}" type="slidenum">
              <a:rPr lang="en-IN" smtClean="0"/>
              <a:t>31</a:t>
            </a:fld>
            <a:endParaRPr lang="en-IN"/>
          </a:p>
        </p:txBody>
      </p:sp>
    </p:spTree>
    <p:extLst>
      <p:ext uri="{BB962C8B-B14F-4D97-AF65-F5344CB8AC3E}">
        <p14:creationId xmlns:p14="http://schemas.microsoft.com/office/powerpoint/2010/main" val="1073270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4300" b="1" i="0">
                <a:solidFill>
                  <a:srgbClr val="5E4029"/>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5000" b="1" i="0">
                <a:solidFill>
                  <a:srgbClr val="5E402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7290914" y="0"/>
            <a:ext cx="997585" cy="10287000"/>
          </a:xfrm>
          <a:custGeom>
            <a:avLst/>
            <a:gdLst/>
            <a:ahLst/>
            <a:cxnLst/>
            <a:rect l="l" t="t" r="r" b="b"/>
            <a:pathLst>
              <a:path w="997584" h="10287000">
                <a:moveTo>
                  <a:pt x="997085" y="0"/>
                </a:moveTo>
                <a:lnTo>
                  <a:pt x="997085" y="10287000"/>
                </a:lnTo>
                <a:lnTo>
                  <a:pt x="393421" y="10287000"/>
                </a:lnTo>
                <a:lnTo>
                  <a:pt x="315265" y="9738195"/>
                </a:lnTo>
                <a:lnTo>
                  <a:pt x="229606" y="9050487"/>
                </a:lnTo>
                <a:lnTo>
                  <a:pt x="158179" y="8372998"/>
                </a:lnTo>
                <a:lnTo>
                  <a:pt x="101932" y="7725918"/>
                </a:lnTo>
                <a:lnTo>
                  <a:pt x="55766" y="7048106"/>
                </a:lnTo>
                <a:lnTo>
                  <a:pt x="25116" y="6423424"/>
                </a:lnTo>
                <a:lnTo>
                  <a:pt x="5982" y="5781140"/>
                </a:lnTo>
                <a:lnTo>
                  <a:pt x="0" y="5207172"/>
                </a:lnTo>
                <a:lnTo>
                  <a:pt x="0" y="5135213"/>
                </a:lnTo>
                <a:lnTo>
                  <a:pt x="194" y="5059262"/>
                </a:lnTo>
                <a:lnTo>
                  <a:pt x="6961" y="4540354"/>
                </a:lnTo>
                <a:lnTo>
                  <a:pt x="22800" y="4034448"/>
                </a:lnTo>
                <a:lnTo>
                  <a:pt x="48523" y="3525050"/>
                </a:lnTo>
                <a:lnTo>
                  <a:pt x="78019" y="3098840"/>
                </a:lnTo>
                <a:lnTo>
                  <a:pt x="115276" y="2671894"/>
                </a:lnTo>
                <a:lnTo>
                  <a:pt x="160702" y="2244978"/>
                </a:lnTo>
                <a:lnTo>
                  <a:pt x="203200" y="1903983"/>
                </a:lnTo>
                <a:lnTo>
                  <a:pt x="251395" y="1563892"/>
                </a:lnTo>
                <a:lnTo>
                  <a:pt x="305498" y="1225097"/>
                </a:lnTo>
                <a:lnTo>
                  <a:pt x="365717" y="887992"/>
                </a:lnTo>
                <a:lnTo>
                  <a:pt x="415020" y="636508"/>
                </a:lnTo>
                <a:lnTo>
                  <a:pt x="467970" y="386361"/>
                </a:lnTo>
                <a:lnTo>
                  <a:pt x="524653" y="137717"/>
                </a:lnTo>
                <a:lnTo>
                  <a:pt x="557914" y="0"/>
                </a:lnTo>
                <a:lnTo>
                  <a:pt x="997085" y="0"/>
                </a:lnTo>
                <a:close/>
              </a:path>
            </a:pathLst>
          </a:custGeom>
          <a:solidFill>
            <a:srgbClr val="FDCDA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300" b="1" i="0">
                <a:solidFill>
                  <a:srgbClr val="5E4029"/>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5000" b="1" i="0">
                <a:solidFill>
                  <a:srgbClr val="5E402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300" b="1" i="0">
                <a:solidFill>
                  <a:srgbClr val="5E4029"/>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300" b="1" i="0">
                <a:solidFill>
                  <a:srgbClr val="5E4029"/>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8001" cy="10287001"/>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24375" y="2349258"/>
            <a:ext cx="4528184" cy="1422746"/>
          </a:xfrm>
          <a:prstGeom prst="rect">
            <a:avLst/>
          </a:prstGeom>
        </p:spPr>
        <p:txBody>
          <a:bodyPr wrap="square" lIns="0" tIns="0" rIns="0" bIns="0">
            <a:spAutoFit/>
          </a:bodyPr>
          <a:lstStyle>
            <a:lvl1pPr>
              <a:defRPr sz="4300" b="1" i="0">
                <a:solidFill>
                  <a:srgbClr val="5E4029"/>
                </a:solidFill>
                <a:latin typeface="Trebuchet MS"/>
                <a:cs typeface="Trebuchet MS"/>
              </a:defRPr>
            </a:lvl1pPr>
          </a:lstStyle>
          <a:p>
            <a:endParaRPr/>
          </a:p>
        </p:txBody>
      </p:sp>
      <p:sp>
        <p:nvSpPr>
          <p:cNvPr id="3" name="Holder 3"/>
          <p:cNvSpPr>
            <a:spLocks noGrp="1"/>
          </p:cNvSpPr>
          <p:nvPr>
            <p:ph type="body" idx="1"/>
          </p:nvPr>
        </p:nvSpPr>
        <p:spPr>
          <a:xfrm>
            <a:off x="7492214" y="4595899"/>
            <a:ext cx="7578725" cy="2415540"/>
          </a:xfrm>
          <a:prstGeom prst="rect">
            <a:avLst/>
          </a:prstGeom>
        </p:spPr>
        <p:txBody>
          <a:bodyPr wrap="square" lIns="0" tIns="0" rIns="0" bIns="0">
            <a:spAutoFit/>
          </a:bodyPr>
          <a:lstStyle>
            <a:lvl1pPr>
              <a:defRPr sz="5000" b="1" i="0">
                <a:solidFill>
                  <a:srgbClr val="5E4029"/>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4/16/2026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google.com/search?q=panic+disorder&amp;kgmid=/hkb/-1565042935&amp;sa=X&amp;ved=2ahUKEwjFuYiMmsWTAxUNdUEAHdU9AhgQ3egRegQIBBAE" TargetMode="External"/><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hyperlink" Target="https://www.google.com/search?q=selective+mutism&amp;kgmid=/hkb/2141070203&amp;sa=X&amp;ved=2ahUKEwjFuYiMmsWTAxUNdUEAHdU9AhgQ3egRegQIBBA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hyperlink" Target="https://www.google.com/search?q=separation+anxiety+disorder&amp;kgmid=/hkb/-1756513874&amp;sa=X&amp;ved=2ahUKEwjFuYiMmsWTAxUNdUEAHdU9AhgQ3egRegQIBBAP" TargetMode="External"/><Relationship Id="rId5" Type="http://schemas.openxmlformats.org/officeDocument/2006/relationships/image" Target="../media/image8.png"/><Relationship Id="rId10" Type="http://schemas.openxmlformats.org/officeDocument/2006/relationships/hyperlink" Target="https://www.google.com/search?q=social+anxiety+disorder&amp;kgmid=/hkb/-766445465&amp;sa=X&amp;ved=2ahUKEwjFuYiMmsWTAxUNdUEAHdU9AhgQ3egRegQIBBAM" TargetMode="External"/><Relationship Id="rId4" Type="http://schemas.openxmlformats.org/officeDocument/2006/relationships/image" Target="../media/image7.png"/><Relationship Id="rId9" Type="http://schemas.openxmlformats.org/officeDocument/2006/relationships/hyperlink" Target="https://www.google.com/search?q=agoraphobia&amp;kgmid=/hkb/275714843&amp;sa=X&amp;ved=2ahUKEwjFuYiMmsWTAxUNdUEAHdU9AhgQ3egRegQIBBAH"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9.jpe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cg113/chapter/Recommendation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E52AAE-765E-8887-230C-442BCB4BAF56}"/>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saturation sat="400000"/>
                    </a14:imgEffect>
                  </a14:imgLayer>
                </a14:imgProps>
              </a:ext>
            </a:extLst>
          </a:blip>
          <a:stretch>
            <a:fillRect/>
          </a:stretch>
        </p:blipFill>
        <p:spPr>
          <a:xfrm>
            <a:off x="4876800" y="723900"/>
            <a:ext cx="7620000" cy="2230832"/>
          </a:xfrm>
          <a:prstGeom prst="rect">
            <a:avLst/>
          </a:prstGeom>
        </p:spPr>
      </p:pic>
      <p:sp>
        <p:nvSpPr>
          <p:cNvPr id="10" name="Title 5">
            <a:extLst>
              <a:ext uri="{FF2B5EF4-FFF2-40B4-BE49-F238E27FC236}">
                <a16:creationId xmlns:a16="http://schemas.microsoft.com/office/drawing/2014/main" id="{6CA2E41B-6442-D42C-7650-926E13B882CB}"/>
              </a:ext>
            </a:extLst>
          </p:cNvPr>
          <p:cNvSpPr txBox="1">
            <a:spLocks/>
          </p:cNvSpPr>
          <p:nvPr/>
        </p:nvSpPr>
        <p:spPr>
          <a:xfrm>
            <a:off x="1676400" y="2734853"/>
            <a:ext cx="14020800"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3200" b="1" dirty="0" smtClean="0">
              <a:latin typeface="Arial" panose="020B0604020202020204" pitchFamily="34" charset="0"/>
              <a:cs typeface="Arial" panose="020B0604020202020204" pitchFamily="34" charset="0"/>
            </a:endParaRPr>
          </a:p>
          <a:p>
            <a:pPr>
              <a:lnSpc>
                <a:spcPct val="150000"/>
              </a:lnSpc>
            </a:pPr>
            <a:r>
              <a:rPr lang="en-US" sz="3200" b="1" dirty="0" smtClean="0">
                <a:latin typeface="Arial" panose="020B0604020202020204" pitchFamily="34" charset="0"/>
                <a:cs typeface="Arial" panose="020B0604020202020204" pitchFamily="34" charset="0"/>
              </a:rPr>
              <a:t>MSc </a:t>
            </a:r>
            <a:r>
              <a:rPr lang="en-US" sz="3200" b="1" dirty="0">
                <a:latin typeface="Arial" panose="020B0604020202020204" pitchFamily="34" charset="0"/>
                <a:cs typeface="Arial" panose="020B0604020202020204" pitchFamily="34" charset="0"/>
              </a:rPr>
              <a:t>Public Health and Social Care in Practice</a:t>
            </a:r>
          </a:p>
        </p:txBody>
      </p:sp>
      <p:sp>
        <p:nvSpPr>
          <p:cNvPr id="11" name="TextBox 10">
            <a:extLst>
              <a:ext uri="{FF2B5EF4-FFF2-40B4-BE49-F238E27FC236}">
                <a16:creationId xmlns:a16="http://schemas.microsoft.com/office/drawing/2014/main" id="{695FBE97-BC28-B750-47B0-9885FE72F53E}"/>
              </a:ext>
            </a:extLst>
          </p:cNvPr>
          <p:cNvSpPr txBox="1"/>
          <p:nvPr/>
        </p:nvSpPr>
        <p:spPr>
          <a:xfrm>
            <a:off x="7146643" y="4758057"/>
            <a:ext cx="4500795" cy="1200329"/>
          </a:xfrm>
          <a:prstGeom prst="rect">
            <a:avLst/>
          </a:prstGeom>
          <a:noFill/>
        </p:spPr>
        <p:txBody>
          <a:bodyPr wrap="square">
            <a:spAutoFit/>
          </a:bodyPr>
          <a:lstStyle/>
          <a:p>
            <a:pPr algn="ctr" defTabSz="457223">
              <a:lnSpc>
                <a:spcPct val="150000"/>
              </a:lnSpc>
              <a:defRPr/>
            </a:pPr>
            <a:endParaRPr lang="en-US" sz="2400"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sz="2400" b="1" dirty="0" smtClean="0">
                <a:solidFill>
                  <a:prstClr val="black"/>
                </a:solidFill>
                <a:latin typeface="Arial" panose="020B0604020202020204" pitchFamily="34" charset="0"/>
                <a:cs typeface="Arial" panose="020B0604020202020204" pitchFamily="34" charset="0"/>
              </a:rPr>
              <a:t>Module </a:t>
            </a:r>
            <a:r>
              <a:rPr lang="en-US" sz="2400" b="1" dirty="0">
                <a:solidFill>
                  <a:prstClr val="black"/>
                </a:solidFill>
                <a:latin typeface="Arial" panose="020B0604020202020204" pitchFamily="34" charset="0"/>
                <a:cs typeface="Arial" panose="020B0604020202020204" pitchFamily="34" charset="0"/>
              </a:rPr>
              <a:t>Code: </a:t>
            </a:r>
            <a:r>
              <a:rPr lang="en-US" sz="2400" b="1" dirty="0" smtClean="0">
                <a:solidFill>
                  <a:prstClr val="black"/>
                </a:solidFill>
                <a:latin typeface="Arial" panose="020B0604020202020204" pitchFamily="34" charset="0"/>
                <a:cs typeface="Arial" panose="020B0604020202020204" pitchFamily="34" charset="0"/>
              </a:rPr>
              <a:t>LCHS7003 </a:t>
            </a:r>
            <a:endParaRPr lang="en-US" sz="2400" b="1" dirty="0">
              <a:solidFill>
                <a:prstClr val="black"/>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55A57ED-E1D4-3DD5-8158-68A453AFA8D5}"/>
              </a:ext>
            </a:extLst>
          </p:cNvPr>
          <p:cNvSpPr txBox="1"/>
          <p:nvPr/>
        </p:nvSpPr>
        <p:spPr>
          <a:xfrm>
            <a:off x="7393951" y="5522100"/>
            <a:ext cx="4218318" cy="1200329"/>
          </a:xfrm>
          <a:prstGeom prst="rect">
            <a:avLst/>
          </a:prstGeom>
          <a:noFill/>
        </p:spPr>
        <p:txBody>
          <a:bodyPr wrap="square">
            <a:spAutoFit/>
          </a:bodyPr>
          <a:lstStyle/>
          <a:p>
            <a:pPr lvl="0">
              <a:lnSpc>
                <a:spcPct val="150000"/>
              </a:lnSpc>
              <a:defRPr/>
            </a:pPr>
            <a:endParaRPr lang="en-US" sz="2400" b="1" dirty="0" smtClean="0">
              <a:solidFill>
                <a:prstClr val="black"/>
              </a:solidFill>
              <a:latin typeface="Arial" panose="020B0604020202020204" pitchFamily="34" charset="0"/>
              <a:cs typeface="Arial" panose="020B0604020202020204" pitchFamily="34" charset="0"/>
            </a:endParaRPr>
          </a:p>
          <a:p>
            <a:pPr lvl="0">
              <a:lnSpc>
                <a:spcPct val="150000"/>
              </a:lnSpc>
              <a:defRPr/>
            </a:pPr>
            <a:r>
              <a:rPr lang="en-US" sz="2400" b="1" dirty="0" smtClean="0">
                <a:solidFill>
                  <a:prstClr val="black"/>
                </a:solidFill>
                <a:latin typeface="Arial" panose="020B0604020202020204" pitchFamily="34" charset="0"/>
                <a:cs typeface="Arial" panose="020B0604020202020204" pitchFamily="34" charset="0"/>
              </a:rPr>
              <a:t>Lecturer</a:t>
            </a:r>
            <a:r>
              <a:rPr lang="en-US" sz="2400" b="1" dirty="0">
                <a:solidFill>
                  <a:prstClr val="black"/>
                </a:solidFill>
                <a:latin typeface="Arial" panose="020B0604020202020204" pitchFamily="34" charset="0"/>
                <a:cs typeface="Arial" panose="020B0604020202020204" pitchFamily="34" charset="0"/>
              </a:rPr>
              <a:t>: </a:t>
            </a:r>
            <a:r>
              <a:rPr lang="en-US" sz="2400" dirty="0"/>
              <a:t>Muhammed Khan</a:t>
            </a:r>
            <a:endParaRPr lang="en-US" sz="2400" b="1" dirty="0">
              <a:solidFill>
                <a:prstClr val="black"/>
              </a:solidFill>
              <a:latin typeface="Arial" panose="020B0604020202020204" pitchFamily="34" charset="0"/>
              <a:cs typeface="Arial" panose="020B0604020202020204" pitchFamily="34" charset="0"/>
            </a:endParaRPr>
          </a:p>
        </p:txBody>
      </p:sp>
      <p:graphicFrame>
        <p:nvGraphicFramePr>
          <p:cNvPr id="13" name="Table 12">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3033722833"/>
              </p:ext>
            </p:extLst>
          </p:nvPr>
        </p:nvGraphicFramePr>
        <p:xfrm>
          <a:off x="4659630" y="7581900"/>
          <a:ext cx="9474822" cy="1233987"/>
        </p:xfrm>
        <a:graphic>
          <a:graphicData uri="http://schemas.openxmlformats.org/drawingml/2006/table">
            <a:tbl>
              <a:tblPr firstRow="1" bandRow="1">
                <a:tableStyleId>{00A15C55-8517-42AA-B614-E9B94910E393}</a:tableStyleId>
              </a:tblPr>
              <a:tblGrid>
                <a:gridCol w="4737411">
                  <a:extLst>
                    <a:ext uri="{9D8B030D-6E8A-4147-A177-3AD203B41FA5}">
                      <a16:colId xmlns:a16="http://schemas.microsoft.com/office/drawing/2014/main" val="319627994"/>
                    </a:ext>
                  </a:extLst>
                </a:gridCol>
                <a:gridCol w="4737411">
                  <a:extLst>
                    <a:ext uri="{9D8B030D-6E8A-4147-A177-3AD203B41FA5}">
                      <a16:colId xmlns:a16="http://schemas.microsoft.com/office/drawing/2014/main" val="1916085107"/>
                    </a:ext>
                  </a:extLst>
                </a:gridCol>
              </a:tblGrid>
              <a:tr h="497967">
                <a:tc>
                  <a:txBody>
                    <a:bodyPr/>
                    <a:lstStyle/>
                    <a:p>
                      <a:pPr algn="ctr"/>
                      <a:r>
                        <a:rPr lang="en-GB" sz="2400" dirty="0">
                          <a:latin typeface="Arial" panose="020B0604020202020204" pitchFamily="34" charset="0"/>
                          <a:cs typeface="Arial" panose="020B0604020202020204" pitchFamily="34" charset="0"/>
                        </a:rPr>
                        <a:t>Name</a:t>
                      </a:r>
                      <a:endParaRPr lang="en-US" sz="2400" dirty="0">
                        <a:latin typeface="Arial" panose="020B0604020202020204" pitchFamily="34" charset="0"/>
                        <a:cs typeface="Arial" panose="020B0604020202020204" pitchFamily="34" charset="0"/>
                      </a:endParaRPr>
                    </a:p>
                  </a:txBody>
                  <a:tcPr/>
                </a:tc>
                <a:tc>
                  <a:txBody>
                    <a:bodyPr/>
                    <a:lstStyle/>
                    <a:p>
                      <a:pPr algn="ctr"/>
                      <a:r>
                        <a:rPr lang="en-GB" sz="2400" dirty="0">
                          <a:latin typeface="Arial" panose="020B0604020202020204" pitchFamily="34" charset="0"/>
                          <a:cs typeface="Arial" panose="020B0604020202020204" pitchFamily="34" charset="0"/>
                        </a:rPr>
                        <a:t>I.D.</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04085249"/>
                  </a:ext>
                </a:extLst>
              </a:tr>
              <a:tr h="736020">
                <a:tc>
                  <a:txBody>
                    <a:bodyPr/>
                    <a:lstStyle/>
                    <a:p>
                      <a:pPr algn="ctr"/>
                      <a:r>
                        <a:rPr lang="en-US" sz="2400" b="1" dirty="0" smtClean="0">
                          <a:latin typeface="Arial" panose="020B0604020202020204" pitchFamily="34" charset="0"/>
                          <a:cs typeface="Arial" panose="020B0604020202020204" pitchFamily="34" charset="0"/>
                        </a:rPr>
                        <a:t>Ms.</a:t>
                      </a:r>
                      <a:r>
                        <a:rPr lang="en-US" sz="2400" b="1" baseline="0" dirty="0" smtClean="0">
                          <a:latin typeface="Arial" panose="020B0604020202020204" pitchFamily="34" charset="0"/>
                          <a:cs typeface="Arial" panose="020B0604020202020204" pitchFamily="34" charset="0"/>
                        </a:rPr>
                        <a:t> Pragati </a:t>
                      </a:r>
                      <a:r>
                        <a:rPr lang="en-US" sz="2400" b="1" baseline="0" dirty="0" err="1" smtClean="0">
                          <a:latin typeface="Arial" panose="020B0604020202020204" pitchFamily="34" charset="0"/>
                          <a:cs typeface="Arial" panose="020B0604020202020204" pitchFamily="34" charset="0"/>
                        </a:rPr>
                        <a:t>Vinodbhai</a:t>
                      </a:r>
                      <a:r>
                        <a:rPr lang="en-US" sz="2400" b="1" baseline="0" dirty="0" smtClean="0">
                          <a:latin typeface="Arial" panose="020B0604020202020204" pitchFamily="34" charset="0"/>
                          <a:cs typeface="Arial" panose="020B0604020202020204" pitchFamily="34" charset="0"/>
                        </a:rPr>
                        <a:t> Patel</a:t>
                      </a:r>
                      <a:endParaRPr lang="en-US" sz="2400" b="1" dirty="0">
                        <a:latin typeface="Arial" panose="020B0604020202020204" pitchFamily="34" charset="0"/>
                        <a:cs typeface="Arial" panose="020B0604020202020204" pitchFamily="34" charset="0"/>
                      </a:endParaRPr>
                    </a:p>
                  </a:txBody>
                  <a:tcPr/>
                </a:tc>
                <a:tc>
                  <a:txBody>
                    <a:bodyPr/>
                    <a:lstStyle/>
                    <a:p>
                      <a:pPr algn="ctr"/>
                      <a:r>
                        <a:rPr lang="en-US" sz="2400" dirty="0" smtClean="0">
                          <a:latin typeface="Arial" panose="020B0604020202020204" pitchFamily="34" charset="0"/>
                          <a:cs typeface="Arial" panose="020B0604020202020204" pitchFamily="34" charset="0"/>
                        </a:rPr>
                        <a:t>2522440</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1888873"/>
                  </a:ext>
                </a:extLst>
              </a:tr>
            </a:tbl>
          </a:graphicData>
        </a:graphic>
      </p:graphicFrame>
      <p:sp>
        <p:nvSpPr>
          <p:cNvPr id="14" name="TextBox 13">
            <a:extLst>
              <a:ext uri="{FF2B5EF4-FFF2-40B4-BE49-F238E27FC236}">
                <a16:creationId xmlns:a16="http://schemas.microsoft.com/office/drawing/2014/main" id="{03AF5E0D-3ECA-EF50-ACE9-0A0C363DFC10}"/>
              </a:ext>
            </a:extLst>
          </p:cNvPr>
          <p:cNvSpPr txBox="1"/>
          <p:nvPr/>
        </p:nvSpPr>
        <p:spPr>
          <a:xfrm>
            <a:off x="4882516" y="3896256"/>
            <a:ext cx="9601200" cy="1200329"/>
          </a:xfrm>
          <a:prstGeom prst="rect">
            <a:avLst/>
          </a:prstGeom>
          <a:noFill/>
        </p:spPr>
        <p:txBody>
          <a:bodyPr wrap="square">
            <a:spAutoFit/>
          </a:bodyPr>
          <a:lstStyle/>
          <a:p>
            <a:pPr algn="ctr" defTabSz="457223">
              <a:lnSpc>
                <a:spcPct val="150000"/>
              </a:lnSpc>
              <a:defRPr/>
            </a:pPr>
            <a:endParaRPr lang="en-US" sz="2400" b="1" dirty="0" smtClean="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sz="2400" b="1" dirty="0" smtClean="0">
                <a:solidFill>
                  <a:prstClr val="black"/>
                </a:solidFill>
                <a:latin typeface="Arial" panose="020B0604020202020204" pitchFamily="34" charset="0"/>
                <a:cs typeface="Arial" panose="020B0604020202020204" pitchFamily="34" charset="0"/>
              </a:rPr>
              <a:t>Module: </a:t>
            </a:r>
            <a:r>
              <a:rPr lang="en-US" sz="2400" dirty="0" smtClean="0">
                <a:solidFill>
                  <a:prstClr val="black"/>
                </a:solidFill>
                <a:latin typeface="Arial" panose="020B0604020202020204" pitchFamily="34" charset="0"/>
                <a:cs typeface="Arial" panose="020B0604020202020204" pitchFamily="34" charset="0"/>
              </a:rPr>
              <a:t>Community care and management of longer-term conditions</a:t>
            </a:r>
            <a:endParaRPr lang="en-US" sz="2400" dirty="0">
              <a:solidFill>
                <a:prstClr val="black"/>
              </a:solidFill>
              <a:latin typeface="Arial" panose="020B0604020202020204" pitchFamily="34" charset="0"/>
              <a:cs typeface="Arial" panose="020B0604020202020204" pitchFamily="34" charset="0"/>
            </a:endParaRPr>
          </a:p>
        </p:txBody>
      </p:sp>
      <p:sp>
        <p:nvSpPr>
          <p:cNvPr id="2" name="TextBox 1"/>
          <p:cNvSpPr txBox="1"/>
          <p:nvPr/>
        </p:nvSpPr>
        <p:spPr>
          <a:xfrm>
            <a:off x="4659631" y="6709178"/>
            <a:ext cx="10046970" cy="646331"/>
          </a:xfrm>
          <a:prstGeom prst="rect">
            <a:avLst/>
          </a:prstGeom>
          <a:noFill/>
        </p:spPr>
        <p:txBody>
          <a:bodyPr wrap="square" rtlCol="0">
            <a:spAutoFit/>
          </a:bodyPr>
          <a:lstStyle/>
          <a:p>
            <a:pPr algn="just">
              <a:lnSpc>
                <a:spcPct val="150000"/>
              </a:lnSpc>
            </a:pPr>
            <a:r>
              <a:rPr lang="en-IN" sz="2400" b="1" dirty="0" smtClean="0">
                <a:latin typeface="Arial" panose="020B0604020202020204" pitchFamily="34" charset="0"/>
                <a:cs typeface="Arial" panose="020B0604020202020204" pitchFamily="34" charset="0"/>
              </a:rPr>
              <a:t>Target Group</a:t>
            </a:r>
            <a:r>
              <a:rPr lang="en-IN" sz="2400" dirty="0" smtClean="0">
                <a:latin typeface="Arial" panose="020B0604020202020204" pitchFamily="34" charset="0"/>
                <a:cs typeface="Arial" panose="020B0604020202020204" pitchFamily="34" charset="0"/>
              </a:rPr>
              <a:t>: </a:t>
            </a:r>
            <a:r>
              <a:rPr lang="en-US" sz="2400" dirty="0" smtClean="0"/>
              <a:t>Adults with Mild to Moderate Anxiety in Primary Care</a:t>
            </a:r>
            <a:endParaRPr lang="en-IN" sz="2400" dirty="0">
              <a:latin typeface="Arial" panose="020B0604020202020204" pitchFamily="34" charset="0"/>
              <a:cs typeface="Arial" panose="020B0604020202020204" pitchFamily="34" charset="0"/>
            </a:endParaRPr>
          </a:p>
        </p:txBody>
      </p:sp>
      <p:sp>
        <p:nvSpPr>
          <p:cNvPr id="3" name="TextBox 2"/>
          <p:cNvSpPr txBox="1"/>
          <p:nvPr/>
        </p:nvSpPr>
        <p:spPr>
          <a:xfrm>
            <a:off x="6248400" y="9183570"/>
            <a:ext cx="5943600" cy="646331"/>
          </a:xfrm>
          <a:prstGeom prst="rect">
            <a:avLst/>
          </a:prstGeom>
          <a:noFill/>
        </p:spPr>
        <p:txBody>
          <a:bodyPr wrap="square" rtlCol="0">
            <a:spAutoFit/>
          </a:bodyPr>
          <a:lstStyle/>
          <a:p>
            <a:pPr algn="ctr">
              <a:lnSpc>
                <a:spcPct val="150000"/>
              </a:lnSpc>
            </a:pPr>
            <a:r>
              <a:rPr lang="en-IN" sz="2400" b="1" dirty="0" smtClean="0"/>
              <a:t>Date of submission</a:t>
            </a:r>
            <a:r>
              <a:rPr lang="en-IN" sz="2400" dirty="0" smtClean="0"/>
              <a:t>: 16 April 2026</a:t>
            </a:r>
            <a:endParaRPr lang="en-IN" sz="2400" dirty="0"/>
          </a:p>
        </p:txBody>
      </p:sp>
    </p:spTree>
    <p:extLst>
      <p:ext uri="{BB962C8B-B14F-4D97-AF65-F5344CB8AC3E}">
        <p14:creationId xmlns:p14="http://schemas.microsoft.com/office/powerpoint/2010/main" val="10714505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Ribbon 4"/>
          <p:cNvSpPr/>
          <p:nvPr/>
        </p:nvSpPr>
        <p:spPr>
          <a:xfrm>
            <a:off x="533400" y="3162300"/>
            <a:ext cx="6934200" cy="3124200"/>
          </a:xfrm>
          <a:prstGeom prst="ribbon">
            <a:avLst/>
          </a:prstGeom>
          <a:solidFill>
            <a:schemeClr val="accent2"/>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600" dirty="0" smtClean="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ANXIETY DISORDER</a:t>
            </a:r>
            <a:endParaRPr lang="en-IN" sz="3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026" name="Picture 2" descr="https://previews.123rf.com/images/elenakalinicheva/elenakalinicheva2302/elenakalinicheva230200005/198262969-mental-disorder-concept-depression-woman-stress-despair-anxiety-disorder-fatigue-vect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600" y="-1181100"/>
            <a:ext cx="12382500" cy="1238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6716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86600" y="342900"/>
            <a:ext cx="9525000" cy="9787295"/>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IN" sz="3200" b="1" dirty="0" smtClean="0">
                <a:latin typeface="Arial" panose="020B0604020202020204" pitchFamily="34" charset="0"/>
                <a:cs typeface="Arial" panose="020B0604020202020204" pitchFamily="34" charset="0"/>
              </a:rPr>
              <a:t>DEFINITION</a:t>
            </a:r>
          </a:p>
          <a:p>
            <a:pPr marL="342900" indent="-342900" algn="just">
              <a:lnSpc>
                <a:spcPct val="150000"/>
              </a:lnSpc>
              <a:buFont typeface="Arial" panose="020B0604020202020204" pitchFamily="34" charset="0"/>
              <a:buChar char="•"/>
            </a:pPr>
            <a:r>
              <a:rPr lang="en-US" sz="2800" dirty="0" smtClean="0">
                <a:latin typeface="Arial" panose="020B0604020202020204" pitchFamily="34" charset="0"/>
                <a:cs typeface="Arial" panose="020B0604020202020204" pitchFamily="34" charset="0"/>
              </a:rPr>
              <a:t>According to International classification of disease 11 [ICD-11], define </a:t>
            </a:r>
            <a:r>
              <a:rPr lang="en-US" sz="2800" b="1" dirty="0" smtClean="0">
                <a:latin typeface="Arial" panose="020B0604020202020204" pitchFamily="34" charset="0"/>
                <a:cs typeface="Arial" panose="020B0604020202020204" pitchFamily="34" charset="0"/>
              </a:rPr>
              <a:t>anxiety disorders </a:t>
            </a:r>
            <a:r>
              <a:rPr lang="en-US" sz="2800" dirty="0" smtClean="0">
                <a:latin typeface="Arial" panose="020B0604020202020204" pitchFamily="34" charset="0"/>
                <a:cs typeface="Arial" panose="020B0604020202020204" pitchFamily="34" charset="0"/>
              </a:rPr>
              <a:t>as a group of mental health conditions </a:t>
            </a:r>
            <a:r>
              <a:rPr lang="en-US" sz="2800" dirty="0" err="1" smtClean="0">
                <a:latin typeface="Arial" panose="020B0604020202020204" pitchFamily="34" charset="0"/>
                <a:cs typeface="Arial" panose="020B0604020202020204" pitchFamily="34" charset="0"/>
              </a:rPr>
              <a:t>characterised</a:t>
            </a:r>
            <a:r>
              <a:rPr lang="en-US" sz="2800" dirty="0" smtClean="0">
                <a:latin typeface="Arial" panose="020B0604020202020204" pitchFamily="34" charset="0"/>
                <a:cs typeface="Arial" panose="020B0604020202020204" pitchFamily="34" charset="0"/>
              </a:rPr>
              <a:t> by </a:t>
            </a:r>
            <a:r>
              <a:rPr lang="en-US" sz="2800" b="1" dirty="0" smtClean="0">
                <a:latin typeface="Arial" panose="020B0604020202020204" pitchFamily="34" charset="0"/>
                <a:cs typeface="Arial" panose="020B0604020202020204" pitchFamily="34" charset="0"/>
              </a:rPr>
              <a:t>excessive</a:t>
            </a:r>
            <a:r>
              <a:rPr lang="en-US" sz="2800" dirty="0" smtClean="0">
                <a:latin typeface="Arial" panose="020B0604020202020204" pitchFamily="34" charset="0"/>
                <a:cs typeface="Arial" panose="020B0604020202020204" pitchFamily="34" charset="0"/>
              </a:rPr>
              <a:t> and </a:t>
            </a:r>
            <a:r>
              <a:rPr lang="en-US" sz="2800" b="1" dirty="0" smtClean="0">
                <a:latin typeface="Arial" panose="020B0604020202020204" pitchFamily="34" charset="0"/>
                <a:cs typeface="Arial" panose="020B0604020202020204" pitchFamily="34" charset="0"/>
              </a:rPr>
              <a:t>persistent fear or anxiety</a:t>
            </a:r>
            <a:r>
              <a:rPr lang="en-US" sz="2800" dirty="0" smtClean="0">
                <a:latin typeface="Arial" panose="020B0604020202020204" pitchFamily="34" charset="0"/>
                <a:cs typeface="Arial" panose="020B0604020202020204" pitchFamily="34" charset="0"/>
              </a:rPr>
              <a:t>, along with </a:t>
            </a:r>
            <a:r>
              <a:rPr lang="en-US" sz="2800" b="1" dirty="0" smtClean="0">
                <a:latin typeface="Arial" panose="020B0604020202020204" pitchFamily="34" charset="0"/>
                <a:cs typeface="Arial" panose="020B0604020202020204" pitchFamily="34" charset="0"/>
              </a:rPr>
              <a:t>changes in behavior</a:t>
            </a:r>
            <a:r>
              <a:rPr lang="en-US" sz="2800" dirty="0" smtClean="0">
                <a:latin typeface="Arial" panose="020B0604020202020204" pitchFamily="34" charset="0"/>
                <a:cs typeface="Arial" panose="020B0604020202020204" pitchFamily="34" charset="0"/>
              </a:rPr>
              <a:t>. These symptoms must last for a long time and lead to significant </a:t>
            </a:r>
            <a:r>
              <a:rPr lang="en-US" sz="2800" b="1" dirty="0" smtClean="0">
                <a:latin typeface="Arial" panose="020B0604020202020204" pitchFamily="34" charset="0"/>
                <a:cs typeface="Arial" panose="020B0604020202020204" pitchFamily="34" charset="0"/>
              </a:rPr>
              <a:t>problems</a:t>
            </a:r>
            <a:r>
              <a:rPr lang="en-US" sz="2800" dirty="0" smtClean="0">
                <a:latin typeface="Arial" panose="020B0604020202020204" pitchFamily="34" charset="0"/>
                <a:cs typeface="Arial" panose="020B0604020202020204" pitchFamily="34" charset="0"/>
              </a:rPr>
              <a:t> in </a:t>
            </a:r>
            <a:r>
              <a:rPr lang="en-US" sz="2800" b="1" dirty="0" smtClean="0">
                <a:latin typeface="Arial" panose="020B0604020202020204" pitchFamily="34" charset="0"/>
                <a:cs typeface="Arial" panose="020B0604020202020204" pitchFamily="34" charset="0"/>
              </a:rPr>
              <a:t>personal</a:t>
            </a:r>
            <a:r>
              <a:rPr lang="en-US" sz="2800" dirty="0" smtClean="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social, or work life</a:t>
            </a:r>
            <a:r>
              <a:rPr lang="en-US" sz="2800" dirty="0" smtClean="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(WHO, 2019). </a:t>
            </a:r>
          </a:p>
          <a:p>
            <a:pPr marL="342900" indent="-342900" algn="just">
              <a:lnSpc>
                <a:spcPct val="150000"/>
              </a:lnSpc>
              <a:buFont typeface="Arial" panose="020B0604020202020204" pitchFamily="34" charset="0"/>
              <a:buChar char="•"/>
            </a:pPr>
            <a:r>
              <a:rPr lang="en-US" sz="2800" dirty="0" smtClean="0">
                <a:latin typeface="Arial" panose="020B0604020202020204" pitchFamily="34" charset="0"/>
                <a:cs typeface="Arial" panose="020B0604020202020204" pitchFamily="34" charset="0"/>
              </a:rPr>
              <a:t>According to the National Institute For Health And Care Excellence, </a:t>
            </a:r>
            <a:r>
              <a:rPr lang="en-US" sz="2800" b="1" dirty="0" smtClean="0">
                <a:latin typeface="Arial" panose="020B0604020202020204" pitchFamily="34" charset="0"/>
                <a:cs typeface="Arial" panose="020B0604020202020204" pitchFamily="34" charset="0"/>
              </a:rPr>
              <a:t>anxiety disorders </a:t>
            </a:r>
            <a:r>
              <a:rPr lang="en-US" sz="2800" dirty="0" smtClean="0">
                <a:latin typeface="Arial" panose="020B0604020202020204" pitchFamily="34" charset="0"/>
                <a:cs typeface="Arial" panose="020B0604020202020204" pitchFamily="34" charset="0"/>
              </a:rPr>
              <a:t>involve </a:t>
            </a:r>
            <a:r>
              <a:rPr lang="en-US" sz="2800" b="1" dirty="0" smtClean="0">
                <a:latin typeface="Arial" panose="020B0604020202020204" pitchFamily="34" charset="0"/>
                <a:cs typeface="Arial" panose="020B0604020202020204" pitchFamily="34" charset="0"/>
              </a:rPr>
              <a:t>excessive </a:t>
            </a:r>
            <a:r>
              <a:rPr lang="en-US" sz="2800" dirty="0" smtClean="0">
                <a:latin typeface="Arial" panose="020B0604020202020204" pitchFamily="34" charset="0"/>
                <a:cs typeface="Arial" panose="020B0604020202020204" pitchFamily="34" charset="0"/>
              </a:rPr>
              <a:t>and </a:t>
            </a:r>
            <a:r>
              <a:rPr lang="en-US" sz="2800" b="1" dirty="0" smtClean="0">
                <a:latin typeface="Arial" panose="020B0604020202020204" pitchFamily="34" charset="0"/>
                <a:cs typeface="Arial" panose="020B0604020202020204" pitchFamily="34" charset="0"/>
              </a:rPr>
              <a:t>ongoing feelings of anxiety, worry, or fear </a:t>
            </a:r>
            <a:r>
              <a:rPr lang="en-US" sz="2800" dirty="0" smtClean="0">
                <a:latin typeface="Arial" panose="020B0604020202020204" pitchFamily="34" charset="0"/>
                <a:cs typeface="Arial" panose="020B0604020202020204" pitchFamily="34" charset="0"/>
              </a:rPr>
              <a:t>that are not in line with the situation. These feelings greatly affect a </a:t>
            </a:r>
            <a:r>
              <a:rPr lang="en-US" sz="2800" b="1" dirty="0" smtClean="0">
                <a:latin typeface="Arial" panose="020B0604020202020204" pitchFamily="34" charset="0"/>
                <a:cs typeface="Arial" panose="020B0604020202020204" pitchFamily="34" charset="0"/>
              </a:rPr>
              <a:t>person's daily activities </a:t>
            </a:r>
            <a:r>
              <a:rPr lang="en-US" sz="2800" dirty="0" smtClean="0">
                <a:latin typeface="Arial" panose="020B0604020202020204" pitchFamily="34" charset="0"/>
                <a:cs typeface="Arial" panose="020B0604020202020204" pitchFamily="34" charset="0"/>
              </a:rPr>
              <a:t>and overall </a:t>
            </a:r>
            <a:r>
              <a:rPr lang="en-US" sz="2800" b="1" dirty="0" smtClean="0">
                <a:latin typeface="Arial" panose="020B0604020202020204" pitchFamily="34" charset="0"/>
                <a:cs typeface="Arial" panose="020B0604020202020204" pitchFamily="34" charset="0"/>
              </a:rPr>
              <a:t>quality of life (NICE, 2020).</a:t>
            </a:r>
          </a:p>
          <a:p>
            <a:pPr algn="just">
              <a:lnSpc>
                <a:spcPct val="150000"/>
              </a:lnSpc>
            </a:pPr>
            <a:endParaRPr 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7280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617409193"/>
              </p:ext>
            </p:extLst>
          </p:nvPr>
        </p:nvGraphicFramePr>
        <p:xfrm>
          <a:off x="6688015" y="952500"/>
          <a:ext cx="11582400" cy="868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6934200" y="139125"/>
            <a:ext cx="3657600" cy="584775"/>
          </a:xfrm>
          <a:prstGeom prst="rect">
            <a:avLst/>
          </a:prstGeom>
          <a:noFill/>
        </p:spPr>
        <p:txBody>
          <a:bodyPr wrap="square" rtlCol="0">
            <a:spAutoFit/>
          </a:bodyPr>
          <a:lstStyle/>
          <a:p>
            <a:pPr marL="457200" indent="-457200">
              <a:buFont typeface="Wingdings" panose="05000000000000000000" pitchFamily="2" charset="2"/>
              <a:buChar char="v"/>
            </a:pPr>
            <a:r>
              <a:rPr lang="en-IN" sz="3200" b="1" dirty="0" smtClean="0">
                <a:latin typeface="Arial" panose="020B0604020202020204" pitchFamily="34" charset="0"/>
                <a:cs typeface="Arial" panose="020B0604020202020204" pitchFamily="34" charset="0"/>
              </a:rPr>
              <a:t>SYMPTOMS </a:t>
            </a:r>
            <a:endParaRPr lang="en-IN" sz="3200" b="1"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876797391"/>
              </p:ext>
            </p:extLst>
          </p:nvPr>
        </p:nvGraphicFramePr>
        <p:xfrm>
          <a:off x="990600" y="1181100"/>
          <a:ext cx="16840200" cy="693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2362200" y="876300"/>
            <a:ext cx="5181600" cy="584775"/>
          </a:xfrm>
          <a:prstGeom prst="rect">
            <a:avLst/>
          </a:prstGeom>
          <a:noFill/>
        </p:spPr>
        <p:txBody>
          <a:bodyPr wrap="square" rtlCol="0">
            <a:spAutoFit/>
          </a:bodyPr>
          <a:lstStyle/>
          <a:p>
            <a:pPr marL="457200" indent="-457200">
              <a:buFont typeface="Wingdings" panose="05000000000000000000" pitchFamily="2" charset="2"/>
              <a:buChar char="v"/>
            </a:pPr>
            <a:r>
              <a:rPr lang="en-IN" sz="3200" b="1" dirty="0" smtClean="0">
                <a:latin typeface="Arial" panose="020B0604020202020204" pitchFamily="34" charset="0"/>
                <a:cs typeface="Arial" panose="020B0604020202020204" pitchFamily="34" charset="0"/>
              </a:rPr>
              <a:t>ETIOLOGY/CAUSES</a:t>
            </a:r>
            <a:endParaRPr lang="en-IN" sz="3200" b="1" dirty="0">
              <a:latin typeface="Arial" panose="020B0604020202020204" pitchFamily="34" charset="0"/>
              <a:cs typeface="Arial" panose="020B0604020202020204" pitchFamily="34" charset="0"/>
            </a:endParaRPr>
          </a:p>
        </p:txBody>
      </p:sp>
      <p:pic>
        <p:nvPicPr>
          <p:cNvPr id="7" name="object 9"/>
          <p:cNvPicPr/>
          <p:nvPr/>
        </p:nvPicPr>
        <p:blipFill>
          <a:blip r:embed="rId7" cstate="print"/>
          <a:stretch>
            <a:fillRect/>
          </a:stretch>
        </p:blipFill>
        <p:spPr>
          <a:xfrm>
            <a:off x="5943600" y="6667500"/>
            <a:ext cx="6248400" cy="3689838"/>
          </a:xfrm>
          <a:prstGeom prst="rect">
            <a:avLst/>
          </a:prstGeom>
        </p:spPr>
      </p:pic>
    </p:spTree>
    <p:extLst>
      <p:ext uri="{BB962C8B-B14F-4D97-AF65-F5344CB8AC3E}">
        <p14:creationId xmlns:p14="http://schemas.microsoft.com/office/powerpoint/2010/main" val="6320695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914400" y="876300"/>
            <a:ext cx="16002000" cy="9182001"/>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400" b="1" dirty="0" smtClean="0">
                <a:latin typeface="Arial" panose="020B0604020202020204" pitchFamily="34" charset="0"/>
                <a:cs typeface="Arial" panose="020B0604020202020204" pitchFamily="34" charset="0"/>
              </a:rPr>
              <a:t>Genetic factors</a:t>
            </a:r>
            <a:r>
              <a:rPr lang="en-US" sz="2400" dirty="0" smtClean="0">
                <a:latin typeface="Arial" panose="020B0604020202020204" pitchFamily="34" charset="0"/>
                <a:cs typeface="Arial" panose="020B0604020202020204" pitchFamily="34" charset="0"/>
              </a:rPr>
              <a:t> play a significant role, as individuals with a family history of anxiety are more likely to develop the condition, suggesting a hereditary vulnerability. However, genetics alone do not determine the disorder, but rather increase susceptibility (Stein &amp; </a:t>
            </a:r>
            <a:r>
              <a:rPr lang="en-US" sz="2400" dirty="0" err="1" smtClean="0">
                <a:latin typeface="Arial" panose="020B0604020202020204" pitchFamily="34" charset="0"/>
                <a:cs typeface="Arial" panose="020B0604020202020204" pitchFamily="34" charset="0"/>
              </a:rPr>
              <a:t>Sareen</a:t>
            </a:r>
            <a:r>
              <a:rPr lang="en-US" sz="2400" dirty="0" smtClean="0">
                <a:latin typeface="Arial" panose="020B0604020202020204" pitchFamily="34" charset="0"/>
                <a:cs typeface="Arial" panose="020B0604020202020204" pitchFamily="34" charset="0"/>
              </a:rPr>
              <a:t>, 2015).</a:t>
            </a:r>
          </a:p>
          <a:p>
            <a:pPr marL="342900" indent="-342900" algn="just">
              <a:lnSpc>
                <a:spcPct val="150000"/>
              </a:lnSpc>
              <a:buFont typeface="Wingdings" panose="05000000000000000000" pitchFamily="2" charset="2"/>
              <a:buChar char="Ø"/>
            </a:pPr>
            <a:r>
              <a:rPr lang="en-US" sz="2400" b="1" dirty="0" smtClean="0">
                <a:latin typeface="Arial" panose="020B0604020202020204" pitchFamily="34" charset="0"/>
                <a:cs typeface="Arial" panose="020B0604020202020204" pitchFamily="34" charset="0"/>
              </a:rPr>
              <a:t>Neurobiological factors</a:t>
            </a:r>
            <a:r>
              <a:rPr lang="en-US" sz="2400" dirty="0" smtClean="0">
                <a:latin typeface="Arial" panose="020B0604020202020204" pitchFamily="34" charset="0"/>
                <a:cs typeface="Arial" panose="020B0604020202020204" pitchFamily="34" charset="0"/>
              </a:rPr>
              <a:t> involve imbalances in brain chemicals, particularly serotonin and gamma-aminobutyric acid (GABA), which regulate mood and fear responses. </a:t>
            </a:r>
            <a:r>
              <a:rPr lang="en-US" sz="2400" dirty="0" err="1" smtClean="0">
                <a:latin typeface="Arial" panose="020B0604020202020204" pitchFamily="34" charset="0"/>
                <a:cs typeface="Arial" panose="020B0604020202020204" pitchFamily="34" charset="0"/>
              </a:rPr>
              <a:t>Overactivity</a:t>
            </a:r>
            <a:r>
              <a:rPr lang="en-US" sz="2400" dirty="0" smtClean="0">
                <a:latin typeface="Arial" panose="020B0604020202020204" pitchFamily="34" charset="0"/>
                <a:cs typeface="Arial" panose="020B0604020202020204" pitchFamily="34" charset="0"/>
              </a:rPr>
              <a:t> in brain regions such as the amygdala can lead to heightened fear and anxiety reactions (</a:t>
            </a:r>
            <a:r>
              <a:rPr lang="en-US" sz="2400" dirty="0" err="1" smtClean="0">
                <a:latin typeface="Arial" panose="020B0604020202020204" pitchFamily="34" charset="0"/>
                <a:cs typeface="Arial" panose="020B0604020202020204" pitchFamily="34" charset="0"/>
              </a:rPr>
              <a:t>Bandelow</a:t>
            </a:r>
            <a:r>
              <a:rPr lang="en-US" sz="2400" dirty="0" smtClean="0">
                <a:latin typeface="Arial" panose="020B0604020202020204" pitchFamily="34" charset="0"/>
                <a:cs typeface="Arial" panose="020B0604020202020204" pitchFamily="34" charset="0"/>
              </a:rPr>
              <a:t> et al., 2017).</a:t>
            </a:r>
          </a:p>
          <a:p>
            <a:pPr marL="342900" indent="-342900" algn="just">
              <a:lnSpc>
                <a:spcPct val="150000"/>
              </a:lnSpc>
              <a:buFont typeface="Wingdings" panose="05000000000000000000" pitchFamily="2" charset="2"/>
              <a:buChar char="Ø"/>
            </a:pPr>
            <a:r>
              <a:rPr lang="en-US" sz="2400" b="1" dirty="0" smtClean="0">
                <a:latin typeface="Arial" panose="020B0604020202020204" pitchFamily="34" charset="0"/>
                <a:cs typeface="Arial" panose="020B0604020202020204" pitchFamily="34" charset="0"/>
              </a:rPr>
              <a:t>Environmental factors</a:t>
            </a:r>
            <a:r>
              <a:rPr lang="en-US" sz="2400" dirty="0" smtClean="0">
                <a:latin typeface="Arial" panose="020B0604020202020204" pitchFamily="34" charset="0"/>
                <a:cs typeface="Arial" panose="020B0604020202020204" pitchFamily="34" charset="0"/>
              </a:rPr>
              <a:t>, including stressful life events such as trauma, abuse, loss, or chronic stress, can trigger or worsen anxiety disorders. Early life experiences, especially adverse childhood events, are strongly linked to the development of long-term anxiety (WHO, 2022).</a:t>
            </a:r>
          </a:p>
          <a:p>
            <a:pPr marL="342900" indent="-342900" algn="just">
              <a:lnSpc>
                <a:spcPct val="150000"/>
              </a:lnSpc>
              <a:buFont typeface="Wingdings" panose="05000000000000000000" pitchFamily="2" charset="2"/>
              <a:buChar char="Ø"/>
            </a:pPr>
            <a:r>
              <a:rPr lang="en-US" sz="2400" b="1" dirty="0" smtClean="0">
                <a:latin typeface="Arial" panose="020B0604020202020204" pitchFamily="34" charset="0"/>
                <a:cs typeface="Arial" panose="020B0604020202020204" pitchFamily="34" charset="0"/>
              </a:rPr>
              <a:t>Psychological factors</a:t>
            </a:r>
            <a:r>
              <a:rPr lang="en-US" sz="2400" dirty="0" smtClean="0">
                <a:latin typeface="Arial" panose="020B0604020202020204" pitchFamily="34" charset="0"/>
                <a:cs typeface="Arial" panose="020B0604020202020204" pitchFamily="34" charset="0"/>
              </a:rPr>
              <a:t>, particularly those explained by cognitive theory, suggest that individuals develop maladaptive thought patterns. According to Clark and Beck (2010), people with anxiety tend to overestimate threats and underestimate their ability to cope, which maintains and reinforces anxiety over time.</a:t>
            </a:r>
          </a:p>
          <a:p>
            <a:pPr marL="342900" indent="-342900" algn="just">
              <a:lnSpc>
                <a:spcPct val="150000"/>
              </a:lnSpc>
              <a:buFont typeface="Wingdings" panose="05000000000000000000" pitchFamily="2" charset="2"/>
              <a:buChar char="Ø"/>
            </a:pPr>
            <a:r>
              <a:rPr lang="en-US" sz="2400" dirty="0" smtClean="0">
                <a:latin typeface="Arial" panose="020B0604020202020204" pitchFamily="34" charset="0"/>
                <a:cs typeface="Arial" panose="020B0604020202020204" pitchFamily="34" charset="0"/>
              </a:rPr>
              <a:t>Additionally, </a:t>
            </a:r>
            <a:r>
              <a:rPr lang="en-US" sz="2400" b="1" dirty="0" smtClean="0">
                <a:latin typeface="Arial" panose="020B0604020202020204" pitchFamily="34" charset="0"/>
                <a:cs typeface="Arial" panose="020B0604020202020204" pitchFamily="34" charset="0"/>
              </a:rPr>
              <a:t>learned </a:t>
            </a:r>
            <a:r>
              <a:rPr lang="en-US" sz="2400" b="1" dirty="0" err="1" smtClean="0">
                <a:latin typeface="Arial" panose="020B0604020202020204" pitchFamily="34" charset="0"/>
                <a:cs typeface="Arial" panose="020B0604020202020204" pitchFamily="34" charset="0"/>
              </a:rPr>
              <a:t>behaviours</a:t>
            </a:r>
            <a:r>
              <a:rPr lang="en-US" sz="2400" dirty="0" smtClean="0">
                <a:latin typeface="Arial" panose="020B0604020202020204" pitchFamily="34" charset="0"/>
                <a:cs typeface="Arial" panose="020B0604020202020204" pitchFamily="34" charset="0"/>
              </a:rPr>
              <a:t> such as avoidance can reinforce anxiety. When individuals avoid feared situations, they do not get the opportunity to challenge their fears, which strengthens the anxiety cycle (</a:t>
            </a:r>
            <a:r>
              <a:rPr lang="en-US" sz="2400" dirty="0" err="1" smtClean="0">
                <a:latin typeface="Arial" panose="020B0604020202020204" pitchFamily="34" charset="0"/>
                <a:cs typeface="Arial" panose="020B0604020202020204" pitchFamily="34" charset="0"/>
              </a:rPr>
              <a:t>Craske</a:t>
            </a:r>
            <a:r>
              <a:rPr lang="en-US" sz="2400" dirty="0" smtClean="0">
                <a:latin typeface="Arial" panose="020B0604020202020204" pitchFamily="34" charset="0"/>
                <a:cs typeface="Arial" panose="020B0604020202020204" pitchFamily="34" charset="0"/>
              </a:rPr>
              <a:t> et al., 2017).</a:t>
            </a:r>
          </a:p>
          <a:p>
            <a:pPr>
              <a:lnSpc>
                <a:spcPct val="150000"/>
              </a:lnSpc>
            </a:pPr>
            <a:endParaRPr lang="en-US" dirty="0" smtClean="0"/>
          </a:p>
          <a:p>
            <a:pPr>
              <a:lnSpc>
                <a:spcPct val="150000"/>
              </a:lnSpc>
            </a:pPr>
            <a:endParaRPr lang="en-IN" dirty="0"/>
          </a:p>
        </p:txBody>
      </p:sp>
    </p:spTree>
    <p:extLst>
      <p:ext uri="{BB962C8B-B14F-4D97-AF65-F5344CB8AC3E}">
        <p14:creationId xmlns:p14="http://schemas.microsoft.com/office/powerpoint/2010/main" val="11191721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3551027" cy="10287000"/>
          </a:xfrm>
          <a:prstGeom prst="rect">
            <a:avLst/>
          </a:prstGeom>
        </p:spPr>
      </p:pic>
      <p:sp>
        <p:nvSpPr>
          <p:cNvPr id="3" name="object 3"/>
          <p:cNvSpPr/>
          <p:nvPr/>
        </p:nvSpPr>
        <p:spPr>
          <a:xfrm>
            <a:off x="15882404" y="11"/>
            <a:ext cx="2406015" cy="2216785"/>
          </a:xfrm>
          <a:custGeom>
            <a:avLst/>
            <a:gdLst/>
            <a:ahLst/>
            <a:cxnLst/>
            <a:rect l="l" t="t" r="r" b="b"/>
            <a:pathLst>
              <a:path w="2406015" h="2216785">
                <a:moveTo>
                  <a:pt x="2405596" y="2150897"/>
                </a:moveTo>
                <a:lnTo>
                  <a:pt x="2342337" y="2117725"/>
                </a:lnTo>
                <a:lnTo>
                  <a:pt x="2299716" y="2093683"/>
                </a:lnTo>
                <a:lnTo>
                  <a:pt x="2257272" y="2068601"/>
                </a:lnTo>
                <a:lnTo>
                  <a:pt x="2215070" y="2042579"/>
                </a:lnTo>
                <a:lnTo>
                  <a:pt x="2173097" y="2015744"/>
                </a:lnTo>
                <a:lnTo>
                  <a:pt x="2131415" y="1988197"/>
                </a:lnTo>
                <a:lnTo>
                  <a:pt x="2090026" y="1960054"/>
                </a:lnTo>
                <a:lnTo>
                  <a:pt x="2048979" y="1931428"/>
                </a:lnTo>
                <a:lnTo>
                  <a:pt x="2008276" y="1902434"/>
                </a:lnTo>
                <a:lnTo>
                  <a:pt x="1967966" y="1873173"/>
                </a:lnTo>
                <a:lnTo>
                  <a:pt x="1928063" y="1843773"/>
                </a:lnTo>
                <a:lnTo>
                  <a:pt x="1888591" y="1814322"/>
                </a:lnTo>
                <a:lnTo>
                  <a:pt x="1849577" y="1784959"/>
                </a:lnTo>
                <a:lnTo>
                  <a:pt x="1811058" y="1755787"/>
                </a:lnTo>
                <a:lnTo>
                  <a:pt x="1731606" y="1695411"/>
                </a:lnTo>
                <a:lnTo>
                  <a:pt x="1690776" y="1664512"/>
                </a:lnTo>
                <a:lnTo>
                  <a:pt x="1650619" y="1634375"/>
                </a:lnTo>
                <a:lnTo>
                  <a:pt x="1611172" y="1605165"/>
                </a:lnTo>
                <a:lnTo>
                  <a:pt x="1572475" y="1577022"/>
                </a:lnTo>
                <a:lnTo>
                  <a:pt x="1534591" y="1550111"/>
                </a:lnTo>
                <a:lnTo>
                  <a:pt x="1497558" y="1524596"/>
                </a:lnTo>
                <a:lnTo>
                  <a:pt x="1461414" y="1500606"/>
                </a:lnTo>
                <a:lnTo>
                  <a:pt x="1422400" y="1475689"/>
                </a:lnTo>
                <a:lnTo>
                  <a:pt x="1382661" y="1451076"/>
                </a:lnTo>
                <a:lnTo>
                  <a:pt x="1342021" y="1426667"/>
                </a:lnTo>
                <a:lnTo>
                  <a:pt x="1300251" y="1402346"/>
                </a:lnTo>
                <a:lnTo>
                  <a:pt x="1257185" y="1378013"/>
                </a:lnTo>
                <a:lnTo>
                  <a:pt x="1212596" y="1353540"/>
                </a:lnTo>
                <a:lnTo>
                  <a:pt x="1166304" y="1328813"/>
                </a:lnTo>
                <a:lnTo>
                  <a:pt x="1118095" y="1303743"/>
                </a:lnTo>
                <a:lnTo>
                  <a:pt x="1067777" y="1278191"/>
                </a:lnTo>
                <a:lnTo>
                  <a:pt x="1015149" y="1252067"/>
                </a:lnTo>
                <a:lnTo>
                  <a:pt x="971257" y="1229753"/>
                </a:lnTo>
                <a:lnTo>
                  <a:pt x="927595" y="1206157"/>
                </a:lnTo>
                <a:lnTo>
                  <a:pt x="884161" y="1181417"/>
                </a:lnTo>
                <a:lnTo>
                  <a:pt x="840943" y="1155712"/>
                </a:lnTo>
                <a:lnTo>
                  <a:pt x="797979" y="1129207"/>
                </a:lnTo>
                <a:lnTo>
                  <a:pt x="755256" y="1102080"/>
                </a:lnTo>
                <a:lnTo>
                  <a:pt x="712787" y="1074483"/>
                </a:lnTo>
                <a:lnTo>
                  <a:pt x="670572" y="1046581"/>
                </a:lnTo>
                <a:lnTo>
                  <a:pt x="628624" y="1018540"/>
                </a:lnTo>
                <a:lnTo>
                  <a:pt x="562991" y="974420"/>
                </a:lnTo>
                <a:lnTo>
                  <a:pt x="530148" y="951966"/>
                </a:lnTo>
                <a:lnTo>
                  <a:pt x="495096" y="927049"/>
                </a:lnTo>
                <a:lnTo>
                  <a:pt x="458419" y="899629"/>
                </a:lnTo>
                <a:lnTo>
                  <a:pt x="420687" y="869721"/>
                </a:lnTo>
                <a:lnTo>
                  <a:pt x="382473" y="837285"/>
                </a:lnTo>
                <a:lnTo>
                  <a:pt x="344360" y="802335"/>
                </a:lnTo>
                <a:lnTo>
                  <a:pt x="306920" y="764832"/>
                </a:lnTo>
                <a:lnTo>
                  <a:pt x="270725" y="724801"/>
                </a:lnTo>
                <a:lnTo>
                  <a:pt x="236347" y="682193"/>
                </a:lnTo>
                <a:lnTo>
                  <a:pt x="204381" y="637019"/>
                </a:lnTo>
                <a:lnTo>
                  <a:pt x="177698" y="594106"/>
                </a:lnTo>
                <a:lnTo>
                  <a:pt x="153708" y="550443"/>
                </a:lnTo>
                <a:lnTo>
                  <a:pt x="132410" y="506082"/>
                </a:lnTo>
                <a:lnTo>
                  <a:pt x="113792" y="461073"/>
                </a:lnTo>
                <a:lnTo>
                  <a:pt x="97866" y="415480"/>
                </a:lnTo>
                <a:lnTo>
                  <a:pt x="84632" y="369354"/>
                </a:lnTo>
                <a:lnTo>
                  <a:pt x="74091" y="322719"/>
                </a:lnTo>
                <a:lnTo>
                  <a:pt x="66243" y="275653"/>
                </a:lnTo>
                <a:lnTo>
                  <a:pt x="61099" y="228206"/>
                </a:lnTo>
                <a:lnTo>
                  <a:pt x="58661" y="180416"/>
                </a:lnTo>
                <a:lnTo>
                  <a:pt x="58915" y="132346"/>
                </a:lnTo>
                <a:lnTo>
                  <a:pt x="61887" y="84035"/>
                </a:lnTo>
                <a:lnTo>
                  <a:pt x="67576" y="35547"/>
                </a:lnTo>
                <a:lnTo>
                  <a:pt x="73710" y="0"/>
                </a:lnTo>
                <a:lnTo>
                  <a:pt x="13931" y="0"/>
                </a:lnTo>
                <a:lnTo>
                  <a:pt x="7010" y="45948"/>
                </a:lnTo>
                <a:lnTo>
                  <a:pt x="2324" y="92583"/>
                </a:lnTo>
                <a:lnTo>
                  <a:pt x="0" y="139039"/>
                </a:lnTo>
                <a:lnTo>
                  <a:pt x="50" y="185305"/>
                </a:lnTo>
                <a:lnTo>
                  <a:pt x="2438" y="231317"/>
                </a:lnTo>
                <a:lnTo>
                  <a:pt x="7188" y="277050"/>
                </a:lnTo>
                <a:lnTo>
                  <a:pt x="14300" y="322465"/>
                </a:lnTo>
                <a:lnTo>
                  <a:pt x="23749" y="367499"/>
                </a:lnTo>
                <a:lnTo>
                  <a:pt x="35560" y="412140"/>
                </a:lnTo>
                <a:lnTo>
                  <a:pt x="49707" y="456336"/>
                </a:lnTo>
                <a:lnTo>
                  <a:pt x="66192" y="500049"/>
                </a:lnTo>
                <a:lnTo>
                  <a:pt x="85026" y="543229"/>
                </a:lnTo>
                <a:lnTo>
                  <a:pt x="106197" y="585838"/>
                </a:lnTo>
                <a:lnTo>
                  <a:pt x="129705" y="627849"/>
                </a:lnTo>
                <a:lnTo>
                  <a:pt x="155549" y="669213"/>
                </a:lnTo>
                <a:lnTo>
                  <a:pt x="156044" y="669912"/>
                </a:lnTo>
                <a:lnTo>
                  <a:pt x="189293" y="716889"/>
                </a:lnTo>
                <a:lnTo>
                  <a:pt x="225437" y="761784"/>
                </a:lnTo>
                <a:lnTo>
                  <a:pt x="263398" y="803884"/>
                </a:lnTo>
                <a:lnTo>
                  <a:pt x="302590" y="843241"/>
                </a:lnTo>
                <a:lnTo>
                  <a:pt x="342404" y="879881"/>
                </a:lnTo>
                <a:lnTo>
                  <a:pt x="382270" y="913803"/>
                </a:lnTo>
                <a:lnTo>
                  <a:pt x="421589" y="945045"/>
                </a:lnTo>
                <a:lnTo>
                  <a:pt x="459765" y="973645"/>
                </a:lnTo>
                <a:lnTo>
                  <a:pt x="496227" y="999604"/>
                </a:lnTo>
                <a:lnTo>
                  <a:pt x="530352" y="1022959"/>
                </a:lnTo>
                <a:lnTo>
                  <a:pt x="596417" y="1067346"/>
                </a:lnTo>
                <a:lnTo>
                  <a:pt x="638860" y="1095717"/>
                </a:lnTo>
                <a:lnTo>
                  <a:pt x="681609" y="1123962"/>
                </a:lnTo>
                <a:lnTo>
                  <a:pt x="724649" y="1151915"/>
                </a:lnTo>
                <a:lnTo>
                  <a:pt x="767994" y="1179423"/>
                </a:lnTo>
                <a:lnTo>
                  <a:pt x="811631" y="1206309"/>
                </a:lnTo>
                <a:lnTo>
                  <a:pt x="855586" y="1232420"/>
                </a:lnTo>
                <a:lnTo>
                  <a:pt x="899845" y="1257604"/>
                </a:lnTo>
                <a:lnTo>
                  <a:pt x="944422" y="1281684"/>
                </a:lnTo>
                <a:lnTo>
                  <a:pt x="989304" y="1304493"/>
                </a:lnTo>
                <a:lnTo>
                  <a:pt x="1041311" y="1330325"/>
                </a:lnTo>
                <a:lnTo>
                  <a:pt x="1091018" y="1355572"/>
                </a:lnTo>
                <a:lnTo>
                  <a:pt x="1138618" y="1380337"/>
                </a:lnTo>
                <a:lnTo>
                  <a:pt x="1184325" y="1404734"/>
                </a:lnTo>
                <a:lnTo>
                  <a:pt x="1228318" y="1428889"/>
                </a:lnTo>
                <a:lnTo>
                  <a:pt x="1270787" y="1452892"/>
                </a:lnTo>
                <a:lnTo>
                  <a:pt x="1311960" y="1476857"/>
                </a:lnTo>
                <a:lnTo>
                  <a:pt x="1352016" y="1500898"/>
                </a:lnTo>
                <a:lnTo>
                  <a:pt x="1391158" y="1525130"/>
                </a:lnTo>
                <a:lnTo>
                  <a:pt x="1429575" y="1549641"/>
                </a:lnTo>
                <a:lnTo>
                  <a:pt x="1465084" y="1573174"/>
                </a:lnTo>
                <a:lnTo>
                  <a:pt x="1501559" y="1598307"/>
                </a:lnTo>
                <a:lnTo>
                  <a:pt x="1538935" y="1624876"/>
                </a:lnTo>
                <a:lnTo>
                  <a:pt x="1577187" y="1652714"/>
                </a:lnTo>
                <a:lnTo>
                  <a:pt x="1616240" y="1681657"/>
                </a:lnTo>
                <a:lnTo>
                  <a:pt x="1656041" y="1711528"/>
                </a:lnTo>
                <a:lnTo>
                  <a:pt x="1696529" y="1742173"/>
                </a:lnTo>
                <a:lnTo>
                  <a:pt x="1774659" y="1801533"/>
                </a:lnTo>
                <a:lnTo>
                  <a:pt x="1812137" y="1829917"/>
                </a:lnTo>
                <a:lnTo>
                  <a:pt x="1850072" y="1858505"/>
                </a:lnTo>
                <a:lnTo>
                  <a:pt x="1888439" y="1887156"/>
                </a:lnTo>
                <a:lnTo>
                  <a:pt x="1927225" y="1915807"/>
                </a:lnTo>
                <a:lnTo>
                  <a:pt x="1966404" y="1944331"/>
                </a:lnTo>
                <a:lnTo>
                  <a:pt x="2005965" y="1972652"/>
                </a:lnTo>
                <a:lnTo>
                  <a:pt x="2045868" y="2000656"/>
                </a:lnTo>
                <a:lnTo>
                  <a:pt x="2086114" y="2028253"/>
                </a:lnTo>
                <a:lnTo>
                  <a:pt x="2126665" y="2055342"/>
                </a:lnTo>
                <a:lnTo>
                  <a:pt x="2167521" y="2081822"/>
                </a:lnTo>
                <a:lnTo>
                  <a:pt x="2208631" y="2107603"/>
                </a:lnTo>
                <a:lnTo>
                  <a:pt x="2250008" y="2132571"/>
                </a:lnTo>
                <a:lnTo>
                  <a:pt x="2291600" y="2156637"/>
                </a:lnTo>
                <a:lnTo>
                  <a:pt x="2333409" y="2179701"/>
                </a:lnTo>
                <a:lnTo>
                  <a:pt x="2375408" y="2201672"/>
                </a:lnTo>
                <a:lnTo>
                  <a:pt x="2405596" y="2216531"/>
                </a:lnTo>
                <a:lnTo>
                  <a:pt x="2405596" y="2150897"/>
                </a:lnTo>
                <a:close/>
              </a:path>
              <a:path w="2406015" h="2216785">
                <a:moveTo>
                  <a:pt x="2405596" y="1819021"/>
                </a:moveTo>
                <a:lnTo>
                  <a:pt x="2336406" y="1785416"/>
                </a:lnTo>
                <a:lnTo>
                  <a:pt x="2292858" y="1762836"/>
                </a:lnTo>
                <a:lnTo>
                  <a:pt x="2249665" y="1739455"/>
                </a:lnTo>
                <a:lnTo>
                  <a:pt x="2206790" y="1715300"/>
                </a:lnTo>
                <a:lnTo>
                  <a:pt x="2164219" y="1690395"/>
                </a:lnTo>
                <a:lnTo>
                  <a:pt x="2121928" y="1664779"/>
                </a:lnTo>
                <a:lnTo>
                  <a:pt x="2079917" y="1638503"/>
                </a:lnTo>
                <a:lnTo>
                  <a:pt x="2038146" y="1611579"/>
                </a:lnTo>
                <a:lnTo>
                  <a:pt x="1996605" y="1584058"/>
                </a:lnTo>
                <a:lnTo>
                  <a:pt x="1955266" y="1555965"/>
                </a:lnTo>
                <a:lnTo>
                  <a:pt x="1914118" y="1527340"/>
                </a:lnTo>
                <a:lnTo>
                  <a:pt x="1873135" y="1498219"/>
                </a:lnTo>
                <a:lnTo>
                  <a:pt x="1832305" y="1468628"/>
                </a:lnTo>
                <a:lnTo>
                  <a:pt x="1791589" y="1438630"/>
                </a:lnTo>
                <a:lnTo>
                  <a:pt x="1750999" y="1408226"/>
                </a:lnTo>
                <a:lnTo>
                  <a:pt x="1710486" y="1377467"/>
                </a:lnTo>
                <a:lnTo>
                  <a:pt x="1670037" y="1346390"/>
                </a:lnTo>
                <a:lnTo>
                  <a:pt x="1629651" y="1315021"/>
                </a:lnTo>
                <a:lnTo>
                  <a:pt x="1589278" y="1283411"/>
                </a:lnTo>
                <a:lnTo>
                  <a:pt x="1548917" y="1251572"/>
                </a:lnTo>
                <a:lnTo>
                  <a:pt x="1508556" y="1219568"/>
                </a:lnTo>
                <a:lnTo>
                  <a:pt x="1470482" y="1189189"/>
                </a:lnTo>
                <a:lnTo>
                  <a:pt x="1433347" y="1159383"/>
                </a:lnTo>
                <a:lnTo>
                  <a:pt x="1397368" y="1130350"/>
                </a:lnTo>
                <a:lnTo>
                  <a:pt x="1362735" y="1102309"/>
                </a:lnTo>
                <a:lnTo>
                  <a:pt x="1283208" y="1037793"/>
                </a:lnTo>
                <a:lnTo>
                  <a:pt x="1239583" y="1002576"/>
                </a:lnTo>
                <a:lnTo>
                  <a:pt x="1198943" y="970102"/>
                </a:lnTo>
                <a:lnTo>
                  <a:pt x="1161465" y="940663"/>
                </a:lnTo>
                <a:lnTo>
                  <a:pt x="1127366" y="914552"/>
                </a:lnTo>
                <a:lnTo>
                  <a:pt x="1085773" y="883513"/>
                </a:lnTo>
                <a:lnTo>
                  <a:pt x="1003528" y="822617"/>
                </a:lnTo>
                <a:lnTo>
                  <a:pt x="963295" y="792607"/>
                </a:lnTo>
                <a:lnTo>
                  <a:pt x="923251" y="762266"/>
                </a:lnTo>
                <a:lnTo>
                  <a:pt x="883577" y="731494"/>
                </a:lnTo>
                <a:lnTo>
                  <a:pt x="844448" y="700176"/>
                </a:lnTo>
                <a:lnTo>
                  <a:pt x="806030" y="668210"/>
                </a:lnTo>
                <a:lnTo>
                  <a:pt x="768502" y="635495"/>
                </a:lnTo>
                <a:lnTo>
                  <a:pt x="732040" y="601903"/>
                </a:lnTo>
                <a:lnTo>
                  <a:pt x="696823" y="567359"/>
                </a:lnTo>
                <a:lnTo>
                  <a:pt x="663016" y="531736"/>
                </a:lnTo>
                <a:lnTo>
                  <a:pt x="630809" y="494931"/>
                </a:lnTo>
                <a:lnTo>
                  <a:pt x="600354" y="456844"/>
                </a:lnTo>
                <a:lnTo>
                  <a:pt x="571842" y="417360"/>
                </a:lnTo>
                <a:lnTo>
                  <a:pt x="545452" y="376377"/>
                </a:lnTo>
                <a:lnTo>
                  <a:pt x="521335" y="333794"/>
                </a:lnTo>
                <a:lnTo>
                  <a:pt x="499694" y="289496"/>
                </a:lnTo>
                <a:lnTo>
                  <a:pt x="480682" y="243395"/>
                </a:lnTo>
                <a:lnTo>
                  <a:pt x="466178" y="199021"/>
                </a:lnTo>
                <a:lnTo>
                  <a:pt x="455498" y="153847"/>
                </a:lnTo>
                <a:lnTo>
                  <a:pt x="448564" y="108077"/>
                </a:lnTo>
                <a:lnTo>
                  <a:pt x="445287" y="61899"/>
                </a:lnTo>
                <a:lnTo>
                  <a:pt x="445604" y="15519"/>
                </a:lnTo>
                <a:lnTo>
                  <a:pt x="446887" y="0"/>
                </a:lnTo>
                <a:lnTo>
                  <a:pt x="388442" y="0"/>
                </a:lnTo>
                <a:lnTo>
                  <a:pt x="386778" y="35902"/>
                </a:lnTo>
                <a:lnTo>
                  <a:pt x="387858" y="82308"/>
                </a:lnTo>
                <a:lnTo>
                  <a:pt x="392264" y="128460"/>
                </a:lnTo>
                <a:lnTo>
                  <a:pt x="400037" y="174218"/>
                </a:lnTo>
                <a:lnTo>
                  <a:pt x="411238" y="219405"/>
                </a:lnTo>
                <a:lnTo>
                  <a:pt x="425945" y="263842"/>
                </a:lnTo>
                <a:lnTo>
                  <a:pt x="444842" y="310057"/>
                </a:lnTo>
                <a:lnTo>
                  <a:pt x="466115" y="354444"/>
                </a:lnTo>
                <a:lnTo>
                  <a:pt x="489623" y="397103"/>
                </a:lnTo>
                <a:lnTo>
                  <a:pt x="515213" y="438162"/>
                </a:lnTo>
                <a:lnTo>
                  <a:pt x="542747" y="477685"/>
                </a:lnTo>
                <a:lnTo>
                  <a:pt x="572058" y="515797"/>
                </a:lnTo>
                <a:lnTo>
                  <a:pt x="602996" y="552602"/>
                </a:lnTo>
                <a:lnTo>
                  <a:pt x="635444" y="588187"/>
                </a:lnTo>
                <a:lnTo>
                  <a:pt x="669213" y="622655"/>
                </a:lnTo>
                <a:lnTo>
                  <a:pt x="704176" y="656107"/>
                </a:lnTo>
                <a:lnTo>
                  <a:pt x="740194" y="688644"/>
                </a:lnTo>
                <a:lnTo>
                  <a:pt x="777087" y="720369"/>
                </a:lnTo>
                <a:lnTo>
                  <a:pt x="814743" y="751395"/>
                </a:lnTo>
                <a:lnTo>
                  <a:pt x="852982" y="781799"/>
                </a:lnTo>
                <a:lnTo>
                  <a:pt x="891667" y="811707"/>
                </a:lnTo>
                <a:lnTo>
                  <a:pt x="930656" y="841197"/>
                </a:lnTo>
                <a:lnTo>
                  <a:pt x="969784" y="870381"/>
                </a:lnTo>
                <a:lnTo>
                  <a:pt x="1008926" y="899350"/>
                </a:lnTo>
                <a:lnTo>
                  <a:pt x="1029919" y="914806"/>
                </a:lnTo>
                <a:lnTo>
                  <a:pt x="1050810" y="930249"/>
                </a:lnTo>
                <a:lnTo>
                  <a:pt x="1092225" y="961110"/>
                </a:lnTo>
                <a:lnTo>
                  <a:pt x="1125880" y="986904"/>
                </a:lnTo>
                <a:lnTo>
                  <a:pt x="1162989" y="1016076"/>
                </a:lnTo>
                <a:lnTo>
                  <a:pt x="1203325" y="1048308"/>
                </a:lnTo>
                <a:lnTo>
                  <a:pt x="1246682" y="1083297"/>
                </a:lnTo>
                <a:lnTo>
                  <a:pt x="1326007" y="1147622"/>
                </a:lnTo>
                <a:lnTo>
                  <a:pt x="1360716" y="1175715"/>
                </a:lnTo>
                <a:lnTo>
                  <a:pt x="1396784" y="1204810"/>
                </a:lnTo>
                <a:lnTo>
                  <a:pt x="1433995" y="1234694"/>
                </a:lnTo>
                <a:lnTo>
                  <a:pt x="1472171" y="1265135"/>
                </a:lnTo>
                <a:lnTo>
                  <a:pt x="1512976" y="1297495"/>
                </a:lnTo>
                <a:lnTo>
                  <a:pt x="1553768" y="1329690"/>
                </a:lnTo>
                <a:lnTo>
                  <a:pt x="1594573" y="1361655"/>
                </a:lnTo>
                <a:lnTo>
                  <a:pt x="1635404" y="1393367"/>
                </a:lnTo>
                <a:lnTo>
                  <a:pt x="1676311" y="1424800"/>
                </a:lnTo>
                <a:lnTo>
                  <a:pt x="1717281" y="1455902"/>
                </a:lnTo>
                <a:lnTo>
                  <a:pt x="1758353" y="1486649"/>
                </a:lnTo>
                <a:lnTo>
                  <a:pt x="1799551" y="1517002"/>
                </a:lnTo>
                <a:lnTo>
                  <a:pt x="1840890" y="1546936"/>
                </a:lnTo>
                <a:lnTo>
                  <a:pt x="1882394" y="1576400"/>
                </a:lnTo>
                <a:lnTo>
                  <a:pt x="1924075" y="1605368"/>
                </a:lnTo>
                <a:lnTo>
                  <a:pt x="1965960" y="1633804"/>
                </a:lnTo>
                <a:lnTo>
                  <a:pt x="2008073" y="1661680"/>
                </a:lnTo>
                <a:lnTo>
                  <a:pt x="2050440" y="1688947"/>
                </a:lnTo>
                <a:lnTo>
                  <a:pt x="2093074" y="1715579"/>
                </a:lnTo>
                <a:lnTo>
                  <a:pt x="2136000" y="1741538"/>
                </a:lnTo>
                <a:lnTo>
                  <a:pt x="2179243" y="1766798"/>
                </a:lnTo>
                <a:lnTo>
                  <a:pt x="2222804" y="1791309"/>
                </a:lnTo>
                <a:lnTo>
                  <a:pt x="2266734" y="1815045"/>
                </a:lnTo>
                <a:lnTo>
                  <a:pt x="2311031" y="1837956"/>
                </a:lnTo>
                <a:lnTo>
                  <a:pt x="2355735" y="1860042"/>
                </a:lnTo>
                <a:lnTo>
                  <a:pt x="2400846" y="1881225"/>
                </a:lnTo>
                <a:lnTo>
                  <a:pt x="2405596" y="1883346"/>
                </a:lnTo>
                <a:lnTo>
                  <a:pt x="2405596" y="1819021"/>
                </a:lnTo>
                <a:close/>
              </a:path>
              <a:path w="2406015" h="2216785">
                <a:moveTo>
                  <a:pt x="2405596" y="1458252"/>
                </a:moveTo>
                <a:lnTo>
                  <a:pt x="2388311" y="1445666"/>
                </a:lnTo>
                <a:lnTo>
                  <a:pt x="2364181" y="1428610"/>
                </a:lnTo>
                <a:lnTo>
                  <a:pt x="2341168" y="1413129"/>
                </a:lnTo>
                <a:lnTo>
                  <a:pt x="2297176" y="1384185"/>
                </a:lnTo>
                <a:lnTo>
                  <a:pt x="2253310" y="1354620"/>
                </a:lnTo>
                <a:lnTo>
                  <a:pt x="2209609" y="1324597"/>
                </a:lnTo>
                <a:lnTo>
                  <a:pt x="2166137" y="1294257"/>
                </a:lnTo>
                <a:lnTo>
                  <a:pt x="2122919" y="1263764"/>
                </a:lnTo>
                <a:lnTo>
                  <a:pt x="2080018" y="1233258"/>
                </a:lnTo>
                <a:lnTo>
                  <a:pt x="1996567" y="1173695"/>
                </a:lnTo>
                <a:lnTo>
                  <a:pt x="1955406" y="1144409"/>
                </a:lnTo>
                <a:lnTo>
                  <a:pt x="1913966" y="1115136"/>
                </a:lnTo>
                <a:lnTo>
                  <a:pt x="1872259" y="1085977"/>
                </a:lnTo>
                <a:lnTo>
                  <a:pt x="1830273" y="1057033"/>
                </a:lnTo>
                <a:lnTo>
                  <a:pt x="1787994" y="1028407"/>
                </a:lnTo>
                <a:lnTo>
                  <a:pt x="1745424" y="1000188"/>
                </a:lnTo>
                <a:lnTo>
                  <a:pt x="1702549" y="972477"/>
                </a:lnTo>
                <a:lnTo>
                  <a:pt x="1659356" y="945375"/>
                </a:lnTo>
                <a:lnTo>
                  <a:pt x="1615846" y="918972"/>
                </a:lnTo>
                <a:lnTo>
                  <a:pt x="1572018" y="893381"/>
                </a:lnTo>
                <a:lnTo>
                  <a:pt x="1523936" y="865479"/>
                </a:lnTo>
                <a:lnTo>
                  <a:pt x="1477187" y="837488"/>
                </a:lnTo>
                <a:lnTo>
                  <a:pt x="1431721" y="809383"/>
                </a:lnTo>
                <a:lnTo>
                  <a:pt x="1387500" y="781126"/>
                </a:lnTo>
                <a:lnTo>
                  <a:pt x="1344485" y="752690"/>
                </a:lnTo>
                <a:lnTo>
                  <a:pt x="1302639" y="724065"/>
                </a:lnTo>
                <a:lnTo>
                  <a:pt x="1261922" y="695210"/>
                </a:lnTo>
                <a:lnTo>
                  <a:pt x="1222298" y="666089"/>
                </a:lnTo>
                <a:lnTo>
                  <a:pt x="1183728" y="636701"/>
                </a:lnTo>
                <a:lnTo>
                  <a:pt x="1146162" y="606996"/>
                </a:lnTo>
                <a:lnTo>
                  <a:pt x="1109573" y="576961"/>
                </a:lnTo>
                <a:lnTo>
                  <a:pt x="1090307" y="560933"/>
                </a:lnTo>
                <a:lnTo>
                  <a:pt x="1070800" y="544804"/>
                </a:lnTo>
                <a:lnTo>
                  <a:pt x="1034135" y="514451"/>
                </a:lnTo>
                <a:lnTo>
                  <a:pt x="997064" y="483146"/>
                </a:lnTo>
                <a:lnTo>
                  <a:pt x="960158" y="450786"/>
                </a:lnTo>
                <a:lnTo>
                  <a:pt x="923988" y="417220"/>
                </a:lnTo>
                <a:lnTo>
                  <a:pt x="889127" y="382333"/>
                </a:lnTo>
                <a:lnTo>
                  <a:pt x="856132" y="345998"/>
                </a:lnTo>
                <a:lnTo>
                  <a:pt x="825588" y="308076"/>
                </a:lnTo>
                <a:lnTo>
                  <a:pt x="798042" y="268465"/>
                </a:lnTo>
                <a:lnTo>
                  <a:pt x="774090" y="227012"/>
                </a:lnTo>
                <a:lnTo>
                  <a:pt x="754278" y="183591"/>
                </a:lnTo>
                <a:lnTo>
                  <a:pt x="739203" y="136867"/>
                </a:lnTo>
                <a:lnTo>
                  <a:pt x="730326" y="89446"/>
                </a:lnTo>
                <a:lnTo>
                  <a:pt x="727443" y="41871"/>
                </a:lnTo>
                <a:lnTo>
                  <a:pt x="730021" y="0"/>
                </a:lnTo>
                <a:lnTo>
                  <a:pt x="671817" y="0"/>
                </a:lnTo>
                <a:lnTo>
                  <a:pt x="669709" y="21094"/>
                </a:lnTo>
                <a:lnTo>
                  <a:pt x="669874" y="67310"/>
                </a:lnTo>
                <a:lnTo>
                  <a:pt x="674878" y="113626"/>
                </a:lnTo>
                <a:lnTo>
                  <a:pt x="684885" y="159689"/>
                </a:lnTo>
                <a:lnTo>
                  <a:pt x="700036" y="205105"/>
                </a:lnTo>
                <a:lnTo>
                  <a:pt x="721525" y="252437"/>
                </a:lnTo>
                <a:lnTo>
                  <a:pt x="747191" y="297319"/>
                </a:lnTo>
                <a:lnTo>
                  <a:pt x="776452" y="339953"/>
                </a:lnTo>
                <a:lnTo>
                  <a:pt x="808736" y="380504"/>
                </a:lnTo>
                <a:lnTo>
                  <a:pt x="843470" y="419138"/>
                </a:lnTo>
                <a:lnTo>
                  <a:pt x="880059" y="456057"/>
                </a:lnTo>
                <a:lnTo>
                  <a:pt x="917956" y="491426"/>
                </a:lnTo>
                <a:lnTo>
                  <a:pt x="956551" y="525411"/>
                </a:lnTo>
                <a:lnTo>
                  <a:pt x="995299" y="558228"/>
                </a:lnTo>
                <a:lnTo>
                  <a:pt x="1033602" y="590016"/>
                </a:lnTo>
                <a:lnTo>
                  <a:pt x="1043330" y="598030"/>
                </a:lnTo>
                <a:lnTo>
                  <a:pt x="1053020" y="606031"/>
                </a:lnTo>
                <a:lnTo>
                  <a:pt x="1062621" y="614006"/>
                </a:lnTo>
                <a:lnTo>
                  <a:pt x="1072134" y="621982"/>
                </a:lnTo>
                <a:lnTo>
                  <a:pt x="1109446" y="652602"/>
                </a:lnTo>
                <a:lnTo>
                  <a:pt x="1147737" y="682866"/>
                </a:lnTo>
                <a:lnTo>
                  <a:pt x="1187043" y="712825"/>
                </a:lnTo>
                <a:lnTo>
                  <a:pt x="1227416" y="742492"/>
                </a:lnTo>
                <a:lnTo>
                  <a:pt x="1268895" y="771893"/>
                </a:lnTo>
                <a:lnTo>
                  <a:pt x="1311516" y="801065"/>
                </a:lnTo>
                <a:lnTo>
                  <a:pt x="1355305" y="830021"/>
                </a:lnTo>
                <a:lnTo>
                  <a:pt x="1400314" y="858786"/>
                </a:lnTo>
                <a:lnTo>
                  <a:pt x="1446580" y="887399"/>
                </a:lnTo>
                <a:lnTo>
                  <a:pt x="1494142" y="915873"/>
                </a:lnTo>
                <a:lnTo>
                  <a:pt x="1543050" y="944257"/>
                </a:lnTo>
                <a:lnTo>
                  <a:pt x="1586217" y="969454"/>
                </a:lnTo>
                <a:lnTo>
                  <a:pt x="1629130" y="995502"/>
                </a:lnTo>
                <a:lnTo>
                  <a:pt x="1671777" y="1022273"/>
                </a:lnTo>
                <a:lnTo>
                  <a:pt x="1714157" y="1049667"/>
                </a:lnTo>
                <a:lnTo>
                  <a:pt x="1756283" y="1077595"/>
                </a:lnTo>
                <a:lnTo>
                  <a:pt x="1798129" y="1105954"/>
                </a:lnTo>
                <a:lnTo>
                  <a:pt x="1839734" y="1134643"/>
                </a:lnTo>
                <a:lnTo>
                  <a:pt x="1881073" y="1163548"/>
                </a:lnTo>
                <a:lnTo>
                  <a:pt x="1922157" y="1192580"/>
                </a:lnTo>
                <a:lnTo>
                  <a:pt x="1962988" y="1221625"/>
                </a:lnTo>
                <a:lnTo>
                  <a:pt x="2046351" y="1281137"/>
                </a:lnTo>
                <a:lnTo>
                  <a:pt x="2089492" y="1311821"/>
                </a:lnTo>
                <a:lnTo>
                  <a:pt x="2132977" y="1342504"/>
                </a:lnTo>
                <a:lnTo>
                  <a:pt x="2176754" y="1373047"/>
                </a:lnTo>
                <a:lnTo>
                  <a:pt x="2220785" y="1403299"/>
                </a:lnTo>
                <a:lnTo>
                  <a:pt x="2265019" y="1433093"/>
                </a:lnTo>
                <a:lnTo>
                  <a:pt x="2309431" y="1462316"/>
                </a:lnTo>
                <a:lnTo>
                  <a:pt x="2331466" y="1477111"/>
                </a:lnTo>
                <a:lnTo>
                  <a:pt x="2354821" y="1493659"/>
                </a:lnTo>
                <a:lnTo>
                  <a:pt x="2379307" y="1511528"/>
                </a:lnTo>
                <a:lnTo>
                  <a:pt x="2405596" y="1530972"/>
                </a:lnTo>
                <a:lnTo>
                  <a:pt x="2405596" y="1458252"/>
                </a:lnTo>
                <a:close/>
              </a:path>
              <a:path w="2406015" h="2216785">
                <a:moveTo>
                  <a:pt x="2405596" y="1179360"/>
                </a:moveTo>
                <a:lnTo>
                  <a:pt x="2366873" y="1152194"/>
                </a:lnTo>
                <a:lnTo>
                  <a:pt x="2327503" y="1122641"/>
                </a:lnTo>
                <a:lnTo>
                  <a:pt x="2288857" y="1091895"/>
                </a:lnTo>
                <a:lnTo>
                  <a:pt x="2250846" y="1060157"/>
                </a:lnTo>
                <a:lnTo>
                  <a:pt x="2213419" y="1027633"/>
                </a:lnTo>
                <a:lnTo>
                  <a:pt x="2176488" y="994511"/>
                </a:lnTo>
                <a:lnTo>
                  <a:pt x="2139988" y="960996"/>
                </a:lnTo>
                <a:lnTo>
                  <a:pt x="2103869" y="927290"/>
                </a:lnTo>
                <a:lnTo>
                  <a:pt x="2030107" y="857973"/>
                </a:lnTo>
                <a:lnTo>
                  <a:pt x="1991804" y="822286"/>
                </a:lnTo>
                <a:lnTo>
                  <a:pt x="1953031" y="786765"/>
                </a:lnTo>
                <a:lnTo>
                  <a:pt x="1913724" y="751662"/>
                </a:lnTo>
                <a:lnTo>
                  <a:pt x="1873516" y="716978"/>
                </a:lnTo>
                <a:lnTo>
                  <a:pt x="1833295" y="683742"/>
                </a:lnTo>
                <a:lnTo>
                  <a:pt x="1791843" y="651268"/>
                </a:lnTo>
                <a:lnTo>
                  <a:pt x="1749653" y="620242"/>
                </a:lnTo>
                <a:lnTo>
                  <a:pt x="1715566" y="596531"/>
                </a:lnTo>
                <a:lnTo>
                  <a:pt x="1681873" y="574027"/>
                </a:lnTo>
                <a:lnTo>
                  <a:pt x="1640039" y="547801"/>
                </a:lnTo>
                <a:lnTo>
                  <a:pt x="1597431" y="522935"/>
                </a:lnTo>
                <a:lnTo>
                  <a:pt x="1554403" y="499173"/>
                </a:lnTo>
                <a:lnTo>
                  <a:pt x="1511300" y="476237"/>
                </a:lnTo>
                <a:lnTo>
                  <a:pt x="1422387" y="429793"/>
                </a:lnTo>
                <a:lnTo>
                  <a:pt x="1376235" y="405117"/>
                </a:lnTo>
                <a:lnTo>
                  <a:pt x="1330388" y="379488"/>
                </a:lnTo>
                <a:lnTo>
                  <a:pt x="1285252" y="352590"/>
                </a:lnTo>
                <a:lnTo>
                  <a:pt x="1241221" y="324053"/>
                </a:lnTo>
                <a:lnTo>
                  <a:pt x="1198702" y="293560"/>
                </a:lnTo>
                <a:lnTo>
                  <a:pt x="1162367" y="264058"/>
                </a:lnTo>
                <a:lnTo>
                  <a:pt x="1132166" y="235242"/>
                </a:lnTo>
                <a:lnTo>
                  <a:pt x="1088136" y="177558"/>
                </a:lnTo>
                <a:lnTo>
                  <a:pt x="1066101" y="124815"/>
                </a:lnTo>
                <a:lnTo>
                  <a:pt x="1060653" y="72859"/>
                </a:lnTo>
                <a:lnTo>
                  <a:pt x="1071651" y="23901"/>
                </a:lnTo>
                <a:lnTo>
                  <a:pt x="1086612" y="0"/>
                </a:lnTo>
                <a:lnTo>
                  <a:pt x="1019822" y="0"/>
                </a:lnTo>
                <a:lnTo>
                  <a:pt x="1010577" y="22313"/>
                </a:lnTo>
                <a:lnTo>
                  <a:pt x="1002728" y="67208"/>
                </a:lnTo>
                <a:lnTo>
                  <a:pt x="1004595" y="113652"/>
                </a:lnTo>
                <a:lnTo>
                  <a:pt x="1016215" y="160566"/>
                </a:lnTo>
                <a:lnTo>
                  <a:pt x="1037678" y="206832"/>
                </a:lnTo>
                <a:lnTo>
                  <a:pt x="1040003" y="210312"/>
                </a:lnTo>
                <a:lnTo>
                  <a:pt x="1060310" y="240766"/>
                </a:lnTo>
                <a:lnTo>
                  <a:pt x="1088428" y="273888"/>
                </a:lnTo>
                <a:lnTo>
                  <a:pt x="1122591" y="306743"/>
                </a:lnTo>
                <a:lnTo>
                  <a:pt x="1163332" y="339940"/>
                </a:lnTo>
                <a:lnTo>
                  <a:pt x="1207681" y="371817"/>
                </a:lnTo>
                <a:lnTo>
                  <a:pt x="1253299" y="401459"/>
                </a:lnTo>
                <a:lnTo>
                  <a:pt x="1299845" y="429260"/>
                </a:lnTo>
                <a:lnTo>
                  <a:pt x="1346923" y="455612"/>
                </a:lnTo>
                <a:lnTo>
                  <a:pt x="1394193" y="480910"/>
                </a:lnTo>
                <a:lnTo>
                  <a:pt x="1483385" y="527558"/>
                </a:lnTo>
                <a:lnTo>
                  <a:pt x="1525689" y="550087"/>
                </a:lnTo>
                <a:lnTo>
                  <a:pt x="1567776" y="573341"/>
                </a:lnTo>
                <a:lnTo>
                  <a:pt x="1609280" y="597535"/>
                </a:lnTo>
                <a:lnTo>
                  <a:pt x="1649793" y="622871"/>
                </a:lnTo>
                <a:lnTo>
                  <a:pt x="1682572" y="644702"/>
                </a:lnTo>
                <a:lnTo>
                  <a:pt x="1715782" y="667791"/>
                </a:lnTo>
                <a:lnTo>
                  <a:pt x="1756816" y="698004"/>
                </a:lnTo>
                <a:lnTo>
                  <a:pt x="1797177" y="729653"/>
                </a:lnTo>
                <a:lnTo>
                  <a:pt x="1836902" y="762508"/>
                </a:lnTo>
                <a:lnTo>
                  <a:pt x="1876056" y="796315"/>
                </a:lnTo>
                <a:lnTo>
                  <a:pt x="1914677" y="830821"/>
                </a:lnTo>
                <a:lnTo>
                  <a:pt x="1952828" y="865771"/>
                </a:lnTo>
                <a:lnTo>
                  <a:pt x="1990559" y="900938"/>
                </a:lnTo>
                <a:lnTo>
                  <a:pt x="2064486" y="970407"/>
                </a:lnTo>
                <a:lnTo>
                  <a:pt x="2101342" y="1004773"/>
                </a:lnTo>
                <a:lnTo>
                  <a:pt x="2138591" y="1038948"/>
                </a:lnTo>
                <a:lnTo>
                  <a:pt x="2176335" y="1072769"/>
                </a:lnTo>
                <a:lnTo>
                  <a:pt x="2214638" y="1106004"/>
                </a:lnTo>
                <a:lnTo>
                  <a:pt x="2253589" y="1138491"/>
                </a:lnTo>
                <a:lnTo>
                  <a:pt x="2293289" y="1170000"/>
                </a:lnTo>
                <a:lnTo>
                  <a:pt x="2333828" y="1200365"/>
                </a:lnTo>
                <a:lnTo>
                  <a:pt x="2375268" y="1229372"/>
                </a:lnTo>
                <a:lnTo>
                  <a:pt x="2405596" y="1248981"/>
                </a:lnTo>
                <a:lnTo>
                  <a:pt x="2405596" y="1179360"/>
                </a:lnTo>
                <a:close/>
              </a:path>
              <a:path w="2406015" h="2216785">
                <a:moveTo>
                  <a:pt x="2405596" y="526097"/>
                </a:moveTo>
                <a:lnTo>
                  <a:pt x="2379599" y="492379"/>
                </a:lnTo>
                <a:lnTo>
                  <a:pt x="2348585" y="453237"/>
                </a:lnTo>
                <a:lnTo>
                  <a:pt x="2317026" y="414553"/>
                </a:lnTo>
                <a:lnTo>
                  <a:pt x="2284933" y="376428"/>
                </a:lnTo>
                <a:lnTo>
                  <a:pt x="2252281" y="338912"/>
                </a:lnTo>
                <a:lnTo>
                  <a:pt x="2219096" y="302107"/>
                </a:lnTo>
                <a:lnTo>
                  <a:pt x="2185352" y="266103"/>
                </a:lnTo>
                <a:lnTo>
                  <a:pt x="2151049" y="230949"/>
                </a:lnTo>
                <a:lnTo>
                  <a:pt x="2116213" y="196761"/>
                </a:lnTo>
                <a:lnTo>
                  <a:pt x="2080818" y="163614"/>
                </a:lnTo>
                <a:lnTo>
                  <a:pt x="2044865" y="131572"/>
                </a:lnTo>
                <a:lnTo>
                  <a:pt x="2008365" y="100736"/>
                </a:lnTo>
                <a:lnTo>
                  <a:pt x="1971306" y="71183"/>
                </a:lnTo>
                <a:lnTo>
                  <a:pt x="1933689" y="42976"/>
                </a:lnTo>
                <a:lnTo>
                  <a:pt x="1895525" y="16230"/>
                </a:lnTo>
                <a:lnTo>
                  <a:pt x="1870595" y="0"/>
                </a:lnTo>
                <a:lnTo>
                  <a:pt x="1755051" y="0"/>
                </a:lnTo>
                <a:lnTo>
                  <a:pt x="1771942" y="8877"/>
                </a:lnTo>
                <a:lnTo>
                  <a:pt x="1810893" y="31432"/>
                </a:lnTo>
                <a:lnTo>
                  <a:pt x="1849323" y="55702"/>
                </a:lnTo>
                <a:lnTo>
                  <a:pt x="1887220" y="81572"/>
                </a:lnTo>
                <a:lnTo>
                  <a:pt x="1924596" y="108966"/>
                </a:lnTo>
                <a:lnTo>
                  <a:pt x="1961426" y="137807"/>
                </a:lnTo>
                <a:lnTo>
                  <a:pt x="1997735" y="168008"/>
                </a:lnTo>
                <a:lnTo>
                  <a:pt x="2033498" y="199466"/>
                </a:lnTo>
                <a:lnTo>
                  <a:pt x="2068944" y="232308"/>
                </a:lnTo>
                <a:lnTo>
                  <a:pt x="2103437" y="265836"/>
                </a:lnTo>
                <a:lnTo>
                  <a:pt x="2137600" y="300583"/>
                </a:lnTo>
                <a:lnTo>
                  <a:pt x="2171230" y="336245"/>
                </a:lnTo>
                <a:lnTo>
                  <a:pt x="2204326" y="372745"/>
                </a:lnTo>
                <a:lnTo>
                  <a:pt x="2236889" y="410006"/>
                </a:lnTo>
                <a:lnTo>
                  <a:pt x="2269147" y="448195"/>
                </a:lnTo>
                <a:lnTo>
                  <a:pt x="2300401" y="486410"/>
                </a:lnTo>
                <a:lnTo>
                  <a:pt x="2331351" y="525399"/>
                </a:lnTo>
                <a:lnTo>
                  <a:pt x="2361768" y="564794"/>
                </a:lnTo>
                <a:lnTo>
                  <a:pt x="2391638" y="604507"/>
                </a:lnTo>
                <a:lnTo>
                  <a:pt x="2405596" y="623493"/>
                </a:lnTo>
                <a:lnTo>
                  <a:pt x="2405596" y="526097"/>
                </a:lnTo>
                <a:close/>
              </a:path>
              <a:path w="2406015" h="2216785">
                <a:moveTo>
                  <a:pt x="2405596" y="98691"/>
                </a:moveTo>
                <a:lnTo>
                  <a:pt x="2367927" y="65900"/>
                </a:lnTo>
                <a:lnTo>
                  <a:pt x="2328976" y="33464"/>
                </a:lnTo>
                <a:lnTo>
                  <a:pt x="2289403" y="1943"/>
                </a:lnTo>
                <a:lnTo>
                  <a:pt x="2286851" y="0"/>
                </a:lnTo>
                <a:lnTo>
                  <a:pt x="2189581" y="0"/>
                </a:lnTo>
                <a:lnTo>
                  <a:pt x="2214626" y="18199"/>
                </a:lnTo>
                <a:lnTo>
                  <a:pt x="2253767" y="48006"/>
                </a:lnTo>
                <a:lnTo>
                  <a:pt x="2292312" y="78714"/>
                </a:lnTo>
                <a:lnTo>
                  <a:pt x="2330246" y="110312"/>
                </a:lnTo>
                <a:lnTo>
                  <a:pt x="2367534" y="142798"/>
                </a:lnTo>
                <a:lnTo>
                  <a:pt x="2404173" y="176136"/>
                </a:lnTo>
                <a:lnTo>
                  <a:pt x="2405596" y="177482"/>
                </a:lnTo>
                <a:lnTo>
                  <a:pt x="2405596" y="98691"/>
                </a:lnTo>
                <a:close/>
              </a:path>
            </a:pathLst>
          </a:custGeom>
          <a:solidFill>
            <a:srgbClr val="FDCDA0"/>
          </a:solidFill>
        </p:spPr>
        <p:txBody>
          <a:bodyPr wrap="square" lIns="0" tIns="0" rIns="0" bIns="0" rtlCol="0"/>
          <a:lstStyle/>
          <a:p>
            <a:endParaRPr/>
          </a:p>
        </p:txBody>
      </p:sp>
      <p:sp>
        <p:nvSpPr>
          <p:cNvPr id="4" name="object 4"/>
          <p:cNvSpPr/>
          <p:nvPr/>
        </p:nvSpPr>
        <p:spPr>
          <a:xfrm>
            <a:off x="7804175" y="8270302"/>
            <a:ext cx="246379" cy="268605"/>
          </a:xfrm>
          <a:custGeom>
            <a:avLst/>
            <a:gdLst/>
            <a:ahLst/>
            <a:cxnLst/>
            <a:rect l="l" t="t" r="r" b="b"/>
            <a:pathLst>
              <a:path w="246379" h="268604">
                <a:moveTo>
                  <a:pt x="246367" y="144983"/>
                </a:moveTo>
                <a:lnTo>
                  <a:pt x="245110" y="132372"/>
                </a:lnTo>
                <a:lnTo>
                  <a:pt x="245110" y="138671"/>
                </a:lnTo>
                <a:lnTo>
                  <a:pt x="239547" y="101536"/>
                </a:lnTo>
                <a:lnTo>
                  <a:pt x="243039" y="117970"/>
                </a:lnTo>
                <a:lnTo>
                  <a:pt x="245110" y="138671"/>
                </a:lnTo>
                <a:lnTo>
                  <a:pt x="245110" y="132372"/>
                </a:lnTo>
                <a:lnTo>
                  <a:pt x="243674" y="117970"/>
                </a:lnTo>
                <a:lnTo>
                  <a:pt x="238175" y="92138"/>
                </a:lnTo>
                <a:lnTo>
                  <a:pt x="237172" y="89179"/>
                </a:lnTo>
                <a:lnTo>
                  <a:pt x="237172" y="91122"/>
                </a:lnTo>
                <a:lnTo>
                  <a:pt x="221018" y="51447"/>
                </a:lnTo>
                <a:lnTo>
                  <a:pt x="229552" y="68605"/>
                </a:lnTo>
                <a:lnTo>
                  <a:pt x="237172" y="91122"/>
                </a:lnTo>
                <a:lnTo>
                  <a:pt x="237172" y="89179"/>
                </a:lnTo>
                <a:lnTo>
                  <a:pt x="230124" y="68351"/>
                </a:lnTo>
                <a:lnTo>
                  <a:pt x="219735" y="47459"/>
                </a:lnTo>
                <a:lnTo>
                  <a:pt x="217411" y="44361"/>
                </a:lnTo>
                <a:lnTo>
                  <a:pt x="217411" y="45402"/>
                </a:lnTo>
                <a:lnTo>
                  <a:pt x="191185" y="16878"/>
                </a:lnTo>
                <a:lnTo>
                  <a:pt x="203936" y="27393"/>
                </a:lnTo>
                <a:lnTo>
                  <a:pt x="217411" y="45402"/>
                </a:lnTo>
                <a:lnTo>
                  <a:pt x="217411" y="44361"/>
                </a:lnTo>
                <a:lnTo>
                  <a:pt x="204368" y="26949"/>
                </a:lnTo>
                <a:lnTo>
                  <a:pt x="188188" y="13614"/>
                </a:lnTo>
                <a:lnTo>
                  <a:pt x="188061" y="13525"/>
                </a:lnTo>
                <a:lnTo>
                  <a:pt x="186575" y="12293"/>
                </a:lnTo>
                <a:lnTo>
                  <a:pt x="186575" y="13081"/>
                </a:lnTo>
                <a:lnTo>
                  <a:pt x="145402" y="901"/>
                </a:lnTo>
                <a:lnTo>
                  <a:pt x="165785" y="3644"/>
                </a:lnTo>
                <a:lnTo>
                  <a:pt x="186042" y="12623"/>
                </a:lnTo>
                <a:lnTo>
                  <a:pt x="186575" y="13081"/>
                </a:lnTo>
                <a:lnTo>
                  <a:pt x="186575" y="12293"/>
                </a:lnTo>
                <a:lnTo>
                  <a:pt x="186347" y="12090"/>
                </a:lnTo>
                <a:lnTo>
                  <a:pt x="165950" y="3048"/>
                </a:lnTo>
                <a:lnTo>
                  <a:pt x="148005" y="622"/>
                </a:lnTo>
                <a:lnTo>
                  <a:pt x="143433" y="0"/>
                </a:lnTo>
                <a:lnTo>
                  <a:pt x="102831" y="11684"/>
                </a:lnTo>
                <a:lnTo>
                  <a:pt x="58496" y="38696"/>
                </a:lnTo>
                <a:lnTo>
                  <a:pt x="20599" y="76873"/>
                </a:lnTo>
                <a:lnTo>
                  <a:pt x="1866" y="122237"/>
                </a:lnTo>
                <a:lnTo>
                  <a:pt x="0" y="144983"/>
                </a:lnTo>
                <a:lnTo>
                  <a:pt x="3238" y="169278"/>
                </a:lnTo>
                <a:lnTo>
                  <a:pt x="21818" y="213131"/>
                </a:lnTo>
                <a:lnTo>
                  <a:pt x="55346" y="247561"/>
                </a:lnTo>
                <a:lnTo>
                  <a:pt x="98704" y="266014"/>
                </a:lnTo>
                <a:lnTo>
                  <a:pt x="97955" y="266014"/>
                </a:lnTo>
                <a:lnTo>
                  <a:pt x="123177" y="268528"/>
                </a:lnTo>
                <a:lnTo>
                  <a:pt x="129082" y="267906"/>
                </a:lnTo>
                <a:lnTo>
                  <a:pt x="146939" y="266014"/>
                </a:lnTo>
                <a:lnTo>
                  <a:pt x="191719" y="247421"/>
                </a:lnTo>
                <a:lnTo>
                  <a:pt x="225767" y="213131"/>
                </a:lnTo>
                <a:lnTo>
                  <a:pt x="237477" y="190817"/>
                </a:lnTo>
                <a:lnTo>
                  <a:pt x="244043" y="169278"/>
                </a:lnTo>
                <a:lnTo>
                  <a:pt x="244513" y="167665"/>
                </a:lnTo>
                <a:lnTo>
                  <a:pt x="246367" y="144983"/>
                </a:lnTo>
                <a:close/>
              </a:path>
            </a:pathLst>
          </a:custGeom>
          <a:solidFill>
            <a:srgbClr val="E1D5C3"/>
          </a:solidFill>
        </p:spPr>
        <p:txBody>
          <a:bodyPr wrap="square" lIns="0" tIns="0" rIns="0" bIns="0" rtlCol="0"/>
          <a:lstStyle/>
          <a:p>
            <a:endParaRPr/>
          </a:p>
        </p:txBody>
      </p:sp>
      <p:sp>
        <p:nvSpPr>
          <p:cNvPr id="5" name="object 5"/>
          <p:cNvSpPr/>
          <p:nvPr/>
        </p:nvSpPr>
        <p:spPr>
          <a:xfrm>
            <a:off x="7641844" y="8583370"/>
            <a:ext cx="284480" cy="285115"/>
          </a:xfrm>
          <a:custGeom>
            <a:avLst/>
            <a:gdLst/>
            <a:ahLst/>
            <a:cxnLst/>
            <a:rect l="l" t="t" r="r" b="b"/>
            <a:pathLst>
              <a:path w="284479" h="285115">
                <a:moveTo>
                  <a:pt x="284327" y="142532"/>
                </a:moveTo>
                <a:lnTo>
                  <a:pt x="272173" y="85013"/>
                </a:lnTo>
                <a:lnTo>
                  <a:pt x="242684" y="41732"/>
                </a:lnTo>
                <a:lnTo>
                  <a:pt x="194830" y="10629"/>
                </a:lnTo>
                <a:lnTo>
                  <a:pt x="148399" y="622"/>
                </a:lnTo>
                <a:lnTo>
                  <a:pt x="142163" y="0"/>
                </a:lnTo>
                <a:lnTo>
                  <a:pt x="113220" y="393"/>
                </a:lnTo>
                <a:lnTo>
                  <a:pt x="56095" y="10922"/>
                </a:lnTo>
                <a:lnTo>
                  <a:pt x="17221" y="50279"/>
                </a:lnTo>
                <a:lnTo>
                  <a:pt x="1016" y="113982"/>
                </a:lnTo>
                <a:lnTo>
                  <a:pt x="0" y="142532"/>
                </a:lnTo>
                <a:lnTo>
                  <a:pt x="3784" y="172796"/>
                </a:lnTo>
                <a:lnTo>
                  <a:pt x="24866" y="223812"/>
                </a:lnTo>
                <a:lnTo>
                  <a:pt x="64795" y="261404"/>
                </a:lnTo>
                <a:lnTo>
                  <a:pt x="115404" y="282422"/>
                </a:lnTo>
                <a:lnTo>
                  <a:pt x="142163" y="285102"/>
                </a:lnTo>
                <a:lnTo>
                  <a:pt x="148031" y="284492"/>
                </a:lnTo>
                <a:lnTo>
                  <a:pt x="196418" y="273888"/>
                </a:lnTo>
                <a:lnTo>
                  <a:pt x="242697" y="243357"/>
                </a:lnTo>
                <a:lnTo>
                  <a:pt x="267131" y="209918"/>
                </a:lnTo>
                <a:lnTo>
                  <a:pt x="282105" y="169138"/>
                </a:lnTo>
                <a:lnTo>
                  <a:pt x="284327" y="142532"/>
                </a:lnTo>
                <a:close/>
              </a:path>
            </a:pathLst>
          </a:custGeom>
          <a:solidFill>
            <a:srgbClr val="D19867"/>
          </a:solidFill>
        </p:spPr>
        <p:txBody>
          <a:bodyPr wrap="square" lIns="0" tIns="0" rIns="0" bIns="0" rtlCol="0"/>
          <a:lstStyle/>
          <a:p>
            <a:endParaRPr/>
          </a:p>
        </p:txBody>
      </p:sp>
      <p:sp>
        <p:nvSpPr>
          <p:cNvPr id="6" name="object 6"/>
          <p:cNvSpPr/>
          <p:nvPr/>
        </p:nvSpPr>
        <p:spPr>
          <a:xfrm>
            <a:off x="8184908" y="8337574"/>
            <a:ext cx="254635" cy="260350"/>
          </a:xfrm>
          <a:custGeom>
            <a:avLst/>
            <a:gdLst/>
            <a:ahLst/>
            <a:cxnLst/>
            <a:rect l="l" t="t" r="r" b="b"/>
            <a:pathLst>
              <a:path w="254634" h="260350">
                <a:moveTo>
                  <a:pt x="254508" y="132638"/>
                </a:moveTo>
                <a:lnTo>
                  <a:pt x="244525" y="83108"/>
                </a:lnTo>
                <a:lnTo>
                  <a:pt x="217208" y="42418"/>
                </a:lnTo>
                <a:lnTo>
                  <a:pt x="176911" y="14414"/>
                </a:lnTo>
                <a:lnTo>
                  <a:pt x="144449" y="1943"/>
                </a:lnTo>
                <a:lnTo>
                  <a:pt x="144068" y="1943"/>
                </a:lnTo>
                <a:lnTo>
                  <a:pt x="132295" y="584"/>
                </a:lnTo>
                <a:lnTo>
                  <a:pt x="90436" y="9791"/>
                </a:lnTo>
                <a:lnTo>
                  <a:pt x="78257" y="16052"/>
                </a:lnTo>
                <a:lnTo>
                  <a:pt x="66827" y="20599"/>
                </a:lnTo>
                <a:lnTo>
                  <a:pt x="28676" y="51498"/>
                </a:lnTo>
                <a:lnTo>
                  <a:pt x="15379" y="72351"/>
                </a:lnTo>
                <a:lnTo>
                  <a:pt x="10858" y="83731"/>
                </a:lnTo>
                <a:lnTo>
                  <a:pt x="0" y="132638"/>
                </a:lnTo>
                <a:lnTo>
                  <a:pt x="4533" y="166471"/>
                </a:lnTo>
                <a:lnTo>
                  <a:pt x="26390" y="210451"/>
                </a:lnTo>
                <a:lnTo>
                  <a:pt x="63030" y="242862"/>
                </a:lnTo>
                <a:lnTo>
                  <a:pt x="110350" y="259143"/>
                </a:lnTo>
                <a:lnTo>
                  <a:pt x="127241" y="260273"/>
                </a:lnTo>
                <a:lnTo>
                  <a:pt x="132473" y="260273"/>
                </a:lnTo>
                <a:lnTo>
                  <a:pt x="143065" y="259651"/>
                </a:lnTo>
                <a:lnTo>
                  <a:pt x="154508" y="257581"/>
                </a:lnTo>
                <a:lnTo>
                  <a:pt x="165595" y="254127"/>
                </a:lnTo>
                <a:lnTo>
                  <a:pt x="176263" y="249301"/>
                </a:lnTo>
                <a:lnTo>
                  <a:pt x="187680" y="244754"/>
                </a:lnTo>
                <a:lnTo>
                  <a:pt x="225844" y="213855"/>
                </a:lnTo>
                <a:lnTo>
                  <a:pt x="239141" y="193001"/>
                </a:lnTo>
                <a:lnTo>
                  <a:pt x="243649" y="181622"/>
                </a:lnTo>
                <a:lnTo>
                  <a:pt x="248704" y="170243"/>
                </a:lnTo>
                <a:lnTo>
                  <a:pt x="248754" y="170053"/>
                </a:lnTo>
                <a:lnTo>
                  <a:pt x="252247" y="158153"/>
                </a:lnTo>
                <a:lnTo>
                  <a:pt x="252272" y="158013"/>
                </a:lnTo>
                <a:lnTo>
                  <a:pt x="254190" y="145554"/>
                </a:lnTo>
                <a:lnTo>
                  <a:pt x="254508" y="132638"/>
                </a:lnTo>
                <a:close/>
              </a:path>
            </a:pathLst>
          </a:custGeom>
          <a:solidFill>
            <a:srgbClr val="D19867"/>
          </a:solidFill>
        </p:spPr>
        <p:txBody>
          <a:bodyPr wrap="square" lIns="0" tIns="0" rIns="0" bIns="0" rtlCol="0"/>
          <a:lstStyle/>
          <a:p>
            <a:endParaRPr/>
          </a:p>
        </p:txBody>
      </p:sp>
      <p:sp>
        <p:nvSpPr>
          <p:cNvPr id="7" name="object 7"/>
          <p:cNvSpPr/>
          <p:nvPr/>
        </p:nvSpPr>
        <p:spPr>
          <a:xfrm>
            <a:off x="7999806" y="8746870"/>
            <a:ext cx="321310" cy="321945"/>
          </a:xfrm>
          <a:custGeom>
            <a:avLst/>
            <a:gdLst/>
            <a:ahLst/>
            <a:cxnLst/>
            <a:rect l="l" t="t" r="r" b="b"/>
            <a:pathLst>
              <a:path w="321309" h="321945">
                <a:moveTo>
                  <a:pt x="320929" y="160870"/>
                </a:moveTo>
                <a:lnTo>
                  <a:pt x="315201" y="118135"/>
                </a:lnTo>
                <a:lnTo>
                  <a:pt x="299135" y="79959"/>
                </a:lnTo>
                <a:lnTo>
                  <a:pt x="273900" y="47104"/>
                </a:lnTo>
                <a:lnTo>
                  <a:pt x="241452" y="21971"/>
                </a:lnTo>
                <a:lnTo>
                  <a:pt x="202425" y="5588"/>
                </a:lnTo>
                <a:lnTo>
                  <a:pt x="181610" y="1409"/>
                </a:lnTo>
                <a:lnTo>
                  <a:pt x="181279" y="1409"/>
                </a:lnTo>
                <a:lnTo>
                  <a:pt x="168300" y="533"/>
                </a:lnTo>
                <a:lnTo>
                  <a:pt x="160477" y="0"/>
                </a:lnTo>
                <a:lnTo>
                  <a:pt x="144208" y="406"/>
                </a:lnTo>
                <a:lnTo>
                  <a:pt x="128447" y="2857"/>
                </a:lnTo>
                <a:lnTo>
                  <a:pt x="113245" y="7340"/>
                </a:lnTo>
                <a:lnTo>
                  <a:pt x="98666" y="13855"/>
                </a:lnTo>
                <a:lnTo>
                  <a:pt x="84264" y="19583"/>
                </a:lnTo>
                <a:lnTo>
                  <a:pt x="47015" y="47104"/>
                </a:lnTo>
                <a:lnTo>
                  <a:pt x="19519" y="84480"/>
                </a:lnTo>
                <a:lnTo>
                  <a:pt x="19418" y="84772"/>
                </a:lnTo>
                <a:lnTo>
                  <a:pt x="13716" y="99136"/>
                </a:lnTo>
                <a:lnTo>
                  <a:pt x="393" y="144627"/>
                </a:lnTo>
                <a:lnTo>
                  <a:pt x="0" y="160870"/>
                </a:lnTo>
                <a:lnTo>
                  <a:pt x="5702" y="203568"/>
                </a:lnTo>
                <a:lnTo>
                  <a:pt x="21780" y="241871"/>
                </a:lnTo>
                <a:lnTo>
                  <a:pt x="47002" y="274701"/>
                </a:lnTo>
                <a:lnTo>
                  <a:pt x="79476" y="299847"/>
                </a:lnTo>
                <a:lnTo>
                  <a:pt x="118491" y="316230"/>
                </a:lnTo>
                <a:lnTo>
                  <a:pt x="160451" y="321818"/>
                </a:lnTo>
                <a:lnTo>
                  <a:pt x="167017" y="321818"/>
                </a:lnTo>
                <a:lnTo>
                  <a:pt x="177609" y="321195"/>
                </a:lnTo>
                <a:lnTo>
                  <a:pt x="180352" y="321043"/>
                </a:lnTo>
                <a:lnTo>
                  <a:pt x="195135" y="318350"/>
                </a:lnTo>
                <a:lnTo>
                  <a:pt x="195008" y="318350"/>
                </a:lnTo>
                <a:lnTo>
                  <a:pt x="208813" y="314058"/>
                </a:lnTo>
                <a:lnTo>
                  <a:pt x="222262" y="307975"/>
                </a:lnTo>
                <a:lnTo>
                  <a:pt x="236664" y="302247"/>
                </a:lnTo>
                <a:lnTo>
                  <a:pt x="250101" y="294767"/>
                </a:lnTo>
                <a:lnTo>
                  <a:pt x="284772" y="263271"/>
                </a:lnTo>
                <a:lnTo>
                  <a:pt x="307213" y="222694"/>
                </a:lnTo>
                <a:lnTo>
                  <a:pt x="313601" y="208280"/>
                </a:lnTo>
                <a:lnTo>
                  <a:pt x="313651" y="208089"/>
                </a:lnTo>
                <a:lnTo>
                  <a:pt x="318084" y="193027"/>
                </a:lnTo>
                <a:lnTo>
                  <a:pt x="318096" y="192900"/>
                </a:lnTo>
                <a:lnTo>
                  <a:pt x="320522" y="177152"/>
                </a:lnTo>
                <a:lnTo>
                  <a:pt x="320929" y="160870"/>
                </a:lnTo>
                <a:close/>
              </a:path>
            </a:pathLst>
          </a:custGeom>
          <a:solidFill>
            <a:srgbClr val="E1D5C3"/>
          </a:solidFill>
        </p:spPr>
        <p:txBody>
          <a:bodyPr wrap="square" lIns="0" tIns="0" rIns="0" bIns="0" rtlCol="0"/>
          <a:lstStyle/>
          <a:p>
            <a:endParaRPr/>
          </a:p>
        </p:txBody>
      </p:sp>
      <p:pic>
        <p:nvPicPr>
          <p:cNvPr id="8" name="object 8"/>
          <p:cNvPicPr/>
          <p:nvPr/>
        </p:nvPicPr>
        <p:blipFill>
          <a:blip r:embed="rId4" cstate="print"/>
          <a:stretch>
            <a:fillRect/>
          </a:stretch>
        </p:blipFill>
        <p:spPr>
          <a:xfrm>
            <a:off x="8021311" y="8566032"/>
            <a:ext cx="105776" cy="115537"/>
          </a:xfrm>
          <a:prstGeom prst="rect">
            <a:avLst/>
          </a:prstGeom>
        </p:spPr>
      </p:pic>
      <p:pic>
        <p:nvPicPr>
          <p:cNvPr id="9" name="object 9"/>
          <p:cNvPicPr/>
          <p:nvPr/>
        </p:nvPicPr>
        <p:blipFill>
          <a:blip r:embed="rId5" cstate="print"/>
          <a:stretch>
            <a:fillRect/>
          </a:stretch>
        </p:blipFill>
        <p:spPr>
          <a:xfrm>
            <a:off x="13411200" y="3347679"/>
            <a:ext cx="4574254" cy="4427696"/>
          </a:xfrm>
          <a:prstGeom prst="rect">
            <a:avLst/>
          </a:prstGeom>
        </p:spPr>
      </p:pic>
      <p:pic>
        <p:nvPicPr>
          <p:cNvPr id="10" name="object 10"/>
          <p:cNvPicPr/>
          <p:nvPr/>
        </p:nvPicPr>
        <p:blipFill>
          <a:blip r:embed="rId6" cstate="print"/>
          <a:stretch>
            <a:fillRect/>
          </a:stretch>
        </p:blipFill>
        <p:spPr>
          <a:xfrm>
            <a:off x="7593193" y="8445761"/>
            <a:ext cx="91133" cy="91386"/>
          </a:xfrm>
          <a:prstGeom prst="rect">
            <a:avLst/>
          </a:prstGeom>
        </p:spPr>
      </p:pic>
      <p:pic>
        <p:nvPicPr>
          <p:cNvPr id="11" name="object 11"/>
          <p:cNvPicPr/>
          <p:nvPr/>
        </p:nvPicPr>
        <p:blipFill>
          <a:blip r:embed="rId7" cstate="print"/>
          <a:stretch>
            <a:fillRect/>
          </a:stretch>
        </p:blipFill>
        <p:spPr>
          <a:xfrm>
            <a:off x="7802148" y="8912120"/>
            <a:ext cx="108669" cy="110427"/>
          </a:xfrm>
          <a:prstGeom prst="rect">
            <a:avLst/>
          </a:prstGeom>
        </p:spPr>
      </p:pic>
      <p:sp>
        <p:nvSpPr>
          <p:cNvPr id="12" name="object 12"/>
          <p:cNvSpPr/>
          <p:nvPr/>
        </p:nvSpPr>
        <p:spPr>
          <a:xfrm>
            <a:off x="16730164" y="4725867"/>
            <a:ext cx="533400" cy="835660"/>
          </a:xfrm>
          <a:custGeom>
            <a:avLst/>
            <a:gdLst/>
            <a:ahLst/>
            <a:cxnLst/>
            <a:rect l="l" t="t" r="r" b="b"/>
            <a:pathLst>
              <a:path w="533400" h="835660">
                <a:moveTo>
                  <a:pt x="73017" y="835605"/>
                </a:moveTo>
                <a:lnTo>
                  <a:pt x="37642" y="827142"/>
                </a:lnTo>
                <a:lnTo>
                  <a:pt x="11175" y="802650"/>
                </a:lnTo>
                <a:lnTo>
                  <a:pt x="0" y="768036"/>
                </a:lnTo>
                <a:lnTo>
                  <a:pt x="10501" y="729207"/>
                </a:lnTo>
                <a:lnTo>
                  <a:pt x="148033" y="411454"/>
                </a:lnTo>
                <a:lnTo>
                  <a:pt x="18141" y="106377"/>
                </a:lnTo>
                <a:lnTo>
                  <a:pt x="7630" y="67271"/>
                </a:lnTo>
                <a:lnTo>
                  <a:pt x="19067" y="32529"/>
                </a:lnTo>
                <a:lnTo>
                  <a:pt x="45896" y="8117"/>
                </a:lnTo>
                <a:lnTo>
                  <a:pt x="81561" y="0"/>
                </a:lnTo>
                <a:lnTo>
                  <a:pt x="119498" y="14143"/>
                </a:lnTo>
                <a:lnTo>
                  <a:pt x="532832" y="418512"/>
                </a:lnTo>
                <a:lnTo>
                  <a:pt x="532832" y="425641"/>
                </a:lnTo>
                <a:lnTo>
                  <a:pt x="110914" y="822130"/>
                </a:lnTo>
                <a:lnTo>
                  <a:pt x="73017" y="835605"/>
                </a:lnTo>
                <a:close/>
              </a:path>
            </a:pathLst>
          </a:custGeom>
          <a:solidFill>
            <a:srgbClr val="EC7D50"/>
          </a:solidFill>
        </p:spPr>
        <p:txBody>
          <a:bodyPr wrap="square" lIns="0" tIns="0" rIns="0" bIns="0" rtlCol="0"/>
          <a:lstStyle/>
          <a:p>
            <a:endParaRPr/>
          </a:p>
        </p:txBody>
      </p:sp>
      <p:sp>
        <p:nvSpPr>
          <p:cNvPr id="13" name="object 13"/>
          <p:cNvSpPr txBox="1">
            <a:spLocks noGrp="1"/>
          </p:cNvSpPr>
          <p:nvPr>
            <p:ph type="title"/>
          </p:nvPr>
        </p:nvSpPr>
        <p:spPr>
          <a:xfrm>
            <a:off x="2567912" y="418595"/>
            <a:ext cx="11506407" cy="679417"/>
          </a:xfrm>
          <a:prstGeom prst="rect">
            <a:avLst/>
          </a:prstGeom>
        </p:spPr>
        <p:txBody>
          <a:bodyPr vert="horz" wrap="square" lIns="0" tIns="168275" rIns="0" bIns="0" rtlCol="0">
            <a:spAutoFit/>
          </a:bodyPr>
          <a:lstStyle/>
          <a:p>
            <a:pPr marL="584200" marR="5080" indent="-571500" algn="ctr">
              <a:lnSpc>
                <a:spcPct val="76900"/>
              </a:lnSpc>
              <a:spcBef>
                <a:spcPts val="1325"/>
              </a:spcBef>
              <a:buFont typeface="Wingdings" panose="05000000000000000000" pitchFamily="2" charset="2"/>
              <a:buChar char="v"/>
            </a:pPr>
            <a:r>
              <a:rPr lang="en-IN" spc="315" dirty="0" smtClean="0">
                <a:latin typeface="Arial" panose="020B0604020202020204" pitchFamily="34" charset="0"/>
                <a:cs typeface="Arial" panose="020B0604020202020204" pitchFamily="34" charset="0"/>
              </a:rPr>
              <a:t>TYPES OF ANXIETY DISORDER</a:t>
            </a:r>
            <a:endParaRPr spc="315" dirty="0">
              <a:latin typeface="Arial" panose="020B0604020202020204" pitchFamily="34" charset="0"/>
              <a:cs typeface="Arial" panose="020B0604020202020204" pitchFamily="34" charset="0"/>
            </a:endParaRPr>
          </a:p>
        </p:txBody>
      </p:sp>
      <p:sp>
        <p:nvSpPr>
          <p:cNvPr id="15" name="TextBox 14"/>
          <p:cNvSpPr txBox="1"/>
          <p:nvPr/>
        </p:nvSpPr>
        <p:spPr>
          <a:xfrm>
            <a:off x="2057400" y="1520498"/>
            <a:ext cx="11353800" cy="8402300"/>
          </a:xfrm>
          <a:prstGeom prst="rect">
            <a:avLst/>
          </a:prstGeom>
          <a:noFill/>
        </p:spPr>
        <p:txBody>
          <a:bodyPr wrap="square" rtlCol="0">
            <a:spAutoFit/>
          </a:bodyPr>
          <a:lstStyle/>
          <a:p>
            <a:pPr algn="just">
              <a:lnSpc>
                <a:spcPct val="150000"/>
              </a:lnSpc>
            </a:pPr>
            <a:r>
              <a:rPr lang="en-US" sz="2400" b="1" dirty="0" smtClean="0">
                <a:solidFill>
                  <a:schemeClr val="tx2"/>
                </a:solidFill>
                <a:latin typeface="Arial" panose="020B0604020202020204" pitchFamily="34" charset="0"/>
                <a:cs typeface="Arial" panose="020B0604020202020204" pitchFamily="34" charset="0"/>
              </a:rPr>
              <a:t>According to ICD 11</a:t>
            </a:r>
          </a:p>
          <a:p>
            <a:pPr marL="457200" indent="-457200" algn="just">
              <a:lnSpc>
                <a:spcPct val="150000"/>
              </a:lnSpc>
              <a:buFont typeface="+mj-lt"/>
              <a:buAutoNum type="arabicPeriod"/>
            </a:pPr>
            <a:r>
              <a:rPr lang="en-US" sz="2400" b="1" dirty="0" err="1" smtClean="0">
                <a:latin typeface="Arial" panose="020B0604020202020204" pitchFamily="34" charset="0"/>
                <a:cs typeface="Arial" panose="020B0604020202020204" pitchFamily="34" charset="0"/>
              </a:rPr>
              <a:t>Generalised</a:t>
            </a:r>
            <a:r>
              <a:rPr lang="en-US" sz="2400" b="1" dirty="0" smtClean="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Anxiety </a:t>
            </a:r>
            <a:r>
              <a:rPr lang="en-US" sz="2400" b="1" dirty="0" smtClean="0">
                <a:latin typeface="Arial" panose="020B0604020202020204" pitchFamily="34" charset="0"/>
                <a:cs typeface="Arial" panose="020B0604020202020204" pitchFamily="34" charset="0"/>
              </a:rPr>
              <a:t>Disorder (6B40</a:t>
            </a:r>
            <a:r>
              <a:rPr lang="en-US" sz="2400" b="1"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Characterized by excessive, free-floating worry not restricted to specific situations.</a:t>
            </a:r>
          </a:p>
          <a:p>
            <a:pPr marL="457200" indent="-457200" algn="just">
              <a:lnSpc>
                <a:spcPct val="150000"/>
              </a:lnSpc>
              <a:buFont typeface="+mj-lt"/>
              <a:buAutoNum type="arabicPeriod"/>
            </a:pPr>
            <a:r>
              <a:rPr lang="en-US" sz="2400" b="1" dirty="0">
                <a:latin typeface="Arial" panose="020B0604020202020204" pitchFamily="34" charset="0"/>
                <a:cs typeface="Arial" panose="020B0604020202020204" pitchFamily="34" charset="0"/>
                <a:hlinkClick r:id="rId8"/>
              </a:rPr>
              <a:t>Panic </a:t>
            </a:r>
            <a:r>
              <a:rPr lang="en-US" sz="2400" b="1" dirty="0" smtClean="0">
                <a:latin typeface="Arial" panose="020B0604020202020204" pitchFamily="34" charset="0"/>
                <a:cs typeface="Arial" panose="020B0604020202020204" pitchFamily="34" charset="0"/>
                <a:hlinkClick r:id="rId8"/>
              </a:rPr>
              <a:t>Disorder</a:t>
            </a:r>
            <a:r>
              <a:rPr lang="en-US" sz="2400" b="1" dirty="0" smtClean="0">
                <a:latin typeface="Arial" panose="020B0604020202020204" pitchFamily="34" charset="0"/>
                <a:cs typeface="Arial" panose="020B0604020202020204" pitchFamily="34" charset="0"/>
              </a:rPr>
              <a:t> (6B41</a:t>
            </a:r>
            <a:r>
              <a:rPr lang="en-US" sz="2400" b="1"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Recurrent, unexpected panic attacks.</a:t>
            </a:r>
          </a:p>
          <a:p>
            <a:pPr marL="457200" indent="-457200" algn="just">
              <a:lnSpc>
                <a:spcPct val="150000"/>
              </a:lnSpc>
              <a:buFont typeface="+mj-lt"/>
              <a:buAutoNum type="arabicPeriod"/>
            </a:pPr>
            <a:r>
              <a:rPr lang="en-US" sz="2400" b="1" dirty="0" smtClean="0">
                <a:latin typeface="Arial" panose="020B0604020202020204" pitchFamily="34" charset="0"/>
                <a:cs typeface="Arial" panose="020B0604020202020204" pitchFamily="34" charset="0"/>
                <a:hlinkClick r:id="rId9"/>
              </a:rPr>
              <a:t>Agoraphobia</a:t>
            </a:r>
            <a:r>
              <a:rPr lang="en-US" sz="2400" b="1" dirty="0" smtClean="0">
                <a:latin typeface="Arial" panose="020B0604020202020204" pitchFamily="34" charset="0"/>
                <a:cs typeface="Arial" panose="020B0604020202020204" pitchFamily="34" charset="0"/>
              </a:rPr>
              <a:t> (6B42</a:t>
            </a:r>
            <a:r>
              <a:rPr lang="en-US" sz="2400" b="1"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Fear or avoidance of situations where escape might be difficult (e.g., crowds, public transport).</a:t>
            </a:r>
          </a:p>
          <a:p>
            <a:pPr marL="457200" indent="-457200" algn="just">
              <a:lnSpc>
                <a:spcPct val="150000"/>
              </a:lnSpc>
              <a:buFont typeface="+mj-lt"/>
              <a:buAutoNum type="arabicPeriod"/>
            </a:pPr>
            <a:r>
              <a:rPr lang="en-US" sz="2400" b="1" u="sng" dirty="0">
                <a:latin typeface="Arial" panose="020B0604020202020204" pitchFamily="34" charset="0"/>
                <a:cs typeface="Arial" panose="020B0604020202020204" pitchFamily="34" charset="0"/>
              </a:rPr>
              <a:t>Specific </a:t>
            </a:r>
            <a:r>
              <a:rPr lang="en-US" sz="2400" b="1" u="sng" dirty="0" smtClean="0">
                <a:latin typeface="Arial" panose="020B0604020202020204" pitchFamily="34" charset="0"/>
                <a:cs typeface="Arial" panose="020B0604020202020204" pitchFamily="34" charset="0"/>
              </a:rPr>
              <a:t>Phobia (6B43</a:t>
            </a:r>
            <a:r>
              <a:rPr lang="en-US" sz="2400" b="1" u="sng"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Intense fear of specific objects or situations (e.g., animals, heights, needles).</a:t>
            </a:r>
          </a:p>
          <a:p>
            <a:pPr marL="457200" indent="-457200" algn="just">
              <a:lnSpc>
                <a:spcPct val="150000"/>
              </a:lnSpc>
              <a:buFont typeface="+mj-lt"/>
              <a:buAutoNum type="arabicPeriod"/>
            </a:pPr>
            <a:r>
              <a:rPr lang="en-US" sz="2400" b="1" dirty="0">
                <a:latin typeface="Arial" panose="020B0604020202020204" pitchFamily="34" charset="0"/>
                <a:cs typeface="Arial" panose="020B0604020202020204" pitchFamily="34" charset="0"/>
                <a:hlinkClick r:id="rId10"/>
              </a:rPr>
              <a:t>Social Anxiety </a:t>
            </a:r>
            <a:r>
              <a:rPr lang="en-US" sz="2400" b="1" dirty="0" smtClean="0">
                <a:latin typeface="Arial" panose="020B0604020202020204" pitchFamily="34" charset="0"/>
                <a:cs typeface="Arial" panose="020B0604020202020204" pitchFamily="34" charset="0"/>
                <a:hlinkClick r:id="rId10"/>
              </a:rPr>
              <a:t>Disorder</a:t>
            </a:r>
            <a:r>
              <a:rPr lang="en-US" sz="2400" b="1" dirty="0">
                <a:latin typeface="Arial" panose="020B0604020202020204" pitchFamily="34" charset="0"/>
                <a:cs typeface="Arial" panose="020B0604020202020204" pitchFamily="34" charset="0"/>
              </a:rPr>
              <a:t> (6B44):</a:t>
            </a:r>
            <a:r>
              <a:rPr lang="en-US" sz="2400" dirty="0">
                <a:latin typeface="Arial" panose="020B0604020202020204" pitchFamily="34" charset="0"/>
                <a:cs typeface="Arial" panose="020B0604020202020204" pitchFamily="34" charset="0"/>
              </a:rPr>
              <a:t> Intense fear of being judged, embarrassed, or humiliated in social situations.</a:t>
            </a:r>
          </a:p>
          <a:p>
            <a:pPr marL="457200" indent="-457200" algn="just">
              <a:lnSpc>
                <a:spcPct val="150000"/>
              </a:lnSpc>
              <a:buFont typeface="+mj-lt"/>
              <a:buAutoNum type="arabicPeriod"/>
            </a:pPr>
            <a:r>
              <a:rPr lang="en-US" sz="2400" b="1" dirty="0">
                <a:latin typeface="Arial" panose="020B0604020202020204" pitchFamily="34" charset="0"/>
                <a:cs typeface="Arial" panose="020B0604020202020204" pitchFamily="34" charset="0"/>
                <a:hlinkClick r:id="rId11"/>
              </a:rPr>
              <a:t>Separation Anxiety </a:t>
            </a:r>
            <a:r>
              <a:rPr lang="en-US" sz="2400" b="1" dirty="0" smtClean="0">
                <a:latin typeface="Arial" panose="020B0604020202020204" pitchFamily="34" charset="0"/>
                <a:cs typeface="Arial" panose="020B0604020202020204" pitchFamily="34" charset="0"/>
                <a:hlinkClick r:id="rId11"/>
              </a:rPr>
              <a:t>Disorder</a:t>
            </a:r>
            <a:r>
              <a:rPr lang="en-US" sz="2400" b="1" dirty="0" smtClean="0">
                <a:latin typeface="Arial" panose="020B0604020202020204" pitchFamily="34" charset="0"/>
                <a:cs typeface="Arial" panose="020B0604020202020204" pitchFamily="34" charset="0"/>
              </a:rPr>
              <a:t> (6B45</a:t>
            </a:r>
            <a:r>
              <a:rPr lang="en-US" sz="2400" b="1"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Excessive fear of separation from attachment figures, applicable across the lifespan.</a:t>
            </a:r>
          </a:p>
          <a:p>
            <a:pPr marL="457200" indent="-457200" algn="just">
              <a:lnSpc>
                <a:spcPct val="150000"/>
              </a:lnSpc>
              <a:buFont typeface="+mj-lt"/>
              <a:buAutoNum type="arabicPeriod"/>
            </a:pPr>
            <a:r>
              <a:rPr lang="en-US" sz="2400" b="1" dirty="0">
                <a:latin typeface="Arial" panose="020B0604020202020204" pitchFamily="34" charset="0"/>
                <a:cs typeface="Arial" panose="020B0604020202020204" pitchFamily="34" charset="0"/>
                <a:hlinkClick r:id="rId12"/>
              </a:rPr>
              <a:t>Selective </a:t>
            </a:r>
            <a:r>
              <a:rPr lang="en-US" sz="2400" b="1" dirty="0" smtClean="0">
                <a:latin typeface="Arial" panose="020B0604020202020204" pitchFamily="34" charset="0"/>
                <a:cs typeface="Arial" panose="020B0604020202020204" pitchFamily="34" charset="0"/>
                <a:hlinkClick r:id="rId12"/>
              </a:rPr>
              <a:t>Mutism</a:t>
            </a:r>
            <a:r>
              <a:rPr lang="en-US" sz="2400" b="1" dirty="0" smtClean="0">
                <a:latin typeface="Arial" panose="020B0604020202020204" pitchFamily="34" charset="0"/>
                <a:cs typeface="Arial" panose="020B0604020202020204" pitchFamily="34" charset="0"/>
              </a:rPr>
              <a:t> (6B46</a:t>
            </a:r>
            <a:r>
              <a:rPr lang="en-US" sz="2400" b="1"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Consistent failure to speak in specific social situations despite speaking in others.</a:t>
            </a:r>
          </a:p>
          <a:p>
            <a:pPr algn="just">
              <a:lnSpc>
                <a:spcPct val="150000"/>
              </a:lnSpc>
            </a:pPr>
            <a:endParaRPr lang="en-IN" sz="24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Effect transition="in" filter="fade">
                                      <p:cBhvr>
                                        <p:cTn id="12" dur="500"/>
                                        <p:tgtEl>
                                          <p:spTgt spid="1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5">
                                            <p:txEl>
                                              <p:pRg st="2" end="2"/>
                                            </p:txEl>
                                          </p:spTgt>
                                        </p:tgtEl>
                                        <p:attrNameLst>
                                          <p:attrName>style.visibility</p:attrName>
                                        </p:attrNameLst>
                                      </p:cBhvr>
                                      <p:to>
                                        <p:strVal val="visible"/>
                                      </p:to>
                                    </p:set>
                                    <p:animEffect transition="in" filter="fade">
                                      <p:cBhvr>
                                        <p:cTn id="15" dur="500"/>
                                        <p:tgtEl>
                                          <p:spTgt spid="1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xEl>
                                              <p:pRg st="3" end="3"/>
                                            </p:txEl>
                                          </p:spTgt>
                                        </p:tgtEl>
                                        <p:attrNameLst>
                                          <p:attrName>style.visibility</p:attrName>
                                        </p:attrNameLst>
                                      </p:cBhvr>
                                      <p:to>
                                        <p:strVal val="visible"/>
                                      </p:to>
                                    </p:set>
                                    <p:animEffect transition="in" filter="fade">
                                      <p:cBhvr>
                                        <p:cTn id="18" dur="500"/>
                                        <p:tgtEl>
                                          <p:spTgt spid="15">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5">
                                            <p:txEl>
                                              <p:pRg st="4" end="4"/>
                                            </p:txEl>
                                          </p:spTgt>
                                        </p:tgtEl>
                                        <p:attrNameLst>
                                          <p:attrName>style.visibility</p:attrName>
                                        </p:attrNameLst>
                                      </p:cBhvr>
                                      <p:to>
                                        <p:strVal val="visible"/>
                                      </p:to>
                                    </p:set>
                                    <p:animEffect transition="in" filter="fade">
                                      <p:cBhvr>
                                        <p:cTn id="21" dur="500"/>
                                        <p:tgtEl>
                                          <p:spTgt spid="15">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5">
                                            <p:txEl>
                                              <p:pRg st="5" end="5"/>
                                            </p:txEl>
                                          </p:spTgt>
                                        </p:tgtEl>
                                        <p:attrNameLst>
                                          <p:attrName>style.visibility</p:attrName>
                                        </p:attrNameLst>
                                      </p:cBhvr>
                                      <p:to>
                                        <p:strVal val="visible"/>
                                      </p:to>
                                    </p:set>
                                    <p:animEffect transition="in" filter="fade">
                                      <p:cBhvr>
                                        <p:cTn id="24" dur="500"/>
                                        <p:tgtEl>
                                          <p:spTgt spid="15">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15">
                                            <p:txEl>
                                              <p:pRg st="6" end="6"/>
                                            </p:txEl>
                                          </p:spTgt>
                                        </p:tgtEl>
                                        <p:attrNameLst>
                                          <p:attrName>style.visibility</p:attrName>
                                        </p:attrNameLst>
                                      </p:cBhvr>
                                      <p:to>
                                        <p:strVal val="visible"/>
                                      </p:to>
                                    </p:set>
                                    <p:animEffect transition="in" filter="fade">
                                      <p:cBhvr>
                                        <p:cTn id="27" dur="500"/>
                                        <p:tgtEl>
                                          <p:spTgt spid="15">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5">
                                            <p:txEl>
                                              <p:pRg st="7" end="7"/>
                                            </p:txEl>
                                          </p:spTgt>
                                        </p:tgtEl>
                                        <p:attrNameLst>
                                          <p:attrName>style.visibility</p:attrName>
                                        </p:attrNameLst>
                                      </p:cBhvr>
                                      <p:to>
                                        <p:strVal val="visible"/>
                                      </p:to>
                                    </p:set>
                                    <p:animEffect transition="in" filter="fade">
                                      <p:cBhvr>
                                        <p:cTn id="30" dur="500"/>
                                        <p:tgtEl>
                                          <p:spTgt spid="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295400" y="624254"/>
            <a:ext cx="15544800" cy="9264161"/>
          </a:xfrm>
          <a:prstGeom prst="rect">
            <a:avLst/>
          </a:prstGeom>
        </p:spPr>
      </p:pic>
      <p:sp>
        <p:nvSpPr>
          <p:cNvPr id="6" name="TextBox 5"/>
          <p:cNvSpPr txBox="1"/>
          <p:nvPr/>
        </p:nvSpPr>
        <p:spPr>
          <a:xfrm>
            <a:off x="1524000" y="124480"/>
            <a:ext cx="6096000" cy="584775"/>
          </a:xfrm>
          <a:prstGeom prst="rect">
            <a:avLst/>
          </a:prstGeom>
          <a:noFill/>
        </p:spPr>
        <p:txBody>
          <a:bodyPr wrap="square" rtlCol="0">
            <a:spAutoFit/>
          </a:bodyPr>
          <a:lstStyle/>
          <a:p>
            <a:r>
              <a:rPr lang="en-IN" sz="3200" b="1" dirty="0" smtClean="0">
                <a:latin typeface="Arial" panose="020B0604020202020204" pitchFamily="34" charset="0"/>
                <a:cs typeface="Arial" panose="020B0604020202020204" pitchFamily="34" charset="0"/>
              </a:rPr>
              <a:t>Prevalence Rate - Worldwide</a:t>
            </a:r>
            <a:endParaRPr lang="en-IN" sz="3200" b="1" dirty="0">
              <a:latin typeface="Arial" panose="020B0604020202020204" pitchFamily="34" charset="0"/>
              <a:cs typeface="Arial" panose="020B0604020202020204" pitchFamily="34" charset="0"/>
            </a:endParaRPr>
          </a:p>
        </p:txBody>
      </p:sp>
      <p:sp>
        <p:nvSpPr>
          <p:cNvPr id="7" name="TextBox 6"/>
          <p:cNvSpPr txBox="1"/>
          <p:nvPr/>
        </p:nvSpPr>
        <p:spPr>
          <a:xfrm>
            <a:off x="6477000" y="9911861"/>
            <a:ext cx="4572000" cy="369332"/>
          </a:xfrm>
          <a:prstGeom prst="rect">
            <a:avLst/>
          </a:prstGeom>
          <a:noFill/>
        </p:spPr>
        <p:txBody>
          <a:bodyPr wrap="square" rtlCol="0">
            <a:spAutoFit/>
          </a:bodyPr>
          <a:lstStyle/>
          <a:p>
            <a:r>
              <a:rPr lang="en-IN" dirty="0" smtClean="0"/>
              <a:t>World Health Organization (WHO)</a:t>
            </a:r>
            <a:endParaRPr lang="en-IN" dirty="0"/>
          </a:p>
        </p:txBody>
      </p:sp>
    </p:spTree>
    <p:extLst>
      <p:ext uri="{BB962C8B-B14F-4D97-AF65-F5344CB8AC3E}">
        <p14:creationId xmlns:p14="http://schemas.microsoft.com/office/powerpoint/2010/main" val="38743938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85800" y="647700"/>
            <a:ext cx="7955280" cy="553998"/>
          </a:xfrm>
        </p:spPr>
        <p:txBody>
          <a:bodyPr/>
          <a:lstStyle/>
          <a:p>
            <a:r>
              <a:rPr lang="en-IN" sz="3600" dirty="0">
                <a:solidFill>
                  <a:schemeClr val="tx1"/>
                </a:solidFill>
                <a:latin typeface="Arial" panose="020B0604020202020204" pitchFamily="34" charset="0"/>
                <a:cs typeface="Arial" panose="020B0604020202020204" pitchFamily="34" charset="0"/>
              </a:rPr>
              <a:t>UK / NHS Perspective</a:t>
            </a:r>
          </a:p>
        </p:txBody>
      </p:sp>
      <p:pic>
        <p:nvPicPr>
          <p:cNvPr id="5" name="Content Placeholder 4"/>
          <p:cNvPicPr>
            <a:picLocks noGrp="1" noChangeAspect="1"/>
          </p:cNvPicPr>
          <p:nvPr>
            <p:ph sz="half" idx="3"/>
          </p:nvPr>
        </p:nvPicPr>
        <p:blipFill>
          <a:blip r:embed="rId2">
            <a:extLst>
              <a:ext uri="{28A0092B-C50C-407E-A947-70E740481C1C}">
                <a14:useLocalDpi xmlns:a14="http://schemas.microsoft.com/office/drawing/2010/main" val="0"/>
              </a:ext>
            </a:extLst>
          </a:blip>
          <a:stretch>
            <a:fillRect/>
          </a:stretch>
        </p:blipFill>
        <p:spPr>
          <a:xfrm>
            <a:off x="685800" y="1638300"/>
            <a:ext cx="9616605" cy="6926109"/>
          </a:xfrm>
        </p:spPr>
      </p:pic>
      <p:sp>
        <p:nvSpPr>
          <p:cNvPr id="6" name="TextBox 5"/>
          <p:cNvSpPr txBox="1"/>
          <p:nvPr/>
        </p:nvSpPr>
        <p:spPr>
          <a:xfrm>
            <a:off x="10134600" y="2171700"/>
            <a:ext cx="5943600" cy="4524315"/>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smtClean="0">
                <a:latin typeface="Arial" panose="020B0604020202020204" pitchFamily="34" charset="0"/>
                <a:cs typeface="Arial" panose="020B0604020202020204" pitchFamily="34" charset="0"/>
              </a:rPr>
              <a:t>This bar chart shows that approximately 6 out of every 100 people in England are diagnosed with </a:t>
            </a:r>
            <a:r>
              <a:rPr lang="en-US" sz="2400" dirty="0" err="1" smtClean="0">
                <a:latin typeface="Arial" panose="020B0604020202020204" pitchFamily="34" charset="0"/>
                <a:cs typeface="Arial" panose="020B0604020202020204" pitchFamily="34" charset="0"/>
              </a:rPr>
              <a:t>Generalised</a:t>
            </a:r>
            <a:r>
              <a:rPr lang="en-US" sz="2400" dirty="0" smtClean="0">
                <a:latin typeface="Arial" panose="020B0604020202020204" pitchFamily="34" charset="0"/>
                <a:cs typeface="Arial" panose="020B0604020202020204" pitchFamily="34" charset="0"/>
              </a:rPr>
              <a:t> Anxiety Disorder (GAD) in any given week. This highlights the relatively common occurrence of anxiety disorders within the population [Mind, NHS, Mental health foundation].</a:t>
            </a:r>
            <a:endParaRPr lang="en-IN" sz="2400" dirty="0">
              <a:latin typeface="Arial" panose="020B0604020202020204" pitchFamily="34" charset="0"/>
              <a:cs typeface="Arial" panose="020B0604020202020204" pitchFamily="34" charset="0"/>
            </a:endParaRPr>
          </a:p>
        </p:txBody>
      </p:sp>
      <p:sp>
        <p:nvSpPr>
          <p:cNvPr id="7" name="TextBox 6"/>
          <p:cNvSpPr txBox="1"/>
          <p:nvPr/>
        </p:nvSpPr>
        <p:spPr>
          <a:xfrm>
            <a:off x="1981200" y="8564409"/>
            <a:ext cx="6659880" cy="646331"/>
          </a:xfrm>
          <a:prstGeom prst="rect">
            <a:avLst/>
          </a:prstGeom>
          <a:noFill/>
        </p:spPr>
        <p:txBody>
          <a:bodyPr wrap="square" rtlCol="0">
            <a:spAutoFit/>
          </a:bodyPr>
          <a:lstStyle/>
          <a:p>
            <a:pPr algn="ctr">
              <a:lnSpc>
                <a:spcPct val="150000"/>
              </a:lnSpc>
            </a:pPr>
            <a:r>
              <a:rPr lang="en-US" sz="2400" b="1" dirty="0" smtClean="0">
                <a:latin typeface="Arial" panose="020B0604020202020204" pitchFamily="34" charset="0"/>
                <a:cs typeface="Arial" panose="020B0604020202020204" pitchFamily="34" charset="0"/>
              </a:rPr>
              <a:t>[Mind, NHS, Mental Health Foundation]</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60417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419100"/>
            <a:ext cx="9753600" cy="7863647"/>
          </a:xfrm>
          <a:prstGeom prst="rect">
            <a:avLst/>
          </a:prstGeom>
        </p:spPr>
      </p:pic>
      <p:sp>
        <p:nvSpPr>
          <p:cNvPr id="4" name="TextBox 3"/>
          <p:cNvSpPr txBox="1"/>
          <p:nvPr/>
        </p:nvSpPr>
        <p:spPr>
          <a:xfrm>
            <a:off x="9900138" y="1333500"/>
            <a:ext cx="6172200" cy="4524315"/>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smtClean="0">
                <a:latin typeface="Arial" panose="020B0604020202020204" pitchFamily="34" charset="0"/>
                <a:cs typeface="Arial" panose="020B0604020202020204" pitchFamily="34" charset="0"/>
              </a:rPr>
              <a:t>This Bar chart compares the proportion of men and women in the UK reporting high levels of anxiety. It shows that 37.1% of women reported high anxiety levels compared to 29.9% of men, indicating that anxiety is more commonly reported among women [</a:t>
            </a:r>
            <a:r>
              <a:rPr lang="en-US" sz="2400" b="1" dirty="0" smtClean="0">
                <a:latin typeface="Arial" panose="020B0604020202020204" pitchFamily="34" charset="0"/>
                <a:cs typeface="Arial" panose="020B0604020202020204" pitchFamily="34" charset="0"/>
              </a:rPr>
              <a:t>Mind, NHS, Mental Health Foundation]</a:t>
            </a:r>
            <a:r>
              <a:rPr lang="en-US" sz="2400" dirty="0" smtClean="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p:txBody>
      </p:sp>
      <p:sp>
        <p:nvSpPr>
          <p:cNvPr id="5" name="TextBox 4"/>
          <p:cNvSpPr txBox="1"/>
          <p:nvPr/>
        </p:nvSpPr>
        <p:spPr>
          <a:xfrm>
            <a:off x="1981200" y="8564409"/>
            <a:ext cx="6659880" cy="577850"/>
          </a:xfrm>
          <a:prstGeom prst="rect">
            <a:avLst/>
          </a:prstGeom>
          <a:noFill/>
        </p:spPr>
        <p:txBody>
          <a:bodyPr wrap="square" rtlCol="0">
            <a:spAutoFit/>
          </a:bodyPr>
          <a:lstStyle/>
          <a:p>
            <a:pPr algn="ctr">
              <a:lnSpc>
                <a:spcPct val="150000"/>
              </a:lnSpc>
            </a:pPr>
            <a:r>
              <a:rPr lang="en-US" sz="2400" b="1" dirty="0" smtClean="0">
                <a:latin typeface="Arial" panose="020B0604020202020204" pitchFamily="34" charset="0"/>
                <a:cs typeface="Arial" panose="020B0604020202020204" pitchFamily="34" charset="0"/>
              </a:rPr>
              <a:t>[Mind, NHS, Mental Health Foundation]</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0238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419100"/>
            <a:ext cx="9677400" cy="7620000"/>
          </a:xfrm>
          <a:prstGeom prst="rect">
            <a:avLst/>
          </a:prstGeom>
        </p:spPr>
      </p:pic>
      <p:sp>
        <p:nvSpPr>
          <p:cNvPr id="5" name="TextBox 4"/>
          <p:cNvSpPr txBox="1"/>
          <p:nvPr/>
        </p:nvSpPr>
        <p:spPr>
          <a:xfrm>
            <a:off x="1813560" y="8039100"/>
            <a:ext cx="6659880" cy="577850"/>
          </a:xfrm>
          <a:prstGeom prst="rect">
            <a:avLst/>
          </a:prstGeom>
          <a:noFill/>
        </p:spPr>
        <p:txBody>
          <a:bodyPr wrap="square" rtlCol="0">
            <a:spAutoFit/>
          </a:bodyPr>
          <a:lstStyle/>
          <a:p>
            <a:pPr algn="ctr">
              <a:lnSpc>
                <a:spcPct val="150000"/>
              </a:lnSpc>
            </a:pPr>
            <a:r>
              <a:rPr lang="en-US" sz="2400" b="1" dirty="0" smtClean="0">
                <a:latin typeface="Arial" panose="020B0604020202020204" pitchFamily="34" charset="0"/>
                <a:cs typeface="Arial" panose="020B0604020202020204" pitchFamily="34" charset="0"/>
              </a:rPr>
              <a:t>[Mind, NHS, Mental Health Foundation]</a:t>
            </a:r>
            <a:endParaRPr lang="en-IN" sz="2400" b="1" dirty="0">
              <a:latin typeface="Arial" panose="020B0604020202020204" pitchFamily="34" charset="0"/>
              <a:cs typeface="Arial" panose="020B0604020202020204" pitchFamily="34" charset="0"/>
            </a:endParaRPr>
          </a:p>
        </p:txBody>
      </p:sp>
      <p:sp>
        <p:nvSpPr>
          <p:cNvPr id="6" name="TextBox 5"/>
          <p:cNvSpPr txBox="1"/>
          <p:nvPr/>
        </p:nvSpPr>
        <p:spPr>
          <a:xfrm>
            <a:off x="10134600" y="1638300"/>
            <a:ext cx="6019800" cy="4524315"/>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This graph illustrates that individuals aged 16–29 have the highest prevalence of anxiety (28%) compared to other age groups, with levels decreasing steadily in older populations. This suggests that younger people are more vulnerable to anxiety [</a:t>
            </a:r>
            <a:r>
              <a:rPr lang="en-US" sz="2400" b="1" dirty="0" smtClean="0">
                <a:latin typeface="Arial" panose="020B0604020202020204" pitchFamily="34" charset="0"/>
                <a:cs typeface="Arial" panose="020B0604020202020204" pitchFamily="34" charset="0"/>
              </a:rPr>
              <a:t>Mind, NHS, Mental Health Foundation]</a:t>
            </a:r>
            <a:r>
              <a:rPr lang="en-US" sz="2400" dirty="0" smtClean="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76874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34200" y="266700"/>
            <a:ext cx="10363200" cy="9233297"/>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v"/>
            </a:pPr>
            <a:r>
              <a:rPr lang="en-US" sz="3200" b="1" dirty="0" smtClean="0">
                <a:latin typeface="Arial" panose="020B0604020202020204" pitchFamily="34" charset="0"/>
                <a:cs typeface="Arial" panose="020B0604020202020204" pitchFamily="34" charset="0"/>
              </a:rPr>
              <a:t>Economic and Social Burden</a:t>
            </a:r>
          </a:p>
          <a:p>
            <a:pPr marL="342900" indent="-3429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Anxiety disorders create a significant economic burden. This includes healthcare costs, lost productivity, and increased absenteeism. In the UK, mental health issues cost the economy </a:t>
            </a:r>
            <a:r>
              <a:rPr lang="en-US" sz="2800" b="1" dirty="0" smtClean="0">
                <a:latin typeface="Arial" panose="020B0604020202020204" pitchFamily="34" charset="0"/>
                <a:cs typeface="Arial" panose="020B0604020202020204" pitchFamily="34" charset="0"/>
              </a:rPr>
              <a:t>over £100 billion each year</a:t>
            </a:r>
            <a:r>
              <a:rPr lang="en-US" sz="2800" dirty="0" smtClean="0">
                <a:latin typeface="Arial" panose="020B0604020202020204" pitchFamily="34" charset="0"/>
                <a:cs typeface="Arial" panose="020B0604020202020204" pitchFamily="34" charset="0"/>
              </a:rPr>
              <a:t>, with anxiety being a major contributor (Centre for Mental Health, 2020).</a:t>
            </a:r>
          </a:p>
          <a:p>
            <a:pPr marL="342900" indent="-3429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Socially, people with anxiety disorders often face lower quality of life, social isolation, and strained relationships. </a:t>
            </a:r>
          </a:p>
          <a:p>
            <a:pPr marL="342900" indent="-3429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Stigma around mental health worsens these challenges, making it harder for people to seek help (Corrigan et al., 2014).</a:t>
            </a:r>
          </a:p>
          <a:p>
            <a:pPr marL="342900" indent="-3429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Furthermore, anxiety disorders lead to greater use of primary care services and are linked to other physical health issues, putting additional strain on healthcare systems (NICE, 2020).</a:t>
            </a: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9857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fade">
                                      <p:cBhvr>
                                        <p:cTn id="10" dur="500"/>
                                        <p:tgtEl>
                                          <p:spTgt spid="2">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Effect transition="in" filter="fade">
                                      <p:cBhvr>
                                        <p:cTn id="13" dur="500"/>
                                        <p:tgtEl>
                                          <p:spTgt spid="2">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4" end="4"/>
                                            </p:txEl>
                                          </p:spTgt>
                                        </p:tgtEl>
                                        <p:attrNameLst>
                                          <p:attrName>style.visibility</p:attrName>
                                        </p:attrNameLst>
                                      </p:cBhvr>
                                      <p:to>
                                        <p:strVal val="visible"/>
                                      </p:to>
                                    </p:set>
                                    <p:animEffect transition="in" filter="fade">
                                      <p:cBhvr>
                                        <p:cTn id="16"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603929" y="1745995"/>
            <a:ext cx="1684655" cy="3007995"/>
          </a:xfrm>
          <a:custGeom>
            <a:avLst/>
            <a:gdLst/>
            <a:ahLst/>
            <a:cxnLst/>
            <a:rect l="l" t="t" r="r" b="b"/>
            <a:pathLst>
              <a:path w="1684655" h="3007995">
                <a:moveTo>
                  <a:pt x="1684058" y="646569"/>
                </a:moveTo>
                <a:lnTo>
                  <a:pt x="1641259" y="665746"/>
                </a:lnTo>
                <a:lnTo>
                  <a:pt x="1592948" y="686358"/>
                </a:lnTo>
                <a:lnTo>
                  <a:pt x="1544713" y="705802"/>
                </a:lnTo>
                <a:lnTo>
                  <a:pt x="1539760" y="707669"/>
                </a:lnTo>
                <a:lnTo>
                  <a:pt x="1534960" y="694944"/>
                </a:lnTo>
                <a:lnTo>
                  <a:pt x="1517586" y="646442"/>
                </a:lnTo>
                <a:lnTo>
                  <a:pt x="1483410" y="548830"/>
                </a:lnTo>
                <a:lnTo>
                  <a:pt x="1465770" y="500253"/>
                </a:lnTo>
                <a:lnTo>
                  <a:pt x="1449425" y="455993"/>
                </a:lnTo>
                <a:lnTo>
                  <a:pt x="1434630" y="414858"/>
                </a:lnTo>
                <a:lnTo>
                  <a:pt x="1420939" y="375323"/>
                </a:lnTo>
                <a:lnTo>
                  <a:pt x="1407909" y="335927"/>
                </a:lnTo>
                <a:lnTo>
                  <a:pt x="1395107" y="295160"/>
                </a:lnTo>
                <a:lnTo>
                  <a:pt x="1382102" y="251523"/>
                </a:lnTo>
                <a:lnTo>
                  <a:pt x="1368437" y="203517"/>
                </a:lnTo>
                <a:lnTo>
                  <a:pt x="1353680" y="149669"/>
                </a:lnTo>
                <a:lnTo>
                  <a:pt x="1337398" y="88468"/>
                </a:lnTo>
                <a:lnTo>
                  <a:pt x="1319149" y="18415"/>
                </a:lnTo>
                <a:lnTo>
                  <a:pt x="1309954" y="4622"/>
                </a:lnTo>
                <a:lnTo>
                  <a:pt x="1295412" y="0"/>
                </a:lnTo>
                <a:lnTo>
                  <a:pt x="1280845" y="4572"/>
                </a:lnTo>
                <a:lnTo>
                  <a:pt x="1271600" y="18326"/>
                </a:lnTo>
                <a:lnTo>
                  <a:pt x="1253172" y="87464"/>
                </a:lnTo>
                <a:lnTo>
                  <a:pt x="1236662" y="147485"/>
                </a:lnTo>
                <a:lnTo>
                  <a:pt x="1221638" y="200063"/>
                </a:lnTo>
                <a:lnTo>
                  <a:pt x="1207731" y="246862"/>
                </a:lnTo>
                <a:lnTo>
                  <a:pt x="1194536" y="289572"/>
                </a:lnTo>
                <a:lnTo>
                  <a:pt x="1181646" y="329869"/>
                </a:lnTo>
                <a:lnTo>
                  <a:pt x="1168654" y="369404"/>
                </a:lnTo>
                <a:lnTo>
                  <a:pt x="1140802" y="452920"/>
                </a:lnTo>
                <a:lnTo>
                  <a:pt x="1125131" y="500240"/>
                </a:lnTo>
                <a:lnTo>
                  <a:pt x="1093292" y="597738"/>
                </a:lnTo>
                <a:lnTo>
                  <a:pt x="1076871" y="646557"/>
                </a:lnTo>
                <a:lnTo>
                  <a:pt x="1059688" y="695071"/>
                </a:lnTo>
                <a:lnTo>
                  <a:pt x="1041412" y="743000"/>
                </a:lnTo>
                <a:lnTo>
                  <a:pt x="1023620" y="785482"/>
                </a:lnTo>
                <a:lnTo>
                  <a:pt x="1017358" y="784428"/>
                </a:lnTo>
                <a:lnTo>
                  <a:pt x="968476" y="773315"/>
                </a:lnTo>
                <a:lnTo>
                  <a:pt x="919822" y="759790"/>
                </a:lnTo>
                <a:lnTo>
                  <a:pt x="871334" y="744321"/>
                </a:lnTo>
                <a:lnTo>
                  <a:pt x="822960" y="727430"/>
                </a:lnTo>
                <a:lnTo>
                  <a:pt x="774623" y="709599"/>
                </a:lnTo>
                <a:lnTo>
                  <a:pt x="677849" y="673112"/>
                </a:lnTo>
                <a:lnTo>
                  <a:pt x="629285" y="655434"/>
                </a:lnTo>
                <a:lnTo>
                  <a:pt x="584860" y="639546"/>
                </a:lnTo>
                <a:lnTo>
                  <a:pt x="543814" y="624471"/>
                </a:lnTo>
                <a:lnTo>
                  <a:pt x="504723" y="609587"/>
                </a:lnTo>
                <a:lnTo>
                  <a:pt x="466153" y="594271"/>
                </a:lnTo>
                <a:lnTo>
                  <a:pt x="426681" y="577900"/>
                </a:lnTo>
                <a:lnTo>
                  <a:pt x="384873" y="559854"/>
                </a:lnTo>
                <a:lnTo>
                  <a:pt x="339305" y="539508"/>
                </a:lnTo>
                <a:lnTo>
                  <a:pt x="288556" y="516229"/>
                </a:lnTo>
                <a:lnTo>
                  <a:pt x="231178" y="489419"/>
                </a:lnTo>
                <a:lnTo>
                  <a:pt x="165760" y="458431"/>
                </a:lnTo>
                <a:lnTo>
                  <a:pt x="149275" y="456615"/>
                </a:lnTo>
                <a:lnTo>
                  <a:pt x="136398" y="464807"/>
                </a:lnTo>
                <a:lnTo>
                  <a:pt x="130556" y="478891"/>
                </a:lnTo>
                <a:lnTo>
                  <a:pt x="135153" y="494817"/>
                </a:lnTo>
                <a:lnTo>
                  <a:pt x="176326" y="553339"/>
                </a:lnTo>
                <a:lnTo>
                  <a:pt x="211721" y="604545"/>
                </a:lnTo>
                <a:lnTo>
                  <a:pt x="242392" y="649808"/>
                </a:lnTo>
                <a:lnTo>
                  <a:pt x="269341" y="690524"/>
                </a:lnTo>
                <a:lnTo>
                  <a:pt x="293611" y="728078"/>
                </a:lnTo>
                <a:lnTo>
                  <a:pt x="316217" y="763828"/>
                </a:lnTo>
                <a:lnTo>
                  <a:pt x="338175" y="799172"/>
                </a:lnTo>
                <a:lnTo>
                  <a:pt x="384314" y="874166"/>
                </a:lnTo>
                <a:lnTo>
                  <a:pt x="410527" y="916559"/>
                </a:lnTo>
                <a:lnTo>
                  <a:pt x="464820" y="1003579"/>
                </a:lnTo>
                <a:lnTo>
                  <a:pt x="491705" y="1047508"/>
                </a:lnTo>
                <a:lnTo>
                  <a:pt x="517855" y="1091831"/>
                </a:lnTo>
                <a:lnTo>
                  <a:pt x="542861" y="1136624"/>
                </a:lnTo>
                <a:lnTo>
                  <a:pt x="566293" y="1181963"/>
                </a:lnTo>
                <a:lnTo>
                  <a:pt x="585571" y="1223302"/>
                </a:lnTo>
                <a:lnTo>
                  <a:pt x="582574" y="1224927"/>
                </a:lnTo>
                <a:lnTo>
                  <a:pt x="536994" y="1248384"/>
                </a:lnTo>
                <a:lnTo>
                  <a:pt x="490372" y="1271193"/>
                </a:lnTo>
                <a:lnTo>
                  <a:pt x="442950" y="1293393"/>
                </a:lnTo>
                <a:lnTo>
                  <a:pt x="394931" y="1315008"/>
                </a:lnTo>
                <a:lnTo>
                  <a:pt x="346532" y="1336090"/>
                </a:lnTo>
                <a:lnTo>
                  <a:pt x="297967" y="1356652"/>
                </a:lnTo>
                <a:lnTo>
                  <a:pt x="249466" y="1376756"/>
                </a:lnTo>
                <a:lnTo>
                  <a:pt x="201218" y="1396403"/>
                </a:lnTo>
                <a:lnTo>
                  <a:pt x="60223" y="1453070"/>
                </a:lnTo>
                <a:lnTo>
                  <a:pt x="15189" y="1471307"/>
                </a:lnTo>
                <a:lnTo>
                  <a:pt x="3848" y="1480616"/>
                </a:lnTo>
                <a:lnTo>
                  <a:pt x="0" y="1493761"/>
                </a:lnTo>
                <a:lnTo>
                  <a:pt x="3644" y="1506969"/>
                </a:lnTo>
                <a:lnTo>
                  <a:pt x="14808" y="1516494"/>
                </a:lnTo>
                <a:lnTo>
                  <a:pt x="74180" y="1541856"/>
                </a:lnTo>
                <a:lnTo>
                  <a:pt x="131699" y="1566049"/>
                </a:lnTo>
                <a:lnTo>
                  <a:pt x="293395" y="1633410"/>
                </a:lnTo>
                <a:lnTo>
                  <a:pt x="343763" y="1654721"/>
                </a:lnTo>
                <a:lnTo>
                  <a:pt x="392430" y="1675765"/>
                </a:lnTo>
                <a:lnTo>
                  <a:pt x="439394" y="1696732"/>
                </a:lnTo>
                <a:lnTo>
                  <a:pt x="484708" y="1717776"/>
                </a:lnTo>
                <a:lnTo>
                  <a:pt x="528383" y="1739099"/>
                </a:lnTo>
                <a:lnTo>
                  <a:pt x="570445" y="1760867"/>
                </a:lnTo>
                <a:lnTo>
                  <a:pt x="610933" y="1783270"/>
                </a:lnTo>
                <a:lnTo>
                  <a:pt x="619544" y="1788414"/>
                </a:lnTo>
                <a:lnTo>
                  <a:pt x="617651" y="1797824"/>
                </a:lnTo>
                <a:lnTo>
                  <a:pt x="606361" y="1847837"/>
                </a:lnTo>
                <a:lnTo>
                  <a:pt x="593915" y="1898218"/>
                </a:lnTo>
                <a:lnTo>
                  <a:pt x="580478" y="1948827"/>
                </a:lnTo>
                <a:lnTo>
                  <a:pt x="566216" y="1999513"/>
                </a:lnTo>
                <a:lnTo>
                  <a:pt x="551294" y="2050161"/>
                </a:lnTo>
                <a:lnTo>
                  <a:pt x="535876" y="2100592"/>
                </a:lnTo>
                <a:lnTo>
                  <a:pt x="520128" y="2150681"/>
                </a:lnTo>
                <a:lnTo>
                  <a:pt x="504215" y="2200287"/>
                </a:lnTo>
                <a:lnTo>
                  <a:pt x="457111" y="2344763"/>
                </a:lnTo>
                <a:lnTo>
                  <a:pt x="442175" y="2390991"/>
                </a:lnTo>
                <a:lnTo>
                  <a:pt x="442036" y="2405659"/>
                </a:lnTo>
                <a:lnTo>
                  <a:pt x="449618" y="2417051"/>
                </a:lnTo>
                <a:lnTo>
                  <a:pt x="462089" y="2422741"/>
                </a:lnTo>
                <a:lnTo>
                  <a:pt x="476567" y="2420302"/>
                </a:lnTo>
                <a:lnTo>
                  <a:pt x="534136" y="2391067"/>
                </a:lnTo>
                <a:lnTo>
                  <a:pt x="589610" y="2362517"/>
                </a:lnTo>
                <a:lnTo>
                  <a:pt x="745083" y="2281809"/>
                </a:lnTo>
                <a:lnTo>
                  <a:pt x="793775" y="2256891"/>
                </a:lnTo>
                <a:lnTo>
                  <a:pt x="841159" y="2233104"/>
                </a:lnTo>
                <a:lnTo>
                  <a:pt x="887387" y="2210562"/>
                </a:lnTo>
                <a:lnTo>
                  <a:pt x="932611" y="2189340"/>
                </a:lnTo>
                <a:lnTo>
                  <a:pt x="976998" y="2169553"/>
                </a:lnTo>
                <a:lnTo>
                  <a:pt x="983957" y="2166645"/>
                </a:lnTo>
                <a:lnTo>
                  <a:pt x="1002550" y="2203373"/>
                </a:lnTo>
                <a:lnTo>
                  <a:pt x="1021943" y="2244941"/>
                </a:lnTo>
                <a:lnTo>
                  <a:pt x="1040447" y="2287841"/>
                </a:lnTo>
                <a:lnTo>
                  <a:pt x="1058367" y="2332482"/>
                </a:lnTo>
                <a:lnTo>
                  <a:pt x="1075969" y="2379268"/>
                </a:lnTo>
                <a:lnTo>
                  <a:pt x="1093546" y="2428595"/>
                </a:lnTo>
                <a:lnTo>
                  <a:pt x="1111389" y="2480868"/>
                </a:lnTo>
                <a:lnTo>
                  <a:pt x="1129779" y="2536507"/>
                </a:lnTo>
                <a:lnTo>
                  <a:pt x="1146060" y="2587142"/>
                </a:lnTo>
                <a:lnTo>
                  <a:pt x="1160526" y="2633446"/>
                </a:lnTo>
                <a:lnTo>
                  <a:pt x="1173911" y="2677261"/>
                </a:lnTo>
                <a:lnTo>
                  <a:pt x="1200315" y="2764790"/>
                </a:lnTo>
                <a:lnTo>
                  <a:pt x="1214805" y="2812186"/>
                </a:lnTo>
                <a:lnTo>
                  <a:pt x="1231112" y="2864447"/>
                </a:lnTo>
                <a:lnTo>
                  <a:pt x="1249972" y="2923425"/>
                </a:lnTo>
                <a:lnTo>
                  <a:pt x="1272120" y="2990951"/>
                </a:lnTo>
                <a:lnTo>
                  <a:pt x="1295463" y="3007791"/>
                </a:lnTo>
                <a:lnTo>
                  <a:pt x="1309420" y="3003575"/>
                </a:lnTo>
                <a:lnTo>
                  <a:pt x="1340942" y="2923425"/>
                </a:lnTo>
                <a:lnTo>
                  <a:pt x="1359801" y="2864447"/>
                </a:lnTo>
                <a:lnTo>
                  <a:pt x="1376108" y="2812186"/>
                </a:lnTo>
                <a:lnTo>
                  <a:pt x="1390599" y="2764790"/>
                </a:lnTo>
                <a:lnTo>
                  <a:pt x="1417015" y="2677261"/>
                </a:lnTo>
                <a:lnTo>
                  <a:pt x="1430388" y="2633446"/>
                </a:lnTo>
                <a:lnTo>
                  <a:pt x="1444866" y="2587142"/>
                </a:lnTo>
                <a:lnTo>
                  <a:pt x="1461147" y="2536507"/>
                </a:lnTo>
                <a:lnTo>
                  <a:pt x="1479537" y="2480868"/>
                </a:lnTo>
                <a:lnTo>
                  <a:pt x="1497368" y="2428595"/>
                </a:lnTo>
                <a:lnTo>
                  <a:pt x="1514957" y="2379268"/>
                </a:lnTo>
                <a:lnTo>
                  <a:pt x="1532559" y="2332482"/>
                </a:lnTo>
                <a:lnTo>
                  <a:pt x="1550466" y="2287841"/>
                </a:lnTo>
                <a:lnTo>
                  <a:pt x="1568983" y="2244941"/>
                </a:lnTo>
                <a:lnTo>
                  <a:pt x="1588376" y="2203373"/>
                </a:lnTo>
                <a:lnTo>
                  <a:pt x="1608937" y="2162746"/>
                </a:lnTo>
                <a:lnTo>
                  <a:pt x="1630946" y="2122640"/>
                </a:lnTo>
                <a:lnTo>
                  <a:pt x="1641436" y="2105291"/>
                </a:lnTo>
                <a:lnTo>
                  <a:pt x="1684058" y="2116734"/>
                </a:lnTo>
                <a:lnTo>
                  <a:pt x="1684058" y="2040089"/>
                </a:lnTo>
                <a:lnTo>
                  <a:pt x="1684058" y="982573"/>
                </a:lnTo>
                <a:lnTo>
                  <a:pt x="1684058" y="646569"/>
                </a:lnTo>
                <a:close/>
              </a:path>
            </a:pathLst>
          </a:custGeom>
          <a:solidFill>
            <a:srgbClr val="E1D5C3"/>
          </a:solidFill>
        </p:spPr>
        <p:txBody>
          <a:bodyPr wrap="square" lIns="0" tIns="0" rIns="0" bIns="0" rtlCol="0"/>
          <a:lstStyle/>
          <a:p>
            <a:endParaRPr/>
          </a:p>
        </p:txBody>
      </p:sp>
      <p:pic>
        <p:nvPicPr>
          <p:cNvPr id="3" name="object 3"/>
          <p:cNvPicPr/>
          <p:nvPr/>
        </p:nvPicPr>
        <p:blipFill>
          <a:blip r:embed="rId2" cstate="print"/>
          <a:stretch>
            <a:fillRect/>
          </a:stretch>
        </p:blipFill>
        <p:spPr>
          <a:xfrm>
            <a:off x="0" y="285359"/>
            <a:ext cx="1834379" cy="2343541"/>
          </a:xfrm>
          <a:prstGeom prst="rect">
            <a:avLst/>
          </a:prstGeom>
        </p:spPr>
      </p:pic>
      <p:sp>
        <p:nvSpPr>
          <p:cNvPr id="4" name="object 4"/>
          <p:cNvSpPr/>
          <p:nvPr/>
        </p:nvSpPr>
        <p:spPr>
          <a:xfrm>
            <a:off x="16279609" y="9043365"/>
            <a:ext cx="2008505" cy="1243965"/>
          </a:xfrm>
          <a:custGeom>
            <a:avLst/>
            <a:gdLst/>
            <a:ahLst/>
            <a:cxnLst/>
            <a:rect l="l" t="t" r="r" b="b"/>
            <a:pathLst>
              <a:path w="2008505" h="1243965">
                <a:moveTo>
                  <a:pt x="2008378" y="1090752"/>
                </a:moveTo>
                <a:lnTo>
                  <a:pt x="1977999" y="1079639"/>
                </a:lnTo>
                <a:lnTo>
                  <a:pt x="1929714" y="1061504"/>
                </a:lnTo>
                <a:lnTo>
                  <a:pt x="1834896" y="1025436"/>
                </a:lnTo>
                <a:lnTo>
                  <a:pt x="1787728" y="1007719"/>
                </a:lnTo>
                <a:lnTo>
                  <a:pt x="1740255" y="990307"/>
                </a:lnTo>
                <a:lnTo>
                  <a:pt x="1692478" y="973429"/>
                </a:lnTo>
                <a:lnTo>
                  <a:pt x="1644408" y="957287"/>
                </a:lnTo>
                <a:lnTo>
                  <a:pt x="1596009" y="942111"/>
                </a:lnTo>
                <a:lnTo>
                  <a:pt x="1547291" y="928103"/>
                </a:lnTo>
                <a:lnTo>
                  <a:pt x="1498257" y="915466"/>
                </a:lnTo>
                <a:lnTo>
                  <a:pt x="1448879" y="904443"/>
                </a:lnTo>
                <a:lnTo>
                  <a:pt x="1399171" y="895235"/>
                </a:lnTo>
                <a:lnTo>
                  <a:pt x="1349121" y="888060"/>
                </a:lnTo>
                <a:lnTo>
                  <a:pt x="1278509" y="884110"/>
                </a:lnTo>
                <a:lnTo>
                  <a:pt x="1241437" y="887818"/>
                </a:lnTo>
                <a:lnTo>
                  <a:pt x="1204493" y="897648"/>
                </a:lnTo>
                <a:lnTo>
                  <a:pt x="1158976" y="919137"/>
                </a:lnTo>
                <a:lnTo>
                  <a:pt x="1124991" y="945642"/>
                </a:lnTo>
                <a:lnTo>
                  <a:pt x="1102652" y="977087"/>
                </a:lnTo>
                <a:lnTo>
                  <a:pt x="1092073" y="1013383"/>
                </a:lnTo>
                <a:lnTo>
                  <a:pt x="1094384" y="1056182"/>
                </a:lnTo>
                <a:lnTo>
                  <a:pt x="1109687" y="1100162"/>
                </a:lnTo>
                <a:lnTo>
                  <a:pt x="1135430" y="1144358"/>
                </a:lnTo>
                <a:lnTo>
                  <a:pt x="1169047" y="1187805"/>
                </a:lnTo>
                <a:lnTo>
                  <a:pt x="1207960" y="1229537"/>
                </a:lnTo>
                <a:lnTo>
                  <a:pt x="1223010" y="1243634"/>
                </a:lnTo>
                <a:lnTo>
                  <a:pt x="1310335" y="1243634"/>
                </a:lnTo>
                <a:lnTo>
                  <a:pt x="1287678" y="1224521"/>
                </a:lnTo>
                <a:lnTo>
                  <a:pt x="1247978" y="1187310"/>
                </a:lnTo>
                <a:lnTo>
                  <a:pt x="1213358" y="1150378"/>
                </a:lnTo>
                <a:lnTo>
                  <a:pt x="1185037" y="1114463"/>
                </a:lnTo>
                <a:lnTo>
                  <a:pt x="1164196" y="1080274"/>
                </a:lnTo>
                <a:lnTo>
                  <a:pt x="1149921" y="1020279"/>
                </a:lnTo>
                <a:lnTo>
                  <a:pt x="1151039" y="1014044"/>
                </a:lnTo>
                <a:lnTo>
                  <a:pt x="1183868" y="972337"/>
                </a:lnTo>
                <a:lnTo>
                  <a:pt x="1224610" y="952334"/>
                </a:lnTo>
                <a:lnTo>
                  <a:pt x="1283195" y="942340"/>
                </a:lnTo>
                <a:lnTo>
                  <a:pt x="1313116" y="943140"/>
                </a:lnTo>
                <a:lnTo>
                  <a:pt x="1390154" y="952893"/>
                </a:lnTo>
                <a:lnTo>
                  <a:pt x="1438198" y="961847"/>
                </a:lnTo>
                <a:lnTo>
                  <a:pt x="1486052" y="972591"/>
                </a:lnTo>
                <a:lnTo>
                  <a:pt x="1533715" y="984923"/>
                </a:lnTo>
                <a:lnTo>
                  <a:pt x="1581162" y="998626"/>
                </a:lnTo>
                <a:lnTo>
                  <a:pt x="1628394" y="1013485"/>
                </a:lnTo>
                <a:lnTo>
                  <a:pt x="1675396" y="1029296"/>
                </a:lnTo>
                <a:lnTo>
                  <a:pt x="1722158" y="1045845"/>
                </a:lnTo>
                <a:lnTo>
                  <a:pt x="1768665" y="1062913"/>
                </a:lnTo>
                <a:lnTo>
                  <a:pt x="1814918" y="1080312"/>
                </a:lnTo>
                <a:lnTo>
                  <a:pt x="1909521" y="1116291"/>
                </a:lnTo>
                <a:lnTo>
                  <a:pt x="1958530" y="1134694"/>
                </a:lnTo>
                <a:lnTo>
                  <a:pt x="2008378" y="1152918"/>
                </a:lnTo>
                <a:lnTo>
                  <a:pt x="2008378" y="1090752"/>
                </a:lnTo>
                <a:close/>
              </a:path>
              <a:path w="2008505" h="1243965">
                <a:moveTo>
                  <a:pt x="2008378" y="794067"/>
                </a:moveTo>
                <a:lnTo>
                  <a:pt x="1930869" y="776986"/>
                </a:lnTo>
                <a:lnTo>
                  <a:pt x="1881822" y="765797"/>
                </a:lnTo>
                <a:lnTo>
                  <a:pt x="1833003" y="754507"/>
                </a:lnTo>
                <a:lnTo>
                  <a:pt x="1733257" y="731253"/>
                </a:lnTo>
                <a:lnTo>
                  <a:pt x="1681670" y="719315"/>
                </a:lnTo>
                <a:lnTo>
                  <a:pt x="1629778" y="707517"/>
                </a:lnTo>
                <a:lnTo>
                  <a:pt x="1577670" y="695960"/>
                </a:lnTo>
                <a:lnTo>
                  <a:pt x="1525435" y="684771"/>
                </a:lnTo>
                <a:lnTo>
                  <a:pt x="1473174" y="674077"/>
                </a:lnTo>
                <a:lnTo>
                  <a:pt x="1420977" y="663994"/>
                </a:lnTo>
                <a:lnTo>
                  <a:pt x="1394968" y="658698"/>
                </a:lnTo>
                <a:lnTo>
                  <a:pt x="1367078" y="652310"/>
                </a:lnTo>
                <a:lnTo>
                  <a:pt x="1337627" y="645121"/>
                </a:lnTo>
                <a:lnTo>
                  <a:pt x="1306995" y="637425"/>
                </a:lnTo>
                <a:lnTo>
                  <a:pt x="1262761" y="626364"/>
                </a:lnTo>
                <a:lnTo>
                  <a:pt x="1216304" y="615315"/>
                </a:lnTo>
                <a:lnTo>
                  <a:pt x="1169162" y="605180"/>
                </a:lnTo>
                <a:lnTo>
                  <a:pt x="1120914" y="596430"/>
                </a:lnTo>
                <a:lnTo>
                  <a:pt x="1072464" y="589826"/>
                </a:lnTo>
                <a:lnTo>
                  <a:pt x="1024356" y="586079"/>
                </a:lnTo>
                <a:lnTo>
                  <a:pt x="977150" y="585851"/>
                </a:lnTo>
                <a:lnTo>
                  <a:pt x="931405" y="589864"/>
                </a:lnTo>
                <a:lnTo>
                  <a:pt x="887704" y="598792"/>
                </a:lnTo>
                <a:lnTo>
                  <a:pt x="846582" y="613333"/>
                </a:lnTo>
                <a:lnTo>
                  <a:pt x="808596" y="634174"/>
                </a:lnTo>
                <a:lnTo>
                  <a:pt x="774331" y="662000"/>
                </a:lnTo>
                <a:lnTo>
                  <a:pt x="744334" y="697522"/>
                </a:lnTo>
                <a:lnTo>
                  <a:pt x="717410" y="741578"/>
                </a:lnTo>
                <a:lnTo>
                  <a:pt x="697128" y="787184"/>
                </a:lnTo>
                <a:lnTo>
                  <a:pt x="683526" y="834250"/>
                </a:lnTo>
                <a:lnTo>
                  <a:pt x="676605" y="882713"/>
                </a:lnTo>
                <a:lnTo>
                  <a:pt x="676389" y="932510"/>
                </a:lnTo>
                <a:lnTo>
                  <a:pt x="682904" y="983551"/>
                </a:lnTo>
                <a:lnTo>
                  <a:pt x="693597" y="1027328"/>
                </a:lnTo>
                <a:lnTo>
                  <a:pt x="708621" y="1070800"/>
                </a:lnTo>
                <a:lnTo>
                  <a:pt x="727621" y="1113904"/>
                </a:lnTo>
                <a:lnTo>
                  <a:pt x="750227" y="1156538"/>
                </a:lnTo>
                <a:lnTo>
                  <a:pt x="776122" y="1198587"/>
                </a:lnTo>
                <a:lnTo>
                  <a:pt x="804938" y="1239977"/>
                </a:lnTo>
                <a:lnTo>
                  <a:pt x="805141" y="1240231"/>
                </a:lnTo>
                <a:lnTo>
                  <a:pt x="807770" y="1243634"/>
                </a:lnTo>
                <a:lnTo>
                  <a:pt x="882459" y="1243634"/>
                </a:lnTo>
                <a:lnTo>
                  <a:pt x="874966" y="1234668"/>
                </a:lnTo>
                <a:lnTo>
                  <a:pt x="843013" y="1192314"/>
                </a:lnTo>
                <a:lnTo>
                  <a:pt x="814209" y="1149235"/>
                </a:lnTo>
                <a:lnTo>
                  <a:pt x="789051" y="1105573"/>
                </a:lnTo>
                <a:lnTo>
                  <a:pt x="768032" y="1061491"/>
                </a:lnTo>
                <a:lnTo>
                  <a:pt x="751636" y="1017143"/>
                </a:lnTo>
                <a:lnTo>
                  <a:pt x="740371" y="972680"/>
                </a:lnTo>
                <a:lnTo>
                  <a:pt x="734364" y="922769"/>
                </a:lnTo>
                <a:lnTo>
                  <a:pt x="735914" y="874737"/>
                </a:lnTo>
                <a:lnTo>
                  <a:pt x="745096" y="828179"/>
                </a:lnTo>
                <a:lnTo>
                  <a:pt x="745185" y="828052"/>
                </a:lnTo>
                <a:lnTo>
                  <a:pt x="761834" y="783513"/>
                </a:lnTo>
                <a:lnTo>
                  <a:pt x="786295" y="739952"/>
                </a:lnTo>
                <a:lnTo>
                  <a:pt x="819086" y="700468"/>
                </a:lnTo>
                <a:lnTo>
                  <a:pt x="850557" y="677176"/>
                </a:lnTo>
                <a:lnTo>
                  <a:pt x="886129" y="660577"/>
                </a:lnTo>
                <a:lnTo>
                  <a:pt x="925195" y="649960"/>
                </a:lnTo>
                <a:lnTo>
                  <a:pt x="967193" y="644601"/>
                </a:lnTo>
                <a:lnTo>
                  <a:pt x="1011504" y="643788"/>
                </a:lnTo>
                <a:lnTo>
                  <a:pt x="1057541" y="646798"/>
                </a:lnTo>
                <a:lnTo>
                  <a:pt x="1104709" y="652932"/>
                </a:lnTo>
                <a:lnTo>
                  <a:pt x="1152423" y="661454"/>
                </a:lnTo>
                <a:lnTo>
                  <a:pt x="1200086" y="671664"/>
                </a:lnTo>
                <a:lnTo>
                  <a:pt x="1247114" y="682840"/>
                </a:lnTo>
                <a:lnTo>
                  <a:pt x="1324216" y="702094"/>
                </a:lnTo>
                <a:lnTo>
                  <a:pt x="1354404" y="709434"/>
                </a:lnTo>
                <a:lnTo>
                  <a:pt x="1383207" y="716013"/>
                </a:lnTo>
                <a:lnTo>
                  <a:pt x="1410385" y="721563"/>
                </a:lnTo>
                <a:lnTo>
                  <a:pt x="1462087" y="731558"/>
                </a:lnTo>
                <a:lnTo>
                  <a:pt x="1513916" y="742175"/>
                </a:lnTo>
                <a:lnTo>
                  <a:pt x="1565757" y="753275"/>
                </a:lnTo>
                <a:lnTo>
                  <a:pt x="1617510" y="764755"/>
                </a:lnTo>
                <a:lnTo>
                  <a:pt x="1669084" y="776490"/>
                </a:lnTo>
                <a:lnTo>
                  <a:pt x="1720367" y="788339"/>
                </a:lnTo>
                <a:lnTo>
                  <a:pt x="1820227" y="811606"/>
                </a:lnTo>
                <a:lnTo>
                  <a:pt x="1869440" y="823010"/>
                </a:lnTo>
                <a:lnTo>
                  <a:pt x="1918906" y="834288"/>
                </a:lnTo>
                <a:lnTo>
                  <a:pt x="1968576" y="845350"/>
                </a:lnTo>
                <a:lnTo>
                  <a:pt x="2008378" y="853935"/>
                </a:lnTo>
                <a:lnTo>
                  <a:pt x="2008378" y="794067"/>
                </a:lnTo>
                <a:close/>
              </a:path>
              <a:path w="2008505" h="1243965">
                <a:moveTo>
                  <a:pt x="2008378" y="454177"/>
                </a:moveTo>
                <a:lnTo>
                  <a:pt x="1970900" y="444271"/>
                </a:lnTo>
                <a:lnTo>
                  <a:pt x="1921205" y="431495"/>
                </a:lnTo>
                <a:lnTo>
                  <a:pt x="1871560" y="419138"/>
                </a:lnTo>
                <a:lnTo>
                  <a:pt x="1821929" y="407212"/>
                </a:lnTo>
                <a:lnTo>
                  <a:pt x="1772335" y="395782"/>
                </a:lnTo>
                <a:lnTo>
                  <a:pt x="1722755" y="384886"/>
                </a:lnTo>
                <a:lnTo>
                  <a:pt x="1673186" y="374548"/>
                </a:lnTo>
                <a:lnTo>
                  <a:pt x="1623631" y="364832"/>
                </a:lnTo>
                <a:lnTo>
                  <a:pt x="1574076" y="355765"/>
                </a:lnTo>
                <a:lnTo>
                  <a:pt x="1524508" y="347383"/>
                </a:lnTo>
                <a:lnTo>
                  <a:pt x="1474927" y="339737"/>
                </a:lnTo>
                <a:lnTo>
                  <a:pt x="1425333" y="332867"/>
                </a:lnTo>
                <a:lnTo>
                  <a:pt x="1375714" y="326809"/>
                </a:lnTo>
                <a:lnTo>
                  <a:pt x="1326057" y="321602"/>
                </a:lnTo>
                <a:lnTo>
                  <a:pt x="1276362" y="317296"/>
                </a:lnTo>
                <a:lnTo>
                  <a:pt x="1226629" y="313918"/>
                </a:lnTo>
                <a:lnTo>
                  <a:pt x="1176832" y="311518"/>
                </a:lnTo>
                <a:lnTo>
                  <a:pt x="1126998" y="310121"/>
                </a:lnTo>
                <a:lnTo>
                  <a:pt x="1077087" y="309791"/>
                </a:lnTo>
                <a:lnTo>
                  <a:pt x="1020648" y="311213"/>
                </a:lnTo>
                <a:lnTo>
                  <a:pt x="965276" y="314998"/>
                </a:lnTo>
                <a:lnTo>
                  <a:pt x="911136" y="321094"/>
                </a:lnTo>
                <a:lnTo>
                  <a:pt x="858354" y="329425"/>
                </a:lnTo>
                <a:lnTo>
                  <a:pt x="807085" y="339953"/>
                </a:lnTo>
                <a:lnTo>
                  <a:pt x="757478" y="352628"/>
                </a:lnTo>
                <a:lnTo>
                  <a:pt x="709663" y="367398"/>
                </a:lnTo>
                <a:lnTo>
                  <a:pt x="663790" y="384213"/>
                </a:lnTo>
                <a:lnTo>
                  <a:pt x="620014" y="402996"/>
                </a:lnTo>
                <a:lnTo>
                  <a:pt x="578459" y="423722"/>
                </a:lnTo>
                <a:lnTo>
                  <a:pt x="548170" y="441210"/>
                </a:lnTo>
                <a:lnTo>
                  <a:pt x="539292" y="446328"/>
                </a:lnTo>
                <a:lnTo>
                  <a:pt x="502640" y="470763"/>
                </a:lnTo>
                <a:lnTo>
                  <a:pt x="468655" y="496963"/>
                </a:lnTo>
                <a:lnTo>
                  <a:pt x="437476" y="524891"/>
                </a:lnTo>
                <a:lnTo>
                  <a:pt x="409257" y="554494"/>
                </a:lnTo>
                <a:lnTo>
                  <a:pt x="380085" y="591045"/>
                </a:lnTo>
                <a:lnTo>
                  <a:pt x="355092" y="629526"/>
                </a:lnTo>
                <a:lnTo>
                  <a:pt x="334289" y="669912"/>
                </a:lnTo>
                <a:lnTo>
                  <a:pt x="317665" y="712177"/>
                </a:lnTo>
                <a:lnTo>
                  <a:pt x="305244" y="756272"/>
                </a:lnTo>
                <a:lnTo>
                  <a:pt x="297027" y="802182"/>
                </a:lnTo>
                <a:lnTo>
                  <a:pt x="293027" y="849871"/>
                </a:lnTo>
                <a:lnTo>
                  <a:pt x="293255" y="899185"/>
                </a:lnTo>
                <a:lnTo>
                  <a:pt x="297700" y="950493"/>
                </a:lnTo>
                <a:lnTo>
                  <a:pt x="307416" y="1006563"/>
                </a:lnTo>
                <a:lnTo>
                  <a:pt x="321627" y="1060843"/>
                </a:lnTo>
                <a:lnTo>
                  <a:pt x="339534" y="1113066"/>
                </a:lnTo>
                <a:lnTo>
                  <a:pt x="360362" y="1162989"/>
                </a:lnTo>
                <a:lnTo>
                  <a:pt x="383298" y="1210335"/>
                </a:lnTo>
                <a:lnTo>
                  <a:pt x="401447" y="1243634"/>
                </a:lnTo>
                <a:lnTo>
                  <a:pt x="468934" y="1243634"/>
                </a:lnTo>
                <a:lnTo>
                  <a:pt x="466915" y="1240358"/>
                </a:lnTo>
                <a:lnTo>
                  <a:pt x="441325" y="1194930"/>
                </a:lnTo>
                <a:lnTo>
                  <a:pt x="419074" y="1150747"/>
                </a:lnTo>
                <a:lnTo>
                  <a:pt x="400100" y="1107643"/>
                </a:lnTo>
                <a:lnTo>
                  <a:pt x="384340" y="1065479"/>
                </a:lnTo>
                <a:lnTo>
                  <a:pt x="371716" y="1024102"/>
                </a:lnTo>
                <a:lnTo>
                  <a:pt x="362165" y="983361"/>
                </a:lnTo>
                <a:lnTo>
                  <a:pt x="355625" y="943102"/>
                </a:lnTo>
                <a:lnTo>
                  <a:pt x="351205" y="885913"/>
                </a:lnTo>
                <a:lnTo>
                  <a:pt x="352717" y="831265"/>
                </a:lnTo>
                <a:lnTo>
                  <a:pt x="360172" y="779195"/>
                </a:lnTo>
                <a:lnTo>
                  <a:pt x="373532" y="729754"/>
                </a:lnTo>
                <a:lnTo>
                  <a:pt x="392785" y="683006"/>
                </a:lnTo>
                <a:lnTo>
                  <a:pt x="417931" y="638975"/>
                </a:lnTo>
                <a:lnTo>
                  <a:pt x="443636" y="604088"/>
                </a:lnTo>
                <a:lnTo>
                  <a:pt x="481088" y="563867"/>
                </a:lnTo>
                <a:lnTo>
                  <a:pt x="512254" y="536562"/>
                </a:lnTo>
                <a:lnTo>
                  <a:pt x="546481" y="511073"/>
                </a:lnTo>
                <a:lnTo>
                  <a:pt x="583603" y="487464"/>
                </a:lnTo>
                <a:lnTo>
                  <a:pt x="623443" y="465797"/>
                </a:lnTo>
                <a:lnTo>
                  <a:pt x="665848" y="446138"/>
                </a:lnTo>
                <a:lnTo>
                  <a:pt x="710653" y="428536"/>
                </a:lnTo>
                <a:lnTo>
                  <a:pt x="757669" y="413067"/>
                </a:lnTo>
                <a:lnTo>
                  <a:pt x="806754" y="399770"/>
                </a:lnTo>
                <a:lnTo>
                  <a:pt x="857732" y="388721"/>
                </a:lnTo>
                <a:lnTo>
                  <a:pt x="910450" y="379958"/>
                </a:lnTo>
                <a:lnTo>
                  <a:pt x="964717" y="373570"/>
                </a:lnTo>
                <a:lnTo>
                  <a:pt x="1020381" y="369595"/>
                </a:lnTo>
                <a:lnTo>
                  <a:pt x="1077277" y="368096"/>
                </a:lnTo>
                <a:lnTo>
                  <a:pt x="1126236" y="368427"/>
                </a:lnTo>
                <a:lnTo>
                  <a:pt x="1175156" y="369811"/>
                </a:lnTo>
                <a:lnTo>
                  <a:pt x="1224051" y="372198"/>
                </a:lnTo>
                <a:lnTo>
                  <a:pt x="1272921" y="375551"/>
                </a:lnTo>
                <a:lnTo>
                  <a:pt x="1321790" y="379818"/>
                </a:lnTo>
                <a:lnTo>
                  <a:pt x="1370634" y="384975"/>
                </a:lnTo>
                <a:lnTo>
                  <a:pt x="1419491" y="390982"/>
                </a:lnTo>
                <a:lnTo>
                  <a:pt x="1468335" y="397776"/>
                </a:lnTo>
                <a:lnTo>
                  <a:pt x="1517180" y="405345"/>
                </a:lnTo>
                <a:lnTo>
                  <a:pt x="1566049" y="413639"/>
                </a:lnTo>
                <a:lnTo>
                  <a:pt x="1614932" y="422617"/>
                </a:lnTo>
                <a:lnTo>
                  <a:pt x="1663827" y="432231"/>
                </a:lnTo>
                <a:lnTo>
                  <a:pt x="1712747" y="442455"/>
                </a:lnTo>
                <a:lnTo>
                  <a:pt x="1761693" y="453237"/>
                </a:lnTo>
                <a:lnTo>
                  <a:pt x="1810689" y="464540"/>
                </a:lnTo>
                <a:lnTo>
                  <a:pt x="1859711" y="476326"/>
                </a:lnTo>
                <a:lnTo>
                  <a:pt x="1908784" y="488569"/>
                </a:lnTo>
                <a:lnTo>
                  <a:pt x="1957908" y="501205"/>
                </a:lnTo>
                <a:lnTo>
                  <a:pt x="2008378" y="514553"/>
                </a:lnTo>
                <a:lnTo>
                  <a:pt x="2008378" y="454177"/>
                </a:lnTo>
                <a:close/>
              </a:path>
              <a:path w="2008505" h="1243965">
                <a:moveTo>
                  <a:pt x="2008378" y="204635"/>
                </a:moveTo>
                <a:lnTo>
                  <a:pt x="1978304" y="197053"/>
                </a:lnTo>
                <a:lnTo>
                  <a:pt x="1930120" y="184594"/>
                </a:lnTo>
                <a:lnTo>
                  <a:pt x="1880997" y="171691"/>
                </a:lnTo>
                <a:lnTo>
                  <a:pt x="1786153" y="146583"/>
                </a:lnTo>
                <a:lnTo>
                  <a:pt x="1740687" y="134620"/>
                </a:lnTo>
                <a:lnTo>
                  <a:pt x="1694726" y="122656"/>
                </a:lnTo>
                <a:lnTo>
                  <a:pt x="1648333" y="110782"/>
                </a:lnTo>
                <a:lnTo>
                  <a:pt x="1601558" y="99072"/>
                </a:lnTo>
                <a:lnTo>
                  <a:pt x="1554454" y="87630"/>
                </a:lnTo>
                <a:lnTo>
                  <a:pt x="1507096" y="76517"/>
                </a:lnTo>
                <a:lnTo>
                  <a:pt x="1459522" y="65836"/>
                </a:lnTo>
                <a:lnTo>
                  <a:pt x="1411795" y="55651"/>
                </a:lnTo>
                <a:lnTo>
                  <a:pt x="1363980" y="46062"/>
                </a:lnTo>
                <a:lnTo>
                  <a:pt x="1316126" y="37147"/>
                </a:lnTo>
                <a:lnTo>
                  <a:pt x="1268285" y="28981"/>
                </a:lnTo>
                <a:lnTo>
                  <a:pt x="1220520" y="21653"/>
                </a:lnTo>
                <a:lnTo>
                  <a:pt x="1172895" y="15252"/>
                </a:lnTo>
                <a:lnTo>
                  <a:pt x="1125448" y="9867"/>
                </a:lnTo>
                <a:lnTo>
                  <a:pt x="1078255" y="5549"/>
                </a:lnTo>
                <a:lnTo>
                  <a:pt x="1031354" y="2425"/>
                </a:lnTo>
                <a:lnTo>
                  <a:pt x="984821" y="546"/>
                </a:lnTo>
                <a:lnTo>
                  <a:pt x="938707" y="0"/>
                </a:lnTo>
                <a:lnTo>
                  <a:pt x="893064" y="889"/>
                </a:lnTo>
                <a:lnTo>
                  <a:pt x="847940" y="3276"/>
                </a:lnTo>
                <a:lnTo>
                  <a:pt x="803414" y="7251"/>
                </a:lnTo>
                <a:lnTo>
                  <a:pt x="759523" y="12890"/>
                </a:lnTo>
                <a:lnTo>
                  <a:pt x="716330" y="20294"/>
                </a:lnTo>
                <a:lnTo>
                  <a:pt x="673900" y="29540"/>
                </a:lnTo>
                <a:lnTo>
                  <a:pt x="632282" y="40703"/>
                </a:lnTo>
                <a:lnTo>
                  <a:pt x="591540" y="53873"/>
                </a:lnTo>
                <a:lnTo>
                  <a:pt x="551713" y="69126"/>
                </a:lnTo>
                <a:lnTo>
                  <a:pt x="512876" y="86550"/>
                </a:lnTo>
                <a:lnTo>
                  <a:pt x="475081" y="106235"/>
                </a:lnTo>
                <a:lnTo>
                  <a:pt x="438378" y="128257"/>
                </a:lnTo>
                <a:lnTo>
                  <a:pt x="425665" y="137007"/>
                </a:lnTo>
                <a:lnTo>
                  <a:pt x="402844" y="152704"/>
                </a:lnTo>
                <a:lnTo>
                  <a:pt x="368503" y="179654"/>
                </a:lnTo>
                <a:lnTo>
                  <a:pt x="335432" y="209181"/>
                </a:lnTo>
                <a:lnTo>
                  <a:pt x="303695" y="241388"/>
                </a:lnTo>
                <a:lnTo>
                  <a:pt x="273329" y="276352"/>
                </a:lnTo>
                <a:lnTo>
                  <a:pt x="233032" y="327926"/>
                </a:lnTo>
                <a:lnTo>
                  <a:pt x="196354" y="379183"/>
                </a:lnTo>
                <a:lnTo>
                  <a:pt x="163195" y="430098"/>
                </a:lnTo>
                <a:lnTo>
                  <a:pt x="133451" y="480656"/>
                </a:lnTo>
                <a:lnTo>
                  <a:pt x="107022" y="530821"/>
                </a:lnTo>
                <a:lnTo>
                  <a:pt x="83781" y="580567"/>
                </a:lnTo>
                <a:lnTo>
                  <a:pt x="63627" y="629881"/>
                </a:lnTo>
                <a:lnTo>
                  <a:pt x="46456" y="678738"/>
                </a:lnTo>
                <a:lnTo>
                  <a:pt x="32156" y="727113"/>
                </a:lnTo>
                <a:lnTo>
                  <a:pt x="20624" y="774992"/>
                </a:lnTo>
                <a:lnTo>
                  <a:pt x="11747" y="822337"/>
                </a:lnTo>
                <a:lnTo>
                  <a:pt x="5422" y="869124"/>
                </a:lnTo>
                <a:lnTo>
                  <a:pt x="1549" y="915339"/>
                </a:lnTo>
                <a:lnTo>
                  <a:pt x="0" y="960958"/>
                </a:lnTo>
                <a:lnTo>
                  <a:pt x="673" y="1005954"/>
                </a:lnTo>
                <a:lnTo>
                  <a:pt x="3479" y="1050302"/>
                </a:lnTo>
                <a:lnTo>
                  <a:pt x="8293" y="1093978"/>
                </a:lnTo>
                <a:lnTo>
                  <a:pt x="14998" y="1136967"/>
                </a:lnTo>
                <a:lnTo>
                  <a:pt x="23507" y="1179245"/>
                </a:lnTo>
                <a:lnTo>
                  <a:pt x="33705" y="1220774"/>
                </a:lnTo>
                <a:lnTo>
                  <a:pt x="40309" y="1243634"/>
                </a:lnTo>
                <a:lnTo>
                  <a:pt x="101904" y="1243634"/>
                </a:lnTo>
                <a:lnTo>
                  <a:pt x="91046" y="1205966"/>
                </a:lnTo>
                <a:lnTo>
                  <a:pt x="80619" y="1162672"/>
                </a:lnTo>
                <a:lnTo>
                  <a:pt x="72136" y="1118539"/>
                </a:lnTo>
                <a:lnTo>
                  <a:pt x="65735" y="1073607"/>
                </a:lnTo>
                <a:lnTo>
                  <a:pt x="61544" y="1027887"/>
                </a:lnTo>
                <a:lnTo>
                  <a:pt x="59702" y="981392"/>
                </a:lnTo>
                <a:lnTo>
                  <a:pt x="60363" y="934224"/>
                </a:lnTo>
                <a:lnTo>
                  <a:pt x="63627" y="886345"/>
                </a:lnTo>
                <a:lnTo>
                  <a:pt x="69659" y="837806"/>
                </a:lnTo>
                <a:lnTo>
                  <a:pt x="78574" y="788631"/>
                </a:lnTo>
                <a:lnTo>
                  <a:pt x="90512" y="738847"/>
                </a:lnTo>
                <a:lnTo>
                  <a:pt x="105613" y="688492"/>
                </a:lnTo>
                <a:lnTo>
                  <a:pt x="124015" y="637603"/>
                </a:lnTo>
                <a:lnTo>
                  <a:pt x="145846" y="586181"/>
                </a:lnTo>
                <a:lnTo>
                  <a:pt x="171246" y="534289"/>
                </a:lnTo>
                <a:lnTo>
                  <a:pt x="200342" y="481926"/>
                </a:lnTo>
                <a:lnTo>
                  <a:pt x="233273" y="429145"/>
                </a:lnTo>
                <a:lnTo>
                  <a:pt x="273507" y="371436"/>
                </a:lnTo>
                <a:lnTo>
                  <a:pt x="318554" y="313309"/>
                </a:lnTo>
                <a:lnTo>
                  <a:pt x="348653" y="278853"/>
                </a:lnTo>
                <a:lnTo>
                  <a:pt x="380301" y="247319"/>
                </a:lnTo>
                <a:lnTo>
                  <a:pt x="413461" y="218592"/>
                </a:lnTo>
                <a:lnTo>
                  <a:pt x="448043" y="192595"/>
                </a:lnTo>
                <a:lnTo>
                  <a:pt x="483997" y="169214"/>
                </a:lnTo>
                <a:lnTo>
                  <a:pt x="521233" y="148386"/>
                </a:lnTo>
                <a:lnTo>
                  <a:pt x="559701" y="129984"/>
                </a:lnTo>
                <a:lnTo>
                  <a:pt x="599325" y="113944"/>
                </a:lnTo>
                <a:lnTo>
                  <a:pt x="640054" y="100152"/>
                </a:lnTo>
                <a:lnTo>
                  <a:pt x="681799" y="88519"/>
                </a:lnTo>
                <a:lnTo>
                  <a:pt x="724496" y="78955"/>
                </a:lnTo>
                <a:lnTo>
                  <a:pt x="768096" y="71374"/>
                </a:lnTo>
                <a:lnTo>
                  <a:pt x="812507" y="65671"/>
                </a:lnTo>
                <a:lnTo>
                  <a:pt x="857681" y="61747"/>
                </a:lnTo>
                <a:lnTo>
                  <a:pt x="903541" y="59524"/>
                </a:lnTo>
                <a:lnTo>
                  <a:pt x="950023" y="58915"/>
                </a:lnTo>
                <a:lnTo>
                  <a:pt x="997051" y="59791"/>
                </a:lnTo>
                <a:lnTo>
                  <a:pt x="1044575" y="62103"/>
                </a:lnTo>
                <a:lnTo>
                  <a:pt x="1092517" y="65722"/>
                </a:lnTo>
                <a:lnTo>
                  <a:pt x="1140815" y="70561"/>
                </a:lnTo>
                <a:lnTo>
                  <a:pt x="1189380" y="76555"/>
                </a:lnTo>
                <a:lnTo>
                  <a:pt x="1238173" y="83566"/>
                </a:lnTo>
                <a:lnTo>
                  <a:pt x="1287119" y="91541"/>
                </a:lnTo>
                <a:lnTo>
                  <a:pt x="1336141" y="100368"/>
                </a:lnTo>
                <a:lnTo>
                  <a:pt x="1385176" y="109943"/>
                </a:lnTo>
                <a:lnTo>
                  <a:pt x="1434160" y="120192"/>
                </a:lnTo>
                <a:lnTo>
                  <a:pt x="1483029" y="131013"/>
                </a:lnTo>
                <a:lnTo>
                  <a:pt x="1531708" y="142316"/>
                </a:lnTo>
                <a:lnTo>
                  <a:pt x="1580134" y="154012"/>
                </a:lnTo>
                <a:lnTo>
                  <a:pt x="1628228" y="165989"/>
                </a:lnTo>
                <a:lnTo>
                  <a:pt x="1675942" y="178168"/>
                </a:lnTo>
                <a:lnTo>
                  <a:pt x="1723199" y="190449"/>
                </a:lnTo>
                <a:lnTo>
                  <a:pt x="1769922" y="202755"/>
                </a:lnTo>
                <a:lnTo>
                  <a:pt x="1866392" y="228295"/>
                </a:lnTo>
                <a:lnTo>
                  <a:pt x="1915909" y="241300"/>
                </a:lnTo>
                <a:lnTo>
                  <a:pt x="1964524" y="253860"/>
                </a:lnTo>
                <a:lnTo>
                  <a:pt x="2008378" y="264896"/>
                </a:lnTo>
                <a:lnTo>
                  <a:pt x="2008378" y="204635"/>
                </a:lnTo>
                <a:close/>
              </a:path>
            </a:pathLst>
          </a:custGeom>
          <a:solidFill>
            <a:srgbClr val="FDCDA0"/>
          </a:solidFill>
        </p:spPr>
        <p:txBody>
          <a:bodyPr wrap="square" lIns="0" tIns="0" rIns="0" bIns="0" rtlCol="0"/>
          <a:lstStyle/>
          <a:p>
            <a:endParaRPr/>
          </a:p>
        </p:txBody>
      </p:sp>
      <p:sp>
        <p:nvSpPr>
          <p:cNvPr id="5" name="object 5"/>
          <p:cNvSpPr/>
          <p:nvPr/>
        </p:nvSpPr>
        <p:spPr>
          <a:xfrm>
            <a:off x="1632864" y="46214"/>
            <a:ext cx="407034" cy="441325"/>
          </a:xfrm>
          <a:custGeom>
            <a:avLst/>
            <a:gdLst/>
            <a:ahLst/>
            <a:cxnLst/>
            <a:rect l="l" t="t" r="r" b="b"/>
            <a:pathLst>
              <a:path w="407035" h="441325">
                <a:moveTo>
                  <a:pt x="406933" y="238188"/>
                </a:moveTo>
                <a:lnTo>
                  <a:pt x="402475" y="193802"/>
                </a:lnTo>
                <a:lnTo>
                  <a:pt x="393395" y="151371"/>
                </a:lnTo>
                <a:lnTo>
                  <a:pt x="381292" y="115836"/>
                </a:lnTo>
                <a:lnTo>
                  <a:pt x="381292" y="119037"/>
                </a:lnTo>
                <a:lnTo>
                  <a:pt x="377939" y="110299"/>
                </a:lnTo>
                <a:lnTo>
                  <a:pt x="379145" y="112699"/>
                </a:lnTo>
                <a:lnTo>
                  <a:pt x="381292" y="119037"/>
                </a:lnTo>
                <a:lnTo>
                  <a:pt x="381292" y="115836"/>
                </a:lnTo>
                <a:lnTo>
                  <a:pt x="380085" y="112293"/>
                </a:lnTo>
                <a:lnTo>
                  <a:pt x="374142" y="100418"/>
                </a:lnTo>
                <a:lnTo>
                  <a:pt x="373456" y="98615"/>
                </a:lnTo>
                <a:lnTo>
                  <a:pt x="372249" y="96634"/>
                </a:lnTo>
                <a:lnTo>
                  <a:pt x="365645" y="83413"/>
                </a:lnTo>
                <a:lnTo>
                  <a:pt x="365645" y="85712"/>
                </a:lnTo>
                <a:lnTo>
                  <a:pt x="358241" y="73444"/>
                </a:lnTo>
                <a:lnTo>
                  <a:pt x="362051" y="78486"/>
                </a:lnTo>
                <a:lnTo>
                  <a:pt x="365645" y="85712"/>
                </a:lnTo>
                <a:lnTo>
                  <a:pt x="365645" y="83413"/>
                </a:lnTo>
                <a:lnTo>
                  <a:pt x="362927" y="77965"/>
                </a:lnTo>
                <a:lnTo>
                  <a:pt x="353123" y="64973"/>
                </a:lnTo>
                <a:lnTo>
                  <a:pt x="349846" y="59524"/>
                </a:lnTo>
                <a:lnTo>
                  <a:pt x="346316" y="55930"/>
                </a:lnTo>
                <a:lnTo>
                  <a:pt x="340855" y="48679"/>
                </a:lnTo>
                <a:lnTo>
                  <a:pt x="340855" y="50342"/>
                </a:lnTo>
                <a:lnTo>
                  <a:pt x="330669" y="39954"/>
                </a:lnTo>
                <a:lnTo>
                  <a:pt x="336829" y="44996"/>
                </a:lnTo>
                <a:lnTo>
                  <a:pt x="340855" y="50342"/>
                </a:lnTo>
                <a:lnTo>
                  <a:pt x="340855" y="48679"/>
                </a:lnTo>
                <a:lnTo>
                  <a:pt x="337540" y="44272"/>
                </a:lnTo>
                <a:lnTo>
                  <a:pt x="324142" y="33286"/>
                </a:lnTo>
                <a:lnTo>
                  <a:pt x="319417" y="28448"/>
                </a:lnTo>
                <a:lnTo>
                  <a:pt x="315937" y="26555"/>
                </a:lnTo>
                <a:lnTo>
                  <a:pt x="311175" y="22644"/>
                </a:lnTo>
                <a:lnTo>
                  <a:pt x="311175" y="23952"/>
                </a:lnTo>
                <a:lnTo>
                  <a:pt x="297180" y="16294"/>
                </a:lnTo>
                <a:lnTo>
                  <a:pt x="307276" y="20739"/>
                </a:lnTo>
                <a:lnTo>
                  <a:pt x="311175" y="23952"/>
                </a:lnTo>
                <a:lnTo>
                  <a:pt x="311175" y="22644"/>
                </a:lnTo>
                <a:lnTo>
                  <a:pt x="307784" y="19850"/>
                </a:lnTo>
                <a:lnTo>
                  <a:pt x="286715" y="10579"/>
                </a:lnTo>
                <a:lnTo>
                  <a:pt x="281863" y="7912"/>
                </a:lnTo>
                <a:lnTo>
                  <a:pt x="279984" y="7607"/>
                </a:lnTo>
                <a:lnTo>
                  <a:pt x="275971" y="5842"/>
                </a:lnTo>
                <a:lnTo>
                  <a:pt x="275971" y="6946"/>
                </a:lnTo>
                <a:lnTo>
                  <a:pt x="253923" y="3314"/>
                </a:lnTo>
                <a:lnTo>
                  <a:pt x="273824" y="5994"/>
                </a:lnTo>
                <a:lnTo>
                  <a:pt x="275971" y="6946"/>
                </a:lnTo>
                <a:lnTo>
                  <a:pt x="275971" y="5842"/>
                </a:lnTo>
                <a:lnTo>
                  <a:pt x="274091" y="5003"/>
                </a:lnTo>
                <a:lnTo>
                  <a:pt x="244449" y="1016"/>
                </a:lnTo>
                <a:lnTo>
                  <a:pt x="236918" y="0"/>
                </a:lnTo>
                <a:lnTo>
                  <a:pt x="195097" y="8674"/>
                </a:lnTo>
                <a:lnTo>
                  <a:pt x="142468" y="33591"/>
                </a:lnTo>
                <a:lnTo>
                  <a:pt x="96621" y="63576"/>
                </a:lnTo>
                <a:lnTo>
                  <a:pt x="59588" y="94716"/>
                </a:lnTo>
                <a:lnTo>
                  <a:pt x="34023" y="126288"/>
                </a:lnTo>
                <a:lnTo>
                  <a:pt x="14795" y="162572"/>
                </a:lnTo>
                <a:lnTo>
                  <a:pt x="14693" y="162928"/>
                </a:lnTo>
                <a:lnTo>
                  <a:pt x="3073" y="200812"/>
                </a:lnTo>
                <a:lnTo>
                  <a:pt x="3060" y="200964"/>
                </a:lnTo>
                <a:lnTo>
                  <a:pt x="0" y="238188"/>
                </a:lnTo>
                <a:lnTo>
                  <a:pt x="5346" y="278079"/>
                </a:lnTo>
                <a:lnTo>
                  <a:pt x="17513" y="315722"/>
                </a:lnTo>
                <a:lnTo>
                  <a:pt x="22491" y="325005"/>
                </a:lnTo>
                <a:lnTo>
                  <a:pt x="22987" y="326301"/>
                </a:lnTo>
                <a:lnTo>
                  <a:pt x="24511" y="328752"/>
                </a:lnTo>
                <a:lnTo>
                  <a:pt x="36118" y="350291"/>
                </a:lnTo>
                <a:lnTo>
                  <a:pt x="44907" y="361200"/>
                </a:lnTo>
                <a:lnTo>
                  <a:pt x="46621" y="363918"/>
                </a:lnTo>
                <a:lnTo>
                  <a:pt x="49428" y="366814"/>
                </a:lnTo>
                <a:lnTo>
                  <a:pt x="60794" y="380898"/>
                </a:lnTo>
                <a:lnTo>
                  <a:pt x="73901" y="391960"/>
                </a:lnTo>
                <a:lnTo>
                  <a:pt x="77355" y="395490"/>
                </a:lnTo>
                <a:lnTo>
                  <a:pt x="80721" y="397700"/>
                </a:lnTo>
                <a:lnTo>
                  <a:pt x="91401" y="406692"/>
                </a:lnTo>
                <a:lnTo>
                  <a:pt x="110045" y="416890"/>
                </a:lnTo>
                <a:lnTo>
                  <a:pt x="114325" y="419684"/>
                </a:lnTo>
                <a:lnTo>
                  <a:pt x="116865" y="420624"/>
                </a:lnTo>
                <a:lnTo>
                  <a:pt x="125971" y="425589"/>
                </a:lnTo>
                <a:lnTo>
                  <a:pt x="154495" y="434378"/>
                </a:lnTo>
                <a:lnTo>
                  <a:pt x="156654" y="435165"/>
                </a:lnTo>
                <a:lnTo>
                  <a:pt x="157302" y="435241"/>
                </a:lnTo>
                <a:lnTo>
                  <a:pt x="163614" y="437184"/>
                </a:lnTo>
                <a:lnTo>
                  <a:pt x="203454" y="441134"/>
                </a:lnTo>
                <a:lnTo>
                  <a:pt x="213194" y="440105"/>
                </a:lnTo>
                <a:lnTo>
                  <a:pt x="242697" y="437007"/>
                </a:lnTo>
                <a:lnTo>
                  <a:pt x="281101" y="425170"/>
                </a:lnTo>
                <a:lnTo>
                  <a:pt x="316661" y="406450"/>
                </a:lnTo>
                <a:lnTo>
                  <a:pt x="347332" y="381698"/>
                </a:lnTo>
                <a:lnTo>
                  <a:pt x="372897" y="350139"/>
                </a:lnTo>
                <a:lnTo>
                  <a:pt x="392125" y="313855"/>
                </a:lnTo>
                <a:lnTo>
                  <a:pt x="392239" y="313474"/>
                </a:lnTo>
                <a:lnTo>
                  <a:pt x="403847" y="275615"/>
                </a:lnTo>
                <a:lnTo>
                  <a:pt x="403860" y="275450"/>
                </a:lnTo>
                <a:lnTo>
                  <a:pt x="406933" y="238188"/>
                </a:lnTo>
                <a:close/>
              </a:path>
            </a:pathLst>
          </a:custGeom>
          <a:solidFill>
            <a:srgbClr val="E1D5C3"/>
          </a:solidFill>
        </p:spPr>
        <p:txBody>
          <a:bodyPr wrap="square" lIns="0" tIns="0" rIns="0" bIns="0" rtlCol="0"/>
          <a:lstStyle/>
          <a:p>
            <a:endParaRPr/>
          </a:p>
        </p:txBody>
      </p:sp>
      <p:sp>
        <p:nvSpPr>
          <p:cNvPr id="6" name="object 6"/>
          <p:cNvSpPr/>
          <p:nvPr/>
        </p:nvSpPr>
        <p:spPr>
          <a:xfrm>
            <a:off x="2261730" y="156717"/>
            <a:ext cx="420370" cy="427990"/>
          </a:xfrm>
          <a:custGeom>
            <a:avLst/>
            <a:gdLst/>
            <a:ahLst/>
            <a:cxnLst/>
            <a:rect l="l" t="t" r="r" b="b"/>
            <a:pathLst>
              <a:path w="420369" h="427990">
                <a:moveTo>
                  <a:pt x="420357" y="217906"/>
                </a:moveTo>
                <a:lnTo>
                  <a:pt x="412851" y="162242"/>
                </a:lnTo>
                <a:lnTo>
                  <a:pt x="391820" y="112496"/>
                </a:lnTo>
                <a:lnTo>
                  <a:pt x="358749" y="69697"/>
                </a:lnTo>
                <a:lnTo>
                  <a:pt x="316255" y="36957"/>
                </a:lnTo>
                <a:lnTo>
                  <a:pt x="266344" y="11849"/>
                </a:lnTo>
                <a:lnTo>
                  <a:pt x="238569" y="3213"/>
                </a:lnTo>
                <a:lnTo>
                  <a:pt x="237947" y="3213"/>
                </a:lnTo>
                <a:lnTo>
                  <a:pt x="218503" y="965"/>
                </a:lnTo>
                <a:lnTo>
                  <a:pt x="168960" y="7581"/>
                </a:lnTo>
                <a:lnTo>
                  <a:pt x="130213" y="25857"/>
                </a:lnTo>
                <a:lnTo>
                  <a:pt x="129235" y="26377"/>
                </a:lnTo>
                <a:lnTo>
                  <a:pt x="110363" y="33845"/>
                </a:lnTo>
                <a:lnTo>
                  <a:pt x="76479" y="55562"/>
                </a:lnTo>
                <a:lnTo>
                  <a:pt x="47345" y="84607"/>
                </a:lnTo>
                <a:lnTo>
                  <a:pt x="25577" y="118402"/>
                </a:lnTo>
                <a:lnTo>
                  <a:pt x="18097" y="137160"/>
                </a:lnTo>
                <a:lnTo>
                  <a:pt x="9588" y="156248"/>
                </a:lnTo>
                <a:lnTo>
                  <a:pt x="9499" y="156565"/>
                </a:lnTo>
                <a:lnTo>
                  <a:pt x="3721" y="176136"/>
                </a:lnTo>
                <a:lnTo>
                  <a:pt x="3683" y="176339"/>
                </a:lnTo>
                <a:lnTo>
                  <a:pt x="520" y="196748"/>
                </a:lnTo>
                <a:lnTo>
                  <a:pt x="0" y="217906"/>
                </a:lnTo>
                <a:lnTo>
                  <a:pt x="2832" y="239128"/>
                </a:lnTo>
                <a:lnTo>
                  <a:pt x="16484" y="299402"/>
                </a:lnTo>
                <a:lnTo>
                  <a:pt x="43586" y="345744"/>
                </a:lnTo>
                <a:lnTo>
                  <a:pt x="104089" y="398970"/>
                </a:lnTo>
                <a:lnTo>
                  <a:pt x="155206" y="420319"/>
                </a:lnTo>
                <a:lnTo>
                  <a:pt x="210146" y="427596"/>
                </a:lnTo>
                <a:lnTo>
                  <a:pt x="218795" y="427596"/>
                </a:lnTo>
                <a:lnTo>
                  <a:pt x="236283" y="426567"/>
                </a:lnTo>
                <a:lnTo>
                  <a:pt x="255181" y="423151"/>
                </a:lnTo>
                <a:lnTo>
                  <a:pt x="273494" y="417474"/>
                </a:lnTo>
                <a:lnTo>
                  <a:pt x="291109" y="409562"/>
                </a:lnTo>
                <a:lnTo>
                  <a:pt x="309981" y="402094"/>
                </a:lnTo>
                <a:lnTo>
                  <a:pt x="343877" y="380377"/>
                </a:lnTo>
                <a:lnTo>
                  <a:pt x="372999" y="351320"/>
                </a:lnTo>
                <a:lnTo>
                  <a:pt x="394779" y="317538"/>
                </a:lnTo>
                <a:lnTo>
                  <a:pt x="402247" y="298780"/>
                </a:lnTo>
                <a:lnTo>
                  <a:pt x="410756" y="279692"/>
                </a:lnTo>
                <a:lnTo>
                  <a:pt x="410857" y="279374"/>
                </a:lnTo>
                <a:lnTo>
                  <a:pt x="416623" y="259816"/>
                </a:lnTo>
                <a:lnTo>
                  <a:pt x="416661" y="259600"/>
                </a:lnTo>
                <a:lnTo>
                  <a:pt x="419836" y="239128"/>
                </a:lnTo>
                <a:lnTo>
                  <a:pt x="420357" y="217906"/>
                </a:lnTo>
                <a:close/>
              </a:path>
            </a:pathLst>
          </a:custGeom>
          <a:solidFill>
            <a:srgbClr val="D19867"/>
          </a:solidFill>
        </p:spPr>
        <p:txBody>
          <a:bodyPr wrap="square" lIns="0" tIns="0" rIns="0" bIns="0" rtlCol="0"/>
          <a:lstStyle/>
          <a:p>
            <a:endParaRPr/>
          </a:p>
        </p:txBody>
      </p:sp>
      <p:sp>
        <p:nvSpPr>
          <p:cNvPr id="7" name="object 7"/>
          <p:cNvSpPr/>
          <p:nvPr/>
        </p:nvSpPr>
        <p:spPr>
          <a:xfrm>
            <a:off x="1955977" y="829118"/>
            <a:ext cx="530225" cy="528955"/>
          </a:xfrm>
          <a:custGeom>
            <a:avLst/>
            <a:gdLst/>
            <a:ahLst/>
            <a:cxnLst/>
            <a:rect l="l" t="t" r="r" b="b"/>
            <a:pathLst>
              <a:path w="530225" h="528955">
                <a:moveTo>
                  <a:pt x="530072" y="264274"/>
                </a:moveTo>
                <a:lnTo>
                  <a:pt x="520611" y="194068"/>
                </a:lnTo>
                <a:lnTo>
                  <a:pt x="494093" y="131343"/>
                </a:lnTo>
                <a:lnTo>
                  <a:pt x="452399" y="77381"/>
                </a:lnTo>
                <a:lnTo>
                  <a:pt x="398818" y="36093"/>
                </a:lnTo>
                <a:lnTo>
                  <a:pt x="334352" y="9182"/>
                </a:lnTo>
                <a:lnTo>
                  <a:pt x="299974" y="2298"/>
                </a:lnTo>
                <a:lnTo>
                  <a:pt x="299427" y="2298"/>
                </a:lnTo>
                <a:lnTo>
                  <a:pt x="277990" y="863"/>
                </a:lnTo>
                <a:lnTo>
                  <a:pt x="265061" y="0"/>
                </a:lnTo>
                <a:lnTo>
                  <a:pt x="238188" y="660"/>
                </a:lnTo>
                <a:lnTo>
                  <a:pt x="212153" y="4686"/>
                </a:lnTo>
                <a:lnTo>
                  <a:pt x="187045" y="12065"/>
                </a:lnTo>
                <a:lnTo>
                  <a:pt x="162966" y="22745"/>
                </a:lnTo>
                <a:lnTo>
                  <a:pt x="139179" y="32169"/>
                </a:lnTo>
                <a:lnTo>
                  <a:pt x="96443" y="59550"/>
                </a:lnTo>
                <a:lnTo>
                  <a:pt x="59702" y="96177"/>
                </a:lnTo>
                <a:lnTo>
                  <a:pt x="32258" y="138785"/>
                </a:lnTo>
                <a:lnTo>
                  <a:pt x="22834" y="162458"/>
                </a:lnTo>
                <a:lnTo>
                  <a:pt x="12103" y="186512"/>
                </a:lnTo>
                <a:lnTo>
                  <a:pt x="12014" y="186829"/>
                </a:lnTo>
                <a:lnTo>
                  <a:pt x="4711" y="211582"/>
                </a:lnTo>
                <a:lnTo>
                  <a:pt x="4673" y="211797"/>
                </a:lnTo>
                <a:lnTo>
                  <a:pt x="660" y="237578"/>
                </a:lnTo>
                <a:lnTo>
                  <a:pt x="0" y="264274"/>
                </a:lnTo>
                <a:lnTo>
                  <a:pt x="3594" y="291020"/>
                </a:lnTo>
                <a:lnTo>
                  <a:pt x="9461" y="334606"/>
                </a:lnTo>
                <a:lnTo>
                  <a:pt x="35991" y="397344"/>
                </a:lnTo>
                <a:lnTo>
                  <a:pt x="77647" y="451269"/>
                </a:lnTo>
                <a:lnTo>
                  <a:pt x="131267" y="492582"/>
                </a:lnTo>
                <a:lnTo>
                  <a:pt x="195719" y="519506"/>
                </a:lnTo>
                <a:lnTo>
                  <a:pt x="265023" y="528675"/>
                </a:lnTo>
                <a:lnTo>
                  <a:pt x="275882" y="528675"/>
                </a:lnTo>
                <a:lnTo>
                  <a:pt x="293357" y="527659"/>
                </a:lnTo>
                <a:lnTo>
                  <a:pt x="297878" y="527392"/>
                </a:lnTo>
                <a:lnTo>
                  <a:pt x="322313" y="522986"/>
                </a:lnTo>
                <a:lnTo>
                  <a:pt x="322097" y="522986"/>
                </a:lnTo>
                <a:lnTo>
                  <a:pt x="344893" y="515924"/>
                </a:lnTo>
                <a:lnTo>
                  <a:pt x="367118" y="505929"/>
                </a:lnTo>
                <a:lnTo>
                  <a:pt x="390893" y="496519"/>
                </a:lnTo>
                <a:lnTo>
                  <a:pt x="413092" y="484238"/>
                </a:lnTo>
                <a:lnTo>
                  <a:pt x="452437" y="451269"/>
                </a:lnTo>
                <a:lnTo>
                  <a:pt x="485521" y="412013"/>
                </a:lnTo>
                <a:lnTo>
                  <a:pt x="507238" y="366217"/>
                </a:lnTo>
                <a:lnTo>
                  <a:pt x="517982" y="342163"/>
                </a:lnTo>
                <a:lnTo>
                  <a:pt x="518071" y="341845"/>
                </a:lnTo>
                <a:lnTo>
                  <a:pt x="525373" y="317093"/>
                </a:lnTo>
                <a:lnTo>
                  <a:pt x="525411" y="316877"/>
                </a:lnTo>
                <a:lnTo>
                  <a:pt x="529412" y="291020"/>
                </a:lnTo>
                <a:lnTo>
                  <a:pt x="530072" y="264274"/>
                </a:lnTo>
                <a:close/>
              </a:path>
            </a:pathLst>
          </a:custGeom>
          <a:solidFill>
            <a:srgbClr val="E1D5C3"/>
          </a:solidFill>
        </p:spPr>
        <p:txBody>
          <a:bodyPr wrap="square" lIns="0" tIns="0" rIns="0" bIns="0" rtlCol="0"/>
          <a:lstStyle/>
          <a:p>
            <a:endParaRPr/>
          </a:p>
        </p:txBody>
      </p:sp>
      <p:pic>
        <p:nvPicPr>
          <p:cNvPr id="8" name="object 8"/>
          <p:cNvPicPr/>
          <p:nvPr/>
        </p:nvPicPr>
        <p:blipFill>
          <a:blip r:embed="rId3" cstate="print"/>
          <a:stretch>
            <a:fillRect/>
          </a:stretch>
        </p:blipFill>
        <p:spPr>
          <a:xfrm>
            <a:off x="1991499" y="532038"/>
            <a:ext cx="174709" cy="189803"/>
          </a:xfrm>
          <a:prstGeom prst="rect">
            <a:avLst/>
          </a:prstGeom>
        </p:spPr>
      </p:pic>
      <p:sp>
        <p:nvSpPr>
          <p:cNvPr id="9" name="object 9"/>
          <p:cNvSpPr/>
          <p:nvPr/>
        </p:nvSpPr>
        <p:spPr>
          <a:xfrm>
            <a:off x="8087118" y="8752979"/>
            <a:ext cx="246379" cy="268605"/>
          </a:xfrm>
          <a:custGeom>
            <a:avLst/>
            <a:gdLst/>
            <a:ahLst/>
            <a:cxnLst/>
            <a:rect l="l" t="t" r="r" b="b"/>
            <a:pathLst>
              <a:path w="246379" h="268604">
                <a:moveTo>
                  <a:pt x="246380" y="144995"/>
                </a:moveTo>
                <a:lnTo>
                  <a:pt x="245135" y="132511"/>
                </a:lnTo>
                <a:lnTo>
                  <a:pt x="245135" y="138912"/>
                </a:lnTo>
                <a:lnTo>
                  <a:pt x="239534" y="101460"/>
                </a:lnTo>
                <a:lnTo>
                  <a:pt x="243052" y="117970"/>
                </a:lnTo>
                <a:lnTo>
                  <a:pt x="245135" y="138912"/>
                </a:lnTo>
                <a:lnTo>
                  <a:pt x="245135" y="132511"/>
                </a:lnTo>
                <a:lnTo>
                  <a:pt x="243687" y="117970"/>
                </a:lnTo>
                <a:lnTo>
                  <a:pt x="238188" y="92151"/>
                </a:lnTo>
                <a:lnTo>
                  <a:pt x="237172" y="89154"/>
                </a:lnTo>
                <a:lnTo>
                  <a:pt x="237172" y="91122"/>
                </a:lnTo>
                <a:lnTo>
                  <a:pt x="221018" y="51447"/>
                </a:lnTo>
                <a:lnTo>
                  <a:pt x="229552" y="68605"/>
                </a:lnTo>
                <a:lnTo>
                  <a:pt x="237172" y="91122"/>
                </a:lnTo>
                <a:lnTo>
                  <a:pt x="237172" y="89154"/>
                </a:lnTo>
                <a:lnTo>
                  <a:pt x="230124" y="68351"/>
                </a:lnTo>
                <a:lnTo>
                  <a:pt x="219735" y="47459"/>
                </a:lnTo>
                <a:lnTo>
                  <a:pt x="217411" y="44361"/>
                </a:lnTo>
                <a:lnTo>
                  <a:pt x="217411" y="45389"/>
                </a:lnTo>
                <a:lnTo>
                  <a:pt x="191262" y="16954"/>
                </a:lnTo>
                <a:lnTo>
                  <a:pt x="203936" y="27393"/>
                </a:lnTo>
                <a:lnTo>
                  <a:pt x="217411" y="45389"/>
                </a:lnTo>
                <a:lnTo>
                  <a:pt x="217411" y="44361"/>
                </a:lnTo>
                <a:lnTo>
                  <a:pt x="204368" y="26949"/>
                </a:lnTo>
                <a:lnTo>
                  <a:pt x="188201" y="13614"/>
                </a:lnTo>
                <a:lnTo>
                  <a:pt x="188074" y="13525"/>
                </a:lnTo>
                <a:lnTo>
                  <a:pt x="186550" y="12255"/>
                </a:lnTo>
                <a:lnTo>
                  <a:pt x="186550" y="13068"/>
                </a:lnTo>
                <a:lnTo>
                  <a:pt x="145415" y="901"/>
                </a:lnTo>
                <a:lnTo>
                  <a:pt x="165785" y="3644"/>
                </a:lnTo>
                <a:lnTo>
                  <a:pt x="186042" y="12636"/>
                </a:lnTo>
                <a:lnTo>
                  <a:pt x="186550" y="13068"/>
                </a:lnTo>
                <a:lnTo>
                  <a:pt x="186550" y="12255"/>
                </a:lnTo>
                <a:lnTo>
                  <a:pt x="186359" y="12090"/>
                </a:lnTo>
                <a:lnTo>
                  <a:pt x="165950" y="3048"/>
                </a:lnTo>
                <a:lnTo>
                  <a:pt x="148005" y="622"/>
                </a:lnTo>
                <a:lnTo>
                  <a:pt x="143446" y="0"/>
                </a:lnTo>
                <a:lnTo>
                  <a:pt x="102831" y="11696"/>
                </a:lnTo>
                <a:lnTo>
                  <a:pt x="58496" y="38696"/>
                </a:lnTo>
                <a:lnTo>
                  <a:pt x="20599" y="76873"/>
                </a:lnTo>
                <a:lnTo>
                  <a:pt x="8902" y="99187"/>
                </a:lnTo>
                <a:lnTo>
                  <a:pt x="1866" y="122237"/>
                </a:lnTo>
                <a:lnTo>
                  <a:pt x="3238" y="169278"/>
                </a:lnTo>
                <a:lnTo>
                  <a:pt x="21831" y="213144"/>
                </a:lnTo>
                <a:lnTo>
                  <a:pt x="55346" y="247573"/>
                </a:lnTo>
                <a:lnTo>
                  <a:pt x="98704" y="266014"/>
                </a:lnTo>
                <a:lnTo>
                  <a:pt x="97955" y="266014"/>
                </a:lnTo>
                <a:lnTo>
                  <a:pt x="123190" y="268528"/>
                </a:lnTo>
                <a:lnTo>
                  <a:pt x="129082" y="267906"/>
                </a:lnTo>
                <a:lnTo>
                  <a:pt x="146951" y="266014"/>
                </a:lnTo>
                <a:lnTo>
                  <a:pt x="191719" y="247421"/>
                </a:lnTo>
                <a:lnTo>
                  <a:pt x="225780" y="213144"/>
                </a:lnTo>
                <a:lnTo>
                  <a:pt x="237477" y="190830"/>
                </a:lnTo>
                <a:lnTo>
                  <a:pt x="244055" y="169278"/>
                </a:lnTo>
                <a:lnTo>
                  <a:pt x="244525" y="167678"/>
                </a:lnTo>
                <a:lnTo>
                  <a:pt x="246380" y="144995"/>
                </a:lnTo>
                <a:close/>
              </a:path>
            </a:pathLst>
          </a:custGeom>
          <a:solidFill>
            <a:srgbClr val="E1D5C3"/>
          </a:solidFill>
        </p:spPr>
        <p:txBody>
          <a:bodyPr wrap="square" lIns="0" tIns="0" rIns="0" bIns="0" rtlCol="0"/>
          <a:lstStyle/>
          <a:p>
            <a:endParaRPr/>
          </a:p>
        </p:txBody>
      </p:sp>
      <p:sp>
        <p:nvSpPr>
          <p:cNvPr id="10" name="object 10"/>
          <p:cNvSpPr/>
          <p:nvPr/>
        </p:nvSpPr>
        <p:spPr>
          <a:xfrm>
            <a:off x="7924787" y="9066047"/>
            <a:ext cx="284480" cy="285115"/>
          </a:xfrm>
          <a:custGeom>
            <a:avLst/>
            <a:gdLst/>
            <a:ahLst/>
            <a:cxnLst/>
            <a:rect l="l" t="t" r="r" b="b"/>
            <a:pathLst>
              <a:path w="284479" h="285115">
                <a:moveTo>
                  <a:pt x="284340" y="142544"/>
                </a:moveTo>
                <a:lnTo>
                  <a:pt x="272173" y="85013"/>
                </a:lnTo>
                <a:lnTo>
                  <a:pt x="242684" y="41744"/>
                </a:lnTo>
                <a:lnTo>
                  <a:pt x="194843" y="10629"/>
                </a:lnTo>
                <a:lnTo>
                  <a:pt x="148399" y="622"/>
                </a:lnTo>
                <a:lnTo>
                  <a:pt x="142176" y="0"/>
                </a:lnTo>
                <a:lnTo>
                  <a:pt x="113220" y="406"/>
                </a:lnTo>
                <a:lnTo>
                  <a:pt x="56108" y="10934"/>
                </a:lnTo>
                <a:lnTo>
                  <a:pt x="17221" y="50279"/>
                </a:lnTo>
                <a:lnTo>
                  <a:pt x="1016" y="113995"/>
                </a:lnTo>
                <a:lnTo>
                  <a:pt x="0" y="142544"/>
                </a:lnTo>
                <a:lnTo>
                  <a:pt x="3784" y="172808"/>
                </a:lnTo>
                <a:lnTo>
                  <a:pt x="24866" y="223824"/>
                </a:lnTo>
                <a:lnTo>
                  <a:pt x="64795" y="261404"/>
                </a:lnTo>
                <a:lnTo>
                  <a:pt x="115417" y="282422"/>
                </a:lnTo>
                <a:lnTo>
                  <a:pt x="142176" y="285115"/>
                </a:lnTo>
                <a:lnTo>
                  <a:pt x="148031" y="284492"/>
                </a:lnTo>
                <a:lnTo>
                  <a:pt x="169595" y="282206"/>
                </a:lnTo>
                <a:lnTo>
                  <a:pt x="221259" y="260743"/>
                </a:lnTo>
                <a:lnTo>
                  <a:pt x="251625" y="233387"/>
                </a:lnTo>
                <a:lnTo>
                  <a:pt x="273354" y="197002"/>
                </a:lnTo>
                <a:lnTo>
                  <a:pt x="284060" y="155587"/>
                </a:lnTo>
                <a:lnTo>
                  <a:pt x="284340" y="142544"/>
                </a:lnTo>
                <a:close/>
              </a:path>
            </a:pathLst>
          </a:custGeom>
          <a:solidFill>
            <a:srgbClr val="D19867"/>
          </a:solidFill>
        </p:spPr>
        <p:txBody>
          <a:bodyPr wrap="square" lIns="0" tIns="0" rIns="0" bIns="0" rtlCol="0"/>
          <a:lstStyle/>
          <a:p>
            <a:endParaRPr/>
          </a:p>
        </p:txBody>
      </p:sp>
      <p:sp>
        <p:nvSpPr>
          <p:cNvPr id="11" name="object 11"/>
          <p:cNvSpPr/>
          <p:nvPr/>
        </p:nvSpPr>
        <p:spPr>
          <a:xfrm>
            <a:off x="8467865" y="8820251"/>
            <a:ext cx="254635" cy="260350"/>
          </a:xfrm>
          <a:custGeom>
            <a:avLst/>
            <a:gdLst/>
            <a:ahLst/>
            <a:cxnLst/>
            <a:rect l="l" t="t" r="r" b="b"/>
            <a:pathLst>
              <a:path w="254634" h="260350">
                <a:moveTo>
                  <a:pt x="254508" y="132638"/>
                </a:moveTo>
                <a:lnTo>
                  <a:pt x="244513" y="83108"/>
                </a:lnTo>
                <a:lnTo>
                  <a:pt x="217208" y="42430"/>
                </a:lnTo>
                <a:lnTo>
                  <a:pt x="176911" y="14414"/>
                </a:lnTo>
                <a:lnTo>
                  <a:pt x="144437" y="1955"/>
                </a:lnTo>
                <a:lnTo>
                  <a:pt x="144068" y="1955"/>
                </a:lnTo>
                <a:lnTo>
                  <a:pt x="132295" y="584"/>
                </a:lnTo>
                <a:lnTo>
                  <a:pt x="90424" y="9791"/>
                </a:lnTo>
                <a:lnTo>
                  <a:pt x="78244" y="16052"/>
                </a:lnTo>
                <a:lnTo>
                  <a:pt x="66827" y="20599"/>
                </a:lnTo>
                <a:lnTo>
                  <a:pt x="28663" y="51498"/>
                </a:lnTo>
                <a:lnTo>
                  <a:pt x="10858" y="83731"/>
                </a:lnTo>
                <a:lnTo>
                  <a:pt x="5803" y="95110"/>
                </a:lnTo>
                <a:lnTo>
                  <a:pt x="5753" y="95300"/>
                </a:lnTo>
                <a:lnTo>
                  <a:pt x="2247" y="107213"/>
                </a:lnTo>
                <a:lnTo>
                  <a:pt x="2235" y="107340"/>
                </a:lnTo>
                <a:lnTo>
                  <a:pt x="317" y="119761"/>
                </a:lnTo>
                <a:lnTo>
                  <a:pt x="0" y="132638"/>
                </a:lnTo>
                <a:lnTo>
                  <a:pt x="4521" y="166471"/>
                </a:lnTo>
                <a:lnTo>
                  <a:pt x="26390" y="210464"/>
                </a:lnTo>
                <a:lnTo>
                  <a:pt x="63017" y="242862"/>
                </a:lnTo>
                <a:lnTo>
                  <a:pt x="110337" y="259143"/>
                </a:lnTo>
                <a:lnTo>
                  <a:pt x="127241" y="260286"/>
                </a:lnTo>
                <a:lnTo>
                  <a:pt x="132473" y="260286"/>
                </a:lnTo>
                <a:lnTo>
                  <a:pt x="143052" y="259664"/>
                </a:lnTo>
                <a:lnTo>
                  <a:pt x="154495" y="257581"/>
                </a:lnTo>
                <a:lnTo>
                  <a:pt x="165582" y="254127"/>
                </a:lnTo>
                <a:lnTo>
                  <a:pt x="176250" y="249301"/>
                </a:lnTo>
                <a:lnTo>
                  <a:pt x="187667" y="244754"/>
                </a:lnTo>
                <a:lnTo>
                  <a:pt x="225831" y="213855"/>
                </a:lnTo>
                <a:lnTo>
                  <a:pt x="239128" y="193001"/>
                </a:lnTo>
                <a:lnTo>
                  <a:pt x="243649" y="181622"/>
                </a:lnTo>
                <a:lnTo>
                  <a:pt x="248691" y="170256"/>
                </a:lnTo>
                <a:lnTo>
                  <a:pt x="248754" y="170053"/>
                </a:lnTo>
                <a:lnTo>
                  <a:pt x="252247" y="158153"/>
                </a:lnTo>
                <a:lnTo>
                  <a:pt x="252260" y="158026"/>
                </a:lnTo>
                <a:lnTo>
                  <a:pt x="254190" y="145554"/>
                </a:lnTo>
                <a:lnTo>
                  <a:pt x="254508" y="132638"/>
                </a:lnTo>
                <a:close/>
              </a:path>
            </a:pathLst>
          </a:custGeom>
          <a:solidFill>
            <a:srgbClr val="D19867"/>
          </a:solidFill>
        </p:spPr>
        <p:txBody>
          <a:bodyPr wrap="square" lIns="0" tIns="0" rIns="0" bIns="0" rtlCol="0"/>
          <a:lstStyle/>
          <a:p>
            <a:endParaRPr/>
          </a:p>
        </p:txBody>
      </p:sp>
      <p:sp>
        <p:nvSpPr>
          <p:cNvPr id="12" name="object 12"/>
          <p:cNvSpPr/>
          <p:nvPr/>
        </p:nvSpPr>
        <p:spPr>
          <a:xfrm>
            <a:off x="8282750" y="9229559"/>
            <a:ext cx="321310" cy="321945"/>
          </a:xfrm>
          <a:custGeom>
            <a:avLst/>
            <a:gdLst/>
            <a:ahLst/>
            <a:cxnLst/>
            <a:rect l="l" t="t" r="r" b="b"/>
            <a:pathLst>
              <a:path w="321309" h="321945">
                <a:moveTo>
                  <a:pt x="320929" y="160858"/>
                </a:moveTo>
                <a:lnTo>
                  <a:pt x="315201" y="118122"/>
                </a:lnTo>
                <a:lnTo>
                  <a:pt x="299148" y="79946"/>
                </a:lnTo>
                <a:lnTo>
                  <a:pt x="273900" y="47104"/>
                </a:lnTo>
                <a:lnTo>
                  <a:pt x="241465" y="21958"/>
                </a:lnTo>
                <a:lnTo>
                  <a:pt x="202438" y="5575"/>
                </a:lnTo>
                <a:lnTo>
                  <a:pt x="181622" y="1397"/>
                </a:lnTo>
                <a:lnTo>
                  <a:pt x="181292" y="1397"/>
                </a:lnTo>
                <a:lnTo>
                  <a:pt x="168313" y="520"/>
                </a:lnTo>
                <a:lnTo>
                  <a:pt x="160477" y="0"/>
                </a:lnTo>
                <a:lnTo>
                  <a:pt x="144208" y="393"/>
                </a:lnTo>
                <a:lnTo>
                  <a:pt x="128447" y="2844"/>
                </a:lnTo>
                <a:lnTo>
                  <a:pt x="113245" y="7340"/>
                </a:lnTo>
                <a:lnTo>
                  <a:pt x="98666" y="13843"/>
                </a:lnTo>
                <a:lnTo>
                  <a:pt x="84264" y="19570"/>
                </a:lnTo>
                <a:lnTo>
                  <a:pt x="47028" y="47104"/>
                </a:lnTo>
                <a:lnTo>
                  <a:pt x="19532" y="84480"/>
                </a:lnTo>
                <a:lnTo>
                  <a:pt x="13716" y="99123"/>
                </a:lnTo>
                <a:lnTo>
                  <a:pt x="7327" y="113525"/>
                </a:lnTo>
                <a:lnTo>
                  <a:pt x="7277" y="113728"/>
                </a:lnTo>
                <a:lnTo>
                  <a:pt x="2844" y="128790"/>
                </a:lnTo>
                <a:lnTo>
                  <a:pt x="2832" y="128917"/>
                </a:lnTo>
                <a:lnTo>
                  <a:pt x="406" y="144614"/>
                </a:lnTo>
                <a:lnTo>
                  <a:pt x="0" y="160858"/>
                </a:lnTo>
                <a:lnTo>
                  <a:pt x="5715" y="203555"/>
                </a:lnTo>
                <a:lnTo>
                  <a:pt x="21793" y="241858"/>
                </a:lnTo>
                <a:lnTo>
                  <a:pt x="47015" y="274688"/>
                </a:lnTo>
                <a:lnTo>
                  <a:pt x="79476" y="299847"/>
                </a:lnTo>
                <a:lnTo>
                  <a:pt x="118503" y="316230"/>
                </a:lnTo>
                <a:lnTo>
                  <a:pt x="160464" y="321805"/>
                </a:lnTo>
                <a:lnTo>
                  <a:pt x="167030" y="321805"/>
                </a:lnTo>
                <a:lnTo>
                  <a:pt x="177609" y="321183"/>
                </a:lnTo>
                <a:lnTo>
                  <a:pt x="180352" y="321030"/>
                </a:lnTo>
                <a:lnTo>
                  <a:pt x="195148" y="318350"/>
                </a:lnTo>
                <a:lnTo>
                  <a:pt x="195008" y="318350"/>
                </a:lnTo>
                <a:lnTo>
                  <a:pt x="208813" y="314045"/>
                </a:lnTo>
                <a:lnTo>
                  <a:pt x="222262" y="307962"/>
                </a:lnTo>
                <a:lnTo>
                  <a:pt x="236664" y="302234"/>
                </a:lnTo>
                <a:lnTo>
                  <a:pt x="250101" y="294754"/>
                </a:lnTo>
                <a:lnTo>
                  <a:pt x="284784" y="263271"/>
                </a:lnTo>
                <a:lnTo>
                  <a:pt x="307213" y="222681"/>
                </a:lnTo>
                <a:lnTo>
                  <a:pt x="313601" y="208280"/>
                </a:lnTo>
                <a:lnTo>
                  <a:pt x="313664" y="208076"/>
                </a:lnTo>
                <a:lnTo>
                  <a:pt x="318084" y="193014"/>
                </a:lnTo>
                <a:lnTo>
                  <a:pt x="318109" y="192887"/>
                </a:lnTo>
                <a:lnTo>
                  <a:pt x="320535" y="177152"/>
                </a:lnTo>
                <a:lnTo>
                  <a:pt x="320929" y="160858"/>
                </a:lnTo>
                <a:close/>
              </a:path>
            </a:pathLst>
          </a:custGeom>
          <a:solidFill>
            <a:srgbClr val="E1D5C3"/>
          </a:solidFill>
        </p:spPr>
        <p:txBody>
          <a:bodyPr wrap="square" lIns="0" tIns="0" rIns="0" bIns="0" rtlCol="0"/>
          <a:lstStyle/>
          <a:p>
            <a:endParaRPr/>
          </a:p>
        </p:txBody>
      </p:sp>
      <p:pic>
        <p:nvPicPr>
          <p:cNvPr id="13" name="object 13"/>
          <p:cNvPicPr/>
          <p:nvPr/>
        </p:nvPicPr>
        <p:blipFill>
          <a:blip r:embed="rId4" cstate="print"/>
          <a:stretch>
            <a:fillRect/>
          </a:stretch>
        </p:blipFill>
        <p:spPr>
          <a:xfrm>
            <a:off x="8304259" y="9048711"/>
            <a:ext cx="105776" cy="115537"/>
          </a:xfrm>
          <a:prstGeom prst="rect">
            <a:avLst/>
          </a:prstGeom>
        </p:spPr>
      </p:pic>
      <p:pic>
        <p:nvPicPr>
          <p:cNvPr id="14" name="object 14"/>
          <p:cNvPicPr/>
          <p:nvPr/>
        </p:nvPicPr>
        <p:blipFill>
          <a:blip r:embed="rId5" cstate="print"/>
          <a:stretch>
            <a:fillRect/>
          </a:stretch>
        </p:blipFill>
        <p:spPr>
          <a:xfrm>
            <a:off x="7876142" y="8928441"/>
            <a:ext cx="91133" cy="91386"/>
          </a:xfrm>
          <a:prstGeom prst="rect">
            <a:avLst/>
          </a:prstGeom>
        </p:spPr>
      </p:pic>
      <p:pic>
        <p:nvPicPr>
          <p:cNvPr id="15" name="object 15"/>
          <p:cNvPicPr/>
          <p:nvPr/>
        </p:nvPicPr>
        <p:blipFill>
          <a:blip r:embed="rId6" cstate="print"/>
          <a:stretch>
            <a:fillRect/>
          </a:stretch>
        </p:blipFill>
        <p:spPr>
          <a:xfrm>
            <a:off x="8085097" y="9394799"/>
            <a:ext cx="108669" cy="110427"/>
          </a:xfrm>
          <a:prstGeom prst="rect">
            <a:avLst/>
          </a:prstGeom>
        </p:spPr>
      </p:pic>
      <p:sp>
        <p:nvSpPr>
          <p:cNvPr id="16" name="object 16"/>
          <p:cNvSpPr/>
          <p:nvPr/>
        </p:nvSpPr>
        <p:spPr>
          <a:xfrm>
            <a:off x="16730164" y="4725867"/>
            <a:ext cx="533400" cy="835660"/>
          </a:xfrm>
          <a:custGeom>
            <a:avLst/>
            <a:gdLst/>
            <a:ahLst/>
            <a:cxnLst/>
            <a:rect l="l" t="t" r="r" b="b"/>
            <a:pathLst>
              <a:path w="533400" h="835660">
                <a:moveTo>
                  <a:pt x="73017" y="835605"/>
                </a:moveTo>
                <a:lnTo>
                  <a:pt x="37642" y="827142"/>
                </a:lnTo>
                <a:lnTo>
                  <a:pt x="11175" y="802650"/>
                </a:lnTo>
                <a:lnTo>
                  <a:pt x="0" y="768036"/>
                </a:lnTo>
                <a:lnTo>
                  <a:pt x="10501" y="729207"/>
                </a:lnTo>
                <a:lnTo>
                  <a:pt x="148033" y="411454"/>
                </a:lnTo>
                <a:lnTo>
                  <a:pt x="18141" y="106377"/>
                </a:lnTo>
                <a:lnTo>
                  <a:pt x="7630" y="67271"/>
                </a:lnTo>
                <a:lnTo>
                  <a:pt x="19067" y="32529"/>
                </a:lnTo>
                <a:lnTo>
                  <a:pt x="45896" y="8117"/>
                </a:lnTo>
                <a:lnTo>
                  <a:pt x="81561" y="0"/>
                </a:lnTo>
                <a:lnTo>
                  <a:pt x="119498" y="14143"/>
                </a:lnTo>
                <a:lnTo>
                  <a:pt x="532832" y="418512"/>
                </a:lnTo>
                <a:lnTo>
                  <a:pt x="532832" y="425641"/>
                </a:lnTo>
                <a:lnTo>
                  <a:pt x="110914" y="822130"/>
                </a:lnTo>
                <a:lnTo>
                  <a:pt x="73017" y="835605"/>
                </a:lnTo>
                <a:close/>
              </a:path>
            </a:pathLst>
          </a:custGeom>
          <a:solidFill>
            <a:srgbClr val="EC7D50"/>
          </a:solidFill>
        </p:spPr>
        <p:txBody>
          <a:bodyPr wrap="square" lIns="0" tIns="0" rIns="0" bIns="0" rtlCol="0"/>
          <a:lstStyle/>
          <a:p>
            <a:endParaRPr/>
          </a:p>
        </p:txBody>
      </p:sp>
      <p:pic>
        <p:nvPicPr>
          <p:cNvPr id="29" name="Picture 28" descr="Detective Free Stock Photo - Public Domain Pictures"/>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81001" y="2114262"/>
            <a:ext cx="5105400" cy="662169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blurRad="6350" stA="50000" endA="295" endPos="92000" dist="1016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
        <p:nvSpPr>
          <p:cNvPr id="30" name="Rounded Rectangle 29"/>
          <p:cNvSpPr/>
          <p:nvPr/>
        </p:nvSpPr>
        <p:spPr>
          <a:xfrm>
            <a:off x="2961172" y="118387"/>
            <a:ext cx="13318437" cy="1098423"/>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200" dirty="0" smtClean="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Diagnosis and Initial Assessment</a:t>
            </a:r>
            <a:endParaRPr lang="en-IN" sz="3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1" name="Rectangle 30"/>
          <p:cNvSpPr/>
          <p:nvPr/>
        </p:nvSpPr>
        <p:spPr>
          <a:xfrm>
            <a:off x="6071682" y="1403425"/>
            <a:ext cx="11167563" cy="8883905"/>
          </a:xfrm>
          <a:prstGeom prst="rect">
            <a:avLst/>
          </a:prstGeom>
          <a:ln w="38100">
            <a:solidFill>
              <a:schemeClr val="tx1"/>
            </a:solidFill>
          </a:ln>
        </p:spPr>
        <p:style>
          <a:lnRef idx="1">
            <a:schemeClr val="dk1"/>
          </a:lnRef>
          <a:fillRef idx="2">
            <a:schemeClr val="dk1"/>
          </a:fillRef>
          <a:effectRef idx="1">
            <a:schemeClr val="dk1"/>
          </a:effectRef>
          <a:fontRef idx="minor">
            <a:schemeClr val="dk1"/>
          </a:fontRef>
        </p:style>
        <p:txBody>
          <a:bodyPr rtlCol="0" anchor="t"/>
          <a:lstStyle/>
          <a:p>
            <a:pPr marL="457200" indent="-4572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Diagnosis of anxiety disorders in the UK mainly follows </a:t>
            </a:r>
            <a:r>
              <a:rPr lang="en-US" sz="2400" b="1" dirty="0" smtClean="0">
                <a:latin typeface="Arial" panose="020B0604020202020204" pitchFamily="34" charset="0"/>
                <a:cs typeface="Arial" panose="020B0604020202020204" pitchFamily="34" charset="0"/>
              </a:rPr>
              <a:t>National Institute for Health and Care Excellence (NICE) guidelines.</a:t>
            </a:r>
          </a:p>
          <a:p>
            <a:pPr marL="457200" indent="-4572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The initial assessment includes a thorough evaluation of the patient's </a:t>
            </a:r>
            <a:r>
              <a:rPr lang="en-US" sz="2400" b="1" dirty="0" smtClean="0">
                <a:latin typeface="Arial" panose="020B0604020202020204" pitchFamily="34" charset="0"/>
                <a:cs typeface="Arial" panose="020B0604020202020204" pitchFamily="34" charset="0"/>
              </a:rPr>
              <a:t>biopsychosocial situation. </a:t>
            </a:r>
          </a:p>
          <a:p>
            <a:pPr marL="457200" indent="-4572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This involves gathering </a:t>
            </a:r>
            <a:endParaRPr lang="en-US" sz="2400" dirty="0">
              <a:latin typeface="Arial" panose="020B0604020202020204" pitchFamily="34" charset="0"/>
              <a:cs typeface="Arial" panose="020B0604020202020204" pitchFamily="34" charset="0"/>
            </a:endParaRPr>
          </a:p>
          <a:p>
            <a:pPr algn="just">
              <a:lnSpc>
                <a:spcPct val="150000"/>
              </a:lnSpc>
            </a:pPr>
            <a:r>
              <a:rPr lang="en-US" sz="2400" b="1" dirty="0" smtClean="0">
                <a:latin typeface="Arial" panose="020B0604020202020204" pitchFamily="34" charset="0"/>
                <a:cs typeface="Arial" panose="020B0604020202020204" pitchFamily="34" charset="0"/>
              </a:rPr>
              <a:t>		- Clinical interview, </a:t>
            </a:r>
          </a:p>
          <a:p>
            <a:pPr algn="just">
              <a:lnSpc>
                <a:spcPct val="150000"/>
              </a:lnSpc>
            </a:pPr>
            <a:r>
              <a:rPr lang="en-US" sz="2400" b="1" dirty="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	- Patient History &amp; duration </a:t>
            </a:r>
            <a:r>
              <a:rPr lang="en-US" sz="2400" dirty="0" smtClean="0">
                <a:latin typeface="Arial" panose="020B0604020202020204" pitchFamily="34" charset="0"/>
                <a:cs typeface="Arial" panose="020B0604020202020204" pitchFamily="34" charset="0"/>
              </a:rPr>
              <a:t>and </a:t>
            </a:r>
            <a:r>
              <a:rPr lang="en-US" sz="2400" b="1" dirty="0" smtClean="0">
                <a:latin typeface="Arial" panose="020B0604020202020204" pitchFamily="34" charset="0"/>
                <a:cs typeface="Arial" panose="020B0604020202020204" pitchFamily="34" charset="0"/>
              </a:rPr>
              <a:t>severity</a:t>
            </a:r>
            <a:r>
              <a:rPr lang="en-US" sz="2400" dirty="0" smtClean="0">
                <a:latin typeface="Arial" panose="020B0604020202020204" pitchFamily="34" charset="0"/>
                <a:cs typeface="Arial" panose="020B0604020202020204" pitchFamily="34" charset="0"/>
              </a:rPr>
              <a:t> of </a:t>
            </a:r>
            <a:r>
              <a:rPr lang="en-US" sz="2400" b="1" dirty="0" smtClean="0">
                <a:latin typeface="Arial" panose="020B0604020202020204" pitchFamily="34" charset="0"/>
                <a:cs typeface="Arial" panose="020B0604020202020204" pitchFamily="34" charset="0"/>
              </a:rPr>
              <a:t>symptoms</a:t>
            </a:r>
            <a:r>
              <a:rPr lang="en-US" sz="2400" dirty="0" smtClean="0">
                <a:latin typeface="Arial" panose="020B0604020202020204" pitchFamily="34" charset="0"/>
                <a:cs typeface="Arial" panose="020B0604020202020204" pitchFamily="34" charset="0"/>
              </a:rPr>
              <a:t>,</a:t>
            </a:r>
          </a:p>
          <a:p>
            <a:pPr algn="just">
              <a:lnSpc>
                <a:spcPct val="150000"/>
              </a:lnSpc>
            </a:pPr>
            <a:r>
              <a:rPr lang="en-US" sz="2400" dirty="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	- </a:t>
            </a:r>
            <a:r>
              <a:rPr lang="en-US" sz="2400" b="1" dirty="0" smtClean="0">
                <a:latin typeface="Arial" panose="020B0604020202020204" pitchFamily="34" charset="0"/>
                <a:cs typeface="Arial" panose="020B0604020202020204" pitchFamily="34" charset="0"/>
              </a:rPr>
              <a:t>Functional impairment  </a:t>
            </a:r>
          </a:p>
          <a:p>
            <a:pPr marL="457200" indent="-457200" algn="just">
              <a:lnSpc>
                <a:spcPct val="150000"/>
              </a:lnSpc>
              <a:buFont typeface="Wingdings" panose="05000000000000000000" pitchFamily="2" charset="2"/>
              <a:buChar char="ü"/>
            </a:pPr>
            <a:r>
              <a:rPr lang="en-US" sz="2400" dirty="0" err="1" smtClean="0">
                <a:latin typeface="Arial" panose="020B0604020202020204" pitchFamily="34" charset="0"/>
                <a:cs typeface="Arial" panose="020B0604020202020204" pitchFamily="34" charset="0"/>
              </a:rPr>
              <a:t>Standardised</a:t>
            </a:r>
            <a:r>
              <a:rPr lang="en-US" sz="2400" dirty="0" smtClean="0">
                <a:latin typeface="Arial" panose="020B0604020202020204" pitchFamily="34" charset="0"/>
                <a:cs typeface="Arial" panose="020B0604020202020204" pitchFamily="34" charset="0"/>
              </a:rPr>
              <a:t> screening tools, like the </a:t>
            </a:r>
            <a:r>
              <a:rPr lang="en-US" sz="2400" b="1" dirty="0" smtClean="0">
                <a:latin typeface="Arial" panose="020B0604020202020204" pitchFamily="34" charset="0"/>
                <a:cs typeface="Arial" panose="020B0604020202020204" pitchFamily="34" charset="0"/>
              </a:rPr>
              <a:t>GAD-7 [</a:t>
            </a:r>
            <a:r>
              <a:rPr lang="en-US" sz="2400" b="1" dirty="0" err="1" smtClean="0">
                <a:latin typeface="Arial" panose="020B0604020202020204" pitchFamily="34" charset="0"/>
                <a:cs typeface="Arial" panose="020B0604020202020204" pitchFamily="34" charset="0"/>
              </a:rPr>
              <a:t>Generalised</a:t>
            </a:r>
            <a:r>
              <a:rPr lang="en-US" sz="2400" b="1" dirty="0" smtClean="0">
                <a:latin typeface="Arial" panose="020B0604020202020204" pitchFamily="34" charset="0"/>
                <a:cs typeface="Arial" panose="020B0604020202020204" pitchFamily="34" charset="0"/>
              </a:rPr>
              <a:t> anxiety disorder – 7]</a:t>
            </a:r>
            <a:r>
              <a:rPr lang="en-US" sz="2400" dirty="0" smtClean="0">
                <a:latin typeface="Arial" panose="020B0604020202020204" pitchFamily="34" charset="0"/>
                <a:cs typeface="Arial" panose="020B0604020202020204" pitchFamily="34" charset="0"/>
              </a:rPr>
              <a:t>, are often used in primary care settings (Spitzer et al., 2006; NICE, 2020).</a:t>
            </a:r>
          </a:p>
          <a:p>
            <a:pPr marL="457200" indent="-4572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ICD 11 Criteria </a:t>
            </a:r>
          </a:p>
          <a:p>
            <a:pPr marL="457200" indent="-457200" algn="just">
              <a:lnSpc>
                <a:spcPct val="150000"/>
              </a:lnSpc>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Risk assessment </a:t>
            </a:r>
            <a:r>
              <a:rPr lang="en-US" sz="2400" dirty="0" smtClean="0">
                <a:latin typeface="Arial" panose="020B0604020202020204" pitchFamily="34" charset="0"/>
                <a:cs typeface="Arial" panose="020B0604020202020204" pitchFamily="34" charset="0"/>
              </a:rPr>
              <a:t>is vital, especially for </a:t>
            </a:r>
            <a:r>
              <a:rPr lang="en-US" sz="2400" b="1" dirty="0" smtClean="0">
                <a:latin typeface="Arial" panose="020B0604020202020204" pitchFamily="34" charset="0"/>
                <a:cs typeface="Arial" panose="020B0604020202020204" pitchFamily="34" charset="0"/>
              </a:rPr>
              <a:t>identifying suicidal thoughts or self-harm. </a:t>
            </a:r>
          </a:p>
          <a:p>
            <a:pPr marL="457200" indent="-457200" algn="just">
              <a:lnSpc>
                <a:spcPct val="150000"/>
              </a:lnSpc>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Clinicians</a:t>
            </a:r>
            <a:r>
              <a:rPr lang="en-US" sz="2400" dirty="0" smtClean="0">
                <a:latin typeface="Arial" panose="020B0604020202020204" pitchFamily="34" charset="0"/>
                <a:cs typeface="Arial" panose="020B0604020202020204" pitchFamily="34" charset="0"/>
              </a:rPr>
              <a:t> also need to rule out </a:t>
            </a:r>
            <a:r>
              <a:rPr lang="en-US" sz="2400" b="1" dirty="0" smtClean="0">
                <a:latin typeface="Arial" panose="020B0604020202020204" pitchFamily="34" charset="0"/>
                <a:cs typeface="Arial" panose="020B0604020202020204" pitchFamily="34" charset="0"/>
              </a:rPr>
              <a:t>physical causes</a:t>
            </a:r>
            <a:r>
              <a:rPr lang="en-US" sz="2400" dirty="0" smtClean="0">
                <a:latin typeface="Arial" panose="020B0604020202020204" pitchFamily="34" charset="0"/>
                <a:cs typeface="Arial" panose="020B0604020202020204" pitchFamily="34" charset="0"/>
              </a:rPr>
              <a:t>, such as </a:t>
            </a:r>
            <a:r>
              <a:rPr lang="en-US" sz="2400" b="1" dirty="0" smtClean="0">
                <a:latin typeface="Arial" panose="020B0604020202020204" pitchFamily="34" charset="0"/>
                <a:cs typeface="Arial" panose="020B0604020202020204" pitchFamily="34" charset="0"/>
              </a:rPr>
              <a:t>thyroid issues or substance abuse </a:t>
            </a:r>
            <a:r>
              <a:rPr lang="en-US" sz="2400" dirty="0" smtClean="0">
                <a:latin typeface="Arial" panose="020B0604020202020204" pitchFamily="34" charset="0"/>
                <a:cs typeface="Arial" panose="020B0604020202020204" pitchFamily="34" charset="0"/>
              </a:rPr>
              <a:t>(Baldwin et al., 2014).</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42900"/>
            <a:ext cx="16687800" cy="661720"/>
          </a:xfrm>
        </p:spPr>
        <p:txBody>
          <a:bodyPr/>
          <a:lstStyle/>
          <a:p>
            <a:pPr marL="571500" indent="-571500">
              <a:buFont typeface="Wingdings" panose="05000000000000000000" pitchFamily="2" charset="2"/>
              <a:buChar char="v"/>
            </a:pPr>
            <a:r>
              <a:rPr lang="en-IN" dirty="0">
                <a:latin typeface="Arial" panose="020B0604020202020204" pitchFamily="34" charset="0"/>
                <a:cs typeface="Arial" panose="020B0604020202020204" pitchFamily="34" charset="0"/>
              </a:rPr>
              <a:t>Management of the anxiety disorder [specific UK Guidelines]</a:t>
            </a:r>
            <a:endParaRPr lang="en-IN" dirty="0"/>
          </a:p>
        </p:txBody>
      </p:sp>
      <p:graphicFrame>
        <p:nvGraphicFramePr>
          <p:cNvPr id="4" name="Diagram 3"/>
          <p:cNvGraphicFramePr/>
          <p:nvPr>
            <p:extLst>
              <p:ext uri="{D42A27DB-BD31-4B8C-83A1-F6EECF244321}">
                <p14:modId xmlns:p14="http://schemas.microsoft.com/office/powerpoint/2010/main" val="2335330907"/>
              </p:ext>
            </p:extLst>
          </p:nvPr>
        </p:nvGraphicFramePr>
        <p:xfrm>
          <a:off x="5398851" y="1181100"/>
          <a:ext cx="12192000" cy="812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295400" y="1790700"/>
            <a:ext cx="6705600" cy="3416320"/>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400" b="0" dirty="0" smtClean="0">
                <a:solidFill>
                  <a:schemeClr val="tx1"/>
                </a:solidFill>
                <a:latin typeface="Arial" panose="020B0604020202020204" pitchFamily="34" charset="0"/>
                <a:cs typeface="Arial" panose="020B0604020202020204" pitchFamily="34" charset="0"/>
              </a:rPr>
              <a:t>The UK management is guided by the guideline CG113 of the National Institute of Health and Care Excellence that prescribes the use of the stepped-care model. ([NICE][1]).</a:t>
            </a:r>
          </a:p>
          <a:p>
            <a:pPr marL="342900" indent="-342900" algn="just">
              <a:lnSpc>
                <a:spcPct val="150000"/>
              </a:lnSpc>
              <a:buFont typeface="Wingdings" panose="05000000000000000000" pitchFamily="2" charset="2"/>
              <a:buChar char="Ø"/>
            </a:pPr>
            <a:r>
              <a:rPr lang="en-US" sz="2400" b="1" dirty="0" smtClean="0">
                <a:solidFill>
                  <a:schemeClr val="tx1"/>
                </a:solidFill>
                <a:latin typeface="Arial" panose="020B0604020202020204" pitchFamily="34" charset="0"/>
                <a:cs typeface="Arial" panose="020B0604020202020204" pitchFamily="34" charset="0"/>
              </a:rPr>
              <a:t>Stepped care model of NIC</a:t>
            </a:r>
          </a:p>
        </p:txBody>
      </p:sp>
      <p:sp>
        <p:nvSpPr>
          <p:cNvPr id="6" name="TextBox 5"/>
          <p:cNvSpPr txBox="1"/>
          <p:nvPr/>
        </p:nvSpPr>
        <p:spPr>
          <a:xfrm>
            <a:off x="9399351" y="9492876"/>
            <a:ext cx="4191000" cy="400110"/>
          </a:xfrm>
          <a:prstGeom prst="rect">
            <a:avLst/>
          </a:prstGeom>
          <a:noFill/>
        </p:spPr>
        <p:txBody>
          <a:bodyPr wrap="square" rtlCol="0">
            <a:spAutoFit/>
          </a:bodyPr>
          <a:lstStyle/>
          <a:p>
            <a:pPr algn="ctr"/>
            <a:r>
              <a:rPr lang="en-IN" sz="2000" b="1" i="1" dirty="0" smtClean="0">
                <a:latin typeface="Arial" panose="020B0604020202020204" pitchFamily="34" charset="0"/>
                <a:cs typeface="Arial" panose="020B0604020202020204" pitchFamily="34" charset="0"/>
              </a:rPr>
              <a:t>Stepped care model of NIC</a:t>
            </a:r>
            <a:endParaRPr lang="en-IN" sz="20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423684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952500"/>
            <a:ext cx="15925800" cy="7386638"/>
          </a:xfrm>
        </p:spPr>
        <p:txBody>
          <a:bodyPr/>
          <a:lstStyle/>
          <a:p>
            <a:pPr marL="342900" indent="-342900" algn="just">
              <a:lnSpc>
                <a:spcPct val="150000"/>
              </a:lnSpc>
              <a:buFont typeface="Wingdings" panose="05000000000000000000" pitchFamily="2" charset="2"/>
              <a:buChar char="v"/>
            </a:pPr>
            <a:r>
              <a:rPr lang="en-US" sz="3200" dirty="0" smtClean="0">
                <a:solidFill>
                  <a:schemeClr val="tx1"/>
                </a:solidFill>
                <a:latin typeface="Arial" panose="020B0604020202020204" pitchFamily="34" charset="0"/>
                <a:cs typeface="Arial" panose="020B0604020202020204" pitchFamily="34" charset="0"/>
              </a:rPr>
              <a:t>Stepped </a:t>
            </a:r>
            <a:r>
              <a:rPr lang="en-US" sz="3200" dirty="0">
                <a:solidFill>
                  <a:schemeClr val="tx1"/>
                </a:solidFill>
                <a:latin typeface="Arial" panose="020B0604020202020204" pitchFamily="34" charset="0"/>
                <a:cs typeface="Arial" panose="020B0604020202020204" pitchFamily="34" charset="0"/>
              </a:rPr>
              <a:t>Care Model of </a:t>
            </a:r>
            <a:r>
              <a:rPr lang="en-US" sz="3200" dirty="0" smtClean="0">
                <a:solidFill>
                  <a:schemeClr val="tx1"/>
                </a:solidFill>
                <a:latin typeface="Arial" panose="020B0604020202020204" pitchFamily="34" charset="0"/>
                <a:cs typeface="Arial" panose="020B0604020202020204" pitchFamily="34" charset="0"/>
              </a:rPr>
              <a:t>NIC</a:t>
            </a:r>
          </a:p>
          <a:p>
            <a:pPr algn="just">
              <a:lnSpc>
                <a:spcPct val="150000"/>
              </a:lnSpc>
            </a:pPr>
            <a:r>
              <a:rPr lang="en-US" sz="2400" dirty="0" smtClean="0">
                <a:solidFill>
                  <a:srgbClr val="00B0F0"/>
                </a:solidFill>
                <a:latin typeface="Arial" panose="020B0604020202020204" pitchFamily="34" charset="0"/>
                <a:cs typeface="Arial" panose="020B0604020202020204" pitchFamily="34" charset="0"/>
              </a:rPr>
              <a:t>1. Step 1 -- Identification </a:t>
            </a:r>
            <a:r>
              <a:rPr lang="en-US" sz="2400" dirty="0">
                <a:solidFill>
                  <a:srgbClr val="00B0F0"/>
                </a:solidFill>
                <a:latin typeface="Arial" panose="020B0604020202020204" pitchFamily="34" charset="0"/>
                <a:cs typeface="Arial" panose="020B0604020202020204" pitchFamily="34" charset="0"/>
              </a:rPr>
              <a:t>and assessment</a:t>
            </a:r>
            <a:r>
              <a:rPr lang="en-US" sz="2400" dirty="0" smtClean="0">
                <a:solidFill>
                  <a:srgbClr val="00B0F0"/>
                </a:solidFill>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ü"/>
            </a:pPr>
            <a:r>
              <a:rPr lang="en-US" sz="2400" b="0" dirty="0" smtClean="0">
                <a:solidFill>
                  <a:schemeClr val="tx1"/>
                </a:solidFill>
                <a:latin typeface="Arial" panose="020B0604020202020204" pitchFamily="34" charset="0"/>
                <a:cs typeface="Arial" panose="020B0604020202020204" pitchFamily="34" charset="0"/>
              </a:rPr>
              <a:t>This </a:t>
            </a:r>
            <a:r>
              <a:rPr lang="en-US" sz="2400" b="0" dirty="0">
                <a:solidFill>
                  <a:schemeClr val="tx1"/>
                </a:solidFill>
                <a:latin typeface="Arial" panose="020B0604020202020204" pitchFamily="34" charset="0"/>
                <a:cs typeface="Arial" panose="020B0604020202020204" pitchFamily="34" charset="0"/>
              </a:rPr>
              <a:t>is important because of early identification during primary </a:t>
            </a:r>
            <a:r>
              <a:rPr lang="en-US" sz="2400" b="0" dirty="0" smtClean="0">
                <a:solidFill>
                  <a:schemeClr val="tx1"/>
                </a:solidFill>
                <a:latin typeface="Arial" panose="020B0604020202020204" pitchFamily="34" charset="0"/>
                <a:cs typeface="Arial" panose="020B0604020202020204" pitchFamily="34" charset="0"/>
              </a:rPr>
              <a:t>care.</a:t>
            </a:r>
          </a:p>
          <a:p>
            <a:pPr algn="just">
              <a:lnSpc>
                <a:spcPct val="150000"/>
              </a:lnSpc>
            </a:pPr>
            <a:r>
              <a:rPr lang="en-US" sz="2400" b="0" dirty="0" smtClean="0">
                <a:solidFill>
                  <a:schemeClr val="tx1"/>
                </a:solidFill>
                <a:latin typeface="Arial" panose="020B0604020202020204" pitchFamily="34" charset="0"/>
                <a:cs typeface="Arial" panose="020B0604020202020204" pitchFamily="34" charset="0"/>
              </a:rPr>
              <a:t>	- </a:t>
            </a:r>
            <a:r>
              <a:rPr lang="en-US" sz="2400" dirty="0" smtClean="0">
                <a:solidFill>
                  <a:schemeClr val="tx1"/>
                </a:solidFill>
                <a:latin typeface="Arial" panose="020B0604020202020204" pitchFamily="34" charset="0"/>
                <a:cs typeface="Arial" panose="020B0604020202020204" pitchFamily="34" charset="0"/>
              </a:rPr>
              <a:t>Screening </a:t>
            </a:r>
            <a:r>
              <a:rPr lang="en-US" sz="2400" dirty="0">
                <a:solidFill>
                  <a:schemeClr val="tx1"/>
                </a:solidFill>
                <a:latin typeface="Arial" panose="020B0604020202020204" pitchFamily="34" charset="0"/>
                <a:cs typeface="Arial" panose="020B0604020202020204" pitchFamily="34" charset="0"/>
              </a:rPr>
              <a:t>tools (GAD-2/GAD-7</a:t>
            </a:r>
            <a:r>
              <a:rPr lang="en-US" sz="2400" dirty="0" smtClean="0">
                <a:solidFill>
                  <a:schemeClr val="tx1"/>
                </a:solidFill>
                <a:latin typeface="Arial" panose="020B0604020202020204" pitchFamily="34" charset="0"/>
                <a:cs typeface="Arial" panose="020B0604020202020204" pitchFamily="34" charset="0"/>
              </a:rPr>
              <a:t>)</a:t>
            </a:r>
          </a:p>
          <a:p>
            <a:pPr algn="just">
              <a:lnSpc>
                <a:spcPct val="150000"/>
              </a:lnSpc>
            </a:pPr>
            <a:r>
              <a:rPr lang="en-US" sz="2400" dirty="0" smtClean="0">
                <a:solidFill>
                  <a:schemeClr val="tx1"/>
                </a:solidFill>
                <a:latin typeface="Arial" panose="020B0604020202020204" pitchFamily="34" charset="0"/>
                <a:cs typeface="Arial" panose="020B0604020202020204" pitchFamily="34" charset="0"/>
              </a:rPr>
              <a:t>	- Psychoeducation</a:t>
            </a:r>
          </a:p>
          <a:p>
            <a:pPr algn="just">
              <a:lnSpc>
                <a:spcPct val="150000"/>
              </a:lnSpc>
            </a:pPr>
            <a:r>
              <a:rPr lang="en-US" sz="2400" dirty="0" smtClean="0">
                <a:solidFill>
                  <a:schemeClr val="tx1"/>
                </a:solidFill>
                <a:latin typeface="Arial" panose="020B0604020202020204" pitchFamily="34" charset="0"/>
                <a:cs typeface="Arial" panose="020B0604020202020204" pitchFamily="34" charset="0"/>
              </a:rPr>
              <a:t>	- Active monitoring</a:t>
            </a:r>
          </a:p>
          <a:p>
            <a:pPr algn="just">
              <a:lnSpc>
                <a:spcPct val="150000"/>
              </a:lnSpc>
            </a:pPr>
            <a:r>
              <a:rPr lang="en-US" sz="2400" b="0" dirty="0">
                <a:solidFill>
                  <a:schemeClr val="tx1"/>
                </a:solidFill>
                <a:latin typeface="Arial" panose="020B0604020202020204" pitchFamily="34" charset="0"/>
                <a:cs typeface="Arial" panose="020B0604020202020204" pitchFamily="34" charset="0"/>
              </a:rPr>
              <a:t>	</a:t>
            </a:r>
            <a:r>
              <a:rPr lang="en-US" sz="2400" b="0" dirty="0" smtClean="0">
                <a:solidFill>
                  <a:schemeClr val="tx1"/>
                </a:solidFill>
                <a:latin typeface="Arial" panose="020B0604020202020204" pitchFamily="34" charset="0"/>
                <a:cs typeface="Arial" panose="020B0604020202020204" pitchFamily="34" charset="0"/>
              </a:rPr>
              <a:t>- Remission </a:t>
            </a:r>
            <a:r>
              <a:rPr lang="en-US" sz="2400" b="0" dirty="0">
                <a:solidFill>
                  <a:schemeClr val="tx1"/>
                </a:solidFill>
                <a:latin typeface="Arial" panose="020B0604020202020204" pitchFamily="34" charset="0"/>
                <a:cs typeface="Arial" panose="020B0604020202020204" pitchFamily="34" charset="0"/>
              </a:rPr>
              <a:t>and minimized risk of relapse are enhanced by the early diagnosis. ([NICE][2</a:t>
            </a:r>
            <a:r>
              <a:rPr lang="en-US" sz="2400" b="0" dirty="0" smtClean="0">
                <a:solidFill>
                  <a:schemeClr val="tx1"/>
                </a:solidFill>
                <a:latin typeface="Arial" panose="020B0604020202020204" pitchFamily="34" charset="0"/>
                <a:cs typeface="Arial" panose="020B0604020202020204" pitchFamily="34" charset="0"/>
              </a:rPr>
              <a:t>])</a:t>
            </a:r>
          </a:p>
          <a:p>
            <a:pPr algn="just">
              <a:lnSpc>
                <a:spcPct val="150000"/>
              </a:lnSpc>
            </a:pPr>
            <a:r>
              <a:rPr lang="en-US" sz="2400" dirty="0" smtClean="0">
                <a:solidFill>
                  <a:srgbClr val="00B0F0"/>
                </a:solidFill>
                <a:latin typeface="Arial" panose="020B0604020202020204" pitchFamily="34" charset="0"/>
                <a:cs typeface="Arial" panose="020B0604020202020204" pitchFamily="34" charset="0"/>
              </a:rPr>
              <a:t>2. Step </a:t>
            </a:r>
            <a:r>
              <a:rPr lang="en-US" sz="2400" dirty="0">
                <a:solidFill>
                  <a:srgbClr val="00B0F0"/>
                </a:solidFill>
                <a:latin typeface="Arial" panose="020B0604020202020204" pitchFamily="34" charset="0"/>
                <a:cs typeface="Arial" panose="020B0604020202020204" pitchFamily="34" charset="0"/>
              </a:rPr>
              <a:t>2 – Low-Intensity </a:t>
            </a:r>
            <a:r>
              <a:rPr lang="en-US" sz="2400" dirty="0" smtClean="0">
                <a:solidFill>
                  <a:srgbClr val="00B0F0"/>
                </a:solidFill>
                <a:latin typeface="Arial" panose="020B0604020202020204" pitchFamily="34" charset="0"/>
                <a:cs typeface="Arial" panose="020B0604020202020204" pitchFamily="34" charset="0"/>
              </a:rPr>
              <a:t>Interventions</a:t>
            </a:r>
          </a:p>
          <a:p>
            <a:pPr algn="just">
              <a:lnSpc>
                <a:spcPct val="150000"/>
              </a:lnSpc>
            </a:pPr>
            <a:r>
              <a:rPr lang="en-US" sz="2400" b="0" dirty="0" smtClean="0">
                <a:solidFill>
                  <a:schemeClr val="tx1"/>
                </a:solidFill>
                <a:latin typeface="Arial" panose="020B0604020202020204" pitchFamily="34" charset="0"/>
                <a:cs typeface="Arial" panose="020B0604020202020204" pitchFamily="34" charset="0"/>
              </a:rPr>
              <a:t>	- </a:t>
            </a:r>
            <a:r>
              <a:rPr lang="en-US" sz="2400" dirty="0" smtClean="0">
                <a:solidFill>
                  <a:schemeClr val="tx1"/>
                </a:solidFill>
                <a:latin typeface="Arial" panose="020B0604020202020204" pitchFamily="34" charset="0"/>
                <a:cs typeface="Arial" panose="020B0604020202020204" pitchFamily="34" charset="0"/>
              </a:rPr>
              <a:t>Guided self-help </a:t>
            </a:r>
          </a:p>
          <a:p>
            <a:pPr algn="just">
              <a:lnSpc>
                <a:spcPct val="150000"/>
              </a:lnSpc>
            </a:pPr>
            <a:r>
              <a:rPr lang="en-US" sz="2400" dirty="0" smtClean="0">
                <a:solidFill>
                  <a:schemeClr val="tx1"/>
                </a:solidFill>
                <a:latin typeface="Arial" panose="020B0604020202020204" pitchFamily="34" charset="0"/>
                <a:cs typeface="Arial" panose="020B0604020202020204" pitchFamily="34" charset="0"/>
              </a:rPr>
              <a:t>	- Psychoeducational groups </a:t>
            </a:r>
          </a:p>
          <a:p>
            <a:pPr algn="just">
              <a:lnSpc>
                <a:spcPct val="150000"/>
              </a:lnSpc>
            </a:pPr>
            <a:r>
              <a:rPr lang="en-US" sz="2400" dirty="0" smtClean="0">
                <a:solidFill>
                  <a:schemeClr val="tx1"/>
                </a:solidFill>
                <a:latin typeface="Arial" panose="020B0604020202020204" pitchFamily="34" charset="0"/>
                <a:cs typeface="Arial" panose="020B0604020202020204" pitchFamily="34" charset="0"/>
              </a:rPr>
              <a:t>	-  Digital </a:t>
            </a:r>
            <a:r>
              <a:rPr lang="en-US" sz="2400" dirty="0">
                <a:solidFill>
                  <a:schemeClr val="tx1"/>
                </a:solidFill>
                <a:latin typeface="Arial" panose="020B0604020202020204" pitchFamily="34" charset="0"/>
                <a:cs typeface="Arial" panose="020B0604020202020204" pitchFamily="34" charset="0"/>
              </a:rPr>
              <a:t>CBT </a:t>
            </a:r>
            <a:r>
              <a:rPr lang="en-US" sz="2400" dirty="0" err="1" smtClean="0">
                <a:solidFill>
                  <a:schemeClr val="tx1"/>
                </a:solidFill>
                <a:latin typeface="Arial" panose="020B0604020202020204" pitchFamily="34" charset="0"/>
                <a:cs typeface="Arial" panose="020B0604020202020204" pitchFamily="34" charset="0"/>
              </a:rPr>
              <a:t>programmes</a:t>
            </a:r>
            <a:endParaRPr lang="en-US" sz="2400" dirty="0" smtClean="0">
              <a:solidFill>
                <a:schemeClr val="tx1"/>
              </a:solidFill>
              <a:latin typeface="Arial" panose="020B0604020202020204" pitchFamily="34" charset="0"/>
              <a:cs typeface="Arial" panose="020B0604020202020204" pitchFamily="34" charset="0"/>
            </a:endParaRPr>
          </a:p>
          <a:p>
            <a:pPr algn="just">
              <a:lnSpc>
                <a:spcPct val="150000"/>
              </a:lnSpc>
            </a:pPr>
            <a:r>
              <a:rPr lang="en-US" sz="2400" b="0" dirty="0" smtClean="0">
                <a:solidFill>
                  <a:schemeClr val="tx1"/>
                </a:solidFill>
                <a:latin typeface="Arial" panose="020B0604020202020204" pitchFamily="34" charset="0"/>
                <a:cs typeface="Arial" panose="020B0604020202020204" pitchFamily="34" charset="0"/>
              </a:rPr>
              <a:t>	- </a:t>
            </a:r>
            <a:r>
              <a:rPr lang="en-US" sz="2400" dirty="0" smtClean="0">
                <a:solidFill>
                  <a:schemeClr val="tx1"/>
                </a:solidFill>
                <a:latin typeface="Arial" panose="020B0604020202020204" pitchFamily="34" charset="0"/>
                <a:cs typeface="Arial" panose="020B0604020202020204" pitchFamily="34" charset="0"/>
              </a:rPr>
              <a:t>Lifestyle advice</a:t>
            </a:r>
          </a:p>
          <a:p>
            <a:pPr marL="342900" indent="-342900" algn="just">
              <a:lnSpc>
                <a:spcPct val="150000"/>
              </a:lnSpc>
              <a:buFont typeface="Wingdings" panose="05000000000000000000" pitchFamily="2" charset="2"/>
              <a:buChar char="ü"/>
            </a:pPr>
            <a:r>
              <a:rPr lang="en-US" sz="2400" b="0" dirty="0" smtClean="0">
                <a:solidFill>
                  <a:schemeClr val="tx1"/>
                </a:solidFill>
                <a:latin typeface="Arial" panose="020B0604020202020204" pitchFamily="34" charset="0"/>
                <a:cs typeface="Arial" panose="020B0604020202020204" pitchFamily="34" charset="0"/>
              </a:rPr>
              <a:t>These </a:t>
            </a:r>
            <a:r>
              <a:rPr lang="en-US" sz="2400" b="0" dirty="0">
                <a:solidFill>
                  <a:schemeClr val="tx1"/>
                </a:solidFill>
                <a:latin typeface="Arial" panose="020B0604020202020204" pitchFamily="34" charset="0"/>
                <a:cs typeface="Arial" panose="020B0604020202020204" pitchFamily="34" charset="0"/>
              </a:rPr>
              <a:t>are least invasive and evidence based interventions.</a:t>
            </a:r>
            <a:endParaRPr lang="en-IN" sz="2400" b="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069323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fade">
                                      <p:cBhvr>
                                        <p:cTn id="25" dur="500"/>
                                        <p:tgtEl>
                                          <p:spTgt spid="3">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500"/>
                                        <p:tgtEl>
                                          <p:spTgt spid="3">
                                            <p:txEl>
                                              <p:pRg st="8" end="8"/>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500"/>
                                        <p:tgtEl>
                                          <p:spTgt spid="3">
                                            <p:txEl>
                                              <p:pRg st="9" end="9"/>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500"/>
                                        <p:tgtEl>
                                          <p:spTgt spid="3">
                                            <p:txEl>
                                              <p:pRg st="10" end="1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fade">
                                      <p:cBhvr>
                                        <p:cTn id="37" dur="500"/>
                                        <p:tgtEl>
                                          <p:spTgt spid="3">
                                            <p:txEl>
                                              <p:pRg st="11" end="11"/>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12" end="12"/>
                                            </p:txEl>
                                          </p:spTgt>
                                        </p:tgtEl>
                                        <p:attrNameLst>
                                          <p:attrName>style.visibility</p:attrName>
                                        </p:attrNameLst>
                                      </p:cBhvr>
                                      <p:to>
                                        <p:strVal val="visible"/>
                                      </p:to>
                                    </p:set>
                                    <p:animEffect transition="in" filter="fade">
                                      <p:cBhvr>
                                        <p:cTn id="4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95400" y="1181100"/>
            <a:ext cx="14935200" cy="6186309"/>
          </a:xfrm>
          <a:prstGeom prst="rect">
            <a:avLst/>
          </a:prstGeom>
          <a:noFill/>
        </p:spPr>
        <p:txBody>
          <a:bodyPr wrap="square" rtlCol="0">
            <a:spAutoFit/>
          </a:bodyPr>
          <a:lstStyle/>
          <a:p>
            <a:pPr algn="just">
              <a:lnSpc>
                <a:spcPct val="150000"/>
              </a:lnSpc>
            </a:pPr>
            <a:r>
              <a:rPr lang="en-US" sz="2400" b="1" dirty="0" smtClean="0">
                <a:solidFill>
                  <a:srgbClr val="00B0F0"/>
                </a:solidFill>
                <a:latin typeface="Arial" panose="020B0604020202020204" pitchFamily="34" charset="0"/>
                <a:cs typeface="Arial" panose="020B0604020202020204" pitchFamily="34" charset="0"/>
              </a:rPr>
              <a:t>3.  Step 3 – High-Intensity Treatment</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For </a:t>
            </a:r>
            <a:r>
              <a:rPr lang="en-US" sz="2400" b="1" dirty="0" smtClean="0">
                <a:latin typeface="Arial" panose="020B0604020202020204" pitchFamily="34" charset="0"/>
                <a:cs typeface="Arial" panose="020B0604020202020204" pitchFamily="34" charset="0"/>
              </a:rPr>
              <a:t>moderate–severe anxiety:</a:t>
            </a:r>
          </a:p>
          <a:p>
            <a:pPr marL="342900" indent="-342900" algn="just">
              <a:lnSpc>
                <a:spcPct val="150000"/>
              </a:lnSpc>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Cognitive </a:t>
            </a:r>
            <a:r>
              <a:rPr lang="en-US" sz="2400" b="1" dirty="0" err="1" smtClean="0">
                <a:latin typeface="Arial" panose="020B0604020202020204" pitchFamily="34" charset="0"/>
                <a:cs typeface="Arial" panose="020B0604020202020204" pitchFamily="34" charset="0"/>
              </a:rPr>
              <a:t>Behavioural</a:t>
            </a:r>
            <a:r>
              <a:rPr lang="en-US" sz="2400" b="1" dirty="0" smtClean="0">
                <a:latin typeface="Arial" panose="020B0604020202020204" pitchFamily="34" charset="0"/>
                <a:cs typeface="Arial" panose="020B0604020202020204" pitchFamily="34" charset="0"/>
              </a:rPr>
              <a:t> Therapy </a:t>
            </a:r>
            <a:r>
              <a:rPr lang="en-US" sz="2400" dirty="0" smtClean="0">
                <a:latin typeface="Arial" panose="020B0604020202020204" pitchFamily="34" charset="0"/>
                <a:cs typeface="Arial" panose="020B0604020202020204" pitchFamily="34" charset="0"/>
              </a:rPr>
              <a:t>(CBT) is the third approach (Taylor, 2013).</a:t>
            </a:r>
          </a:p>
          <a:p>
            <a:pPr algn="just">
              <a:lnSpc>
                <a:spcPct val="150000"/>
              </a:lnSpc>
            </a:pPr>
            <a:r>
              <a:rPr lang="en-US" sz="2400" dirty="0" smtClean="0">
                <a:latin typeface="Arial" panose="020B0604020202020204" pitchFamily="34" charset="0"/>
                <a:cs typeface="Arial" panose="020B0604020202020204" pitchFamily="34" charset="0"/>
              </a:rPr>
              <a:t>	- Applied relaxation therapy </a:t>
            </a:r>
          </a:p>
          <a:p>
            <a:pPr algn="just">
              <a:lnSpc>
                <a:spcPct val="150000"/>
              </a:lnSpc>
            </a:pPr>
            <a:r>
              <a:rPr lang="en-US" sz="2400" dirty="0" smtClean="0">
                <a:latin typeface="Arial" panose="020B0604020202020204" pitchFamily="34" charset="0"/>
                <a:cs typeface="Arial" panose="020B0604020202020204" pitchFamily="34" charset="0"/>
              </a:rPr>
              <a:t>	- Pharmacological treatment</a:t>
            </a:r>
          </a:p>
          <a:p>
            <a:pPr algn="just">
              <a:lnSpc>
                <a:spcPct val="150000"/>
              </a:lnSpc>
            </a:pPr>
            <a:r>
              <a:rPr lang="en-US" sz="2400" b="1" dirty="0" smtClean="0">
                <a:solidFill>
                  <a:srgbClr val="00B0F0"/>
                </a:solidFill>
                <a:latin typeface="Arial" panose="020B0604020202020204" pitchFamily="34" charset="0"/>
                <a:cs typeface="Arial" panose="020B0604020202020204" pitchFamily="34" charset="0"/>
              </a:rPr>
              <a:t>4. Step 4 – Specialist Care</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Applied in cases of complicated symptoms or those that are difficult to be treated:</a:t>
            </a:r>
          </a:p>
          <a:p>
            <a:pPr algn="just">
              <a:lnSpc>
                <a:spcPct val="150000"/>
              </a:lnSpc>
            </a:pPr>
            <a:r>
              <a:rPr lang="en-US" sz="2400" dirty="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 Specialist psychological therapies</a:t>
            </a:r>
          </a:p>
          <a:p>
            <a:pPr algn="just">
              <a:lnSpc>
                <a:spcPct val="150000"/>
              </a:lnSpc>
            </a:pPr>
            <a:r>
              <a:rPr lang="en-US" sz="2400" b="1" dirty="0" smtClean="0">
                <a:latin typeface="Arial" panose="020B0604020202020204" pitchFamily="34" charset="0"/>
                <a:cs typeface="Arial" panose="020B0604020202020204" pitchFamily="34" charset="0"/>
              </a:rPr>
              <a:t>	-  Combination treatments</a:t>
            </a:r>
          </a:p>
          <a:p>
            <a:pPr algn="just">
              <a:lnSpc>
                <a:spcPct val="150000"/>
              </a:lnSpc>
            </a:pPr>
            <a:r>
              <a:rPr lang="en-US" sz="2400" dirty="0" smtClean="0">
                <a:latin typeface="Arial" panose="020B0604020202020204" pitchFamily="34" charset="0"/>
                <a:cs typeface="Arial" panose="020B0604020202020204" pitchFamily="34" charset="0"/>
              </a:rPr>
              <a:t>Mental health teams Multidisciplinary mental health teams. </a:t>
            </a:r>
          </a:p>
          <a:p>
            <a:pPr algn="just">
              <a:lnSpc>
                <a:spcPct val="150000"/>
              </a:lnSpc>
            </a:pPr>
            <a:r>
              <a:rPr lang="en-US" sz="2400" dirty="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 Crisis services</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338240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251078"/>
            <a:ext cx="16611600" cy="10156627"/>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800" b="1" dirty="0" smtClean="0">
                <a:latin typeface="Arial" panose="020B0604020202020204" pitchFamily="34" charset="0"/>
                <a:cs typeface="Arial" panose="020B0604020202020204" pitchFamily="34" charset="0"/>
              </a:rPr>
              <a:t>Models and Frameworks of an Improving Outcomes</a:t>
            </a:r>
            <a:endParaRPr lang="en-US" sz="2400" b="1" dirty="0" smtClean="0">
              <a:latin typeface="Arial" panose="020B0604020202020204" pitchFamily="34" charset="0"/>
              <a:cs typeface="Arial" panose="020B0604020202020204" pitchFamily="34" charset="0"/>
            </a:endParaRPr>
          </a:p>
          <a:p>
            <a:pPr algn="just">
              <a:lnSpc>
                <a:spcPct val="150000"/>
              </a:lnSpc>
            </a:pPr>
            <a:r>
              <a:rPr lang="en-US" sz="2400" dirty="0" smtClean="0">
                <a:latin typeface="Arial" panose="020B0604020202020204" pitchFamily="34" charset="0"/>
                <a:cs typeface="Arial" panose="020B0604020202020204" pitchFamily="34" charset="0"/>
              </a:rPr>
              <a:t>In the practice of the UK at present a number of frameworks are incorporated:</a:t>
            </a:r>
          </a:p>
          <a:p>
            <a:pPr marL="457200" indent="-457200" algn="just">
              <a:lnSpc>
                <a:spcPct val="150000"/>
              </a:lnSpc>
              <a:buAutoNum type="arabicPeriod"/>
            </a:pPr>
            <a:r>
              <a:rPr lang="en-US" sz="2400" b="1" dirty="0" smtClean="0">
                <a:solidFill>
                  <a:srgbClr val="0070C0"/>
                </a:solidFill>
                <a:latin typeface="Arial" panose="020B0604020202020204" pitchFamily="34" charset="0"/>
                <a:cs typeface="Arial" panose="020B0604020202020204" pitchFamily="34" charset="0"/>
              </a:rPr>
              <a:t>Stepped Care Model</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Effective utilization of resources of the NHS.</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Appropriate treatment of the appropriate intensity.</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Prevents over-medicalization</a:t>
            </a:r>
          </a:p>
          <a:p>
            <a:pPr algn="just">
              <a:lnSpc>
                <a:spcPct val="150000"/>
              </a:lnSpc>
            </a:pPr>
            <a:r>
              <a:rPr lang="en-US" sz="2400" b="1" dirty="0" smtClean="0">
                <a:solidFill>
                  <a:srgbClr val="0070C0"/>
                </a:solidFill>
                <a:latin typeface="Arial" panose="020B0604020202020204" pitchFamily="34" charset="0"/>
                <a:cs typeface="Arial" panose="020B0604020202020204" pitchFamily="34" charset="0"/>
              </a:rPr>
              <a:t>2. Biopsychosocial Model</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Treats mental symptoms in addition to social factors, including housing, employment, and isolation.</a:t>
            </a:r>
          </a:p>
          <a:p>
            <a:pPr algn="just">
              <a:lnSpc>
                <a:spcPct val="150000"/>
              </a:lnSpc>
            </a:pPr>
            <a:r>
              <a:rPr lang="en-US" sz="2400" b="1" dirty="0" smtClean="0">
                <a:solidFill>
                  <a:srgbClr val="0070C0"/>
                </a:solidFill>
                <a:latin typeface="Arial" panose="020B0604020202020204" pitchFamily="34" charset="0"/>
                <a:cs typeface="Arial" panose="020B0604020202020204" pitchFamily="34" charset="0"/>
              </a:rPr>
              <a:t>3. Recovery Model</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Focuses on: Hope, Empowerment Living significance despite the symptoms.</a:t>
            </a:r>
          </a:p>
          <a:p>
            <a:pPr algn="just">
              <a:lnSpc>
                <a:spcPct val="150000"/>
              </a:lnSpc>
            </a:pPr>
            <a:r>
              <a:rPr lang="en-US" sz="2400" b="1" dirty="0" smtClean="0">
                <a:solidFill>
                  <a:srgbClr val="0070C0"/>
                </a:solidFill>
                <a:latin typeface="Arial" panose="020B0604020202020204" pitchFamily="34" charset="0"/>
                <a:cs typeface="Arial" panose="020B0604020202020204" pitchFamily="34" charset="0"/>
              </a:rPr>
              <a:t>4. Trauma-Informed Care</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Appreciates the relationship between trauma and chronic anxiety.</a:t>
            </a:r>
          </a:p>
          <a:p>
            <a:pPr algn="just">
              <a:lnSpc>
                <a:spcPct val="150000"/>
              </a:lnSpc>
            </a:pPr>
            <a:r>
              <a:rPr lang="en-US" sz="2400" b="1" dirty="0" smtClean="0">
                <a:solidFill>
                  <a:srgbClr val="0070C0"/>
                </a:solidFill>
                <a:latin typeface="Arial" panose="020B0604020202020204" pitchFamily="34" charset="0"/>
                <a:cs typeface="Arial" panose="020B0604020202020204" pitchFamily="34" charset="0"/>
              </a:rPr>
              <a:t>5. Collaborative Care Model</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Enhances the performance by means of multidisciplinary coordination between:</a:t>
            </a:r>
          </a:p>
          <a:p>
            <a:pPr lvl="1" algn="just">
              <a:lnSpc>
                <a:spcPct val="150000"/>
              </a:lnSpc>
            </a:pPr>
            <a:r>
              <a:rPr lang="en-US" sz="2400" dirty="0" smtClean="0">
                <a:latin typeface="Arial" panose="020B0604020202020204" pitchFamily="34" charset="0"/>
                <a:cs typeface="Arial" panose="020B0604020202020204" pitchFamily="34" charset="0"/>
              </a:rPr>
              <a:t>	- </a:t>
            </a:r>
            <a:r>
              <a:rPr lang="en-US" sz="2400" b="1" dirty="0" smtClean="0">
                <a:latin typeface="Arial" panose="020B0604020202020204" pitchFamily="34" charset="0"/>
                <a:cs typeface="Arial" panose="020B0604020202020204" pitchFamily="34" charset="0"/>
              </a:rPr>
              <a:t>GP </a:t>
            </a:r>
          </a:p>
          <a:p>
            <a:pPr lvl="1" algn="just">
              <a:lnSpc>
                <a:spcPct val="150000"/>
              </a:lnSpc>
            </a:pPr>
            <a:r>
              <a:rPr lang="en-US" sz="2400" b="1" dirty="0" smtClean="0">
                <a:latin typeface="Arial" panose="020B0604020202020204" pitchFamily="34" charset="0"/>
                <a:cs typeface="Arial" panose="020B0604020202020204" pitchFamily="34" charset="0"/>
              </a:rPr>
              <a:t>	- Mental health nurse </a:t>
            </a:r>
          </a:p>
          <a:p>
            <a:pPr lvl="1" algn="just">
              <a:lnSpc>
                <a:spcPct val="150000"/>
              </a:lnSpc>
            </a:pPr>
            <a:r>
              <a:rPr lang="en-US" sz="2400" b="1" dirty="0" smtClean="0">
                <a:latin typeface="Arial" panose="020B0604020202020204" pitchFamily="34" charset="0"/>
                <a:cs typeface="Arial" panose="020B0604020202020204" pitchFamily="34" charset="0"/>
              </a:rPr>
              <a:t>	- Psychological therapist</a:t>
            </a:r>
          </a:p>
          <a:p>
            <a:pPr lvl="1" algn="just">
              <a:lnSpc>
                <a:spcPct val="150000"/>
              </a:lnSpc>
            </a:pPr>
            <a:r>
              <a:rPr lang="en-US" sz="2400" b="1" dirty="0" smtClean="0">
                <a:latin typeface="Arial" panose="020B0604020202020204" pitchFamily="34" charset="0"/>
                <a:cs typeface="Arial" panose="020B0604020202020204" pitchFamily="34" charset="0"/>
              </a:rPr>
              <a:t>	- Social prescriber</a:t>
            </a:r>
            <a:endParaRPr lang="en-IN" sz="2400" b="1" dirty="0">
              <a:latin typeface="Arial" panose="020B0604020202020204" pitchFamily="34" charset="0"/>
              <a:cs typeface="Arial" panose="020B0604020202020204" pitchFamily="34" charset="0"/>
            </a:endParaRPr>
          </a:p>
        </p:txBody>
      </p:sp>
      <p:pic>
        <p:nvPicPr>
          <p:cNvPr id="6" name="Picture 5" descr="Put Patients before Patents – Trade Action Blo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87200" y="6362700"/>
            <a:ext cx="5562600" cy="3924300"/>
          </a:xfrm>
          <a:prstGeom prst="rect">
            <a:avLst/>
          </a:prstGeom>
        </p:spPr>
      </p:pic>
    </p:spTree>
    <p:extLst>
      <p:ext uri="{BB962C8B-B14F-4D97-AF65-F5344CB8AC3E}">
        <p14:creationId xmlns:p14="http://schemas.microsoft.com/office/powerpoint/2010/main" val="3870873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603929" y="1745995"/>
            <a:ext cx="1684655" cy="3007995"/>
          </a:xfrm>
          <a:custGeom>
            <a:avLst/>
            <a:gdLst/>
            <a:ahLst/>
            <a:cxnLst/>
            <a:rect l="l" t="t" r="r" b="b"/>
            <a:pathLst>
              <a:path w="1684655" h="3007995">
                <a:moveTo>
                  <a:pt x="1684058" y="646569"/>
                </a:moveTo>
                <a:lnTo>
                  <a:pt x="1641259" y="665746"/>
                </a:lnTo>
                <a:lnTo>
                  <a:pt x="1592948" y="686358"/>
                </a:lnTo>
                <a:lnTo>
                  <a:pt x="1544713" y="705802"/>
                </a:lnTo>
                <a:lnTo>
                  <a:pt x="1539760" y="707669"/>
                </a:lnTo>
                <a:lnTo>
                  <a:pt x="1534960" y="694944"/>
                </a:lnTo>
                <a:lnTo>
                  <a:pt x="1517586" y="646442"/>
                </a:lnTo>
                <a:lnTo>
                  <a:pt x="1483410" y="548830"/>
                </a:lnTo>
                <a:lnTo>
                  <a:pt x="1465770" y="500253"/>
                </a:lnTo>
                <a:lnTo>
                  <a:pt x="1449425" y="455993"/>
                </a:lnTo>
                <a:lnTo>
                  <a:pt x="1434630" y="414858"/>
                </a:lnTo>
                <a:lnTo>
                  <a:pt x="1420939" y="375323"/>
                </a:lnTo>
                <a:lnTo>
                  <a:pt x="1407909" y="335927"/>
                </a:lnTo>
                <a:lnTo>
                  <a:pt x="1395107" y="295160"/>
                </a:lnTo>
                <a:lnTo>
                  <a:pt x="1382102" y="251523"/>
                </a:lnTo>
                <a:lnTo>
                  <a:pt x="1368437" y="203517"/>
                </a:lnTo>
                <a:lnTo>
                  <a:pt x="1353680" y="149669"/>
                </a:lnTo>
                <a:lnTo>
                  <a:pt x="1337398" y="88468"/>
                </a:lnTo>
                <a:lnTo>
                  <a:pt x="1319149" y="18415"/>
                </a:lnTo>
                <a:lnTo>
                  <a:pt x="1309954" y="4622"/>
                </a:lnTo>
                <a:lnTo>
                  <a:pt x="1295412" y="0"/>
                </a:lnTo>
                <a:lnTo>
                  <a:pt x="1280845" y="4572"/>
                </a:lnTo>
                <a:lnTo>
                  <a:pt x="1271600" y="18326"/>
                </a:lnTo>
                <a:lnTo>
                  <a:pt x="1253172" y="87464"/>
                </a:lnTo>
                <a:lnTo>
                  <a:pt x="1236662" y="147485"/>
                </a:lnTo>
                <a:lnTo>
                  <a:pt x="1221638" y="200063"/>
                </a:lnTo>
                <a:lnTo>
                  <a:pt x="1207731" y="246862"/>
                </a:lnTo>
                <a:lnTo>
                  <a:pt x="1194536" y="289572"/>
                </a:lnTo>
                <a:lnTo>
                  <a:pt x="1181646" y="329869"/>
                </a:lnTo>
                <a:lnTo>
                  <a:pt x="1168654" y="369404"/>
                </a:lnTo>
                <a:lnTo>
                  <a:pt x="1140802" y="452920"/>
                </a:lnTo>
                <a:lnTo>
                  <a:pt x="1125131" y="500240"/>
                </a:lnTo>
                <a:lnTo>
                  <a:pt x="1093292" y="597738"/>
                </a:lnTo>
                <a:lnTo>
                  <a:pt x="1076871" y="646557"/>
                </a:lnTo>
                <a:lnTo>
                  <a:pt x="1059688" y="695071"/>
                </a:lnTo>
                <a:lnTo>
                  <a:pt x="1041412" y="743000"/>
                </a:lnTo>
                <a:lnTo>
                  <a:pt x="1023620" y="785482"/>
                </a:lnTo>
                <a:lnTo>
                  <a:pt x="1017358" y="784428"/>
                </a:lnTo>
                <a:lnTo>
                  <a:pt x="968476" y="773315"/>
                </a:lnTo>
                <a:lnTo>
                  <a:pt x="919822" y="759790"/>
                </a:lnTo>
                <a:lnTo>
                  <a:pt x="871334" y="744321"/>
                </a:lnTo>
                <a:lnTo>
                  <a:pt x="822960" y="727430"/>
                </a:lnTo>
                <a:lnTo>
                  <a:pt x="774623" y="709599"/>
                </a:lnTo>
                <a:lnTo>
                  <a:pt x="677849" y="673112"/>
                </a:lnTo>
                <a:lnTo>
                  <a:pt x="629285" y="655434"/>
                </a:lnTo>
                <a:lnTo>
                  <a:pt x="584860" y="639546"/>
                </a:lnTo>
                <a:lnTo>
                  <a:pt x="543814" y="624471"/>
                </a:lnTo>
                <a:lnTo>
                  <a:pt x="504723" y="609587"/>
                </a:lnTo>
                <a:lnTo>
                  <a:pt x="466153" y="594271"/>
                </a:lnTo>
                <a:lnTo>
                  <a:pt x="426681" y="577900"/>
                </a:lnTo>
                <a:lnTo>
                  <a:pt x="384873" y="559854"/>
                </a:lnTo>
                <a:lnTo>
                  <a:pt x="339305" y="539508"/>
                </a:lnTo>
                <a:lnTo>
                  <a:pt x="288556" y="516229"/>
                </a:lnTo>
                <a:lnTo>
                  <a:pt x="231178" y="489419"/>
                </a:lnTo>
                <a:lnTo>
                  <a:pt x="165760" y="458431"/>
                </a:lnTo>
                <a:lnTo>
                  <a:pt x="149275" y="456615"/>
                </a:lnTo>
                <a:lnTo>
                  <a:pt x="136398" y="464807"/>
                </a:lnTo>
                <a:lnTo>
                  <a:pt x="130556" y="478891"/>
                </a:lnTo>
                <a:lnTo>
                  <a:pt x="135153" y="494817"/>
                </a:lnTo>
                <a:lnTo>
                  <a:pt x="176326" y="553339"/>
                </a:lnTo>
                <a:lnTo>
                  <a:pt x="211721" y="604545"/>
                </a:lnTo>
                <a:lnTo>
                  <a:pt x="242392" y="649808"/>
                </a:lnTo>
                <a:lnTo>
                  <a:pt x="269341" y="690524"/>
                </a:lnTo>
                <a:lnTo>
                  <a:pt x="293611" y="728078"/>
                </a:lnTo>
                <a:lnTo>
                  <a:pt x="316217" y="763828"/>
                </a:lnTo>
                <a:lnTo>
                  <a:pt x="338175" y="799172"/>
                </a:lnTo>
                <a:lnTo>
                  <a:pt x="384314" y="874166"/>
                </a:lnTo>
                <a:lnTo>
                  <a:pt x="410527" y="916559"/>
                </a:lnTo>
                <a:lnTo>
                  <a:pt x="464820" y="1003579"/>
                </a:lnTo>
                <a:lnTo>
                  <a:pt x="491705" y="1047508"/>
                </a:lnTo>
                <a:lnTo>
                  <a:pt x="517855" y="1091831"/>
                </a:lnTo>
                <a:lnTo>
                  <a:pt x="542861" y="1136624"/>
                </a:lnTo>
                <a:lnTo>
                  <a:pt x="566293" y="1181963"/>
                </a:lnTo>
                <a:lnTo>
                  <a:pt x="585571" y="1223302"/>
                </a:lnTo>
                <a:lnTo>
                  <a:pt x="582574" y="1224927"/>
                </a:lnTo>
                <a:lnTo>
                  <a:pt x="536994" y="1248384"/>
                </a:lnTo>
                <a:lnTo>
                  <a:pt x="490372" y="1271193"/>
                </a:lnTo>
                <a:lnTo>
                  <a:pt x="442950" y="1293393"/>
                </a:lnTo>
                <a:lnTo>
                  <a:pt x="394931" y="1315008"/>
                </a:lnTo>
                <a:lnTo>
                  <a:pt x="346532" y="1336090"/>
                </a:lnTo>
                <a:lnTo>
                  <a:pt x="297967" y="1356652"/>
                </a:lnTo>
                <a:lnTo>
                  <a:pt x="249466" y="1376756"/>
                </a:lnTo>
                <a:lnTo>
                  <a:pt x="201218" y="1396403"/>
                </a:lnTo>
                <a:lnTo>
                  <a:pt x="60223" y="1453070"/>
                </a:lnTo>
                <a:lnTo>
                  <a:pt x="15189" y="1471307"/>
                </a:lnTo>
                <a:lnTo>
                  <a:pt x="3848" y="1480616"/>
                </a:lnTo>
                <a:lnTo>
                  <a:pt x="0" y="1493761"/>
                </a:lnTo>
                <a:lnTo>
                  <a:pt x="3644" y="1506969"/>
                </a:lnTo>
                <a:lnTo>
                  <a:pt x="14808" y="1516494"/>
                </a:lnTo>
                <a:lnTo>
                  <a:pt x="74180" y="1541856"/>
                </a:lnTo>
                <a:lnTo>
                  <a:pt x="131699" y="1566049"/>
                </a:lnTo>
                <a:lnTo>
                  <a:pt x="293395" y="1633410"/>
                </a:lnTo>
                <a:lnTo>
                  <a:pt x="343763" y="1654721"/>
                </a:lnTo>
                <a:lnTo>
                  <a:pt x="392430" y="1675765"/>
                </a:lnTo>
                <a:lnTo>
                  <a:pt x="439394" y="1696732"/>
                </a:lnTo>
                <a:lnTo>
                  <a:pt x="484708" y="1717776"/>
                </a:lnTo>
                <a:lnTo>
                  <a:pt x="528383" y="1739099"/>
                </a:lnTo>
                <a:lnTo>
                  <a:pt x="570445" y="1760867"/>
                </a:lnTo>
                <a:lnTo>
                  <a:pt x="610933" y="1783270"/>
                </a:lnTo>
                <a:lnTo>
                  <a:pt x="619544" y="1788414"/>
                </a:lnTo>
                <a:lnTo>
                  <a:pt x="617651" y="1797824"/>
                </a:lnTo>
                <a:lnTo>
                  <a:pt x="606361" y="1847837"/>
                </a:lnTo>
                <a:lnTo>
                  <a:pt x="593915" y="1898218"/>
                </a:lnTo>
                <a:lnTo>
                  <a:pt x="580478" y="1948827"/>
                </a:lnTo>
                <a:lnTo>
                  <a:pt x="566216" y="1999513"/>
                </a:lnTo>
                <a:lnTo>
                  <a:pt x="551294" y="2050161"/>
                </a:lnTo>
                <a:lnTo>
                  <a:pt x="535876" y="2100592"/>
                </a:lnTo>
                <a:lnTo>
                  <a:pt x="520128" y="2150681"/>
                </a:lnTo>
                <a:lnTo>
                  <a:pt x="504215" y="2200287"/>
                </a:lnTo>
                <a:lnTo>
                  <a:pt x="457111" y="2344763"/>
                </a:lnTo>
                <a:lnTo>
                  <a:pt x="442175" y="2390991"/>
                </a:lnTo>
                <a:lnTo>
                  <a:pt x="442036" y="2405659"/>
                </a:lnTo>
                <a:lnTo>
                  <a:pt x="449618" y="2417051"/>
                </a:lnTo>
                <a:lnTo>
                  <a:pt x="462089" y="2422741"/>
                </a:lnTo>
                <a:lnTo>
                  <a:pt x="476567" y="2420302"/>
                </a:lnTo>
                <a:lnTo>
                  <a:pt x="534136" y="2391067"/>
                </a:lnTo>
                <a:lnTo>
                  <a:pt x="589610" y="2362517"/>
                </a:lnTo>
                <a:lnTo>
                  <a:pt x="745083" y="2281809"/>
                </a:lnTo>
                <a:lnTo>
                  <a:pt x="793775" y="2256891"/>
                </a:lnTo>
                <a:lnTo>
                  <a:pt x="841159" y="2233104"/>
                </a:lnTo>
                <a:lnTo>
                  <a:pt x="887387" y="2210562"/>
                </a:lnTo>
                <a:lnTo>
                  <a:pt x="932611" y="2189340"/>
                </a:lnTo>
                <a:lnTo>
                  <a:pt x="976998" y="2169553"/>
                </a:lnTo>
                <a:lnTo>
                  <a:pt x="983957" y="2166645"/>
                </a:lnTo>
                <a:lnTo>
                  <a:pt x="1002550" y="2203373"/>
                </a:lnTo>
                <a:lnTo>
                  <a:pt x="1021943" y="2244941"/>
                </a:lnTo>
                <a:lnTo>
                  <a:pt x="1040447" y="2287841"/>
                </a:lnTo>
                <a:lnTo>
                  <a:pt x="1058367" y="2332482"/>
                </a:lnTo>
                <a:lnTo>
                  <a:pt x="1075969" y="2379268"/>
                </a:lnTo>
                <a:lnTo>
                  <a:pt x="1093546" y="2428595"/>
                </a:lnTo>
                <a:lnTo>
                  <a:pt x="1111389" y="2480868"/>
                </a:lnTo>
                <a:lnTo>
                  <a:pt x="1129779" y="2536507"/>
                </a:lnTo>
                <a:lnTo>
                  <a:pt x="1146060" y="2587142"/>
                </a:lnTo>
                <a:lnTo>
                  <a:pt x="1160526" y="2633446"/>
                </a:lnTo>
                <a:lnTo>
                  <a:pt x="1173911" y="2677261"/>
                </a:lnTo>
                <a:lnTo>
                  <a:pt x="1200315" y="2764790"/>
                </a:lnTo>
                <a:lnTo>
                  <a:pt x="1214805" y="2812186"/>
                </a:lnTo>
                <a:lnTo>
                  <a:pt x="1231112" y="2864447"/>
                </a:lnTo>
                <a:lnTo>
                  <a:pt x="1249972" y="2923425"/>
                </a:lnTo>
                <a:lnTo>
                  <a:pt x="1272120" y="2990951"/>
                </a:lnTo>
                <a:lnTo>
                  <a:pt x="1295463" y="3007791"/>
                </a:lnTo>
                <a:lnTo>
                  <a:pt x="1309420" y="3003575"/>
                </a:lnTo>
                <a:lnTo>
                  <a:pt x="1340942" y="2923425"/>
                </a:lnTo>
                <a:lnTo>
                  <a:pt x="1359801" y="2864447"/>
                </a:lnTo>
                <a:lnTo>
                  <a:pt x="1376108" y="2812186"/>
                </a:lnTo>
                <a:lnTo>
                  <a:pt x="1390599" y="2764790"/>
                </a:lnTo>
                <a:lnTo>
                  <a:pt x="1417015" y="2677261"/>
                </a:lnTo>
                <a:lnTo>
                  <a:pt x="1430388" y="2633446"/>
                </a:lnTo>
                <a:lnTo>
                  <a:pt x="1444866" y="2587142"/>
                </a:lnTo>
                <a:lnTo>
                  <a:pt x="1461147" y="2536507"/>
                </a:lnTo>
                <a:lnTo>
                  <a:pt x="1479537" y="2480868"/>
                </a:lnTo>
                <a:lnTo>
                  <a:pt x="1497368" y="2428595"/>
                </a:lnTo>
                <a:lnTo>
                  <a:pt x="1514957" y="2379268"/>
                </a:lnTo>
                <a:lnTo>
                  <a:pt x="1532559" y="2332482"/>
                </a:lnTo>
                <a:lnTo>
                  <a:pt x="1550466" y="2287841"/>
                </a:lnTo>
                <a:lnTo>
                  <a:pt x="1568983" y="2244941"/>
                </a:lnTo>
                <a:lnTo>
                  <a:pt x="1588376" y="2203373"/>
                </a:lnTo>
                <a:lnTo>
                  <a:pt x="1608937" y="2162746"/>
                </a:lnTo>
                <a:lnTo>
                  <a:pt x="1630946" y="2122640"/>
                </a:lnTo>
                <a:lnTo>
                  <a:pt x="1641436" y="2105291"/>
                </a:lnTo>
                <a:lnTo>
                  <a:pt x="1684058" y="2116734"/>
                </a:lnTo>
                <a:lnTo>
                  <a:pt x="1684058" y="2040089"/>
                </a:lnTo>
                <a:lnTo>
                  <a:pt x="1684058" y="982573"/>
                </a:lnTo>
                <a:lnTo>
                  <a:pt x="1684058" y="646569"/>
                </a:lnTo>
                <a:close/>
              </a:path>
            </a:pathLst>
          </a:custGeom>
          <a:solidFill>
            <a:srgbClr val="E1D5C3"/>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pic>
        <p:nvPicPr>
          <p:cNvPr id="3" name="object 3"/>
          <p:cNvPicPr/>
          <p:nvPr/>
        </p:nvPicPr>
        <p:blipFill>
          <a:blip r:embed="rId2" cstate="print"/>
          <a:stretch>
            <a:fillRect/>
          </a:stretch>
        </p:blipFill>
        <p:spPr>
          <a:xfrm>
            <a:off x="0" y="7358703"/>
            <a:ext cx="2229685" cy="2928295"/>
          </a:xfrm>
          <a:prstGeom prst="rect">
            <a:avLst/>
          </a:prstGeom>
        </p:spPr>
      </p:pic>
      <p:pic>
        <p:nvPicPr>
          <p:cNvPr id="4" name="object 4"/>
          <p:cNvPicPr/>
          <p:nvPr/>
        </p:nvPicPr>
        <p:blipFill>
          <a:blip r:embed="rId3" cstate="print"/>
          <a:stretch>
            <a:fillRect/>
          </a:stretch>
        </p:blipFill>
        <p:spPr>
          <a:xfrm>
            <a:off x="0" y="0"/>
            <a:ext cx="1834379" cy="2343541"/>
          </a:xfrm>
          <a:prstGeom prst="rect">
            <a:avLst/>
          </a:prstGeom>
        </p:spPr>
      </p:pic>
      <p:sp>
        <p:nvSpPr>
          <p:cNvPr id="5" name="object 5"/>
          <p:cNvSpPr/>
          <p:nvPr/>
        </p:nvSpPr>
        <p:spPr>
          <a:xfrm>
            <a:off x="16279609" y="9043365"/>
            <a:ext cx="2008505" cy="1243965"/>
          </a:xfrm>
          <a:custGeom>
            <a:avLst/>
            <a:gdLst/>
            <a:ahLst/>
            <a:cxnLst/>
            <a:rect l="l" t="t" r="r" b="b"/>
            <a:pathLst>
              <a:path w="2008505" h="1243965">
                <a:moveTo>
                  <a:pt x="2008378" y="1090752"/>
                </a:moveTo>
                <a:lnTo>
                  <a:pt x="1977999" y="1079639"/>
                </a:lnTo>
                <a:lnTo>
                  <a:pt x="1929714" y="1061504"/>
                </a:lnTo>
                <a:lnTo>
                  <a:pt x="1834896" y="1025436"/>
                </a:lnTo>
                <a:lnTo>
                  <a:pt x="1787728" y="1007719"/>
                </a:lnTo>
                <a:lnTo>
                  <a:pt x="1740255" y="990307"/>
                </a:lnTo>
                <a:lnTo>
                  <a:pt x="1692478" y="973429"/>
                </a:lnTo>
                <a:lnTo>
                  <a:pt x="1644408" y="957287"/>
                </a:lnTo>
                <a:lnTo>
                  <a:pt x="1596009" y="942111"/>
                </a:lnTo>
                <a:lnTo>
                  <a:pt x="1547291" y="928103"/>
                </a:lnTo>
                <a:lnTo>
                  <a:pt x="1498257" y="915466"/>
                </a:lnTo>
                <a:lnTo>
                  <a:pt x="1448879" y="904443"/>
                </a:lnTo>
                <a:lnTo>
                  <a:pt x="1399171" y="895235"/>
                </a:lnTo>
                <a:lnTo>
                  <a:pt x="1349121" y="888060"/>
                </a:lnTo>
                <a:lnTo>
                  <a:pt x="1278509" y="884110"/>
                </a:lnTo>
                <a:lnTo>
                  <a:pt x="1241437" y="887818"/>
                </a:lnTo>
                <a:lnTo>
                  <a:pt x="1204493" y="897648"/>
                </a:lnTo>
                <a:lnTo>
                  <a:pt x="1158976" y="919137"/>
                </a:lnTo>
                <a:lnTo>
                  <a:pt x="1124991" y="945642"/>
                </a:lnTo>
                <a:lnTo>
                  <a:pt x="1102652" y="977087"/>
                </a:lnTo>
                <a:lnTo>
                  <a:pt x="1092073" y="1013383"/>
                </a:lnTo>
                <a:lnTo>
                  <a:pt x="1094384" y="1056182"/>
                </a:lnTo>
                <a:lnTo>
                  <a:pt x="1109687" y="1100162"/>
                </a:lnTo>
                <a:lnTo>
                  <a:pt x="1135430" y="1144358"/>
                </a:lnTo>
                <a:lnTo>
                  <a:pt x="1169047" y="1187805"/>
                </a:lnTo>
                <a:lnTo>
                  <a:pt x="1207960" y="1229537"/>
                </a:lnTo>
                <a:lnTo>
                  <a:pt x="1223010" y="1243634"/>
                </a:lnTo>
                <a:lnTo>
                  <a:pt x="1310335" y="1243634"/>
                </a:lnTo>
                <a:lnTo>
                  <a:pt x="1287678" y="1224521"/>
                </a:lnTo>
                <a:lnTo>
                  <a:pt x="1247978" y="1187310"/>
                </a:lnTo>
                <a:lnTo>
                  <a:pt x="1213358" y="1150378"/>
                </a:lnTo>
                <a:lnTo>
                  <a:pt x="1185037" y="1114463"/>
                </a:lnTo>
                <a:lnTo>
                  <a:pt x="1164196" y="1080274"/>
                </a:lnTo>
                <a:lnTo>
                  <a:pt x="1149921" y="1020279"/>
                </a:lnTo>
                <a:lnTo>
                  <a:pt x="1151039" y="1014044"/>
                </a:lnTo>
                <a:lnTo>
                  <a:pt x="1183868" y="972337"/>
                </a:lnTo>
                <a:lnTo>
                  <a:pt x="1224610" y="952334"/>
                </a:lnTo>
                <a:lnTo>
                  <a:pt x="1283195" y="942340"/>
                </a:lnTo>
                <a:lnTo>
                  <a:pt x="1313116" y="943140"/>
                </a:lnTo>
                <a:lnTo>
                  <a:pt x="1390154" y="952893"/>
                </a:lnTo>
                <a:lnTo>
                  <a:pt x="1438198" y="961847"/>
                </a:lnTo>
                <a:lnTo>
                  <a:pt x="1486052" y="972591"/>
                </a:lnTo>
                <a:lnTo>
                  <a:pt x="1533715" y="984923"/>
                </a:lnTo>
                <a:lnTo>
                  <a:pt x="1581162" y="998626"/>
                </a:lnTo>
                <a:lnTo>
                  <a:pt x="1628394" y="1013485"/>
                </a:lnTo>
                <a:lnTo>
                  <a:pt x="1675396" y="1029296"/>
                </a:lnTo>
                <a:lnTo>
                  <a:pt x="1722158" y="1045845"/>
                </a:lnTo>
                <a:lnTo>
                  <a:pt x="1768665" y="1062913"/>
                </a:lnTo>
                <a:lnTo>
                  <a:pt x="1814918" y="1080312"/>
                </a:lnTo>
                <a:lnTo>
                  <a:pt x="1909521" y="1116291"/>
                </a:lnTo>
                <a:lnTo>
                  <a:pt x="1958530" y="1134694"/>
                </a:lnTo>
                <a:lnTo>
                  <a:pt x="2008378" y="1152918"/>
                </a:lnTo>
                <a:lnTo>
                  <a:pt x="2008378" y="1090752"/>
                </a:lnTo>
                <a:close/>
              </a:path>
              <a:path w="2008505" h="1243965">
                <a:moveTo>
                  <a:pt x="2008378" y="794067"/>
                </a:moveTo>
                <a:lnTo>
                  <a:pt x="1930869" y="776986"/>
                </a:lnTo>
                <a:lnTo>
                  <a:pt x="1881822" y="765797"/>
                </a:lnTo>
                <a:lnTo>
                  <a:pt x="1833003" y="754507"/>
                </a:lnTo>
                <a:lnTo>
                  <a:pt x="1733257" y="731253"/>
                </a:lnTo>
                <a:lnTo>
                  <a:pt x="1681670" y="719315"/>
                </a:lnTo>
                <a:lnTo>
                  <a:pt x="1629778" y="707517"/>
                </a:lnTo>
                <a:lnTo>
                  <a:pt x="1577670" y="695960"/>
                </a:lnTo>
                <a:lnTo>
                  <a:pt x="1525435" y="684771"/>
                </a:lnTo>
                <a:lnTo>
                  <a:pt x="1473174" y="674077"/>
                </a:lnTo>
                <a:lnTo>
                  <a:pt x="1420977" y="663994"/>
                </a:lnTo>
                <a:lnTo>
                  <a:pt x="1394968" y="658698"/>
                </a:lnTo>
                <a:lnTo>
                  <a:pt x="1367078" y="652310"/>
                </a:lnTo>
                <a:lnTo>
                  <a:pt x="1337627" y="645121"/>
                </a:lnTo>
                <a:lnTo>
                  <a:pt x="1306995" y="637425"/>
                </a:lnTo>
                <a:lnTo>
                  <a:pt x="1262761" y="626364"/>
                </a:lnTo>
                <a:lnTo>
                  <a:pt x="1216304" y="615315"/>
                </a:lnTo>
                <a:lnTo>
                  <a:pt x="1169162" y="605180"/>
                </a:lnTo>
                <a:lnTo>
                  <a:pt x="1120914" y="596430"/>
                </a:lnTo>
                <a:lnTo>
                  <a:pt x="1072464" y="589826"/>
                </a:lnTo>
                <a:lnTo>
                  <a:pt x="1024356" y="586079"/>
                </a:lnTo>
                <a:lnTo>
                  <a:pt x="977150" y="585851"/>
                </a:lnTo>
                <a:lnTo>
                  <a:pt x="931405" y="589864"/>
                </a:lnTo>
                <a:lnTo>
                  <a:pt x="887704" y="598792"/>
                </a:lnTo>
                <a:lnTo>
                  <a:pt x="846582" y="613333"/>
                </a:lnTo>
                <a:lnTo>
                  <a:pt x="808596" y="634174"/>
                </a:lnTo>
                <a:lnTo>
                  <a:pt x="774331" y="662000"/>
                </a:lnTo>
                <a:lnTo>
                  <a:pt x="744334" y="697522"/>
                </a:lnTo>
                <a:lnTo>
                  <a:pt x="717410" y="741578"/>
                </a:lnTo>
                <a:lnTo>
                  <a:pt x="697128" y="787184"/>
                </a:lnTo>
                <a:lnTo>
                  <a:pt x="683526" y="834250"/>
                </a:lnTo>
                <a:lnTo>
                  <a:pt x="676605" y="882713"/>
                </a:lnTo>
                <a:lnTo>
                  <a:pt x="676389" y="932510"/>
                </a:lnTo>
                <a:lnTo>
                  <a:pt x="682904" y="983551"/>
                </a:lnTo>
                <a:lnTo>
                  <a:pt x="693597" y="1027328"/>
                </a:lnTo>
                <a:lnTo>
                  <a:pt x="708621" y="1070800"/>
                </a:lnTo>
                <a:lnTo>
                  <a:pt x="727621" y="1113904"/>
                </a:lnTo>
                <a:lnTo>
                  <a:pt x="750227" y="1156538"/>
                </a:lnTo>
                <a:lnTo>
                  <a:pt x="776122" y="1198587"/>
                </a:lnTo>
                <a:lnTo>
                  <a:pt x="804938" y="1239977"/>
                </a:lnTo>
                <a:lnTo>
                  <a:pt x="805141" y="1240231"/>
                </a:lnTo>
                <a:lnTo>
                  <a:pt x="807770" y="1243634"/>
                </a:lnTo>
                <a:lnTo>
                  <a:pt x="882459" y="1243634"/>
                </a:lnTo>
                <a:lnTo>
                  <a:pt x="874966" y="1234668"/>
                </a:lnTo>
                <a:lnTo>
                  <a:pt x="843013" y="1192314"/>
                </a:lnTo>
                <a:lnTo>
                  <a:pt x="814209" y="1149235"/>
                </a:lnTo>
                <a:lnTo>
                  <a:pt x="789051" y="1105573"/>
                </a:lnTo>
                <a:lnTo>
                  <a:pt x="768032" y="1061491"/>
                </a:lnTo>
                <a:lnTo>
                  <a:pt x="751636" y="1017143"/>
                </a:lnTo>
                <a:lnTo>
                  <a:pt x="740371" y="972680"/>
                </a:lnTo>
                <a:lnTo>
                  <a:pt x="734364" y="922769"/>
                </a:lnTo>
                <a:lnTo>
                  <a:pt x="735914" y="874737"/>
                </a:lnTo>
                <a:lnTo>
                  <a:pt x="745096" y="828179"/>
                </a:lnTo>
                <a:lnTo>
                  <a:pt x="745185" y="828052"/>
                </a:lnTo>
                <a:lnTo>
                  <a:pt x="761834" y="783513"/>
                </a:lnTo>
                <a:lnTo>
                  <a:pt x="786295" y="739952"/>
                </a:lnTo>
                <a:lnTo>
                  <a:pt x="819086" y="700468"/>
                </a:lnTo>
                <a:lnTo>
                  <a:pt x="850557" y="677176"/>
                </a:lnTo>
                <a:lnTo>
                  <a:pt x="886129" y="660577"/>
                </a:lnTo>
                <a:lnTo>
                  <a:pt x="925195" y="649960"/>
                </a:lnTo>
                <a:lnTo>
                  <a:pt x="967193" y="644601"/>
                </a:lnTo>
                <a:lnTo>
                  <a:pt x="1011504" y="643788"/>
                </a:lnTo>
                <a:lnTo>
                  <a:pt x="1057541" y="646798"/>
                </a:lnTo>
                <a:lnTo>
                  <a:pt x="1104709" y="652932"/>
                </a:lnTo>
                <a:lnTo>
                  <a:pt x="1152423" y="661454"/>
                </a:lnTo>
                <a:lnTo>
                  <a:pt x="1200086" y="671664"/>
                </a:lnTo>
                <a:lnTo>
                  <a:pt x="1247114" y="682840"/>
                </a:lnTo>
                <a:lnTo>
                  <a:pt x="1324216" y="702094"/>
                </a:lnTo>
                <a:lnTo>
                  <a:pt x="1354404" y="709434"/>
                </a:lnTo>
                <a:lnTo>
                  <a:pt x="1383207" y="716013"/>
                </a:lnTo>
                <a:lnTo>
                  <a:pt x="1410385" y="721563"/>
                </a:lnTo>
                <a:lnTo>
                  <a:pt x="1462087" y="731558"/>
                </a:lnTo>
                <a:lnTo>
                  <a:pt x="1513916" y="742175"/>
                </a:lnTo>
                <a:lnTo>
                  <a:pt x="1565757" y="753275"/>
                </a:lnTo>
                <a:lnTo>
                  <a:pt x="1617510" y="764755"/>
                </a:lnTo>
                <a:lnTo>
                  <a:pt x="1669084" y="776490"/>
                </a:lnTo>
                <a:lnTo>
                  <a:pt x="1720367" y="788339"/>
                </a:lnTo>
                <a:lnTo>
                  <a:pt x="1820227" y="811606"/>
                </a:lnTo>
                <a:lnTo>
                  <a:pt x="1869440" y="823010"/>
                </a:lnTo>
                <a:lnTo>
                  <a:pt x="1918906" y="834288"/>
                </a:lnTo>
                <a:lnTo>
                  <a:pt x="1968576" y="845350"/>
                </a:lnTo>
                <a:lnTo>
                  <a:pt x="2008378" y="853935"/>
                </a:lnTo>
                <a:lnTo>
                  <a:pt x="2008378" y="794067"/>
                </a:lnTo>
                <a:close/>
              </a:path>
              <a:path w="2008505" h="1243965">
                <a:moveTo>
                  <a:pt x="2008378" y="454177"/>
                </a:moveTo>
                <a:lnTo>
                  <a:pt x="1970900" y="444271"/>
                </a:lnTo>
                <a:lnTo>
                  <a:pt x="1921205" y="431495"/>
                </a:lnTo>
                <a:lnTo>
                  <a:pt x="1871560" y="419138"/>
                </a:lnTo>
                <a:lnTo>
                  <a:pt x="1821929" y="407212"/>
                </a:lnTo>
                <a:lnTo>
                  <a:pt x="1772335" y="395782"/>
                </a:lnTo>
                <a:lnTo>
                  <a:pt x="1722755" y="384886"/>
                </a:lnTo>
                <a:lnTo>
                  <a:pt x="1673186" y="374548"/>
                </a:lnTo>
                <a:lnTo>
                  <a:pt x="1623631" y="364832"/>
                </a:lnTo>
                <a:lnTo>
                  <a:pt x="1574076" y="355765"/>
                </a:lnTo>
                <a:lnTo>
                  <a:pt x="1524508" y="347383"/>
                </a:lnTo>
                <a:lnTo>
                  <a:pt x="1474927" y="339737"/>
                </a:lnTo>
                <a:lnTo>
                  <a:pt x="1425333" y="332867"/>
                </a:lnTo>
                <a:lnTo>
                  <a:pt x="1375714" y="326809"/>
                </a:lnTo>
                <a:lnTo>
                  <a:pt x="1326057" y="321602"/>
                </a:lnTo>
                <a:lnTo>
                  <a:pt x="1276362" y="317296"/>
                </a:lnTo>
                <a:lnTo>
                  <a:pt x="1226629" y="313918"/>
                </a:lnTo>
                <a:lnTo>
                  <a:pt x="1176832" y="311518"/>
                </a:lnTo>
                <a:lnTo>
                  <a:pt x="1126998" y="310121"/>
                </a:lnTo>
                <a:lnTo>
                  <a:pt x="1077087" y="309791"/>
                </a:lnTo>
                <a:lnTo>
                  <a:pt x="1020648" y="311213"/>
                </a:lnTo>
                <a:lnTo>
                  <a:pt x="965276" y="314998"/>
                </a:lnTo>
                <a:lnTo>
                  <a:pt x="911136" y="321094"/>
                </a:lnTo>
                <a:lnTo>
                  <a:pt x="858354" y="329425"/>
                </a:lnTo>
                <a:lnTo>
                  <a:pt x="807085" y="339953"/>
                </a:lnTo>
                <a:lnTo>
                  <a:pt x="757478" y="352628"/>
                </a:lnTo>
                <a:lnTo>
                  <a:pt x="709663" y="367398"/>
                </a:lnTo>
                <a:lnTo>
                  <a:pt x="663790" y="384213"/>
                </a:lnTo>
                <a:lnTo>
                  <a:pt x="620014" y="402996"/>
                </a:lnTo>
                <a:lnTo>
                  <a:pt x="578459" y="423722"/>
                </a:lnTo>
                <a:lnTo>
                  <a:pt x="548170" y="441210"/>
                </a:lnTo>
                <a:lnTo>
                  <a:pt x="539292" y="446328"/>
                </a:lnTo>
                <a:lnTo>
                  <a:pt x="502640" y="470763"/>
                </a:lnTo>
                <a:lnTo>
                  <a:pt x="468655" y="496963"/>
                </a:lnTo>
                <a:lnTo>
                  <a:pt x="437476" y="524891"/>
                </a:lnTo>
                <a:lnTo>
                  <a:pt x="409257" y="554494"/>
                </a:lnTo>
                <a:lnTo>
                  <a:pt x="380085" y="591045"/>
                </a:lnTo>
                <a:lnTo>
                  <a:pt x="355092" y="629526"/>
                </a:lnTo>
                <a:lnTo>
                  <a:pt x="334289" y="669912"/>
                </a:lnTo>
                <a:lnTo>
                  <a:pt x="317665" y="712177"/>
                </a:lnTo>
                <a:lnTo>
                  <a:pt x="305244" y="756272"/>
                </a:lnTo>
                <a:lnTo>
                  <a:pt x="297027" y="802182"/>
                </a:lnTo>
                <a:lnTo>
                  <a:pt x="293027" y="849871"/>
                </a:lnTo>
                <a:lnTo>
                  <a:pt x="293255" y="899185"/>
                </a:lnTo>
                <a:lnTo>
                  <a:pt x="297700" y="950493"/>
                </a:lnTo>
                <a:lnTo>
                  <a:pt x="307416" y="1006563"/>
                </a:lnTo>
                <a:lnTo>
                  <a:pt x="321627" y="1060843"/>
                </a:lnTo>
                <a:lnTo>
                  <a:pt x="339534" y="1113066"/>
                </a:lnTo>
                <a:lnTo>
                  <a:pt x="360362" y="1162989"/>
                </a:lnTo>
                <a:lnTo>
                  <a:pt x="383298" y="1210335"/>
                </a:lnTo>
                <a:lnTo>
                  <a:pt x="401447" y="1243634"/>
                </a:lnTo>
                <a:lnTo>
                  <a:pt x="468934" y="1243634"/>
                </a:lnTo>
                <a:lnTo>
                  <a:pt x="466915" y="1240358"/>
                </a:lnTo>
                <a:lnTo>
                  <a:pt x="441325" y="1194930"/>
                </a:lnTo>
                <a:lnTo>
                  <a:pt x="419074" y="1150747"/>
                </a:lnTo>
                <a:lnTo>
                  <a:pt x="400100" y="1107643"/>
                </a:lnTo>
                <a:lnTo>
                  <a:pt x="384340" y="1065479"/>
                </a:lnTo>
                <a:lnTo>
                  <a:pt x="371716" y="1024102"/>
                </a:lnTo>
                <a:lnTo>
                  <a:pt x="362165" y="983361"/>
                </a:lnTo>
                <a:lnTo>
                  <a:pt x="355625" y="943102"/>
                </a:lnTo>
                <a:lnTo>
                  <a:pt x="351205" y="885913"/>
                </a:lnTo>
                <a:lnTo>
                  <a:pt x="352717" y="831265"/>
                </a:lnTo>
                <a:lnTo>
                  <a:pt x="360172" y="779195"/>
                </a:lnTo>
                <a:lnTo>
                  <a:pt x="373532" y="729754"/>
                </a:lnTo>
                <a:lnTo>
                  <a:pt x="392785" y="683006"/>
                </a:lnTo>
                <a:lnTo>
                  <a:pt x="417931" y="638975"/>
                </a:lnTo>
                <a:lnTo>
                  <a:pt x="443636" y="604088"/>
                </a:lnTo>
                <a:lnTo>
                  <a:pt x="481088" y="563867"/>
                </a:lnTo>
                <a:lnTo>
                  <a:pt x="512254" y="536562"/>
                </a:lnTo>
                <a:lnTo>
                  <a:pt x="546481" y="511073"/>
                </a:lnTo>
                <a:lnTo>
                  <a:pt x="583603" y="487464"/>
                </a:lnTo>
                <a:lnTo>
                  <a:pt x="623443" y="465797"/>
                </a:lnTo>
                <a:lnTo>
                  <a:pt x="665848" y="446138"/>
                </a:lnTo>
                <a:lnTo>
                  <a:pt x="710653" y="428536"/>
                </a:lnTo>
                <a:lnTo>
                  <a:pt x="757669" y="413067"/>
                </a:lnTo>
                <a:lnTo>
                  <a:pt x="806754" y="399770"/>
                </a:lnTo>
                <a:lnTo>
                  <a:pt x="857732" y="388721"/>
                </a:lnTo>
                <a:lnTo>
                  <a:pt x="910450" y="379958"/>
                </a:lnTo>
                <a:lnTo>
                  <a:pt x="964717" y="373570"/>
                </a:lnTo>
                <a:lnTo>
                  <a:pt x="1020381" y="369595"/>
                </a:lnTo>
                <a:lnTo>
                  <a:pt x="1077277" y="368096"/>
                </a:lnTo>
                <a:lnTo>
                  <a:pt x="1126236" y="368427"/>
                </a:lnTo>
                <a:lnTo>
                  <a:pt x="1175156" y="369811"/>
                </a:lnTo>
                <a:lnTo>
                  <a:pt x="1224051" y="372198"/>
                </a:lnTo>
                <a:lnTo>
                  <a:pt x="1272921" y="375551"/>
                </a:lnTo>
                <a:lnTo>
                  <a:pt x="1321790" y="379818"/>
                </a:lnTo>
                <a:lnTo>
                  <a:pt x="1370634" y="384975"/>
                </a:lnTo>
                <a:lnTo>
                  <a:pt x="1419491" y="390982"/>
                </a:lnTo>
                <a:lnTo>
                  <a:pt x="1468335" y="397776"/>
                </a:lnTo>
                <a:lnTo>
                  <a:pt x="1517180" y="405345"/>
                </a:lnTo>
                <a:lnTo>
                  <a:pt x="1566049" y="413639"/>
                </a:lnTo>
                <a:lnTo>
                  <a:pt x="1614932" y="422617"/>
                </a:lnTo>
                <a:lnTo>
                  <a:pt x="1663827" y="432231"/>
                </a:lnTo>
                <a:lnTo>
                  <a:pt x="1712747" y="442455"/>
                </a:lnTo>
                <a:lnTo>
                  <a:pt x="1761693" y="453237"/>
                </a:lnTo>
                <a:lnTo>
                  <a:pt x="1810689" y="464540"/>
                </a:lnTo>
                <a:lnTo>
                  <a:pt x="1859711" y="476326"/>
                </a:lnTo>
                <a:lnTo>
                  <a:pt x="1908784" y="488569"/>
                </a:lnTo>
                <a:lnTo>
                  <a:pt x="1957908" y="501205"/>
                </a:lnTo>
                <a:lnTo>
                  <a:pt x="2008378" y="514553"/>
                </a:lnTo>
                <a:lnTo>
                  <a:pt x="2008378" y="454177"/>
                </a:lnTo>
                <a:close/>
              </a:path>
              <a:path w="2008505" h="1243965">
                <a:moveTo>
                  <a:pt x="2008378" y="204635"/>
                </a:moveTo>
                <a:lnTo>
                  <a:pt x="1978304" y="197053"/>
                </a:lnTo>
                <a:lnTo>
                  <a:pt x="1930120" y="184594"/>
                </a:lnTo>
                <a:lnTo>
                  <a:pt x="1880997" y="171691"/>
                </a:lnTo>
                <a:lnTo>
                  <a:pt x="1786153" y="146583"/>
                </a:lnTo>
                <a:lnTo>
                  <a:pt x="1740687" y="134620"/>
                </a:lnTo>
                <a:lnTo>
                  <a:pt x="1694726" y="122656"/>
                </a:lnTo>
                <a:lnTo>
                  <a:pt x="1648333" y="110782"/>
                </a:lnTo>
                <a:lnTo>
                  <a:pt x="1601558" y="99072"/>
                </a:lnTo>
                <a:lnTo>
                  <a:pt x="1554454" y="87630"/>
                </a:lnTo>
                <a:lnTo>
                  <a:pt x="1507096" y="76517"/>
                </a:lnTo>
                <a:lnTo>
                  <a:pt x="1459522" y="65836"/>
                </a:lnTo>
                <a:lnTo>
                  <a:pt x="1411795" y="55651"/>
                </a:lnTo>
                <a:lnTo>
                  <a:pt x="1363980" y="46062"/>
                </a:lnTo>
                <a:lnTo>
                  <a:pt x="1316126" y="37147"/>
                </a:lnTo>
                <a:lnTo>
                  <a:pt x="1268285" y="28981"/>
                </a:lnTo>
                <a:lnTo>
                  <a:pt x="1220520" y="21653"/>
                </a:lnTo>
                <a:lnTo>
                  <a:pt x="1172895" y="15252"/>
                </a:lnTo>
                <a:lnTo>
                  <a:pt x="1125448" y="9867"/>
                </a:lnTo>
                <a:lnTo>
                  <a:pt x="1078255" y="5549"/>
                </a:lnTo>
                <a:lnTo>
                  <a:pt x="1031354" y="2425"/>
                </a:lnTo>
                <a:lnTo>
                  <a:pt x="984821" y="546"/>
                </a:lnTo>
                <a:lnTo>
                  <a:pt x="938707" y="0"/>
                </a:lnTo>
                <a:lnTo>
                  <a:pt x="893064" y="889"/>
                </a:lnTo>
                <a:lnTo>
                  <a:pt x="847940" y="3276"/>
                </a:lnTo>
                <a:lnTo>
                  <a:pt x="803414" y="7251"/>
                </a:lnTo>
                <a:lnTo>
                  <a:pt x="759523" y="12890"/>
                </a:lnTo>
                <a:lnTo>
                  <a:pt x="716330" y="20294"/>
                </a:lnTo>
                <a:lnTo>
                  <a:pt x="673900" y="29540"/>
                </a:lnTo>
                <a:lnTo>
                  <a:pt x="632282" y="40703"/>
                </a:lnTo>
                <a:lnTo>
                  <a:pt x="591540" y="53873"/>
                </a:lnTo>
                <a:lnTo>
                  <a:pt x="551713" y="69126"/>
                </a:lnTo>
                <a:lnTo>
                  <a:pt x="512876" y="86550"/>
                </a:lnTo>
                <a:lnTo>
                  <a:pt x="475081" y="106235"/>
                </a:lnTo>
                <a:lnTo>
                  <a:pt x="438378" y="128257"/>
                </a:lnTo>
                <a:lnTo>
                  <a:pt x="425665" y="137007"/>
                </a:lnTo>
                <a:lnTo>
                  <a:pt x="402844" y="152704"/>
                </a:lnTo>
                <a:lnTo>
                  <a:pt x="368503" y="179654"/>
                </a:lnTo>
                <a:lnTo>
                  <a:pt x="335432" y="209181"/>
                </a:lnTo>
                <a:lnTo>
                  <a:pt x="303695" y="241388"/>
                </a:lnTo>
                <a:lnTo>
                  <a:pt x="273329" y="276352"/>
                </a:lnTo>
                <a:lnTo>
                  <a:pt x="233032" y="327926"/>
                </a:lnTo>
                <a:lnTo>
                  <a:pt x="196354" y="379183"/>
                </a:lnTo>
                <a:lnTo>
                  <a:pt x="163195" y="430098"/>
                </a:lnTo>
                <a:lnTo>
                  <a:pt x="133451" y="480656"/>
                </a:lnTo>
                <a:lnTo>
                  <a:pt x="107022" y="530821"/>
                </a:lnTo>
                <a:lnTo>
                  <a:pt x="83781" y="580567"/>
                </a:lnTo>
                <a:lnTo>
                  <a:pt x="63627" y="629881"/>
                </a:lnTo>
                <a:lnTo>
                  <a:pt x="46456" y="678738"/>
                </a:lnTo>
                <a:lnTo>
                  <a:pt x="32156" y="727113"/>
                </a:lnTo>
                <a:lnTo>
                  <a:pt x="20624" y="774992"/>
                </a:lnTo>
                <a:lnTo>
                  <a:pt x="11747" y="822337"/>
                </a:lnTo>
                <a:lnTo>
                  <a:pt x="5422" y="869124"/>
                </a:lnTo>
                <a:lnTo>
                  <a:pt x="1549" y="915339"/>
                </a:lnTo>
                <a:lnTo>
                  <a:pt x="0" y="960958"/>
                </a:lnTo>
                <a:lnTo>
                  <a:pt x="673" y="1005954"/>
                </a:lnTo>
                <a:lnTo>
                  <a:pt x="3479" y="1050302"/>
                </a:lnTo>
                <a:lnTo>
                  <a:pt x="8293" y="1093978"/>
                </a:lnTo>
                <a:lnTo>
                  <a:pt x="14998" y="1136967"/>
                </a:lnTo>
                <a:lnTo>
                  <a:pt x="23507" y="1179245"/>
                </a:lnTo>
                <a:lnTo>
                  <a:pt x="33705" y="1220774"/>
                </a:lnTo>
                <a:lnTo>
                  <a:pt x="40309" y="1243634"/>
                </a:lnTo>
                <a:lnTo>
                  <a:pt x="101904" y="1243634"/>
                </a:lnTo>
                <a:lnTo>
                  <a:pt x="91046" y="1205966"/>
                </a:lnTo>
                <a:lnTo>
                  <a:pt x="80619" y="1162672"/>
                </a:lnTo>
                <a:lnTo>
                  <a:pt x="72136" y="1118539"/>
                </a:lnTo>
                <a:lnTo>
                  <a:pt x="65735" y="1073607"/>
                </a:lnTo>
                <a:lnTo>
                  <a:pt x="61544" y="1027887"/>
                </a:lnTo>
                <a:lnTo>
                  <a:pt x="59702" y="981392"/>
                </a:lnTo>
                <a:lnTo>
                  <a:pt x="60363" y="934224"/>
                </a:lnTo>
                <a:lnTo>
                  <a:pt x="63627" y="886345"/>
                </a:lnTo>
                <a:lnTo>
                  <a:pt x="69659" y="837806"/>
                </a:lnTo>
                <a:lnTo>
                  <a:pt x="78574" y="788631"/>
                </a:lnTo>
                <a:lnTo>
                  <a:pt x="90512" y="738847"/>
                </a:lnTo>
                <a:lnTo>
                  <a:pt x="105613" y="688492"/>
                </a:lnTo>
                <a:lnTo>
                  <a:pt x="124015" y="637603"/>
                </a:lnTo>
                <a:lnTo>
                  <a:pt x="145846" y="586181"/>
                </a:lnTo>
                <a:lnTo>
                  <a:pt x="171246" y="534289"/>
                </a:lnTo>
                <a:lnTo>
                  <a:pt x="200342" y="481926"/>
                </a:lnTo>
                <a:lnTo>
                  <a:pt x="233273" y="429145"/>
                </a:lnTo>
                <a:lnTo>
                  <a:pt x="273507" y="371436"/>
                </a:lnTo>
                <a:lnTo>
                  <a:pt x="318554" y="313309"/>
                </a:lnTo>
                <a:lnTo>
                  <a:pt x="348653" y="278853"/>
                </a:lnTo>
                <a:lnTo>
                  <a:pt x="380301" y="247319"/>
                </a:lnTo>
                <a:lnTo>
                  <a:pt x="413461" y="218592"/>
                </a:lnTo>
                <a:lnTo>
                  <a:pt x="448043" y="192595"/>
                </a:lnTo>
                <a:lnTo>
                  <a:pt x="483997" y="169214"/>
                </a:lnTo>
                <a:lnTo>
                  <a:pt x="521233" y="148386"/>
                </a:lnTo>
                <a:lnTo>
                  <a:pt x="559701" y="129984"/>
                </a:lnTo>
                <a:lnTo>
                  <a:pt x="599325" y="113944"/>
                </a:lnTo>
                <a:lnTo>
                  <a:pt x="640054" y="100152"/>
                </a:lnTo>
                <a:lnTo>
                  <a:pt x="681799" y="88519"/>
                </a:lnTo>
                <a:lnTo>
                  <a:pt x="724496" y="78955"/>
                </a:lnTo>
                <a:lnTo>
                  <a:pt x="768096" y="71374"/>
                </a:lnTo>
                <a:lnTo>
                  <a:pt x="812507" y="65671"/>
                </a:lnTo>
                <a:lnTo>
                  <a:pt x="857681" y="61747"/>
                </a:lnTo>
                <a:lnTo>
                  <a:pt x="903541" y="59524"/>
                </a:lnTo>
                <a:lnTo>
                  <a:pt x="950023" y="58915"/>
                </a:lnTo>
                <a:lnTo>
                  <a:pt x="997051" y="59791"/>
                </a:lnTo>
                <a:lnTo>
                  <a:pt x="1044575" y="62103"/>
                </a:lnTo>
                <a:lnTo>
                  <a:pt x="1092517" y="65722"/>
                </a:lnTo>
                <a:lnTo>
                  <a:pt x="1140815" y="70561"/>
                </a:lnTo>
                <a:lnTo>
                  <a:pt x="1189380" y="76555"/>
                </a:lnTo>
                <a:lnTo>
                  <a:pt x="1238173" y="83566"/>
                </a:lnTo>
                <a:lnTo>
                  <a:pt x="1287119" y="91541"/>
                </a:lnTo>
                <a:lnTo>
                  <a:pt x="1336141" y="100368"/>
                </a:lnTo>
                <a:lnTo>
                  <a:pt x="1385176" y="109943"/>
                </a:lnTo>
                <a:lnTo>
                  <a:pt x="1434160" y="120192"/>
                </a:lnTo>
                <a:lnTo>
                  <a:pt x="1483029" y="131013"/>
                </a:lnTo>
                <a:lnTo>
                  <a:pt x="1531708" y="142316"/>
                </a:lnTo>
                <a:lnTo>
                  <a:pt x="1580134" y="154012"/>
                </a:lnTo>
                <a:lnTo>
                  <a:pt x="1628228" y="165989"/>
                </a:lnTo>
                <a:lnTo>
                  <a:pt x="1675942" y="178168"/>
                </a:lnTo>
                <a:lnTo>
                  <a:pt x="1723199" y="190449"/>
                </a:lnTo>
                <a:lnTo>
                  <a:pt x="1769922" y="202755"/>
                </a:lnTo>
                <a:lnTo>
                  <a:pt x="1866392" y="228295"/>
                </a:lnTo>
                <a:lnTo>
                  <a:pt x="1915909" y="241300"/>
                </a:lnTo>
                <a:lnTo>
                  <a:pt x="1964524" y="253860"/>
                </a:lnTo>
                <a:lnTo>
                  <a:pt x="2008378" y="264896"/>
                </a:lnTo>
                <a:lnTo>
                  <a:pt x="2008378" y="204635"/>
                </a:lnTo>
                <a:close/>
              </a:path>
            </a:pathLst>
          </a:custGeom>
          <a:solidFill>
            <a:srgbClr val="FDCDA0"/>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6" name="object 6"/>
          <p:cNvSpPr/>
          <p:nvPr/>
        </p:nvSpPr>
        <p:spPr>
          <a:xfrm>
            <a:off x="1632864" y="46214"/>
            <a:ext cx="407034" cy="441325"/>
          </a:xfrm>
          <a:custGeom>
            <a:avLst/>
            <a:gdLst/>
            <a:ahLst/>
            <a:cxnLst/>
            <a:rect l="l" t="t" r="r" b="b"/>
            <a:pathLst>
              <a:path w="407035" h="441325">
                <a:moveTo>
                  <a:pt x="406933" y="238188"/>
                </a:moveTo>
                <a:lnTo>
                  <a:pt x="402475" y="193802"/>
                </a:lnTo>
                <a:lnTo>
                  <a:pt x="393395" y="151371"/>
                </a:lnTo>
                <a:lnTo>
                  <a:pt x="381292" y="115836"/>
                </a:lnTo>
                <a:lnTo>
                  <a:pt x="381292" y="119037"/>
                </a:lnTo>
                <a:lnTo>
                  <a:pt x="377939" y="110299"/>
                </a:lnTo>
                <a:lnTo>
                  <a:pt x="379145" y="112699"/>
                </a:lnTo>
                <a:lnTo>
                  <a:pt x="381292" y="119037"/>
                </a:lnTo>
                <a:lnTo>
                  <a:pt x="381292" y="115836"/>
                </a:lnTo>
                <a:lnTo>
                  <a:pt x="380085" y="112293"/>
                </a:lnTo>
                <a:lnTo>
                  <a:pt x="374142" y="100418"/>
                </a:lnTo>
                <a:lnTo>
                  <a:pt x="373456" y="98615"/>
                </a:lnTo>
                <a:lnTo>
                  <a:pt x="372249" y="96634"/>
                </a:lnTo>
                <a:lnTo>
                  <a:pt x="365645" y="83413"/>
                </a:lnTo>
                <a:lnTo>
                  <a:pt x="365645" y="85712"/>
                </a:lnTo>
                <a:lnTo>
                  <a:pt x="358241" y="73444"/>
                </a:lnTo>
                <a:lnTo>
                  <a:pt x="362051" y="78486"/>
                </a:lnTo>
                <a:lnTo>
                  <a:pt x="365645" y="85712"/>
                </a:lnTo>
                <a:lnTo>
                  <a:pt x="365645" y="83413"/>
                </a:lnTo>
                <a:lnTo>
                  <a:pt x="362927" y="77965"/>
                </a:lnTo>
                <a:lnTo>
                  <a:pt x="353123" y="64973"/>
                </a:lnTo>
                <a:lnTo>
                  <a:pt x="349846" y="59524"/>
                </a:lnTo>
                <a:lnTo>
                  <a:pt x="346316" y="55930"/>
                </a:lnTo>
                <a:lnTo>
                  <a:pt x="340855" y="48679"/>
                </a:lnTo>
                <a:lnTo>
                  <a:pt x="340855" y="50342"/>
                </a:lnTo>
                <a:lnTo>
                  <a:pt x="330669" y="39954"/>
                </a:lnTo>
                <a:lnTo>
                  <a:pt x="336829" y="44996"/>
                </a:lnTo>
                <a:lnTo>
                  <a:pt x="340855" y="50342"/>
                </a:lnTo>
                <a:lnTo>
                  <a:pt x="340855" y="48679"/>
                </a:lnTo>
                <a:lnTo>
                  <a:pt x="337540" y="44272"/>
                </a:lnTo>
                <a:lnTo>
                  <a:pt x="324142" y="33286"/>
                </a:lnTo>
                <a:lnTo>
                  <a:pt x="319417" y="28448"/>
                </a:lnTo>
                <a:lnTo>
                  <a:pt x="315937" y="26555"/>
                </a:lnTo>
                <a:lnTo>
                  <a:pt x="311175" y="22644"/>
                </a:lnTo>
                <a:lnTo>
                  <a:pt x="311175" y="23952"/>
                </a:lnTo>
                <a:lnTo>
                  <a:pt x="297180" y="16294"/>
                </a:lnTo>
                <a:lnTo>
                  <a:pt x="307276" y="20739"/>
                </a:lnTo>
                <a:lnTo>
                  <a:pt x="311175" y="23952"/>
                </a:lnTo>
                <a:lnTo>
                  <a:pt x="311175" y="22644"/>
                </a:lnTo>
                <a:lnTo>
                  <a:pt x="307784" y="19850"/>
                </a:lnTo>
                <a:lnTo>
                  <a:pt x="286715" y="10579"/>
                </a:lnTo>
                <a:lnTo>
                  <a:pt x="281863" y="7912"/>
                </a:lnTo>
                <a:lnTo>
                  <a:pt x="279984" y="7607"/>
                </a:lnTo>
                <a:lnTo>
                  <a:pt x="275971" y="5842"/>
                </a:lnTo>
                <a:lnTo>
                  <a:pt x="275971" y="6946"/>
                </a:lnTo>
                <a:lnTo>
                  <a:pt x="253923" y="3314"/>
                </a:lnTo>
                <a:lnTo>
                  <a:pt x="273824" y="5994"/>
                </a:lnTo>
                <a:lnTo>
                  <a:pt x="275971" y="6946"/>
                </a:lnTo>
                <a:lnTo>
                  <a:pt x="275971" y="5842"/>
                </a:lnTo>
                <a:lnTo>
                  <a:pt x="274091" y="5003"/>
                </a:lnTo>
                <a:lnTo>
                  <a:pt x="244449" y="1016"/>
                </a:lnTo>
                <a:lnTo>
                  <a:pt x="236918" y="0"/>
                </a:lnTo>
                <a:lnTo>
                  <a:pt x="195097" y="8674"/>
                </a:lnTo>
                <a:lnTo>
                  <a:pt x="142468" y="33591"/>
                </a:lnTo>
                <a:lnTo>
                  <a:pt x="96621" y="63576"/>
                </a:lnTo>
                <a:lnTo>
                  <a:pt x="59588" y="94716"/>
                </a:lnTo>
                <a:lnTo>
                  <a:pt x="34023" y="126288"/>
                </a:lnTo>
                <a:lnTo>
                  <a:pt x="14795" y="162572"/>
                </a:lnTo>
                <a:lnTo>
                  <a:pt x="14693" y="162928"/>
                </a:lnTo>
                <a:lnTo>
                  <a:pt x="3073" y="200812"/>
                </a:lnTo>
                <a:lnTo>
                  <a:pt x="3060" y="200964"/>
                </a:lnTo>
                <a:lnTo>
                  <a:pt x="0" y="238188"/>
                </a:lnTo>
                <a:lnTo>
                  <a:pt x="5346" y="278079"/>
                </a:lnTo>
                <a:lnTo>
                  <a:pt x="17513" y="315722"/>
                </a:lnTo>
                <a:lnTo>
                  <a:pt x="22491" y="325005"/>
                </a:lnTo>
                <a:lnTo>
                  <a:pt x="22987" y="326301"/>
                </a:lnTo>
                <a:lnTo>
                  <a:pt x="24511" y="328752"/>
                </a:lnTo>
                <a:lnTo>
                  <a:pt x="36118" y="350291"/>
                </a:lnTo>
                <a:lnTo>
                  <a:pt x="44907" y="361200"/>
                </a:lnTo>
                <a:lnTo>
                  <a:pt x="46621" y="363918"/>
                </a:lnTo>
                <a:lnTo>
                  <a:pt x="49428" y="366814"/>
                </a:lnTo>
                <a:lnTo>
                  <a:pt x="60794" y="380898"/>
                </a:lnTo>
                <a:lnTo>
                  <a:pt x="73901" y="391960"/>
                </a:lnTo>
                <a:lnTo>
                  <a:pt x="77355" y="395490"/>
                </a:lnTo>
                <a:lnTo>
                  <a:pt x="80721" y="397700"/>
                </a:lnTo>
                <a:lnTo>
                  <a:pt x="91401" y="406692"/>
                </a:lnTo>
                <a:lnTo>
                  <a:pt x="110045" y="416890"/>
                </a:lnTo>
                <a:lnTo>
                  <a:pt x="114325" y="419684"/>
                </a:lnTo>
                <a:lnTo>
                  <a:pt x="116865" y="420624"/>
                </a:lnTo>
                <a:lnTo>
                  <a:pt x="125971" y="425589"/>
                </a:lnTo>
                <a:lnTo>
                  <a:pt x="154495" y="434378"/>
                </a:lnTo>
                <a:lnTo>
                  <a:pt x="156654" y="435165"/>
                </a:lnTo>
                <a:lnTo>
                  <a:pt x="157302" y="435241"/>
                </a:lnTo>
                <a:lnTo>
                  <a:pt x="163614" y="437184"/>
                </a:lnTo>
                <a:lnTo>
                  <a:pt x="203454" y="441134"/>
                </a:lnTo>
                <a:lnTo>
                  <a:pt x="213194" y="440105"/>
                </a:lnTo>
                <a:lnTo>
                  <a:pt x="242697" y="437007"/>
                </a:lnTo>
                <a:lnTo>
                  <a:pt x="281101" y="425170"/>
                </a:lnTo>
                <a:lnTo>
                  <a:pt x="316661" y="406450"/>
                </a:lnTo>
                <a:lnTo>
                  <a:pt x="347332" y="381698"/>
                </a:lnTo>
                <a:lnTo>
                  <a:pt x="372897" y="350139"/>
                </a:lnTo>
                <a:lnTo>
                  <a:pt x="392125" y="313855"/>
                </a:lnTo>
                <a:lnTo>
                  <a:pt x="392239" y="313474"/>
                </a:lnTo>
                <a:lnTo>
                  <a:pt x="403847" y="275615"/>
                </a:lnTo>
                <a:lnTo>
                  <a:pt x="403860" y="275450"/>
                </a:lnTo>
                <a:lnTo>
                  <a:pt x="406933" y="238188"/>
                </a:lnTo>
                <a:close/>
              </a:path>
            </a:pathLst>
          </a:custGeom>
          <a:solidFill>
            <a:srgbClr val="E1D5C3"/>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7" name="object 7"/>
          <p:cNvSpPr/>
          <p:nvPr/>
        </p:nvSpPr>
        <p:spPr>
          <a:xfrm>
            <a:off x="2261730" y="156717"/>
            <a:ext cx="420370" cy="427990"/>
          </a:xfrm>
          <a:custGeom>
            <a:avLst/>
            <a:gdLst/>
            <a:ahLst/>
            <a:cxnLst/>
            <a:rect l="l" t="t" r="r" b="b"/>
            <a:pathLst>
              <a:path w="420369" h="427990">
                <a:moveTo>
                  <a:pt x="420357" y="217906"/>
                </a:moveTo>
                <a:lnTo>
                  <a:pt x="412851" y="162242"/>
                </a:lnTo>
                <a:lnTo>
                  <a:pt x="391820" y="112496"/>
                </a:lnTo>
                <a:lnTo>
                  <a:pt x="358749" y="69697"/>
                </a:lnTo>
                <a:lnTo>
                  <a:pt x="316255" y="36957"/>
                </a:lnTo>
                <a:lnTo>
                  <a:pt x="266344" y="11849"/>
                </a:lnTo>
                <a:lnTo>
                  <a:pt x="238569" y="3213"/>
                </a:lnTo>
                <a:lnTo>
                  <a:pt x="237947" y="3213"/>
                </a:lnTo>
                <a:lnTo>
                  <a:pt x="218503" y="965"/>
                </a:lnTo>
                <a:lnTo>
                  <a:pt x="168960" y="7581"/>
                </a:lnTo>
                <a:lnTo>
                  <a:pt x="130213" y="25857"/>
                </a:lnTo>
                <a:lnTo>
                  <a:pt x="129235" y="26377"/>
                </a:lnTo>
                <a:lnTo>
                  <a:pt x="110363" y="33845"/>
                </a:lnTo>
                <a:lnTo>
                  <a:pt x="76479" y="55562"/>
                </a:lnTo>
                <a:lnTo>
                  <a:pt x="47345" y="84607"/>
                </a:lnTo>
                <a:lnTo>
                  <a:pt x="25577" y="118402"/>
                </a:lnTo>
                <a:lnTo>
                  <a:pt x="18097" y="137160"/>
                </a:lnTo>
                <a:lnTo>
                  <a:pt x="9588" y="156248"/>
                </a:lnTo>
                <a:lnTo>
                  <a:pt x="9499" y="156565"/>
                </a:lnTo>
                <a:lnTo>
                  <a:pt x="3721" y="176136"/>
                </a:lnTo>
                <a:lnTo>
                  <a:pt x="3683" y="176339"/>
                </a:lnTo>
                <a:lnTo>
                  <a:pt x="520" y="196748"/>
                </a:lnTo>
                <a:lnTo>
                  <a:pt x="0" y="217906"/>
                </a:lnTo>
                <a:lnTo>
                  <a:pt x="2832" y="239128"/>
                </a:lnTo>
                <a:lnTo>
                  <a:pt x="16484" y="299402"/>
                </a:lnTo>
                <a:lnTo>
                  <a:pt x="43586" y="345744"/>
                </a:lnTo>
                <a:lnTo>
                  <a:pt x="104089" y="398970"/>
                </a:lnTo>
                <a:lnTo>
                  <a:pt x="155206" y="420319"/>
                </a:lnTo>
                <a:lnTo>
                  <a:pt x="210146" y="427596"/>
                </a:lnTo>
                <a:lnTo>
                  <a:pt x="218795" y="427596"/>
                </a:lnTo>
                <a:lnTo>
                  <a:pt x="236283" y="426567"/>
                </a:lnTo>
                <a:lnTo>
                  <a:pt x="255181" y="423151"/>
                </a:lnTo>
                <a:lnTo>
                  <a:pt x="273494" y="417474"/>
                </a:lnTo>
                <a:lnTo>
                  <a:pt x="291109" y="409562"/>
                </a:lnTo>
                <a:lnTo>
                  <a:pt x="309981" y="402094"/>
                </a:lnTo>
                <a:lnTo>
                  <a:pt x="343877" y="380377"/>
                </a:lnTo>
                <a:lnTo>
                  <a:pt x="372999" y="351320"/>
                </a:lnTo>
                <a:lnTo>
                  <a:pt x="394779" y="317538"/>
                </a:lnTo>
                <a:lnTo>
                  <a:pt x="402247" y="298780"/>
                </a:lnTo>
                <a:lnTo>
                  <a:pt x="410756" y="279692"/>
                </a:lnTo>
                <a:lnTo>
                  <a:pt x="410857" y="279374"/>
                </a:lnTo>
                <a:lnTo>
                  <a:pt x="416623" y="259816"/>
                </a:lnTo>
                <a:lnTo>
                  <a:pt x="416661" y="259600"/>
                </a:lnTo>
                <a:lnTo>
                  <a:pt x="419836" y="239128"/>
                </a:lnTo>
                <a:lnTo>
                  <a:pt x="420357" y="217906"/>
                </a:lnTo>
                <a:close/>
              </a:path>
            </a:pathLst>
          </a:custGeom>
          <a:solidFill>
            <a:srgbClr val="D19867"/>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8" name="object 8"/>
          <p:cNvSpPr/>
          <p:nvPr/>
        </p:nvSpPr>
        <p:spPr>
          <a:xfrm>
            <a:off x="1955977" y="829118"/>
            <a:ext cx="530225" cy="528955"/>
          </a:xfrm>
          <a:custGeom>
            <a:avLst/>
            <a:gdLst/>
            <a:ahLst/>
            <a:cxnLst/>
            <a:rect l="l" t="t" r="r" b="b"/>
            <a:pathLst>
              <a:path w="530225" h="528955">
                <a:moveTo>
                  <a:pt x="530072" y="264274"/>
                </a:moveTo>
                <a:lnTo>
                  <a:pt x="520611" y="194068"/>
                </a:lnTo>
                <a:lnTo>
                  <a:pt x="494093" y="131343"/>
                </a:lnTo>
                <a:lnTo>
                  <a:pt x="452399" y="77381"/>
                </a:lnTo>
                <a:lnTo>
                  <a:pt x="398818" y="36093"/>
                </a:lnTo>
                <a:lnTo>
                  <a:pt x="334352" y="9182"/>
                </a:lnTo>
                <a:lnTo>
                  <a:pt x="299974" y="2298"/>
                </a:lnTo>
                <a:lnTo>
                  <a:pt x="299427" y="2298"/>
                </a:lnTo>
                <a:lnTo>
                  <a:pt x="277990" y="863"/>
                </a:lnTo>
                <a:lnTo>
                  <a:pt x="265061" y="0"/>
                </a:lnTo>
                <a:lnTo>
                  <a:pt x="238188" y="660"/>
                </a:lnTo>
                <a:lnTo>
                  <a:pt x="212153" y="4686"/>
                </a:lnTo>
                <a:lnTo>
                  <a:pt x="187045" y="12065"/>
                </a:lnTo>
                <a:lnTo>
                  <a:pt x="162966" y="22745"/>
                </a:lnTo>
                <a:lnTo>
                  <a:pt x="139179" y="32169"/>
                </a:lnTo>
                <a:lnTo>
                  <a:pt x="96443" y="59550"/>
                </a:lnTo>
                <a:lnTo>
                  <a:pt x="59702" y="96177"/>
                </a:lnTo>
                <a:lnTo>
                  <a:pt x="32258" y="138785"/>
                </a:lnTo>
                <a:lnTo>
                  <a:pt x="22834" y="162458"/>
                </a:lnTo>
                <a:lnTo>
                  <a:pt x="12103" y="186512"/>
                </a:lnTo>
                <a:lnTo>
                  <a:pt x="12014" y="186829"/>
                </a:lnTo>
                <a:lnTo>
                  <a:pt x="4711" y="211582"/>
                </a:lnTo>
                <a:lnTo>
                  <a:pt x="4673" y="211797"/>
                </a:lnTo>
                <a:lnTo>
                  <a:pt x="660" y="237578"/>
                </a:lnTo>
                <a:lnTo>
                  <a:pt x="0" y="264274"/>
                </a:lnTo>
                <a:lnTo>
                  <a:pt x="3594" y="291020"/>
                </a:lnTo>
                <a:lnTo>
                  <a:pt x="9461" y="334606"/>
                </a:lnTo>
                <a:lnTo>
                  <a:pt x="35991" y="397344"/>
                </a:lnTo>
                <a:lnTo>
                  <a:pt x="77647" y="451269"/>
                </a:lnTo>
                <a:lnTo>
                  <a:pt x="131267" y="492582"/>
                </a:lnTo>
                <a:lnTo>
                  <a:pt x="195719" y="519506"/>
                </a:lnTo>
                <a:lnTo>
                  <a:pt x="265023" y="528675"/>
                </a:lnTo>
                <a:lnTo>
                  <a:pt x="275882" y="528675"/>
                </a:lnTo>
                <a:lnTo>
                  <a:pt x="293357" y="527659"/>
                </a:lnTo>
                <a:lnTo>
                  <a:pt x="297878" y="527392"/>
                </a:lnTo>
                <a:lnTo>
                  <a:pt x="322313" y="522986"/>
                </a:lnTo>
                <a:lnTo>
                  <a:pt x="322097" y="522986"/>
                </a:lnTo>
                <a:lnTo>
                  <a:pt x="344893" y="515924"/>
                </a:lnTo>
                <a:lnTo>
                  <a:pt x="367118" y="505929"/>
                </a:lnTo>
                <a:lnTo>
                  <a:pt x="390893" y="496519"/>
                </a:lnTo>
                <a:lnTo>
                  <a:pt x="413092" y="484238"/>
                </a:lnTo>
                <a:lnTo>
                  <a:pt x="452437" y="451269"/>
                </a:lnTo>
                <a:lnTo>
                  <a:pt x="485521" y="412013"/>
                </a:lnTo>
                <a:lnTo>
                  <a:pt x="507238" y="366217"/>
                </a:lnTo>
                <a:lnTo>
                  <a:pt x="517982" y="342163"/>
                </a:lnTo>
                <a:lnTo>
                  <a:pt x="518071" y="341845"/>
                </a:lnTo>
                <a:lnTo>
                  <a:pt x="525373" y="317093"/>
                </a:lnTo>
                <a:lnTo>
                  <a:pt x="525411" y="316877"/>
                </a:lnTo>
                <a:lnTo>
                  <a:pt x="529412" y="291020"/>
                </a:lnTo>
                <a:lnTo>
                  <a:pt x="530072" y="264274"/>
                </a:lnTo>
                <a:close/>
              </a:path>
            </a:pathLst>
          </a:custGeom>
          <a:solidFill>
            <a:srgbClr val="E1D5C3"/>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pic>
        <p:nvPicPr>
          <p:cNvPr id="9" name="object 9"/>
          <p:cNvPicPr/>
          <p:nvPr/>
        </p:nvPicPr>
        <p:blipFill>
          <a:blip r:embed="rId4" cstate="print"/>
          <a:stretch>
            <a:fillRect/>
          </a:stretch>
        </p:blipFill>
        <p:spPr>
          <a:xfrm>
            <a:off x="1991499" y="532038"/>
            <a:ext cx="174709" cy="189803"/>
          </a:xfrm>
          <a:prstGeom prst="rect">
            <a:avLst/>
          </a:prstGeom>
        </p:spPr>
      </p:pic>
      <p:sp>
        <p:nvSpPr>
          <p:cNvPr id="10" name="object 10"/>
          <p:cNvSpPr/>
          <p:nvPr/>
        </p:nvSpPr>
        <p:spPr>
          <a:xfrm>
            <a:off x="16730164" y="4725867"/>
            <a:ext cx="533400" cy="835660"/>
          </a:xfrm>
          <a:custGeom>
            <a:avLst/>
            <a:gdLst/>
            <a:ahLst/>
            <a:cxnLst/>
            <a:rect l="l" t="t" r="r" b="b"/>
            <a:pathLst>
              <a:path w="533400" h="835660">
                <a:moveTo>
                  <a:pt x="73017" y="835605"/>
                </a:moveTo>
                <a:lnTo>
                  <a:pt x="37642" y="827142"/>
                </a:lnTo>
                <a:lnTo>
                  <a:pt x="11175" y="802650"/>
                </a:lnTo>
                <a:lnTo>
                  <a:pt x="0" y="768036"/>
                </a:lnTo>
                <a:lnTo>
                  <a:pt x="10501" y="729207"/>
                </a:lnTo>
                <a:lnTo>
                  <a:pt x="148033" y="411454"/>
                </a:lnTo>
                <a:lnTo>
                  <a:pt x="18141" y="106377"/>
                </a:lnTo>
                <a:lnTo>
                  <a:pt x="7630" y="67271"/>
                </a:lnTo>
                <a:lnTo>
                  <a:pt x="19067" y="32529"/>
                </a:lnTo>
                <a:lnTo>
                  <a:pt x="45896" y="8117"/>
                </a:lnTo>
                <a:lnTo>
                  <a:pt x="81561" y="0"/>
                </a:lnTo>
                <a:lnTo>
                  <a:pt x="119498" y="14143"/>
                </a:lnTo>
                <a:lnTo>
                  <a:pt x="532832" y="418512"/>
                </a:lnTo>
                <a:lnTo>
                  <a:pt x="532832" y="425641"/>
                </a:lnTo>
                <a:lnTo>
                  <a:pt x="110914" y="822130"/>
                </a:lnTo>
                <a:lnTo>
                  <a:pt x="73017" y="835605"/>
                </a:lnTo>
                <a:close/>
              </a:path>
            </a:pathLst>
          </a:custGeom>
          <a:solidFill>
            <a:srgbClr val="EC7D50"/>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11" name="object 11"/>
          <p:cNvSpPr txBox="1">
            <a:spLocks noGrp="1"/>
          </p:cNvSpPr>
          <p:nvPr>
            <p:ph type="title"/>
          </p:nvPr>
        </p:nvSpPr>
        <p:spPr>
          <a:xfrm>
            <a:off x="6096000" y="828870"/>
            <a:ext cx="5467985" cy="1009251"/>
          </a:xfrm>
          <a:prstGeom prst="rect">
            <a:avLst/>
          </a:prstGeom>
        </p:spPr>
        <p:txBody>
          <a:bodyPr vert="horz" wrap="square" lIns="0" tIns="16510" rIns="0" bIns="0" rtlCol="0">
            <a:spAutoFit/>
          </a:bodyPr>
          <a:lstStyle/>
          <a:p>
            <a:pPr marL="12700" algn="ctr">
              <a:lnSpc>
                <a:spcPct val="150000"/>
              </a:lnSpc>
              <a:spcBef>
                <a:spcPts val="130"/>
              </a:spcBef>
            </a:pPr>
            <a:r>
              <a:rPr lang="en-IN" spc="275" dirty="0">
                <a:latin typeface="Arial" panose="020B0604020202020204" pitchFamily="34" charset="0"/>
                <a:cs typeface="Arial" panose="020B0604020202020204" pitchFamily="34" charset="0"/>
              </a:rPr>
              <a:t> Treatment </a:t>
            </a:r>
            <a:endParaRPr spc="275" dirty="0">
              <a:latin typeface="Arial" panose="020B0604020202020204" pitchFamily="34" charset="0"/>
              <a:cs typeface="Arial" panose="020B0604020202020204" pitchFamily="34" charset="0"/>
            </a:endParaRPr>
          </a:p>
        </p:txBody>
      </p:sp>
      <p:sp>
        <p:nvSpPr>
          <p:cNvPr id="12" name="object 12"/>
          <p:cNvSpPr txBox="1"/>
          <p:nvPr/>
        </p:nvSpPr>
        <p:spPr>
          <a:xfrm>
            <a:off x="4571022" y="1793267"/>
            <a:ext cx="9302750" cy="1305486"/>
          </a:xfrm>
          <a:prstGeom prst="rect">
            <a:avLst/>
          </a:prstGeom>
        </p:spPr>
        <p:txBody>
          <a:bodyPr vert="horz" wrap="square" lIns="0" tIns="12700" rIns="0" bIns="0" rtlCol="0">
            <a:spAutoFit/>
          </a:bodyPr>
          <a:lstStyle/>
          <a:p>
            <a:pPr marL="12700" marR="5080" algn="ctr">
              <a:lnSpc>
                <a:spcPct val="150000"/>
              </a:lnSpc>
              <a:spcBef>
                <a:spcPts val="100"/>
              </a:spcBef>
            </a:pPr>
            <a:r>
              <a:rPr lang="en-US" sz="2800" dirty="0" smtClean="0">
                <a:latin typeface="Arial" panose="020B0604020202020204" pitchFamily="34" charset="0"/>
                <a:cs typeface="Arial" panose="020B0604020202020204" pitchFamily="34" charset="0"/>
              </a:rPr>
              <a:t>Treatment typically involves a combination of </a:t>
            </a:r>
            <a:r>
              <a:rPr lang="en-US" sz="2800" b="1" dirty="0" smtClean="0">
                <a:latin typeface="Arial" panose="020B0604020202020204" pitchFamily="34" charset="0"/>
                <a:cs typeface="Arial" panose="020B0604020202020204" pitchFamily="34" charset="0"/>
              </a:rPr>
              <a:t>psychological, pharmacological, </a:t>
            </a:r>
            <a:r>
              <a:rPr lang="en-US" sz="2800" dirty="0" smtClean="0">
                <a:latin typeface="Arial" panose="020B0604020202020204" pitchFamily="34" charset="0"/>
                <a:cs typeface="Arial" panose="020B0604020202020204" pitchFamily="34" charset="0"/>
              </a:rPr>
              <a:t>and</a:t>
            </a:r>
            <a:r>
              <a:rPr lang="en-US" sz="2800" b="1" dirty="0" smtClean="0">
                <a:latin typeface="Arial" panose="020B0604020202020204" pitchFamily="34" charset="0"/>
                <a:cs typeface="Arial" panose="020B0604020202020204" pitchFamily="34" charset="0"/>
              </a:rPr>
              <a:t> social therapy</a:t>
            </a:r>
            <a:r>
              <a:rPr lang="en-US" sz="2800" dirty="0" smtClean="0">
                <a:latin typeface="Arial" panose="020B0604020202020204" pitchFamily="34" charset="0"/>
                <a:cs typeface="Arial" panose="020B0604020202020204" pitchFamily="34" charset="0"/>
              </a:rPr>
              <a:t>.</a:t>
            </a:r>
          </a:p>
        </p:txBody>
      </p:sp>
      <p:sp>
        <p:nvSpPr>
          <p:cNvPr id="14" name="object 14"/>
          <p:cNvSpPr/>
          <p:nvPr/>
        </p:nvSpPr>
        <p:spPr>
          <a:xfrm>
            <a:off x="838200" y="3543300"/>
            <a:ext cx="8538291" cy="5791200"/>
          </a:xfrm>
          <a:custGeom>
            <a:avLst/>
            <a:gdLst/>
            <a:ahLst/>
            <a:cxnLst/>
            <a:rect l="l" t="t" r="r" b="b"/>
            <a:pathLst>
              <a:path w="3695700" h="662939">
                <a:moveTo>
                  <a:pt x="3364963" y="662457"/>
                </a:moveTo>
                <a:lnTo>
                  <a:pt x="331228" y="662457"/>
                </a:lnTo>
                <a:lnTo>
                  <a:pt x="282282" y="658866"/>
                </a:lnTo>
                <a:lnTo>
                  <a:pt x="235565" y="648433"/>
                </a:lnTo>
                <a:lnTo>
                  <a:pt x="191591" y="631672"/>
                </a:lnTo>
                <a:lnTo>
                  <a:pt x="150871" y="609094"/>
                </a:lnTo>
                <a:lnTo>
                  <a:pt x="113918" y="581212"/>
                </a:lnTo>
                <a:lnTo>
                  <a:pt x="81244" y="548539"/>
                </a:lnTo>
                <a:lnTo>
                  <a:pt x="53363" y="511586"/>
                </a:lnTo>
                <a:lnTo>
                  <a:pt x="30785" y="470866"/>
                </a:lnTo>
                <a:lnTo>
                  <a:pt x="14023" y="426892"/>
                </a:lnTo>
                <a:lnTo>
                  <a:pt x="3591" y="380175"/>
                </a:lnTo>
                <a:lnTo>
                  <a:pt x="0" y="331228"/>
                </a:lnTo>
                <a:lnTo>
                  <a:pt x="3591" y="282282"/>
                </a:lnTo>
                <a:lnTo>
                  <a:pt x="14023" y="235565"/>
                </a:lnTo>
                <a:lnTo>
                  <a:pt x="30785" y="191591"/>
                </a:lnTo>
                <a:lnTo>
                  <a:pt x="53363" y="150871"/>
                </a:lnTo>
                <a:lnTo>
                  <a:pt x="81244" y="113918"/>
                </a:lnTo>
                <a:lnTo>
                  <a:pt x="113918" y="81244"/>
                </a:lnTo>
                <a:lnTo>
                  <a:pt x="150871" y="53363"/>
                </a:lnTo>
                <a:lnTo>
                  <a:pt x="191591" y="30785"/>
                </a:lnTo>
                <a:lnTo>
                  <a:pt x="235565" y="14023"/>
                </a:lnTo>
                <a:lnTo>
                  <a:pt x="282282" y="3591"/>
                </a:lnTo>
                <a:lnTo>
                  <a:pt x="331228" y="0"/>
                </a:lnTo>
                <a:lnTo>
                  <a:pt x="3364963" y="0"/>
                </a:lnTo>
                <a:lnTo>
                  <a:pt x="3413909" y="3591"/>
                </a:lnTo>
                <a:lnTo>
                  <a:pt x="3460626" y="14023"/>
                </a:lnTo>
                <a:lnTo>
                  <a:pt x="3504600" y="30785"/>
                </a:lnTo>
                <a:lnTo>
                  <a:pt x="3545320" y="53363"/>
                </a:lnTo>
                <a:lnTo>
                  <a:pt x="3582273" y="81244"/>
                </a:lnTo>
                <a:lnTo>
                  <a:pt x="3614947" y="113918"/>
                </a:lnTo>
                <a:lnTo>
                  <a:pt x="3642829" y="150871"/>
                </a:lnTo>
                <a:lnTo>
                  <a:pt x="3665406" y="191591"/>
                </a:lnTo>
                <a:lnTo>
                  <a:pt x="3682168" y="235565"/>
                </a:lnTo>
                <a:lnTo>
                  <a:pt x="3692600" y="282282"/>
                </a:lnTo>
                <a:lnTo>
                  <a:pt x="3695271" y="318673"/>
                </a:lnTo>
                <a:lnTo>
                  <a:pt x="3695271" y="343784"/>
                </a:lnTo>
                <a:lnTo>
                  <a:pt x="3682168" y="426892"/>
                </a:lnTo>
                <a:lnTo>
                  <a:pt x="3665406" y="470866"/>
                </a:lnTo>
                <a:lnTo>
                  <a:pt x="3642829" y="511586"/>
                </a:lnTo>
                <a:lnTo>
                  <a:pt x="3614947" y="548539"/>
                </a:lnTo>
                <a:lnTo>
                  <a:pt x="3582273" y="581212"/>
                </a:lnTo>
                <a:lnTo>
                  <a:pt x="3545320" y="609094"/>
                </a:lnTo>
                <a:lnTo>
                  <a:pt x="3504600" y="631672"/>
                </a:lnTo>
                <a:lnTo>
                  <a:pt x="3460626" y="648433"/>
                </a:lnTo>
                <a:lnTo>
                  <a:pt x="3413909" y="658866"/>
                </a:lnTo>
                <a:lnTo>
                  <a:pt x="3364963" y="662457"/>
                </a:lnTo>
                <a:close/>
              </a:path>
            </a:pathLst>
          </a:custGeom>
          <a:solidFill>
            <a:srgbClr val="FDCDA0"/>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23" name="object 23"/>
          <p:cNvSpPr/>
          <p:nvPr/>
        </p:nvSpPr>
        <p:spPr>
          <a:xfrm>
            <a:off x="9829800" y="3848834"/>
            <a:ext cx="7433764" cy="4386994"/>
          </a:xfrm>
          <a:custGeom>
            <a:avLst/>
            <a:gdLst/>
            <a:ahLst/>
            <a:cxnLst/>
            <a:rect l="l" t="t" r="r" b="b"/>
            <a:pathLst>
              <a:path w="3695700" h="662939">
                <a:moveTo>
                  <a:pt x="3364963" y="662457"/>
                </a:moveTo>
                <a:lnTo>
                  <a:pt x="331228" y="662457"/>
                </a:lnTo>
                <a:lnTo>
                  <a:pt x="282282" y="658866"/>
                </a:lnTo>
                <a:lnTo>
                  <a:pt x="235565" y="648433"/>
                </a:lnTo>
                <a:lnTo>
                  <a:pt x="191591" y="631672"/>
                </a:lnTo>
                <a:lnTo>
                  <a:pt x="150871" y="609094"/>
                </a:lnTo>
                <a:lnTo>
                  <a:pt x="113918" y="581212"/>
                </a:lnTo>
                <a:lnTo>
                  <a:pt x="81244" y="548539"/>
                </a:lnTo>
                <a:lnTo>
                  <a:pt x="53363" y="511586"/>
                </a:lnTo>
                <a:lnTo>
                  <a:pt x="30785" y="470866"/>
                </a:lnTo>
                <a:lnTo>
                  <a:pt x="14023" y="426892"/>
                </a:lnTo>
                <a:lnTo>
                  <a:pt x="3591" y="380175"/>
                </a:lnTo>
                <a:lnTo>
                  <a:pt x="0" y="331228"/>
                </a:lnTo>
                <a:lnTo>
                  <a:pt x="3591" y="282282"/>
                </a:lnTo>
                <a:lnTo>
                  <a:pt x="14023" y="235565"/>
                </a:lnTo>
                <a:lnTo>
                  <a:pt x="30785" y="191591"/>
                </a:lnTo>
                <a:lnTo>
                  <a:pt x="53363" y="150871"/>
                </a:lnTo>
                <a:lnTo>
                  <a:pt x="81244" y="113918"/>
                </a:lnTo>
                <a:lnTo>
                  <a:pt x="113918" y="81244"/>
                </a:lnTo>
                <a:lnTo>
                  <a:pt x="150871" y="53363"/>
                </a:lnTo>
                <a:lnTo>
                  <a:pt x="191591" y="30785"/>
                </a:lnTo>
                <a:lnTo>
                  <a:pt x="235565" y="14023"/>
                </a:lnTo>
                <a:lnTo>
                  <a:pt x="282282" y="3591"/>
                </a:lnTo>
                <a:lnTo>
                  <a:pt x="331228" y="0"/>
                </a:lnTo>
                <a:lnTo>
                  <a:pt x="3364963" y="0"/>
                </a:lnTo>
                <a:lnTo>
                  <a:pt x="3413910" y="3591"/>
                </a:lnTo>
                <a:lnTo>
                  <a:pt x="3460626" y="14023"/>
                </a:lnTo>
                <a:lnTo>
                  <a:pt x="3504601" y="30785"/>
                </a:lnTo>
                <a:lnTo>
                  <a:pt x="3545321" y="53363"/>
                </a:lnTo>
                <a:lnTo>
                  <a:pt x="3582273" y="81244"/>
                </a:lnTo>
                <a:lnTo>
                  <a:pt x="3614947" y="113918"/>
                </a:lnTo>
                <a:lnTo>
                  <a:pt x="3642829" y="150871"/>
                </a:lnTo>
                <a:lnTo>
                  <a:pt x="3665407" y="191591"/>
                </a:lnTo>
                <a:lnTo>
                  <a:pt x="3682168" y="235565"/>
                </a:lnTo>
                <a:lnTo>
                  <a:pt x="3692601" y="282282"/>
                </a:lnTo>
                <a:lnTo>
                  <a:pt x="3695271" y="318668"/>
                </a:lnTo>
                <a:lnTo>
                  <a:pt x="3695271" y="343789"/>
                </a:lnTo>
                <a:lnTo>
                  <a:pt x="3682168" y="426892"/>
                </a:lnTo>
                <a:lnTo>
                  <a:pt x="3665407" y="470866"/>
                </a:lnTo>
                <a:lnTo>
                  <a:pt x="3642829" y="511586"/>
                </a:lnTo>
                <a:lnTo>
                  <a:pt x="3614947" y="548539"/>
                </a:lnTo>
                <a:lnTo>
                  <a:pt x="3582273" y="581212"/>
                </a:lnTo>
                <a:lnTo>
                  <a:pt x="3545321" y="609094"/>
                </a:lnTo>
                <a:lnTo>
                  <a:pt x="3504601" y="631672"/>
                </a:lnTo>
                <a:lnTo>
                  <a:pt x="3460626" y="648433"/>
                </a:lnTo>
                <a:lnTo>
                  <a:pt x="3413910" y="658866"/>
                </a:lnTo>
                <a:lnTo>
                  <a:pt x="3364963" y="662457"/>
                </a:lnTo>
                <a:close/>
              </a:path>
            </a:pathLst>
          </a:custGeom>
          <a:solidFill>
            <a:srgbClr val="FDCDA0"/>
          </a:solidFill>
        </p:spPr>
        <p:txBody>
          <a:bodyPr wrap="square" lIns="0" tIns="0" rIns="0" bIns="0" rtlCol="0"/>
          <a:lstStyle/>
          <a:p>
            <a:pPr>
              <a:lnSpc>
                <a:spcPct val="150000"/>
              </a:lnSpc>
            </a:pPr>
            <a:endParaRPr>
              <a:latin typeface="Arial" panose="020B0604020202020204" pitchFamily="34" charset="0"/>
              <a:cs typeface="Arial" panose="020B0604020202020204" pitchFamily="34" charset="0"/>
            </a:endParaRPr>
          </a:p>
        </p:txBody>
      </p:sp>
      <p:sp>
        <p:nvSpPr>
          <p:cNvPr id="28" name="object 28"/>
          <p:cNvSpPr txBox="1"/>
          <p:nvPr/>
        </p:nvSpPr>
        <p:spPr>
          <a:xfrm>
            <a:off x="1447800" y="3848834"/>
            <a:ext cx="7476625" cy="5062924"/>
          </a:xfrm>
          <a:prstGeom prst="rect">
            <a:avLst/>
          </a:prstGeom>
        </p:spPr>
        <p:txBody>
          <a:bodyPr vert="horz" wrap="square" lIns="0" tIns="12700" rIns="0" bIns="0" rtlCol="0">
            <a:spAutoFit/>
          </a:bodyPr>
          <a:lstStyle/>
          <a:p>
            <a:pPr marL="12700" algn="just">
              <a:lnSpc>
                <a:spcPct val="150000"/>
              </a:lnSpc>
              <a:spcBef>
                <a:spcPts val="100"/>
              </a:spcBef>
            </a:pPr>
            <a:r>
              <a:rPr lang="en-US" sz="2400" b="1" dirty="0" smtClean="0">
                <a:latin typeface="Arial" panose="020B0604020202020204" pitchFamily="34" charset="0"/>
                <a:cs typeface="Arial" panose="020B0604020202020204" pitchFamily="34" charset="0"/>
              </a:rPr>
              <a:t>1. Psychological Treatments (First-Line)</a:t>
            </a:r>
          </a:p>
          <a:p>
            <a:pPr marL="12700" algn="just">
              <a:lnSpc>
                <a:spcPct val="150000"/>
              </a:lnSpc>
              <a:spcBef>
                <a:spcPts val="100"/>
              </a:spcBef>
            </a:pPr>
            <a:r>
              <a:rPr lang="en-US" sz="2400" dirty="0" smtClean="0">
                <a:latin typeface="Arial" panose="020B0604020202020204" pitchFamily="34" charset="0"/>
                <a:cs typeface="Arial" panose="020B0604020202020204" pitchFamily="34" charset="0"/>
              </a:rPr>
              <a:t>In case of medication, NICE advises using psychological therapy prior to medication.</a:t>
            </a:r>
          </a:p>
          <a:p>
            <a:pPr marL="355600" indent="-342900" algn="just">
              <a:lnSpc>
                <a:spcPct val="150000"/>
              </a:lnSpc>
              <a:spcBef>
                <a:spcPts val="100"/>
              </a:spcBef>
              <a:buFont typeface="Wingdings" panose="05000000000000000000" pitchFamily="2" charset="2"/>
              <a:buChar char="q"/>
            </a:pPr>
            <a:r>
              <a:rPr lang="en-US" sz="2400" b="1" i="1" dirty="0" smtClean="0">
                <a:latin typeface="Arial" panose="020B0604020202020204" pitchFamily="34" charset="0"/>
                <a:cs typeface="Arial" panose="020B0604020202020204" pitchFamily="34" charset="0"/>
              </a:rPr>
              <a:t>Evidence-based therapies</a:t>
            </a:r>
            <a:r>
              <a:rPr lang="en-US" sz="2400" dirty="0" smtClean="0">
                <a:latin typeface="Arial" panose="020B0604020202020204" pitchFamily="34" charset="0"/>
                <a:cs typeface="Arial" panose="020B0604020202020204" pitchFamily="34" charset="0"/>
              </a:rPr>
              <a:t>:</a:t>
            </a:r>
          </a:p>
          <a:p>
            <a:pPr marL="355600" indent="-342900" algn="just">
              <a:lnSpc>
                <a:spcPct val="150000"/>
              </a:lnSpc>
              <a:spcBef>
                <a:spcPts val="100"/>
              </a:spcBef>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Cognitive </a:t>
            </a:r>
            <a:r>
              <a:rPr lang="en-US" sz="2400" b="1" dirty="0" err="1" smtClean="0">
                <a:latin typeface="Arial" panose="020B0604020202020204" pitchFamily="34" charset="0"/>
                <a:cs typeface="Arial" panose="020B0604020202020204" pitchFamily="34" charset="0"/>
              </a:rPr>
              <a:t>Behavioural</a:t>
            </a:r>
            <a:r>
              <a:rPr lang="en-US" sz="2400" b="1" dirty="0" smtClean="0">
                <a:latin typeface="Arial" panose="020B0604020202020204" pitchFamily="34" charset="0"/>
                <a:cs typeface="Arial" panose="020B0604020202020204" pitchFamily="34" charset="0"/>
              </a:rPr>
              <a:t> Therapy </a:t>
            </a:r>
            <a:r>
              <a:rPr lang="en-US" sz="2400" dirty="0" smtClean="0">
                <a:latin typeface="Arial" panose="020B0604020202020204" pitchFamily="34" charset="0"/>
                <a:cs typeface="Arial" panose="020B0604020202020204" pitchFamily="34" charset="0"/>
              </a:rPr>
              <a:t>(CBT) is the third approach (Taylor, 2013). </a:t>
            </a:r>
          </a:p>
          <a:p>
            <a:pPr marL="355600" lvl="1" indent="-342900" algn="just">
              <a:lnSpc>
                <a:spcPct val="150000"/>
              </a:lnSpc>
              <a:spcBef>
                <a:spcPts val="100"/>
              </a:spcBef>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Exposure therapy </a:t>
            </a:r>
          </a:p>
          <a:p>
            <a:pPr marL="355600" lvl="1" indent="-342900" algn="just">
              <a:lnSpc>
                <a:spcPct val="150000"/>
              </a:lnSpc>
              <a:spcBef>
                <a:spcPts val="100"/>
              </a:spcBef>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Applied relaxation </a:t>
            </a:r>
          </a:p>
          <a:p>
            <a:pPr marL="355600" lvl="1" indent="-342900" algn="just">
              <a:lnSpc>
                <a:spcPct val="150000"/>
              </a:lnSpc>
              <a:spcBef>
                <a:spcPts val="100"/>
              </a:spcBef>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Mindfulness-based interventions</a:t>
            </a:r>
            <a:endParaRPr sz="2400" b="1" dirty="0">
              <a:latin typeface="Arial" panose="020B0604020202020204" pitchFamily="34" charset="0"/>
              <a:cs typeface="Arial" panose="020B0604020202020204" pitchFamily="34" charset="0"/>
            </a:endParaRPr>
          </a:p>
        </p:txBody>
      </p:sp>
      <p:sp>
        <p:nvSpPr>
          <p:cNvPr id="29" name="object 29"/>
          <p:cNvSpPr txBox="1"/>
          <p:nvPr/>
        </p:nvSpPr>
        <p:spPr>
          <a:xfrm>
            <a:off x="10668000" y="4205328"/>
            <a:ext cx="5608855" cy="3916457"/>
          </a:xfrm>
          <a:prstGeom prst="rect">
            <a:avLst/>
          </a:prstGeom>
        </p:spPr>
        <p:txBody>
          <a:bodyPr vert="horz" wrap="square" lIns="0" tIns="12700" rIns="0" bIns="0" rtlCol="0">
            <a:spAutoFit/>
          </a:bodyPr>
          <a:lstStyle/>
          <a:p>
            <a:pPr marL="355600" indent="-342900" algn="just">
              <a:lnSpc>
                <a:spcPct val="150000"/>
              </a:lnSpc>
              <a:spcBef>
                <a:spcPts val="100"/>
              </a:spcBef>
              <a:buFont typeface="Wingdings" panose="05000000000000000000" pitchFamily="2" charset="2"/>
              <a:buChar char="Ø"/>
            </a:pPr>
            <a:r>
              <a:rPr lang="en-US" sz="2400" b="1" dirty="0" smtClean="0">
                <a:latin typeface="Arial" panose="020B0604020202020204" pitchFamily="34" charset="0"/>
                <a:cs typeface="Arial" panose="020B0604020202020204" pitchFamily="34" charset="0"/>
              </a:rPr>
              <a:t>Delivered through:</a:t>
            </a:r>
          </a:p>
          <a:p>
            <a:pPr marL="12700" algn="just">
              <a:lnSpc>
                <a:spcPct val="150000"/>
              </a:lnSpc>
              <a:spcBef>
                <a:spcPts val="100"/>
              </a:spcBef>
            </a:pPr>
            <a:r>
              <a:rPr lang="en-US" sz="2400" dirty="0" smtClean="0">
                <a:latin typeface="Arial" panose="020B0604020202020204" pitchFamily="34" charset="0"/>
                <a:cs typeface="Arial" panose="020B0604020202020204" pitchFamily="34" charset="0"/>
              </a:rPr>
              <a:t>	Some National Services can be accessed through the NHS Talking Therapies (formerly IAPT).</a:t>
            </a:r>
          </a:p>
          <a:p>
            <a:pPr marL="12700" algn="just">
              <a:lnSpc>
                <a:spcPct val="150000"/>
              </a:lnSpc>
              <a:spcBef>
                <a:spcPts val="100"/>
              </a:spcBef>
            </a:pPr>
            <a:r>
              <a:rPr lang="en-US" sz="2400" dirty="0" smtClean="0">
                <a:latin typeface="Arial" panose="020B0604020202020204" pitchFamily="34" charset="0"/>
                <a:cs typeface="Arial" panose="020B0604020202020204" pitchFamily="34" charset="0"/>
              </a:rPr>
              <a:t>Mental health services Community mental health services. </a:t>
            </a:r>
          </a:p>
          <a:p>
            <a:pPr marL="355600" indent="-342900" algn="just">
              <a:lnSpc>
                <a:spcPct val="150000"/>
              </a:lnSpc>
              <a:spcBef>
                <a:spcPts val="100"/>
              </a:spcBef>
              <a:buFont typeface="Wingdings" panose="05000000000000000000" pitchFamily="2" charset="2"/>
              <a:buChar char="ü"/>
            </a:pPr>
            <a:r>
              <a:rPr lang="en-US" sz="2400" b="1" dirty="0" smtClean="0">
                <a:latin typeface="Arial" panose="020B0604020202020204" pitchFamily="34" charset="0"/>
                <a:cs typeface="Arial" panose="020B0604020202020204" pitchFamily="34" charset="0"/>
              </a:rPr>
              <a:t>Digital therapy platforms</a:t>
            </a:r>
            <a:endParaRPr sz="2400" b="1"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3" grpId="0" animBg="1"/>
      <p:bldP spid="28" grpId="0"/>
      <p:bldP spid="2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1116419" y="1302729"/>
            <a:ext cx="9448800" cy="3877985"/>
          </a:xfrm>
        </p:spPr>
        <p:txBody>
          <a:bodyPr/>
          <a:lstStyle/>
          <a:p>
            <a:pPr>
              <a:lnSpc>
                <a:spcPct val="150000"/>
              </a:lnSpc>
            </a:pPr>
            <a:r>
              <a:rPr lang="en-US" sz="2400" dirty="0" smtClean="0">
                <a:solidFill>
                  <a:schemeClr val="tx1"/>
                </a:solidFill>
                <a:latin typeface="Arial" panose="020B0604020202020204" pitchFamily="34" charset="0"/>
                <a:cs typeface="Arial" panose="020B0604020202020204" pitchFamily="34" charset="0"/>
              </a:rPr>
              <a:t>2. Pharmacological Treatment</a:t>
            </a:r>
          </a:p>
          <a:p>
            <a:pPr>
              <a:lnSpc>
                <a:spcPct val="150000"/>
              </a:lnSpc>
            </a:pPr>
            <a:r>
              <a:rPr lang="en-US" sz="2400" b="0" dirty="0" smtClean="0">
                <a:solidFill>
                  <a:schemeClr val="tx1"/>
                </a:solidFill>
                <a:latin typeface="Arial" panose="020B0604020202020204" pitchFamily="34" charset="0"/>
                <a:cs typeface="Arial" panose="020B0604020202020204" pitchFamily="34" charset="0"/>
              </a:rPr>
              <a:t>Medication </a:t>
            </a:r>
            <a:r>
              <a:rPr lang="en-US" sz="2400" b="0" dirty="0">
                <a:solidFill>
                  <a:schemeClr val="tx1"/>
                </a:solidFill>
                <a:latin typeface="Arial" panose="020B0604020202020204" pitchFamily="34" charset="0"/>
                <a:cs typeface="Arial" panose="020B0604020202020204" pitchFamily="34" charset="0"/>
              </a:rPr>
              <a:t>is administered in cases </a:t>
            </a:r>
            <a:r>
              <a:rPr lang="en-US" sz="2400" b="0" dirty="0" smtClean="0">
                <a:solidFill>
                  <a:schemeClr val="tx1"/>
                </a:solidFill>
                <a:latin typeface="Arial" panose="020B0604020202020204" pitchFamily="34" charset="0"/>
                <a:cs typeface="Arial" panose="020B0604020202020204" pitchFamily="34" charset="0"/>
              </a:rPr>
              <a:t>where:</a:t>
            </a:r>
          </a:p>
          <a:p>
            <a:pPr marL="342900" indent="-342900">
              <a:lnSpc>
                <a:spcPct val="150000"/>
              </a:lnSpc>
              <a:buFont typeface="Wingdings" panose="05000000000000000000" pitchFamily="2" charset="2"/>
              <a:buChar char="ü"/>
            </a:pPr>
            <a:r>
              <a:rPr lang="en-US" sz="2400" b="0" dirty="0" smtClean="0">
                <a:solidFill>
                  <a:schemeClr val="tx1"/>
                </a:solidFill>
                <a:latin typeface="Arial" panose="020B0604020202020204" pitchFamily="34" charset="0"/>
                <a:cs typeface="Arial" panose="020B0604020202020204" pitchFamily="34" charset="0"/>
              </a:rPr>
              <a:t>There </a:t>
            </a:r>
            <a:r>
              <a:rPr lang="en-US" sz="2400" b="0" dirty="0">
                <a:solidFill>
                  <a:schemeClr val="tx1"/>
                </a:solidFill>
                <a:latin typeface="Arial" panose="020B0604020202020204" pitchFamily="34" charset="0"/>
                <a:cs typeface="Arial" panose="020B0604020202020204" pitchFamily="34" charset="0"/>
              </a:rPr>
              <a:t>is </a:t>
            </a:r>
            <a:r>
              <a:rPr lang="en-US" sz="2400" dirty="0">
                <a:solidFill>
                  <a:schemeClr val="tx1"/>
                </a:solidFill>
                <a:latin typeface="Arial" panose="020B0604020202020204" pitchFamily="34" charset="0"/>
                <a:cs typeface="Arial" panose="020B0604020202020204" pitchFamily="34" charset="0"/>
              </a:rPr>
              <a:t>lack of psychological therapy</a:t>
            </a:r>
            <a:r>
              <a:rPr lang="en-US" sz="2400" b="0" dirty="0" smtClean="0">
                <a:solidFill>
                  <a:schemeClr val="tx1"/>
                </a:solidFill>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ü"/>
            </a:pPr>
            <a:r>
              <a:rPr lang="en-US" sz="2400" b="0" dirty="0" smtClean="0">
                <a:solidFill>
                  <a:schemeClr val="tx1"/>
                </a:solidFill>
                <a:latin typeface="Arial" panose="020B0604020202020204" pitchFamily="34" charset="0"/>
                <a:cs typeface="Arial" panose="020B0604020202020204" pitchFamily="34" charset="0"/>
              </a:rPr>
              <a:t>Symptoms </a:t>
            </a:r>
            <a:r>
              <a:rPr lang="en-US" sz="2400" b="0" dirty="0">
                <a:solidFill>
                  <a:schemeClr val="tx1"/>
                </a:solidFill>
                <a:latin typeface="Arial" panose="020B0604020202020204" pitchFamily="34" charset="0"/>
                <a:cs typeface="Arial" panose="020B0604020202020204" pitchFamily="34" charset="0"/>
              </a:rPr>
              <a:t>are </a:t>
            </a:r>
            <a:r>
              <a:rPr lang="en-US" sz="2400" dirty="0" smtClean="0">
                <a:solidFill>
                  <a:schemeClr val="tx1"/>
                </a:solidFill>
                <a:latin typeface="Arial" panose="020B0604020202020204" pitchFamily="34" charset="0"/>
                <a:cs typeface="Arial" panose="020B0604020202020204" pitchFamily="34" charset="0"/>
              </a:rPr>
              <a:t>severe</a:t>
            </a:r>
          </a:p>
          <a:p>
            <a:pPr>
              <a:lnSpc>
                <a:spcPct val="150000"/>
              </a:lnSpc>
            </a:pPr>
            <a:r>
              <a:rPr lang="en-US" sz="2400" b="0" dirty="0" smtClean="0">
                <a:solidFill>
                  <a:schemeClr val="tx1"/>
                </a:solidFill>
                <a:latin typeface="Arial" panose="020B0604020202020204" pitchFamily="34" charset="0"/>
                <a:cs typeface="Arial" panose="020B0604020202020204" pitchFamily="34" charset="0"/>
              </a:rPr>
              <a:t>Patient </a:t>
            </a:r>
            <a:r>
              <a:rPr lang="en-US" sz="2400" b="0" dirty="0">
                <a:solidFill>
                  <a:schemeClr val="tx1"/>
                </a:solidFill>
                <a:latin typeface="Arial" panose="020B0604020202020204" pitchFamily="34" charset="0"/>
                <a:cs typeface="Arial" panose="020B0604020202020204" pitchFamily="34" charset="0"/>
              </a:rPr>
              <a:t>preference implies medication</a:t>
            </a:r>
            <a:r>
              <a:rPr lang="en-US" sz="2400" b="0" dirty="0" smtClean="0">
                <a:solidFill>
                  <a:schemeClr val="tx1"/>
                </a:solidFill>
                <a:latin typeface="Arial" panose="020B0604020202020204" pitchFamily="34" charset="0"/>
                <a:cs typeface="Arial" panose="020B0604020202020204" pitchFamily="34" charset="0"/>
              </a:rPr>
              <a:t>.</a:t>
            </a:r>
          </a:p>
          <a:p>
            <a:pPr>
              <a:lnSpc>
                <a:spcPct val="150000"/>
              </a:lnSpc>
            </a:pPr>
            <a:endParaRPr lang="en-US" sz="2400" b="0" dirty="0" smtClean="0">
              <a:solidFill>
                <a:schemeClr val="tx1"/>
              </a:solidFill>
              <a:latin typeface="Arial" panose="020B0604020202020204" pitchFamily="34" charset="0"/>
              <a:cs typeface="Arial" panose="020B0604020202020204" pitchFamily="34" charset="0"/>
            </a:endParaRPr>
          </a:p>
          <a:p>
            <a:pPr>
              <a:lnSpc>
                <a:spcPct val="150000"/>
              </a:lnSpc>
            </a:pPr>
            <a:endParaRPr lang="en-IN" sz="2400" b="0" dirty="0">
              <a:solidFill>
                <a:schemeClr val="tx1"/>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475907223"/>
              </p:ext>
            </p:extLst>
          </p:nvPr>
        </p:nvGraphicFramePr>
        <p:xfrm>
          <a:off x="606056" y="4229100"/>
          <a:ext cx="9982200" cy="2286000"/>
        </p:xfrm>
        <a:graphic>
          <a:graphicData uri="http://schemas.openxmlformats.org/drawingml/2006/table">
            <a:tbl>
              <a:tblPr firstRow="1" bandRow="1">
                <a:tableStyleId>{5C22544A-7EE6-4342-B048-85BDC9FD1C3A}</a:tableStyleId>
              </a:tblPr>
              <a:tblGrid>
                <a:gridCol w="2682716">
                  <a:extLst>
                    <a:ext uri="{9D8B030D-6E8A-4147-A177-3AD203B41FA5}">
                      <a16:colId xmlns:a16="http://schemas.microsoft.com/office/drawing/2014/main" val="1099392149"/>
                    </a:ext>
                  </a:extLst>
                </a:gridCol>
                <a:gridCol w="3794283">
                  <a:extLst>
                    <a:ext uri="{9D8B030D-6E8A-4147-A177-3AD203B41FA5}">
                      <a16:colId xmlns:a16="http://schemas.microsoft.com/office/drawing/2014/main" val="3667968335"/>
                    </a:ext>
                  </a:extLst>
                </a:gridCol>
                <a:gridCol w="3505201">
                  <a:extLst>
                    <a:ext uri="{9D8B030D-6E8A-4147-A177-3AD203B41FA5}">
                      <a16:colId xmlns:a16="http://schemas.microsoft.com/office/drawing/2014/main" val="395291753"/>
                    </a:ext>
                  </a:extLst>
                </a:gridCol>
              </a:tblGrid>
              <a:tr h="400423">
                <a:tc>
                  <a:txBody>
                    <a:bodyPr/>
                    <a:lstStyle/>
                    <a:p>
                      <a:pPr algn="ctr"/>
                      <a:r>
                        <a:rPr lang="en-IN" sz="2400" dirty="0" smtClean="0">
                          <a:latin typeface="Arial" panose="020B0604020202020204" pitchFamily="34" charset="0"/>
                          <a:cs typeface="Arial" panose="020B0604020202020204" pitchFamily="34" charset="0"/>
                        </a:rPr>
                        <a:t>Drug  class</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Examples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Purpose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32811347"/>
                  </a:ext>
                </a:extLst>
              </a:tr>
              <a:tr h="400423">
                <a:tc>
                  <a:txBody>
                    <a:bodyPr/>
                    <a:lstStyle/>
                    <a:p>
                      <a:pPr algn="ctr"/>
                      <a:r>
                        <a:rPr lang="en-IN" sz="2400" dirty="0" smtClean="0">
                          <a:latin typeface="Arial" panose="020B0604020202020204" pitchFamily="34" charset="0"/>
                          <a:cs typeface="Arial" panose="020B0604020202020204" pitchFamily="34" charset="0"/>
                        </a:rPr>
                        <a:t>SSRIs</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Sertraline, </a:t>
                      </a:r>
                      <a:r>
                        <a:rPr lang="en-IN" sz="2400" dirty="0" err="1" smtClean="0">
                          <a:latin typeface="Arial" panose="020B0604020202020204" pitchFamily="34" charset="0"/>
                          <a:cs typeface="Arial" panose="020B0604020202020204" pitchFamily="34" charset="0"/>
                        </a:rPr>
                        <a:t>Escitalopram</a:t>
                      </a:r>
                      <a:r>
                        <a:rPr lang="en-IN" sz="240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First-line medication</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02066388"/>
                  </a:ext>
                </a:extLst>
              </a:tr>
              <a:tr h="400423">
                <a:tc>
                  <a:txBody>
                    <a:bodyPr/>
                    <a:lstStyle/>
                    <a:p>
                      <a:pPr algn="ctr"/>
                      <a:r>
                        <a:rPr lang="en-IN" sz="2400" dirty="0" smtClean="0">
                          <a:latin typeface="Arial" panose="020B0604020202020204" pitchFamily="34" charset="0"/>
                          <a:cs typeface="Arial" panose="020B0604020202020204" pitchFamily="34" charset="0"/>
                        </a:rPr>
                        <a:t>SNRIs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 Venlafaxine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Alternative first-line</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2513052"/>
                  </a:ext>
                </a:extLst>
              </a:tr>
              <a:tr h="400423">
                <a:tc>
                  <a:txBody>
                    <a:bodyPr/>
                    <a:lstStyle/>
                    <a:p>
                      <a:pPr algn="ctr"/>
                      <a:r>
                        <a:rPr lang="en-IN" sz="2400" dirty="0" smtClean="0">
                          <a:latin typeface="Arial" panose="020B0604020202020204" pitchFamily="34" charset="0"/>
                          <a:cs typeface="Arial" panose="020B0604020202020204" pitchFamily="34" charset="0"/>
                        </a:rPr>
                        <a:t>Benzodiazepines</a:t>
                      </a:r>
                      <a:r>
                        <a:rPr lang="en-IN" sz="2400" baseline="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Short acting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Crisis management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87930561"/>
                  </a:ext>
                </a:extLst>
              </a:tr>
              <a:tr h="400423">
                <a:tc>
                  <a:txBody>
                    <a:bodyPr/>
                    <a:lstStyle/>
                    <a:p>
                      <a:pPr algn="ctr"/>
                      <a:r>
                        <a:rPr lang="en-IN" sz="2400" dirty="0" err="1" smtClean="0">
                          <a:latin typeface="Arial" panose="020B0604020202020204" pitchFamily="34" charset="0"/>
                          <a:cs typeface="Arial" panose="020B0604020202020204" pitchFamily="34" charset="0"/>
                        </a:rPr>
                        <a:t>Pregabalin</a:t>
                      </a:r>
                      <a:r>
                        <a:rPr lang="en-IN" sz="240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Second line option </a:t>
                      </a:r>
                      <a:endParaRPr lang="en-IN" sz="2400" dirty="0">
                        <a:latin typeface="Arial" panose="020B0604020202020204" pitchFamily="34" charset="0"/>
                        <a:cs typeface="Arial" panose="020B0604020202020204" pitchFamily="34" charset="0"/>
                      </a:endParaRPr>
                    </a:p>
                  </a:txBody>
                  <a:tcPr/>
                </a:tc>
                <a:tc>
                  <a:txBody>
                    <a:bodyPr/>
                    <a:lstStyle/>
                    <a:p>
                      <a:pPr algn="ctr"/>
                      <a:r>
                        <a:rPr lang="en-IN" sz="2400" dirty="0" smtClean="0">
                          <a:latin typeface="Arial" panose="020B0604020202020204" pitchFamily="34" charset="0"/>
                          <a:cs typeface="Arial" panose="020B0604020202020204" pitchFamily="34" charset="0"/>
                        </a:rPr>
                        <a:t>GAD Treatment</a:t>
                      </a:r>
                      <a:r>
                        <a:rPr lang="en-IN" sz="2400" baseline="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96704004"/>
                  </a:ext>
                </a:extLst>
              </a:tr>
            </a:tbl>
          </a:graphicData>
        </a:graphic>
      </p:graphicFrame>
      <p:pic>
        <p:nvPicPr>
          <p:cNvPr id="4" name="Picture 3"/>
          <p:cNvPicPr>
            <a:picLocks noChangeAspect="1"/>
          </p:cNvPicPr>
          <p:nvPr/>
        </p:nvPicPr>
        <p:blipFill>
          <a:blip r:embed="rId3"/>
          <a:stretch>
            <a:fillRect/>
          </a:stretch>
        </p:blipFill>
        <p:spPr>
          <a:xfrm>
            <a:off x="10588256" y="1866900"/>
            <a:ext cx="7696200" cy="6629400"/>
          </a:xfrm>
          <a:prstGeom prst="ellipse">
            <a:avLst/>
          </a:prstGeom>
          <a:ln>
            <a:noFill/>
          </a:ln>
          <a:effectLst>
            <a:softEdge rad="112500"/>
          </a:effectLst>
        </p:spPr>
      </p:pic>
      <p:sp>
        <p:nvSpPr>
          <p:cNvPr id="5" name="TextBox 4"/>
          <p:cNvSpPr txBox="1"/>
          <p:nvPr/>
        </p:nvSpPr>
        <p:spPr>
          <a:xfrm>
            <a:off x="457200" y="7048500"/>
            <a:ext cx="9753599" cy="1754326"/>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smtClean="0">
                <a:latin typeface="Arial" panose="020B0604020202020204" pitchFamily="34" charset="0"/>
                <a:cs typeface="Arial" panose="020B0604020202020204" pitchFamily="34" charset="0"/>
              </a:rPr>
              <a:t>The decision of the medication should be made in a collaborative manner, and the discussion of any risk-benefit should occur. ([NICE][3</a:t>
            </a:r>
            <a:r>
              <a:rPr lang="en-US" dirty="0" smtClean="0"/>
              <a:t>])</a:t>
            </a:r>
            <a:endParaRPr lang="en-IN" dirty="0"/>
          </a:p>
        </p:txBody>
      </p:sp>
    </p:spTree>
    <p:extLst>
      <p:ext uri="{BB962C8B-B14F-4D97-AF65-F5344CB8AC3E}">
        <p14:creationId xmlns:p14="http://schemas.microsoft.com/office/powerpoint/2010/main" val="25242853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6800" y="1104900"/>
            <a:ext cx="7543800" cy="738664"/>
          </a:xfrm>
          <a:prstGeom prst="rect">
            <a:avLst/>
          </a:prstGeom>
          <a:noFill/>
        </p:spPr>
        <p:txBody>
          <a:bodyPr wrap="square" rtlCol="0">
            <a:spAutoFit/>
          </a:bodyPr>
          <a:lstStyle/>
          <a:p>
            <a:pPr>
              <a:lnSpc>
                <a:spcPct val="150000"/>
              </a:lnSpc>
            </a:pPr>
            <a:r>
              <a:rPr lang="en-IN" sz="2800" b="1" dirty="0" smtClean="0">
                <a:latin typeface="Arial" panose="020B0604020202020204" pitchFamily="34" charset="0"/>
                <a:cs typeface="Arial" panose="020B0604020202020204" pitchFamily="34" charset="0"/>
              </a:rPr>
              <a:t>3. Social and Lifestyle interventions</a:t>
            </a:r>
            <a:endParaRPr lang="en-IN" sz="2800"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3610064139"/>
              </p:ext>
            </p:extLst>
          </p:nvPr>
        </p:nvGraphicFramePr>
        <p:xfrm>
          <a:off x="1676400" y="2247900"/>
          <a:ext cx="9601200" cy="6477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11963400" y="3238500"/>
            <a:ext cx="4335295" cy="43434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67225028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8099"/>
            <a:ext cx="18288001" cy="10287001"/>
          </a:xfrm>
          <a:prstGeom prst="rect">
            <a:avLst/>
          </a:prstGeom>
        </p:spPr>
      </p:pic>
      <p:sp>
        <p:nvSpPr>
          <p:cNvPr id="9" name="TextBox 8"/>
          <p:cNvSpPr txBox="1"/>
          <p:nvPr/>
        </p:nvSpPr>
        <p:spPr>
          <a:xfrm>
            <a:off x="6705600" y="571500"/>
            <a:ext cx="10363200" cy="9233297"/>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v"/>
            </a:pPr>
            <a:r>
              <a:rPr lang="en-US" sz="3200" b="1" dirty="0" smtClean="0">
                <a:latin typeface="Arial" panose="020B0604020202020204" pitchFamily="34" charset="0"/>
                <a:cs typeface="Arial" panose="020B0604020202020204" pitchFamily="34" charset="0"/>
              </a:rPr>
              <a:t>Comorbidities</a:t>
            </a:r>
          </a:p>
          <a:p>
            <a:pPr marL="457200" indent="-4572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Anxiety disorders often occur alongside other mental and physical health issues. </a:t>
            </a:r>
          </a:p>
          <a:p>
            <a:pPr marL="457200" indent="-4572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Common comorbidities include </a:t>
            </a:r>
          </a:p>
          <a:p>
            <a:pPr lvl="3" algn="just">
              <a:lnSpc>
                <a:spcPct val="150000"/>
              </a:lnSpc>
            </a:pPr>
            <a:r>
              <a:rPr lang="en-US" sz="2800" dirty="0">
                <a:latin typeface="Arial" panose="020B0604020202020204" pitchFamily="34" charset="0"/>
                <a:cs typeface="Arial" panose="020B0604020202020204" pitchFamily="34" charset="0"/>
              </a:rPr>
              <a:t>	</a:t>
            </a:r>
            <a:r>
              <a:rPr lang="en-US" sz="2800" dirty="0" smtClean="0">
                <a:latin typeface="Arial" panose="020B0604020202020204" pitchFamily="34" charset="0"/>
                <a:cs typeface="Arial" panose="020B0604020202020204" pitchFamily="34" charset="0"/>
              </a:rPr>
              <a:t>	- </a:t>
            </a:r>
            <a:r>
              <a:rPr lang="en-US" sz="2800" b="1" dirty="0" smtClean="0">
                <a:solidFill>
                  <a:schemeClr val="tx2"/>
                </a:solidFill>
                <a:latin typeface="Arial" panose="020B0604020202020204" pitchFamily="34" charset="0"/>
                <a:cs typeface="Arial" panose="020B0604020202020204" pitchFamily="34" charset="0"/>
              </a:rPr>
              <a:t>Depression, </a:t>
            </a:r>
          </a:p>
          <a:p>
            <a:pPr lvl="3" algn="just">
              <a:lnSpc>
                <a:spcPct val="150000"/>
              </a:lnSpc>
            </a:pPr>
            <a:r>
              <a:rPr lang="en-US" sz="2800" b="1" dirty="0" smtClean="0">
                <a:solidFill>
                  <a:schemeClr val="tx2"/>
                </a:solidFill>
                <a:latin typeface="Arial" panose="020B0604020202020204" pitchFamily="34" charset="0"/>
                <a:cs typeface="Arial" panose="020B0604020202020204" pitchFamily="34" charset="0"/>
              </a:rPr>
              <a:t>		- Substance Abuse, </a:t>
            </a:r>
          </a:p>
          <a:p>
            <a:pPr lvl="3" algn="just">
              <a:lnSpc>
                <a:spcPct val="150000"/>
              </a:lnSpc>
            </a:pPr>
            <a:r>
              <a:rPr lang="en-US" sz="2800" b="1" dirty="0" smtClean="0">
                <a:solidFill>
                  <a:schemeClr val="tx2"/>
                </a:solidFill>
                <a:latin typeface="Arial" panose="020B0604020202020204" pitchFamily="34" charset="0"/>
                <a:cs typeface="Arial" panose="020B0604020202020204" pitchFamily="34" charset="0"/>
              </a:rPr>
              <a:t>		- Cardiovascular Disease, </a:t>
            </a:r>
          </a:p>
          <a:p>
            <a:pPr lvl="3" algn="just">
              <a:lnSpc>
                <a:spcPct val="150000"/>
              </a:lnSpc>
            </a:pPr>
            <a:r>
              <a:rPr lang="en-US" sz="2800" b="1" dirty="0" smtClean="0">
                <a:solidFill>
                  <a:schemeClr val="tx2"/>
                </a:solidFill>
                <a:latin typeface="Arial" panose="020B0604020202020204" pitchFamily="34" charset="0"/>
                <a:cs typeface="Arial" panose="020B0604020202020204" pitchFamily="34" charset="0"/>
              </a:rPr>
              <a:t>		- Irritable Bowel Syndrome (Stein Et Al., 2017).</a:t>
            </a:r>
          </a:p>
          <a:p>
            <a:pPr marL="457200" indent="-4572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Having comorbidities can complicate diagnosis and treatment. This often leads to worse outcomes and increased use of healthcare resources (Roy-Byrne et al., 2008).</a:t>
            </a:r>
          </a:p>
          <a:p>
            <a:pPr marL="457200" indent="-457200" algn="just">
              <a:lnSpc>
                <a:spcPct val="150000"/>
              </a:lnSpc>
              <a:buFont typeface="Wingdings" panose="05000000000000000000" pitchFamily="2" charset="2"/>
              <a:buChar char="ü"/>
            </a:pPr>
            <a:r>
              <a:rPr lang="en-US" sz="2800" dirty="0" smtClean="0">
                <a:latin typeface="Arial" panose="020B0604020202020204" pitchFamily="34" charset="0"/>
                <a:cs typeface="Arial" panose="020B0604020202020204" pitchFamily="34" charset="0"/>
              </a:rPr>
              <a:t>Understanding comorbidities is essential for providing effective care and treatment planning, especially in primary care.</a:t>
            </a:r>
            <a:endParaRPr lang="en-IN"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fade">
                                      <p:cBhvr>
                                        <p:cTn id="15" dur="500"/>
                                        <p:tgtEl>
                                          <p:spTgt spid="9">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3" end="3"/>
                                            </p:txEl>
                                          </p:spTgt>
                                        </p:tgtEl>
                                        <p:attrNameLst>
                                          <p:attrName>style.visibility</p:attrName>
                                        </p:attrNameLst>
                                      </p:cBhvr>
                                      <p:to>
                                        <p:strVal val="visible"/>
                                      </p:to>
                                    </p:set>
                                    <p:animEffect transition="in" filter="fade">
                                      <p:cBhvr>
                                        <p:cTn id="18" dur="500"/>
                                        <p:tgtEl>
                                          <p:spTgt spid="9">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9">
                                            <p:txEl>
                                              <p:pRg st="4" end="4"/>
                                            </p:txEl>
                                          </p:spTgt>
                                        </p:tgtEl>
                                        <p:attrNameLst>
                                          <p:attrName>style.visibility</p:attrName>
                                        </p:attrNameLst>
                                      </p:cBhvr>
                                      <p:to>
                                        <p:strVal val="visible"/>
                                      </p:to>
                                    </p:set>
                                    <p:animEffect transition="in" filter="fade">
                                      <p:cBhvr>
                                        <p:cTn id="21" dur="500"/>
                                        <p:tgtEl>
                                          <p:spTgt spid="9">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xEl>
                                              <p:pRg st="5" end="5"/>
                                            </p:txEl>
                                          </p:spTgt>
                                        </p:tgtEl>
                                        <p:attrNameLst>
                                          <p:attrName>style.visibility</p:attrName>
                                        </p:attrNameLst>
                                      </p:cBhvr>
                                      <p:to>
                                        <p:strVal val="visible"/>
                                      </p:to>
                                    </p:set>
                                    <p:animEffect transition="in" filter="fade">
                                      <p:cBhvr>
                                        <p:cTn id="24" dur="500"/>
                                        <p:tgtEl>
                                          <p:spTgt spid="9">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Effect transition="in" filter="fade">
                                      <p:cBhvr>
                                        <p:cTn id="27" dur="500"/>
                                        <p:tgtEl>
                                          <p:spTgt spid="9">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9">
                                            <p:txEl>
                                              <p:pRg st="7" end="7"/>
                                            </p:txEl>
                                          </p:spTgt>
                                        </p:tgtEl>
                                        <p:attrNameLst>
                                          <p:attrName>style.visibility</p:attrName>
                                        </p:attrNameLst>
                                      </p:cBhvr>
                                      <p:to>
                                        <p:strVal val="visible"/>
                                      </p:to>
                                    </p:set>
                                    <p:animEffect transition="in" filter="fade">
                                      <p:cBhvr>
                                        <p:cTn id="30" dur="500"/>
                                        <p:tgtEl>
                                          <p:spTgt spid="9">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9">
                                            <p:txEl>
                                              <p:pRg st="8" end="8"/>
                                            </p:txEl>
                                          </p:spTgt>
                                        </p:tgtEl>
                                        <p:attrNameLst>
                                          <p:attrName>style.visibility</p:attrName>
                                        </p:attrNameLst>
                                      </p:cBhvr>
                                      <p:to>
                                        <p:strVal val="visible"/>
                                      </p:to>
                                    </p:set>
                                    <p:animEffect transition="in" filter="fade">
                                      <p:cBhvr>
                                        <p:cTn id="33"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3000" y="1181100"/>
            <a:ext cx="8763000" cy="738663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v"/>
            </a:pPr>
            <a:r>
              <a:rPr lang="en-US" sz="2800" b="1" dirty="0" smtClean="0">
                <a:latin typeface="Arial" panose="020B0604020202020204" pitchFamily="34" charset="0"/>
                <a:cs typeface="Arial" panose="020B0604020202020204" pitchFamily="34" charset="0"/>
              </a:rPr>
              <a:t>Prevention</a:t>
            </a:r>
          </a:p>
          <a:p>
            <a:pPr algn="just">
              <a:lnSpc>
                <a:spcPct val="150000"/>
              </a:lnSpc>
            </a:pPr>
            <a:r>
              <a:rPr lang="en-US" sz="2400" dirty="0" smtClean="0">
                <a:latin typeface="Arial" panose="020B0604020202020204" pitchFamily="34" charset="0"/>
                <a:cs typeface="Arial" panose="020B0604020202020204" pitchFamily="34" charset="0"/>
              </a:rPr>
              <a:t>	Prevention efforts focus on identifying issues early, educating about mental health, and reducing risk factors.</a:t>
            </a:r>
          </a:p>
          <a:p>
            <a:pPr marL="342900" indent="-342900" algn="just">
              <a:lnSpc>
                <a:spcPct val="150000"/>
              </a:lnSpc>
              <a:buFont typeface="Wingdings" panose="05000000000000000000" pitchFamily="2" charset="2"/>
              <a:buChar char="ü"/>
            </a:pPr>
            <a:r>
              <a:rPr lang="en-US" sz="2400" b="1" dirty="0" smtClean="0">
                <a:solidFill>
                  <a:schemeClr val="tx2"/>
                </a:solidFill>
                <a:latin typeface="Arial" panose="020B0604020202020204" pitchFamily="34" charset="0"/>
                <a:cs typeface="Arial" panose="020B0604020202020204" pitchFamily="34" charset="0"/>
              </a:rPr>
              <a:t>Primary prevention </a:t>
            </a:r>
            <a:r>
              <a:rPr lang="en-US" sz="2400" dirty="0" smtClean="0">
                <a:latin typeface="Arial" panose="020B0604020202020204" pitchFamily="34" charset="0"/>
                <a:cs typeface="Arial" panose="020B0604020202020204" pitchFamily="34" charset="0"/>
              </a:rPr>
              <a:t>includes </a:t>
            </a:r>
            <a:r>
              <a:rPr lang="en-US" sz="2400" b="1" dirty="0" smtClean="0">
                <a:latin typeface="Arial" panose="020B0604020202020204" pitchFamily="34" charset="0"/>
                <a:cs typeface="Arial" panose="020B0604020202020204" pitchFamily="34" charset="0"/>
              </a:rPr>
              <a:t>building resilience, managing stress</a:t>
            </a:r>
            <a:r>
              <a:rPr lang="en-US" sz="2400" dirty="0" smtClean="0">
                <a:latin typeface="Arial" panose="020B0604020202020204" pitchFamily="34" charset="0"/>
                <a:cs typeface="Arial" panose="020B0604020202020204" pitchFamily="34" charset="0"/>
              </a:rPr>
              <a:t>, and </a:t>
            </a:r>
            <a:r>
              <a:rPr lang="en-US" sz="2400" b="1" dirty="0" smtClean="0">
                <a:latin typeface="Arial" panose="020B0604020202020204" pitchFamily="34" charset="0"/>
                <a:cs typeface="Arial" panose="020B0604020202020204" pitchFamily="34" charset="0"/>
              </a:rPr>
              <a:t>increasing awareness </a:t>
            </a:r>
            <a:r>
              <a:rPr lang="en-US" sz="2400" dirty="0" smtClean="0">
                <a:latin typeface="Arial" panose="020B0604020202020204" pitchFamily="34" charset="0"/>
                <a:cs typeface="Arial" panose="020B0604020202020204" pitchFamily="34" charset="0"/>
              </a:rPr>
              <a:t>about mental health in </a:t>
            </a:r>
            <a:r>
              <a:rPr lang="en-US" sz="2400" b="1" dirty="0" smtClean="0">
                <a:latin typeface="Arial" panose="020B0604020202020204" pitchFamily="34" charset="0"/>
                <a:cs typeface="Arial" panose="020B0604020202020204" pitchFamily="34" charset="0"/>
              </a:rPr>
              <a:t>schools</a:t>
            </a:r>
            <a:r>
              <a:rPr lang="en-US" sz="2400" dirty="0" smtClean="0">
                <a:latin typeface="Arial" panose="020B0604020202020204" pitchFamily="34" charset="0"/>
                <a:cs typeface="Arial" panose="020B0604020202020204" pitchFamily="34" charset="0"/>
              </a:rPr>
              <a:t> and </a:t>
            </a:r>
            <a:r>
              <a:rPr lang="en-US" sz="2400" b="1" dirty="0" smtClean="0">
                <a:latin typeface="Arial" panose="020B0604020202020204" pitchFamily="34" charset="0"/>
                <a:cs typeface="Arial" panose="020B0604020202020204" pitchFamily="34" charset="0"/>
              </a:rPr>
              <a:t>workplaces</a:t>
            </a:r>
            <a:r>
              <a:rPr lang="en-US" sz="2400" dirty="0" smtClean="0">
                <a:latin typeface="Arial" panose="020B0604020202020204" pitchFamily="34" charset="0"/>
                <a:cs typeface="Arial" panose="020B0604020202020204" pitchFamily="34" charset="0"/>
              </a:rPr>
              <a:t> (WHO, 2022).</a:t>
            </a:r>
          </a:p>
          <a:p>
            <a:pPr marL="342900" indent="-342900" algn="just">
              <a:lnSpc>
                <a:spcPct val="150000"/>
              </a:lnSpc>
              <a:buFont typeface="Wingdings" panose="05000000000000000000" pitchFamily="2" charset="2"/>
              <a:buChar char="ü"/>
            </a:pPr>
            <a:r>
              <a:rPr lang="en-US" sz="2400" b="1" dirty="0" smtClean="0">
                <a:solidFill>
                  <a:schemeClr val="tx2"/>
                </a:solidFill>
                <a:latin typeface="Arial" panose="020B0604020202020204" pitchFamily="34" charset="0"/>
                <a:cs typeface="Arial" panose="020B0604020202020204" pitchFamily="34" charset="0"/>
              </a:rPr>
              <a:t>Secondary prevention </a:t>
            </a:r>
            <a:r>
              <a:rPr lang="en-US" sz="2400" dirty="0" smtClean="0">
                <a:latin typeface="Arial" panose="020B0604020202020204" pitchFamily="34" charset="0"/>
                <a:cs typeface="Arial" panose="020B0604020202020204" pitchFamily="34" charset="0"/>
              </a:rPr>
              <a:t>involves </a:t>
            </a:r>
            <a:r>
              <a:rPr lang="en-US" sz="2400" b="1" dirty="0" smtClean="0">
                <a:latin typeface="Arial" panose="020B0604020202020204" pitchFamily="34" charset="0"/>
                <a:cs typeface="Arial" panose="020B0604020202020204" pitchFamily="34" charset="0"/>
              </a:rPr>
              <a:t>early detection </a:t>
            </a:r>
            <a:r>
              <a:rPr lang="en-US" sz="2400" dirty="0" smtClean="0">
                <a:latin typeface="Arial" panose="020B0604020202020204" pitchFamily="34" charset="0"/>
                <a:cs typeface="Arial" panose="020B0604020202020204" pitchFamily="34" charset="0"/>
              </a:rPr>
              <a:t>through </a:t>
            </a:r>
            <a:r>
              <a:rPr lang="en-US" sz="2400" b="1" dirty="0" smtClean="0">
                <a:latin typeface="Arial" panose="020B0604020202020204" pitchFamily="34" charset="0"/>
                <a:cs typeface="Arial" panose="020B0604020202020204" pitchFamily="34" charset="0"/>
              </a:rPr>
              <a:t>screening and prompt intervention</a:t>
            </a:r>
            <a:r>
              <a:rPr lang="en-US" sz="2400" dirty="0" smtClean="0">
                <a:latin typeface="Arial" panose="020B0604020202020204" pitchFamily="34" charset="0"/>
                <a:cs typeface="Arial" panose="020B0604020202020204" pitchFamily="34" charset="0"/>
              </a:rPr>
              <a:t>, particularly for at-risk groups like young people and those with a history of trauma (NICE, 2020).</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Public health programs in the UK, such as Improving Access to Psychological Therapies (IAPT), play an important role in prevention and early action (NHS England, 2019).</a:t>
            </a:r>
            <a:endParaRPr lang="en-IN" sz="2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906000" y="1407319"/>
            <a:ext cx="10932268" cy="6934200"/>
          </a:xfrm>
          <a:prstGeom prst="rect">
            <a:avLst/>
          </a:prstGeom>
        </p:spPr>
      </p:pic>
    </p:spTree>
    <p:extLst>
      <p:ext uri="{BB962C8B-B14F-4D97-AF65-F5344CB8AC3E}">
        <p14:creationId xmlns:p14="http://schemas.microsoft.com/office/powerpoint/2010/main" val="527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5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500"/>
                                        <p:tgtEl>
                                          <p:spTgt spid="4">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TextBox 3"/>
          <p:cNvSpPr txBox="1"/>
          <p:nvPr/>
        </p:nvSpPr>
        <p:spPr>
          <a:xfrm>
            <a:off x="609600" y="610969"/>
            <a:ext cx="15963900" cy="923330"/>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US" sz="3600" b="1" dirty="0" smtClean="0">
                <a:latin typeface="Arial" panose="020B0604020202020204" pitchFamily="34" charset="0"/>
                <a:cs typeface="Arial" panose="020B0604020202020204" pitchFamily="34" charset="0"/>
              </a:rPr>
              <a:t>Skills, Values and </a:t>
            </a:r>
            <a:r>
              <a:rPr lang="en-US" sz="3600" b="1" dirty="0" err="1" smtClean="0">
                <a:latin typeface="Arial" panose="020B0604020202020204" pitchFamily="34" charset="0"/>
                <a:cs typeface="Arial" panose="020B0604020202020204" pitchFamily="34" charset="0"/>
              </a:rPr>
              <a:t>Behaviours</a:t>
            </a:r>
            <a:r>
              <a:rPr lang="en-US" sz="3600" b="1" dirty="0" smtClean="0">
                <a:latin typeface="Arial" panose="020B0604020202020204" pitchFamily="34" charset="0"/>
                <a:cs typeface="Arial" panose="020B0604020202020204" pitchFamily="34" charset="0"/>
              </a:rPr>
              <a:t> Needed to Provide Co-Productive Care</a:t>
            </a:r>
            <a:endParaRPr lang="en-IN" sz="3600" b="1" dirty="0">
              <a:latin typeface="Arial" panose="020B0604020202020204" pitchFamily="34" charset="0"/>
              <a:cs typeface="Arial" panose="020B0604020202020204" pitchFamily="34" charset="0"/>
            </a:endParaRPr>
          </a:p>
        </p:txBody>
      </p:sp>
      <p:sp>
        <p:nvSpPr>
          <p:cNvPr id="7" name="Rectangle 6"/>
          <p:cNvSpPr/>
          <p:nvPr/>
        </p:nvSpPr>
        <p:spPr>
          <a:xfrm>
            <a:off x="1828800" y="2933700"/>
            <a:ext cx="6248400" cy="6858000"/>
          </a:xfrm>
          <a:prstGeom prst="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2800" b="1" dirty="0" smtClean="0">
                <a:solidFill>
                  <a:schemeClr val="tx1"/>
                </a:solidFill>
                <a:latin typeface="Arial" panose="020B0604020202020204" pitchFamily="34" charset="0"/>
                <a:cs typeface="Arial" panose="020B0604020202020204" pitchFamily="34" charset="0"/>
              </a:rPr>
              <a:t>1. Communication Skills</a:t>
            </a:r>
          </a:p>
          <a:p>
            <a:pPr marL="342900" indent="-3429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Active listening</a:t>
            </a:r>
          </a:p>
          <a:p>
            <a:pPr marL="342900" indent="-3429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Confirmation of emotional experiences.</a:t>
            </a:r>
          </a:p>
          <a:p>
            <a:pPr marL="342900" indent="-3429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The therapeutic alliance is developed through building compassion.</a:t>
            </a:r>
          </a:p>
          <a:p>
            <a:pPr marL="342900" indent="-3429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Non-</a:t>
            </a:r>
            <a:r>
              <a:rPr lang="en-US" sz="2800" dirty="0" err="1" smtClean="0">
                <a:solidFill>
                  <a:schemeClr val="tx1"/>
                </a:solidFill>
                <a:latin typeface="Arial" panose="020B0604020202020204" pitchFamily="34" charset="0"/>
                <a:cs typeface="Arial" panose="020B0604020202020204" pitchFamily="34" charset="0"/>
              </a:rPr>
              <a:t>judgemental</a:t>
            </a:r>
            <a:r>
              <a:rPr lang="en-US" sz="2800" dirty="0" smtClean="0">
                <a:solidFill>
                  <a:schemeClr val="tx1"/>
                </a:solidFill>
                <a:latin typeface="Arial" panose="020B0604020202020204" pitchFamily="34" charset="0"/>
                <a:cs typeface="Arial" panose="020B0604020202020204" pitchFamily="34" charset="0"/>
              </a:rPr>
              <a:t> dialogue</a:t>
            </a:r>
          </a:p>
          <a:p>
            <a:pPr algn="r">
              <a:lnSpc>
                <a:spcPct val="150000"/>
              </a:lnSpc>
            </a:pPr>
            <a:r>
              <a:rPr lang="en-US" sz="2800" dirty="0" smtClean="0">
                <a:solidFill>
                  <a:schemeClr val="tx1"/>
                </a:solidFill>
                <a:latin typeface="Arial" panose="020B0604020202020204" pitchFamily="34" charset="0"/>
                <a:cs typeface="Arial" panose="020B0604020202020204" pitchFamily="34" charset="0"/>
              </a:rPr>
              <a:t>(Rogers, 1957)</a:t>
            </a:r>
          </a:p>
          <a:p>
            <a:pPr algn="just">
              <a:lnSpc>
                <a:spcPct val="150000"/>
              </a:lnSpc>
            </a:pPr>
            <a:endParaRPr lang="en-US" sz="2800" dirty="0" smtClean="0">
              <a:latin typeface="Arial" panose="020B0604020202020204" pitchFamily="34" charset="0"/>
              <a:cs typeface="Arial" panose="020B0604020202020204" pitchFamily="34" charset="0"/>
            </a:endParaRPr>
          </a:p>
        </p:txBody>
      </p:sp>
      <p:sp>
        <p:nvSpPr>
          <p:cNvPr id="8" name="Rectangle 7"/>
          <p:cNvSpPr/>
          <p:nvPr/>
        </p:nvSpPr>
        <p:spPr>
          <a:xfrm>
            <a:off x="8991600" y="2933700"/>
            <a:ext cx="7010400" cy="7086600"/>
          </a:xfrm>
          <a:prstGeom prst="rect">
            <a:avLst/>
          </a:prstGeom>
          <a:solidFill>
            <a:schemeClr val="accent6">
              <a:lumMod val="60000"/>
              <a:lumOff val="4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2800" b="1" dirty="0" smtClean="0">
                <a:solidFill>
                  <a:schemeClr val="tx1"/>
                </a:solidFill>
                <a:latin typeface="Arial" panose="020B0604020202020204" pitchFamily="34" charset="0"/>
                <a:cs typeface="Arial" panose="020B0604020202020204" pitchFamily="34" charset="0"/>
              </a:rPr>
              <a:t>2. Clinical Skills </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Risk assessment</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Psychological formulation</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Cultural competence</a:t>
            </a:r>
          </a:p>
          <a:p>
            <a:pPr algn="just">
              <a:lnSpc>
                <a:spcPct val="150000"/>
              </a:lnSpc>
            </a:pPr>
            <a:r>
              <a:rPr lang="en-US" sz="2800" dirty="0" smtClean="0">
                <a:solidFill>
                  <a:schemeClr val="tx1"/>
                </a:solidFill>
                <a:latin typeface="Arial" panose="020B0604020202020204" pitchFamily="34" charset="0"/>
                <a:cs typeface="Arial" panose="020B0604020202020204" pitchFamily="34" charset="0"/>
              </a:rPr>
              <a:t>(National Institute for Health and Care Excellence, 2011).</a:t>
            </a:r>
          </a:p>
          <a:p>
            <a:pPr algn="just">
              <a:lnSpc>
                <a:spcPct val="150000"/>
              </a:lnSpc>
            </a:pPr>
            <a:r>
              <a:rPr lang="en-US" sz="2800" b="1" dirty="0" smtClean="0">
                <a:solidFill>
                  <a:schemeClr val="tx1"/>
                </a:solidFill>
                <a:latin typeface="Arial" panose="020B0604020202020204" pitchFamily="34" charset="0"/>
                <a:cs typeface="Arial" panose="020B0604020202020204" pitchFamily="34" charset="0"/>
              </a:rPr>
              <a:t>3. Collaborative Skills </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Shared goal setting</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Partnership working</a:t>
            </a:r>
          </a:p>
          <a:p>
            <a:pPr marL="457200" indent="-457200" algn="just">
              <a:lnSpc>
                <a:spcPct val="150000"/>
              </a:lnSpc>
              <a:buFont typeface="Wingdings" panose="05000000000000000000" pitchFamily="2" charset="2"/>
              <a:buChar char="ü"/>
            </a:pPr>
            <a:r>
              <a:rPr lang="en-US" sz="2800" dirty="0" smtClean="0">
                <a:solidFill>
                  <a:schemeClr val="tx1"/>
                </a:solidFill>
                <a:latin typeface="Arial" panose="020B0604020202020204" pitchFamily="34" charset="0"/>
                <a:cs typeface="Arial" panose="020B0604020202020204" pitchFamily="34" charset="0"/>
              </a:rPr>
              <a:t>Multidisciplinary coordination</a:t>
            </a:r>
          </a:p>
          <a:p>
            <a:pPr algn="r">
              <a:lnSpc>
                <a:spcPct val="150000"/>
              </a:lnSpc>
            </a:pPr>
            <a:r>
              <a:rPr lang="en-IN" sz="2800" dirty="0" smtClean="0">
                <a:solidFill>
                  <a:schemeClr val="tx1"/>
                </a:solidFill>
                <a:latin typeface="Arial" panose="020B0604020202020204" pitchFamily="34" charset="0"/>
                <a:cs typeface="Arial" panose="020B0604020202020204" pitchFamily="34" charset="0"/>
              </a:rPr>
              <a:t>(</a:t>
            </a:r>
            <a:r>
              <a:rPr lang="en-IN" sz="2800" dirty="0" err="1" smtClean="0">
                <a:solidFill>
                  <a:schemeClr val="tx1"/>
                </a:solidFill>
                <a:latin typeface="Arial" panose="020B0604020202020204" pitchFamily="34" charset="0"/>
                <a:cs typeface="Arial" panose="020B0604020202020204" pitchFamily="34" charset="0"/>
              </a:rPr>
              <a:t>Batalden</a:t>
            </a:r>
            <a:r>
              <a:rPr lang="en-IN" sz="2800" dirty="0" smtClean="0">
                <a:solidFill>
                  <a:schemeClr val="tx1"/>
                </a:solidFill>
                <a:latin typeface="Arial" panose="020B0604020202020204" pitchFamily="34" charset="0"/>
                <a:cs typeface="Arial" panose="020B0604020202020204" pitchFamily="34" charset="0"/>
              </a:rPr>
              <a:t> et al., 2016).</a:t>
            </a:r>
            <a:endParaRPr lang="en-IN" sz="2800" dirty="0">
              <a:solidFill>
                <a:schemeClr val="tx1"/>
              </a:solidFill>
              <a:latin typeface="Arial" panose="020B0604020202020204" pitchFamily="34" charset="0"/>
              <a:cs typeface="Arial" panose="020B0604020202020204" pitchFamily="34" charset="0"/>
            </a:endParaRPr>
          </a:p>
        </p:txBody>
      </p:sp>
      <p:sp>
        <p:nvSpPr>
          <p:cNvPr id="9" name="Rounded Rectangle 8"/>
          <p:cNvSpPr/>
          <p:nvPr/>
        </p:nvSpPr>
        <p:spPr>
          <a:xfrm>
            <a:off x="1828800" y="1790700"/>
            <a:ext cx="14325600" cy="838200"/>
          </a:xfrm>
          <a:prstGeom prst="roundRect">
            <a:avLst/>
          </a:prstGeom>
          <a:ln w="38100"/>
        </p:spPr>
        <p:style>
          <a:lnRef idx="1">
            <a:schemeClr val="dk1"/>
          </a:lnRef>
          <a:fillRef idx="2">
            <a:schemeClr val="dk1"/>
          </a:fillRef>
          <a:effectRef idx="1">
            <a:schemeClr val="dk1"/>
          </a:effectRef>
          <a:fontRef idx="minor">
            <a:schemeClr val="dk1"/>
          </a:fontRef>
        </p:style>
        <p:txBody>
          <a:bodyPr rtlCol="0" anchor="ctr"/>
          <a:lstStyle/>
          <a:p>
            <a:pPr algn="just">
              <a:lnSpc>
                <a:spcPct val="150000"/>
              </a:lnSpc>
            </a:pPr>
            <a:r>
              <a:rPr lang="en-US" sz="3200" b="1" dirty="0" smtClean="0">
                <a:latin typeface="Arial" panose="020B0604020202020204" pitchFamily="34" charset="0"/>
                <a:cs typeface="Arial" panose="020B0604020202020204" pitchFamily="34" charset="0"/>
              </a:rPr>
              <a:t>Essential Professional Skills</a:t>
            </a:r>
          </a:p>
        </p:txBody>
      </p:sp>
    </p:spTree>
    <p:extLst>
      <p:ext uri="{BB962C8B-B14F-4D97-AF65-F5344CB8AC3E}">
        <p14:creationId xmlns:p14="http://schemas.microsoft.com/office/powerpoint/2010/main" val="358637650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500"/>
                                        <p:tgtEl>
                                          <p:spTgt spid="8">
                                            <p:txEl>
                                              <p:pRg st="1" end="1"/>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fade">
                                      <p:cBhvr>
                                        <p:cTn id="28" dur="500"/>
                                        <p:tgtEl>
                                          <p:spTgt spid="8">
                                            <p:txEl>
                                              <p:pRg st="2" end="2"/>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fade">
                                      <p:cBhvr>
                                        <p:cTn id="31" dur="500"/>
                                        <p:tgtEl>
                                          <p:spTgt spid="8">
                                            <p:txEl>
                                              <p:pRg st="3" end="3"/>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8">
                                            <p:txEl>
                                              <p:pRg st="4" end="4"/>
                                            </p:txEl>
                                          </p:spTgt>
                                        </p:tgtEl>
                                        <p:attrNameLst>
                                          <p:attrName>style.visibility</p:attrName>
                                        </p:attrNameLst>
                                      </p:cBhvr>
                                      <p:to>
                                        <p:strVal val="visible"/>
                                      </p:to>
                                    </p:set>
                                    <p:animEffect transition="in" filter="fade">
                                      <p:cBhvr>
                                        <p:cTn id="34" dur="500"/>
                                        <p:tgtEl>
                                          <p:spTgt spid="8">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8">
                                            <p:txEl>
                                              <p:pRg st="5" end="5"/>
                                            </p:txEl>
                                          </p:spTgt>
                                        </p:tgtEl>
                                        <p:attrNameLst>
                                          <p:attrName>style.visibility</p:attrName>
                                        </p:attrNameLst>
                                      </p:cBhvr>
                                      <p:to>
                                        <p:strVal val="visible"/>
                                      </p:to>
                                    </p:set>
                                    <p:animEffect transition="in" filter="fade">
                                      <p:cBhvr>
                                        <p:cTn id="39" dur="500"/>
                                        <p:tgtEl>
                                          <p:spTgt spid="8">
                                            <p:txEl>
                                              <p:pRg st="5" end="5"/>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8">
                                            <p:txEl>
                                              <p:pRg st="6" end="6"/>
                                            </p:txEl>
                                          </p:spTgt>
                                        </p:tgtEl>
                                        <p:attrNameLst>
                                          <p:attrName>style.visibility</p:attrName>
                                        </p:attrNameLst>
                                      </p:cBhvr>
                                      <p:to>
                                        <p:strVal val="visible"/>
                                      </p:to>
                                    </p:set>
                                    <p:animEffect transition="in" filter="fade">
                                      <p:cBhvr>
                                        <p:cTn id="42" dur="500"/>
                                        <p:tgtEl>
                                          <p:spTgt spid="8">
                                            <p:txEl>
                                              <p:pRg st="6" end="6"/>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8">
                                            <p:txEl>
                                              <p:pRg st="7" end="7"/>
                                            </p:txEl>
                                          </p:spTgt>
                                        </p:tgtEl>
                                        <p:attrNameLst>
                                          <p:attrName>style.visibility</p:attrName>
                                        </p:attrNameLst>
                                      </p:cBhvr>
                                      <p:to>
                                        <p:strVal val="visible"/>
                                      </p:to>
                                    </p:set>
                                    <p:animEffect transition="in" filter="fade">
                                      <p:cBhvr>
                                        <p:cTn id="45" dur="500"/>
                                        <p:tgtEl>
                                          <p:spTgt spid="8">
                                            <p:txEl>
                                              <p:pRg st="7" end="7"/>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8">
                                            <p:txEl>
                                              <p:pRg st="8" end="8"/>
                                            </p:txEl>
                                          </p:spTgt>
                                        </p:tgtEl>
                                        <p:attrNameLst>
                                          <p:attrName>style.visibility</p:attrName>
                                        </p:attrNameLst>
                                      </p:cBhvr>
                                      <p:to>
                                        <p:strVal val="visible"/>
                                      </p:to>
                                    </p:set>
                                    <p:animEffect transition="in" filter="fade">
                                      <p:cBhvr>
                                        <p:cTn id="48" dur="500"/>
                                        <p:tgtEl>
                                          <p:spTgt spid="8">
                                            <p:txEl>
                                              <p:pRg st="8" end="8"/>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8">
                                            <p:txEl>
                                              <p:pRg st="9" end="9"/>
                                            </p:txEl>
                                          </p:spTgt>
                                        </p:tgtEl>
                                        <p:attrNameLst>
                                          <p:attrName>style.visibility</p:attrName>
                                        </p:attrNameLst>
                                      </p:cBhvr>
                                      <p:to>
                                        <p:strVal val="visible"/>
                                      </p:to>
                                    </p:set>
                                    <p:animEffect transition="in" filter="fade">
                                      <p:cBhvr>
                                        <p:cTn id="51" dur="500"/>
                                        <p:tgtEl>
                                          <p:spTgt spid="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27762" y="571500"/>
            <a:ext cx="7010400" cy="809261"/>
          </a:xfrm>
        </p:spPr>
        <p:txBody>
          <a:bodyPr/>
          <a:lstStyle/>
          <a:p>
            <a:pPr marL="571500" indent="-571500">
              <a:lnSpc>
                <a:spcPct val="150000"/>
              </a:lnSpc>
              <a:buFont typeface="Wingdings" panose="05000000000000000000" pitchFamily="2" charset="2"/>
              <a:buChar char="v"/>
            </a:pPr>
            <a:r>
              <a:rPr lang="en-IN" sz="4000" dirty="0">
                <a:latin typeface="Arial" panose="020B0604020202020204" pitchFamily="34" charset="0"/>
                <a:cs typeface="Arial" panose="020B0604020202020204" pitchFamily="34" charset="0"/>
              </a:rPr>
              <a:t>Core Professional Values</a:t>
            </a:r>
          </a:p>
        </p:txBody>
      </p:sp>
      <p:graphicFrame>
        <p:nvGraphicFramePr>
          <p:cNvPr id="4" name="Table 3"/>
          <p:cNvGraphicFramePr>
            <a:graphicFrameLocks noGrp="1"/>
          </p:cNvGraphicFramePr>
          <p:nvPr>
            <p:extLst>
              <p:ext uri="{D42A27DB-BD31-4B8C-83A1-F6EECF244321}">
                <p14:modId xmlns:p14="http://schemas.microsoft.com/office/powerpoint/2010/main" val="332142828"/>
              </p:ext>
            </p:extLst>
          </p:nvPr>
        </p:nvGraphicFramePr>
        <p:xfrm>
          <a:off x="1780162" y="2400300"/>
          <a:ext cx="7592438" cy="3931920"/>
        </p:xfrm>
        <a:graphic>
          <a:graphicData uri="http://schemas.openxmlformats.org/drawingml/2006/table">
            <a:tbl>
              <a:tblPr firstRow="1" bandRow="1">
                <a:tableStyleId>{5C22544A-7EE6-4342-B048-85BDC9FD1C3A}</a:tableStyleId>
              </a:tblPr>
              <a:tblGrid>
                <a:gridCol w="3026912">
                  <a:extLst>
                    <a:ext uri="{9D8B030D-6E8A-4147-A177-3AD203B41FA5}">
                      <a16:colId xmlns:a16="http://schemas.microsoft.com/office/drawing/2014/main" val="3139490477"/>
                    </a:ext>
                  </a:extLst>
                </a:gridCol>
                <a:gridCol w="4565526">
                  <a:extLst>
                    <a:ext uri="{9D8B030D-6E8A-4147-A177-3AD203B41FA5}">
                      <a16:colId xmlns:a16="http://schemas.microsoft.com/office/drawing/2014/main" val="2267466934"/>
                    </a:ext>
                  </a:extLst>
                </a:gridCol>
              </a:tblGrid>
              <a:tr h="370840">
                <a:tc>
                  <a:txBody>
                    <a:bodyPr/>
                    <a:lstStyle/>
                    <a:p>
                      <a:pPr>
                        <a:lnSpc>
                          <a:spcPct val="150000"/>
                        </a:lnSpc>
                      </a:pPr>
                      <a:r>
                        <a:rPr lang="en-IN" sz="2800" dirty="0" smtClean="0">
                          <a:latin typeface="Arial" panose="020B0604020202020204" pitchFamily="34" charset="0"/>
                          <a:cs typeface="Arial" panose="020B0604020202020204" pitchFamily="34" charset="0"/>
                        </a:rPr>
                        <a:t>Value</a:t>
                      </a:r>
                      <a:endParaRPr lang="en-IN" sz="2800" dirty="0">
                        <a:latin typeface="Arial" panose="020B0604020202020204" pitchFamily="34" charset="0"/>
                        <a:cs typeface="Arial" panose="020B0604020202020204" pitchFamily="34" charset="0"/>
                      </a:endParaRPr>
                    </a:p>
                  </a:txBody>
                  <a:tcPr anchor="ctr"/>
                </a:tc>
                <a:tc>
                  <a:txBody>
                    <a:bodyPr/>
                    <a:lstStyle/>
                    <a:p>
                      <a:pPr>
                        <a:lnSpc>
                          <a:spcPct val="150000"/>
                        </a:lnSpc>
                      </a:pPr>
                      <a:r>
                        <a:rPr lang="en-IN" sz="2800" dirty="0" smtClean="0">
                          <a:latin typeface="Arial" panose="020B0604020202020204" pitchFamily="34" charset="0"/>
                          <a:cs typeface="Arial" panose="020B0604020202020204" pitchFamily="34" charset="0"/>
                        </a:rPr>
                        <a:t>Importance</a:t>
                      </a:r>
                      <a:endParaRPr lang="en-IN" sz="2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86565042"/>
                  </a:ext>
                </a:extLst>
              </a:tr>
              <a:tr h="370840">
                <a:tc>
                  <a:txBody>
                    <a:bodyPr/>
                    <a:lstStyle/>
                    <a:p>
                      <a:pPr>
                        <a:lnSpc>
                          <a:spcPct val="150000"/>
                        </a:lnSpc>
                      </a:pPr>
                      <a:r>
                        <a:rPr lang="en-IN" sz="2400" dirty="0" smtClean="0">
                          <a:latin typeface="Arial" panose="020B0604020202020204" pitchFamily="34" charset="0"/>
                          <a:cs typeface="Arial" panose="020B0604020202020204" pitchFamily="34" charset="0"/>
                        </a:rPr>
                        <a:t>Respect </a:t>
                      </a:r>
                      <a:endParaRPr lang="en-IN" sz="2400" dirty="0">
                        <a:latin typeface="Arial" panose="020B0604020202020204" pitchFamily="34" charset="0"/>
                        <a:cs typeface="Arial" panose="020B0604020202020204" pitchFamily="34" charset="0"/>
                      </a:endParaRPr>
                    </a:p>
                  </a:txBody>
                  <a:tcPr/>
                </a:tc>
                <a:tc>
                  <a:txBody>
                    <a:bodyPr/>
                    <a:lstStyle/>
                    <a:p>
                      <a:pPr>
                        <a:lnSpc>
                          <a:spcPct val="150000"/>
                        </a:lnSpc>
                      </a:pPr>
                      <a:r>
                        <a:rPr lang="en-IN" sz="2400" dirty="0" smtClean="0">
                          <a:latin typeface="Arial" panose="020B0604020202020204" pitchFamily="34" charset="0"/>
                          <a:cs typeface="Arial" panose="020B0604020202020204" pitchFamily="34" charset="0"/>
                        </a:rPr>
                        <a:t>Reduced Stigma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83150943"/>
                  </a:ext>
                </a:extLst>
              </a:tr>
              <a:tr h="370840">
                <a:tc>
                  <a:txBody>
                    <a:bodyPr/>
                    <a:lstStyle/>
                    <a:p>
                      <a:pPr>
                        <a:lnSpc>
                          <a:spcPct val="150000"/>
                        </a:lnSpc>
                      </a:pPr>
                      <a:r>
                        <a:rPr lang="en-IN" sz="2400" dirty="0" smtClean="0">
                          <a:latin typeface="Arial" panose="020B0604020202020204" pitchFamily="34" charset="0"/>
                          <a:cs typeface="Arial" panose="020B0604020202020204" pitchFamily="34" charset="0"/>
                        </a:rPr>
                        <a:t>Compassion</a:t>
                      </a:r>
                      <a:endParaRPr lang="en-IN" sz="2400" dirty="0">
                        <a:latin typeface="Arial" panose="020B0604020202020204" pitchFamily="34" charset="0"/>
                        <a:cs typeface="Arial" panose="020B0604020202020204" pitchFamily="34" charset="0"/>
                      </a:endParaRPr>
                    </a:p>
                  </a:txBody>
                  <a:tcPr/>
                </a:tc>
                <a:tc>
                  <a:txBody>
                    <a:bodyPr/>
                    <a:lstStyle/>
                    <a:p>
                      <a:pPr>
                        <a:lnSpc>
                          <a:spcPct val="150000"/>
                        </a:lnSpc>
                      </a:pPr>
                      <a:r>
                        <a:rPr lang="en-IN" sz="2400" dirty="0" smtClean="0">
                          <a:latin typeface="Arial" panose="020B0604020202020204" pitchFamily="34" charset="0"/>
                          <a:cs typeface="Arial" panose="020B0604020202020204" pitchFamily="34" charset="0"/>
                        </a:rPr>
                        <a:t>Build therapeutic alliance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56191626"/>
                  </a:ext>
                </a:extLst>
              </a:tr>
              <a:tr h="370840">
                <a:tc>
                  <a:txBody>
                    <a:bodyPr/>
                    <a:lstStyle/>
                    <a:p>
                      <a:pPr>
                        <a:lnSpc>
                          <a:spcPct val="150000"/>
                        </a:lnSpc>
                      </a:pPr>
                      <a:r>
                        <a:rPr lang="en-IN" sz="2400" dirty="0" err="1" smtClean="0">
                          <a:latin typeface="Arial" panose="020B0604020202020204" pitchFamily="34" charset="0"/>
                          <a:cs typeface="Arial" panose="020B0604020202020204" pitchFamily="34" charset="0"/>
                        </a:rPr>
                        <a:t>Atonomy</a:t>
                      </a:r>
                      <a:r>
                        <a:rPr lang="en-IN" sz="240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tc>
                  <a:txBody>
                    <a:bodyPr/>
                    <a:lstStyle/>
                    <a:p>
                      <a:pPr>
                        <a:lnSpc>
                          <a:spcPct val="150000"/>
                        </a:lnSpc>
                      </a:pPr>
                      <a:r>
                        <a:rPr lang="en-IN" sz="2400" dirty="0" smtClean="0">
                          <a:latin typeface="Arial" panose="020B0604020202020204" pitchFamily="34" charset="0"/>
                          <a:cs typeface="Arial" panose="020B0604020202020204" pitchFamily="34" charset="0"/>
                        </a:rPr>
                        <a:t>Supports recovery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098600"/>
                  </a:ext>
                </a:extLst>
              </a:tr>
              <a:tr h="370840">
                <a:tc>
                  <a:txBody>
                    <a:bodyPr/>
                    <a:lstStyle/>
                    <a:p>
                      <a:pPr>
                        <a:lnSpc>
                          <a:spcPct val="150000"/>
                        </a:lnSpc>
                      </a:pPr>
                      <a:r>
                        <a:rPr lang="en-IN" sz="2400" dirty="0" smtClean="0">
                          <a:latin typeface="Arial" panose="020B0604020202020204" pitchFamily="34" charset="0"/>
                          <a:cs typeface="Arial" panose="020B0604020202020204" pitchFamily="34" charset="0"/>
                        </a:rPr>
                        <a:t>Empowerment </a:t>
                      </a:r>
                      <a:endParaRPr lang="en-IN" sz="2400" dirty="0">
                        <a:latin typeface="Arial" panose="020B0604020202020204" pitchFamily="34" charset="0"/>
                        <a:cs typeface="Arial" panose="020B0604020202020204" pitchFamily="34" charset="0"/>
                      </a:endParaRPr>
                    </a:p>
                  </a:txBody>
                  <a:tcPr/>
                </a:tc>
                <a:tc>
                  <a:txBody>
                    <a:bodyPr/>
                    <a:lstStyle/>
                    <a:p>
                      <a:pPr>
                        <a:lnSpc>
                          <a:spcPct val="150000"/>
                        </a:lnSpc>
                      </a:pPr>
                      <a:r>
                        <a:rPr lang="en-IN" sz="2400" dirty="0" smtClean="0">
                          <a:latin typeface="Arial" panose="020B0604020202020204" pitchFamily="34" charset="0"/>
                          <a:cs typeface="Arial" panose="020B0604020202020204" pitchFamily="34" charset="0"/>
                        </a:rPr>
                        <a:t>Improves engagement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44633944"/>
                  </a:ext>
                </a:extLst>
              </a:tr>
              <a:tr h="370840">
                <a:tc>
                  <a:txBody>
                    <a:bodyPr/>
                    <a:lstStyle/>
                    <a:p>
                      <a:pPr>
                        <a:lnSpc>
                          <a:spcPct val="150000"/>
                        </a:lnSpc>
                      </a:pPr>
                      <a:r>
                        <a:rPr lang="en-IN" sz="2400" dirty="0" smtClean="0">
                          <a:latin typeface="Arial" panose="020B0604020202020204" pitchFamily="34" charset="0"/>
                          <a:cs typeface="Arial" panose="020B0604020202020204" pitchFamily="34" charset="0"/>
                        </a:rPr>
                        <a:t>Person </a:t>
                      </a:r>
                      <a:r>
                        <a:rPr lang="en-IN" sz="2400" dirty="0" err="1" smtClean="0">
                          <a:latin typeface="Arial" panose="020B0604020202020204" pitchFamily="34" charset="0"/>
                          <a:cs typeface="Arial" panose="020B0604020202020204" pitchFamily="34" charset="0"/>
                        </a:rPr>
                        <a:t>centredness</a:t>
                      </a:r>
                      <a:r>
                        <a:rPr lang="en-IN" sz="2400" baseline="0" dirty="0" smtClean="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txBody>
                  <a:tcPr/>
                </a:tc>
                <a:tc>
                  <a:txBody>
                    <a:bodyPr/>
                    <a:lstStyle/>
                    <a:p>
                      <a:pPr>
                        <a:lnSpc>
                          <a:spcPct val="150000"/>
                        </a:lnSpc>
                      </a:pPr>
                      <a:r>
                        <a:rPr lang="en-IN" sz="2400" dirty="0" smtClean="0">
                          <a:latin typeface="Arial" panose="020B0604020202020204" pitchFamily="34" charset="0"/>
                          <a:cs typeface="Arial" panose="020B0604020202020204" pitchFamily="34" charset="0"/>
                        </a:rPr>
                        <a:t>Enhances adherence </a:t>
                      </a:r>
                      <a:endParaRPr lang="en-IN"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2140555"/>
                  </a:ext>
                </a:extLst>
              </a:tr>
            </a:tbl>
          </a:graphicData>
        </a:graphic>
      </p:graphicFrame>
      <p:pic>
        <p:nvPicPr>
          <p:cNvPr id="5" name="Picture 4" descr="&lt;strong&gt;Core&lt;/strong&gt; &lt;strong&gt;Values&lt;/strong&gt; - Free of Charge Creative Commons Chalkboard imag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1200" y="1714500"/>
            <a:ext cx="7848600" cy="5638800"/>
          </a:xfrm>
          <a:prstGeom prst="ellipse">
            <a:avLst/>
          </a:prstGeom>
          <a:ln>
            <a:noFill/>
          </a:ln>
          <a:effectLst>
            <a:softEdge rad="112500"/>
          </a:effectLst>
        </p:spPr>
      </p:pic>
      <p:sp>
        <p:nvSpPr>
          <p:cNvPr id="3" name="TextBox 2"/>
          <p:cNvSpPr txBox="1"/>
          <p:nvPr/>
        </p:nvSpPr>
        <p:spPr>
          <a:xfrm>
            <a:off x="4769547" y="6591300"/>
            <a:ext cx="3886200" cy="577850"/>
          </a:xfrm>
          <a:prstGeom prst="rect">
            <a:avLst/>
          </a:prstGeom>
          <a:noFill/>
        </p:spPr>
        <p:txBody>
          <a:bodyPr wrap="square" rtlCol="0">
            <a:spAutoFit/>
          </a:bodyPr>
          <a:lstStyle/>
          <a:p>
            <a:pPr algn="ctr">
              <a:lnSpc>
                <a:spcPct val="150000"/>
              </a:lnSpc>
            </a:pPr>
            <a:r>
              <a:rPr lang="en-IN" sz="2400" dirty="0" smtClean="0">
                <a:latin typeface="Arial" panose="020B0604020202020204" pitchFamily="34" charset="0"/>
                <a:cs typeface="Arial" panose="020B0604020202020204" pitchFamily="34" charset="0"/>
              </a:rPr>
              <a:t>(NHS England, 2019).</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182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3" name="Rectangle 2"/>
          <p:cNvSpPr/>
          <p:nvPr/>
        </p:nvSpPr>
        <p:spPr>
          <a:xfrm>
            <a:off x="2019300" y="1965886"/>
            <a:ext cx="6477000" cy="6019800"/>
          </a:xfrm>
          <a:prstGeom prst="rect">
            <a:avLst/>
          </a:prstGeom>
          <a:ln/>
        </p:spPr>
        <p:style>
          <a:lnRef idx="1">
            <a:schemeClr val="accent2"/>
          </a:lnRef>
          <a:fillRef idx="2">
            <a:schemeClr val="accent2"/>
          </a:fillRef>
          <a:effectRef idx="1">
            <a:schemeClr val="accent2"/>
          </a:effectRef>
          <a:fontRef idx="minor">
            <a:schemeClr val="dk1"/>
          </a:fontRef>
        </p:style>
        <p:txBody>
          <a:bodyPr rtlCol="0" anchor="t"/>
          <a:lstStyle/>
          <a:p>
            <a:pPr marL="457200" indent="-457200" algn="just">
              <a:lnSpc>
                <a:spcPct val="150000"/>
              </a:lnSpc>
              <a:buFont typeface="Wingdings" panose="05000000000000000000" pitchFamily="2" charset="2"/>
              <a:buChar char="v"/>
            </a:pPr>
            <a:r>
              <a:rPr lang="en-US" sz="2800" b="1" dirty="0" smtClean="0">
                <a:solidFill>
                  <a:schemeClr val="tx1"/>
                </a:solidFill>
                <a:latin typeface="Arial" panose="020B0604020202020204" pitchFamily="34" charset="0"/>
                <a:cs typeface="Arial" panose="020B0604020202020204" pitchFamily="34" charset="0"/>
              </a:rPr>
              <a:t>Strengths of Co-Production</a:t>
            </a:r>
          </a:p>
          <a:p>
            <a:pPr marL="457200" indent="-4572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Improves treatment adherence </a:t>
            </a:r>
          </a:p>
          <a:p>
            <a:pPr marL="457200" indent="-4572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Enhances recovery outcomes</a:t>
            </a:r>
          </a:p>
          <a:p>
            <a:pPr marL="457200" indent="-4572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 Reduces service dependency</a:t>
            </a:r>
          </a:p>
          <a:p>
            <a:pPr marL="457200" indent="-4572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 Increases patient satisfaction</a:t>
            </a:r>
          </a:p>
          <a:p>
            <a:pPr algn="r">
              <a:lnSpc>
                <a:spcPct val="150000"/>
              </a:lnSpc>
            </a:pPr>
            <a:r>
              <a:rPr lang="en-US" sz="2400" dirty="0" smtClean="0">
                <a:solidFill>
                  <a:schemeClr val="tx1"/>
                </a:solidFill>
                <a:latin typeface="Arial" panose="020B0604020202020204" pitchFamily="34" charset="0"/>
                <a:cs typeface="Arial" panose="020B0604020202020204" pitchFamily="34" charset="0"/>
              </a:rPr>
              <a:t>(</a:t>
            </a:r>
            <a:r>
              <a:rPr lang="en-US" sz="2400" dirty="0" err="1" smtClean="0">
                <a:solidFill>
                  <a:schemeClr val="tx1"/>
                </a:solidFill>
                <a:latin typeface="Arial" panose="020B0604020202020204" pitchFamily="34" charset="0"/>
                <a:cs typeface="Arial" panose="020B0604020202020204" pitchFamily="34" charset="0"/>
              </a:rPr>
              <a:t>Batalden</a:t>
            </a:r>
            <a:r>
              <a:rPr lang="en-US" sz="2400" dirty="0" smtClean="0">
                <a:solidFill>
                  <a:schemeClr val="tx1"/>
                </a:solidFill>
                <a:latin typeface="Arial" panose="020B0604020202020204" pitchFamily="34" charset="0"/>
                <a:cs typeface="Arial" panose="020B0604020202020204" pitchFamily="34" charset="0"/>
              </a:rPr>
              <a:t> et al., 2016)</a:t>
            </a:r>
          </a:p>
          <a:p>
            <a:pPr algn="ctr">
              <a:lnSpc>
                <a:spcPct val="150000"/>
              </a:lnSpc>
            </a:pPr>
            <a:endParaRPr lang="en-IN" sz="2800" dirty="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8915400" y="1965886"/>
            <a:ext cx="6858000" cy="6012504"/>
          </a:xfrm>
          <a:prstGeom prst="rect">
            <a:avLst/>
          </a:prstGeom>
          <a:ln/>
        </p:spPr>
        <p:style>
          <a:lnRef idx="1">
            <a:schemeClr val="accent2"/>
          </a:lnRef>
          <a:fillRef idx="2">
            <a:schemeClr val="accent2"/>
          </a:fillRef>
          <a:effectRef idx="1">
            <a:schemeClr val="accent2"/>
          </a:effectRef>
          <a:fontRef idx="minor">
            <a:schemeClr val="dk1"/>
          </a:fontRef>
        </p:style>
        <p:txBody>
          <a:bodyPr rtlCol="0" anchor="t"/>
          <a:lstStyle/>
          <a:p>
            <a:pPr marL="342900" indent="-342900" algn="just">
              <a:lnSpc>
                <a:spcPct val="150000"/>
              </a:lnSpc>
              <a:buFont typeface="Wingdings" panose="05000000000000000000" pitchFamily="2" charset="2"/>
              <a:buChar char="v"/>
            </a:pPr>
            <a:r>
              <a:rPr lang="en-US" sz="2800" b="1" dirty="0" smtClean="0">
                <a:solidFill>
                  <a:schemeClr val="tx1"/>
                </a:solidFill>
                <a:latin typeface="Arial" panose="020B0604020202020204" pitchFamily="34" charset="0"/>
                <a:cs typeface="Arial" panose="020B0604020202020204" pitchFamily="34" charset="0"/>
              </a:rPr>
              <a:t>Challenges</a:t>
            </a:r>
          </a:p>
          <a:p>
            <a:pPr marL="342900" indent="-3429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Time stress in NHS environments</a:t>
            </a:r>
          </a:p>
          <a:p>
            <a:pPr marL="342900" indent="-3429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Workforce shortages</a:t>
            </a:r>
          </a:p>
          <a:p>
            <a:pPr marL="342900" indent="-3429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Unstable access to psychological services</a:t>
            </a:r>
          </a:p>
          <a:p>
            <a:pPr marL="342900" indent="-34290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 Inequality in power between a patient and a clinician.                     </a:t>
            </a:r>
            <a:r>
              <a:rPr lang="en-IN" sz="2400" dirty="0" smtClean="0">
                <a:solidFill>
                  <a:schemeClr val="tx1"/>
                </a:solidFill>
                <a:latin typeface="Arial" panose="020B0604020202020204" pitchFamily="34" charset="0"/>
                <a:cs typeface="Arial" panose="020B0604020202020204" pitchFamily="34" charset="0"/>
              </a:rPr>
              <a:t>(The King's Fund, 2020).</a:t>
            </a:r>
            <a:endParaRPr lang="en-IN" sz="2400" dirty="0">
              <a:solidFill>
                <a:schemeClr val="tx1"/>
              </a:solidFill>
              <a:latin typeface="Arial" panose="020B0604020202020204" pitchFamily="34" charset="0"/>
              <a:cs typeface="Arial" panose="020B0604020202020204" pitchFamily="34" charset="0"/>
            </a:endParaRPr>
          </a:p>
        </p:txBody>
      </p:sp>
      <p:sp>
        <p:nvSpPr>
          <p:cNvPr id="5" name="Rounded Rectangle 4"/>
          <p:cNvSpPr/>
          <p:nvPr/>
        </p:nvSpPr>
        <p:spPr>
          <a:xfrm>
            <a:off x="2019300" y="546776"/>
            <a:ext cx="13792200" cy="1143000"/>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r>
              <a:rPr lang="en-US" sz="3600" dirty="0" smtClean="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Evaluation</a:t>
            </a:r>
            <a:endParaRPr lang="en-IN" sz="3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6" name="Picture 5" descr="Minus and plus image | Free SV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8600" y="5753100"/>
            <a:ext cx="1904762" cy="1904762"/>
          </a:xfrm>
          <a:prstGeom prst="rect">
            <a:avLst/>
          </a:prstGeom>
        </p:spPr>
      </p:pic>
      <p:pic>
        <p:nvPicPr>
          <p:cNvPr id="7" name="Picture 6" descr="The five biggest problems in Mauritiu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63300" y="5425275"/>
            <a:ext cx="2362200" cy="2560411"/>
          </a:xfrm>
          <a:prstGeom prst="rect">
            <a:avLst/>
          </a:prstGeom>
        </p:spPr>
      </p:pic>
      <p:sp>
        <p:nvSpPr>
          <p:cNvPr id="8" name="Rectangle 7"/>
          <p:cNvSpPr/>
          <p:nvPr/>
        </p:nvSpPr>
        <p:spPr>
          <a:xfrm>
            <a:off x="2197640" y="8261796"/>
            <a:ext cx="13613860" cy="14097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lnSpc>
                <a:spcPct val="150000"/>
              </a:lnSpc>
            </a:pPr>
            <a:r>
              <a:rPr lang="en-US" sz="2400" dirty="0" smtClean="0">
                <a:solidFill>
                  <a:schemeClr val="tx1">
                    <a:lumMod val="95000"/>
                    <a:lumOff val="5000"/>
                  </a:schemeClr>
                </a:solidFill>
                <a:latin typeface="Arial" panose="020B0604020202020204" pitchFamily="34" charset="0"/>
                <a:cs typeface="Arial" panose="020B0604020202020204" pitchFamily="34" charset="0"/>
              </a:rPr>
              <a:t>Co-productive care can only be successfully achieved with the help of </a:t>
            </a:r>
            <a:r>
              <a:rPr lang="en-US" sz="2400" dirty="0" err="1" smtClean="0">
                <a:solidFill>
                  <a:schemeClr val="tx1">
                    <a:lumMod val="95000"/>
                    <a:lumOff val="5000"/>
                  </a:schemeClr>
                </a:solidFill>
                <a:latin typeface="Arial" panose="020B0604020202020204" pitchFamily="34" charset="0"/>
                <a:cs typeface="Arial" panose="020B0604020202020204" pitchFamily="34" charset="0"/>
              </a:rPr>
              <a:t>organisational</a:t>
            </a:r>
            <a:r>
              <a:rPr lang="en-US" sz="2400" dirty="0" smtClean="0">
                <a:solidFill>
                  <a:schemeClr val="tx1">
                    <a:lumMod val="95000"/>
                    <a:lumOff val="5000"/>
                  </a:schemeClr>
                </a:solidFill>
                <a:latin typeface="Arial" panose="020B0604020202020204" pitchFamily="34" charset="0"/>
                <a:cs typeface="Arial" panose="020B0604020202020204" pitchFamily="34" charset="0"/>
              </a:rPr>
              <a:t> change in culture, and not individual clinician skill.</a:t>
            </a:r>
            <a:endParaRPr lang="en-IN" sz="2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568926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90501"/>
            <a:ext cx="16611600" cy="1559338"/>
          </a:xfrm>
        </p:spPr>
        <p:txBody>
          <a:bodyPr/>
          <a:lstStyle/>
          <a:p>
            <a:pPr marL="571500" indent="-571500">
              <a:lnSpc>
                <a:spcPct val="150000"/>
              </a:lnSpc>
              <a:buFont typeface="Wingdings" panose="05000000000000000000" pitchFamily="2" charset="2"/>
              <a:buChar char="v"/>
            </a:pPr>
            <a:r>
              <a:rPr lang="en-US" sz="3600" dirty="0">
                <a:solidFill>
                  <a:schemeClr val="tx1"/>
                </a:solidFill>
                <a:latin typeface="Arial" panose="020B0604020202020204" pitchFamily="34" charset="0"/>
                <a:cs typeface="Arial" panose="020B0604020202020204" pitchFamily="34" charset="0"/>
              </a:rPr>
              <a:t>Applying the Comprehensive Model of </a:t>
            </a:r>
            <a:r>
              <a:rPr lang="en-US" sz="3600" dirty="0" err="1">
                <a:solidFill>
                  <a:schemeClr val="tx1"/>
                </a:solidFill>
                <a:latin typeface="Arial" panose="020B0604020202020204" pitchFamily="34" charset="0"/>
                <a:cs typeface="Arial" panose="020B0604020202020204" pitchFamily="34" charset="0"/>
              </a:rPr>
              <a:t>Personalised</a:t>
            </a:r>
            <a:r>
              <a:rPr lang="en-US" sz="3600" dirty="0">
                <a:solidFill>
                  <a:schemeClr val="tx1"/>
                </a:solidFill>
                <a:latin typeface="Arial" panose="020B0604020202020204" pitchFamily="34" charset="0"/>
                <a:cs typeface="Arial" panose="020B0604020202020204" pitchFamily="34" charset="0"/>
              </a:rPr>
              <a:t> Care to the Anxiety Management.</a:t>
            </a:r>
            <a:endParaRPr lang="en-IN" sz="3600" dirty="0">
              <a:solidFill>
                <a:schemeClr val="tx1"/>
              </a:solidFill>
              <a:latin typeface="Arial" panose="020B0604020202020204" pitchFamily="34" charset="0"/>
              <a:cs typeface="Arial" panose="020B0604020202020204" pitchFamily="34" charset="0"/>
            </a:endParaRPr>
          </a:p>
        </p:txBody>
      </p:sp>
      <p:sp>
        <p:nvSpPr>
          <p:cNvPr id="3" name="Rectangle 2"/>
          <p:cNvSpPr/>
          <p:nvPr/>
        </p:nvSpPr>
        <p:spPr>
          <a:xfrm>
            <a:off x="1143000" y="3343883"/>
            <a:ext cx="5410200" cy="5533417"/>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457200" indent="-457200" algn="just">
              <a:lnSpc>
                <a:spcPct val="150000"/>
              </a:lnSpc>
              <a:buAutoNum type="arabicPeriod"/>
            </a:pPr>
            <a:r>
              <a:rPr lang="en-US" sz="2800" b="1" dirty="0" smtClean="0">
                <a:latin typeface="Arial" panose="020B0604020202020204" pitchFamily="34" charset="0"/>
                <a:cs typeface="Arial" panose="020B0604020202020204" pitchFamily="34" charset="0"/>
              </a:rPr>
              <a:t>Shared Decision Making</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The patients work together with clinicians to decide on therapy or medicine that would conform to personal values.</a:t>
            </a:r>
          </a:p>
          <a:p>
            <a:pPr algn="just">
              <a:lnSpc>
                <a:spcPct val="150000"/>
              </a:lnSpc>
            </a:pPr>
            <a:r>
              <a:rPr lang="en-US" sz="2400" b="1" u="sng" dirty="0" smtClean="0">
                <a:latin typeface="Arial" panose="020B0604020202020204" pitchFamily="34" charset="0"/>
                <a:cs typeface="Arial" panose="020B0604020202020204" pitchFamily="34" charset="0"/>
              </a:rPr>
              <a:t>Application in anxiety</a:t>
            </a:r>
            <a:r>
              <a:rPr lang="en-US" sz="2400" u="sng"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Selecting both CBT and medication</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Agreeing having exposure therapy pacing.</a:t>
            </a:r>
          </a:p>
          <a:p>
            <a:pPr algn="r">
              <a:lnSpc>
                <a:spcPct val="150000"/>
              </a:lnSpc>
            </a:pPr>
            <a:r>
              <a:rPr lang="en-IN" sz="2400" dirty="0" smtClean="0">
                <a:latin typeface="Arial" panose="020B0604020202020204" pitchFamily="34" charset="0"/>
                <a:cs typeface="Arial" panose="020B0604020202020204" pitchFamily="34" charset="0"/>
              </a:rPr>
              <a:t> (NICE, 2011).</a:t>
            </a:r>
            <a:endParaRPr lang="en-IN" sz="2400" dirty="0">
              <a:latin typeface="Arial" panose="020B0604020202020204" pitchFamily="34" charset="0"/>
              <a:cs typeface="Arial" panose="020B0604020202020204" pitchFamily="34" charset="0"/>
            </a:endParaRPr>
          </a:p>
        </p:txBody>
      </p:sp>
      <p:sp>
        <p:nvSpPr>
          <p:cNvPr id="4" name="Rounded Rectangle 3"/>
          <p:cNvSpPr/>
          <p:nvPr/>
        </p:nvSpPr>
        <p:spPr>
          <a:xfrm>
            <a:off x="1143000" y="1943100"/>
            <a:ext cx="15773400" cy="9906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pPr>
            <a:r>
              <a:rPr lang="en-US" sz="2400" dirty="0" smtClean="0">
                <a:latin typeface="Arial" panose="020B0604020202020204" pitchFamily="34" charset="0"/>
                <a:cs typeface="Arial" panose="020B0604020202020204" pitchFamily="34" charset="0"/>
              </a:rPr>
              <a:t>The NHS </a:t>
            </a:r>
            <a:r>
              <a:rPr lang="en-US" sz="2400" dirty="0" err="1" smtClean="0">
                <a:latin typeface="Arial" panose="020B0604020202020204" pitchFamily="34" charset="0"/>
                <a:cs typeface="Arial" panose="020B0604020202020204" pitchFamily="34" charset="0"/>
              </a:rPr>
              <a:t>favours</a:t>
            </a:r>
            <a:r>
              <a:rPr lang="en-US" sz="2400" dirty="0" smtClean="0">
                <a:latin typeface="Arial" panose="020B0604020202020204" pitchFamily="34" charset="0"/>
                <a:cs typeface="Arial" panose="020B0604020202020204" pitchFamily="34" charset="0"/>
              </a:rPr>
              <a:t> </a:t>
            </a:r>
            <a:r>
              <a:rPr lang="en-US" sz="2400" dirty="0" err="1" smtClean="0">
                <a:latin typeface="Arial" panose="020B0604020202020204" pitchFamily="34" charset="0"/>
                <a:cs typeface="Arial" panose="020B0604020202020204" pitchFamily="34" charset="0"/>
              </a:rPr>
              <a:t>personalised</a:t>
            </a:r>
            <a:r>
              <a:rPr lang="en-US" sz="2400" dirty="0" smtClean="0">
                <a:latin typeface="Arial" panose="020B0604020202020204" pitchFamily="34" charset="0"/>
                <a:cs typeface="Arial" panose="020B0604020202020204" pitchFamily="34" charset="0"/>
              </a:rPr>
              <a:t> care by the model of Comprehensive Model of </a:t>
            </a:r>
            <a:r>
              <a:rPr lang="en-US" sz="2400" dirty="0" err="1" smtClean="0">
                <a:latin typeface="Arial" panose="020B0604020202020204" pitchFamily="34" charset="0"/>
                <a:cs typeface="Arial" panose="020B0604020202020204" pitchFamily="34" charset="0"/>
              </a:rPr>
              <a:t>Personalised</a:t>
            </a:r>
            <a:r>
              <a:rPr lang="en-US" sz="2400" dirty="0" smtClean="0">
                <a:latin typeface="Arial" panose="020B0604020202020204" pitchFamily="34" charset="0"/>
                <a:cs typeface="Arial" panose="020B0604020202020204" pitchFamily="34" charset="0"/>
              </a:rPr>
              <a:t> Care, which comprises of six evidence-based elements. ([NHS England][4])</a:t>
            </a:r>
          </a:p>
        </p:txBody>
      </p:sp>
      <p:sp>
        <p:nvSpPr>
          <p:cNvPr id="5" name="Rectangle 4"/>
          <p:cNvSpPr/>
          <p:nvPr/>
        </p:nvSpPr>
        <p:spPr>
          <a:xfrm>
            <a:off x="6858000" y="3343883"/>
            <a:ext cx="5105400" cy="5458028"/>
          </a:xfrm>
          <a:prstGeom prst="rect">
            <a:avLst/>
          </a:prstGeom>
        </p:spPr>
        <p:style>
          <a:lnRef idx="1">
            <a:schemeClr val="dk1"/>
          </a:lnRef>
          <a:fillRef idx="2">
            <a:schemeClr val="dk1"/>
          </a:fillRef>
          <a:effectRef idx="1">
            <a:schemeClr val="dk1"/>
          </a:effectRef>
          <a:fontRef idx="minor">
            <a:schemeClr val="dk1"/>
          </a:fontRef>
        </p:style>
        <p:txBody>
          <a:bodyPr rtlCol="0" anchor="t"/>
          <a:lstStyle/>
          <a:p>
            <a:pPr algn="just">
              <a:lnSpc>
                <a:spcPct val="150000"/>
              </a:lnSpc>
            </a:pPr>
            <a:r>
              <a:rPr lang="en-US" sz="2800" b="1" dirty="0" smtClean="0">
                <a:latin typeface="Arial" panose="020B0604020202020204" pitchFamily="34" charset="0"/>
                <a:cs typeface="Arial" panose="020B0604020202020204" pitchFamily="34" charset="0"/>
              </a:rPr>
              <a:t>2. </a:t>
            </a:r>
            <a:r>
              <a:rPr lang="en-US" sz="2800" b="1" dirty="0" err="1" smtClean="0">
                <a:latin typeface="Arial" panose="020B0604020202020204" pitchFamily="34" charset="0"/>
                <a:cs typeface="Arial" panose="020B0604020202020204" pitchFamily="34" charset="0"/>
              </a:rPr>
              <a:t>Personalised</a:t>
            </a:r>
            <a:r>
              <a:rPr lang="en-US" sz="2800" b="1" dirty="0" smtClean="0">
                <a:latin typeface="Arial" panose="020B0604020202020204" pitchFamily="34" charset="0"/>
                <a:cs typeface="Arial" panose="020B0604020202020204" pitchFamily="34" charset="0"/>
              </a:rPr>
              <a:t> Care and Support Planning</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Design of the holistic care plan with regard to:</a:t>
            </a:r>
          </a:p>
          <a:p>
            <a:pPr algn="just">
              <a:lnSpc>
                <a:spcPct val="150000"/>
              </a:lnSpc>
            </a:pPr>
            <a:r>
              <a:rPr lang="en-US" sz="2400" dirty="0" smtClean="0">
                <a:latin typeface="Arial" panose="020B0604020202020204" pitchFamily="34" charset="0"/>
                <a:cs typeface="Arial" panose="020B0604020202020204" pitchFamily="34" charset="0"/>
              </a:rPr>
              <a:t>Triggers</a:t>
            </a:r>
          </a:p>
          <a:p>
            <a:pPr algn="just">
              <a:lnSpc>
                <a:spcPct val="150000"/>
              </a:lnSpc>
            </a:pPr>
            <a:r>
              <a:rPr lang="en-US" sz="2400" dirty="0" smtClean="0">
                <a:latin typeface="Arial" panose="020B0604020202020204" pitchFamily="34" charset="0"/>
                <a:cs typeface="Arial" panose="020B0604020202020204" pitchFamily="34" charset="0"/>
              </a:rPr>
              <a:t>	- </a:t>
            </a:r>
            <a:r>
              <a:rPr lang="en-US" sz="2400" b="1" dirty="0" smtClean="0">
                <a:latin typeface="Arial" panose="020B0604020202020204" pitchFamily="34" charset="0"/>
                <a:cs typeface="Arial" panose="020B0604020202020204" pitchFamily="34" charset="0"/>
              </a:rPr>
              <a:t>Coping strategies</a:t>
            </a:r>
          </a:p>
          <a:p>
            <a:pPr algn="just">
              <a:lnSpc>
                <a:spcPct val="150000"/>
              </a:lnSpc>
            </a:pPr>
            <a:r>
              <a:rPr lang="en-US" sz="2400" b="1" dirty="0" smtClean="0">
                <a:latin typeface="Arial" panose="020B0604020202020204" pitchFamily="34" charset="0"/>
                <a:cs typeface="Arial" panose="020B0604020202020204" pitchFamily="34" charset="0"/>
              </a:rPr>
              <a:t> 	- Social needs</a:t>
            </a:r>
          </a:p>
          <a:p>
            <a:pPr algn="just">
              <a:lnSpc>
                <a:spcPct val="150000"/>
              </a:lnSpc>
            </a:pPr>
            <a:r>
              <a:rPr lang="en-US" sz="2400" b="1" dirty="0" smtClean="0">
                <a:latin typeface="Arial" panose="020B0604020202020204" pitchFamily="34" charset="0"/>
                <a:cs typeface="Arial" panose="020B0604020202020204" pitchFamily="34" charset="0"/>
              </a:rPr>
              <a:t>	- Crisis planning</a:t>
            </a:r>
            <a:endParaRPr lang="en-IN" sz="2400" b="1" dirty="0">
              <a:latin typeface="Arial" panose="020B0604020202020204" pitchFamily="34" charset="0"/>
              <a:cs typeface="Arial" panose="020B0604020202020204" pitchFamily="34" charset="0"/>
            </a:endParaRPr>
          </a:p>
        </p:txBody>
      </p:sp>
      <p:sp>
        <p:nvSpPr>
          <p:cNvPr id="6" name="Rectangle 5"/>
          <p:cNvSpPr/>
          <p:nvPr/>
        </p:nvSpPr>
        <p:spPr>
          <a:xfrm>
            <a:off x="12268200" y="3343883"/>
            <a:ext cx="4648200" cy="5458028"/>
          </a:xfrm>
          <a:prstGeom prst="rect">
            <a:avLst/>
          </a:prstGeom>
        </p:spPr>
        <p:style>
          <a:lnRef idx="1">
            <a:schemeClr val="accent5"/>
          </a:lnRef>
          <a:fillRef idx="2">
            <a:schemeClr val="accent5"/>
          </a:fillRef>
          <a:effectRef idx="1">
            <a:schemeClr val="accent5"/>
          </a:effectRef>
          <a:fontRef idx="minor">
            <a:schemeClr val="dk1"/>
          </a:fontRef>
        </p:style>
        <p:txBody>
          <a:bodyPr rtlCol="0" anchor="t"/>
          <a:lstStyle/>
          <a:p>
            <a:pPr algn="just">
              <a:lnSpc>
                <a:spcPct val="150000"/>
              </a:lnSpc>
            </a:pPr>
            <a:r>
              <a:rPr lang="en-US" sz="2800" b="1" dirty="0" smtClean="0">
                <a:latin typeface="Arial" panose="020B0604020202020204" pitchFamily="34" charset="0"/>
                <a:cs typeface="Arial" panose="020B0604020202020204" pitchFamily="34" charset="0"/>
              </a:rPr>
              <a:t>3</a:t>
            </a:r>
            <a:r>
              <a:rPr lang="en-US" sz="2400" dirty="0" smtClean="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Enabling Choice</a:t>
            </a:r>
          </a:p>
          <a:p>
            <a:pPr marL="342900" indent="-342900" algn="just">
              <a:lnSpc>
                <a:spcPct val="150000"/>
              </a:lnSpc>
              <a:buFont typeface="Wingdings" panose="05000000000000000000" pitchFamily="2" charset="2"/>
              <a:buChar char="§"/>
            </a:pPr>
            <a:r>
              <a:rPr lang="en-US" sz="2400" dirty="0" smtClean="0">
                <a:latin typeface="Arial" panose="020B0604020202020204" pitchFamily="34" charset="0"/>
                <a:cs typeface="Arial" panose="020B0604020202020204" pitchFamily="34" charset="0"/>
              </a:rPr>
              <a:t>Providing access to:</a:t>
            </a:r>
          </a:p>
          <a:p>
            <a:pPr algn="just">
              <a:lnSpc>
                <a:spcPct val="150000"/>
              </a:lnSpc>
            </a:pPr>
            <a:r>
              <a:rPr lang="en-US" sz="2400" dirty="0" smtClean="0">
                <a:latin typeface="Arial" panose="020B0604020202020204" pitchFamily="34" charset="0"/>
                <a:cs typeface="Arial" panose="020B0604020202020204" pitchFamily="34" charset="0"/>
              </a:rPr>
              <a:t> - </a:t>
            </a:r>
            <a:r>
              <a:rPr lang="en-US" sz="2400" b="1" dirty="0" smtClean="0">
                <a:latin typeface="Arial" panose="020B0604020202020204" pitchFamily="34" charset="0"/>
                <a:cs typeface="Arial" panose="020B0604020202020204" pitchFamily="34" charset="0"/>
              </a:rPr>
              <a:t>Different therapy formats</a:t>
            </a:r>
          </a:p>
          <a:p>
            <a:pPr algn="just">
              <a:lnSpc>
                <a:spcPct val="150000"/>
              </a:lnSpc>
            </a:pPr>
            <a:r>
              <a:rPr lang="en-US" sz="2400" b="1" dirty="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 Digital interventions</a:t>
            </a:r>
          </a:p>
          <a:p>
            <a:pPr algn="just">
              <a:lnSpc>
                <a:spcPct val="150000"/>
              </a:lnSpc>
            </a:pPr>
            <a:r>
              <a:rPr lang="en-US" sz="2400" b="1" dirty="0" smtClean="0">
                <a:latin typeface="Arial" panose="020B0604020202020204" pitchFamily="34" charset="0"/>
                <a:cs typeface="Arial" panose="020B0604020202020204" pitchFamily="34" charset="0"/>
              </a:rPr>
              <a:t> - Community services</a:t>
            </a:r>
          </a:p>
          <a:p>
            <a:pPr algn="just">
              <a:lnSpc>
                <a:spcPct val="150000"/>
              </a:lnSpc>
            </a:pPr>
            <a:r>
              <a:rPr lang="en-US" sz="2400" dirty="0" smtClean="0">
                <a:latin typeface="Arial" panose="020B0604020202020204" pitchFamily="34" charset="0"/>
                <a:cs typeface="Arial" panose="020B0604020202020204" pitchFamily="34" charset="0"/>
              </a:rPr>
              <a:t>Endorses independence and participation.</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94913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Rectangle 2"/>
          <p:cNvSpPr/>
          <p:nvPr/>
        </p:nvSpPr>
        <p:spPr>
          <a:xfrm>
            <a:off x="358302" y="2076855"/>
            <a:ext cx="5638800" cy="5783094"/>
          </a:xfrm>
          <a:prstGeom prst="rect">
            <a:avLst/>
          </a:prstGeom>
        </p:spPr>
        <p:style>
          <a:lnRef idx="1">
            <a:schemeClr val="dk1"/>
          </a:lnRef>
          <a:fillRef idx="2">
            <a:schemeClr val="dk1"/>
          </a:fillRef>
          <a:effectRef idx="1">
            <a:schemeClr val="dk1"/>
          </a:effectRef>
          <a:fontRef idx="minor">
            <a:schemeClr val="dk1"/>
          </a:fontRef>
        </p:style>
        <p:txBody>
          <a:bodyPr rtlCol="0" anchor="t"/>
          <a:lstStyle/>
          <a:p>
            <a:pPr algn="just">
              <a:lnSpc>
                <a:spcPct val="150000"/>
              </a:lnSpc>
            </a:pPr>
            <a:r>
              <a:rPr lang="en-US" sz="2800" b="1" dirty="0" smtClean="0">
                <a:latin typeface="Arial" panose="020B0604020202020204" pitchFamily="34" charset="0"/>
                <a:cs typeface="Arial" panose="020B0604020202020204" pitchFamily="34" charset="0"/>
              </a:rPr>
              <a:t>4. Community Support and Social Prescribing</a:t>
            </a:r>
          </a:p>
          <a:p>
            <a:pPr algn="just">
              <a:lnSpc>
                <a:spcPct val="150000"/>
              </a:lnSpc>
            </a:pPr>
            <a:r>
              <a:rPr lang="en-US" sz="2400" dirty="0" smtClean="0">
                <a:latin typeface="Arial" panose="020B0604020202020204" pitchFamily="34" charset="0"/>
                <a:cs typeface="Arial" panose="020B0604020202020204" pitchFamily="34" charset="0"/>
              </a:rPr>
              <a:t>Referral to other non-medical services like:</a:t>
            </a:r>
          </a:p>
          <a:p>
            <a:pPr algn="just">
              <a:lnSpc>
                <a:spcPct val="150000"/>
              </a:lnSpc>
            </a:pPr>
            <a:r>
              <a:rPr lang="en-US" sz="2400" dirty="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 Exercise groups</a:t>
            </a:r>
          </a:p>
          <a:p>
            <a:pPr algn="just">
              <a:lnSpc>
                <a:spcPct val="150000"/>
              </a:lnSpc>
            </a:pPr>
            <a:r>
              <a:rPr lang="en-US" sz="2400" b="1" dirty="0" smtClean="0">
                <a:latin typeface="Arial" panose="020B0604020202020204" pitchFamily="34" charset="0"/>
                <a:cs typeface="Arial" panose="020B0604020202020204" pitchFamily="34" charset="0"/>
              </a:rPr>
              <a:t>	- Volunteering</a:t>
            </a:r>
          </a:p>
          <a:p>
            <a:pPr algn="just">
              <a:lnSpc>
                <a:spcPct val="150000"/>
              </a:lnSpc>
            </a:pPr>
            <a:r>
              <a:rPr lang="en-US" sz="2400" b="1" dirty="0" smtClean="0">
                <a:latin typeface="Arial" panose="020B0604020202020204" pitchFamily="34" charset="0"/>
                <a:cs typeface="Arial" panose="020B0604020202020204" pitchFamily="34" charset="0"/>
              </a:rPr>
              <a:t>	- Peer recovery networks</a:t>
            </a:r>
          </a:p>
          <a:p>
            <a:pPr algn="just">
              <a:lnSpc>
                <a:spcPct val="150000"/>
              </a:lnSpc>
            </a:pPr>
            <a:r>
              <a:rPr lang="en-US" sz="2400" dirty="0" smtClean="0">
                <a:latin typeface="Arial" panose="020B0604020202020204" pitchFamily="34" charset="0"/>
                <a:cs typeface="Arial" panose="020B0604020202020204" pitchFamily="34" charset="0"/>
              </a:rPr>
              <a:t>Removes loneliness and enhances health</a:t>
            </a:r>
            <a:r>
              <a:rPr lang="en-US" sz="2400" dirty="0" smtClean="0"/>
              <a:t>.</a:t>
            </a:r>
          </a:p>
          <a:p>
            <a:pPr algn="r">
              <a:lnSpc>
                <a:spcPct val="150000"/>
              </a:lnSpc>
            </a:pPr>
            <a:r>
              <a:rPr lang="en-IN" sz="2400" dirty="0" smtClean="0">
                <a:latin typeface="Arial" panose="020B0604020202020204" pitchFamily="34" charset="0"/>
                <a:cs typeface="Arial" panose="020B0604020202020204" pitchFamily="34" charset="0"/>
              </a:rPr>
              <a:t> (NHS England, 2019).</a:t>
            </a:r>
            <a:endParaRPr lang="en-IN" sz="2400" dirty="0">
              <a:latin typeface="Arial" panose="020B0604020202020204" pitchFamily="34" charset="0"/>
              <a:cs typeface="Arial" panose="020B0604020202020204" pitchFamily="34" charset="0"/>
            </a:endParaRPr>
          </a:p>
        </p:txBody>
      </p:sp>
      <p:sp>
        <p:nvSpPr>
          <p:cNvPr id="4" name="Rectangle 3"/>
          <p:cNvSpPr/>
          <p:nvPr/>
        </p:nvSpPr>
        <p:spPr>
          <a:xfrm>
            <a:off x="6288121" y="2095499"/>
            <a:ext cx="6096000" cy="5764449"/>
          </a:xfrm>
          <a:prstGeom prst="rect">
            <a:avLst/>
          </a:prstGeom>
        </p:spPr>
        <p:style>
          <a:lnRef idx="1">
            <a:schemeClr val="accent5"/>
          </a:lnRef>
          <a:fillRef idx="2">
            <a:schemeClr val="accent5"/>
          </a:fillRef>
          <a:effectRef idx="1">
            <a:schemeClr val="accent5"/>
          </a:effectRef>
          <a:fontRef idx="minor">
            <a:schemeClr val="dk1"/>
          </a:fontRef>
        </p:style>
        <p:txBody>
          <a:bodyPr rtlCol="0" anchor="t"/>
          <a:lstStyle/>
          <a:p>
            <a:pPr algn="just">
              <a:lnSpc>
                <a:spcPct val="150000"/>
              </a:lnSpc>
            </a:pPr>
            <a:r>
              <a:rPr lang="en-US" sz="2800" b="1" dirty="0" smtClean="0">
                <a:latin typeface="Arial" panose="020B0604020202020204" pitchFamily="34" charset="0"/>
                <a:cs typeface="Arial" panose="020B0604020202020204" pitchFamily="34" charset="0"/>
              </a:rPr>
              <a:t>5. Supported Self-Management</a:t>
            </a:r>
          </a:p>
          <a:p>
            <a:pPr algn="just">
              <a:lnSpc>
                <a:spcPct val="150000"/>
              </a:lnSpc>
            </a:pPr>
            <a:r>
              <a:rPr lang="en-US" sz="2400" dirty="0" smtClean="0">
                <a:latin typeface="Arial" panose="020B0604020202020204" pitchFamily="34" charset="0"/>
                <a:cs typeface="Arial" panose="020B0604020202020204" pitchFamily="34" charset="0"/>
              </a:rPr>
              <a:t>Grows in confidence and self-efficacy by:</a:t>
            </a:r>
          </a:p>
          <a:p>
            <a:pPr algn="just">
              <a:lnSpc>
                <a:spcPct val="150000"/>
              </a:lnSpc>
            </a:pPr>
            <a:r>
              <a:rPr lang="en-US" sz="2400" dirty="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a:t>
            </a:r>
            <a:r>
              <a:rPr lang="en-US" sz="2400" dirty="0" smtClean="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Anxiety management technique</a:t>
            </a:r>
          </a:p>
          <a:p>
            <a:pPr algn="just">
              <a:lnSpc>
                <a:spcPct val="150000"/>
              </a:lnSpc>
            </a:pPr>
            <a:r>
              <a:rPr lang="en-US" sz="2400" b="1" dirty="0" smtClean="0">
                <a:latin typeface="Arial" panose="020B0604020202020204" pitchFamily="34" charset="0"/>
                <a:cs typeface="Arial" panose="020B0604020202020204" pitchFamily="34" charset="0"/>
              </a:rPr>
              <a:t>	- Relapse prevention plans</a:t>
            </a:r>
          </a:p>
          <a:p>
            <a:pPr algn="just">
              <a:lnSpc>
                <a:spcPct val="150000"/>
              </a:lnSpc>
            </a:pPr>
            <a:r>
              <a:rPr lang="en-US" sz="2400" b="1" dirty="0" smtClean="0">
                <a:latin typeface="Arial" panose="020B0604020202020204" pitchFamily="34" charset="0"/>
                <a:cs typeface="Arial" panose="020B0604020202020204" pitchFamily="34" charset="0"/>
              </a:rPr>
              <a:t> 	- Psychoeducation</a:t>
            </a:r>
          </a:p>
          <a:p>
            <a:pPr algn="just">
              <a:lnSpc>
                <a:spcPct val="150000"/>
              </a:lnSpc>
            </a:pPr>
            <a:r>
              <a:rPr lang="en-US" sz="2400" dirty="0" smtClean="0">
                <a:latin typeface="Arial" panose="020B0604020202020204" pitchFamily="34" charset="0"/>
                <a:cs typeface="Arial" panose="020B0604020202020204" pitchFamily="34" charset="0"/>
              </a:rPr>
              <a:t>It has been proven that supported self-management increases the long-term outcomes. ([NHS England][4])</a:t>
            </a:r>
            <a:endParaRPr lang="en-IN" sz="2400" dirty="0">
              <a:latin typeface="Arial" panose="020B0604020202020204" pitchFamily="34" charset="0"/>
              <a:cs typeface="Arial" panose="020B0604020202020204" pitchFamily="34" charset="0"/>
            </a:endParaRPr>
          </a:p>
        </p:txBody>
      </p:sp>
      <p:sp>
        <p:nvSpPr>
          <p:cNvPr id="5" name="Rectangle 4"/>
          <p:cNvSpPr/>
          <p:nvPr/>
        </p:nvSpPr>
        <p:spPr>
          <a:xfrm>
            <a:off x="12675140" y="2076854"/>
            <a:ext cx="5079460" cy="5783094"/>
          </a:xfrm>
          <a:prstGeom prst="rect">
            <a:avLst/>
          </a:prstGeom>
        </p:spPr>
        <p:style>
          <a:lnRef idx="1">
            <a:schemeClr val="accent6"/>
          </a:lnRef>
          <a:fillRef idx="2">
            <a:schemeClr val="accent6"/>
          </a:fillRef>
          <a:effectRef idx="1">
            <a:schemeClr val="accent6"/>
          </a:effectRef>
          <a:fontRef idx="minor">
            <a:schemeClr val="dk1"/>
          </a:fontRef>
        </p:style>
        <p:txBody>
          <a:bodyPr rtlCol="0" anchor="t"/>
          <a:lstStyle/>
          <a:p>
            <a:pPr algn="just">
              <a:lnSpc>
                <a:spcPct val="150000"/>
              </a:lnSpc>
            </a:pPr>
            <a:r>
              <a:rPr lang="en-US" sz="2800" b="1" dirty="0" smtClean="0">
                <a:latin typeface="Arial" panose="020B0604020202020204" pitchFamily="34" charset="0"/>
                <a:cs typeface="Arial" panose="020B0604020202020204" pitchFamily="34" charset="0"/>
              </a:rPr>
              <a:t>6. Personal Health Budgets</a:t>
            </a:r>
          </a:p>
          <a:p>
            <a:pPr algn="just">
              <a:lnSpc>
                <a:spcPct val="150000"/>
              </a:lnSpc>
            </a:pPr>
            <a:r>
              <a:rPr lang="en-US" sz="2400" dirty="0" smtClean="0">
                <a:latin typeface="Arial" panose="020B0604020202020204" pitchFamily="34" charset="0"/>
                <a:cs typeface="Arial" panose="020B0604020202020204" pitchFamily="34" charset="0"/>
              </a:rPr>
              <a:t>	With complicated ones, people can manage funding so as to customize the services of support to their requirements.</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0581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71600" y="1810703"/>
            <a:ext cx="8458200" cy="7010400"/>
          </a:xfrm>
          <a:prstGeom prst="rect">
            <a:avLst/>
          </a:prstGeom>
          <a:ln w="38100">
            <a:solidFill>
              <a:schemeClr val="tx1"/>
            </a:solidFill>
          </a:ln>
        </p:spPr>
        <p:style>
          <a:lnRef idx="1">
            <a:schemeClr val="accent1"/>
          </a:lnRef>
          <a:fillRef idx="2">
            <a:schemeClr val="accent1"/>
          </a:fillRef>
          <a:effectRef idx="1">
            <a:schemeClr val="accent1"/>
          </a:effectRef>
          <a:fontRef idx="minor">
            <a:schemeClr val="dk1"/>
          </a:fontRef>
        </p:style>
        <p:txBody>
          <a:bodyPr rtlCol="0" anchor="t"/>
          <a:lstStyle/>
          <a:p>
            <a:pPr algn="just">
              <a:lnSpc>
                <a:spcPct val="150000"/>
              </a:lnSpc>
            </a:pPr>
            <a:r>
              <a:rPr lang="en-US" sz="2400" b="1" dirty="0" smtClean="0">
                <a:latin typeface="Arial" panose="020B0604020202020204" pitchFamily="34" charset="0"/>
                <a:cs typeface="Arial" panose="020B0604020202020204" pitchFamily="34" charset="0"/>
              </a:rPr>
              <a:t>To </a:t>
            </a:r>
            <a:r>
              <a:rPr lang="en-US" sz="2400" b="1" dirty="0" err="1" smtClean="0">
                <a:latin typeface="Arial" panose="020B0604020202020204" pitchFamily="34" charset="0"/>
                <a:cs typeface="Arial" panose="020B0604020202020204" pitchFamily="34" charset="0"/>
              </a:rPr>
              <a:t>maximise</a:t>
            </a:r>
            <a:r>
              <a:rPr lang="en-US" sz="2400" b="1" dirty="0" smtClean="0">
                <a:latin typeface="Arial" panose="020B0604020202020204" pitchFamily="34" charset="0"/>
                <a:cs typeface="Arial" panose="020B0604020202020204" pitchFamily="34" charset="0"/>
              </a:rPr>
              <a:t> outcomes in anxiety disorder management:</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Increase access to evidence-based psychological therapies</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Strengthen multidisciplinary collaboration </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Promote shared decision-making practices</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Address workforce shortages within the NHS</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Enhance training in cultural competence and trauma-informed care</a:t>
            </a:r>
          </a:p>
          <a:p>
            <a:pPr marL="342900" indent="-342900" algn="just">
              <a:lnSpc>
                <a:spcPct val="150000"/>
              </a:lnSpc>
              <a:buFont typeface="Wingdings" panose="05000000000000000000" pitchFamily="2" charset="2"/>
              <a:buChar char="ü"/>
            </a:pPr>
            <a:r>
              <a:rPr lang="en-US" sz="2400" dirty="0" smtClean="0">
                <a:latin typeface="Arial" panose="020B0604020202020204" pitchFamily="34" charset="0"/>
                <a:cs typeface="Arial" panose="020B0604020202020204" pitchFamily="34" charset="0"/>
              </a:rPr>
              <a:t>Support </a:t>
            </a:r>
            <a:r>
              <a:rPr lang="en-US" sz="2400" dirty="0" err="1" smtClean="0">
                <a:latin typeface="Arial" panose="020B0604020202020204" pitchFamily="34" charset="0"/>
                <a:cs typeface="Arial" panose="020B0604020202020204" pitchFamily="34" charset="0"/>
              </a:rPr>
              <a:t>organisational</a:t>
            </a:r>
            <a:r>
              <a:rPr lang="en-US" sz="2400" dirty="0" smtClean="0">
                <a:latin typeface="Arial" panose="020B0604020202020204" pitchFamily="34" charset="0"/>
                <a:cs typeface="Arial" panose="020B0604020202020204" pitchFamily="34" charset="0"/>
              </a:rPr>
              <a:t> change to embed co-production principles</a:t>
            </a:r>
            <a:endParaRPr lang="en-IN" sz="2400" dirty="0">
              <a:latin typeface="Arial" panose="020B0604020202020204" pitchFamily="34" charset="0"/>
              <a:cs typeface="Arial" panose="020B0604020202020204" pitchFamily="34" charset="0"/>
            </a:endParaRPr>
          </a:p>
        </p:txBody>
      </p:sp>
      <p:sp>
        <p:nvSpPr>
          <p:cNvPr id="4" name="Rounded Rectangle 3"/>
          <p:cNvSpPr/>
          <p:nvPr/>
        </p:nvSpPr>
        <p:spPr>
          <a:xfrm>
            <a:off x="1371600" y="495300"/>
            <a:ext cx="15805826" cy="685800"/>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rial" panose="020B0604020202020204" pitchFamily="34" charset="0"/>
                <a:cs typeface="Arial" panose="020B0604020202020204" pitchFamily="34" charset="0"/>
              </a:rPr>
              <a:t>Recommendations for Practice</a:t>
            </a:r>
          </a:p>
        </p:txBody>
      </p:sp>
      <p:pic>
        <p:nvPicPr>
          <p:cNvPr id="8" name="Picture 7" descr="Journal of Business and Management"/>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63200" y="1534001"/>
            <a:ext cx="6437376" cy="7563804"/>
          </a:xfrm>
          <a:prstGeom prst="rect">
            <a:avLst/>
          </a:prstGeom>
        </p:spPr>
      </p:pic>
    </p:spTree>
    <p:extLst>
      <p:ext uri="{BB962C8B-B14F-4D97-AF65-F5344CB8AC3E}">
        <p14:creationId xmlns:p14="http://schemas.microsoft.com/office/powerpoint/2010/main" val="24136107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eliebte soziales Netzwerk von Mark Zuckerberg - Creative Commons Bilde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2781300"/>
            <a:ext cx="10058400" cy="6885682"/>
          </a:xfrm>
          <a:prstGeom prst="rect">
            <a:avLst/>
          </a:prstGeom>
        </p:spPr>
      </p:pic>
      <p:sp>
        <p:nvSpPr>
          <p:cNvPr id="6" name="TextBox 5"/>
          <p:cNvSpPr txBox="1"/>
          <p:nvPr/>
        </p:nvSpPr>
        <p:spPr>
          <a:xfrm>
            <a:off x="3733800" y="1181100"/>
            <a:ext cx="10210800" cy="707886"/>
          </a:xfrm>
          <a:prstGeom prst="rect">
            <a:avLst/>
          </a:prstGeom>
          <a:noFill/>
        </p:spPr>
        <p:txBody>
          <a:bodyPr wrap="square" rtlCol="0">
            <a:spAutoFit/>
          </a:bodyPr>
          <a:lstStyle/>
          <a:p>
            <a:pPr algn="ctr"/>
            <a:r>
              <a:rPr lang="en-IN" sz="4000" b="1" dirty="0" smtClean="0">
                <a:latin typeface="Arial" panose="020B0604020202020204" pitchFamily="34" charset="0"/>
                <a:cs typeface="Arial" panose="020B0604020202020204" pitchFamily="34" charset="0"/>
              </a:rPr>
              <a:t>ANY QUESTION</a:t>
            </a:r>
            <a:endParaRPr lang="en-IN"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9699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62403"/>
            <a:ext cx="4528184" cy="615553"/>
          </a:xfrm>
        </p:spPr>
        <p:txBody>
          <a:bodyPr/>
          <a:lstStyle/>
          <a:p>
            <a:r>
              <a:rPr lang="en-IN" sz="4000" dirty="0" smtClean="0">
                <a:solidFill>
                  <a:schemeClr val="tx1"/>
                </a:solidFill>
                <a:latin typeface="Arial" panose="020B0604020202020204" pitchFamily="34" charset="0"/>
                <a:cs typeface="Arial" panose="020B0604020202020204" pitchFamily="34" charset="0"/>
              </a:rPr>
              <a:t>REFERENCE</a:t>
            </a:r>
            <a:endParaRPr lang="en-IN" sz="4000" dirty="0">
              <a:solidFill>
                <a:schemeClr val="tx1"/>
              </a:solidFill>
              <a:latin typeface="Arial" panose="020B0604020202020204" pitchFamily="34" charset="0"/>
              <a:cs typeface="Arial" panose="020B0604020202020204" pitchFamily="34" charset="0"/>
            </a:endParaRPr>
          </a:p>
        </p:txBody>
      </p:sp>
      <p:sp>
        <p:nvSpPr>
          <p:cNvPr id="5" name="TextBox 4"/>
          <p:cNvSpPr txBox="1"/>
          <p:nvPr/>
        </p:nvSpPr>
        <p:spPr>
          <a:xfrm>
            <a:off x="621323" y="1409700"/>
            <a:ext cx="15163800" cy="3810000"/>
          </a:xfrm>
          <a:prstGeom prst="rect">
            <a:avLst/>
          </a:prstGeom>
          <a:noFill/>
        </p:spPr>
        <p:txBody>
          <a:bodyPr wrap="square" rtlCol="0">
            <a:spAutoFit/>
          </a:bodyPr>
          <a:lstStyle/>
          <a:p>
            <a:endParaRPr lang="en-IN" dirty="0"/>
          </a:p>
        </p:txBody>
      </p:sp>
      <p:sp>
        <p:nvSpPr>
          <p:cNvPr id="10" name="Rectangle 5"/>
          <p:cNvSpPr>
            <a:spLocks noChangeArrowheads="1"/>
          </p:cNvSpPr>
          <p:nvPr/>
        </p:nvSpPr>
        <p:spPr bwMode="auto">
          <a:xfrm>
            <a:off x="304800" y="720734"/>
            <a:ext cx="17093514" cy="9920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Centre for Mental Health (2024).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economic and social costs of mental ill health</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Centre for Mental Health. Available at: https://www.centreformentalhealth.org.uk/publications/the-economic-and-social-costs-of-mental-ill-health/.</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Digital.nhs.uk. (2025). Available at: https://digital.nhs.uk/data-and-information/publications/statistical/adult-psychiatric-morbidity-survey/survey-of-mental-health-and-wellbeing-england-2023-24/common-mental-health-conditions.</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England, N. (2025).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Provision of person-</a:t>
            </a:r>
            <a:r>
              <a:rPr kumimoji="0" lang="en-US" altLang="en-US"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centred</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holistic care delivered by </a:t>
            </a:r>
            <a:r>
              <a:rPr kumimoji="0" lang="en-US" altLang="en-US"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neighbourhood</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multidisciplinary teams (high intensity use focused)</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England.nhs.uk. Available at: https://www.england.nhs.uk/long-read/provision-of-person-centred-holistic-care-delivered-by-neighbourhood-multidisciplinary-teams-high-intensity-use-focused/.</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Goldstein, J. (2005). Recovery and Wellness: Models of Hope and Empowerment for People With Mental Illness.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Psychiatric Services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56(5), pp.619–619.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doi:https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://doi.org/10.1176/appi.ps.56.5.619.</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International Classification of Diseases for Mortality and Morbidity Statistics (2026).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Anxiety or fear-related disorders - ICD-11 MMS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www.findacode.com. Available at: https://www.findacode.com/icd-11/block-1336943699.html.</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Jeitani</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 Fahey, P.P., Gascoigne, M.,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Darnal</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 and Lim, D. (2024). Effectiveness of stepped care for mental health disorders: An umbrella review of meta-analyses.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Personalized Medicine in Psychiatry</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47-48, p.100140.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doi:https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://doi.org/10.1016/j.pmip.2024.100140.</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Marx, W., Manger, S.H.,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Blencowe</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M., Murray, G., Ho, F.Y.-Y., Lawn, S., Blumenthal, J.A.,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Schuch</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F., Stubbs, B.,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Ruusunen</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Desyibelew</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H.D.,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Dinan</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T.G.,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Jacka</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F.,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Ravindran</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Berk</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M. and O’Neil, A. (2022). Clinical guidelines for the use of lifestyle-based mental health care in major depressive disorder: World Federation of Societies for Biological Psychiatry (WFSBP) and Australasian Society of Lifestyle Medicine (ASLM) taskforce.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World Journal of Biological Psychiatry</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24(5), pp.1–54.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doi:https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://doi.org/10.1080/15622975.2022.2112074.</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Mcdaid</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D. and Park, A-La. (2022).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economic case for investing in the prevention of mental health conditions in the UK (Summary)</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https://www.mentalhealth.org.uk/sites/default/files/2022-06/MHF-Investing-in-Prevention-Report-Summary.pdf.</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Health Foundation (2022).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cost of diagnosed mental health conditions: statistics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Mental Health Foundation. Available at: https://www.mentalhealth.org.uk/explore-mental-health/statistics/cost-diagnosed-mental-health-conditions-statistics.</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Health Foundation (2023).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Anxiety: Statistics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Mental Health Foundation . Available at: https://www.mentalhealth.org.uk/explore-mental-health/statistics/anxiety-statistics.</a:t>
            </a:r>
          </a:p>
          <a:p>
            <a:pPr marR="0" lvl="0" algn="just" defTabSz="914400" rtl="0" eaLnBrk="0" fontAlgn="base" latinLnBrk="0" hangingPunct="0">
              <a:lnSpc>
                <a:spcPct val="150000"/>
              </a:lnSpc>
              <a:spcBef>
                <a:spcPct val="0"/>
              </a:spcBef>
              <a:spcAft>
                <a:spcPct val="0"/>
              </a:spcAft>
              <a:buClrTx/>
              <a:buSzTx/>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366148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647700"/>
            <a:ext cx="17602200" cy="8309967"/>
          </a:xfrm>
          <a:prstGeom prst="rect">
            <a:avLst/>
          </a:prstGeom>
          <a:noFill/>
        </p:spPr>
        <p:txBody>
          <a:bodyPr wrap="square" rtlCol="0">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Health UK (2023).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Symptoms of anxiety disorders - Mental Health UK</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Mental Health UK. Available at: https://mentalhealth-uk.org/help-and-information/conditions/anxiety-disorders/symptoms/?gclsrc=aw.ds&amp;gad_source=1&amp;gad_campaignid=2060582628&amp;gbraid=0AAAAADE4PXOjeKjAjSfJLzvOYQ0UsTJnu&amp;gclid=Cj0KCQjwyr3OBhD0ARIsALlo-Onzx4XiXPSImH7UST_Y3jIZPyU6CtWQ7w3ZxUHAv78v6vToMbEsihMaAvd1EALw_wcB [Accessed 3 Apr. 2026].</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MIND (2019).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Tips for everyday living with a mental health problem</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Mind.org.uk. Available at: https://www.mind.org.uk/information-support/tips-for-everyday-living/?gad_source=1&amp;gad_campaignid=20972684329&amp;gbraid=0AAAAAqxG7mrrHi2SLR35982YuhCHd8mFQ&amp;gclid=Cj0KCQjwyr3OBhD0ARIsALlo-OkH3TL-qSSM5h1V3wFBH64uzmFIp6lDaHGwIA6jRtBT-rT91sta55MaAjDgEALw_wcB [Accessed 3 Apr. 2026].</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MIND (2020).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health facts and statistics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Mind.org.uk. Available at: https://www.mind.org.uk/information-support/types-of-mental-health-problems/mental-health-facts-and-statistics/.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National Library of Medicine (2024).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Trauma-Informed Care: A Sociocultural Perspective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Nih.gov. Available at: https://www.ncbi.nlm.nih.gov/books/NBK207195/.</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(2021).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Anxiety - Every Mind Matters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nhs.uk. Available at: https://www.nhs.uk/every-mind-matters/mental-health-issues/anxiety/.</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(2023).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Get help with anxiety, fear or panic</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nhs.uk. Available at: https://www.nhs.uk/mental-health/feelings-symptoms-behaviours/feelings-and-symptoms/anxiety-fear-panic/.</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(2024a).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(GAD)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nhs.uk. Available at: https://www.nhs.uk/mental-health/conditions/generalised-anxiety-disorder-gad/.</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Implementing the Early Intervention in Psychosis Access and Waiting Time Standard: Guidance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https://www.england.nhs.uk/midlands/wp-content/uploads/sites/46/2019/05/eip-guidance.pdf.</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(2024b).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Talking Therapies for anxiety and depression Manual (Formerly known as Improving Access to Psychological Therapies)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https://www.england.nhs.uk/wp-content/uploads/2018/06/nhs-talking-therapies-manual-v7.1-updated.pdf.</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(2023).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Supported self-management: peer support guide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NHS England. Available at: https://www.england.nhs.uk/long-read/peer-support/.</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(2024).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Long term conditions and medically unexplained symptoms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www.england.nhs.uk. Available at: https://www.england.nhs.uk/mental-health/adults/nhs-talking-therapies/mus/.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Strategic co-production</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www.england.nhs.uk. Available at: https://www.england.nhs.uk/get-involved/resources/strategic-coproduction/.</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Health Education England (2022).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Core skills and how they link into person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centred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care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Health Education England. Available at: https://www.hee.nhs.uk/our-work/cancer-diagnostics/cancer-communications-resource-hub/patient/core-skills-how-they-link-person-centred-care</a:t>
            </a:r>
            <a:endParaRPr lang="en-IN" sz="1600" dirty="0"/>
          </a:p>
        </p:txBody>
      </p:sp>
    </p:spTree>
    <p:extLst>
      <p:ext uri="{BB962C8B-B14F-4D97-AF65-F5344CB8AC3E}">
        <p14:creationId xmlns:p14="http://schemas.microsoft.com/office/powerpoint/2010/main" val="5022603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600" y="190500"/>
            <a:ext cx="17145000" cy="8586966"/>
          </a:xfrm>
          <a:prstGeom prst="rect">
            <a:avLst/>
          </a:prstGeom>
          <a:noFill/>
        </p:spPr>
        <p:txBody>
          <a:bodyPr wrap="square" rtlCol="0">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(2024b).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Talking Therapies for anxiety and depression Manual (Formerly known as Improving Access to Psychological Therapies)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https://www.england.nhs.uk/wp-content/uploads/2018/06/nhs-talking-therapies-manual-v7.1-updated.pdf.</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(2023).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Supported self-management: peer support guide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NHS England. Available at: https://www.england.nhs.uk/long-read/peer-support/.</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(2024).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Long term conditions and medically unexplained symptoms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www.england.nhs.uk. Available at: https://www.england.nhs.uk/mental-health/adults/nhs-talking-therapies/mus/.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Strategic co-production</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www.england.nhs.uk. Available at: https://www.england.nhs.uk/get-involved/resources/strategic-coproduction/.</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Health Education England (2022).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Core skills and how they link into person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centred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care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Health Education England. Available at: https://www.hee.nhs.uk/our-work/cancer-diagnostics/cancer-communications-resource-hub/patient/core-skills-how-they-link-person-centred-care.</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Background information | Anxiety disorders | Quality standards | NICE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www.nice.org.uk. Available at: https://www.nice.org.uk/guidance/qs53/documents/new-nice-quality-standard-aims-to-improve-recognition-assessment-and-availability-of-treatments-for-anxiety-disorders.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(2011a).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Recommendations |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and panic disorder in adults: management | Guidance | NICE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Nice.org.uk. Available at: https://www.nice.org.uk/guidance/cg113/chapter/Recommendations#high-intensity-psychological-interventions [Accessed 3 Apr. 2026].</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(2011b).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Recommendations |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and Panic Disorder in adults: Management | Guidance | NICE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www.nice.org.uk. Available at: https://www.nice.org.uk/guidance/cg113/chapter/Recommendations.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(2023a).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Generalized anxiety disorder</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 Available at: https://cks.nice.org.uk/topics/generalized-anxiety-disorder/.</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(2025a).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CKS is only available in the UK</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 Available at: https://cks.nice.org.uk/topics/generalized-anxiety-disorder/background-information/definition/.</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Recommendations for research |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and panic disorder in adults: management | Guidance | NICE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www.nice.org.uk. Available at: https://www.nice.org.uk/guidance/cg113/chapter/Recommendations-for-research.</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(2023b).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When Should I Suspect Generalized Anxiety Disorder?</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 Available at: https://cks.nice.org.uk/topics/generalized-anxiety-disorder/diagnosis/diagnosis/.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(2023c).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When Should I Suspect Generalized Anxiety Disorder?</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 Available at: https://cks.nice.org.uk/topics/generalized-anxiety-disorder/diagnosis/diagnosis/.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(2025b). </a:t>
            </a:r>
            <a:r>
              <a:rPr kumimoji="0" lang="en-US" altLang="en-US" sz="16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How Common is it?</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NICE. Available at: https://cks.nice.org.uk/topics/generalized-anxiety-disorder/background-information/prevalence/.</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Papadimitriou, N. (2017).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‘Biopsychosocial Model’: 40 Years of Application in Psychiatry</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Psychiatrike</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 </a:t>
            </a:r>
            <a:r>
              <a:rPr kumimoji="0" lang="en-US" altLang="en-US" sz="16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Psychiatriki</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https://pubmed.ncbi.nlm.nih.gov/28686557/.</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Priory (2023). </a:t>
            </a:r>
            <a:r>
              <a:rPr kumimoji="0" lang="en-US" altLang="en-US" sz="16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Anxiety Statistics</a:t>
            </a:r>
            <a:r>
              <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Priory. Available at: https://www.priorygroup.com/mental-health/anxiety-treatment/anxiety-statistics.</a:t>
            </a:r>
          </a:p>
        </p:txBody>
      </p:sp>
    </p:spTree>
    <p:extLst>
      <p:ext uri="{BB962C8B-B14F-4D97-AF65-F5344CB8AC3E}">
        <p14:creationId xmlns:p14="http://schemas.microsoft.com/office/powerpoint/2010/main" val="32651283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1295400" y="1409700"/>
            <a:ext cx="14535541" cy="7843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Royal College of Psychiatrists (2019).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Working Well Together | Royal College of Psychiatrists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RC PSYCH ROYAL COLLEGE OF PSYCHIATRISTS. Available at: https://www.rcpsych.ac.uk/improving-care/nccmh/service-design-and-development/working-well-together.</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South Yorkshire ICB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Barnsley</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(2024).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GUIDELINES FOR THE TREATMENT OF GENERALISED ANXIETY DISORDER AND PANIC DISORDERS IN PRIMARY CARE</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https://best.barnsleyccg.nhs.uk/media/dfehuntl/anxiety_management_guidelines.pdf.</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Uk</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N.E. (</a:t>
            </a:r>
            <a:r>
              <a:rPr kumimoji="0" lang="en-US" altLang="en-US"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n.d.</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Competence Framework for Mental Health Peer Support Workers Part 2: Full listing of the competences Developing people for health and healthcare</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Available at: https://www.hee.nhs.uk/sites/default/files/documents/The%20Competence%20Framework%20for%20MH%20PSWs%20-%20Part%202%20-%20Full%20listing%20of%20the%20competences.pdf.</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World Health Organization (2022a).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COVID-19 pandemic triggers 25% increase in prevalence of anxiety and depression worldwide</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World Health Organization. Available at: https://www.who.int/news/item/02-03-2022-covid-19-pandemic-triggers-25-increase-in-prevalence-of-anxiety-and-depression-worldwide.</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World Health Organization (2022b).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Mental Disorders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World Health Organization. Available at: https://www.who.int/news-room/fact-sheets/detail/mental-disorders.</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NICE (2011).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Recommendations | </a:t>
            </a:r>
            <a:r>
              <a:rPr kumimoji="0" lang="en-US" altLang="en-US"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Generalised</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Anxiety Disorder and Panic Disorder in adults: Management | Guidance | NICE</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www.nice.org.uk. Available at: </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2"/>
              </a:rPr>
              <a:t>https://www.nice.org.uk/guidance/cg113/chapter/Recommendations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algn="just" rtl="0" eaLnBrk="0" fontAlgn="base" hangingPunct="0">
              <a:lnSpc>
                <a:spcPct val="150000"/>
              </a:lnSpc>
              <a:spcBef>
                <a:spcPct val="0"/>
              </a:spcBef>
              <a:spcAft>
                <a:spcPct val="0"/>
              </a:spcAft>
            </a:pP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World Health Organization (2025). </a:t>
            </a:r>
            <a:r>
              <a:rPr kumimoji="0" lang="en-US" altLang="en-US"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Anxiety disorders</a:t>
            </a:r>
            <a:r>
              <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World Health Organization. Available at: https://www.who.int/news-room/fact-sheets/detail/anxiety-disorders.</a:t>
            </a:r>
            <a:endParaRPr kumimoji="0" lang="en-US" altLang="en-US" b="0" i="0" u="none" strike="noStrike" cap="none" normalizeH="0" baseline="0" dirty="0" smtClean="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608253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16453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736</TotalTime>
  <Words>3155</Words>
  <Application>Microsoft Office PowerPoint</Application>
  <PresentationFormat>Custom</PresentationFormat>
  <Paragraphs>323</Paragraphs>
  <Slides>34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Trebuchet MS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TYPES OF ANXIETY DISORDER</vt:lpstr>
      <vt:lpstr>PowerPoint Presentation</vt:lpstr>
      <vt:lpstr>PowerPoint Presentation</vt:lpstr>
      <vt:lpstr>PowerPoint Presentation</vt:lpstr>
      <vt:lpstr>PowerPoint Presentation</vt:lpstr>
      <vt:lpstr>PowerPoint Presentation</vt:lpstr>
      <vt:lpstr>PowerPoint Presentation</vt:lpstr>
      <vt:lpstr>Management of the anxiety disorder [specific UK Guidelines]</vt:lpstr>
      <vt:lpstr>PowerPoint Presentation</vt:lpstr>
      <vt:lpstr>PowerPoint Presentation</vt:lpstr>
      <vt:lpstr>PowerPoint Presentation</vt:lpstr>
      <vt:lpstr> Treatment </vt:lpstr>
      <vt:lpstr>PowerPoint Presentation</vt:lpstr>
      <vt:lpstr>PowerPoint Presentation</vt:lpstr>
      <vt:lpstr>PowerPoint Presentation</vt:lpstr>
      <vt:lpstr>PowerPoint Presentation</vt:lpstr>
      <vt:lpstr>PowerPoint Presentation</vt:lpstr>
      <vt:lpstr>Core Professional Values</vt:lpstr>
      <vt:lpstr>PowerPoint Presentation</vt:lpstr>
      <vt:lpstr>Applying the Comprehensive Model of Personalised Care to the Anxiety Management.</vt:lpstr>
      <vt:lpstr>PowerPoint Presentation</vt:lpstr>
      <vt:lpstr>PowerPoint Presentation</vt:lpstr>
      <vt:lpstr>PowerPoint Presentation</vt:lpstr>
      <vt:lpstr>REFERENCE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Untitled design</dc:title>
  <dc:creator>Harshal patel</dc:creator>
  <cp:keywords>DAHDW3EpTqU,BAEhLoAkglU,0</cp:keywords>
  <cp:lastModifiedBy>Pragati Patel</cp:lastModifiedBy>
  <cp:revision>84</cp:revision>
  <dcterms:created xsi:type="dcterms:W3CDTF">2026-03-28T17:57:02Z</dcterms:created>
  <dcterms:modified xsi:type="dcterms:W3CDTF">2026-04-16T10:54:28Z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2026-03-08T00:00:00Z</vt:filetime>
  </property>
  <property fmtid="{D5CDD505-2E9C-101B-9397-08002B2CF9AE}" pid="3" name="Creator">
    <vt:lpwstr>Canva</vt:lpwstr>
  </property>
  <property fmtid="{D5CDD505-2E9C-101B-9397-08002B2CF9AE}" pid="4" name="LastSaved">
    <vt:filetime>2026-03-28T00:00:00Z</vt:filetime>
  </property>
  <property fmtid="{D5CDD505-2E9C-101B-9397-08002B2CF9AE}" pid="5" name="Producer">
    <vt:lpwstr>Canva</vt:lpwstr>
  </property>
</Properties>
</file>