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0" r:id="rId2"/>
  </p:sldMasterIdLst>
  <p:notesMasterIdLst>
    <p:notesMasterId r:id="rId34"/>
  </p:notesMasterIdLst>
  <p:handoutMasterIdLst>
    <p:handoutMasterId r:id="rId35"/>
  </p:handoutMasterIdLst>
  <p:sldIdLst>
    <p:sldId id="505" r:id="rId3"/>
    <p:sldId id="380" r:id="rId4"/>
    <p:sldId id="514" r:id="rId5"/>
    <p:sldId id="481" r:id="rId6"/>
    <p:sldId id="483" r:id="rId7"/>
    <p:sldId id="515" r:id="rId8"/>
    <p:sldId id="453" r:id="rId9"/>
    <p:sldId id="482" r:id="rId10"/>
    <p:sldId id="484" r:id="rId11"/>
    <p:sldId id="520" r:id="rId12"/>
    <p:sldId id="469" r:id="rId13"/>
    <p:sldId id="470" r:id="rId14"/>
    <p:sldId id="471" r:id="rId15"/>
    <p:sldId id="485" r:id="rId16"/>
    <p:sldId id="513" r:id="rId17"/>
    <p:sldId id="472" r:id="rId18"/>
    <p:sldId id="477" r:id="rId19"/>
    <p:sldId id="522" r:id="rId20"/>
    <p:sldId id="521" r:id="rId21"/>
    <p:sldId id="478" r:id="rId22"/>
    <p:sldId id="475" r:id="rId23"/>
    <p:sldId id="479" r:id="rId24"/>
    <p:sldId id="480" r:id="rId25"/>
    <p:sldId id="518" r:id="rId26"/>
    <p:sldId id="524" r:id="rId27"/>
    <p:sldId id="523" r:id="rId28"/>
    <p:sldId id="526" r:id="rId29"/>
    <p:sldId id="519" r:id="rId30"/>
    <p:sldId id="525" r:id="rId31"/>
    <p:sldId id="452" r:id="rId32"/>
    <p:sldId id="512" r:id="rId33"/>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ila khalfan" initials="lk" lastIdx="1" clrIdx="0">
    <p:extLst>
      <p:ext uri="{19B8F6BF-5375-455C-9EA6-DF929625EA0E}">
        <p15:presenceInfo xmlns:p15="http://schemas.microsoft.com/office/powerpoint/2012/main" userId="a97d515d83b54ed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632" autoAdjust="0"/>
    <p:restoredTop sz="95165" autoAdjust="0"/>
  </p:normalViewPr>
  <p:slideViewPr>
    <p:cSldViewPr>
      <p:cViewPr varScale="1">
        <p:scale>
          <a:sx n="72" d="100"/>
          <a:sy n="72" d="100"/>
        </p:scale>
        <p:origin x="1548"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commentAuthors" Target="commentAuthor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254DF9D3-76A3-4784-A32F-A1516F678DA8}" type="datetimeFigureOut">
              <a:rPr lang="en-US" smtClean="0"/>
              <a:pPr/>
              <a:t>2/28/2022</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2CCBE8B6-CB6D-45A7-A109-BF9E93826312}" type="slidenum">
              <a:rPr lang="en-US" smtClean="0"/>
              <a:pPr/>
              <a:t>‹#›</a:t>
            </a:fld>
            <a:endParaRPr lang="en-US"/>
          </a:p>
        </p:txBody>
      </p:sp>
    </p:spTree>
    <p:extLst>
      <p:ext uri="{BB962C8B-B14F-4D97-AF65-F5344CB8AC3E}">
        <p14:creationId xmlns:p14="http://schemas.microsoft.com/office/powerpoint/2010/main" val="21281013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5" cy="4651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70338" y="0"/>
            <a:ext cx="3038475" cy="465138"/>
          </a:xfrm>
          <a:prstGeom prst="rect">
            <a:avLst/>
          </a:prstGeom>
        </p:spPr>
        <p:txBody>
          <a:bodyPr vert="horz" lIns="91440" tIns="45720" rIns="91440" bIns="45720" rtlCol="0"/>
          <a:lstStyle>
            <a:lvl1pPr algn="r">
              <a:defRPr sz="1200"/>
            </a:lvl1pPr>
          </a:lstStyle>
          <a:p>
            <a:fld id="{1AE95DF9-56D5-4D8E-940C-D5EB398DFE18}" type="datetimeFigureOut">
              <a:rPr lang="en-US" smtClean="0"/>
              <a:pPr/>
              <a:t>2/28/2022</a:t>
            </a:fld>
            <a:endParaRPr lang="en-GB"/>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01675" y="4416425"/>
            <a:ext cx="5607050" cy="41830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829675"/>
            <a:ext cx="3038475" cy="4651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70338" y="8829675"/>
            <a:ext cx="3038475" cy="465138"/>
          </a:xfrm>
          <a:prstGeom prst="rect">
            <a:avLst/>
          </a:prstGeom>
        </p:spPr>
        <p:txBody>
          <a:bodyPr vert="horz" lIns="91440" tIns="45720" rIns="91440" bIns="45720" rtlCol="0" anchor="b"/>
          <a:lstStyle>
            <a:lvl1pPr algn="r">
              <a:defRPr sz="1200"/>
            </a:lvl1pPr>
          </a:lstStyle>
          <a:p>
            <a:fld id="{D9506848-E713-4259-877D-31A69528E491}" type="slidenum">
              <a:rPr lang="en-GB" smtClean="0"/>
              <a:pPr/>
              <a:t>‹#›</a:t>
            </a:fld>
            <a:endParaRPr lang="en-GB"/>
          </a:p>
        </p:txBody>
      </p:sp>
    </p:spTree>
    <p:extLst>
      <p:ext uri="{BB962C8B-B14F-4D97-AF65-F5344CB8AC3E}">
        <p14:creationId xmlns:p14="http://schemas.microsoft.com/office/powerpoint/2010/main" val="3007786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receptor</a:t>
            </a:r>
          </a:p>
        </p:txBody>
      </p:sp>
      <p:sp>
        <p:nvSpPr>
          <p:cNvPr id="4" name="Slide Number Placeholder 3"/>
          <p:cNvSpPr>
            <a:spLocks noGrp="1"/>
          </p:cNvSpPr>
          <p:nvPr>
            <p:ph type="sldNum" sz="quarter" idx="5"/>
          </p:nvPr>
        </p:nvSpPr>
        <p:spPr/>
        <p:txBody>
          <a:bodyPr/>
          <a:lstStyle/>
          <a:p>
            <a:fld id="{D9506848-E713-4259-877D-31A69528E491}" type="slidenum">
              <a:rPr lang="en-GB" smtClean="0"/>
              <a:pPr/>
              <a:t>6</a:t>
            </a:fld>
            <a:endParaRPr lang="en-GB"/>
          </a:p>
        </p:txBody>
      </p:sp>
    </p:spTree>
    <p:extLst>
      <p:ext uri="{BB962C8B-B14F-4D97-AF65-F5344CB8AC3E}">
        <p14:creationId xmlns:p14="http://schemas.microsoft.com/office/powerpoint/2010/main" val="34720297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683568" y="2852936"/>
            <a:ext cx="5832648" cy="1800200"/>
          </a:xfrm>
        </p:spPr>
        <p:txBody>
          <a:bodyPr>
            <a:normAutofit/>
          </a:bodyPr>
          <a:lstStyle>
            <a:lvl1pPr>
              <a:defRPr sz="4000">
                <a:solidFill>
                  <a:schemeClr val="bg1"/>
                </a:solidFill>
              </a:defRPr>
            </a:lvl1pPr>
          </a:lstStyle>
          <a:p>
            <a:r>
              <a:rPr lang="en-US"/>
              <a:t>Click to edit Master title style</a:t>
            </a:r>
            <a:endParaRPr lang="en-GB" dirty="0"/>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pic>
        <p:nvPicPr>
          <p:cNvPr id="8" name="Picture 7" descr="logo.wmf"/>
          <p:cNvPicPr>
            <a:picLocks noChangeAspect="1"/>
          </p:cNvPicPr>
          <p:nvPr/>
        </p:nvPicPr>
        <p:blipFill>
          <a:blip r:embed="rId2" cstate="print"/>
          <a:stretch>
            <a:fillRect/>
          </a:stretch>
        </p:blipFill>
        <p:spPr>
          <a:xfrm>
            <a:off x="6660232" y="2924944"/>
            <a:ext cx="1705689" cy="1272672"/>
          </a:xfrm>
          <a:prstGeom prst="rect">
            <a:avLst/>
          </a:prstGeom>
        </p:spPr>
      </p:pic>
    </p:spTree>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lvl1pPr>
              <a:buClr>
                <a:srgbClr val="8C8025"/>
              </a:buClr>
              <a:buFont typeface="Wingdings" pitchFamily="2" charset="2"/>
              <a:buChar cha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
        <p:nvSpPr>
          <p:cNvPr id="12" name="Rectangle 11"/>
          <p:cNvSpPr/>
          <p:nvPr/>
        </p:nvSpPr>
        <p:spPr>
          <a:xfrm>
            <a:off x="0" y="0"/>
            <a:ext cx="9144000" cy="4653136"/>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Connector 12"/>
          <p:cNvCxnSpPr/>
          <p:nvPr/>
        </p:nvCxnSpPr>
        <p:spPr>
          <a:xfrm>
            <a:off x="0" y="4653136"/>
            <a:ext cx="9144000" cy="0"/>
          </a:xfrm>
          <a:prstGeom prst="line">
            <a:avLst/>
          </a:prstGeom>
          <a:ln w="31750">
            <a:solidFill>
              <a:srgbClr val="8C7F26"/>
            </a:solidFill>
            <a:miter lim="800000"/>
          </a:ln>
        </p:spPr>
        <p:style>
          <a:lnRef idx="1">
            <a:schemeClr val="accent1"/>
          </a:lnRef>
          <a:fillRef idx="0">
            <a:schemeClr val="accent1"/>
          </a:fillRef>
          <a:effectRef idx="0">
            <a:schemeClr val="accent1"/>
          </a:effectRef>
          <a:fontRef idx="minor">
            <a:schemeClr val="tx1"/>
          </a:fontRef>
        </p:style>
      </p:cxnSp>
      <p:sp>
        <p:nvSpPr>
          <p:cNvPr id="15" name="Title 1"/>
          <p:cNvSpPr>
            <a:spLocks noGrp="1"/>
          </p:cNvSpPr>
          <p:nvPr>
            <p:ph type="ctrTitle"/>
          </p:nvPr>
        </p:nvSpPr>
        <p:spPr>
          <a:xfrm>
            <a:off x="683568" y="2852936"/>
            <a:ext cx="5899253" cy="1470025"/>
          </a:xfrm>
        </p:spPr>
        <p:txBody>
          <a:bodyPr>
            <a:normAutofit/>
          </a:bodyPr>
          <a:lstStyle>
            <a:lvl1pPr>
              <a:defRPr sz="4000">
                <a:solidFill>
                  <a:schemeClr val="bg1"/>
                </a:solidFill>
              </a:defRPr>
            </a:lvl1pPr>
          </a:lstStyle>
          <a:p>
            <a:r>
              <a:rPr lang="en-US"/>
              <a:t>Click to edit Master title style</a:t>
            </a:r>
            <a:endParaRPr lang="en-GB" dirty="0"/>
          </a:p>
        </p:txBody>
      </p:sp>
      <p:sp>
        <p:nvSpPr>
          <p:cNvPr id="16" name="Subtitle 2"/>
          <p:cNvSpPr>
            <a:spLocks noGrp="1"/>
          </p:cNvSpPr>
          <p:nvPr>
            <p:ph type="subTitle" idx="1"/>
          </p:nvPr>
        </p:nvSpPr>
        <p:spPr>
          <a:xfrm>
            <a:off x="751810" y="5013176"/>
            <a:ext cx="5836414" cy="792088"/>
          </a:xfrm>
        </p:spPr>
        <p:txBody>
          <a:bodyP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pic>
        <p:nvPicPr>
          <p:cNvPr id="17" name="Picture 16" descr="logo.wmf"/>
          <p:cNvPicPr>
            <a:picLocks noChangeAspect="1"/>
          </p:cNvPicPr>
          <p:nvPr/>
        </p:nvPicPr>
        <p:blipFill>
          <a:blip r:embed="rId2" cstate="print"/>
          <a:stretch>
            <a:fillRect/>
          </a:stretch>
        </p:blipFill>
        <p:spPr>
          <a:xfrm>
            <a:off x="6660232" y="2924944"/>
            <a:ext cx="1705689" cy="1272672"/>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a:t>TA-AMEN</a:t>
            </a:r>
            <a:endParaRPr lang="en-GB"/>
          </a:p>
        </p:txBody>
      </p:sp>
      <p:sp>
        <p:nvSpPr>
          <p:cNvPr id="8" name="Footer Placeholder 7"/>
          <p:cNvSpPr>
            <a:spLocks noGrp="1"/>
          </p:cNvSpPr>
          <p:nvPr>
            <p:ph type="ftr" sz="quarter" idx="11"/>
          </p:nvPr>
        </p:nvSpPr>
        <p:spPr/>
        <p:txBody>
          <a:bodyPr/>
          <a:lstStyle/>
          <a:p>
            <a:r>
              <a:rPr lang="en-GB"/>
              <a:t>Project Management wk 8-9</a:t>
            </a:r>
          </a:p>
        </p:txBody>
      </p:sp>
      <p:sp>
        <p:nvSpPr>
          <p:cNvPr id="9" name="Slide Number Placeholder 8"/>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a:t>TA-AMEN</a:t>
            </a:r>
            <a:endParaRPr lang="en-GB"/>
          </a:p>
        </p:txBody>
      </p:sp>
      <p:sp>
        <p:nvSpPr>
          <p:cNvPr id="4" name="Footer Placeholder 3"/>
          <p:cNvSpPr>
            <a:spLocks noGrp="1"/>
          </p:cNvSpPr>
          <p:nvPr>
            <p:ph type="ftr" sz="quarter" idx="11"/>
          </p:nvPr>
        </p:nvSpPr>
        <p:spPr/>
        <p:txBody>
          <a:bodyPr/>
          <a:lstStyle/>
          <a:p>
            <a:r>
              <a:rPr lang="en-GB"/>
              <a:t>Project Management wk 8-9</a:t>
            </a:r>
          </a:p>
        </p:txBody>
      </p:sp>
      <p:sp>
        <p:nvSpPr>
          <p:cNvPr id="5" name="Slide Number Placeholder 4"/>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14847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logo.wmf"/>
          <p:cNvPicPr>
            <a:picLocks noChangeAspect="1"/>
          </p:cNvPicPr>
          <p:nvPr/>
        </p:nvPicPr>
        <p:blipFill>
          <a:blip r:embed="rId2" cstate="print"/>
          <a:stretch>
            <a:fillRect/>
          </a:stretch>
        </p:blipFill>
        <p:spPr>
          <a:xfrm>
            <a:off x="7452320" y="4865965"/>
            <a:ext cx="1129625" cy="842851"/>
          </a:xfrm>
          <a:prstGeom prst="rect">
            <a:avLst/>
          </a:prstGeom>
        </p:spPr>
      </p:pic>
      <p:sp>
        <p:nvSpPr>
          <p:cNvPr id="7" name="TextBox 6"/>
          <p:cNvSpPr txBox="1"/>
          <p:nvPr/>
        </p:nvSpPr>
        <p:spPr>
          <a:xfrm>
            <a:off x="2051720" y="5802069"/>
            <a:ext cx="6624736" cy="723275"/>
          </a:xfrm>
          <a:prstGeom prst="rect">
            <a:avLst/>
          </a:prstGeom>
          <a:noFill/>
        </p:spPr>
        <p:txBody>
          <a:bodyPr wrap="square" rtlCol="0">
            <a:spAutoFit/>
          </a:bodyPr>
          <a:lstStyle/>
          <a:p>
            <a:pPr algn="r"/>
            <a:r>
              <a:rPr lang="en-GB" sz="1800" dirty="0">
                <a:latin typeface="Gill Sans MT" pitchFamily="34" charset="0"/>
              </a:rPr>
              <a:t>© Copyright London School of Science</a:t>
            </a:r>
            <a:r>
              <a:rPr lang="en-GB" sz="1800" baseline="0" dirty="0">
                <a:latin typeface="Gill Sans MT" pitchFamily="34" charset="0"/>
              </a:rPr>
              <a:t> &amp; Technology 2010</a:t>
            </a:r>
          </a:p>
          <a:p>
            <a:pPr algn="r"/>
            <a:r>
              <a:rPr lang="en-GB" sz="1200" baseline="0" dirty="0">
                <a:latin typeface="Gill Sans MT" pitchFamily="34" charset="0"/>
              </a:rPr>
              <a:t>First Floor, Alperton House Bridgewater Road, Wembley, London, Middlesex HA0 1EH</a:t>
            </a:r>
          </a:p>
          <a:p>
            <a:pPr algn="r"/>
            <a:r>
              <a:rPr lang="de-DE" sz="1100" b="1" baseline="0" dirty="0">
                <a:latin typeface="Gill Sans MT" pitchFamily="34" charset="0"/>
              </a:rPr>
              <a:t>t:</a:t>
            </a:r>
            <a:r>
              <a:rPr lang="de-DE" sz="1100" baseline="0" dirty="0">
                <a:latin typeface="Gill Sans MT" pitchFamily="34" charset="0"/>
              </a:rPr>
              <a:t> +44 (0) 20 8795 3863   </a:t>
            </a:r>
            <a:r>
              <a:rPr lang="de-DE" sz="1100" b="1" baseline="0" dirty="0">
                <a:latin typeface="Gill Sans MT" pitchFamily="34" charset="0"/>
              </a:rPr>
              <a:t>f:</a:t>
            </a:r>
            <a:r>
              <a:rPr lang="de-DE" sz="1100" baseline="0" dirty="0">
                <a:latin typeface="Gill Sans MT" pitchFamily="34" charset="0"/>
              </a:rPr>
              <a:t> +44 (0) 20 8795 3864       </a:t>
            </a:r>
            <a:r>
              <a:rPr lang="de-DE" sz="1100" b="1" baseline="0" dirty="0">
                <a:latin typeface="Gill Sans MT" pitchFamily="34" charset="0"/>
              </a:rPr>
              <a:t>e:</a:t>
            </a:r>
            <a:r>
              <a:rPr lang="de-DE" sz="1100" baseline="0" dirty="0">
                <a:latin typeface="Gill Sans MT" pitchFamily="34" charset="0"/>
              </a:rPr>
              <a:t> info@lsst.com   </a:t>
            </a:r>
            <a:r>
              <a:rPr lang="de-DE" sz="1100" b="1" baseline="0" dirty="0">
                <a:latin typeface="Gill Sans MT" pitchFamily="34" charset="0"/>
              </a:rPr>
              <a:t>w:</a:t>
            </a:r>
            <a:r>
              <a:rPr lang="de-DE" sz="1100" baseline="0" dirty="0">
                <a:latin typeface="Gill Sans MT" pitchFamily="34" charset="0"/>
              </a:rPr>
              <a:t> www.lsst.com</a:t>
            </a:r>
            <a:endParaRPr lang="en-GB" sz="1100" baseline="0" dirty="0">
              <a:latin typeface="Gill Sans MT" pitchFamily="34" charset="0"/>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406358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82983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22388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65448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37407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18187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451551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27785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14950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87139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0434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w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p:cNvSpPr/>
          <p:nvPr/>
        </p:nvSpPr>
        <p:spPr>
          <a:xfrm>
            <a:off x="0" y="0"/>
            <a:ext cx="9144000" cy="1412776"/>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TA-AMEN</a:t>
            </a: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Project Management wk 8-9</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8DE582-440D-41C7-9541-D8204DCB74FB}" type="slidenum">
              <a:rPr lang="en-GB" smtClean="0"/>
              <a:pPr/>
              <a:t>‹#›</a:t>
            </a:fld>
            <a:endParaRPr lang="en-GB"/>
          </a:p>
        </p:txBody>
      </p:sp>
      <p:cxnSp>
        <p:nvCxnSpPr>
          <p:cNvPr id="12" name="Straight Connector 11"/>
          <p:cNvCxnSpPr/>
          <p:nvPr/>
        </p:nvCxnSpPr>
        <p:spPr>
          <a:xfrm>
            <a:off x="0" y="1412776"/>
            <a:ext cx="9144000" cy="0"/>
          </a:xfrm>
          <a:prstGeom prst="line">
            <a:avLst/>
          </a:prstGeom>
          <a:ln w="25400">
            <a:solidFill>
              <a:srgbClr val="8C7F26"/>
            </a:solidFill>
            <a:miter lim="800000"/>
          </a:ln>
        </p:spPr>
        <p:style>
          <a:lnRef idx="1">
            <a:schemeClr val="accent1"/>
          </a:lnRef>
          <a:fillRef idx="0">
            <a:schemeClr val="accent1"/>
          </a:fillRef>
          <a:effectRef idx="0">
            <a:schemeClr val="accent1"/>
          </a:effectRef>
          <a:fontRef idx="minor">
            <a:schemeClr val="tx1"/>
          </a:fontRef>
        </p:style>
      </p:cxnSp>
      <p:pic>
        <p:nvPicPr>
          <p:cNvPr id="13" name="Picture 12" descr="logo.wmf"/>
          <p:cNvPicPr>
            <a:picLocks noChangeAspect="1"/>
          </p:cNvPicPr>
          <p:nvPr/>
        </p:nvPicPr>
        <p:blipFill>
          <a:blip r:embed="rId13" cstate="print"/>
          <a:stretch>
            <a:fillRect/>
          </a:stretch>
        </p:blipFill>
        <p:spPr>
          <a:xfrm>
            <a:off x="7740352" y="404664"/>
            <a:ext cx="1129625" cy="842851"/>
          </a:xfrm>
          <a:prstGeom prst="rect">
            <a:avLst/>
          </a:prstGeom>
        </p:spPr>
      </p:pic>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spcBef>
          <a:spcPct val="0"/>
        </a:spcBef>
        <a:buNone/>
        <a:defRPr sz="3600" kern="1200">
          <a:solidFill>
            <a:schemeClr val="bg1"/>
          </a:solidFill>
          <a:latin typeface="Cambria" pitchFamily="18" charset="0"/>
          <a:ea typeface="+mj-ea"/>
          <a:cs typeface="+mj-cs"/>
        </a:defRPr>
      </a:lvl1pPr>
    </p:titleStyle>
    <p:bodyStyle>
      <a:lvl1pPr marL="342900" indent="-342900" algn="l" defTabSz="914400" rtl="0" eaLnBrk="1" latinLnBrk="0" hangingPunct="1">
        <a:spcBef>
          <a:spcPct val="20000"/>
        </a:spcBef>
        <a:buClr>
          <a:srgbClr val="8C8025"/>
        </a:buClr>
        <a:buFont typeface="Wingdings" pitchFamily="2" charset="2"/>
        <a:buChar char="§"/>
        <a:defRPr sz="2800" kern="1200">
          <a:solidFill>
            <a:schemeClr val="tx1"/>
          </a:solidFill>
          <a:latin typeface="Gill Sans MT"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Gill Sans MT"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ill Sans MT"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Gill Sans MT"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Gill Sans MT"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28/02/2022</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700948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hyperlink" Target="https://biologydictionary.net/nervous-system/" TargetMode="External"/><Relationship Id="rId2" Type="http://schemas.openxmlformats.org/officeDocument/2006/relationships/hyperlink" Target="https://biologydictionary.net/body-systems/" TargetMode="External"/><Relationship Id="rId1" Type="http://schemas.openxmlformats.org/officeDocument/2006/relationships/slideLayout" Target="../slideLayouts/slideLayout13.xml"/><Relationship Id="rId4" Type="http://schemas.openxmlformats.org/officeDocument/2006/relationships/hyperlink" Target="https://biologydictionary.net/homeostasis/"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kj_CI1KTq6U" TargetMode="Externa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biologydictionary.net/nervous-tissue/" TargetMode="Externa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fShRXy1RCbs" TargetMode="Externa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hyperlink" Target="https://biologydictionary.net/autonomic-nervous-system/" TargetMode="Externa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hyperlink" Target="https://www.england.nhs.uk/ourwork/clinical-policy/ltc/our-work-on-long-term-conditions/neurological/#:~:text=Neurological%20conditions%20such%20as%20Parkinson's,an%20individual's%20quality%20of%20life" TargetMode="Externa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hyperlink" Target="https://www.england.nhs.uk/ourwork/clinical-policy/ltc/our-work-on-long-term-conditions/neurological/" TargetMode="Externa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hyperlink" Target="https://www.england.nhs.uk/ourwork/clinical-policy/ltc/our-work-on-long-term-conditions/neurological/" TargetMode="Externa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hyperlink" Target="https://www.england.nhs.uk/ourwork/clinical-policy/ltc/our-work-on-long-term-conditions/neurological/" TargetMode="Externa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hyperlink" Target="https://www.saylor.org/site/wp-content/uploads/2010/11/Homeostasis-Overview.pdf" TargetMode="Externa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1700808"/>
            <a:ext cx="7992888" cy="1470025"/>
          </a:xfrm>
        </p:spPr>
        <p:txBody>
          <a:bodyPr>
            <a:normAutofit fontScale="90000"/>
          </a:bodyPr>
          <a:lstStyle/>
          <a:p>
            <a:pPr marL="0" indent="0"/>
            <a:r>
              <a:rPr lang="en-GB" altLang="en-US" b="1" dirty="0">
                <a:solidFill>
                  <a:schemeClr val="bg1"/>
                </a:solidFill>
              </a:rPr>
              <a:t>INTRODUCTION TO PHYSIOLOGY</a:t>
            </a:r>
            <a:br>
              <a:rPr lang="en-GB" altLang="en-US" b="1" dirty="0">
                <a:solidFill>
                  <a:schemeClr val="bg1"/>
                </a:solidFill>
              </a:rPr>
            </a:br>
            <a:r>
              <a:rPr lang="en-GB" altLang="en-US" b="1" dirty="0">
                <a:solidFill>
                  <a:schemeClr val="bg1"/>
                </a:solidFill>
              </a:rPr>
              <a:t>(BMHP5003)</a:t>
            </a:r>
          </a:p>
        </p:txBody>
      </p:sp>
      <p:sp>
        <p:nvSpPr>
          <p:cNvPr id="3" name="TextBox 2">
            <a:extLst>
              <a:ext uri="{FF2B5EF4-FFF2-40B4-BE49-F238E27FC236}">
                <a16:creationId xmlns:a16="http://schemas.microsoft.com/office/drawing/2014/main" id="{9D1C96DE-C090-4E6B-AC0B-470FD4653840}"/>
              </a:ext>
            </a:extLst>
          </p:cNvPr>
          <p:cNvSpPr txBox="1"/>
          <p:nvPr/>
        </p:nvSpPr>
        <p:spPr>
          <a:xfrm>
            <a:off x="2375756" y="4079974"/>
            <a:ext cx="5040560" cy="1077218"/>
          </a:xfrm>
          <a:prstGeom prst="rect">
            <a:avLst/>
          </a:prstGeom>
          <a:noFill/>
        </p:spPr>
        <p:txBody>
          <a:bodyPr wrap="square" rtlCol="0">
            <a:spAutoFit/>
          </a:bodyPr>
          <a:lstStyle/>
          <a:p>
            <a:pPr algn="ctr"/>
            <a:r>
              <a:rPr lang="en-GB" sz="3200" b="1" dirty="0">
                <a:solidFill>
                  <a:schemeClr val="bg1"/>
                </a:solidFill>
              </a:rPr>
              <a:t>WEEK 3 SESSION 1</a:t>
            </a:r>
          </a:p>
          <a:p>
            <a:pPr algn="ctr"/>
            <a:r>
              <a:rPr lang="en-GB" sz="3200" b="1" dirty="0">
                <a:solidFill>
                  <a:schemeClr val="bg1"/>
                </a:solidFill>
              </a:rPr>
              <a:t>THE NERVOUS SYSTEM</a:t>
            </a:r>
          </a:p>
        </p:txBody>
      </p:sp>
    </p:spTree>
    <p:extLst>
      <p:ext uri="{BB962C8B-B14F-4D97-AF65-F5344CB8AC3E}">
        <p14:creationId xmlns:p14="http://schemas.microsoft.com/office/powerpoint/2010/main" val="2743663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Objective of the Session</a:t>
            </a:r>
          </a:p>
        </p:txBody>
      </p:sp>
      <p:sp>
        <p:nvSpPr>
          <p:cNvPr id="3" name="Content Placeholder 2"/>
          <p:cNvSpPr>
            <a:spLocks noGrp="1"/>
          </p:cNvSpPr>
          <p:nvPr>
            <p:ph idx="1"/>
          </p:nvPr>
        </p:nvSpPr>
        <p:spPr/>
        <p:txBody>
          <a:bodyPr>
            <a:normAutofit/>
          </a:bodyPr>
          <a:lstStyle/>
          <a:p>
            <a:pPr eaLnBrk="1" hangingPunct="1">
              <a:lnSpc>
                <a:spcPct val="90000"/>
              </a:lnSpc>
              <a:buClr>
                <a:schemeClr val="accent2"/>
              </a:buClr>
              <a:buNone/>
              <a:defRPr/>
            </a:pPr>
            <a:endParaRPr lang="en-US" dirty="0">
              <a:latin typeface="Tahoma" panose="020B0604030504040204" pitchFamily="34" charset="0"/>
              <a:ea typeface="Tahoma" pitchFamily="34" charset="0"/>
              <a:cs typeface="Tahoma" pitchFamily="34" charset="0"/>
            </a:endParaRPr>
          </a:p>
          <a:p>
            <a:pPr eaLnBrk="1" hangingPunct="1">
              <a:lnSpc>
                <a:spcPct val="90000"/>
              </a:lnSpc>
              <a:buClr>
                <a:schemeClr val="accent2"/>
              </a:buClr>
              <a:buNone/>
              <a:defRPr/>
            </a:pPr>
            <a:r>
              <a:rPr lang="en-US" dirty="0">
                <a:latin typeface="Tahoma" panose="020B0604030504040204" pitchFamily="34" charset="0"/>
                <a:ea typeface="Tahoma" pitchFamily="34" charset="0"/>
                <a:cs typeface="Tahoma" pitchFamily="34" charset="0"/>
              </a:rPr>
              <a:t>By the end of the lesson, students will be able to</a:t>
            </a:r>
          </a:p>
          <a:p>
            <a:pPr>
              <a:lnSpc>
                <a:spcPct val="90000"/>
              </a:lnSpc>
              <a:buClr>
                <a:schemeClr val="accent2"/>
              </a:buClr>
              <a:buFont typeface="Arial" pitchFamily="34" charset="0"/>
              <a:buChar char="•"/>
              <a:defRPr/>
            </a:pPr>
            <a:r>
              <a:rPr lang="en-GB" dirty="0">
                <a:latin typeface="Tahoma" pitchFamily="34" charset="0"/>
                <a:ea typeface="Tahoma" pitchFamily="34" charset="0"/>
                <a:cs typeface="Tahoma" pitchFamily="34" charset="0"/>
              </a:rPr>
              <a:t>Discuss the function of the nervous systems in relation to the principle of homeostasis</a:t>
            </a:r>
          </a:p>
          <a:p>
            <a:pPr>
              <a:lnSpc>
                <a:spcPct val="90000"/>
              </a:lnSpc>
              <a:buClr>
                <a:schemeClr val="accent2"/>
              </a:buClr>
              <a:buNone/>
              <a:defRPr/>
            </a:pPr>
            <a:endParaRPr lang="en-GB" dirty="0">
              <a:latin typeface="Tahoma" panose="020B0604030504040204" pitchFamily="34" charset="0"/>
            </a:endParaRPr>
          </a:p>
          <a:p>
            <a:pPr>
              <a:lnSpc>
                <a:spcPct val="90000"/>
              </a:lnSpc>
              <a:buClr>
                <a:schemeClr val="accent2"/>
              </a:buClr>
              <a:buNone/>
              <a:defRPr/>
            </a:pPr>
            <a:endParaRPr lang="en-GB" dirty="0">
              <a:latin typeface="Tahoma" panose="020B0604030504040204" pitchFamily="34" charset="0"/>
            </a:endParaRPr>
          </a:p>
          <a:p>
            <a:pPr>
              <a:lnSpc>
                <a:spcPct val="90000"/>
              </a:lnSpc>
              <a:buClr>
                <a:schemeClr val="accent2"/>
              </a:buClr>
              <a:buNone/>
              <a:defRPr/>
            </a:pPr>
            <a:endParaRPr lang="en-US" dirty="0">
              <a:latin typeface="Tahoma" panose="020B0604030504040204" pitchFamily="34" charset="0"/>
            </a:endParaRPr>
          </a:p>
          <a:p>
            <a:endParaRPr lang="en-GB" dirty="0"/>
          </a:p>
        </p:txBody>
      </p:sp>
    </p:spTree>
    <p:extLst>
      <p:ext uri="{BB962C8B-B14F-4D97-AF65-F5344CB8AC3E}">
        <p14:creationId xmlns:p14="http://schemas.microsoft.com/office/powerpoint/2010/main" val="3046696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BDA69-DA49-4820-AF68-7D1477F73459}"/>
              </a:ext>
            </a:extLst>
          </p:cNvPr>
          <p:cNvSpPr>
            <a:spLocks noGrp="1"/>
          </p:cNvSpPr>
          <p:nvPr>
            <p:ph type="title"/>
          </p:nvPr>
        </p:nvSpPr>
        <p:spPr>
          <a:xfrm>
            <a:off x="457200" y="274638"/>
            <a:ext cx="8229600" cy="1143000"/>
          </a:xfrm>
        </p:spPr>
        <p:txBody>
          <a:bodyPr anchor="ctr">
            <a:normAutofit/>
          </a:bodyPr>
          <a:lstStyle/>
          <a:p>
            <a:r>
              <a:rPr lang="en-GB" dirty="0"/>
              <a:t>The Nervous System</a:t>
            </a:r>
          </a:p>
        </p:txBody>
      </p:sp>
      <p:pic>
        <p:nvPicPr>
          <p:cNvPr id="4" name="Picture 3">
            <a:extLst>
              <a:ext uri="{FF2B5EF4-FFF2-40B4-BE49-F238E27FC236}">
                <a16:creationId xmlns:a16="http://schemas.microsoft.com/office/drawing/2014/main" id="{101ACE42-3602-4743-B20B-B3A7FA82FA95}"/>
              </a:ext>
            </a:extLst>
          </p:cNvPr>
          <p:cNvPicPr>
            <a:picLocks noChangeAspect="1"/>
          </p:cNvPicPr>
          <p:nvPr/>
        </p:nvPicPr>
        <p:blipFill rotWithShape="1">
          <a:blip r:embed="rId2"/>
          <a:srcRect l="4999" t="1701" r="54725" b="4005"/>
          <a:stretch/>
        </p:blipFill>
        <p:spPr>
          <a:xfrm>
            <a:off x="899592" y="1600201"/>
            <a:ext cx="2712805" cy="3989040"/>
          </a:xfrm>
          <a:prstGeom prst="rect">
            <a:avLst/>
          </a:prstGeom>
          <a:noFill/>
        </p:spPr>
      </p:pic>
      <p:sp>
        <p:nvSpPr>
          <p:cNvPr id="3" name="Content Placeholder 2">
            <a:extLst>
              <a:ext uri="{FF2B5EF4-FFF2-40B4-BE49-F238E27FC236}">
                <a16:creationId xmlns:a16="http://schemas.microsoft.com/office/drawing/2014/main" id="{E01BBBC5-000C-496B-B1E1-FBF4F2AAEBC3}"/>
              </a:ext>
            </a:extLst>
          </p:cNvPr>
          <p:cNvSpPr>
            <a:spLocks noGrp="1"/>
          </p:cNvSpPr>
          <p:nvPr>
            <p:ph sz="half" idx="2"/>
          </p:nvPr>
        </p:nvSpPr>
        <p:spPr>
          <a:xfrm>
            <a:off x="4648200" y="1600201"/>
            <a:ext cx="4038600" cy="3989040"/>
          </a:xfrm>
        </p:spPr>
        <p:txBody>
          <a:bodyPr>
            <a:normAutofit/>
          </a:bodyPr>
          <a:lstStyle/>
          <a:p>
            <a:pPr>
              <a:lnSpc>
                <a:spcPct val="90000"/>
              </a:lnSpc>
            </a:pPr>
            <a:r>
              <a:rPr lang="en-GB" sz="2600"/>
              <a:t>The Nervous system is the master controlling and communicating system of the body.</a:t>
            </a:r>
          </a:p>
          <a:p>
            <a:pPr>
              <a:lnSpc>
                <a:spcPct val="90000"/>
              </a:lnSpc>
            </a:pPr>
            <a:endParaRPr lang="en-GB" sz="2600"/>
          </a:p>
          <a:p>
            <a:pPr>
              <a:lnSpc>
                <a:spcPct val="90000"/>
              </a:lnSpc>
            </a:pPr>
            <a:r>
              <a:rPr lang="en-GB" sz="2600"/>
              <a:t>The nervous system controls and coordinates all the essential functions of the human body</a:t>
            </a:r>
          </a:p>
        </p:txBody>
      </p:sp>
    </p:spTree>
    <p:extLst>
      <p:ext uri="{BB962C8B-B14F-4D97-AF65-F5344CB8AC3E}">
        <p14:creationId xmlns:p14="http://schemas.microsoft.com/office/powerpoint/2010/main" val="814676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5787" y="22671"/>
            <a:ext cx="8412426" cy="6309320"/>
          </a:xfrm>
          <a:prstGeom prst="rect">
            <a:avLst/>
          </a:prstGeom>
        </p:spPr>
      </p:pic>
    </p:spTree>
    <p:extLst>
      <p:ext uri="{BB962C8B-B14F-4D97-AF65-F5344CB8AC3E}">
        <p14:creationId xmlns:p14="http://schemas.microsoft.com/office/powerpoint/2010/main" val="3494136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605"/>
            <a:ext cx="9144000" cy="6858000"/>
          </a:xfrm>
          <a:prstGeom prst="rect">
            <a:avLst/>
          </a:prstGeom>
        </p:spPr>
      </p:pic>
    </p:spTree>
    <p:extLst>
      <p:ext uri="{BB962C8B-B14F-4D97-AF65-F5344CB8AC3E}">
        <p14:creationId xmlns:p14="http://schemas.microsoft.com/office/powerpoint/2010/main" val="1718508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8E3C0-82CC-4202-A2A6-A7D284ADE2A3}"/>
              </a:ext>
            </a:extLst>
          </p:cNvPr>
          <p:cNvSpPr>
            <a:spLocks noGrp="1"/>
          </p:cNvSpPr>
          <p:nvPr>
            <p:ph type="title"/>
          </p:nvPr>
        </p:nvSpPr>
        <p:spPr>
          <a:xfrm>
            <a:off x="457200" y="274638"/>
            <a:ext cx="8229600" cy="1143000"/>
          </a:xfrm>
        </p:spPr>
        <p:txBody>
          <a:bodyPr anchor="ctr">
            <a:normAutofit/>
          </a:bodyPr>
          <a:lstStyle/>
          <a:p>
            <a:r>
              <a:rPr lang="en-GB" dirty="0"/>
              <a:t>What does homeostasis mean</a:t>
            </a:r>
          </a:p>
        </p:txBody>
      </p:sp>
      <p:pic>
        <p:nvPicPr>
          <p:cNvPr id="4" name="Content Placeholder 3">
            <a:extLst>
              <a:ext uri="{FF2B5EF4-FFF2-40B4-BE49-F238E27FC236}">
                <a16:creationId xmlns:a16="http://schemas.microsoft.com/office/drawing/2014/main" id="{AAEB9453-90C8-4E96-999C-E72EC2B5A54F}"/>
              </a:ext>
            </a:extLst>
          </p:cNvPr>
          <p:cNvPicPr>
            <a:picLocks noGrp="1" noChangeAspect="1"/>
          </p:cNvPicPr>
          <p:nvPr>
            <p:ph idx="1"/>
          </p:nvPr>
        </p:nvPicPr>
        <p:blipFill>
          <a:blip r:embed="rId3"/>
          <a:stretch>
            <a:fillRect/>
          </a:stretch>
        </p:blipFill>
        <p:spPr>
          <a:xfrm>
            <a:off x="1074650" y="1417638"/>
            <a:ext cx="6994700" cy="3917032"/>
          </a:xfrm>
          <a:prstGeom prst="rect">
            <a:avLst/>
          </a:prstGeom>
          <a:noFill/>
        </p:spPr>
      </p:pic>
    </p:spTree>
    <p:extLst>
      <p:ext uri="{BB962C8B-B14F-4D97-AF65-F5344CB8AC3E}">
        <p14:creationId xmlns:p14="http://schemas.microsoft.com/office/powerpoint/2010/main" val="1503544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Nervous and endocrine systems and homeostasis</a:t>
            </a:r>
            <a:br>
              <a:rPr lang="en-US" dirty="0"/>
            </a:br>
            <a:endParaRPr lang="en-GB" dirty="0"/>
          </a:p>
        </p:txBody>
      </p:sp>
      <p:sp>
        <p:nvSpPr>
          <p:cNvPr id="3" name="Content Placeholder 2"/>
          <p:cNvSpPr>
            <a:spLocks noGrp="1"/>
          </p:cNvSpPr>
          <p:nvPr>
            <p:ph idx="1"/>
          </p:nvPr>
        </p:nvSpPr>
        <p:spPr/>
        <p:txBody>
          <a:bodyPr>
            <a:normAutofit fontScale="85000" lnSpcReduction="10000"/>
          </a:bodyPr>
          <a:lstStyle/>
          <a:p>
            <a:r>
              <a:rPr lang="en-US" dirty="0"/>
              <a:t>All of the organs and organ </a:t>
            </a:r>
            <a:r>
              <a:rPr lang="en-US" b="1" dirty="0"/>
              <a:t>systems</a:t>
            </a:r>
            <a:r>
              <a:rPr lang="en-US" dirty="0"/>
              <a:t> of the human body </a:t>
            </a:r>
            <a:r>
              <a:rPr lang="en-US" b="1" dirty="0"/>
              <a:t>work together</a:t>
            </a:r>
            <a:r>
              <a:rPr lang="en-US" dirty="0"/>
              <a:t> like a well-oiled machine. </a:t>
            </a:r>
          </a:p>
          <a:p>
            <a:endParaRPr lang="en-US" dirty="0"/>
          </a:p>
          <a:p>
            <a:r>
              <a:rPr lang="en-US" dirty="0"/>
              <a:t>This is because they are closely regulated by the </a:t>
            </a:r>
            <a:r>
              <a:rPr lang="en-US" b="1" dirty="0"/>
              <a:t>nervous</a:t>
            </a:r>
            <a:r>
              <a:rPr lang="en-US" dirty="0"/>
              <a:t> and </a:t>
            </a:r>
            <a:r>
              <a:rPr lang="en-US" b="1" dirty="0"/>
              <a:t>endocrine systems</a:t>
            </a:r>
            <a:r>
              <a:rPr lang="en-US" dirty="0"/>
              <a:t>. </a:t>
            </a:r>
          </a:p>
          <a:p>
            <a:endParaRPr lang="en-US" dirty="0"/>
          </a:p>
          <a:p>
            <a:r>
              <a:rPr lang="en-US" dirty="0"/>
              <a:t>The </a:t>
            </a:r>
            <a:r>
              <a:rPr lang="en-US" b="1" dirty="0"/>
              <a:t>nervous system</a:t>
            </a:r>
            <a:r>
              <a:rPr lang="en-US" dirty="0"/>
              <a:t> controls virtually all body activities, and the </a:t>
            </a:r>
            <a:r>
              <a:rPr lang="en-US" b="1" dirty="0"/>
              <a:t>endocrine system</a:t>
            </a:r>
            <a:r>
              <a:rPr lang="en-US" dirty="0"/>
              <a:t> secretes hormones that regulate these activities.</a:t>
            </a:r>
            <a:endParaRPr lang="en-GB"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7</a:t>
            </a:fld>
            <a:endParaRPr lang="en-GB" dirty="0"/>
          </a:p>
        </p:txBody>
      </p:sp>
    </p:spTree>
    <p:extLst>
      <p:ext uri="{BB962C8B-B14F-4D97-AF65-F5344CB8AC3E}">
        <p14:creationId xmlns:p14="http://schemas.microsoft.com/office/powerpoint/2010/main" val="2802466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63" y="0"/>
            <a:ext cx="9107487" cy="6669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1830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alpha val="15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0" y="3944"/>
            <a:ext cx="9144000" cy="6858000"/>
          </a:xfrm>
          <a:prstGeom prst="rect">
            <a:avLst/>
          </a:prstGeom>
        </p:spPr>
      </p:pic>
    </p:spTree>
    <p:extLst>
      <p:ext uri="{BB962C8B-B14F-4D97-AF65-F5344CB8AC3E}">
        <p14:creationId xmlns:p14="http://schemas.microsoft.com/office/powerpoint/2010/main" val="4288315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AAC1E67-9988-47F5-830C-92E97B6987DE}"/>
              </a:ext>
            </a:extLst>
          </p:cNvPr>
          <p:cNvPicPr>
            <a:picLocks noGrp="1" noChangeAspect="1"/>
          </p:cNvPicPr>
          <p:nvPr>
            <p:ph idx="1"/>
          </p:nvPr>
        </p:nvPicPr>
        <p:blipFill rotWithShape="1">
          <a:blip r:embed="rId2"/>
          <a:srcRect t="10282" b="4264"/>
          <a:stretch/>
        </p:blipFill>
        <p:spPr>
          <a:xfrm>
            <a:off x="90488" y="1052735"/>
            <a:ext cx="8963025" cy="5112569"/>
          </a:xfrm>
          <a:prstGeom prst="rect">
            <a:avLst/>
          </a:prstGeom>
          <a:noFill/>
        </p:spPr>
      </p:pic>
      <p:sp>
        <p:nvSpPr>
          <p:cNvPr id="5" name="TextBox 4">
            <a:extLst>
              <a:ext uri="{FF2B5EF4-FFF2-40B4-BE49-F238E27FC236}">
                <a16:creationId xmlns:a16="http://schemas.microsoft.com/office/drawing/2014/main" id="{A213BF88-02FB-42B2-8276-0A747C21DB7B}"/>
              </a:ext>
            </a:extLst>
          </p:cNvPr>
          <p:cNvSpPr txBox="1"/>
          <p:nvPr/>
        </p:nvSpPr>
        <p:spPr>
          <a:xfrm>
            <a:off x="2411760" y="260648"/>
            <a:ext cx="4536504" cy="584775"/>
          </a:xfrm>
          <a:prstGeom prst="rect">
            <a:avLst/>
          </a:prstGeom>
          <a:noFill/>
        </p:spPr>
        <p:txBody>
          <a:bodyPr wrap="square" rtlCol="0">
            <a:spAutoFit/>
          </a:bodyPr>
          <a:lstStyle/>
          <a:p>
            <a:pPr algn="ctr"/>
            <a:r>
              <a:rPr lang="en-GB" sz="3200" b="1" dirty="0"/>
              <a:t>The Nervous System</a:t>
            </a:r>
          </a:p>
        </p:txBody>
      </p:sp>
    </p:spTree>
    <p:extLst>
      <p:ext uri="{BB962C8B-B14F-4D97-AF65-F5344CB8AC3E}">
        <p14:creationId xmlns:p14="http://schemas.microsoft.com/office/powerpoint/2010/main" val="41114149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Overview of the nervous system: </a:t>
            </a:r>
            <a:br>
              <a:rPr lang="en-US" dirty="0"/>
            </a:br>
            <a:r>
              <a:rPr lang="en-US" dirty="0"/>
              <a:t>homeostasis</a:t>
            </a:r>
            <a:endParaRPr lang="en-GB" dirty="0"/>
          </a:p>
        </p:txBody>
      </p:sp>
      <p:sp>
        <p:nvSpPr>
          <p:cNvPr id="3" name="Content Placeholder 2"/>
          <p:cNvSpPr>
            <a:spLocks noGrp="1"/>
          </p:cNvSpPr>
          <p:nvPr>
            <p:ph idx="1"/>
          </p:nvPr>
        </p:nvSpPr>
        <p:spPr/>
        <p:txBody>
          <a:bodyPr>
            <a:normAutofit fontScale="85000" lnSpcReduction="20000"/>
          </a:bodyPr>
          <a:lstStyle/>
          <a:p>
            <a:endParaRPr lang="en-GB" dirty="0"/>
          </a:p>
          <a:p>
            <a:r>
              <a:rPr lang="en-US" dirty="0"/>
              <a:t>Of all the </a:t>
            </a:r>
            <a:r>
              <a:rPr lang="en-US" dirty="0">
                <a:hlinkClick r:id="rId2" tooltip="body systems"/>
              </a:rPr>
              <a:t>body systems</a:t>
            </a:r>
            <a:r>
              <a:rPr lang="en-US" dirty="0"/>
              <a:t>, the </a:t>
            </a:r>
            <a:r>
              <a:rPr lang="en-US" dirty="0">
                <a:hlinkClick r:id="rId3" tooltip="nervous system"/>
              </a:rPr>
              <a:t>nervous system</a:t>
            </a:r>
            <a:r>
              <a:rPr lang="en-US" dirty="0"/>
              <a:t> is the major control system of </a:t>
            </a:r>
            <a:r>
              <a:rPr lang="en-US" dirty="0">
                <a:hlinkClick r:id="rId4" tooltip="homeostasis"/>
              </a:rPr>
              <a:t>homeostasis</a:t>
            </a:r>
            <a:r>
              <a:rPr lang="en-US" dirty="0"/>
              <a:t>. </a:t>
            </a:r>
          </a:p>
          <a:p>
            <a:endParaRPr lang="en-US" dirty="0"/>
          </a:p>
          <a:p>
            <a:r>
              <a:rPr lang="en-US" dirty="0"/>
              <a:t>It provides monitoring, response, and regulation of all systems in the human body and other organisms. </a:t>
            </a:r>
          </a:p>
          <a:p>
            <a:endParaRPr lang="en-US" dirty="0"/>
          </a:p>
          <a:p>
            <a:r>
              <a:rPr lang="en-US" dirty="0"/>
              <a:t>It functions from the tiny level of individual cells to affecting the whole body at once.</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11</a:t>
            </a:fld>
            <a:endParaRPr lang="en-GB" dirty="0"/>
          </a:p>
        </p:txBody>
      </p:sp>
    </p:spTree>
    <p:extLst>
      <p:ext uri="{BB962C8B-B14F-4D97-AF65-F5344CB8AC3E}">
        <p14:creationId xmlns:p14="http://schemas.microsoft.com/office/powerpoint/2010/main" val="22214187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Overview of the nervous system: </a:t>
            </a:r>
            <a:br>
              <a:rPr lang="en-US" dirty="0"/>
            </a:br>
            <a:r>
              <a:rPr lang="en-US" dirty="0"/>
              <a:t>homeostasis</a:t>
            </a:r>
            <a:endParaRPr lang="en-GB" dirty="0"/>
          </a:p>
        </p:txBody>
      </p:sp>
      <p:sp>
        <p:nvSpPr>
          <p:cNvPr id="3" name="Content Placeholder 2"/>
          <p:cNvSpPr>
            <a:spLocks noGrp="1"/>
          </p:cNvSpPr>
          <p:nvPr>
            <p:ph idx="1"/>
          </p:nvPr>
        </p:nvSpPr>
        <p:spPr>
          <a:xfrm>
            <a:off x="457200" y="1556792"/>
            <a:ext cx="8229600" cy="4334709"/>
          </a:xfrm>
        </p:spPr>
        <p:txBody>
          <a:bodyPr>
            <a:normAutofit/>
          </a:bodyPr>
          <a:lstStyle/>
          <a:p>
            <a:r>
              <a:rPr lang="en-US" sz="2400" dirty="0"/>
              <a:t>Receptors inside and outside the body are constantly monitoring conditions and watching for changes. </a:t>
            </a:r>
          </a:p>
          <a:p>
            <a:r>
              <a:rPr lang="en-US" sz="2400" dirty="0"/>
              <a:t>When a body system leaves a set point and falls outside its normal range, signals are sent through the nervous system which trigger responses to bring the system back into the normal range of functioning. </a:t>
            </a:r>
          </a:p>
          <a:p>
            <a:r>
              <a:rPr lang="en-US" sz="2400" dirty="0"/>
              <a:t>This is the process of homeostasis. </a:t>
            </a:r>
          </a:p>
          <a:p>
            <a:r>
              <a:rPr lang="en-US" sz="2400" dirty="0"/>
              <a:t>These complicated and intricate processes have evolved over millions of years.</a:t>
            </a:r>
            <a:endParaRPr lang="en-GB" sz="2400"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12</a:t>
            </a:fld>
            <a:endParaRPr lang="en-GB" dirty="0"/>
          </a:p>
        </p:txBody>
      </p:sp>
    </p:spTree>
    <p:extLst>
      <p:ext uri="{BB962C8B-B14F-4D97-AF65-F5344CB8AC3E}">
        <p14:creationId xmlns:p14="http://schemas.microsoft.com/office/powerpoint/2010/main" val="1779312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Overview of the nervous system: </a:t>
            </a:r>
            <a:br>
              <a:rPr lang="en-US" dirty="0"/>
            </a:br>
            <a:r>
              <a:rPr lang="en-US" dirty="0"/>
              <a:t>homeostasis</a:t>
            </a:r>
            <a:endParaRPr lang="en-GB" dirty="0"/>
          </a:p>
        </p:txBody>
      </p:sp>
      <p:sp>
        <p:nvSpPr>
          <p:cNvPr id="3" name="Content Placeholder 2"/>
          <p:cNvSpPr>
            <a:spLocks noGrp="1"/>
          </p:cNvSpPr>
          <p:nvPr>
            <p:ph idx="1"/>
          </p:nvPr>
        </p:nvSpPr>
        <p:spPr>
          <a:xfrm>
            <a:off x="457200" y="1417638"/>
            <a:ext cx="8229600" cy="4344218"/>
          </a:xfrm>
        </p:spPr>
        <p:txBody>
          <a:bodyPr>
            <a:normAutofit fontScale="85000" lnSpcReduction="20000"/>
          </a:bodyPr>
          <a:lstStyle/>
          <a:p>
            <a:r>
              <a:rPr lang="en-US" dirty="0"/>
              <a:t>For example, thermoreceptors and mechanoreceptors in the skin sense changes in temperature and pressure, respectively. </a:t>
            </a:r>
          </a:p>
          <a:p>
            <a:r>
              <a:rPr lang="en-US" dirty="0"/>
              <a:t>Then, signals sent from them to the brain make it possible to detect situations that could cause injury or death. </a:t>
            </a:r>
          </a:p>
          <a:p>
            <a:r>
              <a:rPr lang="en-US" dirty="0"/>
              <a:t>In addition, nerves make muscles contract which moves the bones of the skeleton, making it possible to evade predators and/or fight. </a:t>
            </a:r>
          </a:p>
          <a:p>
            <a:r>
              <a:rPr lang="en-US" dirty="0"/>
              <a:t>This ability to perceive the environment and reacting to it is critical to maintaining homeostasis in the body.</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13</a:t>
            </a:fld>
            <a:endParaRPr lang="en-GB"/>
          </a:p>
        </p:txBody>
      </p:sp>
    </p:spTree>
    <p:extLst>
      <p:ext uri="{BB962C8B-B14F-4D97-AF65-F5344CB8AC3E}">
        <p14:creationId xmlns:p14="http://schemas.microsoft.com/office/powerpoint/2010/main" val="1728829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116632"/>
            <a:ext cx="8892480" cy="6552728"/>
          </a:xfrm>
          <a:prstGeom prst="rect">
            <a:avLst/>
          </a:prstGeom>
        </p:spPr>
      </p:pic>
    </p:spTree>
    <p:extLst>
      <p:ext uri="{BB962C8B-B14F-4D97-AF65-F5344CB8AC3E}">
        <p14:creationId xmlns:p14="http://schemas.microsoft.com/office/powerpoint/2010/main" val="3626911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51508-654F-4923-8B40-B678E3ADC2F3}"/>
              </a:ext>
            </a:extLst>
          </p:cNvPr>
          <p:cNvSpPr>
            <a:spLocks noGrp="1"/>
          </p:cNvSpPr>
          <p:nvPr>
            <p:ph type="title"/>
          </p:nvPr>
        </p:nvSpPr>
        <p:spPr/>
        <p:txBody>
          <a:bodyPr/>
          <a:lstStyle/>
          <a:p>
            <a:r>
              <a:rPr lang="en-GB" dirty="0"/>
              <a:t>Additional information</a:t>
            </a:r>
          </a:p>
        </p:txBody>
      </p:sp>
      <p:sp>
        <p:nvSpPr>
          <p:cNvPr id="3" name="Content Placeholder 2">
            <a:extLst>
              <a:ext uri="{FF2B5EF4-FFF2-40B4-BE49-F238E27FC236}">
                <a16:creationId xmlns:a16="http://schemas.microsoft.com/office/drawing/2014/main" id="{38B39E98-3739-4C2E-80D5-BF60CDA11E82}"/>
              </a:ext>
            </a:extLst>
          </p:cNvPr>
          <p:cNvSpPr>
            <a:spLocks noGrp="1"/>
          </p:cNvSpPr>
          <p:nvPr>
            <p:ph idx="1"/>
          </p:nvPr>
        </p:nvSpPr>
        <p:spPr/>
        <p:txBody>
          <a:bodyPr/>
          <a:lstStyle/>
          <a:p>
            <a:r>
              <a:rPr lang="en-US" dirty="0"/>
              <a:t>Nervous System Working Together with the Endocrine System to Maintain Homeostasis</a:t>
            </a:r>
            <a:endParaRPr lang="en-GB" dirty="0"/>
          </a:p>
          <a:p>
            <a:endParaRPr lang="en-GB" dirty="0"/>
          </a:p>
          <a:p>
            <a:r>
              <a:rPr lang="en-GB" dirty="0">
                <a:hlinkClick r:id="rId2"/>
              </a:rPr>
              <a:t>https://www.youtube.com/watch?v=kj_CI1KTq6U</a:t>
            </a:r>
            <a:r>
              <a:rPr lang="en-GB" dirty="0"/>
              <a:t> </a:t>
            </a:r>
          </a:p>
        </p:txBody>
      </p:sp>
    </p:spTree>
    <p:extLst>
      <p:ext uri="{BB962C8B-B14F-4D97-AF65-F5344CB8AC3E}">
        <p14:creationId xmlns:p14="http://schemas.microsoft.com/office/powerpoint/2010/main" val="23970653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dirty="0"/>
              <a:t>Nervous system: vision</a:t>
            </a:r>
            <a:endParaRPr lang="en-GB"/>
          </a:p>
        </p:txBody>
      </p:sp>
      <p:sp>
        <p:nvSpPr>
          <p:cNvPr id="3" name="Content Placeholder 2"/>
          <p:cNvSpPr>
            <a:spLocks noGrp="1"/>
          </p:cNvSpPr>
          <p:nvPr>
            <p:ph sz="half" idx="1"/>
          </p:nvPr>
        </p:nvSpPr>
        <p:spPr>
          <a:xfrm>
            <a:off x="457200" y="1600201"/>
            <a:ext cx="4038600" cy="3989040"/>
          </a:xfrm>
        </p:spPr>
        <p:txBody>
          <a:bodyPr>
            <a:normAutofit/>
          </a:bodyPr>
          <a:lstStyle/>
          <a:p>
            <a:pPr>
              <a:lnSpc>
                <a:spcPct val="90000"/>
              </a:lnSpc>
            </a:pPr>
            <a:r>
              <a:rPr lang="en-US" sz="1800"/>
              <a:t>The nervous system is intricately involved in visual perception which also helps maintain homeostasis. </a:t>
            </a:r>
          </a:p>
          <a:p>
            <a:pPr>
              <a:lnSpc>
                <a:spcPct val="90000"/>
              </a:lnSpc>
            </a:pPr>
            <a:r>
              <a:rPr lang="en-US" sz="1800"/>
              <a:t>In humans, there is a thin layer of </a:t>
            </a:r>
            <a:r>
              <a:rPr lang="en-US" sz="1800">
                <a:hlinkClick r:id="rId2" tooltip="nervous tissue"/>
              </a:rPr>
              <a:t>nervous tissue</a:t>
            </a:r>
            <a:r>
              <a:rPr lang="en-US" sz="1800"/>
              <a:t> called the retina covering the rear of the inside of the eye. </a:t>
            </a:r>
          </a:p>
          <a:p>
            <a:pPr>
              <a:lnSpc>
                <a:spcPct val="90000"/>
              </a:lnSpc>
            </a:pPr>
            <a:r>
              <a:rPr lang="en-US" sz="1800"/>
              <a:t>This tissue is populated with millions of photoreceptor cells, ganglion cells, and bipolar cells. </a:t>
            </a:r>
          </a:p>
          <a:p>
            <a:pPr>
              <a:lnSpc>
                <a:spcPct val="90000"/>
              </a:lnSpc>
            </a:pPr>
            <a:r>
              <a:rPr lang="en-US" sz="1800"/>
              <a:t>The cells detect light and transmit electrical information to the brain via the optic nerve which results in a visual picture. </a:t>
            </a:r>
            <a:endParaRPr lang="en-GB" sz="1800" dirty="0"/>
          </a:p>
        </p:txBody>
      </p:sp>
      <p:pic>
        <p:nvPicPr>
          <p:cNvPr id="4" name="Picture 3">
            <a:extLst>
              <a:ext uri="{FF2B5EF4-FFF2-40B4-BE49-F238E27FC236}">
                <a16:creationId xmlns:a16="http://schemas.microsoft.com/office/drawing/2014/main" id="{3AEC081F-F242-4FF4-8858-34BCDFCA5FF6}"/>
              </a:ext>
            </a:extLst>
          </p:cNvPr>
          <p:cNvPicPr>
            <a:picLocks noChangeAspect="1"/>
          </p:cNvPicPr>
          <p:nvPr/>
        </p:nvPicPr>
        <p:blipFill>
          <a:blip r:embed="rId3"/>
          <a:stretch>
            <a:fillRect/>
          </a:stretch>
        </p:blipFill>
        <p:spPr>
          <a:xfrm>
            <a:off x="4648200" y="2084068"/>
            <a:ext cx="4038600" cy="3021306"/>
          </a:xfrm>
          <a:prstGeom prst="rect">
            <a:avLst/>
          </a:prstGeom>
          <a:noFill/>
        </p:spPr>
      </p:pic>
      <p:sp>
        <p:nvSpPr>
          <p:cNvPr id="6" name="Slide Number Placeholder 5" hidden="1"/>
          <p:cNvSpPr>
            <a:spLocks noGrp="1"/>
          </p:cNvSpPr>
          <p:nvPr>
            <p:ph type="sldNum" sz="quarter" idx="12"/>
          </p:nvPr>
        </p:nvSpPr>
        <p:spPr/>
        <p:txBody>
          <a:bodyPr/>
          <a:lstStyle/>
          <a:p>
            <a:pPr>
              <a:spcAft>
                <a:spcPts val="600"/>
              </a:spcAft>
            </a:pPr>
            <a:fld id="{F68DE582-440D-41C7-9541-D8204DCB74FB}" type="slidenum">
              <a:rPr lang="en-GB" smtClean="0"/>
              <a:pPr>
                <a:spcAft>
                  <a:spcPts val="600"/>
                </a:spcAft>
              </a:pPr>
              <a:t>16</a:t>
            </a:fld>
            <a:endParaRPr lang="en-GB"/>
          </a:p>
        </p:txBody>
      </p:sp>
    </p:spTree>
    <p:extLst>
      <p:ext uri="{BB962C8B-B14F-4D97-AF65-F5344CB8AC3E}">
        <p14:creationId xmlns:p14="http://schemas.microsoft.com/office/powerpoint/2010/main" val="4380573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Nervous system: vision</a:t>
            </a:r>
            <a:endParaRPr lang="en-GB" dirty="0"/>
          </a:p>
        </p:txBody>
      </p:sp>
      <p:sp>
        <p:nvSpPr>
          <p:cNvPr id="3" name="Content Placeholder 2"/>
          <p:cNvSpPr>
            <a:spLocks noGrp="1"/>
          </p:cNvSpPr>
          <p:nvPr>
            <p:ph idx="1"/>
          </p:nvPr>
        </p:nvSpPr>
        <p:spPr/>
        <p:txBody>
          <a:bodyPr>
            <a:normAutofit/>
          </a:bodyPr>
          <a:lstStyle/>
          <a:p>
            <a:r>
              <a:rPr lang="en-US" dirty="0"/>
              <a:t>Pupil dilation is also controlled by the nervous system, optimizing the amount of light entering the eye for best vision. </a:t>
            </a:r>
          </a:p>
          <a:p>
            <a:r>
              <a:rPr lang="en-US" dirty="0"/>
              <a:t>Vision allows animals to see and escape danger and find food and mates.</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17</a:t>
            </a:fld>
            <a:endParaRPr lang="en-GB"/>
          </a:p>
        </p:txBody>
      </p:sp>
    </p:spTree>
    <p:extLst>
      <p:ext uri="{BB962C8B-B14F-4D97-AF65-F5344CB8AC3E}">
        <p14:creationId xmlns:p14="http://schemas.microsoft.com/office/powerpoint/2010/main" val="26010220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542BC222-A0EE-4DA6-9A45-C43B1DABC666}"/>
              </a:ext>
            </a:extLst>
          </p:cNvPr>
          <p:cNvSpPr>
            <a:spLocks noGrp="1"/>
          </p:cNvSpPr>
          <p:nvPr>
            <p:ph type="title"/>
          </p:nvPr>
        </p:nvSpPr>
        <p:spPr>
          <a:xfrm>
            <a:off x="457200" y="273050"/>
            <a:ext cx="3008313" cy="1162050"/>
          </a:xfrm>
        </p:spPr>
        <p:txBody>
          <a:bodyPr/>
          <a:lstStyle/>
          <a:p>
            <a:r>
              <a:rPr lang="en-US" dirty="0"/>
              <a:t>Body temperature regulation</a:t>
            </a:r>
          </a:p>
        </p:txBody>
      </p:sp>
      <p:pic>
        <p:nvPicPr>
          <p:cNvPr id="7" name="Picture 6">
            <a:extLst>
              <a:ext uri="{FF2B5EF4-FFF2-40B4-BE49-F238E27FC236}">
                <a16:creationId xmlns:a16="http://schemas.microsoft.com/office/drawing/2014/main" id="{8BFE4314-9C53-4793-85BD-C574EEFE2617}"/>
              </a:ext>
            </a:extLst>
          </p:cNvPr>
          <p:cNvPicPr>
            <a:picLocks noChangeAspect="1"/>
          </p:cNvPicPr>
          <p:nvPr/>
        </p:nvPicPr>
        <p:blipFill>
          <a:blip r:embed="rId2"/>
          <a:stretch>
            <a:fillRect/>
          </a:stretch>
        </p:blipFill>
        <p:spPr>
          <a:xfrm>
            <a:off x="3635896" y="188640"/>
            <a:ext cx="4825838" cy="6174304"/>
          </a:xfrm>
          <a:prstGeom prst="rect">
            <a:avLst/>
          </a:prstGeom>
          <a:noFill/>
        </p:spPr>
      </p:pic>
    </p:spTree>
    <p:extLst>
      <p:ext uri="{BB962C8B-B14F-4D97-AF65-F5344CB8AC3E}">
        <p14:creationId xmlns:p14="http://schemas.microsoft.com/office/powerpoint/2010/main" val="7131779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37584-97EA-4015-9B51-7928F6158AEF}"/>
              </a:ext>
            </a:extLst>
          </p:cNvPr>
          <p:cNvSpPr>
            <a:spLocks noGrp="1"/>
          </p:cNvSpPr>
          <p:nvPr>
            <p:ph type="title"/>
          </p:nvPr>
        </p:nvSpPr>
        <p:spPr/>
        <p:txBody>
          <a:bodyPr/>
          <a:lstStyle/>
          <a:p>
            <a:r>
              <a:rPr lang="en-GB" dirty="0"/>
              <a:t>Body temperature regulation</a:t>
            </a:r>
          </a:p>
        </p:txBody>
      </p:sp>
      <p:sp>
        <p:nvSpPr>
          <p:cNvPr id="3" name="Content Placeholder 2">
            <a:extLst>
              <a:ext uri="{FF2B5EF4-FFF2-40B4-BE49-F238E27FC236}">
                <a16:creationId xmlns:a16="http://schemas.microsoft.com/office/drawing/2014/main" id="{8DC093A3-6099-4F2F-8F25-8730361428FA}"/>
              </a:ext>
            </a:extLst>
          </p:cNvPr>
          <p:cNvSpPr>
            <a:spLocks noGrp="1"/>
          </p:cNvSpPr>
          <p:nvPr>
            <p:ph idx="1"/>
          </p:nvPr>
        </p:nvSpPr>
        <p:spPr/>
        <p:txBody>
          <a:bodyPr/>
          <a:lstStyle/>
          <a:p>
            <a:pPr marL="0" indent="0">
              <a:buNone/>
            </a:pPr>
            <a:r>
              <a:rPr lang="en-GB" dirty="0"/>
              <a:t>Lets watch the video</a:t>
            </a:r>
          </a:p>
          <a:p>
            <a:pPr marL="0" indent="0">
              <a:buNone/>
            </a:pPr>
            <a:endParaRPr lang="en-GB" dirty="0"/>
          </a:p>
          <a:p>
            <a:pPr marL="0" indent="0">
              <a:buNone/>
            </a:pPr>
            <a:r>
              <a:rPr lang="en-GB" dirty="0">
                <a:hlinkClick r:id="rId2"/>
              </a:rPr>
              <a:t>https://www.youtube.com/watch?v=fShRXy1RCbs</a:t>
            </a:r>
            <a:endParaRPr lang="en-GB" dirty="0"/>
          </a:p>
          <a:p>
            <a:pPr marL="0" indent="0">
              <a:buNone/>
            </a:pPr>
            <a:endParaRPr lang="en-GB" dirty="0"/>
          </a:p>
        </p:txBody>
      </p:sp>
    </p:spTree>
    <p:extLst>
      <p:ext uri="{BB962C8B-B14F-4D97-AF65-F5344CB8AC3E}">
        <p14:creationId xmlns:p14="http://schemas.microsoft.com/office/powerpoint/2010/main" val="2657309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Nervous system: core temperature</a:t>
            </a:r>
            <a:endParaRPr lang="en-GB" dirty="0"/>
          </a:p>
        </p:txBody>
      </p:sp>
      <p:sp>
        <p:nvSpPr>
          <p:cNvPr id="3" name="Content Placeholder 2"/>
          <p:cNvSpPr>
            <a:spLocks noGrp="1"/>
          </p:cNvSpPr>
          <p:nvPr>
            <p:ph idx="1"/>
          </p:nvPr>
        </p:nvSpPr>
        <p:spPr>
          <a:xfrm>
            <a:off x="457200" y="1772816"/>
            <a:ext cx="8229600" cy="3528393"/>
          </a:xfrm>
        </p:spPr>
        <p:txBody>
          <a:bodyPr>
            <a:normAutofit/>
          </a:bodyPr>
          <a:lstStyle/>
          <a:p>
            <a:r>
              <a:rPr lang="en-US" sz="2800" dirty="0"/>
              <a:t>The nervous system is also responsible for regulating the core temperature of the body. </a:t>
            </a:r>
          </a:p>
          <a:p>
            <a:r>
              <a:rPr lang="en-US" sz="2800" dirty="0"/>
              <a:t>When conditions are too warm and body temperature rises, the blood vessels dilate causing heat loss to the environment. </a:t>
            </a:r>
          </a:p>
          <a:p>
            <a:r>
              <a:rPr lang="en-US" sz="2800" dirty="0"/>
              <a:t>Nerves trigger sweat glands to release fluid that evaporates and cools the skin. </a:t>
            </a:r>
            <a:endParaRPr lang="en-GB" sz="2800"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20</a:t>
            </a:fld>
            <a:endParaRPr lang="en-GB"/>
          </a:p>
        </p:txBody>
      </p:sp>
    </p:spTree>
    <p:extLst>
      <p:ext uri="{BB962C8B-B14F-4D97-AF65-F5344CB8AC3E}">
        <p14:creationId xmlns:p14="http://schemas.microsoft.com/office/powerpoint/2010/main" val="8789625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Nervous system: core temperature</a:t>
            </a:r>
            <a:endParaRPr lang="en-GB" dirty="0"/>
          </a:p>
        </p:txBody>
      </p:sp>
      <p:sp>
        <p:nvSpPr>
          <p:cNvPr id="3" name="Content Placeholder 2"/>
          <p:cNvSpPr>
            <a:spLocks noGrp="1"/>
          </p:cNvSpPr>
          <p:nvPr>
            <p:ph idx="1"/>
          </p:nvPr>
        </p:nvSpPr>
        <p:spPr/>
        <p:txBody>
          <a:bodyPr>
            <a:normAutofit/>
          </a:bodyPr>
          <a:lstStyle/>
          <a:p>
            <a:r>
              <a:rPr lang="en-US" sz="2800" dirty="0"/>
              <a:t>Conversely, a drop in core temperature makes blood vessels constrict to conserve heat.</a:t>
            </a:r>
          </a:p>
          <a:p>
            <a:pPr marL="0" indent="0">
              <a:buNone/>
            </a:pPr>
            <a:r>
              <a:rPr lang="en-US" sz="2800" dirty="0"/>
              <a:t> </a:t>
            </a:r>
          </a:p>
          <a:p>
            <a:r>
              <a:rPr lang="en-US" sz="2800" dirty="0"/>
              <a:t>The nervous system also triggers muscles to shiver to generate heat and warm the body.</a:t>
            </a:r>
            <a:endParaRPr lang="en-GB" sz="2800" dirty="0"/>
          </a:p>
          <a:p>
            <a:endParaRPr lang="en-GB" sz="2800"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21</a:t>
            </a:fld>
            <a:endParaRPr lang="en-GB"/>
          </a:p>
        </p:txBody>
      </p:sp>
    </p:spTree>
    <p:extLst>
      <p:ext uri="{BB962C8B-B14F-4D97-AF65-F5344CB8AC3E}">
        <p14:creationId xmlns:p14="http://schemas.microsoft.com/office/powerpoint/2010/main" val="3953357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Autonomic nervous system</a:t>
            </a:r>
          </a:p>
        </p:txBody>
      </p:sp>
      <p:sp>
        <p:nvSpPr>
          <p:cNvPr id="3" name="Content Placeholder 2"/>
          <p:cNvSpPr>
            <a:spLocks noGrp="1"/>
          </p:cNvSpPr>
          <p:nvPr>
            <p:ph idx="1"/>
          </p:nvPr>
        </p:nvSpPr>
        <p:spPr/>
        <p:txBody>
          <a:bodyPr>
            <a:normAutofit fontScale="77500" lnSpcReduction="20000"/>
          </a:bodyPr>
          <a:lstStyle/>
          <a:p>
            <a:r>
              <a:rPr lang="en-US" dirty="0"/>
              <a:t>The </a:t>
            </a:r>
            <a:r>
              <a:rPr lang="en-US" dirty="0">
                <a:hlinkClick r:id="rId2" tooltip="autonomic nervous system">
                  <a:extLst>
                    <a:ext uri="{A12FA001-AC4F-418D-AE19-62706E023703}">
                      <ahyp:hlinkClr xmlns:ahyp="http://schemas.microsoft.com/office/drawing/2018/hyperlinkcolor" val="tx"/>
                    </a:ext>
                  </a:extLst>
                </a:hlinkClick>
              </a:rPr>
              <a:t>autonomic nervous system</a:t>
            </a:r>
            <a:r>
              <a:rPr lang="en-US" dirty="0"/>
              <a:t> is composed of sympathetic and parasympathetic nervous systems which both have critical homeostatic functions. </a:t>
            </a:r>
          </a:p>
          <a:p>
            <a:r>
              <a:rPr lang="en-US" dirty="0"/>
              <a:t>The sympathetic system innervates the heart and increases heart rate and the force of its contractions. </a:t>
            </a:r>
          </a:p>
          <a:p>
            <a:r>
              <a:rPr lang="en-US" dirty="0"/>
              <a:t>It also controls the constriction of blood vessels and dilation of bronchioles in the lungs. </a:t>
            </a:r>
          </a:p>
          <a:p>
            <a:r>
              <a:rPr lang="en-US" dirty="0"/>
              <a:t>The parasympathetic system has the opposite effects on the heart and lungs but it has no effect on blood vessels.</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22</a:t>
            </a:fld>
            <a:endParaRPr lang="en-GB"/>
          </a:p>
        </p:txBody>
      </p:sp>
    </p:spTree>
    <p:extLst>
      <p:ext uri="{BB962C8B-B14F-4D97-AF65-F5344CB8AC3E}">
        <p14:creationId xmlns:p14="http://schemas.microsoft.com/office/powerpoint/2010/main" val="393460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09" y="105914"/>
            <a:ext cx="9144000" cy="6760307"/>
          </a:xfrm>
          <a:prstGeom prst="rect">
            <a:avLst/>
          </a:prstGeom>
        </p:spPr>
      </p:pic>
    </p:spTree>
    <p:extLst>
      <p:ext uri="{BB962C8B-B14F-4D97-AF65-F5344CB8AC3E}">
        <p14:creationId xmlns:p14="http://schemas.microsoft.com/office/powerpoint/2010/main" val="30220258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0EF00-B774-48EE-A8CC-3759D0672E9D}"/>
              </a:ext>
            </a:extLst>
          </p:cNvPr>
          <p:cNvSpPr>
            <a:spLocks noGrp="1"/>
          </p:cNvSpPr>
          <p:nvPr>
            <p:ph type="title"/>
          </p:nvPr>
        </p:nvSpPr>
        <p:spPr/>
        <p:txBody>
          <a:bodyPr/>
          <a:lstStyle/>
          <a:p>
            <a:r>
              <a:rPr lang="en-GB" dirty="0"/>
              <a:t>Disease of Nervous system</a:t>
            </a:r>
          </a:p>
        </p:txBody>
      </p:sp>
      <p:sp>
        <p:nvSpPr>
          <p:cNvPr id="4" name="Rectangle 3">
            <a:extLst>
              <a:ext uri="{FF2B5EF4-FFF2-40B4-BE49-F238E27FC236}">
                <a16:creationId xmlns:a16="http://schemas.microsoft.com/office/drawing/2014/main" id="{502EEB17-D302-4FEB-A19A-47BC77E06102}"/>
              </a:ext>
            </a:extLst>
          </p:cNvPr>
          <p:cNvSpPr>
            <a:spLocks noGrp="1" noChangeArrowheads="1"/>
          </p:cNvSpPr>
          <p:nvPr>
            <p:ph idx="1"/>
          </p:nvPr>
        </p:nvSpPr>
        <p:spPr>
          <a:xfrm>
            <a:off x="457200" y="1600200"/>
            <a:ext cx="8229600" cy="3916363"/>
          </a:xfrm>
        </p:spPr>
        <p:txBody>
          <a:bodyPr>
            <a:normAutofit/>
          </a:bodyPr>
          <a:lstStyle/>
          <a:p>
            <a:pPr marL="0" indent="0">
              <a:buNone/>
            </a:pPr>
            <a:r>
              <a:rPr lang="en-US" altLang="en-US" b="1" i="1" dirty="0"/>
              <a:t>Alzheimer’s Disease</a:t>
            </a:r>
          </a:p>
          <a:p>
            <a:r>
              <a:rPr lang="en-US" altLang="en-US" dirty="0"/>
              <a:t>Is characterized by confusion, memory loss, and a variety of other symptoms.</a:t>
            </a:r>
          </a:p>
          <a:p>
            <a:pPr marL="0" indent="0">
              <a:buNone/>
            </a:pPr>
            <a:r>
              <a:rPr lang="en-GB" altLang="en-US" b="1" dirty="0"/>
              <a:t>Parkinson’s Disease</a:t>
            </a:r>
          </a:p>
          <a:p>
            <a:r>
              <a:rPr lang="en-GB" altLang="en-US" dirty="0"/>
              <a:t>Characterized by difficulty in initiating movements, slowness of movement, and rigidity</a:t>
            </a:r>
          </a:p>
          <a:p>
            <a:endParaRPr lang="en-US" altLang="en-US" dirty="0"/>
          </a:p>
          <a:p>
            <a:pPr marL="1281113" lvl="2" indent="0">
              <a:buNone/>
            </a:pPr>
            <a:endParaRPr lang="en-US" altLang="en-US" dirty="0"/>
          </a:p>
        </p:txBody>
      </p:sp>
    </p:spTree>
    <p:extLst>
      <p:ext uri="{BB962C8B-B14F-4D97-AF65-F5344CB8AC3E}">
        <p14:creationId xmlns:p14="http://schemas.microsoft.com/office/powerpoint/2010/main" val="29705213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5C13E-695B-4D4D-9093-719E3AB1D543}"/>
              </a:ext>
            </a:extLst>
          </p:cNvPr>
          <p:cNvSpPr>
            <a:spLocks noGrp="1"/>
          </p:cNvSpPr>
          <p:nvPr>
            <p:ph type="title"/>
          </p:nvPr>
        </p:nvSpPr>
        <p:spPr/>
        <p:txBody>
          <a:bodyPr/>
          <a:lstStyle/>
          <a:p>
            <a:r>
              <a:rPr lang="en-GB" dirty="0"/>
              <a:t>Diseases of Nervous system</a:t>
            </a:r>
          </a:p>
        </p:txBody>
      </p:sp>
      <p:sp>
        <p:nvSpPr>
          <p:cNvPr id="3" name="Content Placeholder 2">
            <a:extLst>
              <a:ext uri="{FF2B5EF4-FFF2-40B4-BE49-F238E27FC236}">
                <a16:creationId xmlns:a16="http://schemas.microsoft.com/office/drawing/2014/main" id="{DDF9BB5F-041B-411B-BD97-CB94BE76F5E9}"/>
              </a:ext>
            </a:extLst>
          </p:cNvPr>
          <p:cNvSpPr>
            <a:spLocks noGrp="1"/>
          </p:cNvSpPr>
          <p:nvPr>
            <p:ph idx="1"/>
          </p:nvPr>
        </p:nvSpPr>
        <p:spPr/>
        <p:txBody>
          <a:bodyPr>
            <a:normAutofit fontScale="85000" lnSpcReduction="20000"/>
          </a:bodyPr>
          <a:lstStyle/>
          <a:p>
            <a:pPr marL="0" indent="0">
              <a:buNone/>
            </a:pPr>
            <a:r>
              <a:rPr lang="en-GB" b="1" i="0" dirty="0">
                <a:solidFill>
                  <a:srgbClr val="202124"/>
                </a:solidFill>
                <a:effectLst/>
                <a:latin typeface="arial" panose="020B0604020202020204" pitchFamily="34" charset="0"/>
              </a:rPr>
              <a:t>Epilepsy</a:t>
            </a:r>
            <a:r>
              <a:rPr lang="en-GB" b="0" i="0" dirty="0">
                <a:solidFill>
                  <a:srgbClr val="202124"/>
                </a:solidFill>
                <a:effectLst/>
                <a:latin typeface="arial" panose="020B0604020202020204" pitchFamily="34" charset="0"/>
              </a:rPr>
              <a:t> </a:t>
            </a:r>
          </a:p>
          <a:p>
            <a:pPr marL="0" indent="0">
              <a:buNone/>
            </a:pPr>
            <a:r>
              <a:rPr lang="en-GB" sz="2800" i="0" dirty="0">
                <a:solidFill>
                  <a:srgbClr val="202124"/>
                </a:solidFill>
                <a:effectLst/>
                <a:latin typeface="arial" panose="020B0604020202020204" pitchFamily="34" charset="0"/>
              </a:rPr>
              <a:t>It is a common condition that affects the brain and causes frequent seizures. Seizures are bursts of electrical activity in the brain that temporarily affect how it works.</a:t>
            </a:r>
          </a:p>
          <a:p>
            <a:pPr marL="0" indent="0">
              <a:buNone/>
            </a:pPr>
            <a:endParaRPr lang="en-GB" sz="2800" i="0" dirty="0">
              <a:solidFill>
                <a:srgbClr val="202124"/>
              </a:solidFill>
              <a:effectLst/>
              <a:latin typeface="arial" panose="020B0604020202020204" pitchFamily="34" charset="0"/>
            </a:endParaRPr>
          </a:p>
          <a:p>
            <a:pPr marL="0" indent="0">
              <a:buNone/>
            </a:pPr>
            <a:r>
              <a:rPr lang="en-GB" sz="2800" b="1" dirty="0">
                <a:solidFill>
                  <a:srgbClr val="202124"/>
                </a:solidFill>
                <a:latin typeface="arial" panose="020B0604020202020204" pitchFamily="34" charset="0"/>
              </a:rPr>
              <a:t>Multiple sclerosis</a:t>
            </a:r>
            <a:endParaRPr lang="en-GB" sz="2800" b="1" i="0" dirty="0">
              <a:solidFill>
                <a:srgbClr val="202124"/>
              </a:solidFill>
              <a:effectLst/>
              <a:latin typeface="arial" panose="020B0604020202020204" pitchFamily="34" charset="0"/>
            </a:endParaRPr>
          </a:p>
          <a:p>
            <a:pPr marL="0" indent="0">
              <a:buNone/>
            </a:pPr>
            <a:r>
              <a:rPr lang="en-GB" sz="2800" b="0" i="0" dirty="0">
                <a:solidFill>
                  <a:srgbClr val="3C4043"/>
                </a:solidFill>
                <a:effectLst/>
                <a:latin typeface="arial" panose="020B0604020202020204" pitchFamily="34" charset="0"/>
              </a:rPr>
              <a:t>Multiple sclerosis is a lifelong condition that affects the brain and nerves</a:t>
            </a:r>
            <a:r>
              <a:rPr lang="en-GB" sz="1600" b="0" i="0" dirty="0">
                <a:solidFill>
                  <a:srgbClr val="3C4043"/>
                </a:solidFill>
                <a:effectLst/>
                <a:latin typeface="arial" panose="020B0604020202020204" pitchFamily="34" charset="0"/>
              </a:rPr>
              <a:t>.</a:t>
            </a:r>
          </a:p>
          <a:p>
            <a:pPr marL="0" indent="0">
              <a:buNone/>
            </a:pPr>
            <a:endParaRPr lang="en-GB" sz="1600" b="0" i="0" dirty="0">
              <a:solidFill>
                <a:srgbClr val="3C4043"/>
              </a:solidFill>
              <a:effectLst/>
              <a:latin typeface="arial" panose="020B0604020202020204" pitchFamily="34" charset="0"/>
            </a:endParaRPr>
          </a:p>
          <a:p>
            <a:pPr marL="0" indent="0">
              <a:buNone/>
            </a:pPr>
            <a:endParaRPr lang="en-GB" sz="1600" b="0" i="0" dirty="0">
              <a:solidFill>
                <a:srgbClr val="3C4043"/>
              </a:solidFill>
              <a:effectLst/>
              <a:latin typeface="arial" panose="020B0604020202020204" pitchFamily="34" charset="0"/>
            </a:endParaRPr>
          </a:p>
          <a:p>
            <a:pPr marL="0" indent="0">
              <a:buNone/>
            </a:pPr>
            <a:r>
              <a:rPr lang="en-GB" sz="1900" dirty="0">
                <a:hlinkClick r:id="rId2"/>
              </a:rPr>
              <a:t>https://www.england.nhs.uk/ourwork/clinical-policy/ltc/our-work-on-long-term-conditions/neurological/#:~:text=Neurological%20conditions%20such%20as%20Parkinson's,an%20individual's%20quality%20of%20life</a:t>
            </a:r>
            <a:r>
              <a:rPr lang="en-GB" sz="1900" dirty="0"/>
              <a:t>.</a:t>
            </a:r>
          </a:p>
          <a:p>
            <a:pPr marL="0" indent="0">
              <a:buNone/>
            </a:pPr>
            <a:endParaRPr lang="en-GB" sz="2300" dirty="0"/>
          </a:p>
        </p:txBody>
      </p:sp>
    </p:spTree>
    <p:extLst>
      <p:ext uri="{BB962C8B-B14F-4D97-AF65-F5344CB8AC3E}">
        <p14:creationId xmlns:p14="http://schemas.microsoft.com/office/powerpoint/2010/main" val="13751320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C30DC-5F7D-4745-B2EF-76196025F3DF}"/>
              </a:ext>
            </a:extLst>
          </p:cNvPr>
          <p:cNvSpPr>
            <a:spLocks noGrp="1"/>
          </p:cNvSpPr>
          <p:nvPr>
            <p:ph type="title"/>
          </p:nvPr>
        </p:nvSpPr>
        <p:spPr/>
        <p:txBody>
          <a:bodyPr>
            <a:normAutofit fontScale="90000"/>
          </a:bodyPr>
          <a:lstStyle/>
          <a:p>
            <a:r>
              <a:rPr lang="en-GB" dirty="0"/>
              <a:t>Why to learn about nervous system</a:t>
            </a:r>
          </a:p>
        </p:txBody>
      </p:sp>
      <p:sp>
        <p:nvSpPr>
          <p:cNvPr id="3" name="Content Placeholder 2">
            <a:extLst>
              <a:ext uri="{FF2B5EF4-FFF2-40B4-BE49-F238E27FC236}">
                <a16:creationId xmlns:a16="http://schemas.microsoft.com/office/drawing/2014/main" id="{D2672EDD-A6FF-4E52-8253-9724600183D8}"/>
              </a:ext>
            </a:extLst>
          </p:cNvPr>
          <p:cNvSpPr>
            <a:spLocks noGrp="1"/>
          </p:cNvSpPr>
          <p:nvPr>
            <p:ph idx="1"/>
          </p:nvPr>
        </p:nvSpPr>
        <p:spPr/>
        <p:txBody>
          <a:bodyPr>
            <a:normAutofit fontScale="62500" lnSpcReduction="20000"/>
          </a:bodyPr>
          <a:lstStyle/>
          <a:p>
            <a:pPr algn="l" fontAlgn="base"/>
            <a:r>
              <a:rPr lang="en-GB" sz="4200" b="0" i="0" dirty="0">
                <a:solidFill>
                  <a:srgbClr val="202A30"/>
                </a:solidFill>
                <a:effectLst/>
                <a:latin typeface="-apple-system"/>
              </a:rPr>
              <a:t>Long term neurological conditions carry a significant burden to the individual, their families and carers, the NHS, and to society as a whole.</a:t>
            </a:r>
          </a:p>
          <a:p>
            <a:pPr algn="l" fontAlgn="base"/>
            <a:r>
              <a:rPr lang="en-GB" sz="4200" b="0" i="0" dirty="0">
                <a:solidFill>
                  <a:srgbClr val="202A30"/>
                </a:solidFill>
                <a:effectLst/>
                <a:latin typeface="-apple-system"/>
              </a:rPr>
              <a:t>Neurological conditions such as Parkinson’s disease, motor neurone disease, and epilepsy result from damage to the brain, spinal column or peripheral nerves. Some neurological conditions are life threatening, with many severely affecting an individual’s quality of life.</a:t>
            </a:r>
          </a:p>
          <a:p>
            <a:pPr marL="0" indent="0" algn="l" fontAlgn="base">
              <a:buNone/>
            </a:pPr>
            <a:endParaRPr lang="en-GB" b="0" i="0" dirty="0">
              <a:solidFill>
                <a:srgbClr val="202A30"/>
              </a:solidFill>
              <a:effectLst/>
              <a:latin typeface="-apple-system"/>
            </a:endParaRPr>
          </a:p>
          <a:p>
            <a:pPr marL="0" indent="0" algn="l" fontAlgn="base">
              <a:buNone/>
            </a:pPr>
            <a:r>
              <a:rPr lang="en-GB" b="0" i="0" dirty="0">
                <a:solidFill>
                  <a:srgbClr val="202A30"/>
                </a:solidFill>
                <a:effectLst/>
                <a:latin typeface="-apple-system"/>
                <a:hlinkClick r:id="rId2"/>
              </a:rPr>
              <a:t>https://www.england.nhs.uk/ourwork/clinical-policy/ltc/our-work-on-long-term-conditions/neurological/</a:t>
            </a:r>
            <a:endParaRPr lang="en-GB" b="0" i="0" dirty="0">
              <a:solidFill>
                <a:srgbClr val="202A30"/>
              </a:solidFill>
              <a:effectLst/>
              <a:latin typeface="-apple-system"/>
            </a:endParaRPr>
          </a:p>
          <a:p>
            <a:pPr marL="0" indent="0" algn="l" fontAlgn="base">
              <a:buNone/>
            </a:pPr>
            <a:endParaRPr lang="en-GB" b="0" i="0" dirty="0">
              <a:solidFill>
                <a:srgbClr val="202A30"/>
              </a:solidFill>
              <a:effectLst/>
              <a:latin typeface="-apple-system"/>
            </a:endParaRPr>
          </a:p>
          <a:p>
            <a:endParaRPr lang="en-GB" dirty="0"/>
          </a:p>
        </p:txBody>
      </p:sp>
    </p:spTree>
    <p:extLst>
      <p:ext uri="{BB962C8B-B14F-4D97-AF65-F5344CB8AC3E}">
        <p14:creationId xmlns:p14="http://schemas.microsoft.com/office/powerpoint/2010/main" val="37638298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21628-D22B-4BCB-8907-022C11ACE1CF}"/>
              </a:ext>
            </a:extLst>
          </p:cNvPr>
          <p:cNvSpPr>
            <a:spLocks noGrp="1"/>
          </p:cNvSpPr>
          <p:nvPr>
            <p:ph type="title"/>
          </p:nvPr>
        </p:nvSpPr>
        <p:spPr/>
        <p:txBody>
          <a:bodyPr>
            <a:normAutofit fontScale="90000"/>
          </a:bodyPr>
          <a:lstStyle/>
          <a:p>
            <a:r>
              <a:rPr lang="en-GB" dirty="0"/>
              <a:t>Why to learn about nervous system</a:t>
            </a:r>
          </a:p>
        </p:txBody>
      </p:sp>
      <p:sp>
        <p:nvSpPr>
          <p:cNvPr id="3" name="Content Placeholder 2">
            <a:extLst>
              <a:ext uri="{FF2B5EF4-FFF2-40B4-BE49-F238E27FC236}">
                <a16:creationId xmlns:a16="http://schemas.microsoft.com/office/drawing/2014/main" id="{4E2C37CE-CF89-490E-A793-5E0C90D58741}"/>
              </a:ext>
            </a:extLst>
          </p:cNvPr>
          <p:cNvSpPr>
            <a:spLocks noGrp="1"/>
          </p:cNvSpPr>
          <p:nvPr>
            <p:ph idx="1"/>
          </p:nvPr>
        </p:nvSpPr>
        <p:spPr>
          <a:xfrm>
            <a:off x="457200" y="1196752"/>
            <a:ext cx="8229600" cy="4320481"/>
          </a:xfrm>
        </p:spPr>
        <p:txBody>
          <a:bodyPr>
            <a:normAutofit fontScale="70000" lnSpcReduction="20000"/>
          </a:bodyPr>
          <a:lstStyle/>
          <a:p>
            <a:pPr marL="0" indent="0" fontAlgn="base">
              <a:buNone/>
            </a:pPr>
            <a:r>
              <a:rPr lang="en-GB" sz="3200" b="0" i="0" dirty="0">
                <a:solidFill>
                  <a:srgbClr val="202A30"/>
                </a:solidFill>
                <a:effectLst/>
                <a:latin typeface="-apple-system"/>
              </a:rPr>
              <a:t>There are over 600 types of neurological conditions, which are broadly categorised into:</a:t>
            </a:r>
          </a:p>
          <a:p>
            <a:pPr algn="l" fontAlgn="base">
              <a:buFont typeface="Arial" panose="020B0604020202020204" pitchFamily="34" charset="0"/>
              <a:buChar char="•"/>
            </a:pPr>
            <a:endParaRPr lang="en-GB" sz="3200" b="0" i="0" dirty="0">
              <a:solidFill>
                <a:srgbClr val="202A30"/>
              </a:solidFill>
              <a:effectLst/>
              <a:latin typeface="-apple-system"/>
            </a:endParaRPr>
          </a:p>
          <a:p>
            <a:pPr algn="l" fontAlgn="base">
              <a:buFont typeface="Arial" panose="020B0604020202020204" pitchFamily="34" charset="0"/>
              <a:buChar char="•"/>
            </a:pPr>
            <a:r>
              <a:rPr lang="en-GB" sz="3200" b="0" i="0" dirty="0">
                <a:solidFill>
                  <a:srgbClr val="202A30"/>
                </a:solidFill>
                <a:effectLst/>
                <a:latin typeface="-apple-system"/>
              </a:rPr>
              <a:t>Sudden onset conditions (e.g. acquired brain injury or spinal cord injury)</a:t>
            </a:r>
          </a:p>
          <a:p>
            <a:pPr algn="l" fontAlgn="base">
              <a:buFont typeface="Arial" panose="020B0604020202020204" pitchFamily="34" charset="0"/>
              <a:buChar char="•"/>
            </a:pPr>
            <a:r>
              <a:rPr lang="en-GB" sz="3200" b="0" i="0" dirty="0">
                <a:solidFill>
                  <a:srgbClr val="202A30"/>
                </a:solidFill>
                <a:effectLst/>
                <a:latin typeface="-apple-system"/>
              </a:rPr>
              <a:t>Intermittent and unpredictable conditions (e.g. epilepsy, certain types of headache, or the early stages of multiple sclerosis)</a:t>
            </a:r>
          </a:p>
          <a:p>
            <a:pPr algn="l" fontAlgn="base">
              <a:buFont typeface="Arial" panose="020B0604020202020204" pitchFamily="34" charset="0"/>
              <a:buChar char="•"/>
            </a:pPr>
            <a:r>
              <a:rPr lang="en-GB" sz="3200" b="0" i="0" dirty="0">
                <a:solidFill>
                  <a:srgbClr val="202A30"/>
                </a:solidFill>
                <a:effectLst/>
                <a:latin typeface="-apple-system"/>
              </a:rPr>
              <a:t>Progressive conditions (e.g. motor neurone disease, Parkinson’s disease, or later stages of multiple sclerosis)</a:t>
            </a:r>
          </a:p>
          <a:p>
            <a:pPr algn="l" fontAlgn="base">
              <a:buFont typeface="Arial" panose="020B0604020202020204" pitchFamily="34" charset="0"/>
              <a:buChar char="•"/>
            </a:pPr>
            <a:r>
              <a:rPr lang="en-GB" sz="3200" b="0" i="0" dirty="0">
                <a:solidFill>
                  <a:srgbClr val="202A30"/>
                </a:solidFill>
                <a:effectLst/>
                <a:latin typeface="-apple-system"/>
              </a:rPr>
              <a:t>Stable neurological conditions (e.g. post-polio syndrome, or cerebral palsy in adults)</a:t>
            </a:r>
          </a:p>
          <a:p>
            <a:pPr algn="l" fontAlgn="base">
              <a:buFont typeface="Arial" panose="020B0604020202020204" pitchFamily="34" charset="0"/>
              <a:buChar char="•"/>
            </a:pPr>
            <a:endParaRPr lang="en-GB" sz="3200" b="0" i="0" dirty="0">
              <a:solidFill>
                <a:srgbClr val="202A30"/>
              </a:solidFill>
              <a:effectLst/>
              <a:latin typeface="-apple-system"/>
            </a:endParaRPr>
          </a:p>
          <a:p>
            <a:pPr marL="0" indent="0">
              <a:buNone/>
            </a:pPr>
            <a:r>
              <a:rPr lang="en-GB" b="0" i="0" dirty="0">
                <a:solidFill>
                  <a:srgbClr val="202A30"/>
                </a:solidFill>
                <a:effectLst/>
                <a:latin typeface="-apple-system"/>
                <a:hlinkClick r:id="rId2"/>
              </a:rPr>
              <a:t>https://www.england.nhs.uk/ourwork/clinical-policy/ltc/our-work-on-long-term-conditions/neurological/</a:t>
            </a:r>
            <a:endParaRPr lang="en-GB" b="0" i="0" dirty="0">
              <a:solidFill>
                <a:srgbClr val="202A30"/>
              </a:solidFill>
              <a:effectLst/>
              <a:latin typeface="-apple-system"/>
            </a:endParaRPr>
          </a:p>
          <a:p>
            <a:endParaRPr lang="en-GB" dirty="0"/>
          </a:p>
        </p:txBody>
      </p:sp>
    </p:spTree>
    <p:extLst>
      <p:ext uri="{BB962C8B-B14F-4D97-AF65-F5344CB8AC3E}">
        <p14:creationId xmlns:p14="http://schemas.microsoft.com/office/powerpoint/2010/main" val="38226717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02D1D-6EB0-4C33-B765-B38227C3252F}"/>
              </a:ext>
            </a:extLst>
          </p:cNvPr>
          <p:cNvSpPr>
            <a:spLocks noGrp="1"/>
          </p:cNvSpPr>
          <p:nvPr>
            <p:ph type="title"/>
          </p:nvPr>
        </p:nvSpPr>
        <p:spPr/>
        <p:txBody>
          <a:bodyPr>
            <a:normAutofit fontScale="90000"/>
          </a:bodyPr>
          <a:lstStyle/>
          <a:p>
            <a:r>
              <a:rPr lang="en-GB" dirty="0"/>
              <a:t>Responsibility of health and social care worker</a:t>
            </a:r>
          </a:p>
        </p:txBody>
      </p:sp>
      <p:sp>
        <p:nvSpPr>
          <p:cNvPr id="3" name="Content Placeholder 2">
            <a:extLst>
              <a:ext uri="{FF2B5EF4-FFF2-40B4-BE49-F238E27FC236}">
                <a16:creationId xmlns:a16="http://schemas.microsoft.com/office/drawing/2014/main" id="{5854150B-088E-43AE-8149-11243D80C0B7}"/>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i="0" dirty="0">
                <a:effectLst/>
                <a:latin typeface="Acumin Pro"/>
              </a:rPr>
              <a:t>Communicating well and in a way that meets individual n</a:t>
            </a:r>
            <a:r>
              <a:rPr lang="en-GB" b="0" i="0" dirty="0">
                <a:solidFill>
                  <a:srgbClr val="303030"/>
                </a:solidFill>
                <a:effectLst/>
                <a:latin typeface="Acumin Pro"/>
              </a:rPr>
              <a:t>eeds. Individuals in your care may have certain communication needs, and meeting these is essential if you are to comply with your duty of care.</a:t>
            </a:r>
          </a:p>
          <a:p>
            <a:pPr algn="l">
              <a:buFont typeface="Arial" panose="020B0604020202020204" pitchFamily="34" charset="0"/>
              <a:buChar char="•"/>
            </a:pPr>
            <a:r>
              <a:rPr lang="en-GB" b="0" i="0" dirty="0">
                <a:solidFill>
                  <a:srgbClr val="303030"/>
                </a:solidFill>
                <a:effectLst/>
                <a:latin typeface="Acumin Pro"/>
              </a:rPr>
              <a:t>Ensuring that an individual’s privacy and dignity is maintained at all times – for example, knocking on the door or announcing your arrival before entering an individual’s room, or gaining consent if you need to go through their belongings</a:t>
            </a:r>
          </a:p>
          <a:p>
            <a:pPr algn="l">
              <a:buFont typeface="Arial" panose="020B0604020202020204" pitchFamily="34" charset="0"/>
              <a:buChar char="•"/>
            </a:pPr>
            <a:endParaRPr lang="en-GB" b="0" i="0" dirty="0">
              <a:solidFill>
                <a:srgbClr val="303030"/>
              </a:solidFill>
              <a:effectLst/>
              <a:latin typeface="Acumin Pro"/>
            </a:endParaRPr>
          </a:p>
          <a:p>
            <a:endParaRPr lang="en-GB" dirty="0"/>
          </a:p>
        </p:txBody>
      </p:sp>
    </p:spTree>
    <p:extLst>
      <p:ext uri="{BB962C8B-B14F-4D97-AF65-F5344CB8AC3E}">
        <p14:creationId xmlns:p14="http://schemas.microsoft.com/office/powerpoint/2010/main" val="10428804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F35BB-D8F8-4F56-BED8-7EA351F88D97}"/>
              </a:ext>
            </a:extLst>
          </p:cNvPr>
          <p:cNvSpPr>
            <a:spLocks noGrp="1"/>
          </p:cNvSpPr>
          <p:nvPr>
            <p:ph type="title"/>
          </p:nvPr>
        </p:nvSpPr>
        <p:spPr/>
        <p:txBody>
          <a:bodyPr>
            <a:normAutofit fontScale="90000"/>
          </a:bodyPr>
          <a:lstStyle/>
          <a:p>
            <a:r>
              <a:rPr lang="en-GB" dirty="0"/>
              <a:t>Responsibility of health and social care worker</a:t>
            </a:r>
          </a:p>
        </p:txBody>
      </p:sp>
      <p:sp>
        <p:nvSpPr>
          <p:cNvPr id="3" name="Content Placeholder 2">
            <a:extLst>
              <a:ext uri="{FF2B5EF4-FFF2-40B4-BE49-F238E27FC236}">
                <a16:creationId xmlns:a16="http://schemas.microsoft.com/office/drawing/2014/main" id="{75CF6A29-F8EE-4E17-8DCD-5B3E697EBB90}"/>
              </a:ext>
            </a:extLst>
          </p:cNvPr>
          <p:cNvSpPr>
            <a:spLocks noGrp="1"/>
          </p:cNvSpPr>
          <p:nvPr>
            <p:ph idx="1"/>
          </p:nvPr>
        </p:nvSpPr>
        <p:spPr/>
        <p:txBody>
          <a:bodyPr>
            <a:normAutofit fontScale="92500" lnSpcReduction="10000"/>
          </a:bodyPr>
          <a:lstStyle/>
          <a:p>
            <a:pPr algn="l">
              <a:buFont typeface="Arial" panose="020B0604020202020204" pitchFamily="34" charset="0"/>
              <a:buChar char="•"/>
            </a:pPr>
            <a:r>
              <a:rPr lang="en-GB" b="0" i="0" dirty="0">
                <a:solidFill>
                  <a:srgbClr val="303030"/>
                </a:solidFill>
                <a:effectLst/>
                <a:latin typeface="Acumin Pro"/>
              </a:rPr>
              <a:t>Completing care plans for all individuals to ensure that their care is person-centred and recognises their individual wants and needs. Any changes in a person’s care must be documented in this plan.</a:t>
            </a:r>
          </a:p>
          <a:p>
            <a:pPr algn="l">
              <a:buFont typeface="Arial" panose="020B0604020202020204" pitchFamily="34" charset="0"/>
              <a:buChar char="•"/>
            </a:pPr>
            <a:r>
              <a:rPr lang="en-GB" b="0" i="0" dirty="0">
                <a:solidFill>
                  <a:srgbClr val="303030"/>
                </a:solidFill>
                <a:effectLst/>
                <a:latin typeface="Acumin Pro"/>
              </a:rPr>
              <a:t>Conducting risk assessments to make sure that the individual is not in any danger and to prevent them from harm.</a:t>
            </a:r>
          </a:p>
          <a:p>
            <a:pPr marL="0" indent="0">
              <a:buNone/>
            </a:pPr>
            <a:r>
              <a:rPr lang="en-GB" sz="2100" b="0" i="0" dirty="0">
                <a:solidFill>
                  <a:srgbClr val="202A30"/>
                </a:solidFill>
                <a:effectLst/>
                <a:latin typeface="-apple-system"/>
                <a:hlinkClick r:id="rId2"/>
              </a:rPr>
              <a:t>https://www.england.nhs.uk/ourwork/clinical-policy/ltc/our-work-on-long-term-conditions/neurological/</a:t>
            </a:r>
            <a:endParaRPr lang="en-GB" sz="2100" b="0" i="0" dirty="0">
              <a:solidFill>
                <a:srgbClr val="202A30"/>
              </a:solidFill>
              <a:effectLst/>
              <a:latin typeface="-apple-system"/>
            </a:endParaRPr>
          </a:p>
          <a:p>
            <a:pPr algn="l">
              <a:buFont typeface="Arial" panose="020B0604020202020204" pitchFamily="34" charset="0"/>
              <a:buChar char="•"/>
            </a:pPr>
            <a:endParaRPr lang="en-GB" b="0" i="0" dirty="0">
              <a:solidFill>
                <a:srgbClr val="303030"/>
              </a:solidFill>
              <a:effectLst/>
              <a:latin typeface="Acumin Pro"/>
            </a:endParaRPr>
          </a:p>
          <a:p>
            <a:endParaRPr lang="en-GB" dirty="0"/>
          </a:p>
        </p:txBody>
      </p:sp>
    </p:spTree>
    <p:extLst>
      <p:ext uri="{BB962C8B-B14F-4D97-AF65-F5344CB8AC3E}">
        <p14:creationId xmlns:p14="http://schemas.microsoft.com/office/powerpoint/2010/main" val="39368689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Useful online reading</a:t>
            </a:r>
          </a:p>
        </p:txBody>
      </p:sp>
      <p:sp>
        <p:nvSpPr>
          <p:cNvPr id="3" name="Content Placeholder 2"/>
          <p:cNvSpPr>
            <a:spLocks noGrp="1"/>
          </p:cNvSpPr>
          <p:nvPr>
            <p:ph idx="1"/>
          </p:nvPr>
        </p:nvSpPr>
        <p:spPr/>
        <p:txBody>
          <a:bodyPr>
            <a:normAutofit fontScale="62500" lnSpcReduction="20000"/>
          </a:bodyPr>
          <a:lstStyle/>
          <a:p>
            <a:r>
              <a:rPr lang="en-GB" dirty="0"/>
              <a:t>Creative Commons Org. (2011). </a:t>
            </a:r>
            <a:r>
              <a:rPr lang="en-GB" i="1" dirty="0"/>
              <a:t>Human physiology/homeostasis</a:t>
            </a:r>
            <a:r>
              <a:rPr lang="en-GB" dirty="0"/>
              <a:t> [pdf]. Available at: </a:t>
            </a:r>
            <a:r>
              <a:rPr lang="en-GB" dirty="0">
                <a:hlinkClick r:id="rId2"/>
              </a:rPr>
              <a:t>https://www.saylor.org/site/wp-content/uploads/2010/11/Homeostasis-Overview.pdf</a:t>
            </a:r>
            <a:r>
              <a:rPr lang="en-GB" dirty="0"/>
              <a:t>  [Accessed on 8 October 2018). </a:t>
            </a:r>
          </a:p>
          <a:p>
            <a:r>
              <a:rPr lang="en-GB" dirty="0"/>
              <a:t>Khan Academy. (2018). </a:t>
            </a:r>
            <a:r>
              <a:rPr lang="en-US" i="1" dirty="0"/>
              <a:t>The nervous and endocrine systems review</a:t>
            </a:r>
            <a:r>
              <a:rPr lang="en-US" dirty="0"/>
              <a:t> [online].  </a:t>
            </a:r>
            <a:r>
              <a:rPr lang="en-GB" dirty="0"/>
              <a:t>&lt;https://www.khanacademy.org/science/high-school-biology/hs-human-body-systems/hs-the-nervous-and-endocrine-systems/a/hs-the-nervous-and-endocrine-systems-review&gt; [Accessed on 8 October 2018]. </a:t>
            </a:r>
          </a:p>
          <a:p>
            <a:r>
              <a:rPr lang="en-GB" dirty="0" err="1"/>
              <a:t>OpenStax</a:t>
            </a:r>
            <a:r>
              <a:rPr lang="en-GB" dirty="0"/>
              <a:t> College. (2018). </a:t>
            </a:r>
            <a:r>
              <a:rPr lang="en-GB" i="1" dirty="0"/>
              <a:t>Anatomy &amp; Physiology</a:t>
            </a:r>
            <a:r>
              <a:rPr lang="en-GB" dirty="0"/>
              <a:t> [online]. Available at: &lt;http://cnx.org/contents/14fb4ad7-39a1-4eee-ab6e-3ef2482e3e22@8.119&gt; [Accessed on 8 October 2018]. </a:t>
            </a:r>
          </a:p>
        </p:txBody>
      </p:sp>
      <p:sp>
        <p:nvSpPr>
          <p:cNvPr id="4" name="Date Placeholder 3"/>
          <p:cNvSpPr>
            <a:spLocks noGrp="1"/>
          </p:cNvSpPr>
          <p:nvPr>
            <p:ph type="dt" sz="half" idx="10"/>
          </p:nvPr>
        </p:nvSpPr>
        <p:spPr/>
        <p:txBody>
          <a:bodyPr/>
          <a:lstStyle/>
          <a:p>
            <a:r>
              <a:rPr lang="en-US"/>
              <a:t>TA-AMEN</a:t>
            </a:r>
            <a:endParaRPr lang="en-GB"/>
          </a:p>
        </p:txBody>
      </p:sp>
      <p:sp>
        <p:nvSpPr>
          <p:cNvPr id="6" name="Slide Number Placeholder 5"/>
          <p:cNvSpPr>
            <a:spLocks noGrp="1"/>
          </p:cNvSpPr>
          <p:nvPr>
            <p:ph type="sldNum" sz="quarter" idx="12"/>
          </p:nvPr>
        </p:nvSpPr>
        <p:spPr/>
        <p:txBody>
          <a:bodyPr/>
          <a:lstStyle/>
          <a:p>
            <a:fld id="{F68DE582-440D-41C7-9541-D8204DCB74FB}" type="slidenum">
              <a:rPr lang="en-GB" smtClean="0"/>
              <a:pPr/>
              <a:t>30</a:t>
            </a:fld>
            <a:endParaRPr lang="en-GB"/>
          </a:p>
        </p:txBody>
      </p:sp>
    </p:spTree>
    <p:extLst>
      <p:ext uri="{BB962C8B-B14F-4D97-AF65-F5344CB8AC3E}">
        <p14:creationId xmlns:p14="http://schemas.microsoft.com/office/powerpoint/2010/main" val="23050374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1D10BA-88EE-4388-87E7-359CC4E6E0FF}"/>
              </a:ext>
            </a:extLst>
          </p:cNvPr>
          <p:cNvSpPr>
            <a:spLocks noGrp="1"/>
          </p:cNvSpPr>
          <p:nvPr>
            <p:ph idx="1"/>
          </p:nvPr>
        </p:nvSpPr>
        <p:spPr>
          <a:xfrm>
            <a:off x="457200" y="980728"/>
            <a:ext cx="8229600" cy="3917032"/>
          </a:xfrm>
        </p:spPr>
        <p:txBody>
          <a:bodyPr>
            <a:normAutofit/>
          </a:bodyPr>
          <a:lstStyle/>
          <a:p>
            <a:pPr marL="0" indent="0" algn="ctr">
              <a:buNone/>
            </a:pPr>
            <a:r>
              <a:rPr lang="en-GB" sz="4800" dirty="0"/>
              <a:t>Thank you</a:t>
            </a:r>
          </a:p>
          <a:p>
            <a:pPr marL="0" indent="0" algn="ctr">
              <a:buNone/>
            </a:pPr>
            <a:endParaRPr lang="en-GB" sz="4800" dirty="0"/>
          </a:p>
          <a:p>
            <a:pPr marL="0" indent="0" algn="ctr">
              <a:buNone/>
            </a:pPr>
            <a:endParaRPr lang="en-GB" sz="4800" dirty="0"/>
          </a:p>
          <a:p>
            <a:pPr marL="0" indent="0" algn="ctr">
              <a:buNone/>
            </a:pPr>
            <a:r>
              <a:rPr lang="en-GB" sz="4800" dirty="0"/>
              <a:t>Any questions?</a:t>
            </a:r>
          </a:p>
          <a:p>
            <a:pPr marL="0" indent="0" algn="ctr">
              <a:buNone/>
            </a:pPr>
            <a:endParaRPr lang="en-GB" sz="4800" dirty="0"/>
          </a:p>
        </p:txBody>
      </p:sp>
    </p:spTree>
    <p:extLst>
      <p:ext uri="{BB962C8B-B14F-4D97-AF65-F5344CB8AC3E}">
        <p14:creationId xmlns:p14="http://schemas.microsoft.com/office/powerpoint/2010/main" val="3866627434"/>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2284</TotalTime>
  <Words>1370</Words>
  <Application>Microsoft Office PowerPoint</Application>
  <PresentationFormat>On-screen Show (4:3)</PresentationFormat>
  <Paragraphs>124</Paragraphs>
  <Slides>31</Slides>
  <Notes>1</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31</vt:i4>
      </vt:variant>
    </vt:vector>
  </HeadingPairs>
  <TitlesOfParts>
    <vt:vector size="43" baseType="lpstr">
      <vt:lpstr>Acumin Pro</vt:lpstr>
      <vt:lpstr>-apple-system</vt:lpstr>
      <vt:lpstr>Arial</vt:lpstr>
      <vt:lpstr>Arial</vt:lpstr>
      <vt:lpstr>Calibri</vt:lpstr>
      <vt:lpstr>Cambria</vt:lpstr>
      <vt:lpstr>Gill Sans MT</vt:lpstr>
      <vt:lpstr>Myriad Pro</vt:lpstr>
      <vt:lpstr>Tahoma</vt:lpstr>
      <vt:lpstr>Wingdings</vt:lpstr>
      <vt:lpstr>Theme1</vt:lpstr>
      <vt:lpstr>20140311PresentationUWTSDTemplate</vt:lpstr>
      <vt:lpstr>INTRODUCTION TO PHYSIOLOGY (BMHP5003)</vt:lpstr>
      <vt:lpstr>Objective of the Session</vt:lpstr>
      <vt:lpstr>The Nervous System</vt:lpstr>
      <vt:lpstr>PowerPoint Presentation</vt:lpstr>
      <vt:lpstr>PowerPoint Presentation</vt:lpstr>
      <vt:lpstr>What does homeostasis mean</vt:lpstr>
      <vt:lpstr>Nervous and endocrine systems and homeostasis </vt:lpstr>
      <vt:lpstr>PowerPoint Presentation</vt:lpstr>
      <vt:lpstr>PowerPoint Presentation</vt:lpstr>
      <vt:lpstr>PowerPoint Presentation</vt:lpstr>
      <vt:lpstr>Overview of the nervous system:  homeostasis</vt:lpstr>
      <vt:lpstr>Overview of the nervous system:  homeostasis</vt:lpstr>
      <vt:lpstr>Overview of the nervous system:  homeostasis</vt:lpstr>
      <vt:lpstr>PowerPoint Presentation</vt:lpstr>
      <vt:lpstr>Additional information</vt:lpstr>
      <vt:lpstr>Nervous system: vision</vt:lpstr>
      <vt:lpstr>Nervous system: vision</vt:lpstr>
      <vt:lpstr>Body temperature regulation</vt:lpstr>
      <vt:lpstr>Body temperature regulation</vt:lpstr>
      <vt:lpstr>Nervous system: core temperature</vt:lpstr>
      <vt:lpstr>Nervous system: core temperature</vt:lpstr>
      <vt:lpstr>Autonomic nervous system</vt:lpstr>
      <vt:lpstr>PowerPoint Presentation</vt:lpstr>
      <vt:lpstr>Disease of Nervous system</vt:lpstr>
      <vt:lpstr>Diseases of Nervous system</vt:lpstr>
      <vt:lpstr>Why to learn about nervous system</vt:lpstr>
      <vt:lpstr>Why to learn about nervous system</vt:lpstr>
      <vt:lpstr>Responsibility of health and social care worker</vt:lpstr>
      <vt:lpstr>Responsibility of health and social care worker</vt:lpstr>
      <vt:lpstr>Useful online reading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Strategy  Week 7</dc:title>
  <dc:creator>Pamela</dc:creator>
  <cp:lastModifiedBy>Eleni Koutsogeorgou</cp:lastModifiedBy>
  <cp:revision>327</cp:revision>
  <dcterms:created xsi:type="dcterms:W3CDTF">2012-03-14T14:40:52Z</dcterms:created>
  <dcterms:modified xsi:type="dcterms:W3CDTF">2022-02-28T18:09:42Z</dcterms:modified>
</cp:coreProperties>
</file>