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sldIdLst>
    <p:sldId id="262" r:id="rId2"/>
    <p:sldId id="335" r:id="rId3"/>
    <p:sldId id="336" r:id="rId4"/>
    <p:sldId id="310" r:id="rId5"/>
    <p:sldId id="309" r:id="rId6"/>
    <p:sldId id="329" r:id="rId7"/>
    <p:sldId id="328" r:id="rId8"/>
    <p:sldId id="330" r:id="rId9"/>
    <p:sldId id="324" r:id="rId10"/>
    <p:sldId id="325" r:id="rId11"/>
    <p:sldId id="322" r:id="rId12"/>
    <p:sldId id="327" r:id="rId13"/>
    <p:sldId id="326" r:id="rId14"/>
    <p:sldId id="304" r:id="rId15"/>
    <p:sldId id="305" r:id="rId16"/>
    <p:sldId id="308" r:id="rId17"/>
    <p:sldId id="315" r:id="rId18"/>
    <p:sldId id="306" r:id="rId19"/>
    <p:sldId id="302" r:id="rId20"/>
    <p:sldId id="287" r:id="rId21"/>
    <p:sldId id="317" r:id="rId22"/>
    <p:sldId id="319" r:id="rId23"/>
    <p:sldId id="293" r:id="rId24"/>
    <p:sldId id="290" r:id="rId25"/>
    <p:sldId id="266" r:id="rId26"/>
    <p:sldId id="270" r:id="rId27"/>
    <p:sldId id="337" r:id="rId28"/>
    <p:sldId id="321" r:id="rId29"/>
    <p:sldId id="332" r:id="rId30"/>
    <p:sldId id="333" r:id="rId31"/>
    <p:sldId id="323" r:id="rId32"/>
    <p:sldId id="334" r:id="rId33"/>
    <p:sldId id="261" r:id="rId34"/>
    <p:sldId id="32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417" autoAdjust="0"/>
  </p:normalViewPr>
  <p:slideViewPr>
    <p:cSldViewPr>
      <p:cViewPr>
        <p:scale>
          <a:sx n="66" d="100"/>
          <a:sy n="66" d="100"/>
        </p:scale>
        <p:origin x="-798" y="1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10/01/2013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dirty="0" smtClean="0"/>
              <a:t>Analytical thinking involves:</a:t>
            </a:r>
          </a:p>
          <a:p>
            <a:pPr>
              <a:buNone/>
            </a:pPr>
            <a:endParaRPr lang="en-GB" dirty="0" smtClean="0"/>
          </a:p>
          <a:p>
            <a:r>
              <a:rPr lang="en-GB" dirty="0" smtClean="0"/>
              <a:t>Standing back from information given</a:t>
            </a:r>
          </a:p>
          <a:p>
            <a:endParaRPr lang="en-GB" dirty="0" smtClean="0"/>
          </a:p>
          <a:p>
            <a:r>
              <a:rPr lang="en-GB" dirty="0" smtClean="0"/>
              <a:t>Examining it in detail from all angles</a:t>
            </a:r>
          </a:p>
          <a:p>
            <a:endParaRPr lang="en-GB" dirty="0" smtClean="0"/>
          </a:p>
          <a:p>
            <a:r>
              <a:rPr lang="en-GB" dirty="0" smtClean="0"/>
              <a:t>Checking closely if it is accurate</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25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Identifying the line of reasoning.</a:t>
            </a:r>
          </a:p>
          <a:p>
            <a:r>
              <a:rPr lang="en-GB" dirty="0" smtClean="0"/>
              <a:t>Most of the texts you are required to read as a </a:t>
            </a:r>
          </a:p>
          <a:p>
            <a:r>
              <a:rPr lang="en-GB" dirty="0" smtClean="0"/>
              <a:t>student will include an argument </a:t>
            </a:r>
          </a:p>
          <a:p>
            <a:r>
              <a:rPr lang="en-GB" dirty="0" smtClean="0"/>
              <a:t>In academic writing an argument is:</a:t>
            </a:r>
          </a:p>
          <a:p>
            <a:r>
              <a:rPr lang="en-GB" dirty="0" smtClean="0"/>
              <a:t>A line of reasoning or</a:t>
            </a:r>
          </a:p>
          <a:p>
            <a:r>
              <a:rPr lang="en-GB" dirty="0" smtClean="0"/>
              <a:t>An angle or point of view or</a:t>
            </a:r>
          </a:p>
          <a:p>
            <a:r>
              <a:rPr lang="en-GB" dirty="0" smtClean="0"/>
              <a:t>A position that is being defended or</a:t>
            </a:r>
          </a:p>
          <a:p>
            <a:r>
              <a:rPr lang="en-GB" dirty="0" smtClean="0"/>
              <a:t>A case which is being made, backed with evidence and examples which leads to conclusions.</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10/01/2013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10/01/2013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en.wikipedia.org/wiki/International_Standard_Book_Number" TargetMode="External"/><Relationship Id="rId2" Type="http://schemas.openxmlformats.org/officeDocument/2006/relationships/hyperlink" Target="http://plato.stanford.edu/entries/consciousness/" TargetMode="External"/><Relationship Id="rId1" Type="http://schemas.openxmlformats.org/officeDocument/2006/relationships/slideLayout" Target="../slideLayouts/slideLayout2.xml"/><Relationship Id="rId6" Type="http://schemas.openxmlformats.org/officeDocument/2006/relationships/hyperlink" Target="http://en.wikipedia.org/wiki/Special:BookSources/978-0-470-75145-9" TargetMode="External"/><Relationship Id="rId5" Type="http://schemas.openxmlformats.org/officeDocument/2006/relationships/hyperlink" Target="http://en.wikipedia.org/wiki/Max_Velmans" TargetMode="External"/><Relationship Id="rId4" Type="http://schemas.openxmlformats.org/officeDocument/2006/relationships/hyperlink" Target="http://en.wikipedia.org/wiki/Special:BookSources/978-0-13-728668-3"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virtualsalt.com/crebook1.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explorationinternational.com/images/LRhemispheres.jpg"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virtualsalt.com/crebook1.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dx.doi.org/10.1080/09672550075003928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en.wikipedia.org/wiki/Oxford_English_Dictionary" TargetMode="External"/><Relationship Id="rId7" Type="http://schemas.openxmlformats.org/officeDocument/2006/relationships/hyperlink" Target="http://en.wikipedia.org/wiki/Special:BookSources/0486298795" TargetMode="External"/><Relationship Id="rId2" Type="http://schemas.openxmlformats.org/officeDocument/2006/relationships/hyperlink" Target="http://www.merriam-webster.com/dictionary/intuitive%20reason" TargetMode="External"/><Relationship Id="rId1" Type="http://schemas.openxmlformats.org/officeDocument/2006/relationships/slideLayout" Target="../slideLayouts/slideLayout2.xml"/><Relationship Id="rId6" Type="http://schemas.openxmlformats.org/officeDocument/2006/relationships/hyperlink" Target="http://en.wikipedia.org/wiki/Yehuda_Elkana" TargetMode="External"/><Relationship Id="rId5" Type="http://schemas.openxmlformats.org/officeDocument/2006/relationships/hyperlink" Target="http://en.wikipedia.org/wiki/Gerald_Holton" TargetMode="External"/><Relationship Id="rId4" Type="http://schemas.openxmlformats.org/officeDocument/2006/relationships/hyperlink" Target="http://psychology.jrank.org/pages/545/Right-Brain-Hemisphere.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criticalthinking.org/pages/defining-critical-thinking/766" TargetMode="External"/><Relationship Id="rId2" Type="http://schemas.openxmlformats.org/officeDocument/2006/relationships/hyperlink" Target="http://en.wikipedia.org/wiki/Special:BookSources/9780716717911" TargetMode="External"/><Relationship Id="rId1" Type="http://schemas.openxmlformats.org/officeDocument/2006/relationships/slideLayout" Target="../slideLayouts/slideLayout2.xml"/><Relationship Id="rId4" Type="http://schemas.openxmlformats.org/officeDocument/2006/relationships/hyperlink" Target="http://en.wikipedia.org/wiki/Special:BookSources/9781572734609"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www.criticalthinking.org/aboutCT/define_critical_thinking.cf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folj.com/latera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palgrave.com/studyskills/pd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11560" y="2060848"/>
            <a:ext cx="7772400" cy="1829761"/>
          </a:xfrm>
        </p:spPr>
        <p:txBody>
          <a:bodyPr>
            <a:normAutofit fontScale="90000"/>
          </a:bodyPr>
          <a:lstStyle/>
          <a:p>
            <a:pPr algn="ctr"/>
            <a:r>
              <a:rPr lang="en-US" dirty="0" smtClean="0"/>
              <a:t/>
            </a:r>
            <a:br>
              <a:rPr lang="en-US" dirty="0" smtClean="0"/>
            </a:br>
            <a:r>
              <a:rPr lang="en-US" dirty="0" smtClean="0"/>
              <a:t/>
            </a:r>
            <a:br>
              <a:rPr lang="en-US" dirty="0" smtClean="0"/>
            </a:br>
            <a:r>
              <a:rPr lang="en-US" dirty="0" smtClean="0"/>
              <a:t/>
            </a:r>
            <a:br>
              <a:rPr lang="en-US" dirty="0" smtClean="0"/>
            </a:br>
            <a:r>
              <a:rPr lang="en-US" dirty="0" smtClean="0"/>
              <a:t>Consciousness &amp; Cognition </a:t>
            </a:r>
            <a:r>
              <a:rPr lang="en-US" sz="3100" dirty="0" smtClean="0"/>
              <a:t>(Creative Analytical &amp; Lateral thinking)</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Reflect and type/write down:</a:t>
            </a:r>
          </a:p>
          <a:p>
            <a:endParaRPr lang="en-GB" sz="2800" dirty="0" smtClean="0"/>
          </a:p>
          <a:p>
            <a:r>
              <a:rPr lang="en-GB" sz="2800" dirty="0" smtClean="0"/>
              <a:t>What </a:t>
            </a:r>
            <a:r>
              <a:rPr lang="en-GB" sz="2800" dirty="0" smtClean="0"/>
              <a:t>is Thought?</a:t>
            </a:r>
            <a:endParaRPr lang="en-GB" sz="2800" dirty="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268760"/>
            <a:ext cx="8568952" cy="4968552"/>
          </a:xfrm>
        </p:spPr>
        <p:txBody>
          <a:bodyPr>
            <a:normAutofit fontScale="85000" lnSpcReduction="20000"/>
          </a:bodyPr>
          <a:lstStyle/>
          <a:p>
            <a:r>
              <a:rPr lang="en-GB" b="1" dirty="0" smtClean="0"/>
              <a:t>Thought</a:t>
            </a:r>
            <a:r>
              <a:rPr lang="en-GB" dirty="0" smtClean="0"/>
              <a:t> generally refers to any mental or intellectual activity involving an individual's subjective </a:t>
            </a:r>
            <a:r>
              <a:rPr lang="en-GB" dirty="0" smtClean="0"/>
              <a:t>consciousness.</a:t>
            </a:r>
          </a:p>
          <a:p>
            <a:endParaRPr lang="en-GB" dirty="0" smtClean="0"/>
          </a:p>
          <a:p>
            <a:r>
              <a:rPr lang="en-GB" dirty="0" smtClean="0"/>
              <a:t>It </a:t>
            </a:r>
            <a:r>
              <a:rPr lang="en-GB" dirty="0" smtClean="0"/>
              <a:t>can refer </a:t>
            </a:r>
            <a:r>
              <a:rPr lang="en-GB" dirty="0" smtClean="0"/>
              <a:t>to </a:t>
            </a:r>
            <a:r>
              <a:rPr lang="en-GB" dirty="0" smtClean="0"/>
              <a:t>the act of </a:t>
            </a:r>
            <a:r>
              <a:rPr lang="en-GB" dirty="0" smtClean="0"/>
              <a:t>thinking.</a:t>
            </a:r>
          </a:p>
          <a:p>
            <a:endParaRPr lang="en-GB" dirty="0" smtClean="0"/>
          </a:p>
          <a:p>
            <a:r>
              <a:rPr lang="en-GB" dirty="0" smtClean="0"/>
              <a:t>Because </a:t>
            </a:r>
            <a:r>
              <a:rPr lang="en-GB" dirty="0" smtClean="0"/>
              <a:t>thought underlies almost all human actions and interactions, understanding its physical and metaphysical origins, processes, and effects has been a longstanding goal of many academic disciplines including, among others, biology, philosophy, psychology, and sociology</a:t>
            </a:r>
            <a:r>
              <a:rPr lang="en-GB" dirty="0" smtClean="0"/>
              <a:t>.</a:t>
            </a:r>
          </a:p>
          <a:p>
            <a:pPr>
              <a:buNone/>
            </a:pPr>
            <a:endParaRPr lang="en-GB" dirty="0" smtClean="0"/>
          </a:p>
          <a:p>
            <a:r>
              <a:rPr lang="en-GB" dirty="0" smtClean="0"/>
              <a:t>Thinking allows beings to make sense of or model the world in different ways, and to represent or interpret it in ways that are significant to </a:t>
            </a:r>
            <a:r>
              <a:rPr lang="en-GB" dirty="0" smtClean="0"/>
              <a:t>them</a:t>
            </a:r>
            <a:r>
              <a:rPr lang="en-GB" dirty="0" smtClean="0"/>
              <a:t>.</a:t>
            </a:r>
          </a:p>
          <a:p>
            <a:endParaRPr lang="en-GB" dirty="0"/>
          </a:p>
        </p:txBody>
      </p:sp>
      <p:sp>
        <p:nvSpPr>
          <p:cNvPr id="3" name="Title 2"/>
          <p:cNvSpPr>
            <a:spLocks noGrp="1"/>
          </p:cNvSpPr>
          <p:nvPr>
            <p:ph type="title"/>
          </p:nvPr>
        </p:nvSpPr>
        <p:spPr/>
        <p:txBody>
          <a:bodyPr/>
          <a:lstStyle/>
          <a:p>
            <a:r>
              <a:rPr lang="en-GB" dirty="0" smtClean="0"/>
              <a:t>Thought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Reflect and type/write down:</a:t>
            </a:r>
          </a:p>
          <a:p>
            <a:endParaRPr lang="en-GB" sz="2800" dirty="0" smtClean="0"/>
          </a:p>
          <a:p>
            <a:r>
              <a:rPr lang="en-GB" sz="2800" dirty="0" smtClean="0"/>
              <a:t>What is Consciousness?</a:t>
            </a:r>
            <a:endParaRPr lang="en-GB" sz="2800" dirty="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79301"/>
            <a:ext cx="9144000" cy="4525963"/>
          </a:xfrm>
        </p:spPr>
        <p:txBody>
          <a:bodyPr>
            <a:normAutofit/>
          </a:bodyPr>
          <a:lstStyle/>
          <a:p>
            <a:r>
              <a:rPr lang="en-GB" sz="2400" b="1" dirty="0" smtClean="0"/>
              <a:t>Consciousness </a:t>
            </a:r>
            <a:r>
              <a:rPr lang="en-GB" sz="2400" dirty="0" smtClean="0"/>
              <a:t>can be defined as </a:t>
            </a:r>
            <a:r>
              <a:rPr lang="en-GB" sz="2400" b="1" dirty="0" smtClean="0"/>
              <a:t>Awareness itself</a:t>
            </a:r>
            <a:r>
              <a:rPr lang="en-GB" sz="2400" dirty="0" smtClean="0"/>
              <a:t>.</a:t>
            </a:r>
          </a:p>
          <a:p>
            <a:pPr>
              <a:buNone/>
            </a:pPr>
            <a:endParaRPr lang="en-GB" sz="2400" dirty="0" smtClean="0"/>
          </a:p>
          <a:p>
            <a:r>
              <a:rPr lang="en-GB" sz="2400" b="1" dirty="0" smtClean="0"/>
              <a:t>Consciousness</a:t>
            </a:r>
            <a:r>
              <a:rPr lang="en-GB" sz="2400" dirty="0" smtClean="0"/>
              <a:t> is the quality or state of being aware of an external object or something within oneself. (1) (2)</a:t>
            </a:r>
          </a:p>
          <a:p>
            <a:endParaRPr lang="en-GB" sz="2400" dirty="0" smtClean="0"/>
          </a:p>
          <a:p>
            <a:r>
              <a:rPr lang="en-GB" sz="2400" dirty="0" smtClean="0"/>
              <a:t>It has been defined as the ability to </a:t>
            </a:r>
            <a:r>
              <a:rPr lang="en-GB" sz="2400" b="1" dirty="0" smtClean="0"/>
              <a:t>experience</a:t>
            </a:r>
            <a:r>
              <a:rPr lang="en-GB" sz="2400" dirty="0" smtClean="0"/>
              <a:t> or to </a:t>
            </a:r>
            <a:r>
              <a:rPr lang="en-GB" sz="2400" b="1" dirty="0" smtClean="0"/>
              <a:t>feel</a:t>
            </a:r>
            <a:r>
              <a:rPr lang="en-GB" sz="2400" dirty="0" smtClean="0"/>
              <a:t> and the executive </a:t>
            </a:r>
            <a:r>
              <a:rPr lang="en-GB" sz="2400" b="1" dirty="0" smtClean="0"/>
              <a:t>control</a:t>
            </a:r>
            <a:r>
              <a:rPr lang="en-GB" sz="2400" dirty="0" smtClean="0"/>
              <a:t> of the mind. (3</a:t>
            </a:r>
            <a:r>
              <a:rPr lang="en-GB" sz="2400" dirty="0" smtClean="0"/>
              <a:t>)</a:t>
            </a:r>
            <a:endParaRPr lang="en-GB" sz="2400" dirty="0" smtClean="0"/>
          </a:p>
        </p:txBody>
      </p:sp>
      <p:sp>
        <p:nvSpPr>
          <p:cNvPr id="3" name="Title 2"/>
          <p:cNvSpPr>
            <a:spLocks noGrp="1"/>
          </p:cNvSpPr>
          <p:nvPr>
            <p:ph type="title"/>
          </p:nvPr>
        </p:nvSpPr>
        <p:spPr>
          <a:xfrm>
            <a:off x="457200" y="188640"/>
            <a:ext cx="8229600" cy="1143000"/>
          </a:xfrm>
        </p:spPr>
        <p:txBody>
          <a:bodyPr/>
          <a:lstStyle/>
          <a:p>
            <a:r>
              <a:rPr lang="en-GB" dirty="0" smtClean="0"/>
              <a:t>Consciousness</a:t>
            </a:r>
            <a:endParaRPr lang="en-GB" dirty="0"/>
          </a:p>
        </p:txBody>
      </p:sp>
      <p:sp>
        <p:nvSpPr>
          <p:cNvPr id="4" name="TextBox 3"/>
          <p:cNvSpPr txBox="1"/>
          <p:nvPr/>
        </p:nvSpPr>
        <p:spPr>
          <a:xfrm>
            <a:off x="0" y="5805264"/>
            <a:ext cx="9144000" cy="861774"/>
          </a:xfrm>
          <a:prstGeom prst="rect">
            <a:avLst/>
          </a:prstGeom>
          <a:noFill/>
        </p:spPr>
        <p:txBody>
          <a:bodyPr wrap="square" rtlCol="0">
            <a:spAutoFit/>
          </a:bodyPr>
          <a:lstStyle/>
          <a:p>
            <a:pPr marL="228600" indent="-228600">
              <a:buAutoNum type="arabicParenBoth"/>
            </a:pPr>
            <a:r>
              <a:rPr lang="en-GB" sz="1000" dirty="0" smtClean="0"/>
              <a:t>Merriam-Webster. Retrieved June 4, 2012.</a:t>
            </a:r>
          </a:p>
          <a:p>
            <a:pPr marL="228600" indent="-228600">
              <a:buAutoNum type="arabicParenBoth"/>
            </a:pPr>
            <a:r>
              <a:rPr lang="en-GB" sz="1000" dirty="0" smtClean="0"/>
              <a:t>Robert van </a:t>
            </a:r>
            <a:r>
              <a:rPr lang="en-GB" sz="1000" dirty="0" err="1" smtClean="0"/>
              <a:t>Gulick</a:t>
            </a:r>
            <a:r>
              <a:rPr lang="en-GB" sz="1000" dirty="0" smtClean="0"/>
              <a:t> (2004).</a:t>
            </a:r>
            <a:r>
              <a:rPr lang="en-GB" sz="1000" dirty="0" smtClean="0">
                <a:hlinkClick r:id="rId2"/>
              </a:rPr>
              <a:t>"Consciousness"</a:t>
            </a:r>
            <a:r>
              <a:rPr lang="en-GB" sz="1000" dirty="0" smtClean="0"/>
              <a:t>. Stanford </a:t>
            </a:r>
            <a:r>
              <a:rPr lang="en-GB" sz="1000" dirty="0" err="1" smtClean="0"/>
              <a:t>Encyclopedia</a:t>
            </a:r>
            <a:r>
              <a:rPr lang="en-GB" sz="1000" dirty="0" smtClean="0"/>
              <a:t> of Philosophy.</a:t>
            </a:r>
          </a:p>
          <a:p>
            <a:pPr marL="228600" indent="-228600">
              <a:buAutoNum type="arabicParenBoth"/>
            </a:pPr>
            <a:r>
              <a:rPr lang="en-GB" sz="1000" dirty="0" smtClean="0"/>
              <a:t>Farthing G (1992). </a:t>
            </a:r>
            <a:r>
              <a:rPr lang="en-GB" sz="1000" i="1" dirty="0" smtClean="0"/>
              <a:t>The Psychology of Consciousness</a:t>
            </a:r>
            <a:r>
              <a:rPr lang="en-GB" sz="1000" dirty="0" smtClean="0"/>
              <a:t>. Prentice </a:t>
            </a:r>
            <a:r>
              <a:rPr lang="en-GB" sz="1000" dirty="0" err="1" smtClean="0"/>
              <a:t>Hall.</a:t>
            </a:r>
            <a:r>
              <a:rPr lang="en-GB" sz="1000" dirty="0" err="1" smtClean="0">
                <a:hlinkClick r:id="rId3" tooltip="International Standard Book Number"/>
              </a:rPr>
              <a:t>ISBN</a:t>
            </a:r>
            <a:r>
              <a:rPr lang="en-GB" sz="1000" dirty="0" smtClean="0"/>
              <a:t> </a:t>
            </a:r>
            <a:r>
              <a:rPr lang="en-GB" sz="1000" dirty="0" smtClean="0">
                <a:hlinkClick r:id="rId4" tooltip="Special:BookSources/978-0-13-728668-3"/>
              </a:rPr>
              <a:t>978-0-13-728668-3</a:t>
            </a:r>
            <a:r>
              <a:rPr lang="en-GB" sz="1000" dirty="0" smtClean="0"/>
              <a:t>.</a:t>
            </a:r>
          </a:p>
          <a:p>
            <a:pPr marL="228600" indent="-228600">
              <a:buAutoNum type="arabicParenBoth"/>
            </a:pPr>
            <a:r>
              <a:rPr lang="en-GB" sz="1000" dirty="0" smtClean="0"/>
              <a:t>Susan Schneider and </a:t>
            </a:r>
            <a:r>
              <a:rPr lang="en-GB" sz="1000" dirty="0" smtClean="0">
                <a:hlinkClick r:id="rId5" tooltip="Max Velmans"/>
              </a:rPr>
              <a:t>Max </a:t>
            </a:r>
            <a:r>
              <a:rPr lang="en-GB" sz="1000" dirty="0" err="1" smtClean="0">
                <a:hlinkClick r:id="rId5" tooltip="Max Velmans"/>
              </a:rPr>
              <a:t>Velmans</a:t>
            </a:r>
            <a:r>
              <a:rPr lang="en-GB" sz="1000" dirty="0" smtClean="0"/>
              <a:t>(2008). "Introduction". In Max </a:t>
            </a:r>
            <a:r>
              <a:rPr lang="en-GB" sz="1000" dirty="0" err="1" smtClean="0"/>
              <a:t>Velmans</a:t>
            </a:r>
            <a:r>
              <a:rPr lang="en-GB" sz="1000" dirty="0" smtClean="0"/>
              <a:t>, Susan Schneider. </a:t>
            </a:r>
            <a:r>
              <a:rPr lang="en-GB" sz="1000" i="1" dirty="0" smtClean="0"/>
              <a:t>The Blackwell Companion to Consciousness</a:t>
            </a:r>
            <a:r>
              <a:rPr lang="en-GB" sz="1000" dirty="0" smtClean="0"/>
              <a:t>. Wiley. </a:t>
            </a:r>
            <a:r>
              <a:rPr lang="en-GB" sz="1000" dirty="0" smtClean="0">
                <a:hlinkClick r:id="rId3" tooltip="International Standard Book Number"/>
              </a:rPr>
              <a:t>ISBN</a:t>
            </a:r>
            <a:r>
              <a:rPr lang="en-GB" sz="1000" dirty="0" smtClean="0"/>
              <a:t> </a:t>
            </a:r>
            <a:r>
              <a:rPr lang="en-GB" sz="1000" dirty="0" smtClean="0">
                <a:hlinkClick r:id="rId6" tooltip="Special:BookSources/978-0-470-75145-9"/>
              </a:rPr>
              <a:t>978-0-470-75145-9</a:t>
            </a:r>
            <a:r>
              <a:rPr lang="en-GB" sz="1000" dirty="0" smtClean="0"/>
              <a:t>.</a:t>
            </a:r>
            <a:endParaRPr lang="en-GB"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smtClean="0"/>
              <a:t>Reflect and type/write down:</a:t>
            </a:r>
          </a:p>
          <a:p>
            <a:endParaRPr lang="en-GB" sz="2800" dirty="0" smtClean="0"/>
          </a:p>
          <a:p>
            <a:r>
              <a:rPr lang="en-GB" sz="2800" dirty="0" smtClean="0"/>
              <a:t>Creativity</a:t>
            </a:r>
          </a:p>
        </p:txBody>
      </p:sp>
      <p:sp>
        <p:nvSpPr>
          <p:cNvPr id="3" name="Title 2"/>
          <p:cNvSpPr>
            <a:spLocks noGrp="1"/>
          </p:cNvSpPr>
          <p:nvPr>
            <p:ph type="title"/>
          </p:nvPr>
        </p:nvSpPr>
        <p:spPr/>
        <p:txBody>
          <a:bodyPr/>
          <a:lstStyle/>
          <a:p>
            <a:r>
              <a:rPr lang="en-GB" dirty="0" smtClean="0"/>
              <a:t>What is: Creativity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4525963"/>
          </a:xfrm>
        </p:spPr>
        <p:txBody>
          <a:bodyPr>
            <a:noAutofit/>
          </a:bodyPr>
          <a:lstStyle/>
          <a:p>
            <a:r>
              <a:rPr lang="en-GB" sz="2400" b="1" dirty="0" smtClean="0"/>
              <a:t>An Ability.</a:t>
            </a:r>
            <a:r>
              <a:rPr lang="en-GB" sz="2400" dirty="0" smtClean="0"/>
              <a:t>  Creativity is the ability to invent something new. The ability to create out of nothing, the ability to generate new ideas by combining, changing, or reapplying existing ideas.</a:t>
            </a:r>
          </a:p>
          <a:p>
            <a:endParaRPr lang="en-GB" sz="2400" dirty="0" smtClean="0"/>
          </a:p>
          <a:p>
            <a:r>
              <a:rPr lang="en-GB" sz="2400" b="1" dirty="0" smtClean="0"/>
              <a:t>An Attitude.</a:t>
            </a:r>
            <a:r>
              <a:rPr lang="en-GB" sz="2400" dirty="0" smtClean="0"/>
              <a:t> Creativity is also an attitude: the ability to accept change and newness, a willingness to play with ideas and possibilities, to be flexible, looking for ways to improve things.</a:t>
            </a:r>
          </a:p>
          <a:p>
            <a:endParaRPr lang="en-GB" sz="2400" dirty="0" smtClean="0"/>
          </a:p>
          <a:p>
            <a:r>
              <a:rPr lang="en-GB" sz="2400" b="1" dirty="0" smtClean="0"/>
              <a:t>A Process.</a:t>
            </a:r>
            <a:r>
              <a:rPr lang="en-GB" sz="2400" dirty="0" smtClean="0"/>
              <a:t> Creative people continually improve ideas and solutions, by making gradual alterations and refinements to their works.</a:t>
            </a:r>
          </a:p>
          <a:p>
            <a:endParaRPr lang="en-GB" sz="2400" dirty="0"/>
          </a:p>
        </p:txBody>
      </p:sp>
      <p:sp>
        <p:nvSpPr>
          <p:cNvPr id="3" name="Title 2"/>
          <p:cNvSpPr>
            <a:spLocks noGrp="1"/>
          </p:cNvSpPr>
          <p:nvPr>
            <p:ph type="title"/>
          </p:nvPr>
        </p:nvSpPr>
        <p:spPr>
          <a:xfrm>
            <a:off x="457200" y="44624"/>
            <a:ext cx="8229600" cy="1143000"/>
          </a:xfrm>
        </p:spPr>
        <p:txBody>
          <a:bodyPr/>
          <a:lstStyle/>
          <a:p>
            <a:r>
              <a:rPr lang="en-GB" dirty="0" smtClean="0"/>
              <a:t>Creativity</a:t>
            </a:r>
            <a:endParaRPr lang="en-GB" dirty="0"/>
          </a:p>
        </p:txBody>
      </p:sp>
      <p:sp>
        <p:nvSpPr>
          <p:cNvPr id="4" name="TextBox 3"/>
          <p:cNvSpPr txBox="1"/>
          <p:nvPr/>
        </p:nvSpPr>
        <p:spPr>
          <a:xfrm>
            <a:off x="0" y="6525344"/>
            <a:ext cx="9144000" cy="215444"/>
          </a:xfrm>
          <a:prstGeom prst="rect">
            <a:avLst/>
          </a:prstGeom>
          <a:noFill/>
        </p:spPr>
        <p:txBody>
          <a:bodyPr wrap="square" rtlCol="0">
            <a:spAutoFit/>
          </a:bodyPr>
          <a:lstStyle/>
          <a:p>
            <a:r>
              <a:rPr lang="en-GB" sz="800" dirty="0" smtClean="0"/>
              <a:t>Ref: </a:t>
            </a:r>
            <a:r>
              <a:rPr lang="en-GB" sz="800" dirty="0" smtClean="0">
                <a:hlinkClick r:id="rId2"/>
              </a:rPr>
              <a:t>http://www.virtualsalt.com/crebook1.htm</a:t>
            </a:r>
            <a:r>
              <a:rPr lang="en-GB" sz="800" dirty="0" smtClean="0"/>
              <a:t> </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1) Write down your favourite food?</a:t>
            </a:r>
          </a:p>
          <a:p>
            <a:pPr marL="624078" indent="-514350">
              <a:buNone/>
            </a:pPr>
            <a:endParaRPr lang="en-GB" dirty="0" smtClean="0"/>
          </a:p>
          <a:p>
            <a:pPr marL="624078" indent="-514350">
              <a:buNone/>
            </a:pPr>
            <a:r>
              <a:rPr lang="en-GB" dirty="0" smtClean="0"/>
              <a:t>2) Write down what you could do to make it taste even better? :  )</a:t>
            </a:r>
          </a:p>
        </p:txBody>
      </p:sp>
      <p:sp>
        <p:nvSpPr>
          <p:cNvPr id="3" name="Title 2"/>
          <p:cNvSpPr>
            <a:spLocks noGrp="1"/>
          </p:cNvSpPr>
          <p:nvPr>
            <p:ph type="title"/>
          </p:nvPr>
        </p:nvSpPr>
        <p:spPr/>
        <p:txBody>
          <a:bodyPr/>
          <a:lstStyle/>
          <a:p>
            <a:r>
              <a:rPr lang="en-GB" dirty="0" smtClean="0"/>
              <a:t>Activity: Creative exercise</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The difference between Creative and Critical thinking?</a:t>
            </a:r>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explorationinternational.com/images/LRhemispheres.jpg"/>
          <p:cNvPicPr>
            <a:picLocks noChangeAspect="1" noChangeArrowheads="1"/>
          </p:cNvPicPr>
          <p:nvPr/>
        </p:nvPicPr>
        <p:blipFill>
          <a:blip r:embed="rId2" cstate="print"/>
          <a:srcRect/>
          <a:stretch>
            <a:fillRect/>
          </a:stretch>
        </p:blipFill>
        <p:spPr bwMode="auto">
          <a:xfrm>
            <a:off x="1331640" y="425044"/>
            <a:ext cx="6696744" cy="5812268"/>
          </a:xfrm>
          <a:prstGeom prst="rect">
            <a:avLst/>
          </a:prstGeom>
          <a:noFill/>
        </p:spPr>
      </p:pic>
      <p:sp>
        <p:nvSpPr>
          <p:cNvPr id="5" name="TextBox 4"/>
          <p:cNvSpPr txBox="1"/>
          <p:nvPr/>
        </p:nvSpPr>
        <p:spPr>
          <a:xfrm>
            <a:off x="0" y="6525344"/>
            <a:ext cx="9144000" cy="215444"/>
          </a:xfrm>
          <a:prstGeom prst="rect">
            <a:avLst/>
          </a:prstGeom>
          <a:noFill/>
        </p:spPr>
        <p:txBody>
          <a:bodyPr wrap="square" rtlCol="0">
            <a:spAutoFit/>
          </a:bodyPr>
          <a:lstStyle/>
          <a:p>
            <a:r>
              <a:rPr lang="en-GB" sz="800" dirty="0" smtClean="0"/>
              <a:t>Ref: </a:t>
            </a:r>
            <a:r>
              <a:rPr lang="en-GB" sz="800" dirty="0" smtClean="0">
                <a:hlinkClick r:id="rId3"/>
              </a:rPr>
              <a:t>http://www.explorationinternational.com/images/LRhemispheres.jpg</a:t>
            </a:r>
            <a:r>
              <a:rPr lang="en-GB" sz="800" dirty="0" smtClean="0"/>
              <a:t> </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1328"/>
            <a:ext cx="8712968" cy="4525963"/>
          </a:xfrm>
        </p:spPr>
        <p:txBody>
          <a:bodyPr>
            <a:normAutofit/>
          </a:bodyPr>
          <a:lstStyle/>
          <a:p>
            <a:r>
              <a:rPr lang="en-GB" dirty="0" smtClean="0"/>
              <a:t>Creative thinking focuses more on exploring ideas, generating possibilities and looking for many right answers. </a:t>
            </a:r>
          </a:p>
          <a:p>
            <a:r>
              <a:rPr lang="en-GB" dirty="0" smtClean="0"/>
              <a:t>Critical thinking emphasizes analysis to create a logical argument and figure out the answer.</a:t>
            </a:r>
          </a:p>
          <a:p>
            <a:r>
              <a:rPr lang="en-GB" dirty="0" smtClean="0"/>
              <a:t>Both are equally valuable and important in life.</a:t>
            </a:r>
          </a:p>
          <a:p>
            <a:r>
              <a:rPr lang="en-GB" dirty="0" smtClean="0"/>
              <a:t>The former often precedes the later, and is essential for generating solutions to problems before using critical thinking for implementation purposes.</a:t>
            </a:r>
            <a:endParaRPr lang="en-GB" dirty="0"/>
          </a:p>
        </p:txBody>
      </p:sp>
      <p:sp>
        <p:nvSpPr>
          <p:cNvPr id="3" name="Title 2"/>
          <p:cNvSpPr>
            <a:spLocks noGrp="1"/>
          </p:cNvSpPr>
          <p:nvPr>
            <p:ph type="title"/>
          </p:nvPr>
        </p:nvSpPr>
        <p:spPr/>
        <p:txBody>
          <a:bodyPr/>
          <a:lstStyle/>
          <a:p>
            <a:r>
              <a:rPr lang="en-GB" dirty="0" smtClean="0"/>
              <a:t>Creative &amp; Critical Thinking</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268760"/>
            <a:ext cx="8640960" cy="4968552"/>
          </a:xfrm>
        </p:spPr>
        <p:txBody>
          <a:bodyPr>
            <a:normAutofit fontScale="92500" lnSpcReduction="20000"/>
          </a:bodyPr>
          <a:lstStyle/>
          <a:p>
            <a:r>
              <a:rPr lang="en-GB" dirty="0" smtClean="0"/>
              <a:t>In </a:t>
            </a:r>
            <a:r>
              <a:rPr lang="en-GB" dirty="0" smtClean="0"/>
              <a:t>an activity like problem solving, both kinds of thinking are important to us. </a:t>
            </a:r>
            <a:endParaRPr lang="en-GB" dirty="0" smtClean="0"/>
          </a:p>
          <a:p>
            <a:r>
              <a:rPr lang="en-GB" dirty="0" smtClean="0"/>
              <a:t>First</a:t>
            </a:r>
            <a:r>
              <a:rPr lang="en-GB" dirty="0" smtClean="0"/>
              <a:t>, we must analyze the problem; then we must generate possible solutions; </a:t>
            </a:r>
            <a:endParaRPr lang="en-GB" dirty="0" smtClean="0"/>
          </a:p>
          <a:p>
            <a:r>
              <a:rPr lang="en-GB" dirty="0" smtClean="0"/>
              <a:t>Next </a:t>
            </a:r>
            <a:r>
              <a:rPr lang="en-GB" dirty="0" smtClean="0"/>
              <a:t>we must choose and implement the best solution; </a:t>
            </a:r>
            <a:endParaRPr lang="en-GB" dirty="0" smtClean="0"/>
          </a:p>
          <a:p>
            <a:r>
              <a:rPr lang="en-GB" dirty="0" smtClean="0"/>
              <a:t>A</a:t>
            </a:r>
            <a:r>
              <a:rPr lang="en-GB" dirty="0" smtClean="0"/>
              <a:t>nd </a:t>
            </a:r>
            <a:r>
              <a:rPr lang="en-GB" dirty="0" smtClean="0"/>
              <a:t>finally, we must evaluate the effectiveness of the solution. </a:t>
            </a:r>
            <a:endParaRPr lang="en-GB" dirty="0" smtClean="0"/>
          </a:p>
          <a:p>
            <a:endParaRPr lang="en-GB" dirty="0" smtClean="0"/>
          </a:p>
          <a:p>
            <a:r>
              <a:rPr lang="en-GB" dirty="0" smtClean="0"/>
              <a:t>As </a:t>
            </a:r>
            <a:r>
              <a:rPr lang="en-GB" dirty="0" smtClean="0"/>
              <a:t>you can see, this process reveals an alternation between the two kinds of thinking, critical and creative. In practice, both kinds of thinking operate together much of the time and are not really independent of each other.” Harris (1)</a:t>
            </a:r>
            <a:endParaRPr lang="en-GB" dirty="0"/>
          </a:p>
        </p:txBody>
      </p:sp>
      <p:sp>
        <p:nvSpPr>
          <p:cNvPr id="3" name="Title 2"/>
          <p:cNvSpPr>
            <a:spLocks noGrp="1"/>
          </p:cNvSpPr>
          <p:nvPr>
            <p:ph type="title"/>
          </p:nvPr>
        </p:nvSpPr>
        <p:spPr/>
        <p:txBody>
          <a:bodyPr/>
          <a:lstStyle/>
          <a:p>
            <a:r>
              <a:rPr lang="en-GB" dirty="0" smtClean="0"/>
              <a:t>Creative &amp; Critical Thinking</a:t>
            </a:r>
            <a:endParaRPr lang="en-GB" dirty="0"/>
          </a:p>
        </p:txBody>
      </p:sp>
      <p:sp>
        <p:nvSpPr>
          <p:cNvPr id="4" name="TextBox 3"/>
          <p:cNvSpPr txBox="1"/>
          <p:nvPr/>
        </p:nvSpPr>
        <p:spPr>
          <a:xfrm>
            <a:off x="0" y="6525924"/>
            <a:ext cx="9144000" cy="215444"/>
          </a:xfrm>
          <a:prstGeom prst="rect">
            <a:avLst/>
          </a:prstGeom>
          <a:noFill/>
        </p:spPr>
        <p:txBody>
          <a:bodyPr wrap="square" rtlCol="0">
            <a:spAutoFit/>
          </a:bodyPr>
          <a:lstStyle/>
          <a:p>
            <a:r>
              <a:rPr lang="en-GB" sz="800" dirty="0" smtClean="0"/>
              <a:t>(1) </a:t>
            </a:r>
            <a:r>
              <a:rPr lang="en-GB" sz="800" dirty="0" smtClean="0">
                <a:hlinkClick r:id="rId2"/>
              </a:rPr>
              <a:t>http://www.virtualsalt.com/crebook1.htm</a:t>
            </a:r>
            <a:r>
              <a:rPr lang="en-GB" sz="800" dirty="0" smtClean="0"/>
              <a:t> </a:t>
            </a:r>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Text Placeholder 6"/>
          <p:cNvSpPr>
            <a:spLocks noGrp="1"/>
          </p:cNvSpPr>
          <p:nvPr>
            <p:ph type="body" idx="2"/>
          </p:nvPr>
        </p:nvSpPr>
        <p:spPr/>
        <p:txBody>
          <a:bodyPr/>
          <a:lstStyle/>
          <a:p>
            <a:endParaRPr lang="en-GB"/>
          </a:p>
        </p:txBody>
      </p:sp>
      <p:graphicFrame>
        <p:nvGraphicFramePr>
          <p:cNvPr id="5" name="Content Placeholder 4"/>
          <p:cNvGraphicFramePr>
            <a:graphicFrameLocks noGrp="1"/>
          </p:cNvGraphicFramePr>
          <p:nvPr>
            <p:ph sz="half" idx="1"/>
          </p:nvPr>
        </p:nvGraphicFramePr>
        <p:xfrm>
          <a:off x="914400" y="274638"/>
          <a:ext cx="7481622" cy="6374271"/>
        </p:xfrm>
        <a:graphic>
          <a:graphicData uri="http://schemas.openxmlformats.org/drawingml/2006/table">
            <a:tbl>
              <a:tblPr/>
              <a:tblGrid>
                <a:gridCol w="3740811"/>
                <a:gridCol w="3740811"/>
              </a:tblGrid>
              <a:tr h="673147">
                <a:tc>
                  <a:txBody>
                    <a:bodyPr/>
                    <a:lstStyle/>
                    <a:p>
                      <a:pPr>
                        <a:lnSpc>
                          <a:spcPct val="115000"/>
                        </a:lnSpc>
                        <a:spcAft>
                          <a:spcPts val="0"/>
                        </a:spcAft>
                      </a:pPr>
                      <a:r>
                        <a:rPr lang="en-GB" sz="2000" b="1" dirty="0">
                          <a:latin typeface="Arial" pitchFamily="34" charset="0"/>
                          <a:ea typeface="Times New Roman"/>
                          <a:cs typeface="Arial" pitchFamily="34" charset="0"/>
                        </a:rPr>
                        <a:t>Critical Thinking</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b="1" dirty="0">
                          <a:latin typeface="Arial" pitchFamily="34" charset="0"/>
                          <a:ea typeface="Times New Roman"/>
                          <a:cs typeface="Arial" pitchFamily="34" charset="0"/>
                        </a:rPr>
                        <a:t>Creative Thinking</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analytic</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generative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convergent</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divergent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probability</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possibility</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673147">
                <a:tc>
                  <a:txBody>
                    <a:bodyPr/>
                    <a:lstStyle/>
                    <a:p>
                      <a:pPr>
                        <a:lnSpc>
                          <a:spcPct val="115000"/>
                        </a:lnSpc>
                        <a:spcAft>
                          <a:spcPts val="0"/>
                        </a:spcAft>
                      </a:pPr>
                      <a:r>
                        <a:rPr lang="en-GB" sz="2000" dirty="0">
                          <a:latin typeface="Arial" pitchFamily="34" charset="0"/>
                          <a:ea typeface="Times New Roman"/>
                          <a:cs typeface="Arial" pitchFamily="34" charset="0"/>
                        </a:rPr>
                        <a:t>judgment</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suspended judgment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objective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subjective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answer</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an answer</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left brain</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right brain</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verbal</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visual</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linear</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associative</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673147">
                <a:tc>
                  <a:txBody>
                    <a:bodyPr/>
                    <a:lstStyle/>
                    <a:p>
                      <a:pPr>
                        <a:lnSpc>
                          <a:spcPct val="115000"/>
                        </a:lnSpc>
                        <a:spcAft>
                          <a:spcPts val="0"/>
                        </a:spcAft>
                      </a:pPr>
                      <a:r>
                        <a:rPr lang="en-GB" sz="2000">
                          <a:latin typeface="Arial" pitchFamily="34" charset="0"/>
                          <a:ea typeface="Times New Roman"/>
                          <a:cs typeface="Arial" pitchFamily="34" charset="0"/>
                        </a:rPr>
                        <a:t>reasoning</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richness, novelty</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yes but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yes and</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a:buNone/>
            </a:pPr>
            <a:r>
              <a:rPr lang="en-GB" sz="2800" dirty="0" smtClean="0"/>
              <a:t>Quietly reflect and type/write down what you think is meant by the term:</a:t>
            </a:r>
          </a:p>
          <a:p>
            <a:pPr>
              <a:buNone/>
            </a:pPr>
            <a:endParaRPr lang="en-GB" sz="2800" dirty="0" smtClean="0"/>
          </a:p>
          <a:p>
            <a:pPr marL="624078" indent="-514350"/>
            <a:r>
              <a:rPr lang="en-GB" sz="2800" dirty="0" smtClean="0"/>
              <a:t>Reason?</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What is Reason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340768"/>
            <a:ext cx="8892480" cy="4525963"/>
          </a:xfrm>
        </p:spPr>
        <p:txBody>
          <a:bodyPr>
            <a:normAutofit/>
          </a:bodyPr>
          <a:lstStyle/>
          <a:p>
            <a:r>
              <a:rPr lang="en-GB" b="1" dirty="0" smtClean="0"/>
              <a:t>Reason</a:t>
            </a:r>
            <a:r>
              <a:rPr lang="en-GB" dirty="0" smtClean="0"/>
              <a:t>, is the capacity for consciously making sense of things, for establishing and verifying facts, and changing or justifying practices, institutions, and beliefs based on new or existing information.</a:t>
            </a:r>
            <a:r>
              <a:rPr lang="en-GB" baseline="30000" dirty="0" smtClean="0"/>
              <a:t> (1</a:t>
            </a:r>
            <a:r>
              <a:rPr lang="en-GB" baseline="30000" dirty="0" smtClean="0"/>
              <a:t>)</a:t>
            </a:r>
            <a:endParaRPr lang="en-GB" dirty="0" smtClean="0"/>
          </a:p>
        </p:txBody>
      </p:sp>
      <p:sp>
        <p:nvSpPr>
          <p:cNvPr id="3" name="Title 2"/>
          <p:cNvSpPr>
            <a:spLocks noGrp="1"/>
          </p:cNvSpPr>
          <p:nvPr>
            <p:ph type="title"/>
          </p:nvPr>
        </p:nvSpPr>
        <p:spPr>
          <a:xfrm>
            <a:off x="457200" y="341784"/>
            <a:ext cx="8229600" cy="1143000"/>
          </a:xfrm>
        </p:spPr>
        <p:txBody>
          <a:bodyPr/>
          <a:lstStyle/>
          <a:p>
            <a:r>
              <a:rPr lang="en-GB" dirty="0" smtClean="0"/>
              <a:t>Reason</a:t>
            </a:r>
            <a:endParaRPr lang="en-GB" dirty="0"/>
          </a:p>
        </p:txBody>
      </p:sp>
      <p:sp>
        <p:nvSpPr>
          <p:cNvPr id="4" name="TextBox 3"/>
          <p:cNvSpPr txBox="1"/>
          <p:nvPr/>
        </p:nvSpPr>
        <p:spPr>
          <a:xfrm>
            <a:off x="0" y="5949280"/>
            <a:ext cx="9144000" cy="400110"/>
          </a:xfrm>
          <a:prstGeom prst="rect">
            <a:avLst/>
          </a:prstGeom>
          <a:noFill/>
        </p:spPr>
        <p:txBody>
          <a:bodyPr wrap="square" rtlCol="0">
            <a:spAutoFit/>
          </a:bodyPr>
          <a:lstStyle/>
          <a:p>
            <a:pPr marL="228600" indent="-228600">
              <a:buAutoNum type="arabicParenBoth"/>
            </a:pPr>
            <a:r>
              <a:rPr lang="en-GB" sz="1000" dirty="0" smtClean="0">
                <a:hlinkClick r:id="rId2"/>
              </a:rPr>
              <a:t>So We Need Something Else for Reason to Mean"</a:t>
            </a:r>
            <a:r>
              <a:rPr lang="en-GB" sz="1000" dirty="0" smtClean="0"/>
              <a:t>, </a:t>
            </a:r>
            <a:r>
              <a:rPr lang="en-GB" sz="1000" i="1" dirty="0" smtClean="0"/>
              <a:t>International Journal of Philosophical Studies</a:t>
            </a:r>
            <a:r>
              <a:rPr lang="en-GB" sz="1000" dirty="0" smtClean="0"/>
              <a:t> 8: 3, 271 — 295.</a:t>
            </a:r>
          </a:p>
          <a:p>
            <a:pPr marL="228600" indent="-228600">
              <a:buAutoNum type="arabicParenBoth"/>
            </a:pPr>
            <a:r>
              <a:rPr lang="en-GB" sz="1000" dirty="0" smtClean="0"/>
              <a:t>Alasdair </a:t>
            </a:r>
            <a:r>
              <a:rPr lang="en-GB" sz="1000" dirty="0" err="1" smtClean="0"/>
              <a:t>MacIntyre</a:t>
            </a:r>
            <a:r>
              <a:rPr lang="en-GB" sz="1000" dirty="0" smtClean="0"/>
              <a:t>, </a:t>
            </a:r>
            <a:r>
              <a:rPr lang="en-GB" sz="1000" i="1" dirty="0" smtClean="0"/>
              <a:t>Dependent Rational Animals: Why Human Beings Need the Virtues</a:t>
            </a:r>
            <a:r>
              <a:rPr lang="en-GB" sz="1000" dirty="0" smtClean="0"/>
              <a:t>, Peru, Illinois: 2002.</a:t>
            </a:r>
            <a:endParaRPr lang="en-GB"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40768"/>
            <a:ext cx="8892480" cy="4611968"/>
          </a:xfrm>
        </p:spPr>
        <p:txBody>
          <a:bodyPr>
            <a:normAutofit lnSpcReduction="10000"/>
          </a:bodyPr>
          <a:lstStyle/>
          <a:p>
            <a:r>
              <a:rPr lang="en-GB" dirty="0" smtClean="0"/>
              <a:t>Cognition can be defined as Reason or "reasoning" and is associated with </a:t>
            </a:r>
            <a:r>
              <a:rPr lang="en-GB" b="1" dirty="0" smtClean="0"/>
              <a:t>thinking</a:t>
            </a:r>
            <a:r>
              <a:rPr lang="en-GB" dirty="0" smtClean="0"/>
              <a:t>, </a:t>
            </a:r>
            <a:r>
              <a:rPr lang="en-GB" b="1" dirty="0" smtClean="0"/>
              <a:t>cognition</a:t>
            </a:r>
            <a:r>
              <a:rPr lang="en-GB" dirty="0" smtClean="0"/>
              <a:t>, and </a:t>
            </a:r>
            <a:r>
              <a:rPr lang="en-GB" b="1" dirty="0" smtClean="0"/>
              <a:t>intellect</a:t>
            </a:r>
            <a:r>
              <a:rPr lang="en-GB" dirty="0" smtClean="0"/>
              <a:t>. </a:t>
            </a:r>
          </a:p>
          <a:p>
            <a:endParaRPr lang="en-GB" dirty="0" smtClean="0"/>
          </a:p>
          <a:p>
            <a:r>
              <a:rPr lang="en-GB" dirty="0" smtClean="0"/>
              <a:t>Reason is the means by which </a:t>
            </a:r>
            <a:r>
              <a:rPr lang="en-GB" dirty="0" smtClean="0"/>
              <a:t>we </a:t>
            </a:r>
            <a:r>
              <a:rPr lang="en-GB" b="1" dirty="0" smtClean="0"/>
              <a:t>understand</a:t>
            </a:r>
            <a:r>
              <a:rPr lang="en-GB" dirty="0" smtClean="0"/>
              <a:t> ourselves and </a:t>
            </a:r>
            <a:r>
              <a:rPr lang="en-GB" dirty="0" smtClean="0"/>
              <a:t>the world.</a:t>
            </a:r>
          </a:p>
          <a:p>
            <a:endParaRPr lang="en-GB" dirty="0" smtClean="0"/>
          </a:p>
          <a:p>
            <a:r>
              <a:rPr lang="en-GB" dirty="0" smtClean="0"/>
              <a:t>Reason is closely identified with the ability to self-consciously </a:t>
            </a:r>
            <a:r>
              <a:rPr lang="en-GB" b="1" dirty="0" smtClean="0"/>
              <a:t>reflect learn and change</a:t>
            </a:r>
            <a:r>
              <a:rPr lang="en-GB" dirty="0" smtClean="0"/>
              <a:t> </a:t>
            </a:r>
            <a:r>
              <a:rPr lang="en-GB" dirty="0" smtClean="0"/>
              <a:t>our beliefs</a:t>
            </a:r>
            <a:r>
              <a:rPr lang="en-GB" dirty="0" smtClean="0"/>
              <a:t>, behaviour and institutions, and </a:t>
            </a:r>
            <a:r>
              <a:rPr lang="en-GB" dirty="0" smtClean="0"/>
              <a:t>is associated with </a:t>
            </a:r>
            <a:r>
              <a:rPr lang="en-GB" b="1" dirty="0" smtClean="0"/>
              <a:t>evolution</a:t>
            </a:r>
            <a:r>
              <a:rPr lang="en-GB" dirty="0" smtClean="0"/>
              <a:t>.</a:t>
            </a:r>
          </a:p>
        </p:txBody>
      </p:sp>
      <p:sp>
        <p:nvSpPr>
          <p:cNvPr id="3" name="Title 2"/>
          <p:cNvSpPr>
            <a:spLocks noGrp="1"/>
          </p:cNvSpPr>
          <p:nvPr>
            <p:ph type="title"/>
          </p:nvPr>
        </p:nvSpPr>
        <p:spPr/>
        <p:txBody>
          <a:bodyPr/>
          <a:lstStyle/>
          <a:p>
            <a:r>
              <a:rPr lang="en-GB" dirty="0" smtClean="0"/>
              <a:t>Cognition or Reason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term:</a:t>
            </a:r>
          </a:p>
          <a:p>
            <a:pPr>
              <a:buNone/>
            </a:pPr>
            <a:endParaRPr lang="en-GB" dirty="0" smtClean="0"/>
          </a:p>
          <a:p>
            <a:pPr marL="624078" indent="-514350"/>
            <a:r>
              <a:rPr lang="en-GB" dirty="0" smtClean="0"/>
              <a:t>Intuition</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What is Intuition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10539"/>
          </a:xfrm>
        </p:spPr>
        <p:txBody>
          <a:bodyPr>
            <a:noAutofit/>
          </a:bodyPr>
          <a:lstStyle/>
          <a:p>
            <a:r>
              <a:rPr lang="en-GB" sz="2500" b="1" dirty="0" smtClean="0"/>
              <a:t>Intuition</a:t>
            </a:r>
            <a:r>
              <a:rPr lang="en-GB" sz="2500" dirty="0" smtClean="0"/>
              <a:t> is the ability to acquire knowledge without inference and/or the use of reason.</a:t>
            </a:r>
            <a:r>
              <a:rPr lang="en-GB" sz="2500" baseline="30000" dirty="0" smtClean="0"/>
              <a:t>(2)</a:t>
            </a:r>
            <a:r>
              <a:rPr lang="en-GB" sz="2500" dirty="0" smtClean="0"/>
              <a:t> </a:t>
            </a:r>
          </a:p>
          <a:p>
            <a:r>
              <a:rPr lang="en-GB" sz="2500" dirty="0" smtClean="0"/>
              <a:t>"The word 'intuition' comes from the Latin word '</a:t>
            </a:r>
            <a:r>
              <a:rPr lang="en-GB" sz="2500" dirty="0" err="1" smtClean="0"/>
              <a:t>intueri</a:t>
            </a:r>
            <a:r>
              <a:rPr lang="en-GB" sz="2500" dirty="0" smtClean="0"/>
              <a:t>' which is usually translated as 'to look inside' or 'to contemplate'.“</a:t>
            </a:r>
            <a:r>
              <a:rPr lang="en-GB" sz="2500" baseline="30000" dirty="0" smtClean="0"/>
              <a:t> (3)</a:t>
            </a:r>
          </a:p>
          <a:p>
            <a:r>
              <a:rPr lang="en-GB" sz="2500" dirty="0" smtClean="0"/>
              <a:t>The "right hemisphere of the brain" is popularly associated with intuitive processes such as aesthetic abilities.</a:t>
            </a:r>
            <a:r>
              <a:rPr lang="en-GB" sz="2500" baseline="30000" dirty="0" smtClean="0"/>
              <a:t>(4)</a:t>
            </a:r>
            <a:r>
              <a:rPr lang="en-GB" sz="2500" dirty="0" smtClean="0"/>
              <a:t> </a:t>
            </a:r>
          </a:p>
          <a:p>
            <a:r>
              <a:rPr lang="en-GB" sz="2500" dirty="0" smtClean="0"/>
              <a:t>Some scientists have contended that intuition is associated with innovation in scientific discovery.</a:t>
            </a:r>
            <a:r>
              <a:rPr lang="en-GB" sz="2500" baseline="30000" dirty="0" smtClean="0"/>
              <a:t> (5)</a:t>
            </a:r>
            <a:endParaRPr lang="en-GB" sz="2500" dirty="0"/>
          </a:p>
        </p:txBody>
      </p:sp>
      <p:sp>
        <p:nvSpPr>
          <p:cNvPr id="3" name="Title 2"/>
          <p:cNvSpPr>
            <a:spLocks noGrp="1"/>
          </p:cNvSpPr>
          <p:nvPr>
            <p:ph type="title"/>
          </p:nvPr>
        </p:nvSpPr>
        <p:spPr/>
        <p:txBody>
          <a:bodyPr/>
          <a:lstStyle/>
          <a:p>
            <a:r>
              <a:rPr lang="en-GB" dirty="0" smtClean="0"/>
              <a:t>Intuition</a:t>
            </a:r>
            <a:endParaRPr lang="en-GB" dirty="0"/>
          </a:p>
        </p:txBody>
      </p:sp>
      <p:sp>
        <p:nvSpPr>
          <p:cNvPr id="4" name="TextBox 3"/>
          <p:cNvSpPr txBox="1"/>
          <p:nvPr/>
        </p:nvSpPr>
        <p:spPr>
          <a:xfrm>
            <a:off x="0" y="5733256"/>
            <a:ext cx="8964488" cy="1169551"/>
          </a:xfrm>
          <a:prstGeom prst="rect">
            <a:avLst/>
          </a:prstGeom>
          <a:noFill/>
        </p:spPr>
        <p:txBody>
          <a:bodyPr wrap="square" rtlCol="0">
            <a:spAutoFit/>
          </a:bodyPr>
          <a:lstStyle/>
          <a:p>
            <a:pPr marL="228600" indent="-228600">
              <a:buAutoNum type="arabicParenBoth"/>
            </a:pPr>
            <a:r>
              <a:rPr lang="en-GB" sz="1000" dirty="0" smtClean="0"/>
              <a:t> </a:t>
            </a:r>
            <a:r>
              <a:rPr lang="en-GB" sz="1000" dirty="0" smtClean="0">
                <a:hlinkClick r:id="rId2"/>
              </a:rPr>
              <a:t>Merriam-Webster Dictionary definition of intuitive reason</a:t>
            </a:r>
            <a:endParaRPr lang="en-GB" sz="1000" dirty="0" smtClean="0"/>
          </a:p>
          <a:p>
            <a:pPr marL="228600" indent="-228600">
              <a:buAutoNum type="arabicParenBoth"/>
            </a:pPr>
            <a:r>
              <a:rPr lang="en-GB" sz="1000" dirty="0" smtClean="0">
                <a:hlinkClick r:id="rId3" tooltip="Oxford English Dictionary"/>
              </a:rPr>
              <a:t>Oxford English Dictionary</a:t>
            </a:r>
            <a:endParaRPr lang="en-GB" sz="1000" dirty="0" smtClean="0"/>
          </a:p>
          <a:p>
            <a:pPr marL="228600" indent="-228600">
              <a:buAutoNum type="arabicParenBoth"/>
            </a:pPr>
            <a:r>
              <a:rPr lang="en-GB" sz="1000" dirty="0" smtClean="0"/>
              <a:t>Carlin Flora. "Gut Almighty". Psychology Today. </a:t>
            </a:r>
            <a:r>
              <a:rPr lang="en-GB" sz="1000" dirty="0" err="1" smtClean="0"/>
              <a:t>Vol</a:t>
            </a:r>
            <a:r>
              <a:rPr lang="en-GB" sz="1000" dirty="0" smtClean="0"/>
              <a:t> 40. Issue 3:68-75,2007.</a:t>
            </a:r>
          </a:p>
          <a:p>
            <a:pPr marL="228600" indent="-228600">
              <a:buAutoNum type="arabicParenBoth"/>
            </a:pPr>
            <a:r>
              <a:rPr lang="en-GB" sz="1000" dirty="0" smtClean="0">
                <a:hlinkClick r:id="rId4"/>
              </a:rPr>
              <a:t>http://psychology.jrank.org/pages/545/Right-Brain-Hemisphere.html</a:t>
            </a:r>
            <a:endParaRPr lang="en-GB" sz="1000" dirty="0" smtClean="0"/>
          </a:p>
          <a:p>
            <a:pPr marL="228600" indent="-228600">
              <a:buAutoNum type="arabicParenBoth"/>
            </a:pPr>
            <a:r>
              <a:rPr lang="en-GB" sz="1000" dirty="0" smtClean="0">
                <a:hlinkClick r:id="rId5" tooltip="Gerald Holton"/>
              </a:rPr>
              <a:t>Gerald Holton</a:t>
            </a:r>
            <a:r>
              <a:rPr lang="en-GB" sz="1000" dirty="0" smtClean="0"/>
              <a:t>, </a:t>
            </a:r>
            <a:r>
              <a:rPr lang="en-GB" sz="1000" dirty="0" err="1" smtClean="0">
                <a:hlinkClick r:id="rId6" tooltip="Yehuda Elkana"/>
              </a:rPr>
              <a:t>Yehuda</a:t>
            </a:r>
            <a:r>
              <a:rPr lang="en-GB" sz="1000" dirty="0" smtClean="0">
                <a:hlinkClick r:id="rId6" tooltip="Yehuda Elkana"/>
              </a:rPr>
              <a:t> </a:t>
            </a:r>
            <a:r>
              <a:rPr lang="en-GB" sz="1000" dirty="0" err="1" smtClean="0">
                <a:hlinkClick r:id="rId6" tooltip="Yehuda Elkana"/>
              </a:rPr>
              <a:t>Elkana</a:t>
            </a:r>
            <a:r>
              <a:rPr lang="en-GB" sz="1000" dirty="0" smtClean="0"/>
              <a:t>. Albert Einstein: Historical and Cultural Perspectives, Dover Publications, July 1997, p. 97. </a:t>
            </a:r>
            <a:r>
              <a:rPr lang="en-GB" sz="1000" u="sng" dirty="0" smtClean="0">
                <a:hlinkClick r:id="rId7"/>
              </a:rPr>
              <a:t>ISBN 0-486-29879-5</a:t>
            </a:r>
            <a:r>
              <a:rPr lang="en-GB" sz="1000" dirty="0" smtClean="0"/>
              <a:t>"The workings of intuition transcend those of the intellect, and as is well known, innovation is often a triumph of intuition over logic."</a:t>
            </a:r>
            <a:endParaRPr lang="en-GB"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term:</a:t>
            </a:r>
          </a:p>
          <a:p>
            <a:pPr>
              <a:buNone/>
            </a:pPr>
            <a:endParaRPr lang="en-GB" dirty="0" smtClean="0"/>
          </a:p>
          <a:p>
            <a:pPr marL="624078" indent="-514350"/>
            <a:r>
              <a:rPr lang="en-GB" dirty="0" smtClean="0"/>
              <a:t>Critical thinking?</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Critical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337312"/>
            <a:ext cx="9036496" cy="2739760"/>
          </a:xfrm>
        </p:spPr>
        <p:txBody>
          <a:bodyPr>
            <a:noAutofit/>
          </a:bodyPr>
          <a:lstStyle/>
          <a:p>
            <a:r>
              <a:rPr lang="en-GB" sz="2200" b="1" dirty="0" smtClean="0"/>
              <a:t>Critical thinking</a:t>
            </a:r>
            <a:r>
              <a:rPr lang="en-GB" sz="2200" dirty="0" smtClean="0"/>
              <a:t> is a type of reasonable, reflective thinking that is aimed at deciding what to believe or what to do. (1)</a:t>
            </a:r>
          </a:p>
          <a:p>
            <a:endParaRPr lang="en-GB" sz="2200" i="1" dirty="0" smtClean="0"/>
          </a:p>
          <a:p>
            <a:r>
              <a:rPr lang="en-GB" sz="2200" dirty="0" smtClean="0"/>
              <a:t>Critical thinking...the awakening of the intellect to the study of itself. (3)</a:t>
            </a:r>
          </a:p>
          <a:p>
            <a:endParaRPr lang="en-GB" sz="2200" dirty="0" smtClean="0"/>
          </a:p>
          <a:p>
            <a:r>
              <a:rPr lang="en-GB" sz="2200" dirty="0" smtClean="0"/>
              <a:t>Reasonable reflective thinking focused on deciding what to believe or </a:t>
            </a:r>
            <a:r>
              <a:rPr lang="en-GB" sz="2200" dirty="0" smtClean="0"/>
              <a:t>do.</a:t>
            </a:r>
            <a:endParaRPr lang="en-GB" sz="2200" dirty="0" smtClean="0"/>
          </a:p>
          <a:p>
            <a:endParaRPr lang="en-GB" sz="2200" dirty="0" smtClean="0"/>
          </a:p>
          <a:p>
            <a:r>
              <a:rPr lang="en-GB" sz="2200" dirty="0" smtClean="0"/>
              <a:t>The ability to learn, to reflect analyse and update our beliefs and behaviour.</a:t>
            </a:r>
          </a:p>
          <a:p>
            <a:endParaRPr lang="en-GB" sz="2200" dirty="0" smtClean="0"/>
          </a:p>
          <a:p>
            <a:endParaRPr lang="en-GB" sz="2200" dirty="0"/>
          </a:p>
        </p:txBody>
      </p:sp>
      <p:sp>
        <p:nvSpPr>
          <p:cNvPr id="3" name="Title 2"/>
          <p:cNvSpPr>
            <a:spLocks noGrp="1"/>
          </p:cNvSpPr>
          <p:nvPr>
            <p:ph type="title"/>
          </p:nvPr>
        </p:nvSpPr>
        <p:spPr>
          <a:xfrm>
            <a:off x="395536" y="269776"/>
            <a:ext cx="8229600" cy="1143000"/>
          </a:xfrm>
        </p:spPr>
        <p:txBody>
          <a:bodyPr/>
          <a:lstStyle/>
          <a:p>
            <a:r>
              <a:rPr lang="en-GB" dirty="0" smtClean="0"/>
              <a:t>Critical Thinking</a:t>
            </a:r>
            <a:endParaRPr lang="en-GB" dirty="0"/>
          </a:p>
        </p:txBody>
      </p:sp>
      <p:sp>
        <p:nvSpPr>
          <p:cNvPr id="4" name="TextBox 3"/>
          <p:cNvSpPr txBox="1"/>
          <p:nvPr/>
        </p:nvSpPr>
        <p:spPr>
          <a:xfrm>
            <a:off x="0" y="6309320"/>
            <a:ext cx="9144000" cy="584775"/>
          </a:xfrm>
          <a:prstGeom prst="rect">
            <a:avLst/>
          </a:prstGeom>
          <a:noFill/>
        </p:spPr>
        <p:txBody>
          <a:bodyPr wrap="square" rtlCol="0">
            <a:spAutoFit/>
          </a:bodyPr>
          <a:lstStyle/>
          <a:p>
            <a:r>
              <a:rPr lang="en-GB" sz="800" dirty="0" smtClean="0"/>
              <a:t>(1) Ennis, R. H. (1987). A Taxonomy of Critical Thinking Skills and Dispositions. In J. B. Baron and R. J. Sternberg (Eds.), </a:t>
            </a:r>
            <a:r>
              <a:rPr lang="en-GB" sz="800" i="1" dirty="0" smtClean="0"/>
              <a:t>Teaching Thinking Skills: Theory and Practice</a:t>
            </a:r>
            <a:r>
              <a:rPr lang="en-GB" sz="800" dirty="0" smtClean="0"/>
              <a:t> (pp. 9-26). New York: Freeman. </a:t>
            </a:r>
            <a:r>
              <a:rPr lang="en-GB" sz="800" dirty="0" smtClean="0">
                <a:hlinkClick r:id="rId2"/>
              </a:rPr>
              <a:t>ISBN 9780716717911</a:t>
            </a:r>
            <a:endParaRPr lang="en-GB" sz="800" dirty="0" smtClean="0"/>
          </a:p>
          <a:p>
            <a:r>
              <a:rPr lang="en-GB" sz="800" dirty="0" smtClean="0"/>
              <a:t>(2) </a:t>
            </a:r>
            <a:r>
              <a:rPr lang="en-GB" sz="800" dirty="0" smtClean="0">
                <a:hlinkClick r:id="rId3"/>
              </a:rPr>
              <a:t>http://www.criticalthinking.org/pages/defining-critical-thinking/766</a:t>
            </a:r>
            <a:r>
              <a:rPr lang="en-GB" sz="800" dirty="0" smtClean="0"/>
              <a:t> </a:t>
            </a:r>
          </a:p>
          <a:p>
            <a:r>
              <a:rPr lang="en-GB" sz="800" dirty="0" smtClean="0"/>
              <a:t>(3) Ennis, R.H., "Critical Thinking Assessment" in </a:t>
            </a:r>
            <a:r>
              <a:rPr lang="en-GB" sz="800" dirty="0" err="1" smtClean="0"/>
              <a:t>Fasko,</a:t>
            </a:r>
            <a:r>
              <a:rPr lang="en-GB" sz="800" i="1" dirty="0" err="1" smtClean="0"/>
              <a:t>Critical</a:t>
            </a:r>
            <a:r>
              <a:rPr lang="en-GB" sz="800" i="1" dirty="0" smtClean="0"/>
              <a:t> Thinking and Reasoning: Current Research, Theory, and Practice</a:t>
            </a:r>
            <a:r>
              <a:rPr lang="en-GB" sz="800" dirty="0" smtClean="0"/>
              <a:t> (2003). </a:t>
            </a:r>
            <a:r>
              <a:rPr lang="en-GB" sz="800" dirty="0" smtClean="0">
                <a:hlinkClick r:id="rId4"/>
              </a:rPr>
              <a:t>ISBN 978-1-57273-460-9</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600" dirty="0" smtClean="0"/>
              <a:t>Can </a:t>
            </a:r>
            <a:r>
              <a:rPr lang="en-GB" sz="2600" dirty="0" smtClean="0"/>
              <a:t>also be defined as “</a:t>
            </a:r>
            <a:r>
              <a:rPr lang="en-GB" sz="2600" dirty="0" smtClean="0"/>
              <a:t>the </a:t>
            </a:r>
            <a:r>
              <a:rPr lang="en-GB" sz="2600" dirty="0" smtClean="0"/>
              <a:t>intellectually disciplined process of actively and </a:t>
            </a:r>
            <a:r>
              <a:rPr lang="en-GB" sz="2600" dirty="0" err="1" smtClean="0"/>
              <a:t>skillfully</a:t>
            </a:r>
            <a:r>
              <a:rPr lang="en-GB" sz="2600" dirty="0" smtClean="0"/>
              <a:t> conceptualizing, applying, analyzing, synthesizing, and/or evaluating information gathered from, or generated by, </a:t>
            </a:r>
            <a:r>
              <a:rPr lang="en-GB" sz="2600" b="1" dirty="0" smtClean="0"/>
              <a:t>observation</a:t>
            </a:r>
            <a:r>
              <a:rPr lang="en-GB" sz="2600" dirty="0" smtClean="0"/>
              <a:t>, </a:t>
            </a:r>
            <a:r>
              <a:rPr lang="en-GB" sz="2600" b="1" dirty="0" smtClean="0"/>
              <a:t>experience</a:t>
            </a:r>
            <a:r>
              <a:rPr lang="en-GB" sz="2600" dirty="0" smtClean="0"/>
              <a:t>, </a:t>
            </a:r>
            <a:r>
              <a:rPr lang="en-GB" sz="2600" b="1" dirty="0" smtClean="0"/>
              <a:t>reflection</a:t>
            </a:r>
            <a:r>
              <a:rPr lang="en-GB" sz="2600" dirty="0" smtClean="0"/>
              <a:t>, </a:t>
            </a:r>
            <a:r>
              <a:rPr lang="en-GB" sz="2600" b="1" dirty="0" smtClean="0"/>
              <a:t>reasoning</a:t>
            </a:r>
            <a:r>
              <a:rPr lang="en-GB" sz="2600" dirty="0" smtClean="0"/>
              <a:t>, or </a:t>
            </a:r>
            <a:r>
              <a:rPr lang="en-GB" sz="2600" b="1" dirty="0" smtClean="0"/>
              <a:t>communication</a:t>
            </a:r>
            <a:r>
              <a:rPr lang="en-GB" sz="2600" dirty="0" smtClean="0"/>
              <a:t>, as a guide to belief and action</a:t>
            </a:r>
            <a:r>
              <a:rPr lang="en-GB" sz="2600" dirty="0" smtClean="0"/>
              <a:t>.</a:t>
            </a:r>
            <a:endParaRPr lang="en-GB" sz="2600" dirty="0" smtClean="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309900"/>
            <a:ext cx="9144000" cy="215444"/>
          </a:xfrm>
          <a:prstGeom prst="rect">
            <a:avLst/>
          </a:prstGeom>
          <a:noFill/>
        </p:spPr>
        <p:txBody>
          <a:bodyPr wrap="square" rtlCol="0">
            <a:spAutoFit/>
          </a:bodyPr>
          <a:lstStyle/>
          <a:p>
            <a:r>
              <a:rPr lang="en-GB" sz="800" dirty="0" smtClean="0"/>
              <a:t>(1) </a:t>
            </a:r>
            <a:r>
              <a:rPr lang="en-GB" sz="800" dirty="0" err="1" smtClean="0"/>
              <a:t>Scriven</a:t>
            </a:r>
            <a:r>
              <a:rPr lang="en-GB" sz="800" dirty="0" smtClean="0"/>
              <a:t>, M., and Paul, R.W., </a:t>
            </a:r>
            <a:r>
              <a:rPr lang="en-GB" sz="800" i="1" dirty="0" smtClean="0">
                <a:hlinkClick r:id="rId2"/>
              </a:rPr>
              <a:t>Critical Thinking as Defined by the National Council for Excellence in Critical Thinking</a:t>
            </a:r>
            <a:r>
              <a:rPr lang="en-GB" sz="800" dirty="0" smtClean="0"/>
              <a:t>(1987)</a:t>
            </a:r>
            <a:endParaRPr lang="en-GB" sz="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Critical thinking can occur whenever one judges, decides, or solves a problem; </a:t>
            </a:r>
          </a:p>
          <a:p>
            <a:r>
              <a:rPr lang="en-GB" dirty="0" smtClean="0"/>
              <a:t>in general, whenever one must figure out what to believe or what to do, and do so in a reasonable and reflective way. </a:t>
            </a:r>
          </a:p>
        </p:txBody>
      </p:sp>
      <p:sp>
        <p:nvSpPr>
          <p:cNvPr id="3" name="Title 2"/>
          <p:cNvSpPr>
            <a:spLocks noGrp="1"/>
          </p:cNvSpPr>
          <p:nvPr>
            <p:ph type="title"/>
          </p:nvPr>
        </p:nvSpPr>
        <p:spPr/>
        <p:txBody>
          <a:bodyPr/>
          <a:lstStyle/>
          <a:p>
            <a:r>
              <a:rPr lang="en-GB" dirty="0" smtClean="0"/>
              <a:t>Critical Thinking</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 entails the examination of the question-at-hand and reasoning leading to conclusions;</a:t>
            </a:r>
          </a:p>
          <a:p>
            <a:pPr>
              <a:buNone/>
            </a:pPr>
            <a:endParaRPr lang="en-GB" dirty="0" smtClean="0"/>
          </a:p>
          <a:p>
            <a:r>
              <a:rPr lang="en-GB" dirty="0" smtClean="0"/>
              <a:t>Critical thinking can also mean </a:t>
            </a:r>
            <a:r>
              <a:rPr lang="en-GB" b="1" dirty="0" smtClean="0"/>
              <a:t>weighing up the evidence and alternative views for and against a topic.</a:t>
            </a:r>
          </a:p>
          <a:p>
            <a:endParaRPr lang="en-GB" dirty="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http://www.criticalthinking.org/pages/defining-critical-thinking/766</a:t>
            </a:r>
            <a:r>
              <a:rPr lang="en-GB" sz="800" dirty="0" smtClean="0"/>
              <a:t> </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is:</a:t>
            </a:r>
          </a:p>
          <a:p>
            <a:pPr>
              <a:buNone/>
            </a:pPr>
            <a:endParaRPr lang="en-GB" dirty="0" smtClean="0"/>
          </a:p>
          <a:p>
            <a:pPr marL="624078" indent="-514350"/>
            <a:r>
              <a:rPr lang="en-GB" dirty="0" smtClean="0"/>
              <a:t>Analytical thinking?</a:t>
            </a:r>
            <a:endParaRPr lang="en-GB" dirty="0"/>
          </a:p>
        </p:txBody>
      </p:sp>
      <p:sp>
        <p:nvSpPr>
          <p:cNvPr id="2" name="Title 1"/>
          <p:cNvSpPr>
            <a:spLocks noGrp="1"/>
          </p:cNvSpPr>
          <p:nvPr>
            <p:ph type="title"/>
          </p:nvPr>
        </p:nvSpPr>
        <p:spPr>
          <a:xfrm>
            <a:off x="457200" y="274638"/>
            <a:ext cx="8507288" cy="1143000"/>
          </a:xfrm>
        </p:spPr>
        <p:txBody>
          <a:bodyPr>
            <a:normAutofit/>
          </a:bodyPr>
          <a:lstStyle/>
          <a:p>
            <a:r>
              <a:rPr lang="en-GB" dirty="0" smtClean="0"/>
              <a:t>Activity: Analytical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idx="1"/>
          </p:nvPr>
        </p:nvSpPr>
        <p:spPr/>
        <p:txBody>
          <a:bodyPr/>
          <a:lstStyle/>
          <a:p>
            <a:r>
              <a:rPr lang="en-GB" dirty="0" smtClean="0"/>
              <a:t>Analytical thinking involves:</a:t>
            </a:r>
          </a:p>
          <a:p>
            <a:pPr>
              <a:buNone/>
            </a:pPr>
            <a:endParaRPr lang="en-GB" dirty="0" smtClean="0"/>
          </a:p>
          <a:p>
            <a:r>
              <a:rPr lang="en-GB" dirty="0" smtClean="0"/>
              <a:t>Standing back from information given</a:t>
            </a:r>
          </a:p>
          <a:p>
            <a:r>
              <a:rPr lang="en-GB" dirty="0" smtClean="0"/>
              <a:t>Examining it in detail from all angles</a:t>
            </a:r>
          </a:p>
          <a:p>
            <a:r>
              <a:rPr lang="en-GB" dirty="0" smtClean="0"/>
              <a:t>Before arriving at Conclusions.</a:t>
            </a:r>
            <a:endParaRPr lang="en-GB" dirty="0" smtClean="0"/>
          </a:p>
        </p:txBody>
      </p:sp>
      <p:sp>
        <p:nvSpPr>
          <p:cNvPr id="7170" name="Rectangle 2"/>
          <p:cNvSpPr>
            <a:spLocks noGrp="1" noChangeArrowheads="1"/>
          </p:cNvSpPr>
          <p:nvPr>
            <p:ph type="title"/>
          </p:nvPr>
        </p:nvSpPr>
        <p:spPr/>
        <p:txBody>
          <a:bodyPr/>
          <a:lstStyle/>
          <a:p>
            <a:r>
              <a:rPr lang="en-GB" smtClean="0"/>
              <a:t>What is Analytical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p:txBody>
          <a:bodyPr/>
          <a:lstStyle/>
          <a:p>
            <a:r>
              <a:rPr lang="en-GB" smtClean="0"/>
              <a:t>Most texts you will read will include an argument.</a:t>
            </a:r>
          </a:p>
          <a:p>
            <a:endParaRPr lang="en-GB" smtClean="0"/>
          </a:p>
          <a:p>
            <a:r>
              <a:rPr lang="en-GB" smtClean="0"/>
              <a:t>In academic writing an argument is:</a:t>
            </a:r>
          </a:p>
          <a:p>
            <a:pPr lvl="1"/>
            <a:r>
              <a:rPr lang="en-GB" smtClean="0"/>
              <a:t>A line of reasoning </a:t>
            </a:r>
            <a:r>
              <a:rPr lang="en-GB" i="1" smtClean="0"/>
              <a:t>or</a:t>
            </a:r>
          </a:p>
          <a:p>
            <a:pPr lvl="1"/>
            <a:r>
              <a:rPr lang="en-GB" smtClean="0"/>
              <a:t>An angle or point of view </a:t>
            </a:r>
            <a:r>
              <a:rPr lang="en-GB" i="1" smtClean="0"/>
              <a:t>or</a:t>
            </a:r>
          </a:p>
          <a:p>
            <a:pPr lvl="1"/>
            <a:r>
              <a:rPr lang="en-GB" smtClean="0"/>
              <a:t>A position that is being defended </a:t>
            </a:r>
            <a:r>
              <a:rPr lang="en-GB" i="1" smtClean="0"/>
              <a:t>or</a:t>
            </a:r>
          </a:p>
          <a:p>
            <a:pPr lvl="1"/>
            <a:r>
              <a:rPr lang="en-GB" smtClean="0"/>
              <a:t>A case which is being made, backed with evidence and examples which leads to conclusions.</a:t>
            </a:r>
            <a:endParaRPr lang="en-GB" dirty="0"/>
          </a:p>
        </p:txBody>
      </p:sp>
      <p:sp>
        <p:nvSpPr>
          <p:cNvPr id="15362" name="Rectangle 2"/>
          <p:cNvSpPr>
            <a:spLocks noGrp="1" noChangeArrowheads="1"/>
          </p:cNvSpPr>
          <p:nvPr>
            <p:ph type="title"/>
          </p:nvPr>
        </p:nvSpPr>
        <p:spPr/>
        <p:txBody>
          <a:bodyPr/>
          <a:lstStyle/>
          <a:p>
            <a:r>
              <a:rPr lang="en-GB" dirty="0" smtClean="0"/>
              <a:t>Academic Writing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Put </a:t>
            </a:r>
            <a:r>
              <a:rPr lang="en-GB" dirty="0" smtClean="0"/>
              <a:t>it all </a:t>
            </a:r>
            <a:r>
              <a:rPr lang="en-GB" dirty="0" smtClean="0"/>
              <a:t>together :  )</a:t>
            </a:r>
            <a:endParaRPr lang="en-GB" dirty="0"/>
          </a:p>
        </p:txBody>
      </p:sp>
      <p:sp>
        <p:nvSpPr>
          <p:cNvPr id="3" name="Title 2"/>
          <p:cNvSpPr>
            <a:spLocks noGrp="1"/>
          </p:cNvSpPr>
          <p:nvPr>
            <p:ph type="title"/>
          </p:nvPr>
        </p:nvSpPr>
        <p:spPr/>
        <p:txBody>
          <a:bodyPr/>
          <a:lstStyle/>
          <a:p>
            <a:r>
              <a:rPr lang="en-GB" dirty="0" smtClean="0"/>
              <a:t>Time to</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400" dirty="0" smtClean="0"/>
              <a:t>In pairs </a:t>
            </a:r>
            <a:r>
              <a:rPr lang="en-GB" sz="2400" b="1" dirty="0" smtClean="0"/>
              <a:t>Create a Model to illustrate the ‘Creative process’? </a:t>
            </a:r>
            <a:r>
              <a:rPr lang="en-GB" sz="2400" b="1" dirty="0" smtClean="0"/>
              <a:t> </a:t>
            </a:r>
            <a:r>
              <a:rPr lang="en-GB" sz="2400" dirty="0" smtClean="0"/>
              <a:t>i.e</a:t>
            </a:r>
            <a:r>
              <a:rPr lang="en-GB" sz="2400" dirty="0" smtClean="0"/>
              <a:t>. How a person comes up with an initial ‘idea’ and is able to ‘Create’ it</a:t>
            </a:r>
            <a:r>
              <a:rPr lang="en-GB" sz="2400" dirty="0" smtClean="0"/>
              <a:t>.</a:t>
            </a:r>
          </a:p>
          <a:p>
            <a:pPr>
              <a:buNone/>
            </a:pPr>
            <a:endParaRPr lang="en-GB" sz="2400" dirty="0" smtClean="0"/>
          </a:p>
          <a:p>
            <a:r>
              <a:rPr lang="en-GB" sz="2400" dirty="0" smtClean="0"/>
              <a:t>Use the terms defined in today’s exercise to Create a Model to illustrate the process.</a:t>
            </a:r>
          </a:p>
          <a:p>
            <a:r>
              <a:rPr lang="en-GB" sz="2400" b="1" dirty="0" smtClean="0"/>
              <a:t>Note</a:t>
            </a:r>
            <a:r>
              <a:rPr lang="en-GB" sz="2400" b="1" dirty="0" smtClean="0"/>
              <a:t>: </a:t>
            </a:r>
            <a:r>
              <a:rPr lang="en-GB" sz="2400" dirty="0" smtClean="0"/>
              <a:t>There is no right or wrong answer :  )</a:t>
            </a:r>
            <a:endParaRPr lang="en-GB" sz="2400" dirty="0"/>
          </a:p>
        </p:txBody>
      </p:sp>
      <p:sp>
        <p:nvSpPr>
          <p:cNvPr id="3" name="Title 2"/>
          <p:cNvSpPr>
            <a:spLocks noGrp="1"/>
          </p:cNvSpPr>
          <p:nvPr>
            <p:ph type="title"/>
          </p:nvPr>
        </p:nvSpPr>
        <p:spPr/>
        <p:txBody>
          <a:bodyPr>
            <a:normAutofit fontScale="90000"/>
          </a:bodyPr>
          <a:lstStyle/>
          <a:p>
            <a:r>
              <a:rPr lang="en-GB" dirty="0" smtClean="0"/>
              <a:t>Q. What is the Creative Process?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044016"/>
          </a:xfrm>
        </p:spPr>
        <p:txBody>
          <a:bodyPr>
            <a:normAutofit fontScale="92500" lnSpcReduction="20000"/>
          </a:bodyPr>
          <a:lstStyle/>
          <a:p>
            <a:r>
              <a:rPr lang="en-GB" dirty="0" smtClean="0"/>
              <a:t>In his work </a:t>
            </a:r>
            <a:r>
              <a:rPr lang="en-GB" i="1" dirty="0" smtClean="0"/>
              <a:t>Art of Thought</a:t>
            </a:r>
            <a:r>
              <a:rPr lang="en-GB" dirty="0" smtClean="0"/>
              <a:t>, published in 1926, Graham </a:t>
            </a:r>
            <a:r>
              <a:rPr lang="en-GB" dirty="0" err="1" smtClean="0"/>
              <a:t>Wallas</a:t>
            </a:r>
            <a:r>
              <a:rPr lang="en-GB" dirty="0" smtClean="0"/>
              <a:t> presented one of the first models of the creative process:</a:t>
            </a:r>
          </a:p>
          <a:p>
            <a:r>
              <a:rPr lang="en-GB" dirty="0" smtClean="0"/>
              <a:t>(</a:t>
            </a:r>
            <a:r>
              <a:rPr lang="en-GB" dirty="0" err="1" smtClean="0"/>
              <a:t>i</a:t>
            </a:r>
            <a:r>
              <a:rPr lang="en-GB" dirty="0" smtClean="0"/>
              <a:t>) </a:t>
            </a:r>
            <a:r>
              <a:rPr lang="en-GB" b="1" dirty="0" smtClean="0"/>
              <a:t>Preparation</a:t>
            </a:r>
            <a:r>
              <a:rPr lang="en-GB" dirty="0" smtClean="0"/>
              <a:t> (preparatory work on a problem that focuses the individual's mind on the problem)</a:t>
            </a:r>
          </a:p>
          <a:p>
            <a:r>
              <a:rPr lang="en-GB" dirty="0" smtClean="0"/>
              <a:t>(ii) I</a:t>
            </a:r>
            <a:r>
              <a:rPr lang="en-GB" b="1" dirty="0" smtClean="0"/>
              <a:t>ncubation</a:t>
            </a:r>
            <a:r>
              <a:rPr lang="en-GB" dirty="0" smtClean="0"/>
              <a:t> (where the problem is internalized into the unconscious mind and nothing appears externally to be happening)</a:t>
            </a:r>
          </a:p>
          <a:p>
            <a:r>
              <a:rPr lang="en-GB" dirty="0" smtClean="0"/>
              <a:t>(iii) I</a:t>
            </a:r>
            <a:r>
              <a:rPr lang="en-GB" b="1" dirty="0" smtClean="0"/>
              <a:t>ntimation</a:t>
            </a:r>
            <a:r>
              <a:rPr lang="en-GB" dirty="0" smtClean="0"/>
              <a:t> (the creative person gets a "feeling" that a solution is on its way)</a:t>
            </a:r>
          </a:p>
          <a:p>
            <a:r>
              <a:rPr lang="en-GB" dirty="0" smtClean="0"/>
              <a:t>(iv) I</a:t>
            </a:r>
            <a:r>
              <a:rPr lang="en-GB" b="1" dirty="0" smtClean="0"/>
              <a:t>llumination</a:t>
            </a:r>
            <a:r>
              <a:rPr lang="en-GB" dirty="0" smtClean="0"/>
              <a:t> or insight (where the creative idea bursts forth from its preconscious processing into conscious awareness); and</a:t>
            </a:r>
          </a:p>
          <a:p>
            <a:r>
              <a:rPr lang="en-GB" dirty="0" smtClean="0"/>
              <a:t>(v) </a:t>
            </a:r>
            <a:r>
              <a:rPr lang="en-GB" b="1" dirty="0" smtClean="0"/>
              <a:t>verification</a:t>
            </a:r>
            <a:r>
              <a:rPr lang="en-GB" dirty="0" smtClean="0"/>
              <a:t> (where the idea is consciously verified, elaborated, and then applied).</a:t>
            </a:r>
            <a:endParaRPr lang="en-GB" dirty="0"/>
          </a:p>
        </p:txBody>
      </p:sp>
      <p:sp>
        <p:nvSpPr>
          <p:cNvPr id="3" name="Title 2"/>
          <p:cNvSpPr>
            <a:spLocks noGrp="1"/>
          </p:cNvSpPr>
          <p:nvPr>
            <p:ph type="title"/>
          </p:nvPr>
        </p:nvSpPr>
        <p:spPr>
          <a:xfrm>
            <a:off x="457200" y="44624"/>
            <a:ext cx="8229600" cy="1143000"/>
          </a:xfrm>
        </p:spPr>
        <p:txBody>
          <a:bodyPr/>
          <a:lstStyle/>
          <a:p>
            <a:r>
              <a:rPr lang="en-GB" dirty="0" smtClean="0"/>
              <a:t>Creative Process</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What is Lateral Thinking?</a:t>
            </a:r>
            <a:endParaRPr lang="en-GB" dirty="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568952" cy="4525963"/>
          </a:xfrm>
        </p:spPr>
        <p:txBody>
          <a:bodyPr/>
          <a:lstStyle/>
          <a:p>
            <a:r>
              <a:rPr lang="en-GB" b="1" dirty="0" smtClean="0"/>
              <a:t>Lateral thinking</a:t>
            </a:r>
            <a:r>
              <a:rPr lang="en-GB" dirty="0" smtClean="0"/>
              <a:t> is solving problems through an indirect and creative approach, using reasoning that is not immediately obvious and involving ideas that may not be obtainable by using only traditional step-by-step logic. </a:t>
            </a:r>
            <a:endParaRPr lang="en-GB" dirty="0"/>
          </a:p>
        </p:txBody>
      </p:sp>
      <p:sp>
        <p:nvSpPr>
          <p:cNvPr id="3" name="Title 2"/>
          <p:cNvSpPr>
            <a:spLocks noGrp="1"/>
          </p:cNvSpPr>
          <p:nvPr>
            <p:ph type="title"/>
          </p:nvPr>
        </p:nvSpPr>
        <p:spPr/>
        <p:txBody>
          <a:bodyPr/>
          <a:lstStyle/>
          <a:p>
            <a:r>
              <a:rPr lang="en-GB" dirty="0" smtClean="0"/>
              <a:t>Lateral Thinking</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http://www.folj.com/lateral/</a:t>
            </a:r>
            <a:r>
              <a:rPr lang="en-GB" dirty="0" smtClean="0"/>
              <a:t> </a:t>
            </a:r>
            <a:endParaRPr lang="en-GB" dirty="0"/>
          </a:p>
        </p:txBody>
      </p:sp>
      <p:sp>
        <p:nvSpPr>
          <p:cNvPr id="3" name="Title 2"/>
          <p:cNvSpPr>
            <a:spLocks noGrp="1"/>
          </p:cNvSpPr>
          <p:nvPr>
            <p:ph type="title"/>
          </p:nvPr>
        </p:nvSpPr>
        <p:spPr/>
        <p:txBody>
          <a:bodyPr/>
          <a:lstStyle/>
          <a:p>
            <a:r>
              <a:rPr lang="en-GB" dirty="0" smtClean="0"/>
              <a:t>Lateral Thinking puzzles</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End :  )</a:t>
            </a:r>
            <a:endParaRPr lang="en-GB" dirty="0"/>
          </a:p>
        </p:txBody>
      </p:sp>
      <p:sp>
        <p:nvSpPr>
          <p:cNvPr id="2" name="Title 1"/>
          <p:cNvSpPr>
            <a:spLocks noGrp="1"/>
          </p:cNvSpPr>
          <p:nvPr>
            <p:ph type="title"/>
          </p:nvPr>
        </p:nvSpPr>
        <p:spPr/>
        <p:txBody>
          <a:bodyPr/>
          <a:lstStyle/>
          <a:p>
            <a:r>
              <a:rPr lang="en-GB" dirty="0" smtClean="0"/>
              <a:t>The</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see Study Skills </a:t>
            </a:r>
            <a:r>
              <a:rPr lang="en-GB" dirty="0" err="1" smtClean="0"/>
              <a:t>chapt</a:t>
            </a:r>
            <a:r>
              <a:rPr lang="en-GB" dirty="0" smtClean="0"/>
              <a:t>. 7 </a:t>
            </a:r>
            <a:r>
              <a:rPr lang="en-GB" dirty="0" smtClean="0">
                <a:hlinkClick r:id="rId2"/>
              </a:rPr>
              <a:t>http://www.palgrave.com/studyskills/pdp</a:t>
            </a:r>
            <a:endParaRPr lang="en-GB" dirty="0"/>
          </a:p>
        </p:txBody>
      </p:sp>
      <p:sp>
        <p:nvSpPr>
          <p:cNvPr id="3" name="Title 2"/>
          <p:cNvSpPr>
            <a:spLocks noGrp="1"/>
          </p:cNvSpPr>
          <p:nvPr>
            <p:ph type="title"/>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544</TotalTime>
  <Words>942</Words>
  <Application>Microsoft Office PowerPoint</Application>
  <PresentationFormat>On-screen Show (4:3)</PresentationFormat>
  <Paragraphs>199</Paragraphs>
  <Slides>34</Slides>
  <Notes>2</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Concourse</vt:lpstr>
      <vt:lpstr>   Consciousness &amp; Cognition (Creative Analytical &amp; Lateral thinking)</vt:lpstr>
      <vt:lpstr>What is:</vt:lpstr>
      <vt:lpstr>Thought</vt:lpstr>
      <vt:lpstr>What is:</vt:lpstr>
      <vt:lpstr>Consciousness</vt:lpstr>
      <vt:lpstr>What is: Creativity</vt:lpstr>
      <vt:lpstr>Creativity</vt:lpstr>
      <vt:lpstr>Activity: Creative exercise</vt:lpstr>
      <vt:lpstr>What is:</vt:lpstr>
      <vt:lpstr>Slide 10</vt:lpstr>
      <vt:lpstr>Creative &amp; Critical Thinking</vt:lpstr>
      <vt:lpstr>Creative &amp; Critical Thinking</vt:lpstr>
      <vt:lpstr>Slide 13</vt:lpstr>
      <vt:lpstr>Q. What is Reason</vt:lpstr>
      <vt:lpstr>Reason</vt:lpstr>
      <vt:lpstr>Cognition or Reason</vt:lpstr>
      <vt:lpstr>Q. What is Intuition</vt:lpstr>
      <vt:lpstr>Intuition</vt:lpstr>
      <vt:lpstr>Q. Critical Thinking</vt:lpstr>
      <vt:lpstr>Critical Thinking</vt:lpstr>
      <vt:lpstr>Critical Thinking</vt:lpstr>
      <vt:lpstr>Critical Thinking</vt:lpstr>
      <vt:lpstr>Critical Thinking</vt:lpstr>
      <vt:lpstr>Activity: Analytical Thinking</vt:lpstr>
      <vt:lpstr>What is Analytical Thinking?</vt:lpstr>
      <vt:lpstr>Academic Writing</vt:lpstr>
      <vt:lpstr>Time to</vt:lpstr>
      <vt:lpstr>Q. What is the Creative Process?</vt:lpstr>
      <vt:lpstr>Creative Process</vt:lpstr>
      <vt:lpstr>What is:</vt:lpstr>
      <vt:lpstr>Lateral Thinking</vt:lpstr>
      <vt:lpstr>Lateral Thinking puzzles</vt:lpstr>
      <vt:lpstr>The</vt:lpstr>
      <vt:lpstr>Slide 34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dc:creator>
  <cp:lastModifiedBy>James Williams</cp:lastModifiedBy>
  <cp:revision>45</cp:revision>
  <dcterms:created xsi:type="dcterms:W3CDTF">2011-11-22T22:12:10Z</dcterms:created>
  <dcterms:modified xsi:type="dcterms:W3CDTF">2013-01-10T20:57:10Z</dcterms:modified>
</cp:coreProperties>
</file>