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8" r:id="rId2"/>
    <p:sldId id="297" r:id="rId3"/>
    <p:sldId id="299" r:id="rId4"/>
    <p:sldId id="300" r:id="rId5"/>
    <p:sldId id="272" r:id="rId6"/>
    <p:sldId id="301" r:id="rId7"/>
    <p:sldId id="294" r:id="rId8"/>
    <p:sldId id="274" r:id="rId9"/>
    <p:sldId id="302" r:id="rId10"/>
    <p:sldId id="291" r:id="rId11"/>
    <p:sldId id="278" r:id="rId12"/>
    <p:sldId id="303" r:id="rId13"/>
    <p:sldId id="304" r:id="rId14"/>
    <p:sldId id="281" r:id="rId15"/>
    <p:sldId id="305" r:id="rId16"/>
    <p:sldId id="283" r:id="rId17"/>
    <p:sldId id="306" r:id="rId18"/>
    <p:sldId id="307" r:id="rId19"/>
    <p:sldId id="309" r:id="rId20"/>
    <p:sldId id="288" r:id="rId21"/>
    <p:sldId id="308" r:id="rId22"/>
    <p:sldId id="268" r:id="rId23"/>
    <p:sldId id="273" r:id="rId24"/>
    <p:sldId id="31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B069B1-DCC2-4357-9741-04129422F90D}" v="87" dt="2019-10-15T08:41:32.877"/>
    <p1510:client id="{A174FFA4-A017-4BE9-963C-FF4682899C0B}" v="494" dt="2019-10-15T08:59:20.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6" autoAdjust="0"/>
    <p:restoredTop sz="94660"/>
  </p:normalViewPr>
  <p:slideViewPr>
    <p:cSldViewPr snapToGrid="0" showGuides="1">
      <p:cViewPr>
        <p:scale>
          <a:sx n="125" d="100"/>
          <a:sy n="125" d="100"/>
        </p:scale>
        <p:origin x="90" y="-318"/>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DEC0-82F4-4B6D-A93F-491E8362C3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363320-1861-46AE-96C0-8ADEC37861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329D23-2FEF-4A57-8F58-43274935BC1F}"/>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5" name="Footer Placeholder 4">
            <a:extLst>
              <a:ext uri="{FF2B5EF4-FFF2-40B4-BE49-F238E27FC236}">
                <a16:creationId xmlns:a16="http://schemas.microsoft.com/office/drawing/2014/main" id="{D63808CC-6633-457A-B7EB-F664B0EB76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AB837F-D695-4181-A599-51031C88EB97}"/>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1408843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9BB3D-170C-4FFE-9D5B-A71A9E2BF2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660BBD-2A4D-46CB-8C1C-110B73F419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249B6-202C-40F0-8DC0-E0287C2C82A7}"/>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5" name="Footer Placeholder 4">
            <a:extLst>
              <a:ext uri="{FF2B5EF4-FFF2-40B4-BE49-F238E27FC236}">
                <a16:creationId xmlns:a16="http://schemas.microsoft.com/office/drawing/2014/main" id="{31CD2794-5A8C-4A0C-8C58-632FA3E16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355BDB-9A56-4712-96BB-E9FF75509F47}"/>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1301791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3047-12D7-431D-A77C-7D57B563D2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5AE8BA-5397-4488-AA5E-6368B77094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5879E0-E67F-4D4E-B4F5-860B497BED18}"/>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5" name="Footer Placeholder 4">
            <a:extLst>
              <a:ext uri="{FF2B5EF4-FFF2-40B4-BE49-F238E27FC236}">
                <a16:creationId xmlns:a16="http://schemas.microsoft.com/office/drawing/2014/main" id="{382636B5-EEA6-4BF9-A8C8-72584BF184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892794-BF46-4214-A8AC-32F23F35D3CC}"/>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391649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CE1EE-EED8-432C-A2CC-CB16C525B5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496E2D-CB7E-4B8D-B149-D70B54DBD2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8667C1-2DAD-4547-9153-D31BDA7968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AC805F-E691-4BBA-AC80-BB9E63745812}"/>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6" name="Footer Placeholder 5">
            <a:extLst>
              <a:ext uri="{FF2B5EF4-FFF2-40B4-BE49-F238E27FC236}">
                <a16:creationId xmlns:a16="http://schemas.microsoft.com/office/drawing/2014/main" id="{355D9133-4A8F-40DB-9D9E-7B5371A415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3A56D2-45DD-492D-982A-CD17F9A9B558}"/>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1502794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8A32A-1A22-46C5-9820-FFB7E7543C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AE42F6-7348-4DB9-975F-DDA57145B2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C05B90-F163-4F16-9ACD-FF2723550B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A472B1-6392-41FD-BA9B-A40365489B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4CDEE0-EA76-4667-AFB4-CFC6EAFD6C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1ED0C4-D3BC-4C2F-BAAC-72EE9E78DE33}"/>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8" name="Footer Placeholder 7">
            <a:extLst>
              <a:ext uri="{FF2B5EF4-FFF2-40B4-BE49-F238E27FC236}">
                <a16:creationId xmlns:a16="http://schemas.microsoft.com/office/drawing/2014/main" id="{72DB069D-24A3-4E04-9635-7808B5E97D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D449BD-DF25-4037-AFCF-38CBCB8CAB5B}"/>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712206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2D7F5-799C-4970-81FC-CAC7384769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85D142-2806-4369-B8E8-025ABB7DCDED}"/>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4" name="Footer Placeholder 3">
            <a:extLst>
              <a:ext uri="{FF2B5EF4-FFF2-40B4-BE49-F238E27FC236}">
                <a16:creationId xmlns:a16="http://schemas.microsoft.com/office/drawing/2014/main" id="{ABAFE330-F1AC-4BF8-8CA6-94613DA404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34FC29-30EC-45EC-BB78-C9BFC19F3BAB}"/>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425103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38E3FC-24EE-41C6-BAE0-97332A624967}"/>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3" name="Footer Placeholder 2">
            <a:extLst>
              <a:ext uri="{FF2B5EF4-FFF2-40B4-BE49-F238E27FC236}">
                <a16:creationId xmlns:a16="http://schemas.microsoft.com/office/drawing/2014/main" id="{CF1F1E12-9EAF-4FCD-A40A-AF61A1C3E3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D985AA-0FFD-434B-9E76-47B713A42DAC}"/>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4092738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F9393-B230-4DC0-BCE3-280A4F85A7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B5BD4E-3F2D-4C62-B3D1-D09890D719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427AE7-BB87-49C3-8C27-9621ACEE5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64AD35-08C3-46F0-B3DF-1F0BC264B4B5}"/>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6" name="Footer Placeholder 5">
            <a:extLst>
              <a:ext uri="{FF2B5EF4-FFF2-40B4-BE49-F238E27FC236}">
                <a16:creationId xmlns:a16="http://schemas.microsoft.com/office/drawing/2014/main" id="{04262230-8D5D-415C-89BD-3E5F289EB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F4D6D7-6309-49C3-8ADA-56757F5ECE9C}"/>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2913470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F571A-442D-44A1-B87A-7DA370AE60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0E6DD0-BC7E-475C-98A1-BFE437B51C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8C5F90-FE10-4635-A7C0-F6E26DE050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657CA1-650B-421F-823C-65B47034A3CD}"/>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6" name="Footer Placeholder 5">
            <a:extLst>
              <a:ext uri="{FF2B5EF4-FFF2-40B4-BE49-F238E27FC236}">
                <a16:creationId xmlns:a16="http://schemas.microsoft.com/office/drawing/2014/main" id="{98CE6C34-3481-458E-B468-CA6ED51D0D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00BCDF-91D0-4CF3-92A4-343F675953F5}"/>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2043762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9119B-BA4E-4D7C-9444-6BAD69E1E9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C6B6AF-61C2-44DA-89F5-81F48E4B10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A1282-70FC-4622-92B7-1489BB2A2146}"/>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5" name="Footer Placeholder 4">
            <a:extLst>
              <a:ext uri="{FF2B5EF4-FFF2-40B4-BE49-F238E27FC236}">
                <a16:creationId xmlns:a16="http://schemas.microsoft.com/office/drawing/2014/main" id="{93EB5E75-DC04-4C46-8764-43F0A77AF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BD7357-F083-4D98-8769-E7F183AEB2B1}"/>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3892973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4615B-7520-4A36-A748-C75C52E229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833F5A-234E-45A9-BEB4-B16096EFA9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07D3F6-58D1-4266-BB9A-5419D098E416}"/>
              </a:ext>
            </a:extLst>
          </p:cNvPr>
          <p:cNvSpPr>
            <a:spLocks noGrp="1"/>
          </p:cNvSpPr>
          <p:nvPr>
            <p:ph type="dt" sz="half" idx="10"/>
          </p:nvPr>
        </p:nvSpPr>
        <p:spPr/>
        <p:txBody>
          <a:bodyPr/>
          <a:lstStyle/>
          <a:p>
            <a:fld id="{471918F9-28DE-4646-B1CF-321102B14CB9}" type="datetimeFigureOut">
              <a:rPr lang="en-GB" smtClean="0"/>
              <a:t>16/10/2019</a:t>
            </a:fld>
            <a:endParaRPr lang="en-GB"/>
          </a:p>
        </p:txBody>
      </p:sp>
      <p:sp>
        <p:nvSpPr>
          <p:cNvPr id="5" name="Footer Placeholder 4">
            <a:extLst>
              <a:ext uri="{FF2B5EF4-FFF2-40B4-BE49-F238E27FC236}">
                <a16:creationId xmlns:a16="http://schemas.microsoft.com/office/drawing/2014/main" id="{7FFB6689-AEAB-4C72-9E51-F52780C9C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33FCC-E0C2-48BB-A50D-05A9A5E24F1D}"/>
              </a:ext>
            </a:extLst>
          </p:cNvPr>
          <p:cNvSpPr>
            <a:spLocks noGrp="1"/>
          </p:cNvSpPr>
          <p:nvPr>
            <p:ph type="sldNum" sz="quarter" idx="12"/>
          </p:nvPr>
        </p:nvSpPr>
        <p:spPr/>
        <p:txBody>
          <a:bodyPr/>
          <a:lstStyle/>
          <a:p>
            <a:fld id="{E0FB648D-B278-415C-9FDA-35A0A4F597B9}" type="slidenum">
              <a:rPr lang="en-GB" smtClean="0"/>
              <a:t>‹#›</a:t>
            </a:fld>
            <a:endParaRPr lang="en-GB"/>
          </a:p>
        </p:txBody>
      </p:sp>
    </p:spTree>
    <p:extLst>
      <p:ext uri="{BB962C8B-B14F-4D97-AF65-F5344CB8AC3E}">
        <p14:creationId xmlns:p14="http://schemas.microsoft.com/office/powerpoint/2010/main" val="1246716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C1C45F-2CAF-4372-A685-8EA24FF006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3FA60-65AD-4984-9DF4-0B2501CCC4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6BEAD9-FDA5-451C-9349-3ABBC188AD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1918F9-28DE-4646-B1CF-321102B14CB9}" type="datetimeFigureOut">
              <a:rPr lang="en-GB" smtClean="0"/>
              <a:t>16/10/2019</a:t>
            </a:fld>
            <a:endParaRPr lang="en-GB"/>
          </a:p>
        </p:txBody>
      </p:sp>
      <p:sp>
        <p:nvSpPr>
          <p:cNvPr id="5" name="Footer Placeholder 4">
            <a:extLst>
              <a:ext uri="{FF2B5EF4-FFF2-40B4-BE49-F238E27FC236}">
                <a16:creationId xmlns:a16="http://schemas.microsoft.com/office/drawing/2014/main" id="{DA3D43D2-9752-49DD-941B-0A5C708027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25230A-2376-46B2-9F2A-93D9E7F97E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FB648D-B278-415C-9FDA-35A0A4F597B9}" type="slidenum">
              <a:rPr lang="en-GB" smtClean="0"/>
              <a:t>‹#›</a:t>
            </a:fld>
            <a:endParaRPr lang="en-GB"/>
          </a:p>
        </p:txBody>
      </p:sp>
    </p:spTree>
    <p:extLst>
      <p:ext uri="{BB962C8B-B14F-4D97-AF65-F5344CB8AC3E}">
        <p14:creationId xmlns:p14="http://schemas.microsoft.com/office/powerpoint/2010/main" val="32489085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data-protection.%20Accessed%2014%20October%202019" TargetMode="External"/><Relationship Id="rId7" Type="http://schemas.openxmlformats.org/officeDocument/2006/relationships/hyperlink" Target="http://stec.univ-ovidius.ro/html/anale/ENG/2016/ANALE%20vol%2016_issue_2_site..pdf" TargetMode="External"/><Relationship Id="rId2" Type="http://schemas.openxmlformats.org/officeDocument/2006/relationships/hyperlink" Target="http://dx.doi.org/10.1037/1089-2699.10.4.249" TargetMode="External"/><Relationship Id="rId1" Type="http://schemas.openxmlformats.org/officeDocument/2006/relationships/slideLayout" Target="../slideLayouts/slideLayout2.xml"/><Relationship Id="rId6" Type="http://schemas.openxmlformats.org/officeDocument/2006/relationships/hyperlink" Target="https://www.pohwer.net/leicester-city" TargetMode="External"/><Relationship Id="rId5" Type="http://schemas.openxmlformats.org/officeDocument/2006/relationships/hyperlink" Target="https://www.hertfordshire.gov.uk/Media-library/Documents/Kirkpatricks-Evaluation-Model.pdf" TargetMode="External"/><Relationship Id="rId4" Type="http://schemas.openxmlformats.org/officeDocument/2006/relationships/hyperlink" Target="https://gov.wales/sites/default/files/publications/2019-06/social-services-and-well-being-wales-act-easy-read.pdf"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amazon.co.uk/Official-Issue-Royal-Signals-Badge/dp/B07B4HCDQX" TargetMode="External"/><Relationship Id="rId3" Type="http://schemas.openxmlformats.org/officeDocument/2006/relationships/hyperlink" Target="http://vrpe.me/quote/43-invaluable-communication-quotes-for-work/" TargetMode="External"/><Relationship Id="rId7" Type="http://schemas.openxmlformats.org/officeDocument/2006/relationships/hyperlink" Target="https://www.signcommunity.org.uk/" TargetMode="External"/><Relationship Id="rId2" Type="http://schemas.openxmlformats.org/officeDocument/2006/relationships/hyperlink" Target="http://www.housingcare.org/service/ser-info-8676-pohwer-leiceste.aspx" TargetMode="External"/><Relationship Id="rId1" Type="http://schemas.openxmlformats.org/officeDocument/2006/relationships/slideLayout" Target="../slideLayouts/slideLayout2.xml"/><Relationship Id="rId6" Type="http://schemas.openxmlformats.org/officeDocument/2006/relationships/hyperlink" Target="http://fbbuyonline.blogspot.com/1997/06/communication-and-success-famous-quotes.html" TargetMode="External"/><Relationship Id="rId5" Type="http://schemas.openxmlformats.org/officeDocument/2006/relationships/hyperlink" Target="https://www.facebook.com/ColegElidyrCamphill/" TargetMode="External"/><Relationship Id="rId10" Type="http://schemas.openxmlformats.org/officeDocument/2006/relationships/hyperlink" Target="http://murrayhillssolicitors.co.uk/murray-hills-charity-of-2018/salvation-army-sheild-2/" TargetMode="External"/><Relationship Id="rId4" Type="http://schemas.openxmlformats.org/officeDocument/2006/relationships/hyperlink" Target="https://www.uwtsd.ac.uk/" TargetMode="External"/><Relationship Id="rId9" Type="http://schemas.openxmlformats.org/officeDocument/2006/relationships/hyperlink" Target="https://sbdctampabay.co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s3.amazonaws.com/telemind/definition-of-confidentiality-in-care.html" TargetMode="External"/><Relationship Id="rId7" Type="http://schemas.openxmlformats.org/officeDocument/2006/relationships/hyperlink" Target="https://mightymustangsutk.weebly.com/goal-theory.html.%20Accessed%2014%20October%202019" TargetMode="External"/><Relationship Id="rId2" Type="http://schemas.openxmlformats.org/officeDocument/2006/relationships/hyperlink" Target="http://www.gowaynecounty.com/blog/wp-content/uploads/2011/08/REC-Community-Meeting-Richmond-8-16-11.jpg" TargetMode="External"/><Relationship Id="rId1" Type="http://schemas.openxmlformats.org/officeDocument/2006/relationships/slideLayout" Target="../slideLayouts/slideLayout2.xml"/><Relationship Id="rId6" Type="http://schemas.openxmlformats.org/officeDocument/2006/relationships/hyperlink" Target="https://www.pnglot.com/i/ixmxwJw_png-image-with-transparent-background-white-rabbit-with/" TargetMode="External"/><Relationship Id="rId5" Type="http://schemas.openxmlformats.org/officeDocument/2006/relationships/hyperlink" Target="https://sidsavara.com/coveys-time-management-matrix-illustrated/" TargetMode="External"/><Relationship Id="rId4" Type="http://schemas.openxmlformats.org/officeDocument/2006/relationships/hyperlink" Target="http://peoplefirstme.com/learning-and-development-a-strategic-function-stage-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E66A7885-6E62-4A24-9FFC-E814899E6D76}"/>
              </a:ext>
            </a:extLst>
          </p:cNvPr>
          <p:cNvSpPr txBox="1">
            <a:spLocks/>
          </p:cNvSpPr>
          <p:nvPr/>
        </p:nvSpPr>
        <p:spPr>
          <a:xfrm>
            <a:off x="3026027" y="1927917"/>
            <a:ext cx="7383887" cy="3816059"/>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C00000"/>
                </a:solidFill>
              </a:rPr>
              <a:t>Skills for Life:</a:t>
            </a:r>
            <a:br>
              <a:rPr lang="en-GB" b="1" dirty="0">
                <a:solidFill>
                  <a:srgbClr val="C00000"/>
                </a:solidFill>
                <a:cs typeface="Calibri Light"/>
              </a:rPr>
            </a:br>
            <a:r>
              <a:rPr lang="en-GB" b="1" dirty="0">
                <a:solidFill>
                  <a:srgbClr val="C00000"/>
                </a:solidFill>
              </a:rPr>
              <a:t>Employability and Future Pathways</a:t>
            </a:r>
            <a:br>
              <a:rPr lang="en-GB" dirty="0"/>
            </a:br>
            <a:r>
              <a:rPr lang="en-GB" dirty="0"/>
              <a:t>Samantha Derl-Davis 1705570</a:t>
            </a:r>
          </a:p>
        </p:txBody>
      </p:sp>
    </p:spTree>
    <p:extLst>
      <p:ext uri="{BB962C8B-B14F-4D97-AF65-F5344CB8AC3E}">
        <p14:creationId xmlns:p14="http://schemas.microsoft.com/office/powerpoint/2010/main" val="1998914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0BB4897A-24B4-463C-9147-708B90B2BF60}"/>
              </a:ext>
            </a:extLst>
          </p:cNvPr>
          <p:cNvSpPr txBox="1"/>
          <p:nvPr/>
        </p:nvSpPr>
        <p:spPr>
          <a:xfrm>
            <a:off x="3129146" y="2680683"/>
            <a:ext cx="6686550" cy="1569660"/>
          </a:xfrm>
          <a:prstGeom prst="rect">
            <a:avLst/>
          </a:prstGeom>
          <a:noFill/>
        </p:spPr>
        <p:txBody>
          <a:bodyPr wrap="square" rtlCol="0" anchor="t">
            <a:spAutoFit/>
          </a:bodyPr>
          <a:lstStyle/>
          <a:p>
            <a:r>
              <a:rPr lang="en-GB" sz="2400" dirty="0"/>
              <a:t>This presentation is going to reflect on my current skills and abilities for the job.</a:t>
            </a:r>
            <a:endParaRPr lang="en-GB" sz="2400" dirty="0">
              <a:cs typeface="Calibri"/>
            </a:endParaRPr>
          </a:p>
          <a:p>
            <a:r>
              <a:rPr lang="en-GB" sz="2400" dirty="0"/>
              <a:t>How this module has helped me to identify and apply my skills to the selected job description.</a:t>
            </a:r>
            <a:endParaRPr lang="en-GB" sz="2400" dirty="0">
              <a:cs typeface="Calibri"/>
            </a:endParaRPr>
          </a:p>
        </p:txBody>
      </p:sp>
      <p:sp>
        <p:nvSpPr>
          <p:cNvPr id="8" name="Title 1">
            <a:extLst>
              <a:ext uri="{FF2B5EF4-FFF2-40B4-BE49-F238E27FC236}">
                <a16:creationId xmlns:a16="http://schemas.microsoft.com/office/drawing/2014/main" id="{6603810C-7D55-49DB-A320-EB4EA3242FE8}"/>
              </a:ext>
            </a:extLst>
          </p:cNvPr>
          <p:cNvSpPr txBox="1">
            <a:spLocks/>
          </p:cNvSpPr>
          <p:nvPr/>
        </p:nvSpPr>
        <p:spPr>
          <a:xfrm>
            <a:off x="4557896" y="712479"/>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C00000"/>
                </a:solidFill>
              </a:rPr>
              <a:t>Introduction</a:t>
            </a:r>
          </a:p>
        </p:txBody>
      </p:sp>
    </p:spTree>
    <p:extLst>
      <p:ext uri="{BB962C8B-B14F-4D97-AF65-F5344CB8AC3E}">
        <p14:creationId xmlns:p14="http://schemas.microsoft.com/office/powerpoint/2010/main" val="339772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2" descr="Image result for POHWER Leicester">
            <a:extLst>
              <a:ext uri="{FF2B5EF4-FFF2-40B4-BE49-F238E27FC236}">
                <a16:creationId xmlns:a16="http://schemas.microsoft.com/office/drawing/2014/main" id="{C57C06DA-B96B-4131-A4DD-22B271F2C5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8541" y="1505726"/>
            <a:ext cx="6856093" cy="205682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5BD468C-485E-4786-89DB-81FE6E12F706}"/>
              </a:ext>
            </a:extLst>
          </p:cNvPr>
          <p:cNvSpPr txBox="1"/>
          <p:nvPr/>
        </p:nvSpPr>
        <p:spPr>
          <a:xfrm>
            <a:off x="3566160" y="4325112"/>
            <a:ext cx="5806440" cy="1754326"/>
          </a:xfrm>
          <a:prstGeom prst="rect">
            <a:avLst/>
          </a:prstGeom>
          <a:noFill/>
        </p:spPr>
        <p:txBody>
          <a:bodyPr wrap="square" rtlCol="0">
            <a:spAutoFit/>
          </a:bodyPr>
          <a:lstStyle/>
          <a:p>
            <a:r>
              <a:rPr lang="en-GB" dirty="0"/>
              <a:t>Services provided include:</a:t>
            </a:r>
          </a:p>
          <a:p>
            <a:r>
              <a:rPr lang="en-GB" dirty="0"/>
              <a:t>NHS Complaints</a:t>
            </a:r>
          </a:p>
          <a:p>
            <a:r>
              <a:rPr lang="en-GB" dirty="0"/>
              <a:t>Independent Mental Health Advocacy (IMCA)</a:t>
            </a:r>
          </a:p>
          <a:p>
            <a:r>
              <a:rPr lang="en-GB" dirty="0"/>
              <a:t>Relevant Persons paid Representative Services (RPPR)</a:t>
            </a:r>
          </a:p>
          <a:p>
            <a:r>
              <a:rPr lang="en-GB" dirty="0"/>
              <a:t>                                               </a:t>
            </a:r>
            <a:r>
              <a:rPr lang="en-GB" dirty="0" err="1"/>
              <a:t>POhWER</a:t>
            </a:r>
            <a:r>
              <a:rPr lang="en-GB" dirty="0"/>
              <a:t> 2019</a:t>
            </a:r>
          </a:p>
          <a:p>
            <a:r>
              <a:rPr lang="en-GB" dirty="0"/>
              <a:t>                                                </a:t>
            </a:r>
          </a:p>
        </p:txBody>
      </p:sp>
      <p:sp>
        <p:nvSpPr>
          <p:cNvPr id="2" name="TextBox 1">
            <a:extLst>
              <a:ext uri="{FF2B5EF4-FFF2-40B4-BE49-F238E27FC236}">
                <a16:creationId xmlns:a16="http://schemas.microsoft.com/office/drawing/2014/main" id="{2F1B4B0A-266A-42A9-B64A-79935A88772B}"/>
              </a:ext>
            </a:extLst>
          </p:cNvPr>
          <p:cNvSpPr txBox="1"/>
          <p:nvPr/>
        </p:nvSpPr>
        <p:spPr>
          <a:xfrm>
            <a:off x="7940040" y="3817620"/>
            <a:ext cx="1135380" cy="369332"/>
          </a:xfrm>
          <a:prstGeom prst="rect">
            <a:avLst/>
          </a:prstGeom>
          <a:noFill/>
        </p:spPr>
        <p:txBody>
          <a:bodyPr wrap="square" rtlCol="0">
            <a:spAutoFit/>
          </a:bodyPr>
          <a:lstStyle/>
          <a:p>
            <a:r>
              <a:rPr lang="en-GB" dirty="0"/>
              <a:t>Image 1</a:t>
            </a:r>
          </a:p>
        </p:txBody>
      </p:sp>
    </p:spTree>
    <p:extLst>
      <p:ext uri="{BB962C8B-B14F-4D97-AF65-F5344CB8AC3E}">
        <p14:creationId xmlns:p14="http://schemas.microsoft.com/office/powerpoint/2010/main" val="2801546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B7A563AE-564D-4B87-BF19-7F52B0A99424}"/>
              </a:ext>
            </a:extLst>
          </p:cNvPr>
          <p:cNvSpPr txBox="1"/>
          <p:nvPr/>
        </p:nvSpPr>
        <p:spPr>
          <a:xfrm>
            <a:off x="2882185" y="2547904"/>
            <a:ext cx="6764092" cy="5693866"/>
          </a:xfrm>
          <a:prstGeom prst="rect">
            <a:avLst/>
          </a:prstGeom>
          <a:noFill/>
        </p:spPr>
        <p:txBody>
          <a:bodyPr wrap="square" rtlCol="0" anchor="t">
            <a:spAutoFit/>
          </a:bodyPr>
          <a:lstStyle/>
          <a:p>
            <a:pPr marL="342900" indent="-342900">
              <a:buFont typeface="+mj-lt"/>
              <a:buAutoNum type="arabicPeriod"/>
            </a:pPr>
            <a:r>
              <a:rPr lang="en-GB" sz="2000" dirty="0">
                <a:solidFill>
                  <a:srgbClr val="C00000"/>
                </a:solidFill>
              </a:rPr>
              <a:t>Team player</a:t>
            </a:r>
            <a:r>
              <a:rPr lang="en-GB" sz="2000" dirty="0"/>
              <a:t>; a confident team player who is able to work in partnership with other professionals as well as clients</a:t>
            </a:r>
            <a:endParaRPr lang="en-GB" sz="2000" dirty="0">
              <a:cs typeface="Calibri"/>
            </a:endParaRPr>
          </a:p>
          <a:p>
            <a:pPr marL="342900" indent="-342900">
              <a:buFont typeface="+mj-lt"/>
              <a:buAutoNum type="arabicPeriod"/>
            </a:pPr>
            <a:r>
              <a:rPr lang="en-GB" sz="2000" dirty="0">
                <a:solidFill>
                  <a:srgbClr val="C00000"/>
                </a:solidFill>
              </a:rPr>
              <a:t>Communication skills</a:t>
            </a:r>
            <a:r>
              <a:rPr lang="en-GB" sz="2000" dirty="0"/>
              <a:t>; experience of support and communications with vulnerable people with multiple needs </a:t>
            </a:r>
            <a:endParaRPr lang="en-GB" sz="2000" dirty="0">
              <a:cs typeface="Calibri"/>
            </a:endParaRPr>
          </a:p>
          <a:p>
            <a:pPr marL="342900" indent="-342900">
              <a:buFont typeface="+mj-lt"/>
              <a:buAutoNum type="arabicPeriod"/>
            </a:pPr>
            <a:r>
              <a:rPr lang="en-GB" sz="2000" dirty="0">
                <a:solidFill>
                  <a:srgbClr val="C00000"/>
                </a:solidFill>
              </a:rPr>
              <a:t>Knowledge</a:t>
            </a:r>
            <a:r>
              <a:rPr lang="en-GB" sz="2000" dirty="0"/>
              <a:t>; gaining a working knowledge of the organisation and  understanding of an individual's needs </a:t>
            </a:r>
            <a:endParaRPr lang="en-GB" sz="2000" dirty="0">
              <a:cs typeface="Calibri"/>
            </a:endParaRPr>
          </a:p>
          <a:p>
            <a:pPr marL="342900" indent="-342900">
              <a:buFont typeface="+mj-lt"/>
              <a:buAutoNum type="arabicPeriod"/>
            </a:pPr>
            <a:r>
              <a:rPr lang="en-GB" sz="2000" dirty="0">
                <a:solidFill>
                  <a:srgbClr val="C00000"/>
                </a:solidFill>
              </a:rPr>
              <a:t>Confidentiality and data protection</a:t>
            </a:r>
            <a:r>
              <a:rPr lang="en-GB" sz="2000" dirty="0"/>
              <a:t>; handling highly sensitive information in accordance with the latest polices</a:t>
            </a:r>
            <a:endParaRPr lang="en-GB" sz="2000" dirty="0">
              <a:cs typeface="Calibri"/>
            </a:endParaRPr>
          </a:p>
          <a:p>
            <a:pPr marL="342900" indent="-342900">
              <a:buFont typeface="+mj-lt"/>
              <a:buAutoNum type="arabicPeriod"/>
            </a:pPr>
            <a:r>
              <a:rPr lang="en-GB" sz="2000" dirty="0">
                <a:solidFill>
                  <a:srgbClr val="C00000"/>
                </a:solidFill>
              </a:rPr>
              <a:t>Time management skills</a:t>
            </a:r>
            <a:r>
              <a:rPr lang="en-GB" sz="2000" dirty="0"/>
              <a:t>: working effectively in given time frames</a:t>
            </a:r>
            <a:endParaRPr lang="en-GB" sz="2000" dirty="0">
              <a:cs typeface="Calibri"/>
            </a:endParaRPr>
          </a:p>
          <a:p>
            <a:pPr marL="342900" indent="-342900">
              <a:buFont typeface="+mj-lt"/>
              <a:buAutoNum type="arabicPeriod"/>
            </a:pPr>
            <a:endParaRPr lang="en-GB" dirty="0"/>
          </a:p>
          <a:p>
            <a:pPr marL="342900" indent="-342900">
              <a:buFont typeface="+mj-lt"/>
              <a:buAutoNum type="arabicPeriod"/>
            </a:pPr>
            <a:endParaRPr lang="en-GB" dirty="0">
              <a:solidFill>
                <a:schemeClr val="accent1"/>
              </a:solidFill>
            </a:endParaRPr>
          </a:p>
          <a:p>
            <a:pPr marL="342900" indent="-342900">
              <a:buFont typeface="+mj-lt"/>
              <a:buAutoNum type="arabicPeriod"/>
            </a:pPr>
            <a:endParaRPr lang="en-GB" dirty="0">
              <a:solidFill>
                <a:schemeClr val="accent1"/>
              </a:solidFill>
            </a:endParaRPr>
          </a:p>
          <a:p>
            <a:pPr marL="342900" indent="-342900">
              <a:buFont typeface="+mj-lt"/>
              <a:buAutoNum type="arabicPeriod"/>
            </a:pPr>
            <a:endParaRPr lang="en-GB" dirty="0">
              <a:solidFill>
                <a:schemeClr val="accent1"/>
              </a:solidFill>
            </a:endParaRPr>
          </a:p>
          <a:p>
            <a:pPr marL="342900" indent="-342900">
              <a:buFont typeface="+mj-lt"/>
              <a:buAutoNum type="arabicPeriod"/>
            </a:pPr>
            <a:endParaRPr lang="en-GB" dirty="0">
              <a:solidFill>
                <a:schemeClr val="accent1"/>
              </a:solidFill>
            </a:endParaRP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p:txBody>
      </p:sp>
      <p:sp>
        <p:nvSpPr>
          <p:cNvPr id="8" name="Title 1">
            <a:extLst>
              <a:ext uri="{FF2B5EF4-FFF2-40B4-BE49-F238E27FC236}">
                <a16:creationId xmlns:a16="http://schemas.microsoft.com/office/drawing/2014/main" id="{2E986DA0-DBE6-42CD-B33D-40674D892864}"/>
              </a:ext>
            </a:extLst>
          </p:cNvPr>
          <p:cNvSpPr txBox="1">
            <a:spLocks/>
          </p:cNvSpPr>
          <p:nvPr/>
        </p:nvSpPr>
        <p:spPr>
          <a:xfrm>
            <a:off x="3401124" y="484171"/>
            <a:ext cx="5409127" cy="157956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rgbClr val="C00000"/>
                </a:solidFill>
              </a:rPr>
              <a:t>Skills identified as required for the job</a:t>
            </a:r>
            <a:r>
              <a:rPr lang="en-GB" dirty="0"/>
              <a:t> </a:t>
            </a:r>
            <a:br>
              <a:rPr lang="en-GB" dirty="0"/>
            </a:br>
            <a:endParaRPr lang="en-GB" dirty="0">
              <a:cs typeface="Calibri Light"/>
            </a:endParaRPr>
          </a:p>
        </p:txBody>
      </p:sp>
    </p:spTree>
    <p:extLst>
      <p:ext uri="{BB962C8B-B14F-4D97-AF65-F5344CB8AC3E}">
        <p14:creationId xmlns:p14="http://schemas.microsoft.com/office/powerpoint/2010/main" val="1869389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communication quotes for work">
            <a:extLst>
              <a:ext uri="{FF2B5EF4-FFF2-40B4-BE49-F238E27FC236}">
                <a16:creationId xmlns:a16="http://schemas.microsoft.com/office/drawing/2014/main" id="{F7B84189-A69B-4A74-9CB3-6C9C64A5AF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93381" y="1176793"/>
            <a:ext cx="4548146" cy="45481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6C70E7-F124-4C1B-8CC1-C061B3997F52}"/>
              </a:ext>
            </a:extLst>
          </p:cNvPr>
          <p:cNvSpPr txBox="1"/>
          <p:nvPr/>
        </p:nvSpPr>
        <p:spPr>
          <a:xfrm flipH="1">
            <a:off x="6583678" y="5934670"/>
            <a:ext cx="1929385" cy="646331"/>
          </a:xfrm>
          <a:prstGeom prst="rect">
            <a:avLst/>
          </a:prstGeom>
          <a:noFill/>
        </p:spPr>
        <p:txBody>
          <a:bodyPr wrap="square" rtlCol="0">
            <a:spAutoFit/>
          </a:bodyPr>
          <a:lstStyle/>
          <a:p>
            <a:r>
              <a:rPr lang="en-GB" dirty="0"/>
              <a:t>Dean Z (2018)</a:t>
            </a:r>
          </a:p>
          <a:p>
            <a:r>
              <a:rPr lang="en-GB" dirty="0"/>
              <a:t>Image 2</a:t>
            </a:r>
          </a:p>
        </p:txBody>
      </p:sp>
    </p:spTree>
    <p:extLst>
      <p:ext uri="{BB962C8B-B14F-4D97-AF65-F5344CB8AC3E}">
        <p14:creationId xmlns:p14="http://schemas.microsoft.com/office/powerpoint/2010/main" val="1099079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9A6DBC6D-3262-4FC9-A3D3-6D02441D36D1}"/>
              </a:ext>
            </a:extLst>
          </p:cNvPr>
          <p:cNvSpPr txBox="1">
            <a:spLocks/>
          </p:cNvSpPr>
          <p:nvPr/>
        </p:nvSpPr>
        <p:spPr>
          <a:xfrm>
            <a:off x="4801673" y="519671"/>
            <a:ext cx="282262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C00000"/>
                </a:solidFill>
              </a:rPr>
              <a:t>Team work</a:t>
            </a:r>
          </a:p>
        </p:txBody>
      </p:sp>
      <p:sp>
        <p:nvSpPr>
          <p:cNvPr id="8" name="Content Placeholder 2">
            <a:extLst>
              <a:ext uri="{FF2B5EF4-FFF2-40B4-BE49-F238E27FC236}">
                <a16:creationId xmlns:a16="http://schemas.microsoft.com/office/drawing/2014/main" id="{F849BFB1-58E6-4FA5-86BE-179FC3A37E56}"/>
              </a:ext>
            </a:extLst>
          </p:cNvPr>
          <p:cNvSpPr txBox="1">
            <a:spLocks/>
          </p:cNvSpPr>
          <p:nvPr/>
        </p:nvSpPr>
        <p:spPr>
          <a:xfrm>
            <a:off x="3090929" y="1980171"/>
            <a:ext cx="6426557"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err="1"/>
              <a:t>Driskell,et</a:t>
            </a:r>
            <a:r>
              <a:rPr lang="en-GB" dirty="0"/>
              <a:t> al (2006) state that effective team players are often described as flexible, cooperative and dependable. </a:t>
            </a:r>
          </a:p>
          <a:p>
            <a:pPr marL="0" indent="0">
              <a:buFont typeface="Arial" panose="020B0604020202020204" pitchFamily="34" charset="0"/>
              <a:buNone/>
            </a:pPr>
            <a:r>
              <a:rPr lang="en-GB" dirty="0"/>
              <a:t>The employability module has provided a series of activities including a self evaluation on how good my people skills are, which suggested that I already have good people skills and also highlighted areas where I could improve.  </a:t>
            </a:r>
          </a:p>
        </p:txBody>
      </p:sp>
    </p:spTree>
    <p:extLst>
      <p:ext uri="{BB962C8B-B14F-4D97-AF65-F5344CB8AC3E}">
        <p14:creationId xmlns:p14="http://schemas.microsoft.com/office/powerpoint/2010/main" val="1636575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5434194B-EB56-4062-98C6-CB72F287E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022124"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 name="Picture 81">
            <a:extLst>
              <a:ext uri="{FF2B5EF4-FFF2-40B4-BE49-F238E27FC236}">
                <a16:creationId xmlns:a16="http://schemas.microsoft.com/office/drawing/2014/main" id="{B3746DB1-35A8-422F-9955-4F8E75DBB0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4" name="Freeform 57">
            <a:extLst>
              <a:ext uri="{FF2B5EF4-FFF2-40B4-BE49-F238E27FC236}">
                <a16:creationId xmlns:a16="http://schemas.microsoft.com/office/drawing/2014/main" id="{B817D9AD-5E85-4E85-AC3E-43E24FA91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80219"/>
            <a:ext cx="4383459" cy="5287256"/>
          </a:xfrm>
          <a:custGeom>
            <a:avLst/>
            <a:gdLst>
              <a:gd name="connsiteX0" fmla="*/ 1504462 w 4383459"/>
              <a:gd name="connsiteY0" fmla="*/ 0 h 5287256"/>
              <a:gd name="connsiteX1" fmla="*/ 4383459 w 4383459"/>
              <a:gd name="connsiteY1" fmla="*/ 2878997 h 5287256"/>
              <a:gd name="connsiteX2" fmla="*/ 3114137 w 4383459"/>
              <a:gd name="connsiteY2" fmla="*/ 5266307 h 5287256"/>
              <a:gd name="connsiteX3" fmla="*/ 3079653 w 4383459"/>
              <a:gd name="connsiteY3" fmla="*/ 5287256 h 5287256"/>
              <a:gd name="connsiteX4" fmla="*/ 0 w 4383459"/>
              <a:gd name="connsiteY4" fmla="*/ 5287256 h 5287256"/>
              <a:gd name="connsiteX5" fmla="*/ 0 w 4383459"/>
              <a:gd name="connsiteY5" fmla="*/ 427769 h 5287256"/>
              <a:gd name="connsiteX6" fmla="*/ 132161 w 4383459"/>
              <a:gd name="connsiteY6" fmla="*/ 347480 h 5287256"/>
              <a:gd name="connsiteX7" fmla="*/ 1504462 w 4383459"/>
              <a:gd name="connsiteY7" fmla="*/ 0 h 5287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3459" h="5287256">
                <a:moveTo>
                  <a:pt x="1504462" y="0"/>
                </a:moveTo>
                <a:cubicBezTo>
                  <a:pt x="3094488" y="0"/>
                  <a:pt x="4383459" y="1288971"/>
                  <a:pt x="4383459" y="2878997"/>
                </a:cubicBezTo>
                <a:cubicBezTo>
                  <a:pt x="4383459" y="3872763"/>
                  <a:pt x="3879955" y="4748930"/>
                  <a:pt x="3114137" y="5266307"/>
                </a:cubicBezTo>
                <a:lnTo>
                  <a:pt x="3079653" y="5287256"/>
                </a:lnTo>
                <a:lnTo>
                  <a:pt x="0" y="5287256"/>
                </a:lnTo>
                <a:lnTo>
                  <a:pt x="0" y="427769"/>
                </a:lnTo>
                <a:lnTo>
                  <a:pt x="132161" y="347480"/>
                </a:lnTo>
                <a:cubicBezTo>
                  <a:pt x="540096" y="125876"/>
                  <a:pt x="1007579" y="0"/>
                  <a:pt x="1504462"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close up of a logo&#10;&#10;Description automatically generated">
            <a:extLst>
              <a:ext uri="{FF2B5EF4-FFF2-40B4-BE49-F238E27FC236}">
                <a16:creationId xmlns:a16="http://schemas.microsoft.com/office/drawing/2014/main" id="{01865079-114F-4314-A8E0-6B6BED20C0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181" y="2839031"/>
            <a:ext cx="3163437" cy="3163437"/>
          </a:xfrm>
          <a:prstGeom prst="rect">
            <a:avLst/>
          </a:prstGeom>
        </p:spPr>
      </p:pic>
      <p:sp>
        <p:nvSpPr>
          <p:cNvPr id="86" name="Freeform: Shape 85">
            <a:extLst>
              <a:ext uri="{FF2B5EF4-FFF2-40B4-BE49-F238E27FC236}">
                <a16:creationId xmlns:a16="http://schemas.microsoft.com/office/drawing/2014/main" id="{F0810290-E788-4DE3-B716-DBE58CC6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2946" y="0"/>
            <a:ext cx="4185112" cy="3170097"/>
          </a:xfrm>
          <a:custGeom>
            <a:avLst/>
            <a:gdLst>
              <a:gd name="connsiteX0" fmla="*/ 301225 w 4185112"/>
              <a:gd name="connsiteY0" fmla="*/ 0 h 3170097"/>
              <a:gd name="connsiteX1" fmla="*/ 3883887 w 4185112"/>
              <a:gd name="connsiteY1" fmla="*/ 0 h 3170097"/>
              <a:gd name="connsiteX2" fmla="*/ 3932552 w 4185112"/>
              <a:gd name="connsiteY2" fmla="*/ 80105 h 3170097"/>
              <a:gd name="connsiteX3" fmla="*/ 4185112 w 4185112"/>
              <a:gd name="connsiteY3" fmla="*/ 1077541 h 3170097"/>
              <a:gd name="connsiteX4" fmla="*/ 2092556 w 4185112"/>
              <a:gd name="connsiteY4" fmla="*/ 3170097 h 3170097"/>
              <a:gd name="connsiteX5" fmla="*/ 0 w 4185112"/>
              <a:gd name="connsiteY5" fmla="*/ 1077541 h 3170097"/>
              <a:gd name="connsiteX6" fmla="*/ 252561 w 4185112"/>
              <a:gd name="connsiteY6" fmla="*/ 80105 h 3170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5112" h="3170097">
                <a:moveTo>
                  <a:pt x="301225" y="0"/>
                </a:moveTo>
                <a:lnTo>
                  <a:pt x="3883887" y="0"/>
                </a:lnTo>
                <a:lnTo>
                  <a:pt x="3932552" y="80105"/>
                </a:lnTo>
                <a:cubicBezTo>
                  <a:pt x="4093621" y="376606"/>
                  <a:pt x="4185112" y="716389"/>
                  <a:pt x="4185112" y="1077541"/>
                </a:cubicBezTo>
                <a:cubicBezTo>
                  <a:pt x="4185112" y="2233228"/>
                  <a:pt x="3248243" y="3170097"/>
                  <a:pt x="2092556" y="3170097"/>
                </a:cubicBezTo>
                <a:cubicBezTo>
                  <a:pt x="936869" y="3170097"/>
                  <a:pt x="0" y="2233228"/>
                  <a:pt x="0" y="1077541"/>
                </a:cubicBezTo>
                <a:cubicBezTo>
                  <a:pt x="0" y="716389"/>
                  <a:pt x="91491" y="376606"/>
                  <a:pt x="252561" y="80105"/>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close up of a logo&#10;&#10;Description automatically generated">
            <a:extLst>
              <a:ext uri="{FF2B5EF4-FFF2-40B4-BE49-F238E27FC236}">
                <a16:creationId xmlns:a16="http://schemas.microsoft.com/office/drawing/2014/main" id="{20A4D7C5-363B-437B-A412-BEB21D9425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18595" y="805075"/>
            <a:ext cx="2754249" cy="913909"/>
          </a:xfrm>
          <a:prstGeom prst="rect">
            <a:avLst/>
          </a:prstGeom>
          <a:solidFill>
            <a:schemeClr val="accent1">
              <a:lumMod val="75000"/>
            </a:schemeClr>
          </a:solidFill>
        </p:spPr>
      </p:pic>
      <p:sp>
        <p:nvSpPr>
          <p:cNvPr id="2" name="TextBox 1">
            <a:extLst>
              <a:ext uri="{FF2B5EF4-FFF2-40B4-BE49-F238E27FC236}">
                <a16:creationId xmlns:a16="http://schemas.microsoft.com/office/drawing/2014/main" id="{65089DCB-CEE6-46B7-88F5-5FB610659576}"/>
              </a:ext>
            </a:extLst>
          </p:cNvPr>
          <p:cNvSpPr txBox="1"/>
          <p:nvPr/>
        </p:nvSpPr>
        <p:spPr>
          <a:xfrm>
            <a:off x="2032733" y="915340"/>
            <a:ext cx="3624378" cy="584539"/>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76A24F67-D4A9-4B5D-834A-A8B664A4BA31}"/>
              </a:ext>
            </a:extLst>
          </p:cNvPr>
          <p:cNvSpPr txBox="1"/>
          <p:nvPr/>
        </p:nvSpPr>
        <p:spPr>
          <a:xfrm>
            <a:off x="2032733" y="6318215"/>
            <a:ext cx="1160047" cy="369332"/>
          </a:xfrm>
          <a:prstGeom prst="rect">
            <a:avLst/>
          </a:prstGeom>
          <a:noFill/>
        </p:spPr>
        <p:txBody>
          <a:bodyPr wrap="square" rtlCol="0">
            <a:spAutoFit/>
          </a:bodyPr>
          <a:lstStyle/>
          <a:p>
            <a:r>
              <a:rPr lang="en-GB" dirty="0"/>
              <a:t>Image 3</a:t>
            </a:r>
          </a:p>
        </p:txBody>
      </p:sp>
      <p:sp>
        <p:nvSpPr>
          <p:cNvPr id="5" name="TextBox 4">
            <a:extLst>
              <a:ext uri="{FF2B5EF4-FFF2-40B4-BE49-F238E27FC236}">
                <a16:creationId xmlns:a16="http://schemas.microsoft.com/office/drawing/2014/main" id="{CE769E74-43F8-49D0-AB5F-B6831BD9B60A}"/>
              </a:ext>
            </a:extLst>
          </p:cNvPr>
          <p:cNvSpPr txBox="1"/>
          <p:nvPr/>
        </p:nvSpPr>
        <p:spPr>
          <a:xfrm>
            <a:off x="7063673" y="2293620"/>
            <a:ext cx="975427" cy="369332"/>
          </a:xfrm>
          <a:prstGeom prst="rect">
            <a:avLst/>
          </a:prstGeom>
          <a:noFill/>
        </p:spPr>
        <p:txBody>
          <a:bodyPr wrap="square" rtlCol="0">
            <a:spAutoFit/>
          </a:bodyPr>
          <a:lstStyle/>
          <a:p>
            <a:r>
              <a:rPr lang="en-GB" dirty="0"/>
              <a:t>Image 4</a:t>
            </a:r>
          </a:p>
        </p:txBody>
      </p:sp>
    </p:spTree>
    <p:extLst>
      <p:ext uri="{BB962C8B-B14F-4D97-AF65-F5344CB8AC3E}">
        <p14:creationId xmlns:p14="http://schemas.microsoft.com/office/powerpoint/2010/main" val="2355412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8A36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communication quotes for work">
            <a:extLst>
              <a:ext uri="{FF2B5EF4-FFF2-40B4-BE49-F238E27FC236}">
                <a16:creationId xmlns:a16="http://schemas.microsoft.com/office/drawing/2014/main" id="{5A3B2DB8-9BC5-415D-9E8F-D2758D0417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693381" y="1176793"/>
            <a:ext cx="4548146" cy="45481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5089DCB-CEE6-46B7-88F5-5FB610659576}"/>
              </a:ext>
            </a:extLst>
          </p:cNvPr>
          <p:cNvSpPr txBox="1"/>
          <p:nvPr/>
        </p:nvSpPr>
        <p:spPr>
          <a:xfrm>
            <a:off x="2032733" y="915340"/>
            <a:ext cx="3624378" cy="584539"/>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18D6F241-E339-4479-BB93-E2EE41B027AA}"/>
              </a:ext>
            </a:extLst>
          </p:cNvPr>
          <p:cNvSpPr txBox="1"/>
          <p:nvPr/>
        </p:nvSpPr>
        <p:spPr>
          <a:xfrm>
            <a:off x="6428232" y="6254496"/>
            <a:ext cx="2468880" cy="646331"/>
          </a:xfrm>
          <a:prstGeom prst="rect">
            <a:avLst/>
          </a:prstGeom>
          <a:noFill/>
        </p:spPr>
        <p:txBody>
          <a:bodyPr wrap="square" rtlCol="0">
            <a:spAutoFit/>
          </a:bodyPr>
          <a:lstStyle/>
          <a:p>
            <a:r>
              <a:rPr lang="en-GB" dirty="0"/>
              <a:t>McClennan B (1997)</a:t>
            </a:r>
          </a:p>
          <a:p>
            <a:r>
              <a:rPr lang="en-GB" dirty="0"/>
              <a:t>Image 5</a:t>
            </a:r>
          </a:p>
        </p:txBody>
      </p:sp>
    </p:spTree>
    <p:extLst>
      <p:ext uri="{BB962C8B-B14F-4D97-AF65-F5344CB8AC3E}">
        <p14:creationId xmlns:p14="http://schemas.microsoft.com/office/powerpoint/2010/main" val="1856100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F2A59394-C84A-4DA3-BCCC-1EE68F17B768}"/>
              </a:ext>
            </a:extLst>
          </p:cNvPr>
          <p:cNvSpPr txBox="1">
            <a:spLocks/>
          </p:cNvSpPr>
          <p:nvPr/>
        </p:nvSpPr>
        <p:spPr>
          <a:xfrm>
            <a:off x="3598035" y="545429"/>
            <a:ext cx="499593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C00000"/>
                </a:solidFill>
              </a:rPr>
              <a:t>Communication Skills</a:t>
            </a:r>
            <a:endParaRPr lang="en-GB" b="1" dirty="0">
              <a:solidFill>
                <a:srgbClr val="C00000"/>
              </a:solidFill>
            </a:endParaRPr>
          </a:p>
        </p:txBody>
      </p:sp>
      <p:sp>
        <p:nvSpPr>
          <p:cNvPr id="10" name="Content Placeholder 2">
            <a:extLst>
              <a:ext uri="{FF2B5EF4-FFF2-40B4-BE49-F238E27FC236}">
                <a16:creationId xmlns:a16="http://schemas.microsoft.com/office/drawing/2014/main" id="{A8AE67A5-C740-4393-8598-7E547466334A}"/>
              </a:ext>
            </a:extLst>
          </p:cNvPr>
          <p:cNvSpPr txBox="1">
            <a:spLocks/>
          </p:cNvSpPr>
          <p:nvPr/>
        </p:nvSpPr>
        <p:spPr>
          <a:xfrm>
            <a:off x="3401095" y="2096081"/>
            <a:ext cx="6581105"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Stanciu, et el. (2016) explain that communication is critical in the process of understanding and information exchange. Good communication skills can provide staff development and contribute to a more productive workforce</a:t>
            </a:r>
          </a:p>
          <a:p>
            <a:pPr marL="0" indent="0">
              <a:buFont typeface="Arial" panose="020B0604020202020204" pitchFamily="34" charset="0"/>
              <a:buNone/>
            </a:pPr>
            <a:r>
              <a:rPr lang="en-GB"/>
              <a:t>During this module there has been an emphasis on communication through seminars and activities</a:t>
            </a:r>
            <a:endParaRPr lang="en-GB" dirty="0">
              <a:cs typeface="Calibri"/>
            </a:endParaRPr>
          </a:p>
        </p:txBody>
      </p:sp>
    </p:spTree>
    <p:extLst>
      <p:ext uri="{BB962C8B-B14F-4D97-AF65-F5344CB8AC3E}">
        <p14:creationId xmlns:p14="http://schemas.microsoft.com/office/powerpoint/2010/main" val="2817974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D8E67F2-F753-4E06-8229-4970A6725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83095" cy="6854272"/>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EE1BDFD-564B-44A4-841A-50D6A8E75C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72AD7D-D279-4E31-804B-7F19431F38A6}"/>
              </a:ext>
            </a:extLst>
          </p:cNvPr>
          <p:cNvSpPr>
            <a:spLocks noGrp="1"/>
          </p:cNvSpPr>
          <p:nvPr>
            <p:ph type="title"/>
          </p:nvPr>
        </p:nvSpPr>
        <p:spPr>
          <a:xfrm>
            <a:off x="6094105" y="802955"/>
            <a:ext cx="4977976" cy="1455996"/>
          </a:xfrm>
        </p:spPr>
        <p:txBody>
          <a:bodyPr>
            <a:normAutofit/>
          </a:bodyPr>
          <a:lstStyle/>
          <a:p>
            <a:endParaRPr lang="en-GB" sz="4000">
              <a:solidFill>
                <a:srgbClr val="000000"/>
              </a:solidFill>
            </a:endParaRPr>
          </a:p>
        </p:txBody>
      </p:sp>
      <p:sp>
        <p:nvSpPr>
          <p:cNvPr id="18" name="Freeform 60">
            <a:extLst>
              <a:ext uri="{FF2B5EF4-FFF2-40B4-BE49-F238E27FC236}">
                <a16:creationId xmlns:a16="http://schemas.microsoft.com/office/drawing/2014/main" id="{007B8288-68CC-4847-8419-CF535B6B7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3882" y="0"/>
            <a:ext cx="3880988" cy="2206512"/>
          </a:xfrm>
          <a:custGeom>
            <a:avLst/>
            <a:gdLst>
              <a:gd name="connsiteX0" fmla="*/ 20753 w 3960193"/>
              <a:gd name="connsiteY0" fmla="*/ 0 h 2251543"/>
              <a:gd name="connsiteX1" fmla="*/ 3939440 w 3960193"/>
              <a:gd name="connsiteY1" fmla="*/ 0 h 2251543"/>
              <a:gd name="connsiteX2" fmla="*/ 3949969 w 3960193"/>
              <a:gd name="connsiteY2" fmla="*/ 68994 h 2251543"/>
              <a:gd name="connsiteX3" fmla="*/ 3960193 w 3960193"/>
              <a:gd name="connsiteY3" fmla="*/ 271447 h 2251543"/>
              <a:gd name="connsiteX4" fmla="*/ 1980096 w 3960193"/>
              <a:gd name="connsiteY4" fmla="*/ 2251543 h 2251543"/>
              <a:gd name="connsiteX5" fmla="*/ 0 w 3960193"/>
              <a:gd name="connsiteY5" fmla="*/ 271447 h 2251543"/>
              <a:gd name="connsiteX6" fmla="*/ 10224 w 3960193"/>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3" h="2251543">
                <a:moveTo>
                  <a:pt x="20753" y="0"/>
                </a:moveTo>
                <a:lnTo>
                  <a:pt x="3939440" y="0"/>
                </a:lnTo>
                <a:lnTo>
                  <a:pt x="3949969" y="68994"/>
                </a:lnTo>
                <a:cubicBezTo>
                  <a:pt x="3956730" y="135559"/>
                  <a:pt x="3960193" y="203099"/>
                  <a:pt x="3960193" y="271447"/>
                </a:cubicBezTo>
                <a:cubicBezTo>
                  <a:pt x="3960193" y="1365024"/>
                  <a:pt x="3073674" y="2251543"/>
                  <a:pt x="1980096" y="2251543"/>
                </a:cubicBezTo>
                <a:cubicBezTo>
                  <a:pt x="886519" y="2251543"/>
                  <a:pt x="0" y="1365024"/>
                  <a:pt x="0" y="271447"/>
                </a:cubicBezTo>
                <a:cubicBezTo>
                  <a:pt x="0" y="203099"/>
                  <a:pt x="3463" y="135559"/>
                  <a:pt x="10224"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close up of a persons hand&#10;&#10;Description automatically generated">
            <a:extLst>
              <a:ext uri="{FF2B5EF4-FFF2-40B4-BE49-F238E27FC236}">
                <a16:creationId xmlns:a16="http://schemas.microsoft.com/office/drawing/2014/main" id="{34F3A3A1-D77C-4B93-A461-7640561D12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3912" y="213398"/>
            <a:ext cx="2267858" cy="1360715"/>
          </a:xfrm>
          <a:prstGeom prst="rect">
            <a:avLst/>
          </a:prstGeom>
        </p:spPr>
      </p:pic>
      <p:sp>
        <p:nvSpPr>
          <p:cNvPr id="20" name="Freeform 68">
            <a:extLst>
              <a:ext uri="{FF2B5EF4-FFF2-40B4-BE49-F238E27FC236}">
                <a16:creationId xmlns:a16="http://schemas.microsoft.com/office/drawing/2014/main" id="{32BA8EA8-C1B6-4309-B674-F9F399B96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12701"/>
            <a:ext cx="4942589" cy="3945299"/>
          </a:xfrm>
          <a:custGeom>
            <a:avLst/>
            <a:gdLst>
              <a:gd name="connsiteX0" fmla="*/ 2223943 w 4942589"/>
              <a:gd name="connsiteY0" fmla="*/ 0 h 3945299"/>
              <a:gd name="connsiteX1" fmla="*/ 4942589 w 4942589"/>
              <a:gd name="connsiteY1" fmla="*/ 2718646 h 3945299"/>
              <a:gd name="connsiteX2" fmla="*/ 4728945 w 4942589"/>
              <a:gd name="connsiteY2" fmla="*/ 3776866 h 3945299"/>
              <a:gd name="connsiteX3" fmla="*/ 4647806 w 4942589"/>
              <a:gd name="connsiteY3" fmla="*/ 3945299 h 3945299"/>
              <a:gd name="connsiteX4" fmla="*/ 0 w 4942589"/>
              <a:gd name="connsiteY4" fmla="*/ 3945299 h 3945299"/>
              <a:gd name="connsiteX5" fmla="*/ 0 w 4942589"/>
              <a:gd name="connsiteY5" fmla="*/ 1157971 h 3945299"/>
              <a:gd name="connsiteX6" fmla="*/ 126104 w 4942589"/>
              <a:gd name="connsiteY6" fmla="*/ 989335 h 3945299"/>
              <a:gd name="connsiteX7" fmla="*/ 2223943 w 4942589"/>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2589" h="3945299">
                <a:moveTo>
                  <a:pt x="2223943" y="0"/>
                </a:moveTo>
                <a:cubicBezTo>
                  <a:pt x="3725410" y="0"/>
                  <a:pt x="4942589" y="1217179"/>
                  <a:pt x="4942589" y="2718646"/>
                </a:cubicBezTo>
                <a:cubicBezTo>
                  <a:pt x="4942589" y="3094013"/>
                  <a:pt x="4866516" y="3451612"/>
                  <a:pt x="4728945" y="3776866"/>
                </a:cubicBezTo>
                <a:lnTo>
                  <a:pt x="4647806" y="3945299"/>
                </a:lnTo>
                <a:lnTo>
                  <a:pt x="0" y="3945299"/>
                </a:lnTo>
                <a:lnTo>
                  <a:pt x="0" y="1157971"/>
                </a:lnTo>
                <a:lnTo>
                  <a:pt x="126104" y="989335"/>
                </a:lnTo>
                <a:cubicBezTo>
                  <a:pt x="624744" y="385123"/>
                  <a:pt x="1379368" y="0"/>
                  <a:pt x="2223943"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necklace, clock&#10;&#10;Description automatically generated">
            <a:extLst>
              <a:ext uri="{FF2B5EF4-FFF2-40B4-BE49-F238E27FC236}">
                <a16:creationId xmlns:a16="http://schemas.microsoft.com/office/drawing/2014/main" id="{42556BCE-AEB4-4996-AE93-70634AFC2A2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6070" y="3875314"/>
            <a:ext cx="2670429" cy="2670429"/>
          </a:xfrm>
          <a:prstGeom prst="rect">
            <a:avLst/>
          </a:prstGeom>
        </p:spPr>
      </p:pic>
      <p:sp>
        <p:nvSpPr>
          <p:cNvPr id="11" name="Content Placeholder 10">
            <a:extLst>
              <a:ext uri="{FF2B5EF4-FFF2-40B4-BE49-F238E27FC236}">
                <a16:creationId xmlns:a16="http://schemas.microsoft.com/office/drawing/2014/main" id="{3CC9E651-A8F9-4D5B-9781-2340FFB58588}"/>
              </a:ext>
            </a:extLst>
          </p:cNvPr>
          <p:cNvSpPr>
            <a:spLocks noGrp="1"/>
          </p:cNvSpPr>
          <p:nvPr>
            <p:ph idx="1"/>
          </p:nvPr>
        </p:nvSpPr>
        <p:spPr>
          <a:xfrm>
            <a:off x="6090574" y="2421682"/>
            <a:ext cx="4977578" cy="3639289"/>
          </a:xfrm>
        </p:spPr>
        <p:txBody>
          <a:bodyPr anchor="ctr">
            <a:normAutofit/>
          </a:bodyPr>
          <a:lstStyle/>
          <a:p>
            <a:endParaRPr lang="en-US" sz="2000" dirty="0">
              <a:solidFill>
                <a:srgbClr val="000000"/>
              </a:solidFill>
            </a:endParaRPr>
          </a:p>
        </p:txBody>
      </p:sp>
      <p:sp>
        <p:nvSpPr>
          <p:cNvPr id="8" name="TextBox 7">
            <a:extLst>
              <a:ext uri="{FF2B5EF4-FFF2-40B4-BE49-F238E27FC236}">
                <a16:creationId xmlns:a16="http://schemas.microsoft.com/office/drawing/2014/main" id="{D66C9ED1-68A3-4D80-9BD4-43A679EEB1E3}"/>
              </a:ext>
            </a:extLst>
          </p:cNvPr>
          <p:cNvSpPr txBox="1"/>
          <p:nvPr/>
        </p:nvSpPr>
        <p:spPr>
          <a:xfrm>
            <a:off x="3806363" y="1654378"/>
            <a:ext cx="1527637" cy="369332"/>
          </a:xfrm>
          <a:prstGeom prst="rect">
            <a:avLst/>
          </a:prstGeom>
          <a:noFill/>
        </p:spPr>
        <p:txBody>
          <a:bodyPr wrap="square" rtlCol="0">
            <a:spAutoFit/>
          </a:bodyPr>
          <a:lstStyle/>
          <a:p>
            <a:r>
              <a:rPr lang="en-GB" dirty="0"/>
              <a:t>Image 6</a:t>
            </a:r>
          </a:p>
        </p:txBody>
      </p:sp>
      <p:sp>
        <p:nvSpPr>
          <p:cNvPr id="10" name="TextBox 9">
            <a:extLst>
              <a:ext uri="{FF2B5EF4-FFF2-40B4-BE49-F238E27FC236}">
                <a16:creationId xmlns:a16="http://schemas.microsoft.com/office/drawing/2014/main" id="{264043A8-C282-4C6A-82B8-799C41C88B28}"/>
              </a:ext>
            </a:extLst>
          </p:cNvPr>
          <p:cNvSpPr txBox="1"/>
          <p:nvPr/>
        </p:nvSpPr>
        <p:spPr>
          <a:xfrm>
            <a:off x="3604260" y="6442949"/>
            <a:ext cx="982980" cy="369332"/>
          </a:xfrm>
          <a:prstGeom prst="rect">
            <a:avLst/>
          </a:prstGeom>
          <a:noFill/>
        </p:spPr>
        <p:txBody>
          <a:bodyPr wrap="square" rtlCol="0">
            <a:spAutoFit/>
          </a:bodyPr>
          <a:lstStyle/>
          <a:p>
            <a:r>
              <a:rPr lang="en-GB" dirty="0"/>
              <a:t>Image 7</a:t>
            </a:r>
          </a:p>
        </p:txBody>
      </p:sp>
    </p:spTree>
    <p:extLst>
      <p:ext uri="{BB962C8B-B14F-4D97-AF65-F5344CB8AC3E}">
        <p14:creationId xmlns:p14="http://schemas.microsoft.com/office/powerpoint/2010/main" val="1760641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8048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 name="Freeform: Shape 7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6" name="Picture 4" descr="Image result for not knowing is not a excuse">
            <a:extLst>
              <a:ext uri="{FF2B5EF4-FFF2-40B4-BE49-F238E27FC236}">
                <a16:creationId xmlns:a16="http://schemas.microsoft.com/office/drawing/2014/main" id="{5D697B4D-94C4-4426-9305-160CBDEE20E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36181" y="2010097"/>
            <a:ext cx="5462546" cy="288153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E361159-9A60-4F8C-933E-6BF4FB126F25}"/>
              </a:ext>
            </a:extLst>
          </p:cNvPr>
          <p:cNvSpPr txBox="1"/>
          <p:nvPr/>
        </p:nvSpPr>
        <p:spPr>
          <a:xfrm>
            <a:off x="6601968" y="6181344"/>
            <a:ext cx="3520440" cy="646331"/>
          </a:xfrm>
          <a:prstGeom prst="rect">
            <a:avLst/>
          </a:prstGeom>
          <a:noFill/>
        </p:spPr>
        <p:txBody>
          <a:bodyPr wrap="square" rtlCol="0">
            <a:spAutoFit/>
          </a:bodyPr>
          <a:lstStyle/>
          <a:p>
            <a:r>
              <a:rPr lang="en-GB" dirty="0"/>
              <a:t>Seldon J (1689)</a:t>
            </a:r>
          </a:p>
          <a:p>
            <a:r>
              <a:rPr lang="en-GB" dirty="0"/>
              <a:t>Image 8</a:t>
            </a:r>
          </a:p>
        </p:txBody>
      </p:sp>
    </p:spTree>
    <p:extLst>
      <p:ext uri="{BB962C8B-B14F-4D97-AF65-F5344CB8AC3E}">
        <p14:creationId xmlns:p14="http://schemas.microsoft.com/office/powerpoint/2010/main" val="2800933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4BDD9006-2AF5-4238-9DCB-8E9F88E238D4}"/>
              </a:ext>
            </a:extLst>
          </p:cNvPr>
          <p:cNvSpPr txBox="1">
            <a:spLocks/>
          </p:cNvSpPr>
          <p:nvPr/>
        </p:nvSpPr>
        <p:spPr>
          <a:xfrm>
            <a:off x="4757134" y="481034"/>
            <a:ext cx="267773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C00000"/>
                </a:solidFill>
              </a:rPr>
              <a:t>Knowledge </a:t>
            </a:r>
            <a:endParaRPr lang="en-GB" dirty="0">
              <a:solidFill>
                <a:srgbClr val="C00000"/>
              </a:solidFill>
            </a:endParaRPr>
          </a:p>
        </p:txBody>
      </p:sp>
      <p:sp>
        <p:nvSpPr>
          <p:cNvPr id="8" name="Content Placeholder 2">
            <a:extLst>
              <a:ext uri="{FF2B5EF4-FFF2-40B4-BE49-F238E27FC236}">
                <a16:creationId xmlns:a16="http://schemas.microsoft.com/office/drawing/2014/main" id="{2F52D074-BDFF-4E7F-B2E8-922E4C0034B3}"/>
              </a:ext>
            </a:extLst>
          </p:cNvPr>
          <p:cNvSpPr txBox="1">
            <a:spLocks/>
          </p:cNvSpPr>
          <p:nvPr/>
        </p:nvSpPr>
        <p:spPr>
          <a:xfrm>
            <a:off x="3155324" y="1825625"/>
            <a:ext cx="5821251" cy="4351338"/>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Carmeli, et al. (2013) argue that both internal and external knowledge between employees promotes creative problem solving, which in turn enhances creative performance</a:t>
            </a:r>
          </a:p>
          <a:p>
            <a:pPr marL="0" indent="0">
              <a:buFont typeface="Arial" panose="020B0604020202020204" pitchFamily="34" charset="0"/>
              <a:buNone/>
            </a:pPr>
            <a:endParaRPr lang="en-GB"/>
          </a:p>
          <a:p>
            <a:pPr marL="0" indent="0">
              <a:buFont typeface="Arial" panose="020B0604020202020204" pitchFamily="34" charset="0"/>
              <a:buNone/>
            </a:pPr>
            <a:r>
              <a:rPr lang="en-GB"/>
              <a:t>Cottrell (2011) explains that stereotyping of an organisation or individual is when they are repeatedly associated with certain forms of behaviours, job roles and adjectives. The more the group or individual is linked to these the associations, the more difficult it becomes to change perceptions </a:t>
            </a:r>
            <a:endParaRPr lang="en-GB">
              <a:cs typeface="Calibri"/>
            </a:endParaRPr>
          </a:p>
          <a:p>
            <a:pPr marL="0" indent="0">
              <a:buFont typeface="Arial" panose="020B0604020202020204" pitchFamily="34" charset="0"/>
              <a:buNone/>
            </a:pPr>
            <a:endParaRPr lang="en-GB"/>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394105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close up of a sign&#10;&#10;Description automatically generated">
            <a:extLst>
              <a:ext uri="{FF2B5EF4-FFF2-40B4-BE49-F238E27FC236}">
                <a16:creationId xmlns:a16="http://schemas.microsoft.com/office/drawing/2014/main" id="{2925374E-1948-4E01-9095-4EE7895174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3162" y="529920"/>
            <a:ext cx="2505676" cy="2967248"/>
          </a:xfrm>
          <a:prstGeom prst="rect">
            <a:avLst/>
          </a:prstGeom>
        </p:spPr>
      </p:pic>
      <p:pic>
        <p:nvPicPr>
          <p:cNvPr id="10" name="Picture 9" descr="A group of people sitting at a table&#10;&#10;Description automatically generated">
            <a:extLst>
              <a:ext uri="{FF2B5EF4-FFF2-40B4-BE49-F238E27FC236}">
                <a16:creationId xmlns:a16="http://schemas.microsoft.com/office/drawing/2014/main" id="{223E9F58-FD6F-4C0D-9425-863614E300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52895" y="3803820"/>
            <a:ext cx="4220893" cy="2524260"/>
          </a:xfrm>
          <a:prstGeom prst="rect">
            <a:avLst/>
          </a:prstGeom>
        </p:spPr>
      </p:pic>
      <p:sp>
        <p:nvSpPr>
          <p:cNvPr id="2" name="TextBox 1">
            <a:extLst>
              <a:ext uri="{FF2B5EF4-FFF2-40B4-BE49-F238E27FC236}">
                <a16:creationId xmlns:a16="http://schemas.microsoft.com/office/drawing/2014/main" id="{27DA3398-5D5F-4449-9F68-B416C90D2BFF}"/>
              </a:ext>
            </a:extLst>
          </p:cNvPr>
          <p:cNvSpPr txBox="1"/>
          <p:nvPr/>
        </p:nvSpPr>
        <p:spPr>
          <a:xfrm>
            <a:off x="7444740" y="2011680"/>
            <a:ext cx="1112520" cy="369332"/>
          </a:xfrm>
          <a:prstGeom prst="rect">
            <a:avLst/>
          </a:prstGeom>
          <a:noFill/>
        </p:spPr>
        <p:txBody>
          <a:bodyPr wrap="square" rtlCol="0">
            <a:spAutoFit/>
          </a:bodyPr>
          <a:lstStyle/>
          <a:p>
            <a:r>
              <a:rPr lang="en-GB" dirty="0"/>
              <a:t>Image 9</a:t>
            </a:r>
          </a:p>
        </p:txBody>
      </p:sp>
      <p:sp>
        <p:nvSpPr>
          <p:cNvPr id="3" name="TextBox 2">
            <a:extLst>
              <a:ext uri="{FF2B5EF4-FFF2-40B4-BE49-F238E27FC236}">
                <a16:creationId xmlns:a16="http://schemas.microsoft.com/office/drawing/2014/main" id="{8E5A2EAD-8955-4D4F-BBCE-A256C1067D87}"/>
              </a:ext>
            </a:extLst>
          </p:cNvPr>
          <p:cNvSpPr txBox="1"/>
          <p:nvPr/>
        </p:nvSpPr>
        <p:spPr>
          <a:xfrm>
            <a:off x="5783580" y="6515100"/>
            <a:ext cx="1112520" cy="369332"/>
          </a:xfrm>
          <a:prstGeom prst="rect">
            <a:avLst/>
          </a:prstGeom>
          <a:noFill/>
        </p:spPr>
        <p:txBody>
          <a:bodyPr wrap="square" rtlCol="0">
            <a:spAutoFit/>
          </a:bodyPr>
          <a:lstStyle/>
          <a:p>
            <a:r>
              <a:rPr lang="en-GB" dirty="0"/>
              <a:t>Image 10</a:t>
            </a:r>
          </a:p>
        </p:txBody>
      </p:sp>
    </p:spTree>
    <p:extLst>
      <p:ext uri="{BB962C8B-B14F-4D97-AF65-F5344CB8AC3E}">
        <p14:creationId xmlns:p14="http://schemas.microsoft.com/office/powerpoint/2010/main" val="163685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2A4B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2A41D4E-6011-4813-87D6-CD85658212BC}"/>
              </a:ext>
            </a:extLst>
          </p:cNvPr>
          <p:cNvSpPr txBox="1"/>
          <p:nvPr/>
        </p:nvSpPr>
        <p:spPr>
          <a:xfrm>
            <a:off x="6702552" y="6172200"/>
            <a:ext cx="1179576" cy="369332"/>
          </a:xfrm>
          <a:prstGeom prst="rect">
            <a:avLst/>
          </a:prstGeom>
          <a:noFill/>
        </p:spPr>
        <p:txBody>
          <a:bodyPr wrap="square" rtlCol="0">
            <a:spAutoFit/>
          </a:bodyPr>
          <a:lstStyle/>
          <a:p>
            <a:r>
              <a:rPr lang="en-GB" dirty="0"/>
              <a:t> </a:t>
            </a:r>
          </a:p>
        </p:txBody>
      </p:sp>
      <p:pic>
        <p:nvPicPr>
          <p:cNvPr id="1026" name="Picture 2" descr="Image result for definition of confidentiality">
            <a:extLst>
              <a:ext uri="{FF2B5EF4-FFF2-40B4-BE49-F238E27FC236}">
                <a16:creationId xmlns:a16="http://schemas.microsoft.com/office/drawing/2014/main" id="{EB66DFB5-57D7-4C96-B11F-995D6731544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 t="513" r="-66" b="-513"/>
          <a:stretch/>
        </p:blipFill>
        <p:spPr bwMode="auto">
          <a:xfrm>
            <a:off x="2608870" y="128790"/>
            <a:ext cx="6978315" cy="666549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015276E-D1DA-428E-B4B3-93BBFFB31396}"/>
              </a:ext>
            </a:extLst>
          </p:cNvPr>
          <p:cNvSpPr txBox="1"/>
          <p:nvPr/>
        </p:nvSpPr>
        <p:spPr>
          <a:xfrm>
            <a:off x="8482519" y="6361889"/>
            <a:ext cx="1731524" cy="369332"/>
          </a:xfrm>
          <a:prstGeom prst="rect">
            <a:avLst/>
          </a:prstGeom>
          <a:noFill/>
        </p:spPr>
        <p:txBody>
          <a:bodyPr wrap="square" rtlCol="0">
            <a:spAutoFit/>
          </a:bodyPr>
          <a:lstStyle/>
          <a:p>
            <a:r>
              <a:rPr lang="en-GB" dirty="0"/>
              <a:t>Image 11</a:t>
            </a:r>
          </a:p>
        </p:txBody>
      </p:sp>
    </p:spTree>
    <p:extLst>
      <p:ext uri="{BB962C8B-B14F-4D97-AF65-F5344CB8AC3E}">
        <p14:creationId xmlns:p14="http://schemas.microsoft.com/office/powerpoint/2010/main" val="3913312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3988BA9-E6CB-4A30-BC53-F96E7BFA8CFF}"/>
              </a:ext>
            </a:extLst>
          </p:cNvPr>
          <p:cNvSpPr txBox="1">
            <a:spLocks/>
          </p:cNvSpPr>
          <p:nvPr/>
        </p:nvSpPr>
        <p:spPr>
          <a:xfrm>
            <a:off x="3011049" y="1099218"/>
            <a:ext cx="6104585"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rgbClr val="C00000"/>
                </a:solidFill>
              </a:rPr>
              <a:t>Confidentiality</a:t>
            </a:r>
            <a:r>
              <a:rPr lang="en-GB" sz="3200" b="1" dirty="0">
                <a:solidFill>
                  <a:srgbClr val="C00000"/>
                </a:solidFill>
              </a:rPr>
              <a:t> and Data Protection</a:t>
            </a:r>
          </a:p>
        </p:txBody>
      </p:sp>
      <p:sp>
        <p:nvSpPr>
          <p:cNvPr id="8" name="Content Placeholder 2">
            <a:extLst>
              <a:ext uri="{FF2B5EF4-FFF2-40B4-BE49-F238E27FC236}">
                <a16:creationId xmlns:a16="http://schemas.microsoft.com/office/drawing/2014/main" id="{BF42E278-E72D-4266-BBFD-43469ED6D8BF}"/>
              </a:ext>
            </a:extLst>
          </p:cNvPr>
          <p:cNvSpPr txBox="1">
            <a:spLocks/>
          </p:cNvSpPr>
          <p:nvPr/>
        </p:nvSpPr>
        <p:spPr>
          <a:xfrm>
            <a:off x="3438762" y="2424781"/>
            <a:ext cx="6104586" cy="322289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The General Data Protection Regulation (2019) replaces the 1985 directive and came into force in May 2018. The European framework has be designed to remould organisations' approaches, to harmonise European Laws and protect EU citizens' data.</a:t>
            </a:r>
          </a:p>
        </p:txBody>
      </p:sp>
    </p:spTree>
    <p:extLst>
      <p:ext uri="{BB962C8B-B14F-4D97-AF65-F5344CB8AC3E}">
        <p14:creationId xmlns:p14="http://schemas.microsoft.com/office/powerpoint/2010/main" val="2130762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7B5E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training">
            <a:extLst>
              <a:ext uri="{FF2B5EF4-FFF2-40B4-BE49-F238E27FC236}">
                <a16:creationId xmlns:a16="http://schemas.microsoft.com/office/drawing/2014/main" id="{B7F3C7F4-BEEE-46CB-AE60-3A2BC7CDE2C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36181" y="1873556"/>
            <a:ext cx="5462546" cy="31546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8F6C6E0-4200-4BE7-A0BB-490AE599C936}"/>
              </a:ext>
            </a:extLst>
          </p:cNvPr>
          <p:cNvSpPr txBox="1"/>
          <p:nvPr/>
        </p:nvSpPr>
        <p:spPr>
          <a:xfrm>
            <a:off x="6684264" y="6291072"/>
            <a:ext cx="3662894" cy="646331"/>
          </a:xfrm>
          <a:prstGeom prst="rect">
            <a:avLst/>
          </a:prstGeom>
          <a:noFill/>
        </p:spPr>
        <p:txBody>
          <a:bodyPr wrap="square" rtlCol="0">
            <a:spAutoFit/>
          </a:bodyPr>
          <a:lstStyle/>
          <a:p>
            <a:r>
              <a:rPr lang="en-GB" dirty="0"/>
              <a:t>Kirkpatrick (1959)</a:t>
            </a:r>
          </a:p>
          <a:p>
            <a:r>
              <a:rPr lang="en-GB" dirty="0"/>
              <a:t>Image 12</a:t>
            </a:r>
          </a:p>
        </p:txBody>
      </p:sp>
    </p:spTree>
    <p:extLst>
      <p:ext uri="{BB962C8B-B14F-4D97-AF65-F5344CB8AC3E}">
        <p14:creationId xmlns:p14="http://schemas.microsoft.com/office/powerpoint/2010/main" val="464405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98B5E9FB-F036-43FE-BAD6-6E99060D1B0B}"/>
              </a:ext>
            </a:extLst>
          </p:cNvPr>
          <p:cNvSpPr txBox="1">
            <a:spLocks/>
          </p:cNvSpPr>
          <p:nvPr/>
        </p:nvSpPr>
        <p:spPr>
          <a:xfrm>
            <a:off x="4151827" y="609823"/>
            <a:ext cx="3888346"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C00000"/>
                </a:solidFill>
              </a:rPr>
              <a:t>Flexible attitude </a:t>
            </a:r>
            <a:endParaRPr lang="en-GB" dirty="0">
              <a:solidFill>
                <a:srgbClr val="C00000"/>
              </a:solidFill>
            </a:endParaRPr>
          </a:p>
        </p:txBody>
      </p:sp>
      <p:sp>
        <p:nvSpPr>
          <p:cNvPr id="10" name="Content Placeholder 2">
            <a:extLst>
              <a:ext uri="{FF2B5EF4-FFF2-40B4-BE49-F238E27FC236}">
                <a16:creationId xmlns:a16="http://schemas.microsoft.com/office/drawing/2014/main" id="{773D4EA4-7656-4DD7-AF6F-2B9E315B0880}"/>
              </a:ext>
            </a:extLst>
          </p:cNvPr>
          <p:cNvSpPr txBox="1">
            <a:spLocks/>
          </p:cNvSpPr>
          <p:nvPr/>
        </p:nvSpPr>
        <p:spPr>
          <a:xfrm>
            <a:off x="2863968" y="1799868"/>
            <a:ext cx="6503831"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This module has taught me to reflect in accordance with the Kirkpatrick's (1959) Four Stage Learning and Development Cycle.  As a result it has helped me to develop my CV and development plan and to identify where there are gaps in my training and experience which should assist me in finding work after I have completed my degree. </a:t>
            </a:r>
          </a:p>
        </p:txBody>
      </p:sp>
    </p:spTree>
    <p:extLst>
      <p:ext uri="{BB962C8B-B14F-4D97-AF65-F5344CB8AC3E}">
        <p14:creationId xmlns:p14="http://schemas.microsoft.com/office/powerpoint/2010/main" val="2053242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7B5E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2" descr="Merrill Covey Matrix Four Quadrants Urgent Important">
            <a:extLst>
              <a:ext uri="{FF2B5EF4-FFF2-40B4-BE49-F238E27FC236}">
                <a16:creationId xmlns:a16="http://schemas.microsoft.com/office/drawing/2014/main" id="{84636FD9-F19E-4236-9E2C-2D14AB48D4A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51152" y="1176793"/>
            <a:ext cx="4432604" cy="454814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050354B-42E7-4E56-9C61-F1BF475D3774}"/>
              </a:ext>
            </a:extLst>
          </p:cNvPr>
          <p:cNvSpPr txBox="1"/>
          <p:nvPr/>
        </p:nvSpPr>
        <p:spPr>
          <a:xfrm flipH="1">
            <a:off x="6423658" y="5547154"/>
            <a:ext cx="2005233" cy="646331"/>
          </a:xfrm>
          <a:prstGeom prst="rect">
            <a:avLst/>
          </a:prstGeom>
          <a:noFill/>
        </p:spPr>
        <p:txBody>
          <a:bodyPr wrap="square" rtlCol="0">
            <a:spAutoFit/>
          </a:bodyPr>
          <a:lstStyle/>
          <a:p>
            <a:r>
              <a:rPr lang="en-GB" dirty="0"/>
              <a:t>Convey R (1990) Image 13</a:t>
            </a:r>
          </a:p>
        </p:txBody>
      </p:sp>
    </p:spTree>
    <p:extLst>
      <p:ext uri="{BB962C8B-B14F-4D97-AF65-F5344CB8AC3E}">
        <p14:creationId xmlns:p14="http://schemas.microsoft.com/office/powerpoint/2010/main" val="3330003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7B5E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7E95B90F-9E54-431D-8BFB-40F321511D12}"/>
              </a:ext>
            </a:extLst>
          </p:cNvPr>
          <p:cNvSpPr/>
          <p:nvPr/>
        </p:nvSpPr>
        <p:spPr>
          <a:xfrm>
            <a:off x="4353059" y="1545465"/>
            <a:ext cx="3296992" cy="217652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descr="A picture containing room, drawing&#10;&#10;Description automatically generated">
            <a:extLst>
              <a:ext uri="{FF2B5EF4-FFF2-40B4-BE49-F238E27FC236}">
                <a16:creationId xmlns:a16="http://schemas.microsoft.com/office/drawing/2014/main" id="{5FDE6F41-BF52-4E71-B812-5543855E45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6905" y="1305082"/>
            <a:ext cx="5169299" cy="4320861"/>
          </a:xfrm>
          <a:prstGeom prst="rect">
            <a:avLst/>
          </a:prstGeom>
        </p:spPr>
      </p:pic>
      <p:sp>
        <p:nvSpPr>
          <p:cNvPr id="9" name="TextBox 8">
            <a:extLst>
              <a:ext uri="{FF2B5EF4-FFF2-40B4-BE49-F238E27FC236}">
                <a16:creationId xmlns:a16="http://schemas.microsoft.com/office/drawing/2014/main" id="{7787070F-E643-4FC6-850D-17C8FAF6DF1A}"/>
              </a:ext>
            </a:extLst>
          </p:cNvPr>
          <p:cNvSpPr txBox="1"/>
          <p:nvPr/>
        </p:nvSpPr>
        <p:spPr>
          <a:xfrm>
            <a:off x="6705600" y="5625943"/>
            <a:ext cx="1051560" cy="369332"/>
          </a:xfrm>
          <a:prstGeom prst="rect">
            <a:avLst/>
          </a:prstGeom>
          <a:noFill/>
        </p:spPr>
        <p:txBody>
          <a:bodyPr wrap="square" rtlCol="0">
            <a:spAutoFit/>
          </a:bodyPr>
          <a:lstStyle/>
          <a:p>
            <a:r>
              <a:rPr lang="en-GB" dirty="0"/>
              <a:t>Image14</a:t>
            </a:r>
          </a:p>
        </p:txBody>
      </p:sp>
    </p:spTree>
    <p:extLst>
      <p:ext uri="{BB962C8B-B14F-4D97-AF65-F5344CB8AC3E}">
        <p14:creationId xmlns:p14="http://schemas.microsoft.com/office/powerpoint/2010/main" val="2616842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33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edwin locke goal setting theory">
            <a:extLst>
              <a:ext uri="{FF2B5EF4-FFF2-40B4-BE49-F238E27FC236}">
                <a16:creationId xmlns:a16="http://schemas.microsoft.com/office/drawing/2014/main" id="{9E71FB8A-1F4D-410D-9EF3-055A427E41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4640" y="1176793"/>
            <a:ext cx="3365628" cy="45481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2C50D95-9FF2-4BFC-BA7C-0DEE0EC11F00}"/>
              </a:ext>
            </a:extLst>
          </p:cNvPr>
          <p:cNvSpPr txBox="1"/>
          <p:nvPr/>
        </p:nvSpPr>
        <p:spPr>
          <a:xfrm>
            <a:off x="6096000" y="5798820"/>
            <a:ext cx="1767840" cy="646331"/>
          </a:xfrm>
          <a:prstGeom prst="rect">
            <a:avLst/>
          </a:prstGeom>
          <a:noFill/>
        </p:spPr>
        <p:txBody>
          <a:bodyPr wrap="square" rtlCol="0">
            <a:spAutoFit/>
          </a:bodyPr>
          <a:lstStyle/>
          <a:p>
            <a:r>
              <a:rPr lang="en-GB" dirty="0"/>
              <a:t>Locke E (1960)</a:t>
            </a:r>
          </a:p>
          <a:p>
            <a:r>
              <a:rPr lang="en-GB" dirty="0"/>
              <a:t>Image 15</a:t>
            </a:r>
          </a:p>
        </p:txBody>
      </p:sp>
    </p:spTree>
    <p:extLst>
      <p:ext uri="{BB962C8B-B14F-4D97-AF65-F5344CB8AC3E}">
        <p14:creationId xmlns:p14="http://schemas.microsoft.com/office/powerpoint/2010/main" val="3267687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46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2" descr="Image result for POHWER Leicester">
            <a:extLst>
              <a:ext uri="{FF2B5EF4-FFF2-40B4-BE49-F238E27FC236}">
                <a16:creationId xmlns:a16="http://schemas.microsoft.com/office/drawing/2014/main" id="{C57C06DA-B96B-4131-A4DD-22B271F2C5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8541" y="1505726"/>
            <a:ext cx="6856093" cy="205682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5BD468C-485E-4786-89DB-81FE6E12F706}"/>
              </a:ext>
            </a:extLst>
          </p:cNvPr>
          <p:cNvSpPr txBox="1"/>
          <p:nvPr/>
        </p:nvSpPr>
        <p:spPr>
          <a:xfrm>
            <a:off x="7398181" y="3562554"/>
            <a:ext cx="2216453" cy="646331"/>
          </a:xfrm>
          <a:prstGeom prst="rect">
            <a:avLst/>
          </a:prstGeom>
          <a:noFill/>
        </p:spPr>
        <p:txBody>
          <a:bodyPr wrap="square" rtlCol="0">
            <a:spAutoFit/>
          </a:bodyPr>
          <a:lstStyle/>
          <a:p>
            <a:r>
              <a:rPr lang="en-GB" dirty="0" err="1"/>
              <a:t>POhWER</a:t>
            </a:r>
            <a:r>
              <a:rPr lang="en-GB" dirty="0"/>
              <a:t> 2019</a:t>
            </a:r>
          </a:p>
          <a:p>
            <a:r>
              <a:rPr lang="en-GB" dirty="0"/>
              <a:t>                        Image 1</a:t>
            </a:r>
          </a:p>
        </p:txBody>
      </p:sp>
    </p:spTree>
    <p:extLst>
      <p:ext uri="{BB962C8B-B14F-4D97-AF65-F5344CB8AC3E}">
        <p14:creationId xmlns:p14="http://schemas.microsoft.com/office/powerpoint/2010/main" val="1788349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77D2A-70A0-4C3E-8D53-766A8B245DE1}"/>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48285CFD-3FB1-4D03-B31D-4E7DF06FD8E8}"/>
              </a:ext>
            </a:extLst>
          </p:cNvPr>
          <p:cNvSpPr>
            <a:spLocks noGrp="1"/>
          </p:cNvSpPr>
          <p:nvPr>
            <p:ph idx="1"/>
          </p:nvPr>
        </p:nvSpPr>
        <p:spPr>
          <a:xfrm>
            <a:off x="529107" y="1585690"/>
            <a:ext cx="10515600" cy="4351338"/>
          </a:xfrm>
        </p:spPr>
        <p:txBody>
          <a:bodyPr>
            <a:normAutofit/>
          </a:bodyPr>
          <a:lstStyle/>
          <a:p>
            <a:r>
              <a:rPr lang="en-GB" sz="1200" dirty="0" err="1"/>
              <a:t>Carmeli</a:t>
            </a:r>
            <a:r>
              <a:rPr lang="en-GB" sz="1200" dirty="0"/>
              <a:t> .A, </a:t>
            </a:r>
            <a:r>
              <a:rPr lang="en-GB" sz="1200" dirty="0" err="1"/>
              <a:t>Gelbard</a:t>
            </a:r>
            <a:r>
              <a:rPr lang="en-GB" sz="1200" dirty="0"/>
              <a:t>. R, Reiter-</a:t>
            </a:r>
            <a:r>
              <a:rPr lang="en-GB" sz="1200" dirty="0" err="1"/>
              <a:t>Palmon</a:t>
            </a:r>
            <a:r>
              <a:rPr lang="en-GB" sz="1200" dirty="0"/>
              <a:t>. R (2013) </a:t>
            </a:r>
            <a:r>
              <a:rPr lang="en-GB" sz="1200" i="1" dirty="0"/>
              <a:t>Leadership, Creative Problem-Solving Capacity, and Creative Performance: The Importance of Knowledge Sharing,</a:t>
            </a:r>
            <a:r>
              <a:rPr lang="en-GB" sz="1200" dirty="0"/>
              <a:t> Human Resource Management, Jan/Feb 2013, Vol.52(1), p.95.</a:t>
            </a:r>
          </a:p>
          <a:p>
            <a:r>
              <a:rPr lang="en-GB" sz="1200" dirty="0"/>
              <a:t>Convey. R (1990) </a:t>
            </a:r>
            <a:r>
              <a:rPr lang="en-GB" sz="1200" i="1" dirty="0"/>
              <a:t>The 7 Habits of Highly Effective People</a:t>
            </a:r>
            <a:r>
              <a:rPr lang="en-GB" sz="1200" dirty="0"/>
              <a:t>. Fireside</a:t>
            </a:r>
            <a:r>
              <a:rPr lang="en-GB" sz="1200" i="1" dirty="0"/>
              <a:t>. </a:t>
            </a:r>
            <a:r>
              <a:rPr lang="en-GB" sz="1200" dirty="0"/>
              <a:t>New York</a:t>
            </a:r>
            <a:r>
              <a:rPr lang="en-GB" sz="1200" i="1" dirty="0"/>
              <a:t>.</a:t>
            </a:r>
            <a:endParaRPr lang="en-GB" sz="1200" dirty="0"/>
          </a:p>
          <a:p>
            <a:r>
              <a:rPr lang="en-GB" sz="1200" dirty="0" err="1"/>
              <a:t>Cotterell</a:t>
            </a:r>
            <a:r>
              <a:rPr lang="en-GB" sz="1200" dirty="0"/>
              <a:t>, S (2011) </a:t>
            </a:r>
            <a:r>
              <a:rPr lang="en-GB" sz="1200" i="1" dirty="0"/>
              <a:t>Skills for Success, Personal Development and Employability.</a:t>
            </a:r>
            <a:r>
              <a:rPr lang="en-GB" sz="1200" dirty="0"/>
              <a:t>3</a:t>
            </a:r>
            <a:r>
              <a:rPr lang="en-GB" sz="1200" baseline="30000" dirty="0"/>
              <a:t>rd</a:t>
            </a:r>
            <a:r>
              <a:rPr lang="en-GB" sz="1200" dirty="0"/>
              <a:t> </a:t>
            </a:r>
            <a:r>
              <a:rPr lang="en-GB" sz="1200" dirty="0" err="1"/>
              <a:t>edn.England:Palgrave</a:t>
            </a:r>
            <a:r>
              <a:rPr lang="en-GB" sz="1200" dirty="0"/>
              <a:t>.</a:t>
            </a:r>
            <a:r>
              <a:rPr lang="en-GB" sz="1200" i="1" dirty="0"/>
              <a:t> </a:t>
            </a:r>
            <a:endParaRPr lang="en-GB" sz="1200" dirty="0"/>
          </a:p>
          <a:p>
            <a:r>
              <a:rPr lang="en-GB" sz="1200" dirty="0"/>
              <a:t>Driskell, J. E., Goodwin, G. F., Salas, E., &amp; O'Shea, P. G. (2006).’People skills What makes a good team player? Personality and team effectiveness.’ </a:t>
            </a:r>
            <a:r>
              <a:rPr lang="en-GB" sz="1200" i="1" dirty="0"/>
              <a:t>Group Dynamics: Theory, Research, and Practice, </a:t>
            </a:r>
            <a:r>
              <a:rPr lang="en-GB" sz="1200" dirty="0"/>
              <a:t>10(4), pp. 249-271.</a:t>
            </a:r>
            <a:r>
              <a:rPr lang="en-GB" sz="1200" u="sng" dirty="0">
                <a:hlinkClick r:id="rId2"/>
              </a:rPr>
              <a:t>http://dx.doi.org/10.1037/1089-2699.10.4.249</a:t>
            </a:r>
            <a:r>
              <a:rPr lang="en-GB" sz="1200" u="sng" dirty="0"/>
              <a:t>.</a:t>
            </a:r>
            <a:endParaRPr lang="en-GB" sz="1200" dirty="0"/>
          </a:p>
          <a:p>
            <a:r>
              <a:rPr lang="en-GB" sz="1200" dirty="0"/>
              <a:t>GOV.UK.(2019) </a:t>
            </a:r>
            <a:r>
              <a:rPr lang="en-GB" sz="1200" i="1" dirty="0"/>
              <a:t>Data Protection</a:t>
            </a:r>
            <a:r>
              <a:rPr lang="en-GB" sz="1200" dirty="0"/>
              <a:t>. Available at: </a:t>
            </a:r>
            <a:r>
              <a:rPr lang="en-GB" sz="1200" u="sng" dirty="0">
                <a:hlinkClick r:id="rId3"/>
              </a:rPr>
              <a:t>https://www.gov.uk/data-protection</a:t>
            </a:r>
            <a:r>
              <a:rPr lang="en-GB" sz="1200" dirty="0">
                <a:hlinkClick r:id="rId3"/>
              </a:rPr>
              <a:t>. Accessed 14 October 2019</a:t>
            </a:r>
            <a:r>
              <a:rPr lang="en-GB" sz="1200" dirty="0"/>
              <a:t>.</a:t>
            </a:r>
          </a:p>
          <a:p>
            <a:r>
              <a:rPr lang="en-GB" sz="1200" dirty="0"/>
              <a:t>GOV.WALES. (2014) Social Services and Well-being (Wales) Act 2014. Available at: </a:t>
            </a:r>
            <a:r>
              <a:rPr lang="en-GB" sz="1200" dirty="0">
                <a:hlinkClick r:id="rId4"/>
              </a:rPr>
              <a:t>https://gov.wales/sites/default/files/publications/2019-06/social-services-and-well-being-wales-act-easy-read.pdf</a:t>
            </a:r>
            <a:r>
              <a:rPr lang="en-GB" sz="1200" dirty="0"/>
              <a:t>. Accessed 17 October 2019.</a:t>
            </a:r>
          </a:p>
          <a:p>
            <a:r>
              <a:rPr lang="en-GB" sz="1200" dirty="0"/>
              <a:t>Kirk Patrick D.L (1959) Four Stages of Learning. Available at: </a:t>
            </a:r>
            <a:r>
              <a:rPr lang="en-GB" sz="1200" u="sng" dirty="0">
                <a:hlinkClick r:id="rId5"/>
              </a:rPr>
              <a:t>https://www.hertfordshire.gov.uk/Media-library/Documents/Kirkpatricks-Evaluation-Model.pdf</a:t>
            </a:r>
            <a:r>
              <a:rPr lang="en-GB" sz="1200" dirty="0"/>
              <a:t>. Accessed 15 October 2019.</a:t>
            </a:r>
          </a:p>
          <a:p>
            <a:r>
              <a:rPr lang="en-GB" sz="1200" dirty="0" err="1"/>
              <a:t>POhWER</a:t>
            </a:r>
            <a:r>
              <a:rPr lang="en-GB" sz="1200" dirty="0"/>
              <a:t> (2019) </a:t>
            </a:r>
            <a:r>
              <a:rPr lang="en-GB" sz="1200" i="1" dirty="0"/>
              <a:t>Our Services </a:t>
            </a:r>
            <a:r>
              <a:rPr lang="en-GB" sz="1200" dirty="0"/>
              <a:t>Available at: </a:t>
            </a:r>
            <a:r>
              <a:rPr lang="en-GB" sz="1200" u="sng" dirty="0">
                <a:hlinkClick r:id="rId6"/>
              </a:rPr>
              <a:t>https://www.pohwer.net/leicester-city</a:t>
            </a:r>
            <a:r>
              <a:rPr lang="en-GB" sz="1200" dirty="0"/>
              <a:t>. Accessed 14 October 2019.</a:t>
            </a:r>
          </a:p>
          <a:p>
            <a:r>
              <a:rPr lang="it-IT" sz="1200" dirty="0"/>
              <a:t>Stanciu,A.C Condrea,E Zamfir,C</a:t>
            </a:r>
            <a:r>
              <a:rPr lang="en-GB" sz="1200" dirty="0"/>
              <a:t> (2016) </a:t>
            </a:r>
            <a:r>
              <a:rPr lang="en-GB" sz="1200" i="1" dirty="0"/>
              <a:t>The Importance of Communication in Quality </a:t>
            </a:r>
            <a:r>
              <a:rPr lang="en-GB" sz="1200" i="1" dirty="0" err="1"/>
              <a:t>Management:</a:t>
            </a:r>
            <a:r>
              <a:rPr lang="en-GB" sz="1200" dirty="0" err="1"/>
              <a:t>Ovidius</a:t>
            </a:r>
            <a:r>
              <a:rPr lang="en-GB" sz="1200" dirty="0"/>
              <a:t> University Annals: Economic Sciences </a:t>
            </a:r>
            <a:r>
              <a:rPr lang="en-GB" sz="1200" dirty="0" err="1"/>
              <a:t>Series.dol</a:t>
            </a:r>
            <a:r>
              <a:rPr lang="en-GB" sz="1200" dirty="0"/>
              <a:t>. 2393-3127. Available at:  </a:t>
            </a:r>
            <a:r>
              <a:rPr lang="en-GB" sz="1200" u="sng" dirty="0">
                <a:hlinkClick r:id="rId7"/>
              </a:rPr>
              <a:t>http://stec.univ-ovidius.ro/html/</a:t>
            </a:r>
            <a:r>
              <a:rPr lang="en-GB" sz="1200" u="sng" dirty="0" err="1">
                <a:hlinkClick r:id="rId7"/>
              </a:rPr>
              <a:t>anale</a:t>
            </a:r>
            <a:r>
              <a:rPr lang="en-GB" sz="1200" u="sng" dirty="0">
                <a:hlinkClick r:id="rId7"/>
              </a:rPr>
              <a:t>/ENG/2016/ANALE%20vol%2016_issue_2_site..pdf</a:t>
            </a:r>
            <a:r>
              <a:rPr lang="en-GB" sz="1200" dirty="0"/>
              <a:t>. Accessed 15 October 2019.</a:t>
            </a:r>
          </a:p>
          <a:p>
            <a:pPr marL="0" indent="0">
              <a:buNone/>
            </a:pPr>
            <a:endParaRPr lang="en-GB" sz="1400" dirty="0"/>
          </a:p>
        </p:txBody>
      </p:sp>
    </p:spTree>
    <p:extLst>
      <p:ext uri="{BB962C8B-B14F-4D97-AF65-F5344CB8AC3E}">
        <p14:creationId xmlns:p14="http://schemas.microsoft.com/office/powerpoint/2010/main" val="25663862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08987-596B-4B2B-A5AC-43653A440057}"/>
              </a:ext>
            </a:extLst>
          </p:cNvPr>
          <p:cNvSpPr>
            <a:spLocks noGrp="1"/>
          </p:cNvSpPr>
          <p:nvPr>
            <p:ph type="title"/>
          </p:nvPr>
        </p:nvSpPr>
        <p:spPr>
          <a:xfrm>
            <a:off x="838200" y="365125"/>
            <a:ext cx="10515600" cy="1325563"/>
          </a:xfrm>
        </p:spPr>
        <p:txBody>
          <a:bodyPr/>
          <a:lstStyle/>
          <a:p>
            <a:r>
              <a:rPr lang="en-GB" b="1" dirty="0"/>
              <a:t>Image references</a:t>
            </a:r>
          </a:p>
        </p:txBody>
      </p:sp>
      <p:sp>
        <p:nvSpPr>
          <p:cNvPr id="3" name="Content Placeholder 2">
            <a:extLst>
              <a:ext uri="{FF2B5EF4-FFF2-40B4-BE49-F238E27FC236}">
                <a16:creationId xmlns:a16="http://schemas.microsoft.com/office/drawing/2014/main" id="{1C4C4C4F-7772-497D-8659-398C0F9F674F}"/>
              </a:ext>
            </a:extLst>
          </p:cNvPr>
          <p:cNvSpPr>
            <a:spLocks noGrp="1"/>
          </p:cNvSpPr>
          <p:nvPr>
            <p:ph idx="1"/>
          </p:nvPr>
        </p:nvSpPr>
        <p:spPr>
          <a:xfrm>
            <a:off x="751573" y="1402112"/>
            <a:ext cx="10515600" cy="5547327"/>
          </a:xfrm>
        </p:spPr>
        <p:txBody>
          <a:bodyPr>
            <a:normAutofit/>
          </a:bodyPr>
          <a:lstStyle/>
          <a:p>
            <a:r>
              <a:rPr lang="en-GB" sz="1400" dirty="0"/>
              <a:t>Image 1: Housing Care Org (2019) </a:t>
            </a:r>
            <a:r>
              <a:rPr lang="en-GB" sz="1400" dirty="0" err="1"/>
              <a:t>Available:</a:t>
            </a:r>
            <a:r>
              <a:rPr lang="en-GB" sz="1400" dirty="0" err="1">
                <a:hlinkClick r:id="rId2"/>
              </a:rPr>
              <a:t>http</a:t>
            </a:r>
            <a:r>
              <a:rPr lang="en-GB" sz="1400" dirty="0">
                <a:hlinkClick r:id="rId2"/>
              </a:rPr>
              <a:t>://www.housingcare.org/service/ser-info-8676-pohwer-leiceste.aspx</a:t>
            </a:r>
            <a:r>
              <a:rPr lang="en-GB" sz="1400" dirty="0"/>
              <a:t>. (Accessed 14.10.19).</a:t>
            </a:r>
          </a:p>
          <a:p>
            <a:r>
              <a:rPr lang="en-GB" sz="1400" dirty="0"/>
              <a:t>Image 2: </a:t>
            </a:r>
            <a:r>
              <a:rPr lang="en-GB" sz="1400" dirty="0" err="1"/>
              <a:t>Dean,Z</a:t>
            </a:r>
            <a:r>
              <a:rPr lang="en-GB" sz="1400" dirty="0"/>
              <a:t> (2018) </a:t>
            </a:r>
            <a:r>
              <a:rPr lang="en-GB" sz="1400" i="1" dirty="0"/>
              <a:t>Teamwork.</a:t>
            </a:r>
            <a:r>
              <a:rPr lang="en-GB" sz="1400" dirty="0"/>
              <a:t> Ava</a:t>
            </a:r>
            <a:r>
              <a:rPr lang="en-GB" sz="1400" dirty="0">
                <a:hlinkClick r:id="rId3"/>
              </a:rPr>
              <a:t>i</a:t>
            </a:r>
            <a:r>
              <a:rPr lang="en-GB" sz="1400" dirty="0"/>
              <a:t>lable: </a:t>
            </a:r>
            <a:r>
              <a:rPr lang="en-GB" sz="1400" dirty="0">
                <a:hlinkClick r:id="rId3"/>
              </a:rPr>
              <a:t>http://vrpe.me/quote/43-invaluable-communication-quotes-for-work/</a:t>
            </a:r>
            <a:r>
              <a:rPr lang="en-GB" sz="1400" dirty="0"/>
              <a:t>. (Accessed: 9 October 2019).</a:t>
            </a:r>
          </a:p>
          <a:p>
            <a:r>
              <a:rPr lang="en-GB" sz="1400" dirty="0"/>
              <a:t>Image 3: University of Wales Trinity Saint </a:t>
            </a:r>
            <a:r>
              <a:rPr lang="en-GB" sz="1400" dirty="0" err="1"/>
              <a:t>Davids</a:t>
            </a:r>
            <a:r>
              <a:rPr lang="en-GB" sz="1400" dirty="0"/>
              <a:t> (2019) </a:t>
            </a:r>
            <a:r>
              <a:rPr lang="en-GB" sz="1400" dirty="0" err="1"/>
              <a:t>Avalible</a:t>
            </a:r>
            <a:r>
              <a:rPr lang="en-GB" sz="1400" dirty="0"/>
              <a:t> at: </a:t>
            </a:r>
            <a:r>
              <a:rPr lang="en-GB" sz="1400" dirty="0">
                <a:hlinkClick r:id="rId4"/>
              </a:rPr>
              <a:t>https://www.uwtsd.ac.uk/</a:t>
            </a:r>
            <a:r>
              <a:rPr lang="en-GB" sz="1400" dirty="0"/>
              <a:t> </a:t>
            </a:r>
            <a:r>
              <a:rPr lang="en-GB" sz="1400" dirty="0">
                <a:hlinkClick r:id="rId5"/>
              </a:rPr>
              <a:t>/</a:t>
            </a:r>
            <a:r>
              <a:rPr lang="en-GB" sz="1400" dirty="0"/>
              <a:t> Accessed 9</a:t>
            </a:r>
            <a:r>
              <a:rPr lang="en-GB" sz="1400" baseline="30000" dirty="0"/>
              <a:t>th</a:t>
            </a:r>
            <a:r>
              <a:rPr lang="en-GB" sz="1400" dirty="0"/>
              <a:t> October 2019</a:t>
            </a:r>
          </a:p>
          <a:p>
            <a:r>
              <a:rPr lang="en-GB" sz="1400" dirty="0"/>
              <a:t>Image 4</a:t>
            </a:r>
            <a:r>
              <a:rPr lang="en-GB" sz="1400" i="1" dirty="0"/>
              <a:t>: Coleg </a:t>
            </a:r>
            <a:r>
              <a:rPr lang="en-GB" sz="1400" i="1" dirty="0" err="1"/>
              <a:t>elidyr</a:t>
            </a:r>
            <a:r>
              <a:rPr lang="en-GB" sz="1400" dirty="0"/>
              <a:t>(2019) </a:t>
            </a:r>
            <a:r>
              <a:rPr lang="en-GB" sz="1400" dirty="0" err="1"/>
              <a:t>Avalible</a:t>
            </a:r>
            <a:r>
              <a:rPr lang="en-GB" sz="1400" dirty="0"/>
              <a:t> at: </a:t>
            </a:r>
            <a:r>
              <a:rPr lang="en-GB" sz="1400" dirty="0">
                <a:hlinkClick r:id="rId5"/>
              </a:rPr>
              <a:t>https://www.facebook.com/ColegElidyrCamphill/</a:t>
            </a:r>
            <a:r>
              <a:rPr lang="en-GB" sz="1400" dirty="0"/>
              <a:t> Accessed 9</a:t>
            </a:r>
            <a:r>
              <a:rPr lang="en-GB" sz="1400" baseline="30000" dirty="0"/>
              <a:t>th</a:t>
            </a:r>
            <a:r>
              <a:rPr lang="en-GB" sz="1400" dirty="0"/>
              <a:t> October 2019. </a:t>
            </a:r>
          </a:p>
          <a:p>
            <a:r>
              <a:rPr lang="en-GB" sz="1400" dirty="0"/>
              <a:t>Image 5: </a:t>
            </a:r>
            <a:r>
              <a:rPr lang="en-GB" sz="1400" i="1" dirty="0"/>
              <a:t>Communication is what makes a team strong</a:t>
            </a:r>
            <a:r>
              <a:rPr lang="en-GB" sz="1400" dirty="0"/>
              <a:t>: Available at: </a:t>
            </a:r>
            <a:r>
              <a:rPr lang="en-GB" sz="1400" dirty="0">
                <a:hlinkClick r:id="rId6"/>
              </a:rPr>
              <a:t>http://fbbuyonline.blogspot.com/1997/06/communication-and-success-famous-quotes.html</a:t>
            </a:r>
            <a:r>
              <a:rPr lang="en-GB" sz="1400" dirty="0"/>
              <a:t>. Accessed on 9</a:t>
            </a:r>
            <a:r>
              <a:rPr lang="en-GB" sz="1400" baseline="30000" dirty="0"/>
              <a:t>th</a:t>
            </a:r>
            <a:r>
              <a:rPr lang="en-GB" sz="1400" dirty="0"/>
              <a:t> October 2019.</a:t>
            </a:r>
          </a:p>
          <a:p>
            <a:r>
              <a:rPr lang="en-GB" sz="1400" dirty="0"/>
              <a:t>Image 6: Sign Community(2013) </a:t>
            </a:r>
            <a:r>
              <a:rPr lang="en-GB" sz="1400" dirty="0" err="1"/>
              <a:t>Avalible</a:t>
            </a:r>
            <a:r>
              <a:rPr lang="en-GB" sz="1400" dirty="0"/>
              <a:t> at: </a:t>
            </a:r>
            <a:r>
              <a:rPr lang="en-GB" sz="1400" dirty="0">
                <a:hlinkClick r:id="rId7"/>
              </a:rPr>
              <a:t>https://www.signcommunity.org.uk/</a:t>
            </a:r>
            <a:r>
              <a:rPr lang="en-GB" sz="1400" dirty="0"/>
              <a:t> Accessed 9</a:t>
            </a:r>
            <a:r>
              <a:rPr lang="en-GB" sz="1400" baseline="30000" dirty="0"/>
              <a:t>th</a:t>
            </a:r>
            <a:r>
              <a:rPr lang="en-GB" sz="1400" dirty="0"/>
              <a:t> October 2019.</a:t>
            </a:r>
          </a:p>
          <a:p>
            <a:r>
              <a:rPr lang="en-GB" sz="1400" dirty="0"/>
              <a:t>Image 7: Amazon(2019) Available at: </a:t>
            </a:r>
            <a:r>
              <a:rPr lang="en-GB" sz="1400" dirty="0">
                <a:hlinkClick r:id="rId8"/>
              </a:rPr>
              <a:t>https://www.amazon.co.uk/Official-Issue-Royal-Signals-Badge/dp/B07B4HCDQX</a:t>
            </a:r>
            <a:r>
              <a:rPr lang="en-GB" sz="1400" dirty="0"/>
              <a:t> Accessed on 9</a:t>
            </a:r>
            <a:r>
              <a:rPr lang="en-GB" sz="1400" baseline="30000" dirty="0"/>
              <a:t>th</a:t>
            </a:r>
            <a:r>
              <a:rPr lang="en-GB" sz="1400" dirty="0"/>
              <a:t> October 2019.</a:t>
            </a:r>
          </a:p>
          <a:p>
            <a:r>
              <a:rPr lang="en-GB" sz="1400" dirty="0"/>
              <a:t>Image 8:  </a:t>
            </a:r>
            <a:r>
              <a:rPr lang="en-GB" sz="1400" dirty="0" err="1"/>
              <a:t>Knowledge;usf</a:t>
            </a:r>
            <a:r>
              <a:rPr lang="en-GB" sz="1400" dirty="0"/>
              <a:t> </a:t>
            </a:r>
            <a:r>
              <a:rPr lang="en-GB" sz="1400" dirty="0" err="1"/>
              <a:t>mumba</a:t>
            </a:r>
            <a:r>
              <a:rPr lang="en-GB" sz="1400" dirty="0"/>
              <a:t>(2019) </a:t>
            </a:r>
            <a:r>
              <a:rPr lang="en-GB" sz="1400" i="1" dirty="0"/>
              <a:t>Not Knowing What You Don’t Know Is No Excuse. </a:t>
            </a:r>
            <a:r>
              <a:rPr lang="en-GB" sz="1400" dirty="0"/>
              <a:t>Available </a:t>
            </a:r>
            <a:r>
              <a:rPr lang="en-GB" sz="1400" dirty="0" err="1"/>
              <a:t>at:</a:t>
            </a:r>
            <a:r>
              <a:rPr lang="en-GB" sz="1400" dirty="0" err="1">
                <a:hlinkClick r:id="rId9"/>
              </a:rPr>
              <a:t>https</a:t>
            </a:r>
            <a:r>
              <a:rPr lang="en-GB" sz="1400" dirty="0">
                <a:hlinkClick r:id="rId9"/>
              </a:rPr>
              <a:t>://sbdctampabay.com/</a:t>
            </a:r>
            <a:r>
              <a:rPr lang="en-GB" sz="1400" dirty="0"/>
              <a:t>.Accessed on 9</a:t>
            </a:r>
            <a:r>
              <a:rPr lang="en-GB" sz="1400" baseline="30000" dirty="0"/>
              <a:t>th</a:t>
            </a:r>
            <a:r>
              <a:rPr lang="en-GB" sz="1400" dirty="0"/>
              <a:t> October 2019.</a:t>
            </a:r>
          </a:p>
          <a:p>
            <a:r>
              <a:rPr lang="en-GB" sz="1400" dirty="0"/>
              <a:t>Image 9: Murray Hills Solicitors( 2018) Available at: </a:t>
            </a:r>
            <a:r>
              <a:rPr lang="en-GB" sz="1400" dirty="0">
                <a:hlinkClick r:id="rId10"/>
              </a:rPr>
              <a:t>http://murrayhillssolicitors.co.uk/murray-hills-charity-of-2018/salvation-army-sheild-2/</a:t>
            </a:r>
            <a:r>
              <a:rPr lang="en-GB" sz="1400" dirty="0"/>
              <a:t> Accessed on 9</a:t>
            </a:r>
            <a:r>
              <a:rPr lang="en-GB" sz="1400" baseline="30000" dirty="0"/>
              <a:t>th</a:t>
            </a:r>
            <a:r>
              <a:rPr lang="en-GB" sz="1400" dirty="0"/>
              <a:t> October 2019.</a:t>
            </a:r>
          </a:p>
          <a:p>
            <a:endParaRPr lang="en-GB" dirty="0"/>
          </a:p>
        </p:txBody>
      </p:sp>
    </p:spTree>
    <p:extLst>
      <p:ext uri="{BB962C8B-B14F-4D97-AF65-F5344CB8AC3E}">
        <p14:creationId xmlns:p14="http://schemas.microsoft.com/office/powerpoint/2010/main" val="448552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D69EC-6728-4310-9A97-10FFBDF9A1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BFCBC2-4A34-4B83-9EE8-51B0082992A5}"/>
              </a:ext>
            </a:extLst>
          </p:cNvPr>
          <p:cNvSpPr>
            <a:spLocks noGrp="1"/>
          </p:cNvSpPr>
          <p:nvPr>
            <p:ph idx="1"/>
          </p:nvPr>
        </p:nvSpPr>
        <p:spPr/>
        <p:txBody>
          <a:bodyPr>
            <a:normAutofit fontScale="85000" lnSpcReduction="20000"/>
          </a:bodyPr>
          <a:lstStyle/>
          <a:p>
            <a:r>
              <a:rPr lang="en-GB" sz="2200" dirty="0"/>
              <a:t>Image 10: Go Wayne County(2011) Available at: </a:t>
            </a:r>
            <a:r>
              <a:rPr lang="en-GB" sz="2200" dirty="0">
                <a:hlinkClick r:id="rId2"/>
              </a:rPr>
              <a:t>http://www.gowaynecounty.com/blog/wp-content/uploads/2011/08/REC-Community-Meeting-Richmond-8-16-11.jpg</a:t>
            </a:r>
            <a:r>
              <a:rPr lang="en-GB" sz="2200" dirty="0"/>
              <a:t> Accessed on 9</a:t>
            </a:r>
            <a:r>
              <a:rPr lang="en-GB" sz="2200" baseline="30000" dirty="0"/>
              <a:t>th</a:t>
            </a:r>
            <a:r>
              <a:rPr lang="en-GB" sz="2200" dirty="0"/>
              <a:t> October 2019.</a:t>
            </a:r>
          </a:p>
          <a:p>
            <a:r>
              <a:rPr lang="en-GB" sz="2200" dirty="0"/>
              <a:t>Image 11: Unknown (2016) What is </a:t>
            </a:r>
            <a:r>
              <a:rPr lang="en-GB" sz="2200" i="1" dirty="0"/>
              <a:t>Confidently</a:t>
            </a:r>
            <a:r>
              <a:rPr lang="en-GB" sz="2200" dirty="0"/>
              <a:t>. Available at: </a:t>
            </a:r>
            <a:r>
              <a:rPr lang="en-GB" sz="2200" dirty="0">
                <a:hlinkClick r:id="rId3"/>
              </a:rPr>
              <a:t>https://s3.amazonaws.com/telemind/definition-of-confidentiality-in-care.html</a:t>
            </a:r>
            <a:r>
              <a:rPr lang="en-GB" sz="2200" dirty="0"/>
              <a:t>.Accessed 9</a:t>
            </a:r>
            <a:r>
              <a:rPr lang="en-GB" sz="2200" baseline="30000" dirty="0"/>
              <a:t>th</a:t>
            </a:r>
            <a:r>
              <a:rPr lang="en-GB" sz="2200" dirty="0"/>
              <a:t> October 2019.</a:t>
            </a:r>
          </a:p>
          <a:p>
            <a:pPr fontAlgn="base"/>
            <a:r>
              <a:rPr lang="en-GB" sz="2200" dirty="0"/>
              <a:t>Image 12: People First HR Consultancy (2019) Learning and Development: </a:t>
            </a:r>
            <a:r>
              <a:rPr lang="en-GB" sz="2200" i="1" dirty="0"/>
              <a:t>A Strategic Function: Stage 4. Available at: </a:t>
            </a:r>
            <a:r>
              <a:rPr lang="en-GB" sz="2200" dirty="0">
                <a:hlinkClick r:id="rId4"/>
              </a:rPr>
              <a:t>http://peoplefirstme.com/learning-and-development-a-strategic-function-stage-4/</a:t>
            </a:r>
            <a:r>
              <a:rPr lang="en-GB" sz="2200" dirty="0"/>
              <a:t>. Accessed 9</a:t>
            </a:r>
            <a:r>
              <a:rPr lang="en-GB" sz="2200" baseline="30000" dirty="0"/>
              <a:t>th</a:t>
            </a:r>
            <a:r>
              <a:rPr lang="en-GB" sz="2200" dirty="0"/>
              <a:t> October 2019.</a:t>
            </a:r>
          </a:p>
          <a:p>
            <a:pPr fontAlgn="base"/>
            <a:r>
              <a:rPr lang="en-GB" sz="2200" dirty="0"/>
              <a:t>Image 13: Slidesavara.com</a:t>
            </a:r>
            <a:r>
              <a:rPr lang="en-GB" sz="2200" i="1" dirty="0"/>
              <a:t> </a:t>
            </a:r>
            <a:r>
              <a:rPr lang="en-GB" sz="2200" dirty="0"/>
              <a:t>(2019) </a:t>
            </a:r>
            <a:r>
              <a:rPr lang="en-GB" sz="2200" i="1" dirty="0"/>
              <a:t>Time Management Matrix by Stephen Covey – Urgent vs Important. </a:t>
            </a:r>
            <a:r>
              <a:rPr lang="en-GB" sz="2200" dirty="0"/>
              <a:t>Available at </a:t>
            </a:r>
            <a:r>
              <a:rPr lang="en-GB" sz="2200" dirty="0">
                <a:hlinkClick r:id="rId5"/>
              </a:rPr>
              <a:t>:https://sidsavara.com/coveys-time-management-matrix-illustrated/</a:t>
            </a:r>
            <a:r>
              <a:rPr lang="en-GB" sz="2200" i="1" dirty="0"/>
              <a:t> . </a:t>
            </a:r>
            <a:r>
              <a:rPr lang="en-GB" sz="2200" dirty="0"/>
              <a:t>Accessed 9</a:t>
            </a:r>
            <a:r>
              <a:rPr lang="en-GB" sz="2200" baseline="30000" dirty="0"/>
              <a:t>th</a:t>
            </a:r>
            <a:r>
              <a:rPr lang="en-GB" sz="2200" dirty="0"/>
              <a:t> October 2019.</a:t>
            </a:r>
          </a:p>
          <a:p>
            <a:pPr fontAlgn="base"/>
            <a:r>
              <a:rPr lang="en-GB" sz="2200" dirty="0"/>
              <a:t>Image 14:Png Image With Transparent Background - White Rabbit With Clock (2019) Available at: </a:t>
            </a:r>
            <a:r>
              <a:rPr lang="en-GB" sz="2200" dirty="0">
                <a:hlinkClick r:id="rId6"/>
              </a:rPr>
              <a:t>https://www.pnglot.com/i/ixmxwJw_png-image-with-transparent-background-white-rabbit-with/</a:t>
            </a:r>
            <a:r>
              <a:rPr lang="en-GB" sz="2200" dirty="0"/>
              <a:t> Accessed on 9</a:t>
            </a:r>
            <a:r>
              <a:rPr lang="en-GB" sz="2200" baseline="30000" dirty="0"/>
              <a:t>th</a:t>
            </a:r>
            <a:r>
              <a:rPr lang="en-GB" sz="2200" dirty="0"/>
              <a:t> October 2019.</a:t>
            </a:r>
          </a:p>
          <a:p>
            <a:pPr fontAlgn="base"/>
            <a:r>
              <a:rPr lang="en-GB" sz="2200" dirty="0"/>
              <a:t>Image 15:.Unkown (no date) </a:t>
            </a:r>
            <a:r>
              <a:rPr lang="en-GB" sz="2200" i="1" dirty="0"/>
              <a:t>Goal &amp; Goal Orientation Theory. Available at: </a:t>
            </a:r>
            <a:r>
              <a:rPr lang="en-GB" sz="2200" dirty="0">
                <a:hlinkClick r:id="rId7"/>
              </a:rPr>
              <a:t>https://mightymustangsutk.weebly.com/goal-theory.html. Accessed 14 October 2019</a:t>
            </a:r>
            <a:r>
              <a:rPr lang="en-GB" sz="2200" dirty="0"/>
              <a:t>.</a:t>
            </a:r>
            <a:r>
              <a:rPr lang="en-GB" sz="2200" i="1" dirty="0"/>
              <a:t> </a:t>
            </a:r>
          </a:p>
          <a:p>
            <a:endParaRPr lang="en-GB" dirty="0"/>
          </a:p>
        </p:txBody>
      </p:sp>
    </p:spTree>
    <p:extLst>
      <p:ext uri="{BB962C8B-B14F-4D97-AF65-F5344CB8AC3E}">
        <p14:creationId xmlns:p14="http://schemas.microsoft.com/office/powerpoint/2010/main" val="6694103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TotalTime>
  <Words>955</Words>
  <Application>Microsoft Office PowerPoint</Application>
  <PresentationFormat>Widescreen</PresentationFormat>
  <Paragraphs>85</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Image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 Samantha Derl-Davis 1705570</dc:title>
  <dc:creator>gwynfor derl-davis</dc:creator>
  <cp:lastModifiedBy>gwynfor derl-davis</cp:lastModifiedBy>
  <cp:revision>16</cp:revision>
  <dcterms:created xsi:type="dcterms:W3CDTF">2019-10-17T09:05:08Z</dcterms:created>
  <dcterms:modified xsi:type="dcterms:W3CDTF">2019-10-17T11:18:53Z</dcterms:modified>
</cp:coreProperties>
</file>