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467" autoAdjust="0"/>
  </p:normalViewPr>
  <p:slideViewPr>
    <p:cSldViewPr snapToGrid="0" snapToObjects="1">
      <p:cViewPr varScale="1">
        <p:scale>
          <a:sx n="82" d="100"/>
          <a:sy n="82" d="100"/>
        </p:scale>
        <p:origin x="10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4844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8046720" cy="457200"/>
          </a:xfrm>
          <a:prstGeom prst="rect">
            <a:avLst/>
          </a:prstGeom>
          <a:noFill/>
          <a:ln/>
        </p:spPr>
        <p:txBody>
          <a:bodyPr wrap="square" rtlCol="0" anchor="ctr"/>
          <a:lstStyle/>
          <a:p>
            <a:pPr marL="0" indent="0">
              <a:buNone/>
            </a:pPr>
            <a:r>
              <a:rPr lang="en-US" sz="2600" b="1" dirty="0">
                <a:solidFill>
                  <a:srgbClr val="1A1A1A"/>
                </a:solidFill>
                <a:latin typeface="Calibri" pitchFamily="34" charset="0"/>
                <a:ea typeface="Calibri" pitchFamily="34" charset="-122"/>
                <a:cs typeface="Calibri" pitchFamily="34" charset="-120"/>
              </a:rPr>
              <a:t>Digital Skills and Research Methods</a:t>
            </a:r>
            <a:endParaRPr lang="en-US" sz="2600" dirty="0"/>
          </a:p>
        </p:txBody>
      </p:sp>
      <p:sp>
        <p:nvSpPr>
          <p:cNvPr id="3" name="Text 1"/>
          <p:cNvSpPr/>
          <p:nvPr/>
        </p:nvSpPr>
        <p:spPr>
          <a:xfrm>
            <a:off x="548640" y="914400"/>
            <a:ext cx="8046720" cy="365760"/>
          </a:xfrm>
          <a:prstGeom prst="rect">
            <a:avLst/>
          </a:prstGeom>
          <a:noFill/>
          <a:ln/>
        </p:spPr>
        <p:txBody>
          <a:bodyPr wrap="square" rtlCol="0" anchor="ctr"/>
          <a:lstStyle/>
          <a:p>
            <a:pPr marL="0" indent="0">
              <a:buNone/>
            </a:pPr>
            <a:r>
              <a:rPr lang="en-US" sz="1800" b="1" dirty="0">
                <a:solidFill>
                  <a:srgbClr val="555555"/>
                </a:solidFill>
                <a:latin typeface="Calibri" pitchFamily="34" charset="0"/>
                <a:ea typeface="Calibri" pitchFamily="34" charset="-122"/>
                <a:cs typeface="Calibri" pitchFamily="34" charset="-120"/>
              </a:rPr>
              <a:t>LCHS4007</a:t>
            </a:r>
            <a:endParaRPr lang="en-US" sz="1800" dirty="0"/>
          </a:p>
        </p:txBody>
      </p:sp>
      <p:sp>
        <p:nvSpPr>
          <p:cNvPr id="4" name="Text 2"/>
          <p:cNvSpPr/>
          <p:nvPr/>
        </p:nvSpPr>
        <p:spPr>
          <a:xfrm>
            <a:off x="548640" y="1554480"/>
            <a:ext cx="8046720" cy="1188720"/>
          </a:xfrm>
          <a:prstGeom prst="rect">
            <a:avLst/>
          </a:prstGeom>
          <a:noFill/>
          <a:ln/>
        </p:spPr>
        <p:txBody>
          <a:bodyPr wrap="square" rtlCol="0" anchor="ctr"/>
          <a:lstStyle/>
          <a:p>
            <a:pPr marL="0" indent="0">
              <a:lnSpc>
                <a:spcPct val="130000"/>
              </a:lnSpc>
              <a:buNone/>
            </a:pPr>
            <a:r>
              <a:rPr lang="en-US" sz="1600" dirty="0">
                <a:solidFill>
                  <a:srgbClr val="1A1A1A"/>
                </a:solidFill>
                <a:latin typeface="Calibri" pitchFamily="34" charset="0"/>
                <a:ea typeface="Calibri" pitchFamily="34" charset="-122"/>
                <a:cs typeface="Calibri" pitchFamily="34" charset="-120"/>
              </a:rPr>
              <a:t>Component 1: Group Presentation</a:t>
            </a:r>
            <a:endParaRPr lang="en-US" sz="1600" dirty="0"/>
          </a:p>
          <a:p>
            <a:pPr marL="0" indent="0">
              <a:lnSpc>
                <a:spcPct val="130000"/>
              </a:lnSpc>
              <a:buNone/>
            </a:pPr>
            <a:r>
              <a:rPr lang="en-US" sz="1600" dirty="0">
                <a:solidFill>
                  <a:srgbClr val="1A1A1A"/>
                </a:solidFill>
                <a:latin typeface="Calibri" pitchFamily="34" charset="0"/>
                <a:ea typeface="Calibri" pitchFamily="34" charset="-122"/>
                <a:cs typeface="Calibri" pitchFamily="34" charset="-120"/>
              </a:rPr>
              <a:t>Programme: Certificate of Higher Education Skills for the Workplace (Health &amp; Social Care)</a:t>
            </a:r>
            <a:endParaRPr lang="en-US" sz="1600" dirty="0"/>
          </a:p>
          <a:p>
            <a:pPr marL="0" indent="0">
              <a:lnSpc>
                <a:spcPct val="130000"/>
              </a:lnSpc>
              <a:buNone/>
            </a:pPr>
            <a:r>
              <a:rPr lang="en-US" sz="1600" dirty="0">
                <a:solidFill>
                  <a:srgbClr val="1A1A1A"/>
                </a:solidFill>
                <a:latin typeface="Calibri" pitchFamily="34" charset="0"/>
                <a:ea typeface="Calibri" pitchFamily="34" charset="-122"/>
                <a:cs typeface="Calibri" pitchFamily="34" charset="-120"/>
              </a:rPr>
              <a:t>Lecturer: Dr Kwame Assa-Agyei</a:t>
            </a:r>
            <a:endParaRPr lang="en-US" sz="1600" dirty="0"/>
          </a:p>
          <a:p>
            <a:pPr marL="0" indent="0">
              <a:lnSpc>
                <a:spcPct val="130000"/>
              </a:lnSpc>
              <a:buNone/>
            </a:pPr>
            <a:r>
              <a:rPr lang="en-US" sz="1600" dirty="0">
                <a:solidFill>
                  <a:srgbClr val="1A1A1A"/>
                </a:solidFill>
                <a:latin typeface="Calibri" pitchFamily="34" charset="0"/>
                <a:ea typeface="Calibri" pitchFamily="34" charset="-122"/>
                <a:cs typeface="Calibri" pitchFamily="34" charset="-120"/>
              </a:rPr>
              <a:t>Submission: Monday 13th July 2026</a:t>
            </a:r>
            <a:endParaRPr lang="en-US" sz="1600" dirty="0"/>
          </a:p>
        </p:txBody>
      </p:sp>
      <p:sp>
        <p:nvSpPr>
          <p:cNvPr id="5" name="Text 3"/>
          <p:cNvSpPr/>
          <p:nvPr/>
        </p:nvSpPr>
        <p:spPr>
          <a:xfrm>
            <a:off x="548640" y="3017520"/>
            <a:ext cx="8046720" cy="32004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Group Member Names:</a:t>
            </a:r>
            <a:endParaRPr lang="en-US" sz="1300" dirty="0"/>
          </a:p>
        </p:txBody>
      </p:sp>
      <p:sp>
        <p:nvSpPr>
          <p:cNvPr id="6" name="Text 4"/>
          <p:cNvSpPr/>
          <p:nvPr/>
        </p:nvSpPr>
        <p:spPr>
          <a:xfrm>
            <a:off x="548640" y="3337560"/>
            <a:ext cx="8046720" cy="731520"/>
          </a:xfrm>
          <a:prstGeom prst="rect">
            <a:avLst/>
          </a:prstGeom>
          <a:noFill/>
          <a:ln/>
        </p:spPr>
        <p:txBody>
          <a:bodyPr wrap="square" rtlCol="0" anchor="ctr"/>
          <a:lstStyle/>
          <a:p>
            <a:pPr marL="0" indent="0">
              <a:lnSpc>
                <a:spcPct val="130000"/>
              </a:lnSpc>
              <a:buNone/>
            </a:pPr>
            <a:r>
              <a:rPr lang="en-US" sz="1300" dirty="0">
                <a:solidFill>
                  <a:srgbClr val="1A1A1A"/>
                </a:solidFill>
                <a:latin typeface="Calibri" pitchFamily="34" charset="0"/>
                <a:ea typeface="Calibri" pitchFamily="34" charset="-122"/>
                <a:cs typeface="Calibri" pitchFamily="34" charset="-120"/>
              </a:rPr>
              <a:t>Joy </a:t>
            </a:r>
            <a:r>
              <a:rPr lang="en-US" sz="1600" dirty="0">
                <a:solidFill>
                  <a:srgbClr val="1A1A1A"/>
                </a:solidFill>
                <a:latin typeface="Calibri" pitchFamily="34" charset="0"/>
                <a:ea typeface="Calibri" pitchFamily="34" charset="-122"/>
                <a:cs typeface="Calibri" pitchFamily="34" charset="-120"/>
              </a:rPr>
              <a:t>Green</a:t>
            </a:r>
            <a:r>
              <a:rPr lang="en-US" sz="1300" dirty="0">
                <a:solidFill>
                  <a:srgbClr val="1A1A1A"/>
                </a:solidFill>
                <a:latin typeface="Calibri" pitchFamily="34" charset="0"/>
                <a:ea typeface="Calibri" pitchFamily="34" charset="-122"/>
                <a:cs typeface="Calibri" pitchFamily="34" charset="-120"/>
              </a:rPr>
              <a:t> [2541906]   |   Mariama Magassouba [2540736]   |   </a:t>
            </a:r>
            <a:endParaRPr lang="en-US" sz="1300" dirty="0"/>
          </a:p>
          <a:p>
            <a:pPr marL="0" indent="0">
              <a:lnSpc>
                <a:spcPct val="130000"/>
              </a:lnSpc>
              <a:buNone/>
            </a:pPr>
            <a:r>
              <a:rPr lang="en-US" sz="1300" dirty="0">
                <a:solidFill>
                  <a:srgbClr val="1A1A1A"/>
                </a:solidFill>
                <a:latin typeface="Calibri" pitchFamily="34" charset="0"/>
                <a:ea typeface="Calibri" pitchFamily="34" charset="-122"/>
                <a:cs typeface="Calibri" pitchFamily="34" charset="-120"/>
              </a:rPr>
              <a:t>Sofiyka Ilieva [2526082]   |   Bamidele Ayodele Idowu [2538823]</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000" b="1" dirty="0">
                <a:solidFill>
                  <a:srgbClr val="1A1A1A"/>
                </a:solidFill>
                <a:latin typeface="Calibri" pitchFamily="34" charset="0"/>
                <a:ea typeface="Calibri" pitchFamily="34" charset="-122"/>
                <a:cs typeface="Calibri" pitchFamily="34" charset="-120"/>
              </a:rPr>
              <a:t>Acknowledgement of the Use of AI</a:t>
            </a:r>
            <a:endParaRPr lang="en-US" sz="30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1097280"/>
            <a:ext cx="8375904" cy="1280160"/>
          </a:xfrm>
          <a:prstGeom prst="rect">
            <a:avLst/>
          </a:prstGeom>
          <a:noFill/>
          <a:ln/>
        </p:spPr>
        <p:txBody>
          <a:bodyPr wrap="square" rtlCol="0" anchor="ctr"/>
          <a:lstStyle/>
          <a:p>
            <a:pPr marL="0" indent="0">
              <a:lnSpc>
                <a:spcPct val="130000"/>
              </a:lnSpc>
              <a:spcAft>
                <a:spcPts val="1000"/>
              </a:spcAft>
              <a:buNone/>
            </a:pPr>
            <a:r>
              <a:rPr lang="en-US" sz="2000" dirty="0">
                <a:solidFill>
                  <a:srgbClr val="1A1A1A"/>
                </a:solidFill>
                <a:latin typeface="Calibri" pitchFamily="34" charset="0"/>
                <a:ea typeface="Calibri" pitchFamily="34" charset="-122"/>
                <a:cs typeface="Calibri" pitchFamily="34" charset="-120"/>
              </a:rPr>
              <a:t>I confirm that I have NOT presented any AI-generated text as my own work.</a:t>
            </a:r>
            <a:endParaRPr lang="en-US" sz="2000" dirty="0"/>
          </a:p>
          <a:p>
            <a:pPr marL="0" indent="0">
              <a:lnSpc>
                <a:spcPct val="130000"/>
              </a:lnSpc>
              <a:spcAft>
                <a:spcPts val="1000"/>
              </a:spcAft>
              <a:buNone/>
            </a:pPr>
            <a:r>
              <a:rPr lang="en-US" sz="2000" dirty="0">
                <a:solidFill>
                  <a:srgbClr val="1A1A1A"/>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000" b="1" dirty="0">
                <a:solidFill>
                  <a:srgbClr val="1A1A1A"/>
                </a:solidFill>
                <a:latin typeface="Calibri" pitchFamily="34" charset="0"/>
                <a:ea typeface="Calibri" pitchFamily="34" charset="-122"/>
                <a:cs typeface="Calibri" pitchFamily="34" charset="-120"/>
              </a:rPr>
              <a:t>Contents</a:t>
            </a:r>
            <a:endParaRPr lang="en-US" sz="30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10515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1.</a:t>
            </a:r>
            <a:endParaRPr lang="en-US" sz="1300" dirty="0"/>
          </a:p>
        </p:txBody>
      </p:sp>
      <p:sp>
        <p:nvSpPr>
          <p:cNvPr id="5" name="Text 3"/>
          <p:cNvSpPr/>
          <p:nvPr/>
        </p:nvSpPr>
        <p:spPr>
          <a:xfrm>
            <a:off x="777240" y="10515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Introduction – Case Study Overview</a:t>
            </a:r>
            <a:endParaRPr lang="en-US" sz="1300" dirty="0"/>
          </a:p>
        </p:txBody>
      </p:sp>
      <p:sp>
        <p:nvSpPr>
          <p:cNvPr id="6" name="Text 4"/>
          <p:cNvSpPr/>
          <p:nvPr/>
        </p:nvSpPr>
        <p:spPr>
          <a:xfrm>
            <a:off x="6858000" y="1051560"/>
            <a:ext cx="1920240" cy="365760"/>
          </a:xfrm>
          <a:prstGeom prst="rect">
            <a:avLst/>
          </a:prstGeom>
          <a:noFill/>
          <a:ln/>
        </p:spPr>
        <p:txBody>
          <a:bodyPr wrap="square" rtlCol="0" anchor="ctr"/>
          <a:lstStyle/>
          <a:p>
            <a:r>
              <a:rPr lang="en-US" sz="1150" i="1" dirty="0">
                <a:solidFill>
                  <a:srgbClr val="555555"/>
                </a:solidFill>
                <a:latin typeface="Calibri" pitchFamily="34" charset="0"/>
                <a:ea typeface="Calibri" pitchFamily="34" charset="-122"/>
                <a:cs typeface="Calibri" pitchFamily="34" charset="-120"/>
              </a:rPr>
              <a:t>Joy Green</a:t>
            </a:r>
            <a:endParaRPr lang="en-US" sz="1150" dirty="0"/>
          </a:p>
        </p:txBody>
      </p:sp>
      <p:sp>
        <p:nvSpPr>
          <p:cNvPr id="7" name="Text 5"/>
          <p:cNvSpPr/>
          <p:nvPr/>
        </p:nvSpPr>
        <p:spPr>
          <a:xfrm>
            <a:off x="384048" y="15087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2.</a:t>
            </a:r>
            <a:endParaRPr lang="en-US" sz="1300" dirty="0"/>
          </a:p>
        </p:txBody>
      </p:sp>
      <p:sp>
        <p:nvSpPr>
          <p:cNvPr id="8" name="Text 6"/>
          <p:cNvSpPr/>
          <p:nvPr/>
        </p:nvSpPr>
        <p:spPr>
          <a:xfrm>
            <a:off x="777240" y="15087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Task 1: Staff Communication → Microsoft Teams &amp; Outlook</a:t>
            </a:r>
            <a:endParaRPr lang="en-US" sz="1300" dirty="0"/>
          </a:p>
        </p:txBody>
      </p:sp>
      <p:sp>
        <p:nvSpPr>
          <p:cNvPr id="9" name="Text 7"/>
          <p:cNvSpPr/>
          <p:nvPr/>
        </p:nvSpPr>
        <p:spPr>
          <a:xfrm>
            <a:off x="6858000" y="1508760"/>
            <a:ext cx="1920240" cy="365760"/>
          </a:xfrm>
          <a:prstGeom prst="rect">
            <a:avLst/>
          </a:prstGeom>
          <a:noFill/>
          <a:ln/>
        </p:spPr>
        <p:txBody>
          <a:bodyPr wrap="square" rtlCol="0" anchor="ctr"/>
          <a:lstStyle/>
          <a:p>
            <a:pPr marL="0" indent="0">
              <a:buNone/>
            </a:pPr>
            <a:r>
              <a:rPr lang="en-US" sz="1150" i="1" dirty="0">
                <a:solidFill>
                  <a:srgbClr val="555555"/>
                </a:solidFill>
                <a:latin typeface="Calibri" pitchFamily="34" charset="0"/>
                <a:ea typeface="Calibri" pitchFamily="34" charset="-122"/>
                <a:cs typeface="Calibri" pitchFamily="34" charset="-120"/>
              </a:rPr>
              <a:t>Sofiyka Ilieva</a:t>
            </a:r>
            <a:endParaRPr lang="en-US" sz="1150" dirty="0"/>
          </a:p>
        </p:txBody>
      </p:sp>
      <p:sp>
        <p:nvSpPr>
          <p:cNvPr id="10" name="Text 8"/>
          <p:cNvSpPr/>
          <p:nvPr/>
        </p:nvSpPr>
        <p:spPr>
          <a:xfrm>
            <a:off x="384048" y="19659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3.</a:t>
            </a:r>
            <a:endParaRPr lang="en-US" sz="1300" dirty="0"/>
          </a:p>
        </p:txBody>
      </p:sp>
      <p:sp>
        <p:nvSpPr>
          <p:cNvPr id="11" name="Text 9"/>
          <p:cNvSpPr/>
          <p:nvPr/>
        </p:nvSpPr>
        <p:spPr>
          <a:xfrm>
            <a:off x="777240" y="19659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Task 2: Care Documentation → Microsoft Word</a:t>
            </a:r>
            <a:endParaRPr lang="en-US" sz="1300" dirty="0"/>
          </a:p>
        </p:txBody>
      </p:sp>
      <p:sp>
        <p:nvSpPr>
          <p:cNvPr id="12" name="Text 10"/>
          <p:cNvSpPr/>
          <p:nvPr/>
        </p:nvSpPr>
        <p:spPr>
          <a:xfrm>
            <a:off x="6858000" y="1965960"/>
            <a:ext cx="1920240" cy="365760"/>
          </a:xfrm>
          <a:prstGeom prst="rect">
            <a:avLst/>
          </a:prstGeom>
          <a:noFill/>
          <a:ln/>
        </p:spPr>
        <p:txBody>
          <a:bodyPr wrap="square" rtlCol="0" anchor="ctr"/>
          <a:lstStyle/>
          <a:p>
            <a:pPr marL="0" indent="0">
              <a:buNone/>
            </a:pPr>
            <a:r>
              <a:rPr lang="en-US" sz="1150" i="1" dirty="0">
                <a:solidFill>
                  <a:srgbClr val="555555"/>
                </a:solidFill>
                <a:latin typeface="Calibri" pitchFamily="34" charset="0"/>
                <a:ea typeface="Calibri" pitchFamily="34" charset="-122"/>
                <a:cs typeface="Calibri" pitchFamily="34" charset="-120"/>
              </a:rPr>
              <a:t>Mariama Magassouba</a:t>
            </a:r>
            <a:endParaRPr lang="en-US" sz="1150" dirty="0"/>
          </a:p>
        </p:txBody>
      </p:sp>
      <p:sp>
        <p:nvSpPr>
          <p:cNvPr id="13" name="Text 11"/>
          <p:cNvSpPr/>
          <p:nvPr/>
        </p:nvSpPr>
        <p:spPr>
          <a:xfrm>
            <a:off x="384048" y="24231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4.</a:t>
            </a:r>
            <a:endParaRPr lang="en-US" sz="1300" dirty="0"/>
          </a:p>
        </p:txBody>
      </p:sp>
      <p:sp>
        <p:nvSpPr>
          <p:cNvPr id="14" name="Text 12"/>
          <p:cNvSpPr/>
          <p:nvPr/>
        </p:nvSpPr>
        <p:spPr>
          <a:xfrm>
            <a:off x="777240" y="24231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Task 3: Staff Scheduling / Rotas → Microsoft Excel</a:t>
            </a:r>
            <a:endParaRPr lang="en-US" sz="1300" dirty="0"/>
          </a:p>
        </p:txBody>
      </p:sp>
      <p:sp>
        <p:nvSpPr>
          <p:cNvPr id="15" name="Text 13"/>
          <p:cNvSpPr/>
          <p:nvPr/>
        </p:nvSpPr>
        <p:spPr>
          <a:xfrm>
            <a:off x="6858000" y="2423160"/>
            <a:ext cx="1920240" cy="365760"/>
          </a:xfrm>
          <a:prstGeom prst="rect">
            <a:avLst/>
          </a:prstGeom>
          <a:noFill/>
          <a:ln/>
        </p:spPr>
        <p:txBody>
          <a:bodyPr wrap="square" rtlCol="0" anchor="ctr"/>
          <a:lstStyle/>
          <a:p>
            <a:pPr marL="0" indent="0">
              <a:buNone/>
            </a:pPr>
            <a:r>
              <a:rPr lang="en-US" sz="1150" i="1" dirty="0">
                <a:solidFill>
                  <a:srgbClr val="555555"/>
                </a:solidFill>
                <a:latin typeface="Calibri" pitchFamily="34" charset="0"/>
                <a:ea typeface="Calibri" pitchFamily="34" charset="-122"/>
                <a:cs typeface="Calibri" pitchFamily="34" charset="-120"/>
              </a:rPr>
              <a:t>Joy Green</a:t>
            </a:r>
            <a:endParaRPr lang="en-US" sz="1150" dirty="0"/>
          </a:p>
        </p:txBody>
      </p:sp>
      <p:sp>
        <p:nvSpPr>
          <p:cNvPr id="16" name="Text 14"/>
          <p:cNvSpPr/>
          <p:nvPr/>
        </p:nvSpPr>
        <p:spPr>
          <a:xfrm>
            <a:off x="384048" y="28803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5.</a:t>
            </a:r>
            <a:endParaRPr lang="en-US" sz="1300" dirty="0"/>
          </a:p>
        </p:txBody>
      </p:sp>
      <p:sp>
        <p:nvSpPr>
          <p:cNvPr id="17" name="Text 15"/>
          <p:cNvSpPr/>
          <p:nvPr/>
        </p:nvSpPr>
        <p:spPr>
          <a:xfrm>
            <a:off x="777240" y="28803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Task 4: Staff Training → Microsoft PowerPoint</a:t>
            </a:r>
            <a:endParaRPr lang="en-US" sz="1300" dirty="0"/>
          </a:p>
        </p:txBody>
      </p:sp>
      <p:sp>
        <p:nvSpPr>
          <p:cNvPr id="18" name="Text 16"/>
          <p:cNvSpPr/>
          <p:nvPr/>
        </p:nvSpPr>
        <p:spPr>
          <a:xfrm>
            <a:off x="6858000" y="2880360"/>
            <a:ext cx="1920240" cy="365760"/>
          </a:xfrm>
          <a:prstGeom prst="rect">
            <a:avLst/>
          </a:prstGeom>
          <a:noFill/>
          <a:ln/>
        </p:spPr>
        <p:txBody>
          <a:bodyPr wrap="square" rtlCol="0" anchor="ctr"/>
          <a:lstStyle/>
          <a:p>
            <a:pPr marL="0" indent="0">
              <a:buNone/>
            </a:pPr>
            <a:r>
              <a:rPr lang="en-US" sz="1150" i="1" dirty="0">
                <a:solidFill>
                  <a:srgbClr val="555555"/>
                </a:solidFill>
                <a:latin typeface="Calibri" pitchFamily="34" charset="0"/>
                <a:ea typeface="Calibri" pitchFamily="34" charset="-122"/>
                <a:cs typeface="Calibri" pitchFamily="34" charset="-120"/>
              </a:rPr>
              <a:t>Bamidele Ayodele Idowu</a:t>
            </a:r>
            <a:endParaRPr lang="en-US" sz="1150" dirty="0"/>
          </a:p>
        </p:txBody>
      </p:sp>
      <p:sp>
        <p:nvSpPr>
          <p:cNvPr id="19" name="Text 17"/>
          <p:cNvSpPr/>
          <p:nvPr/>
        </p:nvSpPr>
        <p:spPr>
          <a:xfrm>
            <a:off x="384048" y="33375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6.</a:t>
            </a:r>
            <a:endParaRPr lang="en-US" sz="1300" dirty="0"/>
          </a:p>
        </p:txBody>
      </p:sp>
      <p:sp>
        <p:nvSpPr>
          <p:cNvPr id="20" name="Text 18"/>
          <p:cNvSpPr/>
          <p:nvPr/>
        </p:nvSpPr>
        <p:spPr>
          <a:xfrm>
            <a:off x="777240" y="33375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Conclusion &amp; Recommendations</a:t>
            </a:r>
            <a:endParaRPr lang="en-US" sz="1300" dirty="0"/>
          </a:p>
        </p:txBody>
      </p:sp>
      <p:sp>
        <p:nvSpPr>
          <p:cNvPr id="21" name="Text 19"/>
          <p:cNvSpPr/>
          <p:nvPr/>
        </p:nvSpPr>
        <p:spPr>
          <a:xfrm>
            <a:off x="6858000" y="3337560"/>
            <a:ext cx="1920240" cy="365760"/>
          </a:xfrm>
          <a:prstGeom prst="rect">
            <a:avLst/>
          </a:prstGeom>
          <a:noFill/>
          <a:ln/>
        </p:spPr>
        <p:txBody>
          <a:bodyPr wrap="square" rtlCol="0" anchor="ctr"/>
          <a:lstStyle/>
          <a:p>
            <a:pPr marL="0" indent="0">
              <a:buNone/>
            </a:pPr>
            <a:r>
              <a:rPr lang="en-US" sz="1150" i="1" dirty="0">
                <a:solidFill>
                  <a:srgbClr val="555555"/>
                </a:solidFill>
                <a:latin typeface="Calibri" pitchFamily="34" charset="0"/>
                <a:ea typeface="Calibri" pitchFamily="34" charset="-122"/>
                <a:cs typeface="Calibri" pitchFamily="34" charset="-120"/>
              </a:rPr>
              <a:t>Bamidele Ayodele Idowu</a:t>
            </a:r>
            <a:endParaRPr lang="en-US" sz="1150" dirty="0"/>
          </a:p>
        </p:txBody>
      </p:sp>
      <p:sp>
        <p:nvSpPr>
          <p:cNvPr id="22" name="Text 20"/>
          <p:cNvSpPr/>
          <p:nvPr/>
        </p:nvSpPr>
        <p:spPr>
          <a:xfrm>
            <a:off x="384048" y="3794760"/>
            <a:ext cx="365760" cy="36576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7.</a:t>
            </a:r>
            <a:endParaRPr lang="en-US" sz="1300" dirty="0"/>
          </a:p>
        </p:txBody>
      </p:sp>
      <p:sp>
        <p:nvSpPr>
          <p:cNvPr id="23" name="Text 21"/>
          <p:cNvSpPr/>
          <p:nvPr/>
        </p:nvSpPr>
        <p:spPr>
          <a:xfrm>
            <a:off x="777240" y="3794760"/>
            <a:ext cx="6035040" cy="36576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References</a:t>
            </a:r>
            <a:endParaRPr lang="en-US" sz="1300" dirty="0"/>
          </a:p>
        </p:txBody>
      </p:sp>
      <p:sp>
        <p:nvSpPr>
          <p:cNvPr id="24" name="Text 22"/>
          <p:cNvSpPr/>
          <p:nvPr/>
        </p:nvSpPr>
        <p:spPr>
          <a:xfrm>
            <a:off x="6858000" y="3794760"/>
            <a:ext cx="1920240" cy="365760"/>
          </a:xfrm>
          <a:prstGeom prst="rect">
            <a:avLst/>
          </a:prstGeom>
          <a:noFill/>
          <a:ln/>
        </p:spPr>
        <p:txBody>
          <a:bodyPr wrap="square" rtlCol="0" anchor="ctr"/>
          <a:lstStyle/>
          <a:p>
            <a:pPr marL="0" indent="0">
              <a:buNone/>
            </a:pPr>
            <a:endParaRPr lang="en-US" sz="11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000" b="1" dirty="0">
                <a:solidFill>
                  <a:srgbClr val="1A1A1A"/>
                </a:solidFill>
                <a:latin typeface="Calibri" pitchFamily="34" charset="0"/>
                <a:ea typeface="Calibri" pitchFamily="34" charset="-122"/>
                <a:cs typeface="Calibri" pitchFamily="34" charset="-120"/>
              </a:rPr>
              <a:t>Introduction: Riverdale Nursing Home</a:t>
            </a:r>
            <a:endParaRPr lang="en-US" sz="30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960120"/>
            <a:ext cx="8375904" cy="3291840"/>
          </a:xfrm>
          <a:prstGeom prst="rect">
            <a:avLst/>
          </a:prstGeom>
          <a:noFill/>
          <a:ln/>
        </p:spPr>
        <p:txBody>
          <a:bodyPr wrap="square" rtlCol="0" anchor="t"/>
          <a:lstStyle/>
          <a:p>
            <a:pPr marL="342900" indent="-342900">
              <a:spcAft>
                <a:spcPts val="800"/>
              </a:spcAft>
              <a:buSzPct val="100000"/>
              <a:buChar char="•"/>
            </a:pPr>
            <a:r>
              <a:rPr lang="en-US" dirty="0">
                <a:solidFill>
                  <a:srgbClr val="1A1A1A"/>
                </a:solidFill>
                <a:latin typeface="Calibri" pitchFamily="34" charset="0"/>
                <a:ea typeface="Calibri" pitchFamily="34" charset="-122"/>
                <a:cs typeface="Calibri" pitchFamily="34" charset="-120"/>
              </a:rPr>
              <a:t>Riverdale is a nursing home providing day-to-day personal care, medication support and wider health services to older residents who need ongoing assistance.</a:t>
            </a:r>
            <a:endParaRPr lang="en-US" dirty="0"/>
          </a:p>
          <a:p>
            <a:pPr marL="342900" indent="-342900">
              <a:spcAft>
                <a:spcPts val="800"/>
              </a:spcAft>
              <a:buSzPct val="100000"/>
              <a:buChar char="•"/>
            </a:pPr>
            <a:r>
              <a:rPr lang="en-US" dirty="0">
                <a:solidFill>
                  <a:srgbClr val="1A1A1A"/>
                </a:solidFill>
                <a:latin typeface="Calibri" pitchFamily="34" charset="0"/>
                <a:ea typeface="Calibri" pitchFamily="34" charset="-122"/>
                <a:cs typeface="Calibri" pitchFamily="34" charset="-120"/>
              </a:rPr>
              <a:t>Staff work shifts across two separate buildings, and the team includes carers, senior carers, nurses and administrative staff.</a:t>
            </a:r>
            <a:endParaRPr lang="en-US" dirty="0"/>
          </a:p>
          <a:p>
            <a:pPr marL="342900" indent="-342900">
              <a:spcAft>
                <a:spcPts val="800"/>
              </a:spcAft>
              <a:buSzPct val="100000"/>
              <a:buChar char="•"/>
            </a:pPr>
            <a:r>
              <a:rPr lang="en-US" dirty="0">
                <a:solidFill>
                  <a:srgbClr val="1A1A1A"/>
                </a:solidFill>
                <a:latin typeface="Calibri" pitchFamily="34" charset="0"/>
                <a:ea typeface="Calibri" pitchFamily="34" charset="-122"/>
                <a:cs typeface="Calibri" pitchFamily="34" charset="-120"/>
              </a:rPr>
              <a:t>Riverdale already has access to Microsoft 365, but staff are often unsure which application fits which task, which leads to four recurring problems: confusion over which tool to use, duplicated work, missed messages, and inefficient day-to-day working.</a:t>
            </a:r>
            <a:endParaRPr lang="en-US" dirty="0"/>
          </a:p>
          <a:p>
            <a:pPr marL="342900" indent="-342900">
              <a:spcAft>
                <a:spcPts val="800"/>
              </a:spcAft>
              <a:buSzPct val="100000"/>
              <a:buChar char="•"/>
            </a:pPr>
            <a:r>
              <a:rPr lang="en-US" dirty="0">
                <a:solidFill>
                  <a:srgbClr val="1A1A1A"/>
                </a:solidFill>
                <a:latin typeface="Calibri" pitchFamily="34" charset="0"/>
                <a:ea typeface="Calibri" pitchFamily="34" charset="-122"/>
                <a:cs typeface="Calibri" pitchFamily="34" charset="-120"/>
              </a:rPr>
              <a:t>This presentation's aim is to match the right Microsoft 365 application to five everyday workplace tasks, so Riverdale's staff communicate and work more efficiently.</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800" b="1" dirty="0">
                <a:solidFill>
                  <a:srgbClr val="1A1A1A"/>
                </a:solidFill>
                <a:latin typeface="Calibri" pitchFamily="34" charset="0"/>
                <a:ea typeface="Calibri" pitchFamily="34" charset="-122"/>
                <a:cs typeface="Calibri" pitchFamily="34" charset="-120"/>
              </a:rPr>
              <a:t>Task 1: Staff Communication</a:t>
            </a:r>
            <a:endParaRPr lang="en-US" sz="28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250" i="1" dirty="0">
                <a:solidFill>
                  <a:srgbClr val="555555"/>
                </a:solidFill>
                <a:latin typeface="Calibri" pitchFamily="34" charset="0"/>
                <a:ea typeface="Calibri" pitchFamily="34" charset="-122"/>
                <a:cs typeface="Calibri" pitchFamily="34" charset="-120"/>
              </a:rPr>
              <a:t>Recommended Tool:  </a:t>
            </a:r>
            <a:r>
              <a:rPr lang="en-US" sz="1250" b="1" i="1" dirty="0">
                <a:solidFill>
                  <a:srgbClr val="555555"/>
                </a:solidFill>
                <a:latin typeface="Calibri" pitchFamily="34" charset="0"/>
                <a:ea typeface="Calibri" pitchFamily="34" charset="-122"/>
                <a:cs typeface="Calibri" pitchFamily="34" charset="-120"/>
              </a:rPr>
              <a:t>Microsoft Teams &amp; Outlook</a:t>
            </a:r>
            <a:r>
              <a:rPr lang="en-US" sz="1250" i="1" dirty="0">
                <a:solidFill>
                  <a:srgbClr val="555555"/>
                </a:solidFill>
                <a:latin typeface="Calibri" pitchFamily="34" charset="0"/>
                <a:ea typeface="Calibri" pitchFamily="34" charset="-122"/>
                <a:cs typeface="Calibri" pitchFamily="34" charset="-120"/>
              </a:rPr>
              <a:t>          Presenter: </a:t>
            </a:r>
            <a:r>
              <a:rPr lang="en-US" sz="1250" b="1" i="1" dirty="0">
                <a:solidFill>
                  <a:srgbClr val="555555"/>
                </a:solidFill>
                <a:latin typeface="Calibri" pitchFamily="34" charset="0"/>
                <a:ea typeface="Calibri" pitchFamily="34" charset="-122"/>
                <a:cs typeface="Calibri" pitchFamily="34" charset="-120"/>
              </a:rPr>
              <a:t>Sofiyka Ilieva  |  2526082</a:t>
            </a:r>
            <a:endParaRPr lang="en-US" sz="1250" dirty="0"/>
          </a:p>
        </p:txBody>
      </p:sp>
      <p:sp>
        <p:nvSpPr>
          <p:cNvPr id="5" name="Text 3"/>
          <p:cNvSpPr/>
          <p:nvPr/>
        </p:nvSpPr>
        <p:spPr>
          <a:xfrm>
            <a:off x="384048" y="1225296"/>
            <a:ext cx="8375904" cy="3918204"/>
          </a:xfrm>
          <a:prstGeom prst="rect">
            <a:avLst/>
          </a:prstGeom>
          <a:noFill/>
          <a:ln/>
        </p:spPr>
        <p:txBody>
          <a:bodyPr wrap="square" rtlCol="0" anchor="t"/>
          <a:lstStyle/>
          <a:p>
            <a:pPr marL="342900" indent="-342900">
              <a:spcAft>
                <a:spcPts val="800"/>
              </a:spcAft>
              <a:buSzPct val="100000"/>
              <a:buChar char="•"/>
            </a:pPr>
            <a:r>
              <a:rPr lang="en-US" sz="1600" dirty="0">
                <a:solidFill>
                  <a:srgbClr val="1A1A1A"/>
                </a:solidFill>
                <a:latin typeface="Calibri" pitchFamily="34" charset="0"/>
                <a:ea typeface="Calibri" pitchFamily="34" charset="-122"/>
                <a:cs typeface="Calibri" pitchFamily="34" charset="-120"/>
              </a:rPr>
              <a:t>Staff communication at Riverdale means passing on shift handovers, care updates and urgent alerts, and coordinating day-to-day work between carers, nurses and administrators across both buildings.</a:t>
            </a:r>
            <a:endParaRPr lang="en-US" sz="1600" dirty="0"/>
          </a:p>
          <a:p>
            <a:pPr marL="342900" indent="-342900">
              <a:spcAft>
                <a:spcPts val="800"/>
              </a:spcAft>
              <a:buSzPct val="100000"/>
              <a:buChar char="•"/>
            </a:pPr>
            <a:r>
              <a:rPr lang="en-US" sz="1600" dirty="0">
                <a:solidFill>
                  <a:srgbClr val="1A1A1A"/>
                </a:solidFill>
                <a:latin typeface="Calibri" pitchFamily="34" charset="0"/>
                <a:ea typeface="Calibri" pitchFamily="34" charset="-122"/>
                <a:cs typeface="Calibri" pitchFamily="34" charset="-120"/>
              </a:rPr>
              <a:t>Microsoft Teams and Outlook are Microsoft's core communication applications: Teams supports real-time messaging, video calls and file sharing, while Outlook handles email and calendaring (Microsoft, 2024a; Microsoft, 2024b).</a:t>
            </a:r>
            <a:endParaRPr lang="en-US" sz="1600" dirty="0"/>
          </a:p>
          <a:p>
            <a:pPr marL="342900" indent="-342900">
              <a:spcAft>
                <a:spcPts val="800"/>
              </a:spcAft>
              <a:buSzPct val="100000"/>
              <a:buChar char="•"/>
            </a:pPr>
            <a:r>
              <a:rPr lang="en-US" sz="1600" dirty="0">
                <a:solidFill>
                  <a:srgbClr val="1A1A1A"/>
                </a:solidFill>
                <a:latin typeface="Calibri" pitchFamily="34" charset="0"/>
                <a:ea typeface="Calibri" pitchFamily="34" charset="-122"/>
                <a:cs typeface="Calibri" pitchFamily="34" charset="-120"/>
              </a:rPr>
              <a:t>Together they improve efficiency by letting handover notes sit in searchable channels instead of being repeated verbally, letting urgent alerts reach both buildings at once, and letting Outlook's calendar organise shared meetings and training sessions.</a:t>
            </a:r>
            <a:endParaRPr lang="en-US" sz="1600" dirty="0"/>
          </a:p>
          <a:p>
            <a:pPr marL="342900" indent="-342900">
              <a:spcAft>
                <a:spcPts val="800"/>
              </a:spcAft>
              <a:buSzPct val="100000"/>
              <a:buChar char="•"/>
            </a:pPr>
            <a:r>
              <a:rPr lang="en-US" sz="1600" dirty="0">
                <a:solidFill>
                  <a:srgbClr val="1A1A1A"/>
                </a:solidFill>
                <a:latin typeface="Calibri" pitchFamily="34" charset="0"/>
                <a:ea typeface="Calibri" pitchFamily="34" charset="-122"/>
                <a:cs typeface="Calibri" pitchFamily="34" charset="-120"/>
              </a:rPr>
              <a:t>Advantages: clear, two-way communication keeps staff aligned with day-to-day priorities, strengthens morale, and builds trust between departments (Microsoft, 2024a).</a:t>
            </a:r>
            <a:endParaRPr lang="en-US" sz="1600" dirty="0"/>
          </a:p>
          <a:p>
            <a:pPr marL="342900" indent="-342900">
              <a:spcAft>
                <a:spcPts val="800"/>
              </a:spcAft>
              <a:buSzPct val="100000"/>
              <a:buChar char="•"/>
            </a:pPr>
            <a:r>
              <a:rPr lang="en-US" sz="1600" dirty="0">
                <a:solidFill>
                  <a:srgbClr val="1A1A1A"/>
                </a:solidFill>
                <a:latin typeface="Calibri" pitchFamily="34" charset="0"/>
                <a:ea typeface="Calibri" pitchFamily="34" charset="-122"/>
                <a:cs typeface="Calibri" pitchFamily="34" charset="-120"/>
              </a:rPr>
              <a:t>Limitations: heavy use of digital messaging can clutter inboxes and bury important information, written messages can be misread without face-to-face tone, and some staff may be hesitant to raise concerns through digital channels alone.</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200" b="1" dirty="0">
                <a:solidFill>
                  <a:srgbClr val="1A1A1A"/>
                </a:solidFill>
                <a:latin typeface="Calibri" pitchFamily="34" charset="0"/>
                <a:ea typeface="Calibri" pitchFamily="34" charset="-122"/>
                <a:cs typeface="Calibri" pitchFamily="34" charset="-120"/>
              </a:rPr>
              <a:t>Benefits &amp; Limitations: Teams &amp; Outlook at Riverdale</a:t>
            </a:r>
            <a:endParaRPr lang="en-US" sz="22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Benefits</a:t>
            </a:r>
            <a:endParaRPr lang="en-US" sz="1400" dirty="0"/>
          </a:p>
        </p:txBody>
      </p:sp>
      <p:sp>
        <p:nvSpPr>
          <p:cNvPr id="5" name="Text 3"/>
          <p:cNvSpPr/>
          <p:nvPr/>
        </p:nvSpPr>
        <p:spPr>
          <a:xfrm>
            <a:off x="4709160"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Limitations</a:t>
            </a:r>
            <a:endParaRPr lang="en-US" sz="1400" dirty="0"/>
          </a:p>
        </p:txBody>
      </p:sp>
      <p:sp>
        <p:nvSpPr>
          <p:cNvPr id="6" name="Shape 4"/>
          <p:cNvSpPr/>
          <p:nvPr/>
        </p:nvSpPr>
        <p:spPr>
          <a:xfrm>
            <a:off x="4526280" y="914400"/>
            <a:ext cx="0" cy="3200400"/>
          </a:xfrm>
          <a:prstGeom prst="line">
            <a:avLst/>
          </a:prstGeom>
          <a:noFill/>
          <a:ln w="12700">
            <a:solidFill>
              <a:srgbClr val="CCCCCC"/>
            </a:solidFill>
            <a:prstDash val="solid"/>
          </a:ln>
        </p:spPr>
        <p:txBody>
          <a:bodyPr/>
          <a:lstStyle/>
          <a:p>
            <a:endParaRPr lang="en-GB"/>
          </a:p>
        </p:txBody>
      </p:sp>
      <p:sp>
        <p:nvSpPr>
          <p:cNvPr id="7" name="Text 5"/>
          <p:cNvSpPr/>
          <p:nvPr/>
        </p:nvSpPr>
        <p:spPr>
          <a:xfrm>
            <a:off x="384048"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Real-time messaging and video calls let shift handovers happen instantly, cutting delays in care-related decisions (Microsoft, 2024a).</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Shared calendars in Outlook keep meetings, training sessions and rotas visible to the whole team (Microsoft, 2024b).</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Organised channels keep conversations searchable rather than lost in verbal handovers.</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Both apps work on mobile devices, keeping community-based staff connected.</a:t>
            </a:r>
            <a:endParaRPr lang="en-US" sz="1400" dirty="0"/>
          </a:p>
        </p:txBody>
      </p:sp>
      <p:sp>
        <p:nvSpPr>
          <p:cNvPr id="8" name="Text 6"/>
          <p:cNvSpPr/>
          <p:nvPr/>
        </p:nvSpPr>
        <p:spPr>
          <a:xfrm>
            <a:off x="4709160"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Relying heavily on digital messaging can clutter inboxes, so staff may miss critical information.</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Without face-to-face tone, written messages can be misread and cause confusion.</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Staff may be hesitant to raise concerns upward through digital channels alone.</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Both buildings need a dependable internet connection for either tool to work reliably.</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800" b="1" dirty="0">
                <a:solidFill>
                  <a:srgbClr val="1A1A1A"/>
                </a:solidFill>
                <a:latin typeface="Calibri" pitchFamily="34" charset="0"/>
                <a:ea typeface="Calibri" pitchFamily="34" charset="-122"/>
                <a:cs typeface="Calibri" pitchFamily="34" charset="-120"/>
              </a:rPr>
              <a:t>Task 2: Care Documentation</a:t>
            </a:r>
            <a:endParaRPr lang="en-US" sz="28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250" i="1" dirty="0">
                <a:solidFill>
                  <a:srgbClr val="555555"/>
                </a:solidFill>
                <a:latin typeface="Calibri" pitchFamily="34" charset="0"/>
                <a:ea typeface="Calibri" pitchFamily="34" charset="-122"/>
                <a:cs typeface="Calibri" pitchFamily="34" charset="-120"/>
              </a:rPr>
              <a:t>Recommended Tool:  </a:t>
            </a:r>
            <a:r>
              <a:rPr lang="en-US" sz="1250" b="1" i="1" dirty="0">
                <a:solidFill>
                  <a:srgbClr val="555555"/>
                </a:solidFill>
                <a:latin typeface="Calibri" pitchFamily="34" charset="0"/>
                <a:ea typeface="Calibri" pitchFamily="34" charset="-122"/>
                <a:cs typeface="Calibri" pitchFamily="34" charset="-120"/>
              </a:rPr>
              <a:t>Microsoft Word</a:t>
            </a:r>
            <a:r>
              <a:rPr lang="en-US" sz="1250" i="1" dirty="0">
                <a:solidFill>
                  <a:srgbClr val="555555"/>
                </a:solidFill>
                <a:latin typeface="Calibri" pitchFamily="34" charset="0"/>
                <a:ea typeface="Calibri" pitchFamily="34" charset="-122"/>
                <a:cs typeface="Calibri" pitchFamily="34" charset="-120"/>
              </a:rPr>
              <a:t>          Presenter: </a:t>
            </a:r>
            <a:r>
              <a:rPr lang="en-US" sz="1250" b="1" i="1" dirty="0">
                <a:solidFill>
                  <a:srgbClr val="555555"/>
                </a:solidFill>
                <a:latin typeface="Calibri" pitchFamily="34" charset="0"/>
                <a:ea typeface="Calibri" pitchFamily="34" charset="-122"/>
                <a:cs typeface="Calibri" pitchFamily="34" charset="-120"/>
              </a:rPr>
              <a:t>Mariama Magassouba  |  2540736</a:t>
            </a:r>
            <a:endParaRPr lang="en-US" sz="1250" dirty="0"/>
          </a:p>
        </p:txBody>
      </p:sp>
      <p:sp>
        <p:nvSpPr>
          <p:cNvPr id="5" name="Text 3"/>
          <p:cNvSpPr/>
          <p:nvPr/>
        </p:nvSpPr>
        <p:spPr>
          <a:xfrm>
            <a:off x="384048" y="1225296"/>
            <a:ext cx="8375904" cy="3168396"/>
          </a:xfrm>
          <a:prstGeom prst="rect">
            <a:avLst/>
          </a:prstGeom>
          <a:noFill/>
          <a:ln/>
        </p:spPr>
        <p:txBody>
          <a:bodyPr wrap="square" rtlCol="0" anchor="t"/>
          <a:lstStyle/>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Care documentation means keeping clear, accurate and up-to-date records for every resident, as the law requires — including shift handover notes and care plans drawn up together with residents and their families (Ashberry Care Homes, 2025).</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Word remains the world's most widely used tool for professional documents, and most professionals still choose it over newer alternatives (Poisso, 2019; Bernoff, 2023).</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Ready-made templates for care plans, handovers and incident reports save time on paperwork, while clear emails and activity schedules keep care teams and families up to date.</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Advantages: almost all staff already know Word, so little extra training is needed (Bernoff, 2023); its editing tools support clear, professional records (Poisso, 2019); and OneDrive lets staff safely reach shared files from both buildings.</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Limitations: Word was not built for clinical records — it lacks the audit trail and version history needed for full UK GDPR and CQC Regulation 17 compliance (Digital Care Hub, 2024).</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400" b="1" dirty="0">
                <a:solidFill>
                  <a:srgbClr val="1A1A1A"/>
                </a:solidFill>
                <a:latin typeface="Calibri" pitchFamily="34" charset="0"/>
                <a:ea typeface="Calibri" pitchFamily="34" charset="-122"/>
                <a:cs typeface="Calibri" pitchFamily="34" charset="-120"/>
              </a:rPr>
              <a:t>Benefits &amp; Limitations: Word at Riverdale</a:t>
            </a:r>
            <a:endParaRPr lang="en-US" sz="24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Benefits</a:t>
            </a:r>
            <a:endParaRPr lang="en-US" sz="1400" dirty="0"/>
          </a:p>
        </p:txBody>
      </p:sp>
      <p:sp>
        <p:nvSpPr>
          <p:cNvPr id="5" name="Text 3"/>
          <p:cNvSpPr/>
          <p:nvPr/>
        </p:nvSpPr>
        <p:spPr>
          <a:xfrm>
            <a:off x="4709160"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Limitations</a:t>
            </a:r>
            <a:endParaRPr lang="en-US" sz="1400" dirty="0"/>
          </a:p>
        </p:txBody>
      </p:sp>
      <p:sp>
        <p:nvSpPr>
          <p:cNvPr id="6" name="Shape 4"/>
          <p:cNvSpPr/>
          <p:nvPr/>
        </p:nvSpPr>
        <p:spPr>
          <a:xfrm>
            <a:off x="4526280" y="914400"/>
            <a:ext cx="0" cy="3200400"/>
          </a:xfrm>
          <a:prstGeom prst="line">
            <a:avLst/>
          </a:prstGeom>
          <a:noFill/>
          <a:ln w="12700">
            <a:solidFill>
              <a:srgbClr val="CCCCCC"/>
            </a:solidFill>
            <a:prstDash val="solid"/>
          </a:ln>
        </p:spPr>
        <p:txBody>
          <a:bodyPr/>
          <a:lstStyle/>
          <a:p>
            <a:endParaRPr lang="en-GB"/>
          </a:p>
        </p:txBody>
      </p:sp>
      <p:sp>
        <p:nvSpPr>
          <p:cNvPr id="7" name="Text 5"/>
          <p:cNvSpPr/>
          <p:nvPr/>
        </p:nvSpPr>
        <p:spPr>
          <a:xfrm>
            <a:off x="384048"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Familiar to almost all staff, so training takes less time (Bernoff, 2023).</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Strong editing tools help create clear, professional records (Poisso, 2019).</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Templates keep care plans, handovers and incident reports consistent.</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OneDrive lets staff safely access and update files in real time from both buildings.</a:t>
            </a:r>
            <a:endParaRPr lang="en-US" sz="1400" dirty="0"/>
          </a:p>
        </p:txBody>
      </p:sp>
      <p:sp>
        <p:nvSpPr>
          <p:cNvPr id="8" name="Text 6"/>
          <p:cNvSpPr/>
          <p:nvPr/>
        </p:nvSpPr>
        <p:spPr>
          <a:xfrm>
            <a:off x="4709160"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Not designed for structured clinical data; has no built-in audit trail (Digital Care Hub, 2024).</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Extra security steps are needed to meet UK GDPR and CQC Regulation 17 rules.</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Only works well if staff use the templates correctly and consistently.</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Files can be duplicated or lost without clear naming and storage rules.</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600" b="1" dirty="0">
                <a:solidFill>
                  <a:srgbClr val="1A1A1A"/>
                </a:solidFill>
                <a:latin typeface="Calibri" pitchFamily="34" charset="0"/>
                <a:ea typeface="Calibri" pitchFamily="34" charset="-122"/>
                <a:cs typeface="Calibri" pitchFamily="34" charset="-120"/>
              </a:rPr>
              <a:t>Task 3: Staff Scheduling / Rotas</a:t>
            </a:r>
            <a:endParaRPr lang="en-US" sz="26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250" i="1" dirty="0">
                <a:solidFill>
                  <a:srgbClr val="555555"/>
                </a:solidFill>
                <a:latin typeface="Calibri" pitchFamily="34" charset="0"/>
                <a:ea typeface="Calibri" pitchFamily="34" charset="-122"/>
                <a:cs typeface="Calibri" pitchFamily="34" charset="-120"/>
              </a:rPr>
              <a:t>Recommended Tool:  </a:t>
            </a:r>
            <a:r>
              <a:rPr lang="en-US" sz="1250" b="1" i="1" dirty="0">
                <a:solidFill>
                  <a:srgbClr val="555555"/>
                </a:solidFill>
                <a:latin typeface="Calibri" pitchFamily="34" charset="0"/>
                <a:ea typeface="Calibri" pitchFamily="34" charset="-122"/>
                <a:cs typeface="Calibri" pitchFamily="34" charset="-120"/>
              </a:rPr>
              <a:t>Microsoft Excel</a:t>
            </a:r>
            <a:r>
              <a:rPr lang="en-US" sz="1250" i="1" dirty="0">
                <a:solidFill>
                  <a:srgbClr val="555555"/>
                </a:solidFill>
                <a:latin typeface="Calibri" pitchFamily="34" charset="0"/>
                <a:ea typeface="Calibri" pitchFamily="34" charset="-122"/>
                <a:cs typeface="Calibri" pitchFamily="34" charset="-120"/>
              </a:rPr>
              <a:t>          Presenter: </a:t>
            </a:r>
            <a:r>
              <a:rPr lang="en-US" sz="1250" b="1" i="1" dirty="0">
                <a:solidFill>
                  <a:srgbClr val="555555"/>
                </a:solidFill>
                <a:latin typeface="Calibri" pitchFamily="34" charset="0"/>
                <a:ea typeface="Calibri" pitchFamily="34" charset="-122"/>
                <a:cs typeface="Calibri" pitchFamily="34" charset="-120"/>
              </a:rPr>
              <a:t>Joy Green  |  2541906</a:t>
            </a:r>
            <a:endParaRPr lang="en-US" sz="1250" dirty="0"/>
          </a:p>
        </p:txBody>
      </p:sp>
      <p:sp>
        <p:nvSpPr>
          <p:cNvPr id="5" name="Text 3"/>
          <p:cNvSpPr/>
          <p:nvPr/>
        </p:nvSpPr>
        <p:spPr>
          <a:xfrm>
            <a:off x="384048" y="1225296"/>
            <a:ext cx="8375904" cy="2743200"/>
          </a:xfrm>
          <a:prstGeom prst="rect">
            <a:avLst/>
          </a:prstGeom>
          <a:noFill/>
          <a:ln/>
        </p:spPr>
        <p:txBody>
          <a:bodyPr wrap="square" rtlCol="0" anchor="t"/>
          <a:lstStyle/>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Staff scheduling at Riverdale is planned well ahead to keep adequate staffing in place 24 hours a day across both buildings.</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Excel suits this task because a scheduling sheet can be structured exactly to Riverdale's needs — its familiar table layout of rows and columns is an easy, attractive way to present information (Koschat, 2005).</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It improves efficiency by pulling all the relevant data into one accessible sheet, so staff can view shift handovers, scheduling changes and other logistics in real time.</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Advantages: Excel is included in Microsoft 365, so it is already available to all staff; several people can co-author the same workbook, with changes visible within seconds (Microsoft, n.d.); and it can be used via the free web app, a one-off purchase, or a business subscription.</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Limitations: staff training, weak internet signal, human error and a lack of self-service options.</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400" b="1" dirty="0">
                <a:solidFill>
                  <a:srgbClr val="1A1A1A"/>
                </a:solidFill>
                <a:latin typeface="Calibri" pitchFamily="34" charset="0"/>
                <a:ea typeface="Calibri" pitchFamily="34" charset="-122"/>
                <a:cs typeface="Calibri" pitchFamily="34" charset="-120"/>
              </a:rPr>
              <a:t>Benefits &amp; Limitations: Excel at Riverdale</a:t>
            </a:r>
            <a:endParaRPr lang="en-US" sz="24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Benefits</a:t>
            </a:r>
            <a:endParaRPr lang="en-US" sz="1400" dirty="0"/>
          </a:p>
        </p:txBody>
      </p:sp>
      <p:sp>
        <p:nvSpPr>
          <p:cNvPr id="5" name="Text 3"/>
          <p:cNvSpPr/>
          <p:nvPr/>
        </p:nvSpPr>
        <p:spPr>
          <a:xfrm>
            <a:off x="4709160"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Limitations</a:t>
            </a:r>
            <a:endParaRPr lang="en-US" sz="1400" dirty="0"/>
          </a:p>
        </p:txBody>
      </p:sp>
      <p:sp>
        <p:nvSpPr>
          <p:cNvPr id="6" name="Shape 4"/>
          <p:cNvSpPr/>
          <p:nvPr/>
        </p:nvSpPr>
        <p:spPr>
          <a:xfrm>
            <a:off x="4526280" y="914400"/>
            <a:ext cx="0" cy="3200400"/>
          </a:xfrm>
          <a:prstGeom prst="line">
            <a:avLst/>
          </a:prstGeom>
          <a:noFill/>
          <a:ln w="12700">
            <a:solidFill>
              <a:srgbClr val="CCCCCC"/>
            </a:solidFill>
            <a:prstDash val="solid"/>
          </a:ln>
        </p:spPr>
        <p:txBody>
          <a:bodyPr/>
          <a:lstStyle/>
          <a:p>
            <a:endParaRPr lang="en-GB"/>
          </a:p>
        </p:txBody>
      </p:sp>
      <p:sp>
        <p:nvSpPr>
          <p:cNvPr id="7" name="Text 5"/>
          <p:cNvSpPr/>
          <p:nvPr/>
        </p:nvSpPr>
        <p:spPr>
          <a:xfrm>
            <a:off x="384048"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Numbers laid out in rows and columns are easier to read and understand (Koschat, 2005).</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Bringing all scheduling data into one accessible sheet improves overall efficiency.</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Excel-based scheduling reduced the number of tasks ward managers carried out when reallocating staff (Tuominen et al., 2016).</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Efficient scheduling can improve on-time delivery, reduce inventory, cut lead times and improve use of bottleneck resources (Borissova, 2008).</a:t>
            </a:r>
            <a:endParaRPr lang="en-US" sz="1400" dirty="0"/>
          </a:p>
        </p:txBody>
      </p:sp>
      <p:sp>
        <p:nvSpPr>
          <p:cNvPr id="8" name="Text 6"/>
          <p:cNvSpPr/>
          <p:nvPr/>
        </p:nvSpPr>
        <p:spPr>
          <a:xfrm>
            <a:off x="4709160"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Sharing Excel files can lead to lost information or several clashing copies.</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Excel cannot automatically stop human errors such as double bookings.</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Spreadsheets are manually intensive and prone to error, making spreadsheet risk hard to control (Litt, 2018).</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Struggles with data security if access is not properly managed</a:t>
            </a:r>
            <a:r>
              <a:rPr lang="en-US" sz="1080" dirty="0">
                <a:solidFill>
                  <a:srgbClr val="1A1A1A"/>
                </a:solidFill>
                <a:latin typeface="Calibri" pitchFamily="34" charset="0"/>
                <a:ea typeface="Calibri" pitchFamily="34" charset="-122"/>
                <a:cs typeface="Calibri" pitchFamily="34" charset="-120"/>
              </a:rPr>
              <a:t>.</a:t>
            </a:r>
            <a:endParaRPr lang="en-US" sz="108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800" b="1" dirty="0">
                <a:solidFill>
                  <a:srgbClr val="1A1A1A"/>
                </a:solidFill>
                <a:latin typeface="Calibri" pitchFamily="34" charset="0"/>
                <a:ea typeface="Calibri" pitchFamily="34" charset="-122"/>
                <a:cs typeface="Calibri" pitchFamily="34" charset="-120"/>
              </a:rPr>
              <a:t>Task 4: Staff Training</a:t>
            </a:r>
            <a:endParaRPr lang="en-US" sz="28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804672"/>
            <a:ext cx="8375904" cy="292608"/>
          </a:xfrm>
          <a:prstGeom prst="rect">
            <a:avLst/>
          </a:prstGeom>
          <a:noFill/>
          <a:ln/>
        </p:spPr>
        <p:txBody>
          <a:bodyPr wrap="square" rtlCol="0" anchor="ctr"/>
          <a:lstStyle/>
          <a:p>
            <a:pPr marL="0" indent="0">
              <a:buNone/>
            </a:pPr>
            <a:r>
              <a:rPr lang="en-US" sz="1250" i="1" dirty="0">
                <a:solidFill>
                  <a:srgbClr val="555555"/>
                </a:solidFill>
                <a:latin typeface="Calibri" pitchFamily="34" charset="0"/>
                <a:ea typeface="Calibri" pitchFamily="34" charset="-122"/>
                <a:cs typeface="Calibri" pitchFamily="34" charset="-120"/>
              </a:rPr>
              <a:t>Recommended Tool:  </a:t>
            </a:r>
            <a:r>
              <a:rPr lang="en-US" sz="1250" b="1" i="1" dirty="0">
                <a:solidFill>
                  <a:srgbClr val="555555"/>
                </a:solidFill>
                <a:latin typeface="Calibri" pitchFamily="34" charset="0"/>
                <a:ea typeface="Calibri" pitchFamily="34" charset="-122"/>
                <a:cs typeface="Calibri" pitchFamily="34" charset="-120"/>
              </a:rPr>
              <a:t>Microsoft PowerPoint</a:t>
            </a:r>
            <a:r>
              <a:rPr lang="en-US" sz="1250" i="1" dirty="0">
                <a:solidFill>
                  <a:srgbClr val="555555"/>
                </a:solidFill>
                <a:latin typeface="Calibri" pitchFamily="34" charset="0"/>
                <a:ea typeface="Calibri" pitchFamily="34" charset="-122"/>
                <a:cs typeface="Calibri" pitchFamily="34" charset="-120"/>
              </a:rPr>
              <a:t>          Presenter: </a:t>
            </a:r>
            <a:r>
              <a:rPr lang="en-US" sz="1250" b="1" i="1" dirty="0">
                <a:solidFill>
                  <a:srgbClr val="555555"/>
                </a:solidFill>
                <a:latin typeface="Calibri" pitchFamily="34" charset="0"/>
                <a:ea typeface="Calibri" pitchFamily="34" charset="-122"/>
                <a:cs typeface="Calibri" pitchFamily="34" charset="-120"/>
              </a:rPr>
              <a:t>Bamidele Ayodele Idowu  |  2538823</a:t>
            </a:r>
            <a:endParaRPr lang="en-US" sz="1250" dirty="0"/>
          </a:p>
        </p:txBody>
      </p:sp>
      <p:sp>
        <p:nvSpPr>
          <p:cNvPr id="5" name="Text 3"/>
          <p:cNvSpPr/>
          <p:nvPr/>
        </p:nvSpPr>
        <p:spPr>
          <a:xfrm>
            <a:off x="384048" y="1225296"/>
            <a:ext cx="8375904" cy="3113532"/>
          </a:xfrm>
          <a:prstGeom prst="rect">
            <a:avLst/>
          </a:prstGeom>
          <a:noFill/>
          <a:ln/>
        </p:spPr>
        <p:txBody>
          <a:bodyPr wrap="square" rtlCol="0" anchor="t"/>
          <a:lstStyle/>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Staff training at Riverdale means equipping employees with the skills to navigate the software and data they use every day, helping them work more efficiently and progress toward more senior roles.</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PowerPoint helps staff become more effective, productive and creative, so they can contribute better to their working environment (Udemy, 2023).</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It improves efficiency by replacing slower, more time-consuming methods and speeding up the delivery of information across multiple multimedia formats, giving presentations visual interest (Microsoft, n.d.).</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Advantages: it produces visually compelling presentations and is beginner-friendly, so new staff can pick it up quickly (Microsoft, n.d.).</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Limitations: despite being powerful, staff may end up reading from slides instead of presenting confidently, audiences can suffer information overload, technical failures can occur, and preparing polished slides takes time (The Knowledge Academy, 2025).</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200" b="1" dirty="0">
                <a:solidFill>
                  <a:srgbClr val="1A1A1A"/>
                </a:solidFill>
                <a:latin typeface="Calibri" pitchFamily="34" charset="0"/>
                <a:ea typeface="Calibri" pitchFamily="34" charset="-122"/>
                <a:cs typeface="Calibri" pitchFamily="34" charset="-120"/>
              </a:rPr>
              <a:t>Benefits &amp; Limitations: PowerPoint at Riverdale</a:t>
            </a:r>
            <a:endParaRPr lang="en-US" sz="22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Benefits</a:t>
            </a:r>
            <a:endParaRPr lang="en-US" sz="1400" dirty="0"/>
          </a:p>
        </p:txBody>
      </p:sp>
      <p:sp>
        <p:nvSpPr>
          <p:cNvPr id="5" name="Text 3"/>
          <p:cNvSpPr/>
          <p:nvPr/>
        </p:nvSpPr>
        <p:spPr>
          <a:xfrm>
            <a:off x="4709160" y="960120"/>
            <a:ext cx="4023360" cy="274320"/>
          </a:xfrm>
          <a:prstGeom prst="rect">
            <a:avLst/>
          </a:prstGeom>
          <a:noFill/>
          <a:ln/>
        </p:spPr>
        <p:txBody>
          <a:bodyPr wrap="square" rtlCol="0" anchor="ctr"/>
          <a:lstStyle/>
          <a:p>
            <a:pPr marL="0" indent="0">
              <a:buNone/>
            </a:pPr>
            <a:r>
              <a:rPr lang="en-US" sz="1400" b="1" dirty="0">
                <a:solidFill>
                  <a:srgbClr val="1A1A1A"/>
                </a:solidFill>
                <a:latin typeface="Calibri" pitchFamily="34" charset="0"/>
                <a:ea typeface="Calibri" pitchFamily="34" charset="-122"/>
                <a:cs typeface="Calibri" pitchFamily="34" charset="-120"/>
              </a:rPr>
              <a:t>Limitations</a:t>
            </a:r>
            <a:endParaRPr lang="en-US" sz="1400" dirty="0"/>
          </a:p>
        </p:txBody>
      </p:sp>
      <p:sp>
        <p:nvSpPr>
          <p:cNvPr id="6" name="Shape 4"/>
          <p:cNvSpPr/>
          <p:nvPr/>
        </p:nvSpPr>
        <p:spPr>
          <a:xfrm>
            <a:off x="4526280" y="914400"/>
            <a:ext cx="0" cy="3200400"/>
          </a:xfrm>
          <a:prstGeom prst="line">
            <a:avLst/>
          </a:prstGeom>
          <a:noFill/>
          <a:ln w="12700">
            <a:solidFill>
              <a:srgbClr val="CCCCCC"/>
            </a:solidFill>
            <a:prstDash val="solid"/>
          </a:ln>
        </p:spPr>
        <p:txBody>
          <a:bodyPr/>
          <a:lstStyle/>
          <a:p>
            <a:endParaRPr lang="en-GB"/>
          </a:p>
        </p:txBody>
      </p:sp>
      <p:sp>
        <p:nvSpPr>
          <p:cNvPr id="7" name="Text 5"/>
          <p:cNvSpPr/>
          <p:nvPr/>
        </p:nvSpPr>
        <p:spPr>
          <a:xfrm>
            <a:off x="384048"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Builds staff skills so they become more effective, productive and creative (Udemy, 2023).</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Replaces slower methods and speeds up delivery of multimedia information (Microsoft, n.d.).</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Creates visually compelling, professional-looking presentations.</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Beginner-friendly, so new staff quickly learn to use it (Microsoft, n.d.).</a:t>
            </a:r>
            <a:endParaRPr lang="en-US" sz="1400" dirty="0"/>
          </a:p>
        </p:txBody>
      </p:sp>
      <p:sp>
        <p:nvSpPr>
          <p:cNvPr id="8" name="Text 6"/>
          <p:cNvSpPr/>
          <p:nvPr/>
        </p:nvSpPr>
        <p:spPr>
          <a:xfrm>
            <a:off x="4709160" y="1280160"/>
            <a:ext cx="4023360" cy="3154680"/>
          </a:xfrm>
          <a:prstGeom prst="rect">
            <a:avLst/>
          </a:prstGeom>
          <a:noFill/>
          <a:ln/>
        </p:spPr>
        <p:txBody>
          <a:bodyPr wrap="square" rtlCol="0" anchor="t"/>
          <a:lstStyle/>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Staff may read from slides instead of presenting with confidence.</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Crowded slides risk information overload for the audience.</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Technical failures, such as software or equipment issues, can disrupt sessions (The Knowledge Academy, 2025).</a:t>
            </a:r>
            <a:endParaRPr lang="en-US" sz="1400" dirty="0"/>
          </a:p>
          <a:p>
            <a:pPr marL="342900" indent="-342900">
              <a:spcAft>
                <a:spcPts val="700"/>
              </a:spcAft>
              <a:buSzPct val="100000"/>
              <a:buChar char="•"/>
            </a:pPr>
            <a:r>
              <a:rPr lang="en-US" sz="1400" dirty="0">
                <a:solidFill>
                  <a:srgbClr val="1A1A1A"/>
                </a:solidFill>
                <a:latin typeface="Calibri" pitchFamily="34" charset="0"/>
                <a:ea typeface="Calibri" pitchFamily="34" charset="-122"/>
                <a:cs typeface="Calibri" pitchFamily="34" charset="-120"/>
              </a:rPr>
              <a:t>Preparing polished, effective slides can be time-consuming</a:t>
            </a:r>
            <a:r>
              <a:rPr lang="en-US" sz="1080" dirty="0">
                <a:solidFill>
                  <a:srgbClr val="1A1A1A"/>
                </a:solidFill>
                <a:latin typeface="Calibri" pitchFamily="34" charset="0"/>
                <a:ea typeface="Calibri" pitchFamily="34" charset="-122"/>
                <a:cs typeface="Calibri" pitchFamily="34" charset="-120"/>
              </a:rPr>
              <a:t>.</a:t>
            </a:r>
            <a:endParaRPr lang="en-US" sz="108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2000" b="1" dirty="0">
                <a:solidFill>
                  <a:srgbClr val="1A1A1A"/>
                </a:solidFill>
                <a:latin typeface="Calibri" pitchFamily="34" charset="0"/>
                <a:ea typeface="Calibri" pitchFamily="34" charset="-122"/>
                <a:cs typeface="Calibri" pitchFamily="34" charset="-120"/>
              </a:rPr>
              <a:t>Summary: Benefits &amp; Limitations of Recommended Tools</a:t>
            </a:r>
            <a:endParaRPr lang="en-US" sz="20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graphicFrame>
        <p:nvGraphicFramePr>
          <p:cNvPr id="14" name="Table 0"/>
          <p:cNvGraphicFramePr>
            <a:graphicFrameLocks noGrp="1"/>
          </p:cNvGraphicFramePr>
          <p:nvPr>
            <p:extLst>
              <p:ext uri="{D42A27DB-BD31-4B8C-83A1-F6EECF244321}">
                <p14:modId xmlns:p14="http://schemas.microsoft.com/office/powerpoint/2010/main" val="3983657640"/>
              </p:ext>
            </p:extLst>
          </p:nvPr>
        </p:nvGraphicFramePr>
        <p:xfrm>
          <a:off x="384048" y="960120"/>
          <a:ext cx="8366760" cy="3230880"/>
        </p:xfrm>
        <a:graphic>
          <a:graphicData uri="http://schemas.openxmlformats.org/drawingml/2006/table">
            <a:tbl>
              <a:tblPr/>
              <a:tblGrid>
                <a:gridCol w="1828800">
                  <a:extLst>
                    <a:ext uri="{9D8B030D-6E8A-4147-A177-3AD203B41FA5}">
                      <a16:colId xmlns:a16="http://schemas.microsoft.com/office/drawing/2014/main" val="20000"/>
                    </a:ext>
                  </a:extLst>
                </a:gridCol>
                <a:gridCol w="105156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gridCol w="2743200">
                  <a:extLst>
                    <a:ext uri="{9D8B030D-6E8A-4147-A177-3AD203B41FA5}">
                      <a16:colId xmlns:a16="http://schemas.microsoft.com/office/drawing/2014/main" val="20003"/>
                    </a:ext>
                  </a:extLst>
                </a:gridCol>
              </a:tblGrid>
              <a:tr h="0">
                <a:tc>
                  <a:txBody>
                    <a:bodyPr/>
                    <a:lstStyle/>
                    <a:p>
                      <a:pPr marL="0" indent="0">
                        <a:buNone/>
                      </a:pPr>
                      <a:r>
                        <a:rPr lang="en-US" sz="1400" b="1" dirty="0">
                          <a:solidFill>
                            <a:srgbClr val="1A1A1A"/>
                          </a:solidFill>
                          <a:latin typeface="Calibri" pitchFamily="34" charset="0"/>
                          <a:ea typeface="Calibri" pitchFamily="34" charset="-122"/>
                          <a:cs typeface="Calibri" pitchFamily="34" charset="-120"/>
                        </a:rPr>
                        <a:t>Workplace Task</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2F2F2"/>
                    </a:solidFill>
                  </a:tcPr>
                </a:tc>
                <a:tc>
                  <a:txBody>
                    <a:bodyPr/>
                    <a:lstStyle/>
                    <a:p>
                      <a:pPr marL="0" indent="0">
                        <a:buNone/>
                      </a:pPr>
                      <a:r>
                        <a:rPr lang="en-US" sz="1400" b="1" dirty="0">
                          <a:solidFill>
                            <a:srgbClr val="1A1A1A"/>
                          </a:solidFill>
                          <a:latin typeface="Calibri" pitchFamily="34" charset="0"/>
                          <a:ea typeface="Calibri" pitchFamily="34" charset="-122"/>
                          <a:cs typeface="Calibri" pitchFamily="34" charset="-120"/>
                        </a:rPr>
                        <a:t>MS 365 Tool</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2F2F2"/>
                    </a:solidFill>
                  </a:tcPr>
                </a:tc>
                <a:tc>
                  <a:txBody>
                    <a:bodyPr/>
                    <a:lstStyle/>
                    <a:p>
                      <a:pPr marL="0" indent="0">
                        <a:buNone/>
                      </a:pPr>
                      <a:r>
                        <a:rPr lang="en-US" sz="1400" b="1" dirty="0">
                          <a:solidFill>
                            <a:srgbClr val="1A1A1A"/>
                          </a:solidFill>
                          <a:latin typeface="Calibri" pitchFamily="34" charset="0"/>
                          <a:ea typeface="Calibri" pitchFamily="34" charset="-122"/>
                          <a:cs typeface="Calibri" pitchFamily="34" charset="-120"/>
                        </a:rPr>
                        <a:t>Key Benefit</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2F2F2"/>
                    </a:solidFill>
                  </a:tcPr>
                </a:tc>
                <a:tc>
                  <a:txBody>
                    <a:bodyPr/>
                    <a:lstStyle/>
                    <a:p>
                      <a:pPr marL="0" indent="0">
                        <a:buNone/>
                      </a:pPr>
                      <a:r>
                        <a:rPr lang="en-US" sz="1400" b="1" dirty="0">
                          <a:solidFill>
                            <a:srgbClr val="1A1A1A"/>
                          </a:solidFill>
                          <a:latin typeface="Calibri" pitchFamily="34" charset="0"/>
                          <a:ea typeface="Calibri" pitchFamily="34" charset="-122"/>
                          <a:cs typeface="Calibri" pitchFamily="34" charset="-120"/>
                        </a:rPr>
                        <a:t>Key Limitation</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2F2F2"/>
                    </a:solidFill>
                  </a:tcPr>
                </a:tc>
                <a:extLst>
                  <a:ext uri="{0D108BD9-81ED-4DB2-BD59-A6C34878D82A}">
                    <a16:rowId xmlns:a16="http://schemas.microsoft.com/office/drawing/2014/main" val="10000"/>
                  </a:ext>
                </a:extLst>
              </a:tr>
              <a:tr h="0">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Staff Communication</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Teams &amp; Outlook</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Real-time messaging cuts delays in care decisions (Microsoft, 2024a).</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Digital messaging can clutter inboxes and bury information.</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Care Documentation</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Word</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Familiar to almost all staff, so training takes less time (Bernoff, 2023).</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No built-in audit trail for clinical records (Digital Care Hub, 2024).</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Staff Scheduling / Rotas</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Excel</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Reduced ward managers' tasks when reallocating staff (Tuominen et al., 2016).</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Manually intensive and prone to error (Litt, 2018).</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Staff Training</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PowerPoint</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Builds staff skills; visually compelling (Udemy, 2023).</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tc>
                  <a:txBody>
                    <a:bodyPr/>
                    <a:lstStyle/>
                    <a:p>
                      <a:pPr marL="0" indent="0">
                        <a:buNone/>
                      </a:pPr>
                      <a:r>
                        <a:rPr lang="en-US" sz="1400" dirty="0">
                          <a:solidFill>
                            <a:srgbClr val="1A1A1A"/>
                          </a:solidFill>
                          <a:latin typeface="Calibri" pitchFamily="34" charset="0"/>
                          <a:ea typeface="Calibri" pitchFamily="34" charset="-122"/>
                          <a:cs typeface="Calibri" pitchFamily="34" charset="-120"/>
                        </a:rPr>
                        <a:t>Risk of information overload and technical failure (The Knowledge Academy, 2025).</a:t>
                      </a:r>
                      <a:endParaRPr lang="en-US" sz="1400" dirty="0">
                        <a:latin typeface="Calibri" charset="0"/>
                        <a:ea typeface="Calibri" charset="0"/>
                        <a:cs typeface="Calibri" charset="0"/>
                      </a:endParaRPr>
                    </a:p>
                  </a:txBody>
                  <a:tcPr anchor="ct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000" b="1" dirty="0">
                <a:solidFill>
                  <a:srgbClr val="1A1A1A"/>
                </a:solidFill>
                <a:latin typeface="Calibri" pitchFamily="34" charset="0"/>
                <a:ea typeface="Calibri" pitchFamily="34" charset="-122"/>
                <a:cs typeface="Calibri" pitchFamily="34" charset="-120"/>
              </a:rPr>
              <a:t>Conclusion</a:t>
            </a:r>
            <a:endParaRPr lang="en-US" sz="30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4" name="Text 2"/>
          <p:cNvSpPr/>
          <p:nvPr/>
        </p:nvSpPr>
        <p:spPr>
          <a:xfrm>
            <a:off x="384048" y="960120"/>
            <a:ext cx="8375904" cy="3566160"/>
          </a:xfrm>
          <a:prstGeom prst="rect">
            <a:avLst/>
          </a:prstGeom>
          <a:noFill/>
          <a:ln/>
        </p:spPr>
        <p:txBody>
          <a:bodyPr wrap="square" rtlCol="0" anchor="t"/>
          <a:lstStyle/>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Across all four tasks, one theme stands out: Riverdale's problems with confusion, duplication and missed messages come from staff not having a clear, agreed tool for each job, not from any lack of good options within Microsoft 365.</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The most significant improvements: Teams &amp; Outlook give staff one reliable channel for handovers and alerts instead of relying on word of mouth (Microsoft, 2024a; Microsoft, 2024b); Word's templates make clinical records faster to produce and easier to keep consistent, once its audit-trail gap is addressed (Digital Care Hub, 2024); Excel-based rotas cut the manual work ward managers put into reallocating staff (Tuominen et al., 2016); and PowerPoint gives staff a clear, visual way to build their skills and confidence (Udemy, 2023).</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A shared limitation runs through every tool we reviewed: staff confidence with digital systems, and dependable internet access across both buildings. Management can address this with a short, practical training programme rolled out tool-by-tool, rather than all at once.</a:t>
            </a:r>
            <a:endParaRPr lang="en-US" sz="1400" dirty="0"/>
          </a:p>
          <a:p>
            <a:pPr marL="342900" indent="-342900">
              <a:spcAft>
                <a:spcPts val="800"/>
              </a:spcAft>
              <a:buSzPct val="100000"/>
              <a:buChar char="•"/>
            </a:pPr>
            <a:r>
              <a:rPr lang="en-US" sz="1400" dirty="0">
                <a:solidFill>
                  <a:srgbClr val="1A1A1A"/>
                </a:solidFill>
                <a:latin typeface="Calibri" pitchFamily="34" charset="0"/>
                <a:ea typeface="Calibri" pitchFamily="34" charset="-122"/>
                <a:cs typeface="Calibri" pitchFamily="34" charset="-120"/>
              </a:rPr>
              <a:t>Our key recommendation: Riverdale should adopt Teams and Outlook for staff communication, Word for care documentation, Excel for staff scheduling, and PowerPoint for staff training, backed by a phased, tool-by-tool training programme for all staff.</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384048" y="164592"/>
            <a:ext cx="8375904" cy="566928"/>
          </a:xfrm>
          <a:prstGeom prst="rect">
            <a:avLst/>
          </a:prstGeom>
          <a:noFill/>
          <a:ln/>
        </p:spPr>
        <p:txBody>
          <a:bodyPr wrap="square" rtlCol="0" anchor="b"/>
          <a:lstStyle/>
          <a:p>
            <a:pPr marL="0" indent="0">
              <a:buNone/>
            </a:pPr>
            <a:r>
              <a:rPr lang="en-US" sz="3000" b="1" dirty="0">
                <a:solidFill>
                  <a:srgbClr val="1A1A1A"/>
                </a:solidFill>
                <a:latin typeface="Calibri" pitchFamily="34" charset="0"/>
                <a:ea typeface="Calibri" pitchFamily="34" charset="-122"/>
                <a:cs typeface="Calibri" pitchFamily="34" charset="-120"/>
              </a:rPr>
              <a:t>References</a:t>
            </a:r>
            <a:endParaRPr lang="en-US" sz="3000" dirty="0"/>
          </a:p>
        </p:txBody>
      </p:sp>
      <p:sp>
        <p:nvSpPr>
          <p:cNvPr id="3" name="Shape 1"/>
          <p:cNvSpPr/>
          <p:nvPr/>
        </p:nvSpPr>
        <p:spPr>
          <a:xfrm>
            <a:off x="384048" y="749808"/>
            <a:ext cx="8375904" cy="0"/>
          </a:xfrm>
          <a:prstGeom prst="line">
            <a:avLst/>
          </a:prstGeom>
          <a:noFill/>
          <a:ln w="19050">
            <a:solidFill>
              <a:srgbClr val="1A1A1A"/>
            </a:solidFill>
            <a:prstDash val="solid"/>
          </a:ln>
        </p:spPr>
        <p:txBody>
          <a:bodyPr/>
          <a:lstStyle/>
          <a:p>
            <a:endParaRPr lang="en-GB"/>
          </a:p>
        </p:txBody>
      </p:sp>
      <p:sp>
        <p:nvSpPr>
          <p:cNvPr id="5" name="Text 3"/>
          <p:cNvSpPr/>
          <p:nvPr/>
        </p:nvSpPr>
        <p:spPr>
          <a:xfrm>
            <a:off x="384048" y="1188720"/>
            <a:ext cx="3977640" cy="59436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Ashberry Care Homes (2025) Why is Record Keeping Important in Care Homes? [Online]. Available at: https://www.ashberry-care-homes.co.uk/articles/why-is-record-keeping-important-in-care-homes (Accessed: 2 July 2026).</a:t>
            </a:r>
            <a:endParaRPr lang="en-US" sz="760" dirty="0"/>
          </a:p>
        </p:txBody>
      </p:sp>
      <p:sp>
        <p:nvSpPr>
          <p:cNvPr id="6" name="Text 4"/>
          <p:cNvSpPr/>
          <p:nvPr/>
        </p:nvSpPr>
        <p:spPr>
          <a:xfrm>
            <a:off x="384048" y="1828800"/>
            <a:ext cx="3977640" cy="59436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Bernoff, J. (2023) Most authors still use Microsoft Word. But other writing tools have their fans [Online]. Available at: https://bernoff.com/blog/most-authors-still-use-microsoft-word-but-other-writing-tools-have-their-fans (Accessed: 2 July 2026).</a:t>
            </a:r>
            <a:endParaRPr lang="en-US" sz="760" dirty="0"/>
          </a:p>
        </p:txBody>
      </p:sp>
      <p:sp>
        <p:nvSpPr>
          <p:cNvPr id="8" name="Text 6"/>
          <p:cNvSpPr/>
          <p:nvPr/>
        </p:nvSpPr>
        <p:spPr>
          <a:xfrm>
            <a:off x="384048" y="2788920"/>
            <a:ext cx="3977640" cy="59436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Digital Care Hub (2024) Section 2: Records management obligations [Online]. Available at: https://www.digitalcarehub.co.uk/data-protection-and-cyber-security/records-management-abbreviated-code-of-practice-and-guidance-for-adult-social-care-providers/section-2-records-management-obligations/ (Accessed: 2 July 2026).</a:t>
            </a:r>
            <a:endParaRPr lang="en-US" sz="760" dirty="0"/>
          </a:p>
        </p:txBody>
      </p:sp>
      <p:sp>
        <p:nvSpPr>
          <p:cNvPr id="9" name="Text 7"/>
          <p:cNvSpPr/>
          <p:nvPr/>
        </p:nvSpPr>
        <p:spPr>
          <a:xfrm>
            <a:off x="384048" y="3749040"/>
            <a:ext cx="3977640" cy="59436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Koschat, M.A. (2005) 'A case for simple tables', The American Statistician, 59(1), pp. 31–40.</a:t>
            </a:r>
            <a:endParaRPr lang="en-US" sz="760" dirty="0"/>
          </a:p>
        </p:txBody>
      </p:sp>
      <p:sp>
        <p:nvSpPr>
          <p:cNvPr id="11" name="Text 9"/>
          <p:cNvSpPr/>
          <p:nvPr/>
        </p:nvSpPr>
        <p:spPr>
          <a:xfrm>
            <a:off x="4572000" y="118872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Microsoft (2024a) Microsoft Teams [Online]. Available at: https://www.microsoft.com/en-us/microsoft-teams/group-chat-software (Accessed: 6 July 2026).</a:t>
            </a:r>
            <a:endParaRPr lang="en-US" sz="760" dirty="0"/>
          </a:p>
        </p:txBody>
      </p:sp>
      <p:sp>
        <p:nvSpPr>
          <p:cNvPr id="12" name="Text 10"/>
          <p:cNvSpPr/>
          <p:nvPr/>
        </p:nvSpPr>
        <p:spPr>
          <a:xfrm>
            <a:off x="4572000" y="173736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Microsoft (2024b) Microsoft Outlook [Online]. Available at: https://www.microsoft.com/en-us/microsoft-365/outlook/email-and-calendar-software-microsoft-outlook (Accessed: 6 July 2026).</a:t>
            </a:r>
            <a:endParaRPr lang="en-US" sz="760" dirty="0"/>
          </a:p>
        </p:txBody>
      </p:sp>
      <p:sp>
        <p:nvSpPr>
          <p:cNvPr id="13" name="Text 11"/>
          <p:cNvSpPr/>
          <p:nvPr/>
        </p:nvSpPr>
        <p:spPr>
          <a:xfrm>
            <a:off x="4572000" y="228600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Microsoft (n.d.) What is PowerPoint? [Online]. Available at: https://support.microsoft.com/en-us/office/what-is-powerpoint-5f9cc860-d199-4d85-ad1b-4b74018acf5b (Accessed: 5 July 2026).</a:t>
            </a:r>
            <a:endParaRPr lang="en-US" sz="760" dirty="0"/>
          </a:p>
        </p:txBody>
      </p:sp>
      <p:sp>
        <p:nvSpPr>
          <p:cNvPr id="14" name="Text 12"/>
          <p:cNvSpPr/>
          <p:nvPr/>
        </p:nvSpPr>
        <p:spPr>
          <a:xfrm>
            <a:off x="4572000" y="283464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Poisso, L. (2019) Writing Software: Why you need Microsoft Word [Online]. Available at: https://www.lisapoisso.com/2019/07/21/writing-software/ (Accessed: 2 July 2026).</a:t>
            </a:r>
            <a:endParaRPr lang="en-US" sz="760" dirty="0"/>
          </a:p>
        </p:txBody>
      </p:sp>
      <p:sp>
        <p:nvSpPr>
          <p:cNvPr id="15" name="Text 13"/>
          <p:cNvSpPr/>
          <p:nvPr/>
        </p:nvSpPr>
        <p:spPr>
          <a:xfrm>
            <a:off x="4572000" y="338328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The Knowledge Academy (2025) The Advantages and Disadvantages of PowerPoint [Online]. Available at: https://www.theknowledgeacademy.com/blog/advantages-and-disadvantages-of-powerpoint/ (Accessed: 5 July 2026).</a:t>
            </a:r>
            <a:endParaRPr lang="en-US" sz="760" dirty="0"/>
          </a:p>
        </p:txBody>
      </p:sp>
      <p:sp>
        <p:nvSpPr>
          <p:cNvPr id="16" name="Text 14"/>
          <p:cNvSpPr/>
          <p:nvPr/>
        </p:nvSpPr>
        <p:spPr>
          <a:xfrm>
            <a:off x="4572000" y="393192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Tuominen, O.A., Lundgren-Laine, H., Kauppila, W., Hupli, M. and Salanterä, S. (2016) 'A real-time Excel-based scheduling solution for nursing staff reallocation', Nursing Management, 23(6), pp. 22–29.</a:t>
            </a:r>
            <a:endParaRPr lang="en-US" sz="760" dirty="0"/>
          </a:p>
        </p:txBody>
      </p:sp>
      <p:sp>
        <p:nvSpPr>
          <p:cNvPr id="17" name="Text 15"/>
          <p:cNvSpPr/>
          <p:nvPr/>
        </p:nvSpPr>
        <p:spPr>
          <a:xfrm>
            <a:off x="4572000" y="4480560"/>
            <a:ext cx="4160520" cy="502920"/>
          </a:xfrm>
          <a:prstGeom prst="rect">
            <a:avLst/>
          </a:prstGeom>
          <a:noFill/>
          <a:ln/>
        </p:spPr>
        <p:txBody>
          <a:bodyPr wrap="square" rtlCol="0" anchor="ctr"/>
          <a:lstStyle/>
          <a:p>
            <a:pPr marL="0" indent="0">
              <a:buNone/>
            </a:pPr>
            <a:r>
              <a:rPr lang="en-US" sz="760" dirty="0">
                <a:solidFill>
                  <a:srgbClr val="1A1A1A"/>
                </a:solidFill>
                <a:latin typeface="Calibri" pitchFamily="34" charset="0"/>
                <a:ea typeface="Calibri" pitchFamily="34" charset="-122"/>
                <a:cs typeface="Calibri" pitchFamily="34" charset="-120"/>
              </a:rPr>
              <a:t>Udemy (2023) Microsoft PowerPoint For Beginners 2023 [Online]. Available at: https://www.udemy.com/course/powerpoint-microsoft-powerpoint-for-beginners/ (Accessed: 5 July 2026).</a:t>
            </a:r>
            <a:endParaRPr lang="en-US" sz="76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2360</Words>
  <Application>Microsoft Office PowerPoint</Application>
  <PresentationFormat>On-screen Show (16:9)</PresentationFormat>
  <Paragraphs>163</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 LCHS4007</dc:title>
  <dc:subject>PptxGenJS Presentation</dc:subject>
  <dc:creator>Joy Green, Mariama Magassouba, Sofiyka Ilieva, Bamidele Ayodele Idowu</dc:creator>
  <cp:lastModifiedBy>Joy Green</cp:lastModifiedBy>
  <cp:revision>4</cp:revision>
  <dcterms:created xsi:type="dcterms:W3CDTF">2026-07-06T09:24:28Z</dcterms:created>
  <dcterms:modified xsi:type="dcterms:W3CDTF">2026-07-13T08:31:55Z</dcterms:modified>
</cp:coreProperties>
</file>